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08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7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78455-A6B0-4C7B-8E6D-401DA2E18F6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0E8EE-27FA-4E2C-8A0B-C1EFB719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7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302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</a:t>
            </a:r>
          </a:p>
        </p:txBody>
      </p:sp>
      <p:sp>
        <p:nvSpPr>
          <p:cNvPr id="11530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30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303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mtClean="0"/>
              <a:t>The slides for this text are organized into chapters. This lecture covers relational algebra, from Chapter 4. The relational calculus part can be found in Chapter 4, Part B.</a:t>
            </a:r>
          </a:p>
          <a:p>
            <a:pPr marL="228600" indent="-228600"/>
            <a:r>
              <a:rPr lang="en-US" smtClean="0"/>
              <a:t>Examples are used extensively.  The text and chapter exercises contain numerous additional examples, and I often ask students to do several of these as assignments.</a:t>
            </a:r>
          </a:p>
          <a:p>
            <a:pPr marL="228600" indent="-228600"/>
            <a:r>
              <a:rPr lang="en-US" smtClean="0"/>
              <a:t>This material is important for two reasons:</a:t>
            </a:r>
          </a:p>
          <a:p>
            <a:pPr marL="228600" indent="-228600">
              <a:buFontTx/>
              <a:buChar char="•"/>
            </a:pPr>
            <a:r>
              <a:rPr lang="en-US" smtClean="0"/>
              <a:t>It is a foundation for SQL.  This is an important reason to cover algebra in detail, but the discussion of SQL in the book does NOT depend on a detailed understanding of algebra. Instructors who prefer to explain the basic algebra operators and skip the discussion of how to write a wide range of queries in algebra can safely do so.</a:t>
            </a:r>
          </a:p>
          <a:p>
            <a:pPr marL="228600" indent="-228600">
              <a:buFontTx/>
              <a:buChar char="•"/>
            </a:pPr>
            <a:r>
              <a:rPr lang="en-US" smtClean="0"/>
              <a:t>It is a foundation for query processing.  Students need to know what each operator does, and how they can be composed in queries. Again, it is possible to skip a detailed discussion of how to write complex queries in algebra, and this is left to the instructor’s discretion.	</a:t>
            </a:r>
          </a:p>
        </p:txBody>
      </p:sp>
      <p:sp>
        <p:nvSpPr>
          <p:cNvPr id="11530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6481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224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10</a:t>
            </a: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22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2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22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5286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326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11</a:t>
            </a:r>
          </a:p>
        </p:txBody>
      </p:sp>
      <p:sp>
        <p:nvSpPr>
          <p:cNvPr id="1163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3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3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32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3837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429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12</a:t>
            </a:r>
          </a:p>
        </p:txBody>
      </p:sp>
      <p:sp>
        <p:nvSpPr>
          <p:cNvPr id="11642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42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4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42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521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531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13</a:t>
            </a:r>
          </a:p>
        </p:txBody>
      </p:sp>
      <p:sp>
        <p:nvSpPr>
          <p:cNvPr id="1165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5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5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53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1233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63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14</a:t>
            </a:r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6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6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63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747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73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15</a:t>
            </a:r>
          </a:p>
        </p:txBody>
      </p:sp>
      <p:sp>
        <p:nvSpPr>
          <p:cNvPr id="1167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7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7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73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94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16</a:t>
            </a:r>
          </a:p>
        </p:txBody>
      </p:sp>
      <p:sp>
        <p:nvSpPr>
          <p:cNvPr id="1168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8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8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83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9650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94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17</a:t>
            </a:r>
          </a:p>
        </p:txBody>
      </p:sp>
      <p:sp>
        <p:nvSpPr>
          <p:cNvPr id="1169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9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9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94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4723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043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18</a:t>
            </a:r>
          </a:p>
        </p:txBody>
      </p:sp>
      <p:sp>
        <p:nvSpPr>
          <p:cNvPr id="11704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0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0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70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7561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145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19</a:t>
            </a:r>
          </a:p>
        </p:txBody>
      </p:sp>
      <p:sp>
        <p:nvSpPr>
          <p:cNvPr id="1171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1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1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714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840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405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</a:t>
            </a:r>
          </a:p>
        </p:txBody>
      </p:sp>
      <p:sp>
        <p:nvSpPr>
          <p:cNvPr id="11540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40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4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540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398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248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20</a:t>
            </a:r>
          </a:p>
        </p:txBody>
      </p:sp>
      <p:sp>
        <p:nvSpPr>
          <p:cNvPr id="1172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2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2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724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2183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836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55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56641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609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4</a:t>
            </a:r>
          </a:p>
        </p:txBody>
      </p:sp>
      <p:sp>
        <p:nvSpPr>
          <p:cNvPr id="11561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61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6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561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703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7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5</a:t>
            </a:r>
          </a:p>
        </p:txBody>
      </p:sp>
      <p:sp>
        <p:nvSpPr>
          <p:cNvPr id="1157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7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7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571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895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814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6</a:t>
            </a:r>
          </a:p>
        </p:txBody>
      </p:sp>
      <p:sp>
        <p:nvSpPr>
          <p:cNvPr id="1158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8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8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581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747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917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7</a:t>
            </a:r>
          </a:p>
        </p:txBody>
      </p:sp>
      <p:sp>
        <p:nvSpPr>
          <p:cNvPr id="1159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9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9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591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1641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019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8</a:t>
            </a:r>
          </a:p>
        </p:txBody>
      </p:sp>
      <p:sp>
        <p:nvSpPr>
          <p:cNvPr id="1160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0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0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0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74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121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9</a:t>
            </a:r>
          </a:p>
        </p:txBody>
      </p:sp>
      <p:sp>
        <p:nvSpPr>
          <p:cNvPr id="1161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1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1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12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05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3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15429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C576254-29A9-411E-B2A1-87B31DF16E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D7BD651-FFA0-4ADD-BD61-733F2EAEB5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0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8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8279-0B8B-4CE5-84BB-17845736588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2algebra_hyperlink.pp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2algebra_hyperlink.pp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2algebra_hyperlink.pp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2algebra_hyperlink.pp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2algebra_hyperlink.pp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2algebra_hyperlink.pp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2algebra_hyperlink.pp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2algebra_hyperlink.pp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2algebra_hyperlink.pp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3algebra_hyperlink.pp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3algebra_hyperlink.pp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3algebra_hyperlink.pp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3algebra_hyperlink.pp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3algebra_hyperlink.pp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3algebra_hyperlink.pp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mtClean="0"/>
              <a:t>Relational Algebra</a:t>
            </a: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Chapter 4, Part A</a:t>
            </a:r>
          </a:p>
        </p:txBody>
      </p:sp>
    </p:spTree>
    <p:extLst>
      <p:ext uri="{BB962C8B-B14F-4D97-AF65-F5344CB8AC3E}">
        <p14:creationId xmlns:p14="http://schemas.microsoft.com/office/powerpoint/2010/main" val="20142486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266700"/>
            <a:ext cx="7772400" cy="1104900"/>
          </a:xfrm>
          <a:noFill/>
        </p:spPr>
        <p:txBody>
          <a:bodyPr/>
          <a:lstStyle/>
          <a:p>
            <a:r>
              <a:rPr lang="en-US" smtClean="0"/>
              <a:t>Cross-Product</a:t>
            </a:r>
          </a:p>
        </p:txBody>
      </p:sp>
      <p:sp>
        <p:nvSpPr>
          <p:cNvPr id="174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534400" cy="4076700"/>
          </a:xfrm>
          <a:noFill/>
        </p:spPr>
        <p:txBody>
          <a:bodyPr/>
          <a:lstStyle/>
          <a:p>
            <a:r>
              <a:rPr lang="en-US" dirty="0" smtClean="0"/>
              <a:t>Each row of S1 is paired with each row of R1.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Result schema </a:t>
            </a:r>
            <a:r>
              <a:rPr lang="en-US" dirty="0" smtClean="0"/>
              <a:t>has one field per field of S1 and R1, with field names `inherited’ if possible.</a:t>
            </a:r>
          </a:p>
          <a:p>
            <a:pPr lvl="1">
              <a:buSzPct val="75000"/>
            </a:pPr>
            <a:r>
              <a:rPr lang="en-US" sz="2800" i="1" dirty="0"/>
              <a:t>Conflict</a:t>
            </a:r>
            <a:r>
              <a:rPr lang="en-US" sz="2800" dirty="0"/>
              <a:t>:  Both S1 and R1 have a field called </a:t>
            </a:r>
            <a:r>
              <a:rPr lang="en-US" sz="2800" i="1" dirty="0" err="1"/>
              <a:t>sid</a:t>
            </a:r>
            <a:r>
              <a:rPr lang="en-US" sz="2800" dirty="0"/>
              <a:t>.</a:t>
            </a:r>
          </a:p>
        </p:txBody>
      </p:sp>
      <p:graphicFrame>
        <p:nvGraphicFramePr>
          <p:cNvPr id="1741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3038" y="6045200"/>
          <a:ext cx="5478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4" imgW="5478120" imgH="583920" progId="Equation.3">
                  <p:embed/>
                </p:oleObj>
              </mc:Choice>
              <mc:Fallback>
                <p:oleObj name="Equation" r:id="rId4" imgW="547812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6045200"/>
                        <a:ext cx="54784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63838" y="3128963"/>
          <a:ext cx="6989762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6" imgW="6989400" imgH="2906640" progId="Word.Document.8">
                  <p:embed/>
                </p:oleObj>
              </mc:Choice>
              <mc:Fallback>
                <p:oleObj name="Document" r:id="rId6" imgW="6989400" imgH="29066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3128963"/>
                        <a:ext cx="6989762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197100" y="6005513"/>
            <a:ext cx="29399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i="1" u="sng">
                <a:solidFill>
                  <a:schemeClr val="accent2"/>
                </a:solidFill>
                <a:latin typeface="Book Antiqua" panose="02040602050305030304" pitchFamily="18" charset="0"/>
              </a:rPr>
              <a:t> Renaming operator</a:t>
            </a:r>
            <a:r>
              <a:rPr lang="en-US">
                <a:latin typeface="Book Antiqua" panose="0204060205030503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6767142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43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Joins</a:t>
            </a:r>
          </a:p>
        </p:txBody>
      </p:sp>
      <p:sp>
        <p:nvSpPr>
          <p:cNvPr id="184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0"/>
            <a:ext cx="7772400" cy="40767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Condition Join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i="1" dirty="0" smtClean="0"/>
          </a:p>
          <a:p>
            <a:r>
              <a:rPr lang="en-US" i="1" dirty="0" smtClean="0">
                <a:solidFill>
                  <a:schemeClr val="accent2"/>
                </a:solidFill>
              </a:rPr>
              <a:t>Result schema </a:t>
            </a:r>
            <a:r>
              <a:rPr lang="en-US" dirty="0" smtClean="0"/>
              <a:t>same as that of cross-product.</a:t>
            </a:r>
          </a:p>
          <a:p>
            <a:r>
              <a:rPr lang="en-US" dirty="0" smtClean="0"/>
              <a:t>Fewer tuples than cross-product, might be able to compute more efficiently</a:t>
            </a:r>
          </a:p>
          <a:p>
            <a:r>
              <a:rPr lang="en-US" dirty="0" smtClean="0"/>
              <a:t>Sometimes called a </a:t>
            </a:r>
            <a:r>
              <a:rPr lang="en-US" i="1" dirty="0" smtClean="0">
                <a:solidFill>
                  <a:schemeClr val="accent2"/>
                </a:solidFill>
              </a:rPr>
              <a:t>theta-join</a:t>
            </a:r>
            <a:r>
              <a:rPr lang="en-US" dirty="0" smtClean="0"/>
              <a:t>.  </a:t>
            </a:r>
          </a:p>
        </p:txBody>
      </p:sp>
      <p:graphicFrame>
        <p:nvGraphicFramePr>
          <p:cNvPr id="1843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05438" y="1620839"/>
          <a:ext cx="417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Microsoft Equation 3.0" r:id="rId4" imgW="4178160" imgH="701640" progId="Equation.3">
                  <p:embed/>
                </p:oleObj>
              </mc:Choice>
              <mc:Fallback>
                <p:oleObj name="Microsoft Equation 3.0" r:id="rId4" imgW="4178160" imgH="70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1620839"/>
                        <a:ext cx="4178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09800" y="2346325"/>
          <a:ext cx="83058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Document" r:id="rId6" imgW="8305560" imgH="1618920" progId="Word.Document.8">
                  <p:embed/>
                </p:oleObj>
              </mc:Choice>
              <mc:Fallback>
                <p:oleObj name="Document" r:id="rId6" imgW="8305560" imgH="1618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46325"/>
                        <a:ext cx="83058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171289"/>
              </p:ext>
            </p:extLst>
          </p:nvPr>
        </p:nvGraphicFramePr>
        <p:xfrm>
          <a:off x="7045015" y="5003800"/>
          <a:ext cx="429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8" imgW="4295520" imgH="942840" progId="Equation.3">
                  <p:embed/>
                </p:oleObj>
              </mc:Choice>
              <mc:Fallback>
                <p:oleObj name="Equation" r:id="rId8" imgW="4295520" imgH="942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015" y="5003800"/>
                        <a:ext cx="429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4586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Joins</a:t>
            </a:r>
          </a:p>
        </p:txBody>
      </p:sp>
      <p:sp>
        <p:nvSpPr>
          <p:cNvPr id="194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534400" cy="4800600"/>
          </a:xfrm>
          <a:noFill/>
        </p:spPr>
        <p:txBody>
          <a:bodyPr/>
          <a:lstStyle/>
          <a:p>
            <a:r>
              <a:rPr lang="en-US" i="1" u="sng" smtClean="0">
                <a:solidFill>
                  <a:schemeClr val="accent2"/>
                </a:solidFill>
              </a:rPr>
              <a:t>Equi-Join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A special case of condition join where the condition </a:t>
            </a:r>
            <a:r>
              <a:rPr lang="en-US" i="1" smtClean="0"/>
              <a:t>c</a:t>
            </a:r>
            <a:r>
              <a:rPr lang="en-US" smtClean="0"/>
              <a:t> contains only </a:t>
            </a:r>
            <a:r>
              <a:rPr lang="en-US" b="1" i="1" smtClean="0"/>
              <a:t>equalities</a:t>
            </a:r>
            <a:r>
              <a:rPr lang="en-US" b="1" smtClean="0"/>
              <a:t>.</a:t>
            </a: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r>
              <a:rPr lang="en-US" i="1" smtClean="0">
                <a:solidFill>
                  <a:schemeClr val="accent2"/>
                </a:solidFill>
              </a:rPr>
              <a:t>Result schema </a:t>
            </a:r>
            <a:r>
              <a:rPr lang="en-US" smtClean="0"/>
              <a:t>similar to cross-product, but only one copy of fields for which equality is specified.</a:t>
            </a:r>
          </a:p>
          <a:p>
            <a:r>
              <a:rPr lang="en-US" i="1" u="sng" smtClean="0">
                <a:solidFill>
                  <a:schemeClr val="accent2"/>
                </a:solidFill>
              </a:rPr>
              <a:t>Natural Join</a:t>
            </a:r>
            <a:r>
              <a:rPr lang="en-US" smtClean="0"/>
              <a:t>:  Equijoin on </a:t>
            </a:r>
            <a:r>
              <a:rPr lang="en-US" i="1" smtClean="0"/>
              <a:t>all</a:t>
            </a:r>
            <a:r>
              <a:rPr lang="en-US" smtClean="0"/>
              <a:t> common fields.</a:t>
            </a:r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2238" y="2646363"/>
          <a:ext cx="75247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4" imgW="7524720" imgH="1618920" progId="Word.Document.8">
                  <p:embed/>
                </p:oleObj>
              </mc:Choice>
              <mc:Fallback>
                <p:oleObj name="Document" r:id="rId4" imgW="7524720" imgH="1618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2646363"/>
                        <a:ext cx="75247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29201" y="4140201"/>
          <a:ext cx="2314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6" imgW="2314440" imgH="790560" progId="Equation.3">
                  <p:embed/>
                </p:oleObj>
              </mc:Choice>
              <mc:Fallback>
                <p:oleObj name="Equation" r:id="rId6" imgW="2314440" imgH="790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140201"/>
                        <a:ext cx="23145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4529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Division</a:t>
            </a:r>
          </a:p>
        </p:txBody>
      </p:sp>
      <p:sp>
        <p:nvSpPr>
          <p:cNvPr id="204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8991600" cy="5029200"/>
          </a:xfrm>
          <a:noFill/>
        </p:spPr>
        <p:txBody>
          <a:bodyPr/>
          <a:lstStyle/>
          <a:p>
            <a:r>
              <a:rPr lang="en-US" dirty="0" smtClean="0"/>
              <a:t>Not supported as a primitive operator, but useful for expressing queries like:                                                                                                      	</a:t>
            </a:r>
            <a:r>
              <a:rPr lang="en-US" i="1" dirty="0" smtClean="0"/>
              <a:t>Find sailors who have reserved </a:t>
            </a:r>
            <a:r>
              <a:rPr lang="en-US" b="1" i="1" u="sng" dirty="0" smtClean="0">
                <a:solidFill>
                  <a:schemeClr val="accent2"/>
                </a:solidFill>
              </a:rPr>
              <a:t>all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/>
              <a:t>boats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have 2 fields,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; </a:t>
            </a:r>
            <a:r>
              <a:rPr lang="en-US" i="1" dirty="0" smtClean="0"/>
              <a:t>B</a:t>
            </a:r>
            <a:r>
              <a:rPr lang="en-US" dirty="0" smtClean="0"/>
              <a:t> have only field </a:t>
            </a:r>
            <a:r>
              <a:rPr lang="en-US" i="1" dirty="0" smtClean="0"/>
              <a:t>y</a:t>
            </a:r>
            <a:r>
              <a:rPr lang="en-US" dirty="0" smtClean="0"/>
              <a:t>:</a:t>
            </a:r>
          </a:p>
          <a:p>
            <a:pPr lvl="1">
              <a:buSzPct val="75000"/>
            </a:pPr>
            <a:r>
              <a:rPr lang="en-US" sz="2800" i="1" dirty="0"/>
              <a:t>A/B </a:t>
            </a:r>
            <a:r>
              <a:rPr lang="en-US" dirty="0" smtClean="0"/>
              <a:t>= </a:t>
            </a:r>
          </a:p>
          <a:p>
            <a:pPr lvl="1">
              <a:buSzPct val="75000"/>
            </a:pPr>
            <a:r>
              <a:rPr lang="en-US" dirty="0" smtClean="0"/>
              <a:t>i.e., </a:t>
            </a:r>
            <a:r>
              <a:rPr lang="en-US" b="1" i="1" dirty="0" smtClean="0">
                <a:solidFill>
                  <a:schemeClr val="accent2"/>
                </a:solidFill>
              </a:rPr>
              <a:t>A/B </a:t>
            </a:r>
            <a:r>
              <a:rPr lang="en-US" b="1" dirty="0" smtClean="0">
                <a:solidFill>
                  <a:schemeClr val="accent2"/>
                </a:solidFill>
              </a:rPr>
              <a:t>contains all </a:t>
            </a:r>
            <a:r>
              <a:rPr lang="en-US" b="1" i="1" dirty="0" smtClean="0">
                <a:solidFill>
                  <a:schemeClr val="accent2"/>
                </a:solidFill>
              </a:rPr>
              <a:t>x</a:t>
            </a:r>
            <a:r>
              <a:rPr lang="en-US" b="1" dirty="0" smtClean="0">
                <a:solidFill>
                  <a:schemeClr val="accent2"/>
                </a:solidFill>
              </a:rPr>
              <a:t> tuples (sailors) such that for </a:t>
            </a:r>
            <a:r>
              <a:rPr lang="en-US" b="1" i="1" u="sng" dirty="0" smtClean="0">
                <a:solidFill>
                  <a:schemeClr val="accent2"/>
                </a:solidFill>
              </a:rPr>
              <a:t>every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y</a:t>
            </a:r>
            <a:r>
              <a:rPr lang="en-US" b="1" dirty="0" smtClean="0">
                <a:solidFill>
                  <a:schemeClr val="accent2"/>
                </a:solidFill>
              </a:rPr>
              <a:t> tuple (boat) in </a:t>
            </a:r>
            <a:r>
              <a:rPr lang="en-US" b="1" i="1" dirty="0" smtClean="0">
                <a:solidFill>
                  <a:schemeClr val="accent2"/>
                </a:solidFill>
              </a:rPr>
              <a:t>B</a:t>
            </a:r>
            <a:r>
              <a:rPr lang="en-US" b="1" dirty="0" smtClean="0">
                <a:solidFill>
                  <a:schemeClr val="accent2"/>
                </a:solidFill>
              </a:rPr>
              <a:t>, there is an </a:t>
            </a:r>
            <a:r>
              <a:rPr lang="en-US" b="1" i="1" dirty="0" err="1" smtClean="0">
                <a:solidFill>
                  <a:schemeClr val="accent2"/>
                </a:solidFill>
              </a:rPr>
              <a:t>xy</a:t>
            </a:r>
            <a:r>
              <a:rPr lang="en-US" b="1" dirty="0" smtClean="0">
                <a:solidFill>
                  <a:schemeClr val="accent2"/>
                </a:solidFill>
              </a:rPr>
              <a:t> tuple in </a:t>
            </a:r>
            <a:r>
              <a:rPr lang="en-US" b="1" i="1" dirty="0" smtClean="0">
                <a:solidFill>
                  <a:schemeClr val="accent2"/>
                </a:solidFill>
              </a:rPr>
              <a:t>A</a:t>
            </a:r>
            <a:r>
              <a:rPr lang="en-US" b="1" dirty="0" smtClean="0"/>
              <a:t>.</a:t>
            </a:r>
            <a:endParaRPr lang="en-US" dirty="0" smtClean="0"/>
          </a:p>
          <a:p>
            <a:pPr lvl="1">
              <a:buSzPct val="75000"/>
            </a:pPr>
            <a:r>
              <a:rPr lang="en-US" i="1" dirty="0" smtClean="0"/>
              <a:t>Or</a:t>
            </a:r>
            <a:r>
              <a:rPr lang="en-US" dirty="0" smtClean="0"/>
              <a:t>:  If the set of </a:t>
            </a:r>
            <a:r>
              <a:rPr lang="en-US" i="1" dirty="0" smtClean="0"/>
              <a:t>y</a:t>
            </a:r>
            <a:r>
              <a:rPr lang="en-US" dirty="0" smtClean="0"/>
              <a:t> values (boats) associated with an </a:t>
            </a:r>
            <a:r>
              <a:rPr lang="en-US" i="1" dirty="0" smtClean="0"/>
              <a:t>x </a:t>
            </a:r>
            <a:r>
              <a:rPr lang="en-US" dirty="0" smtClean="0"/>
              <a:t>value (sailor) in </a:t>
            </a:r>
            <a:r>
              <a:rPr lang="en-US" i="1" dirty="0" smtClean="0"/>
              <a:t>A</a:t>
            </a:r>
            <a:r>
              <a:rPr lang="en-US" dirty="0" smtClean="0"/>
              <a:t> contains all </a:t>
            </a:r>
            <a:r>
              <a:rPr lang="en-US" i="1" dirty="0" smtClean="0"/>
              <a:t>y </a:t>
            </a:r>
            <a:r>
              <a:rPr lang="en-US" dirty="0" smtClean="0"/>
              <a:t>values in </a:t>
            </a:r>
            <a:r>
              <a:rPr lang="en-US" i="1" dirty="0" smtClean="0"/>
              <a:t>B</a:t>
            </a:r>
            <a:r>
              <a:rPr lang="en-US" dirty="0" smtClean="0"/>
              <a:t>, the </a:t>
            </a:r>
            <a:r>
              <a:rPr lang="en-US" i="1" dirty="0" smtClean="0"/>
              <a:t>x </a:t>
            </a:r>
            <a:r>
              <a:rPr lang="en-US" dirty="0" smtClean="0"/>
              <a:t>value is in </a:t>
            </a:r>
            <a:r>
              <a:rPr lang="en-US" i="1" dirty="0" smtClean="0"/>
              <a:t>A/B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general,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can be any lists of fields; </a:t>
            </a:r>
            <a:r>
              <a:rPr lang="en-US" i="1" dirty="0" smtClean="0"/>
              <a:t>y</a:t>
            </a:r>
            <a:r>
              <a:rPr lang="en-US" dirty="0" smtClean="0"/>
              <a:t> is the list of fields in </a:t>
            </a:r>
            <a:r>
              <a:rPr lang="en-US" i="1" dirty="0" smtClean="0"/>
              <a:t>B</a:t>
            </a:r>
            <a:r>
              <a:rPr lang="en-US" dirty="0" smtClean="0"/>
              <a:t>, and</a:t>
            </a:r>
            <a:r>
              <a:rPr lang="en-US" i="1" dirty="0" smtClean="0"/>
              <a:t> x </a:t>
            </a:r>
            <a:r>
              <a:rPr lang="en-US" dirty="0" smtClean="0"/>
              <a:t>   </a:t>
            </a:r>
            <a:r>
              <a:rPr lang="en-US" i="1" dirty="0" smtClean="0"/>
              <a:t>y</a:t>
            </a:r>
            <a:r>
              <a:rPr lang="en-US" dirty="0" smtClean="0"/>
              <a:t> is the list of fields of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</p:txBody>
      </p:sp>
      <p:graphicFrame>
        <p:nvGraphicFramePr>
          <p:cNvPr id="2048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559490"/>
              </p:ext>
            </p:extLst>
          </p:nvPr>
        </p:nvGraphicFramePr>
        <p:xfrm>
          <a:off x="3231357" y="3283744"/>
          <a:ext cx="51609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5160600" imgH="685440" progId="Equation.3">
                  <p:embed/>
                </p:oleObj>
              </mc:Choice>
              <mc:Fallback>
                <p:oleObj name="Equation" r:id="rId4" imgW="5160600" imgH="6854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357" y="3283744"/>
                        <a:ext cx="51609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29276" y="6197600"/>
          <a:ext cx="923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6" imgW="923760" imgH="475920" progId="Equation.3">
                  <p:embed/>
                </p:oleObj>
              </mc:Choice>
              <mc:Fallback>
                <p:oleObj name="Equation" r:id="rId6" imgW="923760" imgH="475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6" y="6197600"/>
                        <a:ext cx="9239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3862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1514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151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Examples of Division A/B</a:t>
            </a:r>
          </a:p>
        </p:txBody>
      </p:sp>
      <p:graphicFrame>
        <p:nvGraphicFramePr>
          <p:cNvPr id="2150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55851" y="1746250"/>
          <a:ext cx="200342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Document" r:id="rId4" imgW="2003400" imgH="4273200" progId="Word.Document.8">
                  <p:embed/>
                </p:oleObj>
              </mc:Choice>
              <mc:Fallback>
                <p:oleObj name="Document" r:id="rId4" imgW="2003400" imgH="4273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1746250"/>
                        <a:ext cx="200342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3001" y="1747838"/>
          <a:ext cx="1177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Document" r:id="rId6" imgW="1177920" imgH="1047600" progId="Word.Document.8">
                  <p:embed/>
                </p:oleObj>
              </mc:Choice>
              <mc:Fallback>
                <p:oleObj name="Document" r:id="rId6" imgW="1177920" imgH="1047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1747838"/>
                        <a:ext cx="1177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86600" y="1747838"/>
          <a:ext cx="13398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Document" r:id="rId8" imgW="1339560" imgH="1650960" progId="Word.Document.8">
                  <p:embed/>
                </p:oleObj>
              </mc:Choice>
              <mc:Fallback>
                <p:oleObj name="Document" r:id="rId8" imgW="1339560" imgH="16509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47838"/>
                        <a:ext cx="13398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8763" y="1747838"/>
          <a:ext cx="133985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Document" r:id="rId10" imgW="1339560" imgH="2100240" progId="Word.Document.8">
                  <p:embed/>
                </p:oleObj>
              </mc:Choice>
              <mc:Fallback>
                <p:oleObj name="Document" r:id="rId10" imgW="1339560" imgH="2100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8763" y="1747838"/>
                        <a:ext cx="1339850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7763" y="3729039"/>
          <a:ext cx="133985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Document" r:id="rId12" imgW="1339560" imgH="2263680" progId="Word.Document.8">
                  <p:embed/>
                </p:oleObj>
              </mc:Choice>
              <mc:Fallback>
                <p:oleObj name="Document" r:id="rId12" imgW="1339560" imgH="22636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729039"/>
                        <a:ext cx="133985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86600" y="4491038"/>
          <a:ext cx="13398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Document" r:id="rId14" imgW="1339560" imgH="1452240" progId="Word.Document.8">
                  <p:embed/>
                </p:oleObj>
              </mc:Choice>
              <mc:Fallback>
                <p:oleObj name="Document" r:id="rId14" imgW="1339560" imgH="1452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1038"/>
                        <a:ext cx="13398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9224963" y="4876800"/>
          <a:ext cx="13398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Document" r:id="rId16" imgW="1339560" imgH="1333440" progId="Word.Document.8">
                  <p:embed/>
                </p:oleObj>
              </mc:Choice>
              <mc:Fallback>
                <p:oleObj name="Document" r:id="rId16" imgW="1339560" imgH="1333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963" y="4876800"/>
                        <a:ext cx="13398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959101" y="5838826"/>
            <a:ext cx="47929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092700" y="2640014"/>
            <a:ext cx="63799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B1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7224713" y="3021014"/>
            <a:ext cx="63799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B2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9282113" y="3476626"/>
            <a:ext cx="63799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B3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864100" y="5762626"/>
            <a:ext cx="105638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A/B1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996113" y="5762626"/>
            <a:ext cx="105638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A/B2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9129713" y="5762626"/>
            <a:ext cx="105638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A/B3</a:t>
            </a:r>
          </a:p>
        </p:txBody>
      </p:sp>
    </p:spTree>
    <p:extLst>
      <p:ext uri="{BB962C8B-B14F-4D97-AF65-F5344CB8AC3E}">
        <p14:creationId xmlns:p14="http://schemas.microsoft.com/office/powerpoint/2010/main" val="7250845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419100"/>
            <a:ext cx="8229600" cy="11049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Expressing A/B Using Basic Operators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8763000" cy="4572000"/>
          </a:xfrm>
          <a:noFill/>
        </p:spPr>
        <p:txBody>
          <a:bodyPr/>
          <a:lstStyle/>
          <a:p>
            <a:r>
              <a:rPr lang="en-US" smtClean="0"/>
              <a:t>Division is not essential op; just a useful shorthand.  </a:t>
            </a:r>
          </a:p>
          <a:p>
            <a:pPr lvl="1">
              <a:buSzPct val="75000"/>
            </a:pPr>
            <a:r>
              <a:rPr lang="en-US" smtClean="0"/>
              <a:t>(Also true of joins, but joins are so common that systems implement joins specially.)</a:t>
            </a:r>
          </a:p>
          <a:p>
            <a:r>
              <a:rPr lang="en-US" i="1" smtClean="0">
                <a:solidFill>
                  <a:schemeClr val="accent2"/>
                </a:solidFill>
              </a:rPr>
              <a:t>Idea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For </a:t>
            </a:r>
            <a:r>
              <a:rPr lang="en-US" i="1" smtClean="0"/>
              <a:t>A/B</a:t>
            </a:r>
            <a:r>
              <a:rPr lang="en-US" smtClean="0"/>
              <a:t>, compute all </a:t>
            </a:r>
            <a:r>
              <a:rPr lang="en-US" i="1" smtClean="0"/>
              <a:t>x</a:t>
            </a:r>
            <a:r>
              <a:rPr lang="en-US" smtClean="0"/>
              <a:t> values that are not `disqualified’ by some </a:t>
            </a:r>
            <a:r>
              <a:rPr lang="en-US" i="1" smtClean="0"/>
              <a:t>y</a:t>
            </a:r>
            <a:r>
              <a:rPr lang="en-US" smtClean="0"/>
              <a:t> value in </a:t>
            </a:r>
            <a:r>
              <a:rPr lang="en-US" i="1" smtClean="0"/>
              <a:t>B</a:t>
            </a:r>
            <a:r>
              <a:rPr lang="en-US" smtClean="0"/>
              <a:t>.</a:t>
            </a:r>
          </a:p>
          <a:p>
            <a:pPr lvl="1">
              <a:buSzPct val="75000"/>
            </a:pPr>
            <a:r>
              <a:rPr lang="en-US" i="1" smtClean="0"/>
              <a:t>x</a:t>
            </a:r>
            <a:r>
              <a:rPr lang="en-US" smtClean="0"/>
              <a:t> value is </a:t>
            </a:r>
            <a:r>
              <a:rPr lang="en-US" i="1" smtClean="0"/>
              <a:t>disqualified</a:t>
            </a:r>
            <a:r>
              <a:rPr lang="en-US" smtClean="0"/>
              <a:t> if by attaching </a:t>
            </a:r>
            <a:r>
              <a:rPr lang="en-US" i="1" smtClean="0"/>
              <a:t>y </a:t>
            </a:r>
            <a:r>
              <a:rPr lang="en-US" smtClean="0"/>
              <a:t>value from </a:t>
            </a:r>
            <a:r>
              <a:rPr lang="en-US" i="1" smtClean="0"/>
              <a:t>B</a:t>
            </a:r>
            <a:r>
              <a:rPr lang="en-US" smtClean="0"/>
              <a:t>, we obtain an </a:t>
            </a:r>
            <a:r>
              <a:rPr lang="en-US" i="1" smtClean="0"/>
              <a:t>xy</a:t>
            </a:r>
            <a:r>
              <a:rPr lang="en-US" smtClean="0"/>
              <a:t> tuple that is not in </a:t>
            </a:r>
            <a:r>
              <a:rPr lang="en-US" i="1" smtClean="0"/>
              <a:t>A</a:t>
            </a:r>
            <a:r>
              <a:rPr lang="en-US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2273300" y="5167313"/>
            <a:ext cx="358752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>
                <a:solidFill>
                  <a:schemeClr val="folHlink"/>
                </a:solidFill>
                <a:latin typeface="Book Antiqua" panose="02040602050305030304" pitchFamily="18" charset="0"/>
              </a:rPr>
              <a:t>Disqualified </a:t>
            </a:r>
            <a:r>
              <a:rPr lang="en-US" i="1">
                <a:solidFill>
                  <a:schemeClr val="folHlink"/>
                </a:solidFill>
                <a:latin typeface="Book Antiqua" panose="02040602050305030304" pitchFamily="18" charset="0"/>
              </a:rPr>
              <a:t>x</a:t>
            </a:r>
            <a:r>
              <a:rPr lang="en-US">
                <a:solidFill>
                  <a:schemeClr val="folHlink"/>
                </a:solidFill>
                <a:latin typeface="Book Antiqua" panose="02040602050305030304" pitchFamily="18" charset="0"/>
              </a:rPr>
              <a:t> values: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2882900" y="5807076"/>
            <a:ext cx="934552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 </a:t>
            </a:r>
            <a:r>
              <a:rPr lang="en-US" sz="2800" i="1">
                <a:solidFill>
                  <a:schemeClr val="folHlink"/>
                </a:solidFill>
                <a:latin typeface="Book Antiqua" panose="02040602050305030304" pitchFamily="18" charset="0"/>
              </a:rPr>
              <a:t>A/B:</a:t>
            </a:r>
          </a:p>
        </p:txBody>
      </p:sp>
      <p:graphicFrame>
        <p:nvGraphicFramePr>
          <p:cNvPr id="2253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5130800"/>
          <a:ext cx="38687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4" imgW="3868560" imgH="871200" progId="Equation.3">
                  <p:embed/>
                </p:oleObj>
              </mc:Choice>
              <mc:Fallback>
                <p:oleObj name="Equation" r:id="rId4" imgW="3868560" imgH="87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30800"/>
                        <a:ext cx="38687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8" name="Group 11"/>
          <p:cNvGrpSpPr>
            <a:grpSpLocks/>
          </p:cNvGrpSpPr>
          <p:nvPr/>
        </p:nvGrpSpPr>
        <p:grpSpPr bwMode="auto">
          <a:xfrm>
            <a:off x="4343401" y="5776914"/>
            <a:ext cx="4721225" cy="790575"/>
            <a:chOff x="1776" y="3639"/>
            <a:chExt cx="2974" cy="498"/>
          </a:xfrm>
        </p:grpSpPr>
        <p:graphicFrame>
          <p:nvGraphicFramePr>
            <p:cNvPr id="22531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6" y="3664"/>
            <a:ext cx="135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Equation" r:id="rId6" imgW="2155680" imgH="750600" progId="Equation.3">
                    <p:embed/>
                  </p:oleObj>
                </mc:Choice>
                <mc:Fallback>
                  <p:oleObj name="Equation" r:id="rId6" imgW="2155680" imgH="750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64"/>
                          <a:ext cx="1358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2775" y="3639"/>
              <a:ext cx="197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all disqualified tuples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7186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3560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3561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419100"/>
            <a:ext cx="8229600" cy="1104900"/>
          </a:xfrm>
          <a:noFill/>
        </p:spPr>
        <p:txBody>
          <a:bodyPr/>
          <a:lstStyle/>
          <a:p>
            <a:r>
              <a:rPr lang="en-US" sz="3200"/>
              <a:t>Find names of sailors who’ve reserved boat #103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76400" y="1828800"/>
            <a:ext cx="8839200" cy="4648200"/>
          </a:xfrm>
          <a:noFill/>
        </p:spPr>
        <p:txBody>
          <a:bodyPr/>
          <a:lstStyle/>
          <a:p>
            <a:r>
              <a:rPr lang="en-US" dirty="0" smtClean="0"/>
              <a:t>Solution 1:   </a:t>
            </a:r>
          </a:p>
        </p:txBody>
      </p:sp>
      <p:graphicFrame>
        <p:nvGraphicFramePr>
          <p:cNvPr id="2355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1" y="1925638"/>
          <a:ext cx="63404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4" imgW="6340320" imgH="774360" progId="Equation.3">
                  <p:embed/>
                </p:oleObj>
              </mc:Choice>
              <mc:Fallback>
                <p:oleObj name="Equation" r:id="rId4" imgW="6340320" imgH="774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1925638"/>
                        <a:ext cx="63404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1663700" y="2989263"/>
            <a:ext cx="8605838" cy="2386012"/>
            <a:chOff x="88" y="1883"/>
            <a:chExt cx="5421" cy="1503"/>
          </a:xfrm>
        </p:grpSpPr>
        <p:sp>
          <p:nvSpPr>
            <p:cNvPr id="23566" name="Rectangle 7"/>
            <p:cNvSpPr>
              <a:spLocks noChangeArrowheads="1"/>
            </p:cNvSpPr>
            <p:nvPr/>
          </p:nvSpPr>
          <p:spPr bwMode="auto">
            <a:xfrm>
              <a:off x="88" y="1883"/>
              <a:ext cx="137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75000"/>
                <a:buFont typeface="Wingdings" panose="05000000000000000000" pitchFamily="2" charset="2"/>
                <a:buChar char="v"/>
              </a:pPr>
              <a:r>
                <a:rPr lang="en-US" sz="2800">
                  <a:latin typeface="Book Antiqua" panose="02040602050305030304" pitchFamily="18" charset="0"/>
                </a:rPr>
                <a:t> Solution 2</a:t>
              </a:r>
              <a:r>
                <a:rPr lang="en-US">
                  <a:latin typeface="Book Antiqua" panose="02040602050305030304" pitchFamily="18" charset="0"/>
                </a:rPr>
                <a:t>:</a:t>
              </a:r>
            </a:p>
          </p:txBody>
        </p:sp>
        <p:graphicFrame>
          <p:nvGraphicFramePr>
            <p:cNvPr id="23556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1936"/>
            <a:ext cx="3877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6" name="Equation" r:id="rId6" imgW="6154560" imgH="822240" progId="Equation.3">
                    <p:embed/>
                  </p:oleObj>
                </mc:Choice>
                <mc:Fallback>
                  <p:oleObj name="Equation" r:id="rId6" imgW="6154560" imgH="8222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36"/>
                          <a:ext cx="3877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512"/>
            <a:ext cx="3877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7" name="Equation" r:id="rId8" imgW="6154560" imgH="679320" progId="Equation.3">
                    <p:embed/>
                  </p:oleObj>
                </mc:Choice>
                <mc:Fallback>
                  <p:oleObj name="Equation" r:id="rId8" imgW="6154560" imgH="6793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512"/>
                          <a:ext cx="3877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944"/>
            <a:ext cx="206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8" name="Equation" r:id="rId10" imgW="3270240" imgH="701640" progId="Equation.3">
                    <p:embed/>
                  </p:oleObj>
                </mc:Choice>
                <mc:Fallback>
                  <p:oleObj name="Equation" r:id="rId10" imgW="3270240" imgH="7016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944"/>
                          <a:ext cx="2060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4" name="Group 14"/>
          <p:cNvGrpSpPr>
            <a:grpSpLocks/>
          </p:cNvGrpSpPr>
          <p:nvPr/>
        </p:nvGrpSpPr>
        <p:grpSpPr bwMode="auto">
          <a:xfrm>
            <a:off x="1663700" y="5654675"/>
            <a:ext cx="9004300" cy="890588"/>
            <a:chOff x="88" y="3562"/>
            <a:chExt cx="5672" cy="561"/>
          </a:xfrm>
        </p:grpSpPr>
        <p:sp>
          <p:nvSpPr>
            <p:cNvPr id="23565" name="Rectangle 12"/>
            <p:cNvSpPr>
              <a:spLocks noChangeArrowheads="1"/>
            </p:cNvSpPr>
            <p:nvPr/>
          </p:nvSpPr>
          <p:spPr bwMode="auto">
            <a:xfrm>
              <a:off x="88" y="3562"/>
              <a:ext cx="137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75000"/>
                <a:buFont typeface="Wingdings" panose="05000000000000000000" pitchFamily="2" charset="2"/>
                <a:buChar char="v"/>
              </a:pPr>
              <a:r>
                <a:rPr lang="en-US" sz="2800">
                  <a:latin typeface="Book Antiqua" panose="02040602050305030304" pitchFamily="18" charset="0"/>
                </a:rPr>
                <a:t> Solution 3</a:t>
              </a:r>
              <a:r>
                <a:rPr lang="en-US">
                  <a:latin typeface="Book Antiqua" panose="02040602050305030304" pitchFamily="18" charset="0"/>
                </a:rPr>
                <a:t>:</a:t>
              </a:r>
            </a:p>
          </p:txBody>
        </p:sp>
        <p:graphicFrame>
          <p:nvGraphicFramePr>
            <p:cNvPr id="23555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3600"/>
            <a:ext cx="412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9" name="Equation" r:id="rId12" imgW="6553080" imgH="830160" progId="Equation.3">
                    <p:embed/>
                  </p:oleObj>
                </mc:Choice>
                <mc:Fallback>
                  <p:oleObj name="Equation" r:id="rId12" imgW="6553080" imgH="8301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00"/>
                          <a:ext cx="412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29456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419100"/>
            <a:ext cx="8229600" cy="1104900"/>
          </a:xfrm>
          <a:noFill/>
        </p:spPr>
        <p:txBody>
          <a:bodyPr/>
          <a:lstStyle/>
          <a:p>
            <a:r>
              <a:rPr lang="en-US" sz="3200"/>
              <a:t>Find names of sailors who’ve reserved a red boat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Information about boat color only available in Boats; so need an extra join:</a:t>
            </a:r>
          </a:p>
        </p:txBody>
      </p:sp>
      <p:graphicFrame>
        <p:nvGraphicFramePr>
          <p:cNvPr id="2457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90801" y="3068639"/>
          <a:ext cx="79041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4" imgW="7903800" imgH="726840" progId="Equation.3">
                  <p:embed/>
                </p:oleObj>
              </mc:Choice>
              <mc:Fallback>
                <p:oleObj name="Equation" r:id="rId4" imgW="7903800" imgH="726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068639"/>
                        <a:ext cx="79041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9"/>
          <p:cNvGrpSpPr>
            <a:grpSpLocks/>
          </p:cNvGrpSpPr>
          <p:nvPr/>
        </p:nvGrpSpPr>
        <p:grpSpPr bwMode="auto">
          <a:xfrm>
            <a:off x="2425700" y="4054476"/>
            <a:ext cx="8262938" cy="1463675"/>
            <a:chOff x="568" y="2554"/>
            <a:chExt cx="5205" cy="922"/>
          </a:xfrm>
        </p:grpSpPr>
        <p:sp>
          <p:nvSpPr>
            <p:cNvPr id="24586" name="Rectangle 7"/>
            <p:cNvSpPr>
              <a:spLocks noChangeArrowheads="1"/>
            </p:cNvSpPr>
            <p:nvPr/>
          </p:nvSpPr>
          <p:spPr bwMode="auto">
            <a:xfrm>
              <a:off x="568" y="2554"/>
              <a:ext cx="28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75000"/>
                <a:buFont typeface="Wingdings" panose="05000000000000000000" pitchFamily="2" charset="2"/>
                <a:buChar char="v"/>
              </a:pPr>
              <a:r>
                <a:rPr lang="en-US" sz="2800">
                  <a:latin typeface="Book Antiqua" panose="02040602050305030304" pitchFamily="18" charset="0"/>
                </a:rPr>
                <a:t> A more efficient solution:</a:t>
              </a:r>
            </a:p>
          </p:txBody>
        </p:sp>
        <p:graphicFrame>
          <p:nvGraphicFramePr>
            <p:cNvPr id="24579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69" y="3040"/>
            <a:ext cx="5104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9" name="Equation" r:id="rId6" imgW="8102520" imgH="691920" progId="Equation.3">
                    <p:embed/>
                  </p:oleObj>
                </mc:Choice>
                <mc:Fallback>
                  <p:oleObj name="Equation" r:id="rId6" imgW="8102520" imgH="691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3040"/>
                          <a:ext cx="5104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2500313" y="5776913"/>
            <a:ext cx="71365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i="1">
                <a:latin typeface="Book Antiqua" panose="02040602050305030304" pitchFamily="18" charset="0"/>
              </a:rPr>
              <a:t>A query optimizer can find this, given the first solution!</a:t>
            </a:r>
          </a:p>
        </p:txBody>
      </p:sp>
    </p:spTree>
    <p:extLst>
      <p:ext uri="{BB962C8B-B14F-4D97-AF65-F5344CB8AC3E}">
        <p14:creationId xmlns:p14="http://schemas.microsoft.com/office/powerpoint/2010/main" val="88414704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5608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495300"/>
            <a:ext cx="8458200" cy="1104900"/>
          </a:xfrm>
          <a:noFill/>
        </p:spPr>
        <p:txBody>
          <a:bodyPr/>
          <a:lstStyle/>
          <a:p>
            <a:r>
              <a:rPr lang="en-US" sz="3200"/>
              <a:t>Find sailors who’ve reserved a red or a green boat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7772400" cy="4724400"/>
          </a:xfrm>
          <a:noFill/>
        </p:spPr>
        <p:txBody>
          <a:bodyPr/>
          <a:lstStyle/>
          <a:p>
            <a:r>
              <a:rPr lang="en-US" smtClean="0"/>
              <a:t>Can identify all red or green boats, then find sailors who’ve reserved one of these boats:</a:t>
            </a:r>
          </a:p>
        </p:txBody>
      </p:sp>
      <p:grpSp>
        <p:nvGrpSpPr>
          <p:cNvPr id="25610" name="Group 8"/>
          <p:cNvGrpSpPr>
            <a:grpSpLocks/>
          </p:cNvGrpSpPr>
          <p:nvPr/>
        </p:nvGrpSpPr>
        <p:grpSpPr bwMode="auto">
          <a:xfrm>
            <a:off x="2286001" y="2784476"/>
            <a:ext cx="8393113" cy="1624013"/>
            <a:chOff x="480" y="1754"/>
            <a:chExt cx="5287" cy="1023"/>
          </a:xfrm>
        </p:grpSpPr>
        <p:graphicFrame>
          <p:nvGraphicFramePr>
            <p:cNvPr id="25604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8" y="1754"/>
            <a:ext cx="5239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name="Equation" r:id="rId4" imgW="8316720" imgH="842760" progId="Equation.3">
                    <p:embed/>
                  </p:oleObj>
                </mc:Choice>
                <mc:Fallback>
                  <p:oleObj name="Equation" r:id="rId4" imgW="8316720" imgH="8427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54"/>
                          <a:ext cx="5239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80" y="2298"/>
            <a:ext cx="4729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7" name="Equation" r:id="rId6" imgW="7507080" imgH="760320" progId="Equation.3">
                    <p:embed/>
                  </p:oleObj>
                </mc:Choice>
                <mc:Fallback>
                  <p:oleObj name="Equation" r:id="rId6" imgW="7507080" imgH="7603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98"/>
                          <a:ext cx="4729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1816100" y="4968876"/>
            <a:ext cx="8285924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sz="2800">
                <a:latin typeface="Book Antiqua" panose="02040602050305030304" pitchFamily="18" charset="0"/>
              </a:rPr>
              <a:t> Can also define Tempboats using union!  (How?)</a:t>
            </a:r>
          </a:p>
        </p:txBody>
      </p:sp>
      <p:grpSp>
        <p:nvGrpSpPr>
          <p:cNvPr id="25612" name="Group 13"/>
          <p:cNvGrpSpPr>
            <a:grpSpLocks/>
          </p:cNvGrpSpPr>
          <p:nvPr/>
        </p:nvGrpSpPr>
        <p:grpSpPr bwMode="auto">
          <a:xfrm>
            <a:off x="1814513" y="5654675"/>
            <a:ext cx="8702674" cy="573088"/>
            <a:chOff x="183" y="3562"/>
            <a:chExt cx="5482" cy="361"/>
          </a:xfrm>
        </p:grpSpPr>
        <p:sp>
          <p:nvSpPr>
            <p:cNvPr id="25613" name="Rectangle 10"/>
            <p:cNvSpPr>
              <a:spLocks noChangeArrowheads="1"/>
            </p:cNvSpPr>
            <p:nvPr/>
          </p:nvSpPr>
          <p:spPr bwMode="auto">
            <a:xfrm>
              <a:off x="183" y="3562"/>
              <a:ext cx="548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75000"/>
                <a:buFont typeface="Wingdings" panose="05000000000000000000" pitchFamily="2" charset="2"/>
                <a:buChar char="v"/>
              </a:pPr>
              <a:r>
                <a:rPr lang="en-US">
                  <a:latin typeface="Book Antiqua" panose="02040602050305030304" pitchFamily="18" charset="0"/>
                </a:rPr>
                <a:t> </a:t>
              </a:r>
              <a:r>
                <a:rPr lang="en-US" sz="2800">
                  <a:latin typeface="Book Antiqua" panose="02040602050305030304" pitchFamily="18" charset="0"/>
                </a:rPr>
                <a:t>What happens if       is replaced by       in this query?</a:t>
              </a:r>
            </a:p>
          </p:txBody>
        </p:sp>
        <p:graphicFrame>
          <p:nvGraphicFramePr>
            <p:cNvPr id="25602" name="Object 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12" y="3642"/>
            <a:ext cx="57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8" name="Equation" r:id="rId8" imgW="906120" imgH="446040" progId="Equation.3">
                    <p:embed/>
                  </p:oleObj>
                </mc:Choice>
                <mc:Fallback>
                  <p:oleObj name="Equation" r:id="rId8" imgW="906120" imgH="4460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642"/>
                          <a:ext cx="57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8" y="3642"/>
            <a:ext cx="42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9" name="Equation" r:id="rId10" imgW="666720" imgH="363240" progId="Equation.3">
                    <p:embed/>
                  </p:oleObj>
                </mc:Choice>
                <mc:Fallback>
                  <p:oleObj name="Equation" r:id="rId10" imgW="666720" imgH="3632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642"/>
                          <a:ext cx="42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88082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1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419100"/>
            <a:ext cx="8610600" cy="1104900"/>
          </a:xfrm>
          <a:noFill/>
        </p:spPr>
        <p:txBody>
          <a:bodyPr/>
          <a:lstStyle/>
          <a:p>
            <a:r>
              <a:rPr lang="en-US" sz="3200"/>
              <a:t>Find sailors who’ve reserved a red </a:t>
            </a:r>
            <a:r>
              <a:rPr lang="en-US" sz="3200" u="sng"/>
              <a:t>and</a:t>
            </a:r>
            <a:r>
              <a:rPr lang="en-US" sz="3200"/>
              <a:t> a green boat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8153400" cy="4724400"/>
          </a:xfrm>
          <a:noFill/>
        </p:spPr>
        <p:txBody>
          <a:bodyPr/>
          <a:lstStyle/>
          <a:p>
            <a:r>
              <a:rPr lang="en-US" smtClean="0"/>
              <a:t>Previous approach won’t work!  Must identify sailors who’ve reserved red boats, sailors who’ve reserved green boats, then find the intersection </a:t>
            </a:r>
            <a:r>
              <a:rPr lang="en-US" smtClean="0">
                <a:solidFill>
                  <a:schemeClr val="accent2"/>
                </a:solidFill>
              </a:rPr>
              <a:t>(note that </a:t>
            </a:r>
            <a:r>
              <a:rPr lang="en-US" i="1" smtClean="0">
                <a:solidFill>
                  <a:schemeClr val="accent2"/>
                </a:solidFill>
              </a:rPr>
              <a:t>sid</a:t>
            </a:r>
            <a:r>
              <a:rPr lang="en-US" smtClean="0">
                <a:solidFill>
                  <a:schemeClr val="accent2"/>
                </a:solidFill>
              </a:rPr>
              <a:t> is a key for Sailors)</a:t>
            </a:r>
            <a:r>
              <a:rPr lang="en-US" smtClean="0"/>
              <a:t>:</a:t>
            </a:r>
          </a:p>
        </p:txBody>
      </p:sp>
      <p:graphicFrame>
        <p:nvGraphicFramePr>
          <p:cNvPr id="266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00239" y="3713163"/>
          <a:ext cx="8715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4" imgW="8715240" imgH="787320" progId="Equation.3">
                  <p:embed/>
                </p:oleObj>
              </mc:Choice>
              <mc:Fallback>
                <p:oleObj name="Equation" r:id="rId4" imgW="8715240" imgH="787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9" y="3713163"/>
                        <a:ext cx="87153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2349500" y="4892676"/>
            <a:ext cx="272512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2662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52600" y="5557838"/>
          <a:ext cx="7747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6" imgW="7746840" imgH="760320" progId="Equation.3">
                  <p:embed/>
                </p:oleObj>
              </mc:Choice>
              <mc:Fallback>
                <p:oleObj name="Equation" r:id="rId6" imgW="7746840" imgH="760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57838"/>
                        <a:ext cx="7747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2349501" y="5472113"/>
            <a:ext cx="25968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266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28800" y="4567238"/>
          <a:ext cx="8839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8" imgW="8839080" imgH="919080" progId="Equation.3">
                  <p:embed/>
                </p:oleObj>
              </mc:Choice>
              <mc:Fallback>
                <p:oleObj name="Equation" r:id="rId8" imgW="8839080" imgH="919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67238"/>
                        <a:ext cx="8839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58018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Relational Query Languages</a:t>
            </a:r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1676400"/>
            <a:ext cx="8839200" cy="4648200"/>
          </a:xfrm>
          <a:noFill/>
        </p:spPr>
        <p:txBody>
          <a:bodyPr/>
          <a:lstStyle/>
          <a:p>
            <a:r>
              <a:rPr lang="en-US" i="1" u="sng" smtClean="0"/>
              <a:t>Query languages</a:t>
            </a:r>
            <a:r>
              <a:rPr lang="en-US" i="1" smtClean="0"/>
              <a:t>: </a:t>
            </a:r>
            <a:r>
              <a:rPr lang="en-US" smtClean="0"/>
              <a:t> Allow manipulation and </a:t>
            </a:r>
            <a:r>
              <a:rPr lang="en-US" smtClean="0">
                <a:solidFill>
                  <a:schemeClr val="accent2"/>
                </a:solidFill>
              </a:rPr>
              <a:t>retrieval of data </a:t>
            </a:r>
            <a:r>
              <a:rPr lang="en-US" smtClean="0"/>
              <a:t>from a database.</a:t>
            </a:r>
          </a:p>
          <a:p>
            <a:r>
              <a:rPr lang="en-US" smtClean="0"/>
              <a:t>Relational model supports simple, powerful QLs:</a:t>
            </a:r>
          </a:p>
          <a:p>
            <a:pPr lvl="1">
              <a:buSzPct val="75000"/>
            </a:pPr>
            <a:r>
              <a:rPr lang="en-US" smtClean="0"/>
              <a:t>Strong formal foundation based on logic.</a:t>
            </a:r>
          </a:p>
          <a:p>
            <a:pPr lvl="1">
              <a:buSzPct val="75000"/>
            </a:pPr>
            <a:r>
              <a:rPr lang="en-US" smtClean="0"/>
              <a:t>Allows for much optimization.</a:t>
            </a:r>
          </a:p>
          <a:p>
            <a:r>
              <a:rPr lang="en-US" smtClean="0"/>
              <a:t>Query Languages </a:t>
            </a:r>
            <a:r>
              <a:rPr lang="en-US" b="1" smtClean="0">
                <a:solidFill>
                  <a:schemeClr val="accent2"/>
                </a:solidFill>
              </a:rPr>
              <a:t>!=</a:t>
            </a:r>
            <a:r>
              <a:rPr lang="en-US" smtClean="0"/>
              <a:t> programming languages!</a:t>
            </a:r>
          </a:p>
          <a:p>
            <a:pPr lvl="1">
              <a:buSzPct val="75000"/>
            </a:pPr>
            <a:r>
              <a:rPr lang="en-US" smtClean="0"/>
              <a:t>QLs not expected to be “Turing complete”.</a:t>
            </a:r>
          </a:p>
          <a:p>
            <a:pPr lvl="1">
              <a:buSzPct val="75000"/>
            </a:pPr>
            <a:r>
              <a:rPr lang="en-US" smtClean="0"/>
              <a:t>QLs not intended to be used for complex calculations.</a:t>
            </a:r>
          </a:p>
          <a:p>
            <a:pPr lvl="1">
              <a:buSzPct val="75000"/>
            </a:pPr>
            <a:r>
              <a:rPr lang="en-US" smtClean="0"/>
              <a:t>QLs support easy, efficient access to large data sets.</a:t>
            </a:r>
          </a:p>
        </p:txBody>
      </p:sp>
    </p:spTree>
    <p:extLst>
      <p:ext uri="{BB962C8B-B14F-4D97-AF65-F5344CB8AC3E}">
        <p14:creationId xmlns:p14="http://schemas.microsoft.com/office/powerpoint/2010/main" val="29081317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419100"/>
            <a:ext cx="8610600" cy="1104900"/>
          </a:xfrm>
          <a:noFill/>
        </p:spPr>
        <p:txBody>
          <a:bodyPr/>
          <a:lstStyle/>
          <a:p>
            <a:r>
              <a:rPr lang="en-US" sz="3200"/>
              <a:t>Find the names of sailors who’ve reserved all boats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1905000"/>
            <a:ext cx="7772400" cy="4076700"/>
          </a:xfrm>
          <a:noFill/>
        </p:spPr>
        <p:txBody>
          <a:bodyPr/>
          <a:lstStyle/>
          <a:p>
            <a:r>
              <a:rPr lang="en-US" smtClean="0"/>
              <a:t>Uses division; schemas of the input relations to / must be carefully chosen:</a:t>
            </a:r>
          </a:p>
        </p:txBody>
      </p:sp>
      <p:graphicFrame>
        <p:nvGraphicFramePr>
          <p:cNvPr id="276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4600" y="3221039"/>
          <a:ext cx="8153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4" imgW="8153280" imgH="839520" progId="Equation.3">
                  <p:embed/>
                </p:oleObj>
              </mc:Choice>
              <mc:Fallback>
                <p:oleObj name="Equation" r:id="rId4" imgW="8153280" imgH="839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21039"/>
                        <a:ext cx="81534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09839" y="4068764"/>
          <a:ext cx="56213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6" imgW="5621040" imgH="701640" progId="Equation.3">
                  <p:embed/>
                </p:oleObj>
              </mc:Choice>
              <mc:Fallback>
                <p:oleObj name="Equation" r:id="rId6" imgW="5621040" imgH="70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9" y="4068764"/>
                        <a:ext cx="56213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1587500" y="5045076"/>
            <a:ext cx="86738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>
                <a:latin typeface="Book Antiqua" panose="02040602050305030304" pitchFamily="18" charset="0"/>
              </a:rPr>
              <a:t> </a:t>
            </a:r>
            <a:r>
              <a:rPr lang="en-US" sz="2800">
                <a:latin typeface="Book Antiqua" panose="02040602050305030304" pitchFamily="18" charset="0"/>
              </a:rPr>
              <a:t>To find sailors who’ve reserved all ‘Interlake’ boats:</a:t>
            </a:r>
          </a:p>
        </p:txBody>
      </p:sp>
      <p:graphicFrame>
        <p:nvGraphicFramePr>
          <p:cNvPr id="2765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24200" y="5740401"/>
          <a:ext cx="6154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8" imgW="6154560" imgH="841320" progId="Equation.3">
                  <p:embed/>
                </p:oleObj>
              </mc:Choice>
              <mc:Fallback>
                <p:oleObj name="Equation" r:id="rId8" imgW="6154560" imgH="841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740401"/>
                        <a:ext cx="615473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349500" y="5700713"/>
            <a:ext cx="56746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8964424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 on 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6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7762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7772400" cy="4114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7200">
                <a:solidFill>
                  <a:srgbClr val="660066"/>
                </a:solidFill>
              </a:rPr>
              <a:t>A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7200">
                <a:solidFill>
                  <a:srgbClr val="660066"/>
                </a:solidFill>
              </a:rPr>
              <a:t>Basic Relational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7200">
                <a:solidFill>
                  <a:srgbClr val="660066"/>
                </a:solidFill>
              </a:rPr>
              <a:t> Algebra</a:t>
            </a:r>
          </a:p>
        </p:txBody>
      </p:sp>
    </p:spTree>
    <p:extLst>
      <p:ext uri="{BB962C8B-B14F-4D97-AF65-F5344CB8AC3E}">
        <p14:creationId xmlns:p14="http://schemas.microsoft.com/office/powerpoint/2010/main" val="3068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52400"/>
            <a:ext cx="7793037" cy="623888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219200"/>
            <a:ext cx="8955087" cy="5562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A data model must include a set of operation to manipulate the database.</a:t>
            </a: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This basic set of operation for relational model is Relational Algebra. </a:t>
            </a: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A sequence of relational algebra operations forms a Relational Algebra expression. </a:t>
            </a:r>
          </a:p>
        </p:txBody>
      </p:sp>
    </p:spTree>
    <p:extLst>
      <p:ext uri="{BB962C8B-B14F-4D97-AF65-F5344CB8AC3E}">
        <p14:creationId xmlns:p14="http://schemas.microsoft.com/office/powerpoint/2010/main" val="41774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1914"/>
            <a:ext cx="6248400" cy="7000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Importance of Relational Algebra</a:t>
            </a:r>
            <a:r>
              <a:rPr lang="en-US" sz="3200">
                <a:solidFill>
                  <a:srgbClr val="660033"/>
                </a:solidFill>
              </a:rPr>
              <a:t>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219201"/>
            <a:ext cx="8955088" cy="506571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It provides a formal foundation for relational model operation.</a:t>
            </a: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It is used as a basis for implementing and optimizing queries in RDBMS.</a:t>
            </a: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Some of its concepts are incorporated into the SQL standard query language for RDBMS.</a:t>
            </a:r>
          </a:p>
        </p:txBody>
      </p:sp>
    </p:spTree>
    <p:extLst>
      <p:ext uri="{BB962C8B-B14F-4D97-AF65-F5344CB8AC3E}">
        <p14:creationId xmlns:p14="http://schemas.microsoft.com/office/powerpoint/2010/main" val="10553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5943600" cy="5334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Two groups of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Set Operations: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Union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Intersection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Difference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Cartesian product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Developed specially for relational database: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Select 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Project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0438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152400"/>
            <a:ext cx="5783262" cy="5334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Unary operation: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Select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Project</a:t>
            </a:r>
          </a:p>
          <a:p>
            <a:pPr lvl="1" eaLnBrk="1" hangingPunct="1"/>
            <a:endParaRPr lang="en-US" smtClean="0">
              <a:solidFill>
                <a:srgbClr val="000066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Binary operation: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All set operations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Join</a:t>
            </a:r>
          </a:p>
          <a:p>
            <a:pPr lvl="1" eaLnBrk="1" hangingPunct="1"/>
            <a:endParaRPr lang="en-US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5791200" cy="547688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Select Operation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Used to select a subset of the tuples from a relation that satisfy a selection condition.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2600"/>
                </a:solidFill>
              </a:rPr>
              <a:t>		</a:t>
            </a:r>
            <a:r>
              <a:rPr lang="en-US" smtClean="0">
                <a:solidFill>
                  <a:srgbClr val="002600"/>
                </a:solidFill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It is a horizontal partitioning of the relation:</a:t>
            </a: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One partition satisfying the condition and will be shown as result.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Other partition not satisfying the condition will be discarded.</a:t>
            </a:r>
          </a:p>
          <a:p>
            <a:pPr lvl="1" eaLnBrk="1" hangingPunct="1"/>
            <a:endParaRPr lang="en-US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0"/>
            <a:ext cx="7793037" cy="6858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Select Operation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l-GR" smtClean="0">
                <a:solidFill>
                  <a:srgbClr val="002600"/>
                </a:solidFill>
                <a:cs typeface="Tahoma" panose="020B0604030504040204" pitchFamily="34" charset="0"/>
              </a:rPr>
              <a:t>σ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 </a:t>
            </a:r>
            <a:r>
              <a:rPr lang="en-US" sz="2400">
                <a:solidFill>
                  <a:srgbClr val="002600"/>
                </a:solidFill>
                <a:cs typeface="Tahoma" panose="020B0604030504040204" pitchFamily="34" charset="0"/>
              </a:rPr>
              <a:t>&lt;selection condition&gt; 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(R)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Where 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 (sigma) is for select operation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selection condition is a boolean expression specified on the attributes of Relation 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			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  <a:hlinkClick r:id="rId2" action="ppaction://hlinkpres?slideindex=1&amp;slidetitle="/>
              </a:rPr>
              <a:t>Example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 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Clauses of selection condition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&lt;Attribute name&gt; &lt;comparison operator&gt; &lt;constant value&gt;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&lt;Attribute name&gt; &lt;comparison operator&gt; &lt;Attribute name&gt;</a:t>
            </a:r>
          </a:p>
          <a:p>
            <a:pPr lvl="1" eaLnBrk="1" hangingPunct="1"/>
            <a:endParaRPr lang="en-US" smtClean="0">
              <a:solidFill>
                <a:srgbClr val="000066"/>
              </a:solidFill>
              <a:cs typeface="Tahoma" panose="020B0604030504040204" pitchFamily="34" charset="0"/>
            </a:endParaRPr>
          </a:p>
          <a:p>
            <a:pPr lvl="1" eaLnBrk="1" hangingPunct="1"/>
            <a:endParaRPr lang="el-GR" smtClean="0">
              <a:solidFill>
                <a:srgbClr val="000066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Comparison operator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=, &lt;, &gt;, ≠, ≥,≤ for numeric value or date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=, ≠ for strings of characters</a:t>
            </a:r>
          </a:p>
          <a:p>
            <a:pPr lvl="1" eaLnBrk="1" hangingPunct="1"/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Constant  value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Value from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attribute domain </a:t>
            </a:r>
          </a:p>
          <a:p>
            <a:pPr lvl="1" eaLnBrk="1" hangingPunct="1"/>
            <a:endParaRPr lang="en-US" smtClean="0">
              <a:solidFill>
                <a:srgbClr val="000066"/>
              </a:solidFill>
              <a:cs typeface="Tahoma" panose="020B0604030504040204" pitchFamily="34" charset="0"/>
            </a:endParaRPr>
          </a:p>
          <a:p>
            <a:pPr lvl="1" eaLnBrk="1" hangingPunct="1"/>
            <a:endParaRPr lang="en-US" smtClean="0">
              <a:solidFill>
                <a:srgbClr val="000066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Formal Relational Query Languages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7772400" cy="4076700"/>
          </a:xfrm>
          <a:noFill/>
        </p:spPr>
        <p:txBody>
          <a:bodyPr/>
          <a:lstStyle/>
          <a:p>
            <a:r>
              <a:rPr lang="en-US" smtClean="0"/>
              <a:t>Two mathematical Query Languages form the basis for “real” languages (e.g. SQL), and for implementation:</a:t>
            </a:r>
          </a:p>
          <a:p>
            <a:pPr lvl="1"/>
            <a:r>
              <a:rPr lang="en-US" i="1" u="sng" smtClean="0">
                <a:solidFill>
                  <a:schemeClr val="accent2"/>
                </a:solidFill>
              </a:rPr>
              <a:t>Relational Algebra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More </a:t>
            </a:r>
            <a:r>
              <a:rPr lang="en-US" smtClean="0">
                <a:solidFill>
                  <a:schemeClr val="accent2"/>
                </a:solidFill>
              </a:rPr>
              <a:t>operational</a:t>
            </a:r>
            <a:r>
              <a:rPr lang="en-US" smtClean="0"/>
              <a:t>, very useful for representing execution plans.</a:t>
            </a:r>
          </a:p>
          <a:p>
            <a:pPr lvl="1"/>
            <a:r>
              <a:rPr lang="en-US" i="1" u="sng" smtClean="0">
                <a:solidFill>
                  <a:schemeClr val="accent2"/>
                </a:solidFill>
              </a:rPr>
              <a:t>Relational Calculus</a:t>
            </a:r>
            <a:r>
              <a:rPr lang="en-US" smtClean="0">
                <a:solidFill>
                  <a:schemeClr val="accent2"/>
                </a:solidFill>
              </a:rPr>
              <a:t>:   </a:t>
            </a:r>
            <a:r>
              <a:rPr lang="en-US" smtClean="0"/>
              <a:t>Lets users describe what they want, rather than how to compute it.  (</a:t>
            </a:r>
            <a:r>
              <a:rPr lang="en-US" smtClean="0">
                <a:solidFill>
                  <a:schemeClr val="accent2"/>
                </a:solidFill>
              </a:rPr>
              <a:t>Non-operational, </a:t>
            </a:r>
            <a:r>
              <a:rPr lang="en-US" i="1" u="sng" smtClean="0">
                <a:solidFill>
                  <a:schemeClr val="accent2"/>
                </a:solidFill>
              </a:rPr>
              <a:t>declarative</a:t>
            </a:r>
            <a:r>
              <a:rPr lang="en-US" smtClean="0"/>
              <a:t>.)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334613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9259888" cy="5715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Degree of resulting relation is same as that of R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No. of tuples in resulting relation &lt;= no. of tuples in R </a:t>
            </a:r>
          </a:p>
          <a:p>
            <a:pPr lvl="1" eaLnBrk="1" hangingPunct="1"/>
            <a:r>
              <a:rPr lang="en-US" sz="3200">
                <a:solidFill>
                  <a:srgbClr val="000066"/>
                </a:solidFill>
              </a:rPr>
              <a:t>i.e. </a:t>
            </a:r>
            <a:r>
              <a:rPr lang="el-GR" sz="320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c 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(R) &lt;= R</a:t>
            </a:r>
            <a:endParaRPr lang="en-US" smtClean="0">
              <a:solidFill>
                <a:srgbClr val="000066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Selection condition may be more than one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i.e. (Cond1 and Cond2)   </a:t>
            </a:r>
            <a:r>
              <a:rPr lang="en-US" smtClean="0">
                <a:solidFill>
                  <a:srgbClr val="000066"/>
                </a:solidFill>
                <a:sym typeface="Wingdings" panose="05000000000000000000" pitchFamily="2" charset="2"/>
              </a:rPr>
              <a:t> true if both are true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i.e. (Cond1 or Cond2)   </a:t>
            </a:r>
            <a:r>
              <a:rPr lang="en-US" smtClean="0">
                <a:solidFill>
                  <a:srgbClr val="000066"/>
                </a:solidFill>
                <a:sym typeface="Wingdings" panose="05000000000000000000" pitchFamily="2" charset="2"/>
              </a:rPr>
              <a:t> true if any one or both are true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sym typeface="Wingdings" panose="05000000000000000000" pitchFamily="2" charset="2"/>
              </a:rPr>
              <a:t>Not Cond   true if cond is false</a:t>
            </a:r>
            <a:endParaRPr lang="en-US" smtClean="0">
              <a:solidFill>
                <a:srgbClr val="000066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3200">
              <a:solidFill>
                <a:srgbClr val="000066"/>
              </a:solidFill>
              <a:cs typeface="Tahom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320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000">
              <a:solidFill>
                <a:srgbClr val="002600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143000"/>
            <a:ext cx="8955087" cy="5715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Select operation is Commutative:</a:t>
            </a:r>
          </a:p>
          <a:p>
            <a:pPr lvl="1" eaLnBrk="1" hangingPunct="1"/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&lt;cond1&gt;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&lt;cond2&gt;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(R))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 = 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&lt;cond2&gt;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&lt;cond1&gt;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(R))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 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A sequence of Selects can be applied in any order.</a:t>
            </a:r>
            <a:r>
              <a:rPr lang="en-US" smtClean="0">
                <a:solidFill>
                  <a:srgbClr val="0026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2600"/>
                </a:solidFill>
              </a:rPr>
              <a:t>		</a:t>
            </a:r>
            <a:r>
              <a:rPr lang="en-US" smtClean="0">
                <a:solidFill>
                  <a:srgbClr val="002600"/>
                </a:solidFill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Cascade of Selects can be used through one select using Conjunctive (AND) </a:t>
            </a:r>
          </a:p>
          <a:p>
            <a:pPr lvl="1" eaLnBrk="1" hangingPunct="1"/>
            <a:r>
              <a:rPr lang="el-GR" sz="320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&lt;cond1&gt; 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(</a:t>
            </a:r>
            <a:r>
              <a:rPr lang="el-GR" sz="320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&lt;cond2&gt; 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(….(</a:t>
            </a:r>
            <a:r>
              <a:rPr lang="el-GR" sz="320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&lt;condn&gt;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(R))……))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66"/>
                </a:solidFill>
              </a:rPr>
              <a:t>  = </a:t>
            </a:r>
            <a:r>
              <a:rPr lang="el-GR" sz="320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&lt;cond1&gt; AND&lt;cond2&gt;AND…… AND&lt;condn&gt;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2600"/>
                </a:solidFill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52400"/>
            <a:ext cx="7793037" cy="623888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Project Operation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Project operation selects certain column from relation and discards rest.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2600"/>
                </a:solidFill>
              </a:rPr>
              <a:t>			</a:t>
            </a:r>
            <a:r>
              <a:rPr lang="en-US" smtClean="0">
                <a:solidFill>
                  <a:srgbClr val="002600"/>
                </a:solidFill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It is a vertical partitioning of the relation: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One partition satisfying the condition and will be shown as result.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Other partition not satisfying the condition and will be discarded.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9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l-GR" smtClean="0">
                <a:solidFill>
                  <a:srgbClr val="002600"/>
                </a:solidFill>
                <a:cs typeface="Tahoma" panose="020B0604030504040204" pitchFamily="34" charset="0"/>
              </a:rPr>
              <a:t>Π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 </a:t>
            </a:r>
            <a:r>
              <a:rPr lang="en-US" sz="2400">
                <a:solidFill>
                  <a:srgbClr val="002600"/>
                </a:solidFill>
                <a:cs typeface="Tahoma" panose="020B0604030504040204" pitchFamily="34" charset="0"/>
              </a:rPr>
              <a:t>&lt;attribute list&gt; 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(R)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operation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Where </a:t>
            </a:r>
            <a:r>
              <a:rPr lang="el-GR" smtClean="0">
                <a:solidFill>
                  <a:srgbClr val="002600"/>
                </a:solidFill>
                <a:cs typeface="Tahoma" panose="020B0604030504040204" pitchFamily="34" charset="0"/>
              </a:rPr>
              <a:t>Π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 (pi) is for project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mtClean="0">
              <a:solidFill>
                <a:srgbClr val="000066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Attribute list is the desired list of attributes from relation R</a:t>
            </a:r>
          </a:p>
          <a:p>
            <a:pPr eaLnBrk="1" hangingPunct="1"/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Resulting relation has attribute only those specified in list and in same order</a:t>
            </a:r>
          </a:p>
          <a:p>
            <a:pPr eaLnBrk="1" hangingPunct="1"/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lvl="1" eaLnBrk="1" hangingPunct="1"/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Degree of resulting relation is same as no. of attributes in list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No. of tuples in resulting relation?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If attribute list has Primary key, the no. of tuples will be same as in Relation R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If attribute list does not have Primary key, the duplicate tuples will be removed to give valid relation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No. of tuples in resulting relation =&lt; no. of tuples in relation R</a:t>
            </a:r>
          </a:p>
          <a:p>
            <a:pPr lvl="1" eaLnBrk="1" hangingPunct="1"/>
            <a:endParaRPr lang="en-US" smtClean="0">
              <a:solidFill>
                <a:srgbClr val="000066"/>
              </a:solidFill>
            </a:endParaRPr>
          </a:p>
          <a:p>
            <a:pPr lvl="1" eaLnBrk="1" hangingPunct="1"/>
            <a:endParaRPr lang="en-US" smtClean="0">
              <a:solidFill>
                <a:srgbClr val="000066"/>
              </a:solidFill>
            </a:endParaRP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Project operation is not Commutative:</a:t>
            </a:r>
          </a:p>
          <a:p>
            <a:pPr lvl="1" eaLnBrk="1" hangingPunct="1"/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Π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&lt;list1&gt;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Π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&lt;list2&gt;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(R))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≠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 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Π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&lt;list2&gt;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Π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&lt;list1&gt;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(R))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 </a:t>
            </a:r>
          </a:p>
          <a:p>
            <a:pPr lvl="1" eaLnBrk="1" hangingPunct="1"/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Π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&lt;list1&gt; 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(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Π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&lt;list2&gt;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(R))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=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 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Π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&lt;list1&gt;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	 </a:t>
            </a:r>
            <a:r>
              <a:rPr lang="en-US" smtClean="0">
                <a:solidFill>
                  <a:srgbClr val="002600"/>
                </a:solidFill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Sequence of operations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Several algebraic expressions: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As a single relational expression by nesting operations</a:t>
            </a:r>
          </a:p>
          <a:p>
            <a:pPr lvl="1" eaLnBrk="1" hangingPunct="1"/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Π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&lt;list1&gt; 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(</a:t>
            </a:r>
            <a:r>
              <a:rPr lang="el-GR" sz="320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&lt;cond1&gt;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(R)) </a:t>
            </a:r>
            <a:r>
              <a:rPr lang="en-US" smtClean="0">
                <a:solidFill>
                  <a:srgbClr val="002600"/>
                </a:solidFill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0066"/>
              </a:solidFill>
              <a:cs typeface="Tahom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Or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Name the intermediate relation and get final result as a series of operations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temp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 </a:t>
            </a:r>
            <a:r>
              <a:rPr lang="el-GR" sz="320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&lt;cond1&gt;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(R)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result 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 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Π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&lt;list1&gt;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(temp) </a:t>
            </a:r>
            <a:r>
              <a:rPr lang="en-US" smtClean="0">
                <a:solidFill>
                  <a:srgbClr val="002600"/>
                </a:solidFill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0066"/>
              </a:solidFill>
              <a:cs typeface="Tahoma" panose="020B0604030504040204" pitchFamily="34" charset="0"/>
            </a:endParaRP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78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14314"/>
            <a:ext cx="5630862" cy="5476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Rename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Attributes can be renamed in resulting relation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temp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 </a:t>
            </a:r>
            <a:r>
              <a:rPr lang="el-GR" sz="3200">
                <a:solidFill>
                  <a:srgbClr val="000066"/>
                </a:solidFill>
                <a:cs typeface="Tahoma" panose="020B0604030504040204" pitchFamily="34" charset="0"/>
              </a:rPr>
              <a:t>σ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&lt;cond1&gt;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(Employee)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Emp(empid, empname, empsalary)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 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Π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&lt;eid, ename, salary&gt; 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(temp)</a:t>
            </a:r>
          </a:p>
          <a:p>
            <a:pPr lvl="1" eaLnBrk="1" hangingPunct="1"/>
            <a:endParaRPr lang="en-US" smtClean="0">
              <a:solidFill>
                <a:srgbClr val="000066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If no renaming is not applied, resulting relation will have same names and order of attributes as parent relation has.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mtClean="0">
              <a:solidFill>
                <a:srgbClr val="000066"/>
              </a:solidFill>
              <a:cs typeface="Tahoma" panose="020B0604030504040204" pitchFamily="34" charset="0"/>
            </a:endParaRP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34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Formal Rename operation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rgbClr val="002600"/>
                </a:solidFill>
                <a:cs typeface="Tahoma" panose="020B0604030504040204" pitchFamily="34" charset="0"/>
              </a:rPr>
              <a:t>Renaming both relation name and attributes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600">
                <a:solidFill>
                  <a:srgbClr val="000066"/>
                </a:solidFill>
                <a:cs typeface="Tahoma" panose="020B0604030504040204" pitchFamily="34" charset="0"/>
              </a:rPr>
              <a:t>          </a:t>
            </a:r>
            <a:r>
              <a:rPr lang="el-GR" sz="3600">
                <a:solidFill>
                  <a:srgbClr val="000066"/>
                </a:solidFill>
                <a:cs typeface="Tahoma" panose="020B0604030504040204" pitchFamily="34" charset="0"/>
              </a:rPr>
              <a:t>ρ</a:t>
            </a:r>
            <a:r>
              <a:rPr lang="en-US" sz="2400">
                <a:solidFill>
                  <a:srgbClr val="000066"/>
                </a:solidFill>
                <a:cs typeface="Tahoma" panose="020B0604030504040204" pitchFamily="34" charset="0"/>
              </a:rPr>
              <a:t>S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(B1, B2,….Bn)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 (R) </a:t>
            </a:r>
          </a:p>
          <a:p>
            <a:pPr eaLnBrk="1" hangingPunct="1"/>
            <a:r>
              <a:rPr lang="en-US" sz="3600">
                <a:solidFill>
                  <a:srgbClr val="002600"/>
                </a:solidFill>
                <a:cs typeface="Tahoma" panose="020B0604030504040204" pitchFamily="34" charset="0"/>
              </a:rPr>
              <a:t>Renaming only relation name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600">
                <a:solidFill>
                  <a:srgbClr val="000066"/>
                </a:solidFill>
                <a:cs typeface="Tahoma" panose="020B0604030504040204" pitchFamily="34" charset="0"/>
              </a:rPr>
              <a:t>          </a:t>
            </a:r>
            <a:r>
              <a:rPr lang="el-GR" sz="3600">
                <a:solidFill>
                  <a:srgbClr val="000066"/>
                </a:solidFill>
                <a:cs typeface="Tahoma" panose="020B0604030504040204" pitchFamily="34" charset="0"/>
              </a:rPr>
              <a:t>ρ</a:t>
            </a:r>
            <a:r>
              <a:rPr lang="en-US" sz="2400">
                <a:solidFill>
                  <a:srgbClr val="000066"/>
                </a:solidFill>
                <a:cs typeface="Tahoma" panose="020B0604030504040204" pitchFamily="34" charset="0"/>
              </a:rPr>
              <a:t>S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 (R)</a:t>
            </a:r>
          </a:p>
          <a:p>
            <a:pPr eaLnBrk="1" hangingPunct="1"/>
            <a:r>
              <a:rPr lang="en-US" sz="3600">
                <a:solidFill>
                  <a:srgbClr val="002600"/>
                </a:solidFill>
                <a:cs typeface="Tahoma" panose="020B0604030504040204" pitchFamily="34" charset="0"/>
              </a:rPr>
              <a:t>Renaming only attributes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600">
                <a:solidFill>
                  <a:srgbClr val="000066"/>
                </a:solidFill>
                <a:cs typeface="Tahoma" panose="020B0604030504040204" pitchFamily="34" charset="0"/>
              </a:rPr>
              <a:t>          </a:t>
            </a:r>
            <a:r>
              <a:rPr lang="el-GR" sz="3600">
                <a:solidFill>
                  <a:srgbClr val="000066"/>
                </a:solidFill>
                <a:cs typeface="Tahoma" panose="020B0604030504040204" pitchFamily="34" charset="0"/>
              </a:rPr>
              <a:t>ρ</a:t>
            </a:r>
            <a:r>
              <a:rPr lang="en-US" sz="2000">
                <a:solidFill>
                  <a:srgbClr val="000066"/>
                </a:solidFill>
                <a:cs typeface="Tahoma" panose="020B0604030504040204" pitchFamily="34" charset="0"/>
              </a:rPr>
              <a:t>(B1, B2,….Bn)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 (R)</a:t>
            </a:r>
            <a:endParaRPr lang="el-GR" smtClean="0">
              <a:solidFill>
                <a:srgbClr val="000066"/>
              </a:solidFill>
              <a:cs typeface="Tahoma" panose="020B0604030504040204" pitchFamily="34" charset="0"/>
            </a:endParaRP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75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Set Theoretic Operation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990600"/>
            <a:ext cx="8955087" cy="5867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Binary operation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Both relational should be union Compatible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i.e. for R(A1, A2, ….An) &amp; S(B1,B2,….Bn)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dom(Ai) = dom(Bi) for 1 &lt;=i&lt;=n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UNION  (RUS)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INTERSECTION (R</a:t>
            </a:r>
            <a:r>
              <a:rPr lang="he-IL" smtClean="0">
                <a:solidFill>
                  <a:srgbClr val="002600"/>
                </a:solidFill>
                <a:cs typeface="Tahoma" panose="020B0604030504040204" pitchFamily="34" charset="0"/>
              </a:rPr>
              <a:t>ח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S)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MINUS  (R-S)</a:t>
            </a:r>
          </a:p>
          <a:p>
            <a:pPr lvl="1" eaLnBrk="1" hangingPunct="1"/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lvl="2" eaLnBrk="1" hangingPunct="1"/>
            <a:endParaRPr lang="el-GR" smtClean="0">
              <a:solidFill>
                <a:srgbClr val="002600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Preliminaries</a:t>
            </a: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229600" cy="4953000"/>
          </a:xfrm>
          <a:noFill/>
        </p:spPr>
        <p:txBody>
          <a:bodyPr/>
          <a:lstStyle/>
          <a:p>
            <a:r>
              <a:rPr lang="en-US" smtClean="0"/>
              <a:t>A query is applied to </a:t>
            </a:r>
            <a:r>
              <a:rPr lang="en-US" i="1" smtClean="0">
                <a:solidFill>
                  <a:schemeClr val="accent2"/>
                </a:solidFill>
              </a:rPr>
              <a:t>relation instances</a:t>
            </a:r>
            <a:r>
              <a:rPr lang="en-US" smtClean="0"/>
              <a:t>, and the result of a query is also a relation instance.</a:t>
            </a:r>
          </a:p>
          <a:p>
            <a:pPr lvl="1">
              <a:buSzPct val="75000"/>
            </a:pPr>
            <a:r>
              <a:rPr lang="en-US" i="1" smtClean="0">
                <a:solidFill>
                  <a:schemeClr val="accent2"/>
                </a:solidFill>
              </a:rPr>
              <a:t>Schemas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of input </a:t>
            </a:r>
            <a:r>
              <a:rPr lang="en-US" smtClean="0"/>
              <a:t>relations for a query are </a:t>
            </a:r>
            <a:r>
              <a:rPr lang="en-US" smtClean="0">
                <a:solidFill>
                  <a:schemeClr val="accent2"/>
                </a:solidFill>
              </a:rPr>
              <a:t>fixed </a:t>
            </a:r>
            <a:r>
              <a:rPr lang="en-US" smtClean="0"/>
              <a:t>(but query will run regardless of instance!)</a:t>
            </a:r>
          </a:p>
          <a:p>
            <a:pPr lvl="1">
              <a:buSzPct val="75000"/>
            </a:pPr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</a:rPr>
              <a:t>schema for the </a:t>
            </a:r>
            <a:r>
              <a:rPr lang="en-US" i="1" smtClean="0">
                <a:solidFill>
                  <a:schemeClr val="accent2"/>
                </a:solidFill>
              </a:rPr>
              <a:t>result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of a given query is also </a:t>
            </a:r>
            <a:r>
              <a:rPr lang="en-US" smtClean="0">
                <a:solidFill>
                  <a:schemeClr val="accent2"/>
                </a:solidFill>
              </a:rPr>
              <a:t>fixed!</a:t>
            </a:r>
            <a:r>
              <a:rPr lang="en-US" smtClean="0"/>
              <a:t> Determined by definition of query language constructs.</a:t>
            </a:r>
          </a:p>
          <a:p>
            <a:r>
              <a:rPr lang="en-US" smtClean="0"/>
              <a:t>Positional vs. named-field notation:  </a:t>
            </a:r>
          </a:p>
          <a:p>
            <a:pPr lvl="1">
              <a:buSzPct val="75000"/>
            </a:pPr>
            <a:r>
              <a:rPr lang="en-US" smtClean="0"/>
              <a:t>Positional notation easier for formal definitions, named-field notation more readable.  </a:t>
            </a:r>
          </a:p>
          <a:p>
            <a:pPr lvl="1">
              <a:buSzPct val="75000"/>
            </a:pPr>
            <a:r>
              <a:rPr lang="en-US" smtClean="0"/>
              <a:t>Both used in SQL</a:t>
            </a:r>
          </a:p>
        </p:txBody>
      </p:sp>
    </p:spTree>
    <p:extLst>
      <p:ext uri="{BB962C8B-B14F-4D97-AF65-F5344CB8AC3E}">
        <p14:creationId xmlns:p14="http://schemas.microsoft.com/office/powerpoint/2010/main" val="32119392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52400"/>
            <a:ext cx="7793037" cy="547688"/>
          </a:xfrm>
        </p:spPr>
        <p:txBody>
          <a:bodyPr/>
          <a:lstStyle/>
          <a:p>
            <a:pPr eaLnBrk="1" hangingPunct="1"/>
            <a:endParaRPr lang="en-US" sz="3200">
              <a:solidFill>
                <a:srgbClr val="420021"/>
              </a:solidFill>
              <a:cs typeface="Tahoma" panose="020B0604030504040204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990600"/>
            <a:ext cx="8955087" cy="5867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UNION</a:t>
            </a:r>
            <a:r>
              <a:rPr lang="en-US" smtClean="0">
                <a:solidFill>
                  <a:srgbClr val="002600"/>
                </a:solidFill>
              </a:rPr>
              <a:t> 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(RUS)</a:t>
            </a:r>
            <a:endParaRPr lang="en-US" smtClean="0">
              <a:solidFill>
                <a:srgbClr val="002600"/>
              </a:solidFill>
            </a:endParaRP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It includes all tuples that are either in R or S or in both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Duplicate tuples are eliminated.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66"/>
                </a:solidFill>
              </a:rPr>
              <a:t>		</a:t>
            </a:r>
            <a:r>
              <a:rPr lang="en-US" smtClean="0">
                <a:solidFill>
                  <a:srgbClr val="000066"/>
                </a:solidFill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0066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INTERSECTION (R</a:t>
            </a:r>
            <a:r>
              <a:rPr lang="he-IL" smtClean="0">
                <a:solidFill>
                  <a:srgbClr val="002600"/>
                </a:solidFill>
                <a:cs typeface="Tahoma" panose="020B0604030504040204" pitchFamily="34" charset="0"/>
              </a:rPr>
              <a:t>ח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S)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It includes all tuples that are in R &amp; S both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		 </a:t>
            </a:r>
            <a:r>
              <a:rPr lang="en-US" smtClean="0">
                <a:solidFill>
                  <a:srgbClr val="000066"/>
                </a:solidFill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lvl="1" eaLnBrk="1" hangingPunct="1"/>
            <a:endParaRPr lang="en-US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152400"/>
            <a:ext cx="7793037" cy="547688"/>
          </a:xfrm>
        </p:spPr>
        <p:txBody>
          <a:bodyPr/>
          <a:lstStyle/>
          <a:p>
            <a:pPr eaLnBrk="1" hangingPunct="1"/>
            <a:endParaRPr lang="en-US" sz="3200">
              <a:solidFill>
                <a:srgbClr val="420021"/>
              </a:solidFill>
              <a:cs typeface="Tahoma" panose="020B060403050404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990600"/>
            <a:ext cx="8955087" cy="5867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Set difference (MINUS)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(R-S)		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It includes all tuples that are in R but not in S</a:t>
            </a:r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(S-R)		 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It includes all tuples that are in S but not in R</a:t>
            </a:r>
          </a:p>
          <a:p>
            <a:pPr lvl="1" eaLnBrk="1" hangingPunct="1"/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(R-S) ≠ (S-R)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				 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lvl="1" eaLnBrk="1" hangingPunct="1"/>
            <a:endParaRPr lang="en-US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solidFill>
                  <a:srgbClr val="420021"/>
                </a:solidFill>
                <a:cs typeface="Tahoma" panose="020B0604030504040204" pitchFamily="34" charset="0"/>
              </a:rPr>
              <a:t> </a:t>
            </a:r>
            <a:r>
              <a:rPr lang="en-US" sz="4000">
                <a:solidFill>
                  <a:srgbClr val="002600"/>
                </a:solidFill>
                <a:cs typeface="Tahoma" panose="020B0604030504040204" pitchFamily="34" charset="0"/>
              </a:rPr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marL="609600" indent="-609600"/>
            <a:r>
              <a:rPr lang="en-US" smtClean="0">
                <a:solidFill>
                  <a:srgbClr val="002600"/>
                </a:solidFill>
              </a:rPr>
              <a:t>Union &amp; Intersection are: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smtClean="0">
                <a:solidFill>
                  <a:srgbClr val="002600"/>
                </a:solidFill>
              </a:rPr>
              <a:t>Commutative</a:t>
            </a:r>
          </a:p>
          <a:p>
            <a:pPr marL="990600" lvl="1" indent="-533400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(RUS) = (SUR)</a:t>
            </a:r>
          </a:p>
          <a:p>
            <a:pPr marL="990600" lvl="1" indent="-533400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</a:t>
            </a:r>
            <a:r>
              <a:rPr lang="he-IL" smtClean="0">
                <a:solidFill>
                  <a:srgbClr val="000066"/>
                </a:solidFill>
                <a:cs typeface="Tahoma" panose="020B0604030504040204" pitchFamily="34" charset="0"/>
              </a:rPr>
              <a:t>ח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S) = (S</a:t>
            </a:r>
            <a:r>
              <a:rPr lang="he-IL" smtClean="0">
                <a:solidFill>
                  <a:srgbClr val="000066"/>
                </a:solidFill>
                <a:cs typeface="Tahoma" panose="020B0604030504040204" pitchFamily="34" charset="0"/>
              </a:rPr>
              <a:t>ח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R)</a:t>
            </a:r>
          </a:p>
          <a:p>
            <a:pPr marL="990600" lvl="1" indent="-533400">
              <a:buNone/>
            </a:pPr>
            <a:endParaRPr lang="en-US" smtClean="0">
              <a:solidFill>
                <a:srgbClr val="000066"/>
              </a:solidFill>
            </a:endParaRPr>
          </a:p>
          <a:p>
            <a:pPr marL="609600" indent="-609600"/>
            <a:r>
              <a:rPr lang="en-US" smtClean="0">
                <a:solidFill>
                  <a:srgbClr val="002600"/>
                </a:solidFill>
              </a:rPr>
              <a:t>Associative </a:t>
            </a:r>
          </a:p>
          <a:p>
            <a:pPr marL="990600" lvl="1" indent="-533400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(RU(SUT) = (RUS)UT) </a:t>
            </a:r>
          </a:p>
          <a:p>
            <a:pPr marL="990600" lvl="1" indent="-533400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(R</a:t>
            </a:r>
            <a:r>
              <a:rPr lang="he-IL" smtClean="0">
                <a:solidFill>
                  <a:srgbClr val="000066"/>
                </a:solidFill>
                <a:cs typeface="Tahoma" panose="020B0604030504040204" pitchFamily="34" charset="0"/>
              </a:rPr>
              <a:t>ח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(S </a:t>
            </a:r>
            <a:r>
              <a:rPr lang="he-IL" smtClean="0">
                <a:solidFill>
                  <a:srgbClr val="000066"/>
                </a:solidFill>
                <a:cs typeface="Tahoma" panose="020B0604030504040204" pitchFamily="34" charset="0"/>
              </a:rPr>
              <a:t>ח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T) = (R</a:t>
            </a:r>
            <a:r>
              <a:rPr lang="he-IL" smtClean="0">
                <a:solidFill>
                  <a:srgbClr val="000066"/>
                </a:solidFill>
                <a:cs typeface="Tahoma" panose="020B0604030504040204" pitchFamily="34" charset="0"/>
              </a:rPr>
              <a:t>ח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S)</a:t>
            </a:r>
            <a:r>
              <a:rPr lang="he-IL" smtClean="0">
                <a:solidFill>
                  <a:srgbClr val="000066"/>
                </a:solidFill>
                <a:cs typeface="Tahoma" panose="020B0604030504040204" pitchFamily="34" charset="0"/>
              </a:rPr>
              <a:t>ח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T) </a:t>
            </a:r>
            <a:endParaRPr lang="en-US" smtClean="0">
              <a:solidFill>
                <a:srgbClr val="000066"/>
              </a:solidFill>
            </a:endParaRPr>
          </a:p>
          <a:p>
            <a:pPr marL="990600" lvl="1" indent="-533400">
              <a:buNone/>
            </a:pP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			 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Cartesian Product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9067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2600"/>
                </a:solidFill>
              </a:rPr>
              <a:t>Binary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2600"/>
                </a:solidFill>
              </a:rPr>
              <a:t>Union Compatibility not required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2600"/>
                </a:solidFill>
              </a:rPr>
              <a:t>R </a:t>
            </a:r>
            <a:r>
              <a:rPr lang="ru-RU" smtClean="0">
                <a:cs typeface="Tahoma" panose="020B0604030504040204" pitchFamily="34" charset="0"/>
              </a:rPr>
              <a:t>х</a:t>
            </a:r>
            <a:r>
              <a:rPr lang="en-US" smtClean="0">
                <a:solidFill>
                  <a:srgbClr val="002600"/>
                </a:solidFill>
              </a:rPr>
              <a:t> S 		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66"/>
                </a:solidFill>
              </a:rPr>
              <a:t>no. of tuples in Resultant relation = no. of tuples in R </a:t>
            </a:r>
            <a:r>
              <a:rPr lang="ru-RU" smtClean="0">
                <a:cs typeface="Tahoma" panose="020B0604030504040204" pitchFamily="34" charset="0"/>
              </a:rPr>
              <a:t>х</a:t>
            </a:r>
            <a:r>
              <a:rPr lang="en-US" smtClean="0">
                <a:solidFill>
                  <a:srgbClr val="000066"/>
                </a:solidFill>
              </a:rPr>
              <a:t> no. of tuples in 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66"/>
                </a:solidFill>
              </a:rPr>
              <a:t>It includes one tuple from each combination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66"/>
                </a:solidFill>
              </a:rPr>
              <a:t>No. of attributes in Resultant relation =n +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66"/>
                </a:solidFill>
              </a:rPr>
              <a:t>R(A1, A2,…..,An) </a:t>
            </a:r>
            <a:r>
              <a:rPr lang="ru-RU" smtClean="0">
                <a:cs typeface="Tahoma" panose="020B0604030504040204" pitchFamily="34" charset="0"/>
              </a:rPr>
              <a:t>х</a:t>
            </a:r>
            <a:r>
              <a:rPr lang="en-US" smtClean="0">
                <a:solidFill>
                  <a:srgbClr val="000066"/>
                </a:solidFill>
              </a:rPr>
              <a:t> S(B1, B2,….,Bn) =            Q(A1, A2,…..,An, B1, B2,….,Bn) </a:t>
            </a:r>
            <a:endParaRPr lang="en-US" smtClean="0">
              <a:solidFill>
                <a:srgbClr val="002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2600"/>
                </a:solidFill>
              </a:rPr>
              <a:t>Result will have some irrelevant tuple which can be further processed by select &amp; project operation</a:t>
            </a:r>
          </a:p>
          <a:p>
            <a:pPr lvl="1" eaLnBrk="1" hangingPunct="1">
              <a:lnSpc>
                <a:spcPct val="90000"/>
              </a:lnSpc>
            </a:pPr>
            <a:endParaRPr lang="en-US" smtClean="0">
              <a:solidFill>
                <a:srgbClr val="000066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72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14314"/>
            <a:ext cx="5783262" cy="5476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Join operation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8955088" cy="5867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R     S It is used to combine related tuples from two relations into single tuple.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It allows to process relationships among relations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R     </a:t>
            </a:r>
            <a:r>
              <a:rPr lang="en-US" sz="2400">
                <a:solidFill>
                  <a:srgbClr val="002600"/>
                </a:solidFill>
              </a:rPr>
              <a:t>&lt;join condition&gt;</a:t>
            </a:r>
            <a:r>
              <a:rPr lang="en-US" smtClean="0">
                <a:solidFill>
                  <a:srgbClr val="002600"/>
                </a:solidFill>
              </a:rPr>
              <a:t> S	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</a:endParaRP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Attributes in Resultant relation = n + m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R(A1, A2,…..,An)      S(B1, B2,….,Bn) =            Q(A1, A2,…..,An, B1, B2,….,Bn) 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No. of tuples wherever join condition is satisfied. </a:t>
            </a:r>
            <a:endParaRPr lang="en-US" smtClean="0">
              <a:solidFill>
                <a:srgbClr val="002600"/>
              </a:solidFill>
            </a:endParaRP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4276" name="AutoShape 5"/>
          <p:cNvSpPr>
            <a:spLocks noChangeArrowheads="1"/>
          </p:cNvSpPr>
          <p:nvPr/>
        </p:nvSpPr>
        <p:spPr bwMode="auto">
          <a:xfrm rot="5400000">
            <a:off x="2362200" y="1066800"/>
            <a:ext cx="304800" cy="304800"/>
          </a:xfrm>
          <a:prstGeom prst="flowChartCollat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54277" name="AutoShape 6"/>
          <p:cNvSpPr>
            <a:spLocks noChangeArrowheads="1"/>
          </p:cNvSpPr>
          <p:nvPr/>
        </p:nvSpPr>
        <p:spPr bwMode="auto">
          <a:xfrm rot="5400000">
            <a:off x="2438400" y="3276600"/>
            <a:ext cx="304800" cy="304800"/>
          </a:xfrm>
          <a:prstGeom prst="flowChartCollat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54278" name="AutoShape 7"/>
          <p:cNvSpPr>
            <a:spLocks noChangeArrowheads="1"/>
          </p:cNvSpPr>
          <p:nvPr/>
        </p:nvSpPr>
        <p:spPr bwMode="auto">
          <a:xfrm rot="5400000">
            <a:off x="5181600" y="4343400"/>
            <a:ext cx="304800" cy="304800"/>
          </a:xfrm>
          <a:prstGeom prst="flowChartCollat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14314"/>
            <a:ext cx="5707062" cy="547687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990600"/>
            <a:ext cx="8955087" cy="5867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Join operation can be stated as Cartesian product operation followed by Select operation</a:t>
            </a: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Theta join:		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</a:endParaRPr>
          </a:p>
          <a:p>
            <a:pPr lvl="1" eaLnBrk="1" hangingPunct="1"/>
            <a:r>
              <a:rPr lang="en-US" smtClean="0">
                <a:solidFill>
                  <a:srgbClr val="000066"/>
                </a:solidFill>
              </a:rPr>
              <a:t>Ai </a:t>
            </a:r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θ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 Bi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dom(Ai) = dom(Bi)</a:t>
            </a:r>
          </a:p>
          <a:p>
            <a:pPr lvl="1" eaLnBrk="1" hangingPunct="1"/>
            <a:r>
              <a:rPr lang="el-GR" smtClean="0">
                <a:solidFill>
                  <a:srgbClr val="000066"/>
                </a:solidFill>
                <a:cs typeface="Tahoma" panose="020B0604030504040204" pitchFamily="34" charset="0"/>
              </a:rPr>
              <a:t>θ</a:t>
            </a:r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 is one of the {=,&lt;,&gt;,≥,≤,≠}</a:t>
            </a:r>
          </a:p>
          <a:p>
            <a:pPr lvl="1" eaLnBrk="1" hangingPunct="1"/>
            <a:r>
              <a:rPr lang="en-US" smtClean="0">
                <a:solidFill>
                  <a:srgbClr val="000066"/>
                </a:solidFill>
                <a:cs typeface="Tahoma" panose="020B0604030504040204" pitchFamily="34" charset="0"/>
              </a:rPr>
              <a:t>Tuples whose join attributes are null do not appear in the result</a:t>
            </a:r>
          </a:p>
          <a:p>
            <a:pPr eaLnBrk="1" hangingPunct="1"/>
            <a:endParaRPr lang="en-US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14314"/>
            <a:ext cx="5783262" cy="5476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Equi join: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990600"/>
            <a:ext cx="8955087" cy="5867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Most commonly used</a:t>
            </a: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Operator is =</a:t>
            </a: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One or more pairs of attributes that have identical values</a:t>
            </a: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E.g.  Mgrssn = ssn		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14314"/>
            <a:ext cx="5783262" cy="5476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Natural join: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990600"/>
            <a:ext cx="8955087" cy="5867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R * S		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  <a:hlinkClick r:id="rId2" action="ppaction://hlinkpres?slideindex=1&amp;slidetitle="/>
              </a:rPr>
              <a:t>example</a:t>
            </a:r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No condition is required</a:t>
            </a: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Both the tables should have one same attribute with same name </a:t>
            </a:r>
          </a:p>
          <a:p>
            <a:pPr eaLnBrk="1" hangingPunct="1"/>
            <a:endParaRPr lang="en-US" smtClean="0">
              <a:solidFill>
                <a:srgbClr val="002600"/>
              </a:solidFill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If attribute is same but name is different (first perform rename than natural join)</a:t>
            </a:r>
          </a:p>
        </p:txBody>
      </p:sp>
    </p:spTree>
    <p:extLst>
      <p:ext uri="{BB962C8B-B14F-4D97-AF65-F5344CB8AC3E}">
        <p14:creationId xmlns:p14="http://schemas.microsoft.com/office/powerpoint/2010/main" val="1719800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6238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Join selectivity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066800"/>
            <a:ext cx="8955087" cy="5791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</a:rPr>
              <a:t>If join condition is not satisfied </a:t>
            </a:r>
            <a:r>
              <a:rPr lang="en-US" smtClean="0">
                <a:solidFill>
                  <a:srgbClr val="002600"/>
                </a:solidFill>
                <a:sym typeface="Wingdings" panose="05000000000000000000" pitchFamily="2" charset="2"/>
              </a:rPr>
              <a:t> no tuple in resultant relation</a:t>
            </a:r>
          </a:p>
          <a:p>
            <a:pPr eaLnBrk="1" hangingPunct="1"/>
            <a:endParaRPr lang="en-US" smtClean="0">
              <a:solidFill>
                <a:srgbClr val="0026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  <a:sym typeface="Wingdings" panose="05000000000000000000" pitchFamily="2" charset="2"/>
              </a:rPr>
              <a:t>Tuples are in between zero and n</a:t>
            </a:r>
            <a:r>
              <a:rPr lang="en-US" sz="2000">
                <a:solidFill>
                  <a:srgbClr val="002600"/>
                </a:solidFill>
                <a:sym typeface="Wingdings" panose="05000000000000000000" pitchFamily="2" charset="2"/>
              </a:rPr>
              <a:t>R</a:t>
            </a:r>
            <a:r>
              <a:rPr lang="en-US" smtClean="0">
                <a:solidFill>
                  <a:srgbClr val="002600"/>
                </a:solidFill>
                <a:sym typeface="Wingdings" panose="05000000000000000000" pitchFamily="2" charset="2"/>
              </a:rPr>
              <a:t> </a:t>
            </a:r>
            <a:r>
              <a:rPr lang="ru-RU" smtClean="0">
                <a:cs typeface="Tahoma" panose="020B0604030504040204" pitchFamily="34" charset="0"/>
              </a:rPr>
              <a:t>х</a:t>
            </a:r>
            <a:r>
              <a:rPr lang="en-US" smtClean="0">
                <a:solidFill>
                  <a:srgbClr val="002600"/>
                </a:solidFill>
                <a:sym typeface="Wingdings" panose="05000000000000000000" pitchFamily="2" charset="2"/>
              </a:rPr>
              <a:t> n</a:t>
            </a:r>
            <a:r>
              <a:rPr lang="en-US" sz="2000">
                <a:solidFill>
                  <a:srgbClr val="002600"/>
                </a:solidFill>
                <a:sym typeface="Wingdings" panose="05000000000000000000" pitchFamily="2" charset="2"/>
              </a:rPr>
              <a:t>S</a:t>
            </a:r>
          </a:p>
          <a:p>
            <a:pPr eaLnBrk="1" hangingPunct="1"/>
            <a:endParaRPr lang="en-US" sz="2400">
              <a:solidFill>
                <a:srgbClr val="0026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  <a:sym typeface="Wingdings" panose="05000000000000000000" pitchFamily="2" charset="2"/>
              </a:rPr>
              <a:t>Join selectivity ratio = expected size of join result / maximum size</a:t>
            </a:r>
          </a:p>
          <a:p>
            <a:pPr lvl="1" eaLnBrk="1" hangingPunct="1"/>
            <a:endParaRPr lang="en-US" sz="2000">
              <a:solidFill>
                <a:srgbClr val="002600"/>
              </a:solidFill>
              <a:sym typeface="Wingdings" panose="05000000000000000000" pitchFamily="2" charset="2"/>
            </a:endParaRPr>
          </a:p>
          <a:p>
            <a:pPr lvl="1" eaLnBrk="1" hangingPunct="1"/>
            <a:endParaRPr lang="en-US" sz="2000">
              <a:solidFill>
                <a:srgbClr val="002600"/>
              </a:solidFill>
              <a:sym typeface="Wingdings" panose="05000000000000000000" pitchFamily="2" charset="2"/>
            </a:endParaRPr>
          </a:p>
          <a:p>
            <a:pPr lvl="1" eaLnBrk="1" hangingPunct="1"/>
            <a:endParaRPr lang="en-US" sz="2000">
              <a:solidFill>
                <a:srgbClr val="00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03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m-way join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914400"/>
            <a:ext cx="8955087" cy="5943600"/>
          </a:xfrm>
        </p:spPr>
        <p:txBody>
          <a:bodyPr/>
          <a:lstStyle/>
          <a:p>
            <a:pPr eaLnBrk="1" hangingPunct="1"/>
            <a:r>
              <a:rPr lang="en-US" smtClean="0"/>
              <a:t>((Project     </a:t>
            </a:r>
            <a:r>
              <a:rPr lang="en-US" sz="2000"/>
              <a:t>DNUM = DNUMBER</a:t>
            </a:r>
            <a:r>
              <a:rPr lang="en-US" smtClean="0"/>
              <a:t> Department)     </a:t>
            </a:r>
            <a:r>
              <a:rPr lang="en-US" sz="2000"/>
              <a:t>MGRSSN = SSN</a:t>
            </a:r>
            <a:r>
              <a:rPr lang="en-US" smtClean="0"/>
              <a:t> Employee)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 rot="5400000">
            <a:off x="3810000" y="1066800"/>
            <a:ext cx="304800" cy="304800"/>
          </a:xfrm>
          <a:prstGeom prst="flowChartCollat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 rot="5400000">
            <a:off x="8991600" y="1066800"/>
            <a:ext cx="304800" cy="304800"/>
          </a:xfrm>
          <a:prstGeom prst="flowChartCollat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 Instances</a:t>
            </a:r>
          </a:p>
        </p:txBody>
      </p:sp>
      <p:graphicFrame>
        <p:nvGraphicFramePr>
          <p:cNvPr id="122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4601" y="1976439"/>
          <a:ext cx="42338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4" imgW="4233600" imgH="2206440" progId="Word.Document.8">
                  <p:embed/>
                </p:oleObj>
              </mc:Choice>
              <mc:Fallback>
                <p:oleObj name="Document" r:id="rId4" imgW="4233600" imgH="2206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1976439"/>
                        <a:ext cx="42338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4601" y="4216400"/>
          <a:ext cx="43973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6" imgW="4397040" imgH="2363760" progId="Word.Document.8">
                  <p:embed/>
                </p:oleObj>
              </mc:Choice>
              <mc:Fallback>
                <p:oleObj name="Document" r:id="rId6" imgW="4397040" imgH="23637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4216400"/>
                        <a:ext cx="4397375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62800" y="330201"/>
          <a:ext cx="34036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8" imgW="3403440" imgH="1687320" progId="Word.Document.8">
                  <p:embed/>
                </p:oleObj>
              </mc:Choice>
              <mc:Fallback>
                <p:oleObj name="Document" r:id="rId8" imgW="3403440" imgH="1687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30201"/>
                        <a:ext cx="34036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538913" y="368300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778501" y="2120900"/>
            <a:ext cx="50815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778501" y="4252913"/>
            <a:ext cx="50815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 i="1">
                <a:latin typeface="Book Antiqua" panose="02040602050305030304" pitchFamily="18" charset="0"/>
              </a:rPr>
              <a:t>S2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828800"/>
            <a:ext cx="4343400" cy="4648200"/>
          </a:xfrm>
          <a:noFill/>
        </p:spPr>
        <p:txBody>
          <a:bodyPr/>
          <a:lstStyle/>
          <a:p>
            <a:r>
              <a:rPr lang="en-US" sz="2400"/>
              <a:t>“Sailors” and “Reserves” relations for our examples.</a:t>
            </a:r>
          </a:p>
          <a:p>
            <a:r>
              <a:rPr lang="en-US" sz="2400"/>
              <a:t>We’ll use positional or named field notation, assume that names of fields in query results are `inherited’ from names of fields in query input relations.</a:t>
            </a:r>
          </a:p>
        </p:txBody>
      </p:sp>
    </p:spTree>
    <p:extLst>
      <p:ext uri="{BB962C8B-B14F-4D97-AF65-F5344CB8AC3E}">
        <p14:creationId xmlns:p14="http://schemas.microsoft.com/office/powerpoint/2010/main" val="16521982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1" y="609600"/>
            <a:ext cx="5783263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A complete set of relational algebra operation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1371600"/>
            <a:ext cx="8955087" cy="5486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{</a:t>
            </a:r>
            <a:r>
              <a:rPr lang="el-GR" smtClean="0">
                <a:solidFill>
                  <a:srgbClr val="002600"/>
                </a:solidFill>
                <a:cs typeface="Tahoma" panose="020B0604030504040204" pitchFamily="34" charset="0"/>
              </a:rPr>
              <a:t>σ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, </a:t>
            </a:r>
            <a:r>
              <a:rPr lang="ru-RU" smtClean="0">
                <a:solidFill>
                  <a:srgbClr val="002600"/>
                </a:solidFill>
                <a:cs typeface="Tahoma" panose="020B0604030504040204" pitchFamily="34" charset="0"/>
              </a:rPr>
              <a:t>п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, U, -, </a:t>
            </a:r>
            <a:r>
              <a:rPr lang="ru-RU" smtClean="0">
                <a:solidFill>
                  <a:srgbClr val="002600"/>
                </a:solidFill>
                <a:cs typeface="Tahoma" panose="020B0604030504040204" pitchFamily="34" charset="0"/>
              </a:rPr>
              <a:t>х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) is a complete set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R </a:t>
            </a:r>
            <a:r>
              <a:rPr lang="he-IL" smtClean="0">
                <a:solidFill>
                  <a:srgbClr val="002600"/>
                </a:solidFill>
                <a:cs typeface="Tahoma" panose="020B0604030504040204" pitchFamily="34" charset="0"/>
              </a:rPr>
              <a:t>ח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 S = (RUS) – ((R-S) U (S-R))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R      </a:t>
            </a:r>
            <a:r>
              <a:rPr lang="en-US" sz="2400">
                <a:solidFill>
                  <a:srgbClr val="002600"/>
                </a:solidFill>
                <a:cs typeface="Tahoma" panose="020B0604030504040204" pitchFamily="34" charset="0"/>
              </a:rPr>
              <a:t>&lt;condition&gt;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 S = </a:t>
            </a:r>
            <a:r>
              <a:rPr lang="el-GR" smtClean="0">
                <a:solidFill>
                  <a:srgbClr val="002600"/>
                </a:solidFill>
                <a:cs typeface="Tahoma" panose="020B0604030504040204" pitchFamily="34" charset="0"/>
              </a:rPr>
              <a:t>σ </a:t>
            </a:r>
            <a:r>
              <a:rPr lang="en-US" sz="2400">
                <a:solidFill>
                  <a:srgbClr val="002600"/>
                </a:solidFill>
                <a:cs typeface="Tahoma" panose="020B0604030504040204" pitchFamily="34" charset="0"/>
              </a:rPr>
              <a:t>&lt;condition&gt;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 (R </a:t>
            </a:r>
            <a:r>
              <a:rPr lang="ru-RU" smtClean="0">
                <a:solidFill>
                  <a:srgbClr val="002600"/>
                </a:solidFill>
                <a:cs typeface="Tahoma" panose="020B0604030504040204" pitchFamily="34" charset="0"/>
              </a:rPr>
              <a:t>х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 S)</a:t>
            </a: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Natural join = </a:t>
            </a:r>
            <a:r>
              <a:rPr lang="ru-RU" smtClean="0">
                <a:solidFill>
                  <a:srgbClr val="002600"/>
                </a:solidFill>
                <a:cs typeface="Tahoma" panose="020B0604030504040204" pitchFamily="34" charset="0"/>
              </a:rPr>
              <a:t>п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…(</a:t>
            </a:r>
            <a:r>
              <a:rPr lang="el-GR" smtClean="0">
                <a:solidFill>
                  <a:srgbClr val="002600"/>
                </a:solidFill>
                <a:cs typeface="Tahoma" panose="020B0604030504040204" pitchFamily="34" charset="0"/>
              </a:rPr>
              <a:t>σ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…(</a:t>
            </a:r>
            <a:r>
              <a:rPr lang="el-GR" smtClean="0">
                <a:solidFill>
                  <a:srgbClr val="002600"/>
                </a:solidFill>
                <a:cs typeface="Tahoma" panose="020B0604030504040204" pitchFamily="34" charset="0"/>
              </a:rPr>
              <a:t>ρ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….(R </a:t>
            </a:r>
            <a:r>
              <a:rPr lang="ru-RU" smtClean="0">
                <a:solidFill>
                  <a:srgbClr val="002600"/>
                </a:solidFill>
                <a:cs typeface="Tahoma" panose="020B0604030504040204" pitchFamily="34" charset="0"/>
              </a:rPr>
              <a:t>х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 S)))</a:t>
            </a:r>
          </a:p>
          <a:p>
            <a:pPr eaLnBrk="1" hangingPunct="1"/>
            <a:endParaRPr lang="en-US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</a:rPr>
              <a:t>But for convenience, different operations are used.</a:t>
            </a:r>
            <a:endParaRPr lang="el-GR" smtClean="0">
              <a:solidFill>
                <a:srgbClr val="002600"/>
              </a:solidFill>
              <a:cs typeface="Tahoma" panose="020B0604030504040204" pitchFamily="34" charset="0"/>
            </a:endParaRPr>
          </a:p>
          <a:p>
            <a:pPr eaLnBrk="1" hangingPunct="1"/>
            <a:endParaRPr lang="he-IL" smtClean="0">
              <a:solidFill>
                <a:srgbClr val="002600"/>
              </a:solidFill>
              <a:cs typeface="Tahoma" panose="020B0604030504040204" pitchFamily="34" charset="0"/>
            </a:endParaRP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 rot="5400000">
            <a:off x="2590800" y="2667000"/>
            <a:ext cx="304800" cy="304800"/>
          </a:xfrm>
          <a:prstGeom prst="flowChartCollat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2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14314"/>
            <a:ext cx="5783262" cy="547687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420021"/>
                </a:solidFill>
              </a:rPr>
              <a:t>Division operation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4" y="990600"/>
            <a:ext cx="8955087" cy="5867400"/>
          </a:xfrm>
        </p:spPr>
        <p:txBody>
          <a:bodyPr/>
          <a:lstStyle/>
          <a:p>
            <a:pPr eaLnBrk="1" hangingPunct="1"/>
            <a:r>
              <a:rPr lang="en-US" smtClean="0"/>
              <a:t>Denoted by </a:t>
            </a:r>
            <a:r>
              <a:rPr lang="en-US" smtClean="0">
                <a:cs typeface="Tahoma" panose="020B0604030504040204" pitchFamily="34" charset="0"/>
              </a:rPr>
              <a:t>÷</a:t>
            </a:r>
          </a:p>
          <a:p>
            <a:pPr eaLnBrk="1" hangingPunct="1"/>
            <a:r>
              <a:rPr lang="en-US" smtClean="0">
                <a:cs typeface="Tahoma" panose="020B0604030504040204" pitchFamily="34" charset="0"/>
              </a:rPr>
              <a:t>Operation is applied to two relations          R(Z) ÷ S(X)  </a:t>
            </a:r>
          </a:p>
          <a:p>
            <a:pPr eaLnBrk="1" hangingPunct="1"/>
            <a:endParaRPr lang="en-US" smtClean="0"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cs typeface="Tahoma" panose="020B0604030504040204" pitchFamily="34" charset="0"/>
              </a:rPr>
              <a:t>				 </a:t>
            </a:r>
            <a:r>
              <a:rPr lang="en-US" smtClean="0">
                <a:solidFill>
                  <a:srgbClr val="002600"/>
                </a:solidFill>
                <a:cs typeface="Tahoma" panose="020B0604030504040204" pitchFamily="34" charset="0"/>
                <a:hlinkClick r:id="rId2" action="ppaction://hlinkpres?slideindex=1&amp;slidetitle="/>
              </a:rPr>
              <a:t>example</a:t>
            </a:r>
            <a:endParaRPr lang="en-US" smtClean="0">
              <a:cs typeface="Tahoma" panose="020B0604030504040204" pitchFamily="34" charset="0"/>
            </a:endParaRPr>
          </a:p>
          <a:p>
            <a:pPr eaLnBrk="1" hangingPunct="1"/>
            <a:endParaRPr lang="en-US" smtClean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34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relational model has rigorously defined query languages that are simple and powerful.</a:t>
            </a:r>
          </a:p>
          <a:p>
            <a:pPr>
              <a:lnSpc>
                <a:spcPct val="90000"/>
              </a:lnSpc>
            </a:pPr>
            <a:r>
              <a:rPr lang="en-US" smtClean="0"/>
              <a:t>Relational algebra is more operational; useful as internal representation for query evaluation plans.</a:t>
            </a:r>
          </a:p>
          <a:p>
            <a:pPr>
              <a:lnSpc>
                <a:spcPct val="90000"/>
              </a:lnSpc>
            </a:pPr>
            <a:r>
              <a:rPr lang="en-US" smtClean="0"/>
              <a:t>Several ways of expressing a given query; a query optimizer should choose the most efficient version.</a:t>
            </a:r>
          </a:p>
        </p:txBody>
      </p:sp>
    </p:spTree>
    <p:extLst>
      <p:ext uri="{BB962C8B-B14F-4D97-AF65-F5344CB8AC3E}">
        <p14:creationId xmlns:p14="http://schemas.microsoft.com/office/powerpoint/2010/main" val="10909958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for relational algebra in the following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55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96" name="Group 44"/>
          <p:cNvGraphicFramePr>
            <a:graphicFrameLocks noGrp="1"/>
          </p:cNvGraphicFramePr>
          <p:nvPr/>
        </p:nvGraphicFramePr>
        <p:xfrm>
          <a:off x="3810000" y="1066800"/>
          <a:ext cx="5410200" cy="3108960"/>
        </p:xfrm>
        <a:graphic>
          <a:graphicData uri="http://schemas.openxmlformats.org/drawingml/2006/table">
            <a:tbl>
              <a:tblPr/>
              <a:tblGrid>
                <a:gridCol w="1290638"/>
                <a:gridCol w="1836737"/>
                <a:gridCol w="228282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Pam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1752600" y="1066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</p:txBody>
      </p:sp>
      <p:graphicFrame>
        <p:nvGraphicFramePr>
          <p:cNvPr id="74830" name="Group 78"/>
          <p:cNvGraphicFramePr>
            <a:graphicFrameLocks noGrp="1"/>
          </p:cNvGraphicFramePr>
          <p:nvPr>
            <p:ph idx="1"/>
          </p:nvPr>
        </p:nvGraphicFramePr>
        <p:xfrm>
          <a:off x="3810000" y="4343400"/>
          <a:ext cx="5221288" cy="2072640"/>
        </p:xfrm>
        <a:graphic>
          <a:graphicData uri="http://schemas.openxmlformats.org/drawingml/2006/table">
            <a:tbl>
              <a:tblPr/>
              <a:tblGrid>
                <a:gridCol w="1246188"/>
                <a:gridCol w="1771650"/>
                <a:gridCol w="2203450"/>
              </a:tblGrid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33" name="Text Box 81"/>
          <p:cNvSpPr txBox="1">
            <a:spLocks noChangeArrowheads="1"/>
          </p:cNvSpPr>
          <p:nvPr/>
        </p:nvSpPr>
        <p:spPr bwMode="auto">
          <a:xfrm>
            <a:off x="1828800" y="4267200"/>
            <a:ext cx="1752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Resultant table: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0965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Group 2"/>
          <p:cNvGraphicFramePr>
            <a:graphicFrameLocks noGrp="1"/>
          </p:cNvGraphicFramePr>
          <p:nvPr/>
        </p:nvGraphicFramePr>
        <p:xfrm>
          <a:off x="5029200" y="1066800"/>
          <a:ext cx="5410200" cy="3105150"/>
        </p:xfrm>
        <a:graphic>
          <a:graphicData uri="http://schemas.openxmlformats.org/drawingml/2006/table">
            <a:tbl>
              <a:tblPr/>
              <a:tblGrid>
                <a:gridCol w="1290638"/>
                <a:gridCol w="1836737"/>
                <a:gridCol w="228282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Pam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1752600" y="1066800"/>
            <a:ext cx="2971800" cy="214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l-GR">
                <a:solidFill>
                  <a:srgbClr val="000066"/>
                </a:solidFill>
              </a:rPr>
              <a:t>σ</a:t>
            </a:r>
            <a:r>
              <a:rPr lang="en-US">
                <a:solidFill>
                  <a:srgbClr val="000066"/>
                </a:solidFill>
              </a:rPr>
              <a:t> salary&gt;20,000 (Employee)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76833" name="Group 33"/>
          <p:cNvGraphicFramePr>
            <a:graphicFrameLocks noGrp="1"/>
          </p:cNvGraphicFramePr>
          <p:nvPr>
            <p:ph idx="1"/>
          </p:nvPr>
        </p:nvGraphicFramePr>
        <p:xfrm>
          <a:off x="3810000" y="4343400"/>
          <a:ext cx="5221288" cy="2070100"/>
        </p:xfrm>
        <a:graphic>
          <a:graphicData uri="http://schemas.openxmlformats.org/drawingml/2006/table">
            <a:tbl>
              <a:tblPr/>
              <a:tblGrid>
                <a:gridCol w="1246188"/>
                <a:gridCol w="1771650"/>
                <a:gridCol w="2203450"/>
              </a:tblGrid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55" name="Text Box 55"/>
          <p:cNvSpPr txBox="1">
            <a:spLocks noChangeArrowheads="1"/>
          </p:cNvSpPr>
          <p:nvPr/>
        </p:nvSpPr>
        <p:spPr bwMode="auto">
          <a:xfrm>
            <a:off x="1828800" y="4267200"/>
            <a:ext cx="1752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Resultant table: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2103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38" name="Group 70"/>
          <p:cNvGraphicFramePr>
            <a:graphicFrameLocks noGrp="1"/>
          </p:cNvGraphicFramePr>
          <p:nvPr/>
        </p:nvGraphicFramePr>
        <p:xfrm>
          <a:off x="4114801" y="990600"/>
          <a:ext cx="6321425" cy="3105150"/>
        </p:xfrm>
        <a:graphic>
          <a:graphicData uri="http://schemas.openxmlformats.org/drawingml/2006/table">
            <a:tbl>
              <a:tblPr/>
              <a:tblGrid>
                <a:gridCol w="1290638"/>
                <a:gridCol w="1836737"/>
                <a:gridCol w="1292225"/>
                <a:gridCol w="190182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Dno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Pam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1752600" y="1066801"/>
            <a:ext cx="2057400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  <a:p>
            <a:pPr>
              <a:spcBef>
                <a:spcPct val="50000"/>
              </a:spcBef>
            </a:pPr>
            <a:r>
              <a:rPr lang="el-GR">
                <a:solidFill>
                  <a:srgbClr val="000066"/>
                </a:solidFill>
              </a:rPr>
              <a:t>σ</a:t>
            </a:r>
            <a:r>
              <a:rPr lang="en-US">
                <a:solidFill>
                  <a:srgbClr val="000066"/>
                </a:solidFill>
              </a:rPr>
              <a:t> salary&gt;20,000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l-GR">
                <a:solidFill>
                  <a:srgbClr val="000066"/>
                </a:solidFill>
              </a:rPr>
              <a:t>σ</a:t>
            </a:r>
            <a:r>
              <a:rPr lang="en-US">
                <a:solidFill>
                  <a:srgbClr val="000066"/>
                </a:solidFill>
              </a:rPr>
              <a:t> Dno=2 (Employee))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84050" name="Group 82"/>
          <p:cNvGraphicFramePr>
            <a:graphicFrameLocks noGrp="1"/>
          </p:cNvGraphicFramePr>
          <p:nvPr>
            <p:ph idx="1"/>
          </p:nvPr>
        </p:nvGraphicFramePr>
        <p:xfrm>
          <a:off x="3810000" y="4343401"/>
          <a:ext cx="5257800" cy="1552575"/>
        </p:xfrm>
        <a:graphic>
          <a:graphicData uri="http://schemas.openxmlformats.org/drawingml/2006/table">
            <a:tbl>
              <a:tblPr/>
              <a:tblGrid>
                <a:gridCol w="1246188"/>
                <a:gridCol w="1573212"/>
                <a:gridCol w="990600"/>
                <a:gridCol w="1447800"/>
              </a:tblGrid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Dno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23" name="Text Box 55"/>
          <p:cNvSpPr txBox="1">
            <a:spLocks noChangeArrowheads="1"/>
          </p:cNvSpPr>
          <p:nvPr/>
        </p:nvSpPr>
        <p:spPr bwMode="auto">
          <a:xfrm>
            <a:off x="1828800" y="4267200"/>
            <a:ext cx="1752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Resultant table: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3336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56" name="Group 64"/>
          <p:cNvGraphicFramePr>
            <a:graphicFrameLocks noGrp="1"/>
          </p:cNvGraphicFramePr>
          <p:nvPr/>
        </p:nvGraphicFramePr>
        <p:xfrm>
          <a:off x="4495800" y="990600"/>
          <a:ext cx="5943600" cy="3105150"/>
        </p:xfrm>
        <a:graphic>
          <a:graphicData uri="http://schemas.openxmlformats.org/drawingml/2006/table">
            <a:tbl>
              <a:tblPr/>
              <a:tblGrid>
                <a:gridCol w="1290638"/>
                <a:gridCol w="1836737"/>
                <a:gridCol w="1139825"/>
                <a:gridCol w="16764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Dno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Pam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31" name="Text Box 39"/>
          <p:cNvSpPr txBox="1">
            <a:spLocks noChangeArrowheads="1"/>
          </p:cNvSpPr>
          <p:nvPr/>
        </p:nvSpPr>
        <p:spPr bwMode="auto">
          <a:xfrm>
            <a:off x="1752600" y="1066801"/>
            <a:ext cx="2362200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  <a:p>
            <a:pPr>
              <a:spcBef>
                <a:spcPct val="50000"/>
              </a:spcBef>
            </a:pPr>
            <a:r>
              <a:rPr lang="el-GR">
                <a:solidFill>
                  <a:srgbClr val="000066"/>
                </a:solidFill>
              </a:rPr>
              <a:t>σ</a:t>
            </a:r>
            <a:r>
              <a:rPr lang="en-US">
                <a:solidFill>
                  <a:srgbClr val="000066"/>
                </a:solidFill>
              </a:rPr>
              <a:t> Dno=2</a:t>
            </a:r>
            <a:r>
              <a:rPr lang="en-US"/>
              <a:t>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l-GR">
                <a:solidFill>
                  <a:srgbClr val="000066"/>
                </a:solidFill>
              </a:rPr>
              <a:t>σ</a:t>
            </a:r>
            <a:r>
              <a:rPr lang="en-US">
                <a:solidFill>
                  <a:srgbClr val="000066"/>
                </a:solidFill>
              </a:rPr>
              <a:t> salary&gt;20,000</a:t>
            </a:r>
            <a:r>
              <a:rPr lang="en-US"/>
              <a:t> </a:t>
            </a:r>
            <a:r>
              <a:rPr lang="en-US">
                <a:solidFill>
                  <a:srgbClr val="000066"/>
                </a:solidFill>
              </a:rPr>
              <a:t>(Employee))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85032" name="Group 40"/>
          <p:cNvGraphicFramePr>
            <a:graphicFrameLocks noGrp="1"/>
          </p:cNvGraphicFramePr>
          <p:nvPr>
            <p:ph idx="1"/>
          </p:nvPr>
        </p:nvGraphicFramePr>
        <p:xfrm>
          <a:off x="3810000" y="4343401"/>
          <a:ext cx="5257800" cy="1552575"/>
        </p:xfrm>
        <a:graphic>
          <a:graphicData uri="http://schemas.openxmlformats.org/drawingml/2006/table">
            <a:tbl>
              <a:tblPr/>
              <a:tblGrid>
                <a:gridCol w="1246188"/>
                <a:gridCol w="1573212"/>
                <a:gridCol w="990600"/>
                <a:gridCol w="1447800"/>
              </a:tblGrid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Dno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54" name="Text Box 62"/>
          <p:cNvSpPr txBox="1">
            <a:spLocks noChangeArrowheads="1"/>
          </p:cNvSpPr>
          <p:nvPr/>
        </p:nvSpPr>
        <p:spPr bwMode="auto">
          <a:xfrm>
            <a:off x="1828800" y="4267200"/>
            <a:ext cx="1752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Resultant table: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95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Group 2"/>
          <p:cNvGraphicFramePr>
            <a:graphicFrameLocks noGrp="1"/>
          </p:cNvGraphicFramePr>
          <p:nvPr/>
        </p:nvGraphicFramePr>
        <p:xfrm>
          <a:off x="4495800" y="990600"/>
          <a:ext cx="5943600" cy="3105150"/>
        </p:xfrm>
        <a:graphic>
          <a:graphicData uri="http://schemas.openxmlformats.org/drawingml/2006/table">
            <a:tbl>
              <a:tblPr/>
              <a:tblGrid>
                <a:gridCol w="1290638"/>
                <a:gridCol w="1836737"/>
                <a:gridCol w="1139825"/>
                <a:gridCol w="16764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Dno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Pam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1752600" y="1066801"/>
            <a:ext cx="2590800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  <a:p>
            <a:pPr>
              <a:spcBef>
                <a:spcPct val="50000"/>
              </a:spcBef>
            </a:pPr>
            <a:r>
              <a:rPr lang="el-GR">
                <a:solidFill>
                  <a:srgbClr val="000066"/>
                </a:solidFill>
              </a:rPr>
              <a:t>σ</a:t>
            </a:r>
            <a:r>
              <a:rPr lang="en-US">
                <a:solidFill>
                  <a:srgbClr val="000066"/>
                </a:solidFill>
              </a:rPr>
              <a:t> Dno=2</a:t>
            </a:r>
            <a:r>
              <a:rPr lang="en-US"/>
              <a:t> and </a:t>
            </a:r>
          </a:p>
          <a:p>
            <a:pPr>
              <a:spcBef>
                <a:spcPct val="50000"/>
              </a:spcBef>
            </a:pPr>
            <a:r>
              <a:rPr lang="el-GR">
                <a:solidFill>
                  <a:srgbClr val="000066"/>
                </a:solidFill>
              </a:rPr>
              <a:t>σ</a:t>
            </a:r>
            <a:r>
              <a:rPr lang="en-US">
                <a:solidFill>
                  <a:srgbClr val="000066"/>
                </a:solidFill>
              </a:rPr>
              <a:t> salary&gt;20,000</a:t>
            </a:r>
            <a:r>
              <a:rPr lang="en-US"/>
              <a:t> </a:t>
            </a:r>
            <a:r>
              <a:rPr lang="en-US">
                <a:solidFill>
                  <a:srgbClr val="000066"/>
                </a:solidFill>
              </a:rPr>
              <a:t>(Employee)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86056" name="Group 40"/>
          <p:cNvGraphicFramePr>
            <a:graphicFrameLocks noGrp="1"/>
          </p:cNvGraphicFramePr>
          <p:nvPr>
            <p:ph idx="1"/>
          </p:nvPr>
        </p:nvGraphicFramePr>
        <p:xfrm>
          <a:off x="3810000" y="4343401"/>
          <a:ext cx="5257800" cy="1552575"/>
        </p:xfrm>
        <a:graphic>
          <a:graphicData uri="http://schemas.openxmlformats.org/drawingml/2006/table">
            <a:tbl>
              <a:tblPr/>
              <a:tblGrid>
                <a:gridCol w="1246188"/>
                <a:gridCol w="1573212"/>
                <a:gridCol w="990600"/>
                <a:gridCol w="1447800"/>
              </a:tblGrid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Dno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1828800" y="4267200"/>
            <a:ext cx="1752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Resultant table: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6159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83" name="Group 59"/>
          <p:cNvGraphicFramePr>
            <a:graphicFrameLocks noGrp="1"/>
          </p:cNvGraphicFramePr>
          <p:nvPr/>
        </p:nvGraphicFramePr>
        <p:xfrm>
          <a:off x="5410200" y="1066801"/>
          <a:ext cx="4876800" cy="2651125"/>
        </p:xfrm>
        <a:graphic>
          <a:graphicData uri="http://schemas.openxmlformats.org/drawingml/2006/table">
            <a:tbl>
              <a:tblPr/>
              <a:tblGrid>
                <a:gridCol w="1290638"/>
                <a:gridCol w="1836737"/>
                <a:gridCol w="174942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1752600" y="1066801"/>
            <a:ext cx="3505200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l-GR" sz="2400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empid, salary (Employee)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77939" name="Group 115"/>
          <p:cNvGraphicFramePr>
            <a:graphicFrameLocks noGrp="1"/>
          </p:cNvGraphicFramePr>
          <p:nvPr>
            <p:ph idx="1"/>
          </p:nvPr>
        </p:nvGraphicFramePr>
        <p:xfrm>
          <a:off x="3810000" y="4038600"/>
          <a:ext cx="3429000" cy="2635250"/>
        </p:xfrm>
        <a:graphic>
          <a:graphicData uri="http://schemas.openxmlformats.org/drawingml/2006/table">
            <a:tbl>
              <a:tblPr/>
              <a:tblGrid>
                <a:gridCol w="1238250"/>
                <a:gridCol w="2190750"/>
              </a:tblGrid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79" name="Text Box 55"/>
          <p:cNvSpPr txBox="1">
            <a:spLocks noChangeArrowheads="1"/>
          </p:cNvSpPr>
          <p:nvPr/>
        </p:nvSpPr>
        <p:spPr bwMode="auto">
          <a:xfrm>
            <a:off x="1828800" y="4267200"/>
            <a:ext cx="1752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Resultant table: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3074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2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Relational Algebra</a:t>
            </a:r>
          </a:p>
        </p:txBody>
      </p:sp>
      <p:sp>
        <p:nvSpPr>
          <p:cNvPr id="133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839200" cy="4076700"/>
          </a:xfrm>
          <a:noFill/>
        </p:spPr>
        <p:txBody>
          <a:bodyPr>
            <a:normAutofit fontScale="92500"/>
          </a:bodyPr>
          <a:lstStyle/>
          <a:p>
            <a:r>
              <a:rPr lang="en-US" dirty="0" smtClean="0"/>
              <a:t>Basic operations: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Selection</a:t>
            </a:r>
            <a:r>
              <a:rPr lang="en-US" dirty="0" smtClean="0"/>
              <a:t>  (     )    Selects a subset of rows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Projection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(     )   Deletes unwanted columns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Cross-product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     )  Allows us to combine two relations.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Set-difference</a:t>
            </a:r>
            <a:r>
              <a:rPr lang="en-US" dirty="0" smtClean="0"/>
              <a:t>  (     )  Tuples in </a:t>
            </a:r>
            <a:r>
              <a:rPr lang="en-US" dirty="0" err="1" smtClean="0"/>
              <a:t>reln</a:t>
            </a:r>
            <a:r>
              <a:rPr lang="en-US" dirty="0" smtClean="0"/>
              <a:t>. 1, but not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Union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     )  Tuples in </a:t>
            </a:r>
            <a:r>
              <a:rPr lang="en-US" dirty="0" err="1" smtClean="0"/>
              <a:t>reln</a:t>
            </a:r>
            <a:r>
              <a:rPr lang="en-US" dirty="0" smtClean="0"/>
              <a:t>. 1 and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r>
              <a:rPr lang="en-US" dirty="0" smtClean="0"/>
              <a:t>Additional operations:</a:t>
            </a:r>
          </a:p>
          <a:p>
            <a:pPr lvl="1">
              <a:buSzPct val="75000"/>
            </a:pPr>
            <a:r>
              <a:rPr lang="en-US" dirty="0" smtClean="0"/>
              <a:t>Intersection, </a:t>
            </a:r>
            <a:r>
              <a:rPr lang="en-US" i="1" u="sng" dirty="0" smtClean="0">
                <a:solidFill>
                  <a:schemeClr val="accent2"/>
                </a:solidFill>
              </a:rPr>
              <a:t>join</a:t>
            </a:r>
            <a:r>
              <a:rPr lang="en-US" dirty="0" smtClean="0"/>
              <a:t>, division, renaming:  Not essential, but (very!) useful.</a:t>
            </a:r>
          </a:p>
          <a:p>
            <a:r>
              <a:rPr lang="en-US" dirty="0" smtClean="0"/>
              <a:t>Since each operation returns a relation, </a:t>
            </a:r>
            <a:r>
              <a:rPr lang="en-US" dirty="0" smtClean="0">
                <a:solidFill>
                  <a:schemeClr val="accent2"/>
                </a:solidFill>
              </a:rPr>
              <a:t>operations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can be </a:t>
            </a:r>
            <a:r>
              <a:rPr lang="en-US" i="1" dirty="0" smtClean="0">
                <a:solidFill>
                  <a:schemeClr val="accent2"/>
                </a:solidFill>
              </a:rPr>
              <a:t>composed</a:t>
            </a:r>
            <a:r>
              <a:rPr lang="en-US" dirty="0" smtClean="0"/>
              <a:t>! (Algebra is “closed”.)</a:t>
            </a:r>
          </a:p>
        </p:txBody>
      </p:sp>
      <p:graphicFrame>
        <p:nvGraphicFramePr>
          <p:cNvPr id="13314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686217"/>
              </p:ext>
            </p:extLst>
          </p:nvPr>
        </p:nvGraphicFramePr>
        <p:xfrm>
          <a:off x="3679903" y="2052638"/>
          <a:ext cx="22272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4" imgW="2226960" imgH="761760" progId="Equation.3">
                  <p:embed/>
                </p:oleObj>
              </mc:Choice>
              <mc:Fallback>
                <p:oleObj name="Equation" r:id="rId4" imgW="2226960" imgH="761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903" y="2052638"/>
                        <a:ext cx="22272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361805"/>
              </p:ext>
            </p:extLst>
          </p:nvPr>
        </p:nvGraphicFramePr>
        <p:xfrm>
          <a:off x="3849688" y="2374900"/>
          <a:ext cx="2057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6" imgW="2057040" imgH="1025280" progId="Equation.3">
                  <p:embed/>
                </p:oleObj>
              </mc:Choice>
              <mc:Fallback>
                <p:oleObj name="Equation" r:id="rId6" imgW="2057040" imgH="1025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2374900"/>
                        <a:ext cx="20574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008383"/>
              </p:ext>
            </p:extLst>
          </p:nvPr>
        </p:nvGraphicFramePr>
        <p:xfrm>
          <a:off x="4310064" y="3245779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8" imgW="533160" imgH="1422360" progId="Equation.3">
                  <p:embed/>
                </p:oleObj>
              </mc:Choice>
              <mc:Fallback>
                <p:oleObj name="Equation" r:id="rId8" imgW="533160" imgH="1422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4" y="3245779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1269"/>
              </p:ext>
            </p:extLst>
          </p:nvPr>
        </p:nvGraphicFramePr>
        <p:xfrm>
          <a:off x="4245015" y="2650118"/>
          <a:ext cx="1765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0" imgW="1765080" imgH="1269720" progId="Equation.3">
                  <p:embed/>
                </p:oleObj>
              </mc:Choice>
              <mc:Fallback>
                <p:oleObj name="Equation" r:id="rId10" imgW="1765080" imgH="1269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015" y="2650118"/>
                        <a:ext cx="17653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572621"/>
              </p:ext>
            </p:extLst>
          </p:nvPr>
        </p:nvGraphicFramePr>
        <p:xfrm>
          <a:off x="3413592" y="3558904"/>
          <a:ext cx="6524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2" imgW="652320" imgH="507960" progId="Equation.3">
                  <p:embed/>
                </p:oleObj>
              </mc:Choice>
              <mc:Fallback>
                <p:oleObj name="Equation" r:id="rId12" imgW="65232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592" y="3558904"/>
                        <a:ext cx="6524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36093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Group 2"/>
          <p:cNvGraphicFramePr>
            <a:graphicFrameLocks noGrp="1"/>
          </p:cNvGraphicFramePr>
          <p:nvPr/>
        </p:nvGraphicFramePr>
        <p:xfrm>
          <a:off x="5410200" y="1066801"/>
          <a:ext cx="4876800" cy="2651125"/>
        </p:xfrm>
        <a:graphic>
          <a:graphicData uri="http://schemas.openxmlformats.org/drawingml/2006/table">
            <a:tbl>
              <a:tblPr/>
              <a:tblGrid>
                <a:gridCol w="1290638"/>
                <a:gridCol w="1836737"/>
                <a:gridCol w="174942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1752600" y="1066801"/>
            <a:ext cx="3505200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l-GR" sz="2400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name, salary (Employee)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79980" name="Group 108"/>
          <p:cNvGraphicFramePr>
            <a:graphicFrameLocks noGrp="1"/>
          </p:cNvGraphicFramePr>
          <p:nvPr>
            <p:ph idx="1"/>
          </p:nvPr>
        </p:nvGraphicFramePr>
        <p:xfrm>
          <a:off x="3886200" y="4267201"/>
          <a:ext cx="2819400" cy="2117725"/>
        </p:xfrm>
        <a:graphic>
          <a:graphicData uri="http://schemas.openxmlformats.org/drawingml/2006/table">
            <a:tbl>
              <a:tblPr/>
              <a:tblGrid>
                <a:gridCol w="1458913"/>
                <a:gridCol w="1360487"/>
              </a:tblGrid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21" name="Text Box 49"/>
          <p:cNvSpPr txBox="1">
            <a:spLocks noChangeArrowheads="1"/>
          </p:cNvSpPr>
          <p:nvPr/>
        </p:nvSpPr>
        <p:spPr bwMode="auto">
          <a:xfrm>
            <a:off x="1828800" y="4267200"/>
            <a:ext cx="1752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Resultant table: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31502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92" name="Group 52"/>
          <p:cNvGraphicFramePr>
            <a:graphicFrameLocks noGrp="1"/>
          </p:cNvGraphicFramePr>
          <p:nvPr/>
        </p:nvGraphicFramePr>
        <p:xfrm>
          <a:off x="4114800" y="914401"/>
          <a:ext cx="4267200" cy="2651125"/>
        </p:xfrm>
        <a:graphic>
          <a:graphicData uri="http://schemas.openxmlformats.org/drawingml/2006/table">
            <a:tbl>
              <a:tblPr/>
              <a:tblGrid>
                <a:gridCol w="1290638"/>
                <a:gridCol w="1528762"/>
                <a:gridCol w="14478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1752600" y="1066801"/>
            <a:ext cx="2362200" cy="253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l-GR" sz="2400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empid ( </a:t>
            </a:r>
            <a:r>
              <a:rPr lang="el-GR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empid, salary</a:t>
            </a:r>
            <a:r>
              <a:rPr lang="en-US"/>
              <a:t> </a:t>
            </a:r>
            <a:r>
              <a:rPr lang="en-US">
                <a:solidFill>
                  <a:srgbClr val="000066"/>
                </a:solidFill>
              </a:rPr>
              <a:t>(Employee))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87190" name="Group 150"/>
          <p:cNvGraphicFramePr>
            <a:graphicFrameLocks noGrp="1"/>
          </p:cNvGraphicFramePr>
          <p:nvPr>
            <p:ph sz="half" idx="1"/>
          </p:nvPr>
        </p:nvGraphicFramePr>
        <p:xfrm>
          <a:off x="3581400" y="3962400"/>
          <a:ext cx="1295400" cy="260985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89" name="Text Box 49"/>
          <p:cNvSpPr txBox="1">
            <a:spLocks noChangeArrowheads="1"/>
          </p:cNvSpPr>
          <p:nvPr/>
        </p:nvSpPr>
        <p:spPr bwMode="auto">
          <a:xfrm>
            <a:off x="1828800" y="4267200"/>
            <a:ext cx="1752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Resultant table: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</a:p>
        </p:txBody>
      </p:sp>
      <p:sp>
        <p:nvSpPr>
          <p:cNvPr id="87109" name="Rectangle 69"/>
          <p:cNvSpPr>
            <a:spLocks noChangeArrowheads="1"/>
          </p:cNvSpPr>
          <p:nvPr/>
        </p:nvSpPr>
        <p:spPr bwMode="auto">
          <a:xfrm>
            <a:off x="5334000" y="4191000"/>
            <a:ext cx="259080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salary ( </a:t>
            </a:r>
            <a:r>
              <a:rPr lang="el-GR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empid, salary</a:t>
            </a:r>
            <a:r>
              <a:rPr lang="en-US"/>
              <a:t> </a:t>
            </a:r>
            <a:r>
              <a:rPr lang="en-US">
                <a:solidFill>
                  <a:srgbClr val="000066"/>
                </a:solidFill>
              </a:rPr>
              <a:t>(Employee))</a:t>
            </a:r>
          </a:p>
          <a:p>
            <a:endParaRPr lang="en-US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Employee </a:t>
            </a:r>
            <a:r>
              <a:rPr lang="en-US" sz="3200">
                <a:solidFill>
                  <a:srgbClr val="000066"/>
                </a:solidFill>
                <a:sym typeface="Wingdings" panose="05000000000000000000" pitchFamily="2" charset="2"/>
              </a:rPr>
              <a:t></a:t>
            </a:r>
            <a:endParaRPr lang="en-US" sz="3200">
              <a:solidFill>
                <a:srgbClr val="000066"/>
              </a:solidFill>
            </a:endParaRPr>
          </a:p>
        </p:txBody>
      </p:sp>
      <p:graphicFrame>
        <p:nvGraphicFramePr>
          <p:cNvPr id="87191" name="Group 151"/>
          <p:cNvGraphicFramePr>
            <a:graphicFrameLocks noGrp="1"/>
          </p:cNvGraphicFramePr>
          <p:nvPr>
            <p:ph sz="half" idx="2"/>
          </p:nvPr>
        </p:nvGraphicFramePr>
        <p:xfrm>
          <a:off x="8153400" y="3810001"/>
          <a:ext cx="1371600" cy="2587625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6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Group 2"/>
          <p:cNvGraphicFramePr>
            <a:graphicFrameLocks noGrp="1"/>
          </p:cNvGraphicFramePr>
          <p:nvPr/>
        </p:nvGraphicFramePr>
        <p:xfrm>
          <a:off x="4114800" y="914401"/>
          <a:ext cx="4267200" cy="2651125"/>
        </p:xfrm>
        <a:graphic>
          <a:graphicData uri="http://schemas.openxmlformats.org/drawingml/2006/table">
            <a:tbl>
              <a:tblPr/>
              <a:tblGrid>
                <a:gridCol w="1290638"/>
                <a:gridCol w="1528762"/>
                <a:gridCol w="14478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1752600" y="1066801"/>
            <a:ext cx="2362200" cy="253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l-GR" sz="2400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empid ( </a:t>
            </a:r>
            <a:r>
              <a:rPr lang="el-GR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empid, salary</a:t>
            </a:r>
            <a:r>
              <a:rPr lang="en-US"/>
              <a:t> </a:t>
            </a:r>
            <a:r>
              <a:rPr lang="en-US">
                <a:solidFill>
                  <a:srgbClr val="000066"/>
                </a:solidFill>
              </a:rPr>
              <a:t>(Employee))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92189" name="Group 29"/>
          <p:cNvGraphicFramePr>
            <a:graphicFrameLocks noGrp="1"/>
          </p:cNvGraphicFramePr>
          <p:nvPr>
            <p:ph sz="half" idx="1"/>
          </p:nvPr>
        </p:nvGraphicFramePr>
        <p:xfrm>
          <a:off x="3581400" y="3962400"/>
          <a:ext cx="1295400" cy="260985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03" name="Text Box 43"/>
          <p:cNvSpPr txBox="1">
            <a:spLocks noChangeArrowheads="1"/>
          </p:cNvSpPr>
          <p:nvPr/>
        </p:nvSpPr>
        <p:spPr bwMode="auto">
          <a:xfrm>
            <a:off x="1828800" y="4267200"/>
            <a:ext cx="1752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Resultant table: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</a:p>
        </p:txBody>
      </p:sp>
      <p:sp>
        <p:nvSpPr>
          <p:cNvPr id="92204" name="Rectangle 44"/>
          <p:cNvSpPr>
            <a:spLocks noChangeArrowheads="1"/>
          </p:cNvSpPr>
          <p:nvPr/>
        </p:nvSpPr>
        <p:spPr bwMode="auto">
          <a:xfrm>
            <a:off x="5334000" y="4191001"/>
            <a:ext cx="25908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empid</a:t>
            </a:r>
            <a:r>
              <a:rPr lang="en-US"/>
              <a:t> </a:t>
            </a:r>
            <a:r>
              <a:rPr lang="en-US">
                <a:solidFill>
                  <a:srgbClr val="000066"/>
                </a:solidFill>
              </a:rPr>
              <a:t>(Employee))</a:t>
            </a:r>
          </a:p>
          <a:p>
            <a:endParaRPr lang="en-US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Employee </a:t>
            </a:r>
            <a:r>
              <a:rPr lang="en-US" sz="3200">
                <a:solidFill>
                  <a:srgbClr val="000066"/>
                </a:solidFill>
                <a:sym typeface="Wingdings" panose="05000000000000000000" pitchFamily="2" charset="2"/>
              </a:rPr>
              <a:t></a:t>
            </a:r>
            <a:endParaRPr lang="en-US" sz="3200">
              <a:solidFill>
                <a:srgbClr val="000066"/>
              </a:solidFill>
            </a:endParaRPr>
          </a:p>
        </p:txBody>
      </p:sp>
      <p:graphicFrame>
        <p:nvGraphicFramePr>
          <p:cNvPr id="92205" name="Group 45"/>
          <p:cNvGraphicFramePr>
            <a:graphicFrameLocks noGrp="1"/>
          </p:cNvGraphicFramePr>
          <p:nvPr>
            <p:ph sz="half" idx="2"/>
          </p:nvPr>
        </p:nvGraphicFramePr>
        <p:xfrm>
          <a:off x="8153400" y="3810001"/>
          <a:ext cx="1371600" cy="2587625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4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Group 2"/>
          <p:cNvGraphicFramePr>
            <a:graphicFrameLocks noGrp="1"/>
          </p:cNvGraphicFramePr>
          <p:nvPr/>
        </p:nvGraphicFramePr>
        <p:xfrm>
          <a:off x="4114800" y="914401"/>
          <a:ext cx="4267200" cy="2651125"/>
        </p:xfrm>
        <a:graphic>
          <a:graphicData uri="http://schemas.openxmlformats.org/drawingml/2006/table">
            <a:tbl>
              <a:tblPr/>
              <a:tblGrid>
                <a:gridCol w="1290638"/>
                <a:gridCol w="1528762"/>
                <a:gridCol w="14478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1752600" y="1066801"/>
            <a:ext cx="2362200" cy="28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l-GR" sz="2400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empid (</a:t>
            </a:r>
            <a:r>
              <a:rPr lang="el-GR">
                <a:solidFill>
                  <a:srgbClr val="000066"/>
                </a:solidFill>
              </a:rPr>
              <a:t>σ</a:t>
            </a:r>
            <a:r>
              <a:rPr lang="en-US">
                <a:solidFill>
                  <a:srgbClr val="000066"/>
                </a:solidFill>
              </a:rPr>
              <a:t> salary&gt;20,000</a:t>
            </a:r>
            <a:r>
              <a:rPr lang="en-US"/>
              <a:t> </a:t>
            </a:r>
            <a:r>
              <a:rPr lang="en-US">
                <a:solidFill>
                  <a:srgbClr val="000066"/>
                </a:solidFill>
              </a:rPr>
              <a:t>(Employee))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94269" name="Group 61"/>
          <p:cNvGraphicFramePr>
            <a:graphicFrameLocks noGrp="1"/>
          </p:cNvGraphicFramePr>
          <p:nvPr>
            <p:ph sz="half" idx="1"/>
          </p:nvPr>
        </p:nvGraphicFramePr>
        <p:xfrm>
          <a:off x="3581400" y="3962401"/>
          <a:ext cx="1295400" cy="2092325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51" name="Text Box 43"/>
          <p:cNvSpPr txBox="1">
            <a:spLocks noChangeArrowheads="1"/>
          </p:cNvSpPr>
          <p:nvPr/>
        </p:nvSpPr>
        <p:spPr bwMode="auto">
          <a:xfrm>
            <a:off x="1828800" y="4267200"/>
            <a:ext cx="1752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Resultant table: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3851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Group 2"/>
          <p:cNvGraphicFramePr>
            <a:graphicFrameLocks noGrp="1"/>
          </p:cNvGraphicFramePr>
          <p:nvPr/>
        </p:nvGraphicFramePr>
        <p:xfrm>
          <a:off x="4114800" y="914401"/>
          <a:ext cx="4267200" cy="2651125"/>
        </p:xfrm>
        <a:graphic>
          <a:graphicData uri="http://schemas.openxmlformats.org/drawingml/2006/table">
            <a:tbl>
              <a:tblPr/>
              <a:tblGrid>
                <a:gridCol w="1290638"/>
                <a:gridCol w="1528762"/>
                <a:gridCol w="14478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1828800" y="4191000"/>
            <a:ext cx="1905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temp 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66"/>
                </a:solidFill>
              </a:rPr>
              <a:t>temp </a:t>
            </a:r>
            <a:r>
              <a:rPr lang="en-US" sz="2400">
                <a:solidFill>
                  <a:srgbClr val="000066"/>
                </a:solidFill>
                <a:sym typeface="Wingdings" panose="05000000000000000000" pitchFamily="2" charset="2"/>
              </a:rPr>
              <a:t> </a:t>
            </a:r>
            <a:r>
              <a:rPr lang="el-GR">
                <a:solidFill>
                  <a:srgbClr val="000066"/>
                </a:solidFill>
              </a:rPr>
              <a:t>σ</a:t>
            </a:r>
            <a:r>
              <a:rPr lang="en-US">
                <a:solidFill>
                  <a:srgbClr val="000066"/>
                </a:solidFill>
              </a:rPr>
              <a:t> salary&gt;20,000</a:t>
            </a:r>
            <a:r>
              <a:rPr lang="en-US"/>
              <a:t> </a:t>
            </a:r>
            <a:r>
              <a:rPr lang="en-US">
                <a:solidFill>
                  <a:srgbClr val="000066"/>
                </a:solidFill>
              </a:rPr>
              <a:t>(Employee)</a:t>
            </a: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95309" name="Group 77"/>
          <p:cNvGraphicFramePr>
            <a:graphicFrameLocks noGrp="1"/>
          </p:cNvGraphicFramePr>
          <p:nvPr>
            <p:ph sz="half" idx="1"/>
          </p:nvPr>
        </p:nvGraphicFramePr>
        <p:xfrm>
          <a:off x="9144000" y="4114800"/>
          <a:ext cx="1295400" cy="21082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8610600" y="2590801"/>
            <a:ext cx="175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empid (temp)</a:t>
            </a:r>
            <a:endParaRPr lang="en-US" sz="2800">
              <a:solidFill>
                <a:srgbClr val="002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</a:p>
        </p:txBody>
      </p:sp>
      <p:sp>
        <p:nvSpPr>
          <p:cNvPr id="95274" name="Text Box 42"/>
          <p:cNvSpPr txBox="1">
            <a:spLocks noChangeArrowheads="1"/>
          </p:cNvSpPr>
          <p:nvPr/>
        </p:nvSpPr>
        <p:spPr bwMode="auto">
          <a:xfrm>
            <a:off x="1905000" y="1219200"/>
            <a:ext cx="2057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  <a:p>
            <a:pPr>
              <a:spcBef>
                <a:spcPct val="50000"/>
              </a:spcBef>
            </a:pPr>
            <a:r>
              <a:rPr lang="el-GR" sz="2400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empid (</a:t>
            </a:r>
            <a:r>
              <a:rPr lang="el-GR">
                <a:solidFill>
                  <a:srgbClr val="000066"/>
                </a:solidFill>
              </a:rPr>
              <a:t>σ</a:t>
            </a:r>
            <a:r>
              <a:rPr lang="en-US">
                <a:solidFill>
                  <a:srgbClr val="000066"/>
                </a:solidFill>
              </a:rPr>
              <a:t> salary&gt;20,000</a:t>
            </a:r>
            <a:r>
              <a:rPr lang="en-US"/>
              <a:t> </a:t>
            </a:r>
            <a:r>
              <a:rPr lang="en-US">
                <a:solidFill>
                  <a:srgbClr val="000066"/>
                </a:solidFill>
              </a:rPr>
              <a:t>(Employee))</a:t>
            </a: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95310" name="Group 78"/>
          <p:cNvGraphicFramePr>
            <a:graphicFrameLocks noGrp="1"/>
          </p:cNvGraphicFramePr>
          <p:nvPr>
            <p:ph sz="half" idx="2"/>
          </p:nvPr>
        </p:nvGraphicFramePr>
        <p:xfrm>
          <a:off x="3810000" y="3962400"/>
          <a:ext cx="4038600" cy="2090738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447800"/>
              </a:tblGrid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2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Group 2"/>
          <p:cNvGraphicFramePr>
            <a:graphicFrameLocks noGrp="1"/>
          </p:cNvGraphicFramePr>
          <p:nvPr/>
        </p:nvGraphicFramePr>
        <p:xfrm>
          <a:off x="4114800" y="914401"/>
          <a:ext cx="4267200" cy="2651125"/>
        </p:xfrm>
        <a:graphic>
          <a:graphicData uri="http://schemas.openxmlformats.org/drawingml/2006/table">
            <a:tbl>
              <a:tblPr/>
              <a:tblGrid>
                <a:gridCol w="1290638"/>
                <a:gridCol w="1528762"/>
                <a:gridCol w="14478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1828800" y="4191000"/>
            <a:ext cx="1905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 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66"/>
                </a:solidFill>
              </a:rPr>
              <a:t>temp </a:t>
            </a:r>
            <a:r>
              <a:rPr lang="en-US" sz="2400">
                <a:solidFill>
                  <a:srgbClr val="000066"/>
                </a:solidFill>
                <a:sym typeface="Wingdings" panose="05000000000000000000" pitchFamily="2" charset="2"/>
              </a:rPr>
              <a:t> </a:t>
            </a:r>
            <a:r>
              <a:rPr lang="el-GR">
                <a:solidFill>
                  <a:srgbClr val="000066"/>
                </a:solidFill>
              </a:rPr>
              <a:t>σ</a:t>
            </a:r>
            <a:r>
              <a:rPr lang="en-US">
                <a:solidFill>
                  <a:srgbClr val="000066"/>
                </a:solidFill>
              </a:rPr>
              <a:t> salary&gt;20,000</a:t>
            </a:r>
            <a:r>
              <a:rPr lang="en-US"/>
              <a:t> </a:t>
            </a:r>
            <a:r>
              <a:rPr lang="en-US">
                <a:solidFill>
                  <a:srgbClr val="000066"/>
                </a:solidFill>
              </a:rPr>
              <a:t>(Employee)</a:t>
            </a:r>
            <a:endParaRPr lang="en-US" sz="2800">
              <a:solidFill>
                <a:srgbClr val="002600"/>
              </a:solidFill>
            </a:endParaRPr>
          </a:p>
        </p:txBody>
      </p:sp>
      <p:graphicFrame>
        <p:nvGraphicFramePr>
          <p:cNvPr id="96285" name="Group 29"/>
          <p:cNvGraphicFramePr>
            <a:graphicFrameLocks noGrp="1"/>
          </p:cNvGraphicFramePr>
          <p:nvPr>
            <p:ph sz="half" idx="1"/>
          </p:nvPr>
        </p:nvGraphicFramePr>
        <p:xfrm>
          <a:off x="9144000" y="4114800"/>
          <a:ext cx="1295400" cy="21082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297" name="Text Box 41"/>
          <p:cNvSpPr txBox="1">
            <a:spLocks noChangeArrowheads="1"/>
          </p:cNvSpPr>
          <p:nvPr/>
        </p:nvSpPr>
        <p:spPr bwMode="auto">
          <a:xfrm>
            <a:off x="8610600" y="2590801"/>
            <a:ext cx="19050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66"/>
                </a:solidFill>
              </a:rPr>
              <a:t>EMP(EID) </a:t>
            </a:r>
            <a:r>
              <a:rPr lang="en-US">
                <a:solidFill>
                  <a:srgbClr val="000066"/>
                </a:solidFill>
                <a:sym typeface="Wingdings" panose="05000000000000000000" pitchFamily="2" charset="2"/>
              </a:rPr>
              <a:t> </a:t>
            </a:r>
            <a:r>
              <a:rPr lang="el-GR">
                <a:solidFill>
                  <a:srgbClr val="000066"/>
                </a:solidFill>
              </a:rPr>
              <a:t>Π</a:t>
            </a:r>
            <a:r>
              <a:rPr lang="en-US">
                <a:solidFill>
                  <a:srgbClr val="000066"/>
                </a:solidFill>
              </a:rPr>
              <a:t> empid (temp)</a:t>
            </a:r>
            <a:endParaRPr lang="en-US" sz="2800">
              <a:solidFill>
                <a:srgbClr val="002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</a:t>
            </a:r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1905000" y="121920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</p:txBody>
      </p:sp>
      <p:graphicFrame>
        <p:nvGraphicFramePr>
          <p:cNvPr id="96299" name="Group 43"/>
          <p:cNvGraphicFramePr>
            <a:graphicFrameLocks noGrp="1"/>
          </p:cNvGraphicFramePr>
          <p:nvPr>
            <p:ph sz="half" idx="2"/>
          </p:nvPr>
        </p:nvGraphicFramePr>
        <p:xfrm>
          <a:off x="3810000" y="3962401"/>
          <a:ext cx="4038600" cy="2608263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447800"/>
              </a:tblGrid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24,000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8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11" name="Group 127"/>
          <p:cNvGraphicFramePr>
            <a:graphicFrameLocks noGrp="1"/>
          </p:cNvGraphicFramePr>
          <p:nvPr>
            <p:ph sz="half" idx="1"/>
          </p:nvPr>
        </p:nvGraphicFramePr>
        <p:xfrm>
          <a:off x="6477000" y="1981200"/>
          <a:ext cx="3733800" cy="4140200"/>
        </p:xfrm>
        <a:graphic>
          <a:graphicData uri="http://schemas.openxmlformats.org/drawingml/2006/table">
            <a:tbl>
              <a:tblPr/>
              <a:tblGrid>
                <a:gridCol w="1789113"/>
                <a:gridCol w="1944687"/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Smith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99" name="Group 115"/>
          <p:cNvGraphicFramePr>
            <a:graphicFrameLocks noGrp="1"/>
          </p:cNvGraphicFramePr>
          <p:nvPr>
            <p:ph sz="quarter" idx="2"/>
          </p:nvPr>
        </p:nvGraphicFramePr>
        <p:xfrm>
          <a:off x="1981200" y="4495800"/>
          <a:ext cx="3810000" cy="2300288"/>
        </p:xfrm>
        <a:graphic>
          <a:graphicData uri="http://schemas.openxmlformats.org/drawingml/2006/table">
            <a:tbl>
              <a:tblPr/>
              <a:tblGrid>
                <a:gridCol w="2035175"/>
                <a:gridCol w="1774825"/>
              </a:tblGrid>
              <a:tr h="747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Smith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50" name="Text Box 66"/>
          <p:cNvSpPr txBox="1">
            <a:spLocks noChangeArrowheads="1"/>
          </p:cNvSpPr>
          <p:nvPr/>
        </p:nvSpPr>
        <p:spPr bwMode="auto">
          <a:xfrm>
            <a:off x="2514601" y="228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Student</a:t>
            </a:r>
          </a:p>
        </p:txBody>
      </p:sp>
      <p:sp>
        <p:nvSpPr>
          <p:cNvPr id="67667" name="Text Box 83"/>
          <p:cNvSpPr txBox="1">
            <a:spLocks noChangeArrowheads="1"/>
          </p:cNvSpPr>
          <p:nvPr/>
        </p:nvSpPr>
        <p:spPr bwMode="auto">
          <a:xfrm>
            <a:off x="2209801" y="4038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Instructor</a:t>
            </a:r>
          </a:p>
        </p:txBody>
      </p:sp>
      <p:graphicFrame>
        <p:nvGraphicFramePr>
          <p:cNvPr id="67700" name="Group 116"/>
          <p:cNvGraphicFramePr>
            <a:graphicFrameLocks noGrp="1"/>
          </p:cNvGraphicFramePr>
          <p:nvPr>
            <p:ph sz="quarter" idx="3"/>
          </p:nvPr>
        </p:nvGraphicFramePr>
        <p:xfrm>
          <a:off x="2133600" y="914400"/>
          <a:ext cx="3581400" cy="3105150"/>
        </p:xfrm>
        <a:graphic>
          <a:graphicData uri="http://schemas.openxmlformats.org/drawingml/2006/table">
            <a:tbl>
              <a:tblPr/>
              <a:tblGrid>
                <a:gridCol w="1716088"/>
                <a:gridCol w="1865312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12" name="Text Box 128"/>
          <p:cNvSpPr txBox="1">
            <a:spLocks noChangeArrowheads="1"/>
          </p:cNvSpPr>
          <p:nvPr/>
        </p:nvSpPr>
        <p:spPr bwMode="auto">
          <a:xfrm>
            <a:off x="6553200" y="1219201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Student U Instructor</a:t>
            </a:r>
          </a:p>
        </p:txBody>
      </p:sp>
    </p:spTree>
    <p:extLst>
      <p:ext uri="{BB962C8B-B14F-4D97-AF65-F5344CB8AC3E}">
        <p14:creationId xmlns:p14="http://schemas.microsoft.com/office/powerpoint/2010/main" val="21227384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51" name="Group 75"/>
          <p:cNvGraphicFramePr>
            <a:graphicFrameLocks noGrp="1"/>
          </p:cNvGraphicFramePr>
          <p:nvPr>
            <p:ph sz="half" idx="1"/>
          </p:nvPr>
        </p:nvGraphicFramePr>
        <p:xfrm>
          <a:off x="6477000" y="1981200"/>
          <a:ext cx="3733800" cy="1035050"/>
        </p:xfrm>
        <a:graphic>
          <a:graphicData uri="http://schemas.openxmlformats.org/drawingml/2006/table">
            <a:tbl>
              <a:tblPr/>
              <a:tblGrid>
                <a:gridCol w="1789113"/>
                <a:gridCol w="1944687"/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7" name="Group 31"/>
          <p:cNvGraphicFramePr>
            <a:graphicFrameLocks noGrp="1"/>
          </p:cNvGraphicFramePr>
          <p:nvPr>
            <p:ph sz="quarter" idx="2"/>
          </p:nvPr>
        </p:nvGraphicFramePr>
        <p:xfrm>
          <a:off x="1981200" y="4495800"/>
          <a:ext cx="3810000" cy="2300288"/>
        </p:xfrm>
        <a:graphic>
          <a:graphicData uri="http://schemas.openxmlformats.org/drawingml/2006/table">
            <a:tbl>
              <a:tblPr/>
              <a:tblGrid>
                <a:gridCol w="2035175"/>
                <a:gridCol w="1774825"/>
              </a:tblGrid>
              <a:tr h="747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Smith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2514601" y="228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Student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2209801" y="4038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Instructor</a:t>
            </a:r>
          </a:p>
        </p:txBody>
      </p:sp>
      <p:graphicFrame>
        <p:nvGraphicFramePr>
          <p:cNvPr id="101426" name="Group 50"/>
          <p:cNvGraphicFramePr>
            <a:graphicFrameLocks noGrp="1"/>
          </p:cNvGraphicFramePr>
          <p:nvPr>
            <p:ph sz="quarter" idx="3"/>
          </p:nvPr>
        </p:nvGraphicFramePr>
        <p:xfrm>
          <a:off x="2133600" y="914400"/>
          <a:ext cx="3581400" cy="3105150"/>
        </p:xfrm>
        <a:graphic>
          <a:graphicData uri="http://schemas.openxmlformats.org/drawingml/2006/table">
            <a:tbl>
              <a:tblPr/>
              <a:tblGrid>
                <a:gridCol w="1716088"/>
                <a:gridCol w="1865312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49" name="Text Box 73"/>
          <p:cNvSpPr txBox="1">
            <a:spLocks noChangeArrowheads="1"/>
          </p:cNvSpPr>
          <p:nvPr/>
        </p:nvSpPr>
        <p:spPr bwMode="auto">
          <a:xfrm>
            <a:off x="6553200" y="1219201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Student </a:t>
            </a:r>
            <a:r>
              <a:rPr lang="he-IL" sz="2800">
                <a:solidFill>
                  <a:srgbClr val="000066"/>
                </a:solidFill>
                <a:cs typeface="Arial" panose="020B0604020202020204" pitchFamily="34" charset="0"/>
              </a:rPr>
              <a:t>ח</a:t>
            </a:r>
            <a:r>
              <a:rPr lang="en-US" sz="2800">
                <a:solidFill>
                  <a:srgbClr val="000066"/>
                </a:solidFill>
              </a:rPr>
              <a:t> Instructor</a:t>
            </a:r>
          </a:p>
        </p:txBody>
      </p:sp>
    </p:spTree>
    <p:extLst>
      <p:ext uri="{BB962C8B-B14F-4D97-AF65-F5344CB8AC3E}">
        <p14:creationId xmlns:p14="http://schemas.microsoft.com/office/powerpoint/2010/main" val="36038905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77" name="Group 77"/>
          <p:cNvGraphicFramePr>
            <a:graphicFrameLocks noGrp="1"/>
          </p:cNvGraphicFramePr>
          <p:nvPr>
            <p:ph sz="half" idx="1"/>
          </p:nvPr>
        </p:nvGraphicFramePr>
        <p:xfrm>
          <a:off x="6477001" y="1981201"/>
          <a:ext cx="3116263" cy="2587625"/>
        </p:xfrm>
        <a:graphic>
          <a:graphicData uri="http://schemas.openxmlformats.org/drawingml/2006/table">
            <a:tbl>
              <a:tblPr/>
              <a:tblGrid>
                <a:gridCol w="1171575"/>
                <a:gridCol w="1944688"/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431" name="Group 31"/>
          <p:cNvGraphicFramePr>
            <a:graphicFrameLocks noGrp="1"/>
          </p:cNvGraphicFramePr>
          <p:nvPr>
            <p:ph sz="quarter" idx="2"/>
          </p:nvPr>
        </p:nvGraphicFramePr>
        <p:xfrm>
          <a:off x="1981200" y="4495800"/>
          <a:ext cx="3810000" cy="2300288"/>
        </p:xfrm>
        <a:graphic>
          <a:graphicData uri="http://schemas.openxmlformats.org/drawingml/2006/table">
            <a:tbl>
              <a:tblPr/>
              <a:tblGrid>
                <a:gridCol w="2035175"/>
                <a:gridCol w="1774825"/>
              </a:tblGrid>
              <a:tr h="747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Smith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48" name="Text Box 48"/>
          <p:cNvSpPr txBox="1">
            <a:spLocks noChangeArrowheads="1"/>
          </p:cNvSpPr>
          <p:nvPr/>
        </p:nvSpPr>
        <p:spPr bwMode="auto">
          <a:xfrm>
            <a:off x="2514601" y="228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Student</a:t>
            </a:r>
          </a:p>
        </p:txBody>
      </p:sp>
      <p:sp>
        <p:nvSpPr>
          <p:cNvPr id="102449" name="Text Box 49"/>
          <p:cNvSpPr txBox="1">
            <a:spLocks noChangeArrowheads="1"/>
          </p:cNvSpPr>
          <p:nvPr/>
        </p:nvSpPr>
        <p:spPr bwMode="auto">
          <a:xfrm>
            <a:off x="2209801" y="4038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Instructor</a:t>
            </a:r>
          </a:p>
        </p:txBody>
      </p:sp>
      <p:graphicFrame>
        <p:nvGraphicFramePr>
          <p:cNvPr id="102450" name="Group 50"/>
          <p:cNvGraphicFramePr>
            <a:graphicFrameLocks noGrp="1"/>
          </p:cNvGraphicFramePr>
          <p:nvPr>
            <p:ph sz="quarter" idx="3"/>
          </p:nvPr>
        </p:nvGraphicFramePr>
        <p:xfrm>
          <a:off x="2133600" y="914400"/>
          <a:ext cx="3581400" cy="3105150"/>
        </p:xfrm>
        <a:graphic>
          <a:graphicData uri="http://schemas.openxmlformats.org/drawingml/2006/table">
            <a:tbl>
              <a:tblPr/>
              <a:tblGrid>
                <a:gridCol w="1716088"/>
                <a:gridCol w="1865312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73" name="Text Box 73"/>
          <p:cNvSpPr txBox="1">
            <a:spLocks noChangeArrowheads="1"/>
          </p:cNvSpPr>
          <p:nvPr/>
        </p:nvSpPr>
        <p:spPr bwMode="auto">
          <a:xfrm>
            <a:off x="6553200" y="1219201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Student - Instructor</a:t>
            </a:r>
          </a:p>
        </p:txBody>
      </p:sp>
    </p:spTree>
    <p:extLst>
      <p:ext uri="{BB962C8B-B14F-4D97-AF65-F5344CB8AC3E}">
        <p14:creationId xmlns:p14="http://schemas.microsoft.com/office/powerpoint/2010/main" val="2572936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99" name="Group 75"/>
          <p:cNvGraphicFramePr>
            <a:graphicFrameLocks noGrp="1"/>
          </p:cNvGraphicFramePr>
          <p:nvPr>
            <p:ph sz="half" idx="1"/>
          </p:nvPr>
        </p:nvGraphicFramePr>
        <p:xfrm>
          <a:off x="6477000" y="1981201"/>
          <a:ext cx="3733800" cy="1552575"/>
        </p:xfrm>
        <a:graphic>
          <a:graphicData uri="http://schemas.openxmlformats.org/drawingml/2006/table">
            <a:tbl>
              <a:tblPr/>
              <a:tblGrid>
                <a:gridCol w="1752600"/>
                <a:gridCol w="1981200"/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Smith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55" name="Group 31"/>
          <p:cNvGraphicFramePr>
            <a:graphicFrameLocks noGrp="1"/>
          </p:cNvGraphicFramePr>
          <p:nvPr>
            <p:ph sz="quarter" idx="2"/>
          </p:nvPr>
        </p:nvGraphicFramePr>
        <p:xfrm>
          <a:off x="1981200" y="4495800"/>
          <a:ext cx="3810000" cy="2300288"/>
        </p:xfrm>
        <a:graphic>
          <a:graphicData uri="http://schemas.openxmlformats.org/drawingml/2006/table">
            <a:tbl>
              <a:tblPr/>
              <a:tblGrid>
                <a:gridCol w="2035175"/>
                <a:gridCol w="1774825"/>
              </a:tblGrid>
              <a:tr h="747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Smith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72" name="Text Box 48"/>
          <p:cNvSpPr txBox="1">
            <a:spLocks noChangeArrowheads="1"/>
          </p:cNvSpPr>
          <p:nvPr/>
        </p:nvSpPr>
        <p:spPr bwMode="auto">
          <a:xfrm>
            <a:off x="2514601" y="228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Student</a:t>
            </a:r>
          </a:p>
        </p:txBody>
      </p:sp>
      <p:sp>
        <p:nvSpPr>
          <p:cNvPr id="103473" name="Text Box 49"/>
          <p:cNvSpPr txBox="1">
            <a:spLocks noChangeArrowheads="1"/>
          </p:cNvSpPr>
          <p:nvPr/>
        </p:nvSpPr>
        <p:spPr bwMode="auto">
          <a:xfrm>
            <a:off x="2209801" y="4038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Instructor</a:t>
            </a:r>
          </a:p>
        </p:txBody>
      </p:sp>
      <p:graphicFrame>
        <p:nvGraphicFramePr>
          <p:cNvPr id="103474" name="Group 50"/>
          <p:cNvGraphicFramePr>
            <a:graphicFrameLocks noGrp="1"/>
          </p:cNvGraphicFramePr>
          <p:nvPr>
            <p:ph sz="quarter" idx="3"/>
          </p:nvPr>
        </p:nvGraphicFramePr>
        <p:xfrm>
          <a:off x="2133600" y="914400"/>
          <a:ext cx="3581400" cy="3105150"/>
        </p:xfrm>
        <a:graphic>
          <a:graphicData uri="http://schemas.openxmlformats.org/drawingml/2006/table">
            <a:tbl>
              <a:tblPr/>
              <a:tblGrid>
                <a:gridCol w="1716088"/>
                <a:gridCol w="1865312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97" name="Text Box 73"/>
          <p:cNvSpPr txBox="1">
            <a:spLocks noChangeArrowheads="1"/>
          </p:cNvSpPr>
          <p:nvPr/>
        </p:nvSpPr>
        <p:spPr bwMode="auto">
          <a:xfrm>
            <a:off x="6553200" y="1219201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Instructor - Student</a:t>
            </a:r>
            <a:r>
              <a:rPr lang="en-US">
                <a:solidFill>
                  <a:srgbClr val="000066"/>
                </a:solidFill>
              </a:rPr>
              <a:t> 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12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Projection</a:t>
            </a:r>
          </a:p>
        </p:txBody>
      </p:sp>
      <p:graphicFrame>
        <p:nvGraphicFramePr>
          <p:cNvPr id="1433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39000" y="406401"/>
          <a:ext cx="27130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4" imgW="2712960" imgH="2384280" progId="Word.Document.8">
                  <p:embed/>
                </p:oleObj>
              </mc:Choice>
              <mc:Fallback>
                <p:oleObj name="Document" r:id="rId4" imgW="2712960" imgH="2384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06401"/>
                        <a:ext cx="2713038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86600" y="2747964"/>
          <a:ext cx="35321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6" imgW="3531960" imgH="974520" progId="Equation.3">
                  <p:embed/>
                </p:oleObj>
              </mc:Choice>
              <mc:Fallback>
                <p:oleObj name="Equation" r:id="rId6" imgW="3531960" imgH="974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47964"/>
                        <a:ext cx="35321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077200" y="4140201"/>
          <a:ext cx="12382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Document" r:id="rId8" imgW="1238040" imgH="1687320" progId="Word.Document.8">
                  <p:embed/>
                </p:oleObj>
              </mc:Choice>
              <mc:Fallback>
                <p:oleObj name="Document" r:id="rId8" imgW="1238040" imgH="1687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140201"/>
                        <a:ext cx="123825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924801" y="5816600"/>
          <a:ext cx="2163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0" imgW="2163600" imgH="812520" progId="Equation.3">
                  <p:embed/>
                </p:oleObj>
              </mc:Choice>
              <mc:Fallback>
                <p:oleObj name="Equation" r:id="rId10" imgW="2163600" imgH="812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816600"/>
                        <a:ext cx="2163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600200"/>
            <a:ext cx="5105400" cy="4876800"/>
          </a:xfrm>
          <a:noFill/>
        </p:spPr>
        <p:txBody>
          <a:bodyPr/>
          <a:lstStyle/>
          <a:p>
            <a:r>
              <a:rPr lang="en-US" sz="2400"/>
              <a:t>Deletes attributes that are not in </a:t>
            </a:r>
            <a:r>
              <a:rPr lang="en-US" sz="2400" i="1"/>
              <a:t>projection list</a:t>
            </a:r>
            <a:r>
              <a:rPr lang="en-US" sz="2400"/>
              <a:t>.</a:t>
            </a:r>
          </a:p>
          <a:p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of result contains exactly the fields in the projection list, with the same names that they had in the (only) input relation.</a:t>
            </a:r>
          </a:p>
          <a:p>
            <a:r>
              <a:rPr lang="en-US" sz="2400"/>
              <a:t>Projection operator has to eliminate </a:t>
            </a:r>
            <a:r>
              <a:rPr lang="en-US" sz="2400" i="1">
                <a:solidFill>
                  <a:schemeClr val="accent2"/>
                </a:solidFill>
              </a:rPr>
              <a:t>duplicates</a:t>
            </a:r>
            <a:r>
              <a:rPr lang="en-US" sz="2400"/>
              <a:t>!  (Why??)</a:t>
            </a:r>
          </a:p>
          <a:p>
            <a:pPr lvl="1">
              <a:buSzPct val="75000"/>
            </a:pPr>
            <a:r>
              <a:rPr lang="en-US" smtClean="0"/>
              <a:t>Note: real systems typically don’t do duplicate elimination unless the user explicitly asks for it.  (Why not?)</a:t>
            </a:r>
          </a:p>
        </p:txBody>
      </p:sp>
    </p:spTree>
    <p:extLst>
      <p:ext uri="{BB962C8B-B14F-4D97-AF65-F5344CB8AC3E}">
        <p14:creationId xmlns:p14="http://schemas.microsoft.com/office/powerpoint/2010/main" val="32929988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541" name="Group 93"/>
          <p:cNvGraphicFramePr>
            <a:graphicFrameLocks noGrp="1"/>
          </p:cNvGraphicFramePr>
          <p:nvPr>
            <p:ph sz="half" idx="1"/>
          </p:nvPr>
        </p:nvGraphicFramePr>
        <p:xfrm>
          <a:off x="2895600" y="2286000"/>
          <a:ext cx="2743200" cy="2679700"/>
        </p:xfrm>
        <a:graphic>
          <a:graphicData uri="http://schemas.openxmlformats.org/drawingml/2006/table">
            <a:tbl>
              <a:tblPr/>
              <a:tblGrid>
                <a:gridCol w="1243013"/>
                <a:gridCol w="1500187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512" name="Text Box 64"/>
          <p:cNvSpPr txBox="1">
            <a:spLocks noChangeArrowheads="1"/>
          </p:cNvSpPr>
          <p:nvPr/>
        </p:nvSpPr>
        <p:spPr bwMode="auto">
          <a:xfrm>
            <a:off x="2590800" y="1295401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Student - Instructor</a:t>
            </a:r>
          </a:p>
        </p:txBody>
      </p:sp>
      <p:graphicFrame>
        <p:nvGraphicFramePr>
          <p:cNvPr id="104550" name="Group 102"/>
          <p:cNvGraphicFramePr>
            <a:graphicFrameLocks noGrp="1"/>
          </p:cNvGraphicFramePr>
          <p:nvPr>
            <p:ph sz="half" idx="2"/>
          </p:nvPr>
        </p:nvGraphicFramePr>
        <p:xfrm>
          <a:off x="6781800" y="2362200"/>
          <a:ext cx="2667000" cy="1568450"/>
        </p:xfrm>
        <a:graphic>
          <a:graphicData uri="http://schemas.openxmlformats.org/drawingml/2006/table">
            <a:tbl>
              <a:tblPr/>
              <a:tblGrid>
                <a:gridCol w="1252538"/>
                <a:gridCol w="1414462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Smith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551" name="Text Box 103"/>
          <p:cNvSpPr txBox="1">
            <a:spLocks noChangeArrowheads="1"/>
          </p:cNvSpPr>
          <p:nvPr/>
        </p:nvSpPr>
        <p:spPr bwMode="auto">
          <a:xfrm>
            <a:off x="6553200" y="1447801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Instructor - Student</a:t>
            </a:r>
            <a:r>
              <a:rPr lang="en-US">
                <a:solidFill>
                  <a:srgbClr val="000066"/>
                </a:solidFill>
              </a:rPr>
              <a:t> 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44036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634" name="Group 138"/>
          <p:cNvGraphicFramePr>
            <a:graphicFrameLocks noGrp="1"/>
          </p:cNvGraphicFramePr>
          <p:nvPr>
            <p:ph sz="half" idx="1"/>
          </p:nvPr>
        </p:nvGraphicFramePr>
        <p:xfrm>
          <a:off x="5867401" y="3429000"/>
          <a:ext cx="3116263" cy="3108960"/>
        </p:xfrm>
        <a:graphic>
          <a:graphicData uri="http://schemas.openxmlformats.org/drawingml/2006/table">
            <a:tbl>
              <a:tblPr/>
              <a:tblGrid>
                <a:gridCol w="1171575"/>
                <a:gridCol w="1944688"/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566" name="Group 70"/>
          <p:cNvGraphicFramePr>
            <a:graphicFrameLocks noGrp="1"/>
          </p:cNvGraphicFramePr>
          <p:nvPr>
            <p:ph sz="quarter" idx="2"/>
          </p:nvPr>
        </p:nvGraphicFramePr>
        <p:xfrm>
          <a:off x="1981200" y="3886200"/>
          <a:ext cx="2667000" cy="2302193"/>
        </p:xfrm>
        <a:graphic>
          <a:graphicData uri="http://schemas.openxmlformats.org/drawingml/2006/table">
            <a:tbl>
              <a:tblPr/>
              <a:tblGrid>
                <a:gridCol w="1219200"/>
                <a:gridCol w="1447800"/>
              </a:tblGrid>
              <a:tr h="747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Smith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Nita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35" name="Text Box 39"/>
          <p:cNvSpPr txBox="1">
            <a:spLocks noChangeArrowheads="1"/>
          </p:cNvSpPr>
          <p:nvPr/>
        </p:nvSpPr>
        <p:spPr bwMode="auto">
          <a:xfrm>
            <a:off x="2514601" y="1524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Student</a:t>
            </a:r>
          </a:p>
        </p:txBody>
      </p:sp>
      <p:sp>
        <p:nvSpPr>
          <p:cNvPr id="106536" name="Text Box 40"/>
          <p:cNvSpPr txBox="1">
            <a:spLocks noChangeArrowheads="1"/>
          </p:cNvSpPr>
          <p:nvPr/>
        </p:nvSpPr>
        <p:spPr bwMode="auto">
          <a:xfrm>
            <a:off x="2209801" y="32004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Instructor</a:t>
            </a:r>
          </a:p>
        </p:txBody>
      </p:sp>
      <p:graphicFrame>
        <p:nvGraphicFramePr>
          <p:cNvPr id="106564" name="Group 68"/>
          <p:cNvGraphicFramePr>
            <a:graphicFrameLocks noGrp="1"/>
          </p:cNvGraphicFramePr>
          <p:nvPr>
            <p:ph sz="quarter" idx="3"/>
          </p:nvPr>
        </p:nvGraphicFramePr>
        <p:xfrm>
          <a:off x="2133600" y="914400"/>
          <a:ext cx="2819400" cy="2072640"/>
        </p:xfrm>
        <a:graphic>
          <a:graphicData uri="http://schemas.openxmlformats.org/drawingml/2006/table">
            <a:tbl>
              <a:tblPr/>
              <a:tblGrid>
                <a:gridCol w="1371600"/>
                <a:gridCol w="1447800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Stu_id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60" name="Text Box 64"/>
          <p:cNvSpPr txBox="1">
            <a:spLocks noChangeArrowheads="1"/>
          </p:cNvSpPr>
          <p:nvPr/>
        </p:nvSpPr>
        <p:spPr bwMode="auto">
          <a:xfrm>
            <a:off x="5334000" y="2743201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Student U (Instructor U Player )</a:t>
            </a:r>
          </a:p>
        </p:txBody>
      </p:sp>
      <p:graphicFrame>
        <p:nvGraphicFramePr>
          <p:cNvPr id="106622" name="Group 126"/>
          <p:cNvGraphicFramePr>
            <a:graphicFrameLocks noGrp="1"/>
          </p:cNvGraphicFramePr>
          <p:nvPr/>
        </p:nvGraphicFramePr>
        <p:xfrm>
          <a:off x="5943600" y="990601"/>
          <a:ext cx="3200400" cy="1554480"/>
        </p:xfrm>
        <a:graphic>
          <a:graphicData uri="http://schemas.openxmlformats.org/drawingml/2006/table">
            <a:tbl>
              <a:tblPr/>
              <a:tblGrid>
                <a:gridCol w="1600200"/>
                <a:gridCol w="160020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Play_id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623" name="Text Box 127"/>
          <p:cNvSpPr txBox="1">
            <a:spLocks noChangeArrowheads="1"/>
          </p:cNvSpPr>
          <p:nvPr/>
        </p:nvSpPr>
        <p:spPr bwMode="auto">
          <a:xfrm>
            <a:off x="5867401" y="228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37513726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53" name="Group 85"/>
          <p:cNvGraphicFramePr>
            <a:graphicFrameLocks noGrp="1"/>
          </p:cNvGraphicFramePr>
          <p:nvPr>
            <p:ph sz="quarter" idx="2"/>
          </p:nvPr>
        </p:nvGraphicFramePr>
        <p:xfrm>
          <a:off x="1524000" y="4267200"/>
          <a:ext cx="3352800" cy="1981200"/>
        </p:xfrm>
        <a:graphic>
          <a:graphicData uri="http://schemas.openxmlformats.org/drawingml/2006/table">
            <a:tbl>
              <a:tblPr/>
              <a:tblGrid>
                <a:gridCol w="1219200"/>
                <a:gridCol w="2133600"/>
              </a:tblGrid>
              <a:tr h="657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Dep_name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Bdate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Meena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23-02-1988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Raju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23-02-1990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07" name="Text Box 39"/>
          <p:cNvSpPr txBox="1">
            <a:spLocks noChangeArrowheads="1"/>
          </p:cNvSpPr>
          <p:nvPr/>
        </p:nvSpPr>
        <p:spPr bwMode="auto">
          <a:xfrm>
            <a:off x="2514600" y="136525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420021"/>
                </a:solidFill>
              </a:rPr>
              <a:t>Cartesian Product</a:t>
            </a:r>
            <a:r>
              <a:rPr lang="en-US" sz="3200"/>
              <a:t> </a:t>
            </a:r>
            <a:endParaRPr lang="en-US" sz="3200">
              <a:solidFill>
                <a:srgbClr val="002600"/>
              </a:solidFill>
            </a:endParaRPr>
          </a:p>
        </p:txBody>
      </p:sp>
      <p:sp>
        <p:nvSpPr>
          <p:cNvPr id="109608" name="Text Box 40"/>
          <p:cNvSpPr txBox="1">
            <a:spLocks noChangeArrowheads="1"/>
          </p:cNvSpPr>
          <p:nvPr/>
        </p:nvSpPr>
        <p:spPr bwMode="auto">
          <a:xfrm>
            <a:off x="2209801" y="8382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</p:txBody>
      </p:sp>
      <p:graphicFrame>
        <p:nvGraphicFramePr>
          <p:cNvPr id="109648" name="Group 80"/>
          <p:cNvGraphicFramePr>
            <a:graphicFrameLocks noGrp="1"/>
          </p:cNvGraphicFramePr>
          <p:nvPr>
            <p:ph sz="quarter" idx="3"/>
          </p:nvPr>
        </p:nvGraphicFramePr>
        <p:xfrm>
          <a:off x="1600200" y="1371600"/>
          <a:ext cx="2743200" cy="2072640"/>
        </p:xfrm>
        <a:graphic>
          <a:graphicData uri="http://schemas.openxmlformats.org/drawingml/2006/table">
            <a:tbl>
              <a:tblPr/>
              <a:tblGrid>
                <a:gridCol w="1447800"/>
                <a:gridCol w="1295400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32" name="Text Box 64"/>
          <p:cNvSpPr txBox="1">
            <a:spLocks noChangeArrowheads="1"/>
          </p:cNvSpPr>
          <p:nvPr/>
        </p:nvSpPr>
        <p:spPr bwMode="auto">
          <a:xfrm>
            <a:off x="6019800" y="91440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 </a:t>
            </a:r>
            <a:r>
              <a:rPr lang="ru-RU" sz="2800">
                <a:solidFill>
                  <a:srgbClr val="000066"/>
                </a:solidFill>
              </a:rPr>
              <a:t>х</a:t>
            </a:r>
            <a:r>
              <a:rPr lang="en-US" sz="2800">
                <a:solidFill>
                  <a:srgbClr val="000066"/>
                </a:solidFill>
              </a:rPr>
              <a:t> dependant</a:t>
            </a:r>
          </a:p>
        </p:txBody>
      </p:sp>
      <p:sp>
        <p:nvSpPr>
          <p:cNvPr id="109636" name="Text Box 68"/>
          <p:cNvSpPr txBox="1">
            <a:spLocks noChangeArrowheads="1"/>
          </p:cNvSpPr>
          <p:nvPr/>
        </p:nvSpPr>
        <p:spPr bwMode="auto">
          <a:xfrm>
            <a:off x="2286001" y="3657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Dependant  </a:t>
            </a:r>
          </a:p>
        </p:txBody>
      </p:sp>
      <p:graphicFrame>
        <p:nvGraphicFramePr>
          <p:cNvPr id="109723" name="Group 155"/>
          <p:cNvGraphicFramePr>
            <a:graphicFrameLocks noGrp="1"/>
          </p:cNvGraphicFramePr>
          <p:nvPr>
            <p:ph sz="half" idx="1"/>
          </p:nvPr>
        </p:nvGraphicFramePr>
        <p:xfrm>
          <a:off x="4953000" y="1905001"/>
          <a:ext cx="5562600" cy="4453891"/>
        </p:xfrm>
        <a:graphic>
          <a:graphicData uri="http://schemas.openxmlformats.org/drawingml/2006/table">
            <a:tbl>
              <a:tblPr/>
              <a:tblGrid>
                <a:gridCol w="914400"/>
                <a:gridCol w="1295400"/>
                <a:gridCol w="1219200"/>
                <a:gridCol w="2133600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Dep_name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Bdate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Meena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23-02-1988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Raju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23-02-1990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Meena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23-02-1990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Raju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23-02-1990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Meena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23-02-1990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Raju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23-02-1990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3053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82" name="Group 90"/>
          <p:cNvGraphicFramePr>
            <a:graphicFrameLocks noGrp="1"/>
          </p:cNvGraphicFramePr>
          <p:nvPr>
            <p:ph sz="quarter" idx="2"/>
          </p:nvPr>
        </p:nvGraphicFramePr>
        <p:xfrm>
          <a:off x="1752600" y="4344988"/>
          <a:ext cx="2895600" cy="1981200"/>
        </p:xfrm>
        <a:graphic>
          <a:graphicData uri="http://schemas.openxmlformats.org/drawingml/2006/table">
            <a:tbl>
              <a:tblPr/>
              <a:tblGrid>
                <a:gridCol w="1676400"/>
                <a:gridCol w="1219200"/>
              </a:tblGrid>
              <a:tr h="657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Dep_name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Meena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Raju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2209801" y="8382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</p:txBody>
      </p:sp>
      <p:graphicFrame>
        <p:nvGraphicFramePr>
          <p:cNvPr id="110610" name="Group 18"/>
          <p:cNvGraphicFramePr>
            <a:graphicFrameLocks noGrp="1"/>
          </p:cNvGraphicFramePr>
          <p:nvPr>
            <p:ph sz="quarter" idx="3"/>
          </p:nvPr>
        </p:nvGraphicFramePr>
        <p:xfrm>
          <a:off x="1905000" y="1435100"/>
          <a:ext cx="2743200" cy="2072640"/>
        </p:xfrm>
        <a:graphic>
          <a:graphicData uri="http://schemas.openxmlformats.org/drawingml/2006/table">
            <a:tbl>
              <a:tblPr/>
              <a:tblGrid>
                <a:gridCol w="1447800"/>
                <a:gridCol w="1295400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28" name="Text Box 36"/>
          <p:cNvSpPr txBox="1">
            <a:spLocks noChangeArrowheads="1"/>
          </p:cNvSpPr>
          <p:nvPr/>
        </p:nvSpPr>
        <p:spPr bwMode="auto">
          <a:xfrm>
            <a:off x="2286001" y="3657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Dependant  </a:t>
            </a:r>
          </a:p>
        </p:txBody>
      </p:sp>
      <p:graphicFrame>
        <p:nvGraphicFramePr>
          <p:cNvPr id="110684" name="Group 92"/>
          <p:cNvGraphicFramePr>
            <a:graphicFrameLocks noGrp="1"/>
          </p:cNvGraphicFramePr>
          <p:nvPr>
            <p:ph sz="half" idx="1"/>
          </p:nvPr>
        </p:nvGraphicFramePr>
        <p:xfrm>
          <a:off x="5105400" y="2133600"/>
          <a:ext cx="4953000" cy="2140268"/>
        </p:xfrm>
        <a:graphic>
          <a:graphicData uri="http://schemas.openxmlformats.org/drawingml/2006/table">
            <a:tbl>
              <a:tblPr/>
              <a:tblGrid>
                <a:gridCol w="2214563"/>
                <a:gridCol w="1411287"/>
                <a:gridCol w="1327150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emp_id  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Dep_name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101       101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Meena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102       102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Raju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77" name="AutoShape 85"/>
          <p:cNvSpPr>
            <a:spLocks noChangeArrowheads="1"/>
          </p:cNvSpPr>
          <p:nvPr/>
        </p:nvSpPr>
        <p:spPr bwMode="auto">
          <a:xfrm rot="5400000">
            <a:off x="6172200" y="1066800"/>
            <a:ext cx="304800" cy="304800"/>
          </a:xfrm>
          <a:prstGeom prst="flowChartCollat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78" name="Rectangle 86"/>
          <p:cNvSpPr>
            <a:spLocks noChangeArrowheads="1"/>
          </p:cNvSpPr>
          <p:nvPr/>
        </p:nvSpPr>
        <p:spPr bwMode="auto">
          <a:xfrm>
            <a:off x="4267200" y="838200"/>
            <a:ext cx="594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  <a:r>
              <a:rPr lang="en-US" sz="3200">
                <a:solidFill>
                  <a:srgbClr val="000066"/>
                </a:solidFill>
              </a:rPr>
              <a:t>      </a:t>
            </a:r>
            <a:r>
              <a:rPr lang="en-US">
                <a:solidFill>
                  <a:srgbClr val="000066"/>
                </a:solidFill>
              </a:rPr>
              <a:t>emp_id=eid</a:t>
            </a:r>
            <a:r>
              <a:rPr lang="en-US" sz="3200">
                <a:solidFill>
                  <a:srgbClr val="000066"/>
                </a:solidFill>
              </a:rPr>
              <a:t>Dependant</a:t>
            </a:r>
          </a:p>
        </p:txBody>
      </p:sp>
      <p:sp>
        <p:nvSpPr>
          <p:cNvPr id="110679" name="Rectangle 87"/>
          <p:cNvSpPr>
            <a:spLocks noGrp="1" noChangeArrowheads="1"/>
          </p:cNvSpPr>
          <p:nvPr>
            <p:ph type="title"/>
          </p:nvPr>
        </p:nvSpPr>
        <p:spPr>
          <a:xfrm>
            <a:off x="2674938" y="214314"/>
            <a:ext cx="5783262" cy="547687"/>
          </a:xfrm>
          <a:noFill/>
          <a:ln/>
        </p:spPr>
        <p:txBody>
          <a:bodyPr/>
          <a:lstStyle/>
          <a:p>
            <a:r>
              <a:rPr lang="en-US" sz="3200">
                <a:solidFill>
                  <a:srgbClr val="420021"/>
                </a:solidFill>
              </a:rPr>
              <a:t>Join operation</a:t>
            </a:r>
          </a:p>
        </p:txBody>
      </p:sp>
      <p:sp>
        <p:nvSpPr>
          <p:cNvPr id="110683" name="Line 91"/>
          <p:cNvSpPr>
            <a:spLocks noChangeShapeType="1"/>
          </p:cNvSpPr>
          <p:nvPr/>
        </p:nvSpPr>
        <p:spPr bwMode="auto">
          <a:xfrm>
            <a:off x="6400800" y="2133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13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Group 2"/>
          <p:cNvGraphicFramePr>
            <a:graphicFrameLocks noGrp="1"/>
          </p:cNvGraphicFramePr>
          <p:nvPr>
            <p:ph sz="quarter" idx="2"/>
          </p:nvPr>
        </p:nvGraphicFramePr>
        <p:xfrm>
          <a:off x="1752600" y="4344988"/>
          <a:ext cx="3352800" cy="1981200"/>
        </p:xfrm>
        <a:graphic>
          <a:graphicData uri="http://schemas.openxmlformats.org/drawingml/2006/table">
            <a:tbl>
              <a:tblPr/>
              <a:tblGrid>
                <a:gridCol w="1219200"/>
                <a:gridCol w="2133600"/>
              </a:tblGrid>
              <a:tr h="657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Dep_name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Meena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Raju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2438400" y="1524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420021"/>
                </a:solidFill>
              </a:rPr>
              <a:t>Join operation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2209801" y="8382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Employee</a:t>
            </a:r>
          </a:p>
        </p:txBody>
      </p:sp>
      <p:graphicFrame>
        <p:nvGraphicFramePr>
          <p:cNvPr id="111673" name="Group 57"/>
          <p:cNvGraphicFramePr>
            <a:graphicFrameLocks noGrp="1"/>
          </p:cNvGraphicFramePr>
          <p:nvPr>
            <p:ph sz="quarter" idx="3"/>
          </p:nvPr>
        </p:nvGraphicFramePr>
        <p:xfrm>
          <a:off x="1905000" y="1435100"/>
          <a:ext cx="2743200" cy="207264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emp_id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Geeta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652" name="Text Box 36"/>
          <p:cNvSpPr txBox="1">
            <a:spLocks noChangeArrowheads="1"/>
          </p:cNvSpPr>
          <p:nvPr/>
        </p:nvSpPr>
        <p:spPr bwMode="auto">
          <a:xfrm>
            <a:off x="2286001" y="3657601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2600"/>
                </a:solidFill>
              </a:rPr>
              <a:t>Dependant  </a:t>
            </a:r>
          </a:p>
        </p:txBody>
      </p:sp>
      <p:graphicFrame>
        <p:nvGraphicFramePr>
          <p:cNvPr id="111653" name="Group 37"/>
          <p:cNvGraphicFramePr>
            <a:graphicFrameLocks noGrp="1"/>
          </p:cNvGraphicFramePr>
          <p:nvPr>
            <p:ph sz="half" idx="1"/>
          </p:nvPr>
        </p:nvGraphicFramePr>
        <p:xfrm>
          <a:off x="5791200" y="1600200"/>
          <a:ext cx="4267200" cy="2140268"/>
        </p:xfrm>
        <a:graphic>
          <a:graphicData uri="http://schemas.openxmlformats.org/drawingml/2006/table">
            <a:tbl>
              <a:tblPr/>
              <a:tblGrid>
                <a:gridCol w="1528763"/>
                <a:gridCol w="1411287"/>
                <a:gridCol w="1327150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emp_id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Dep_name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Meena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Shyam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Raju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671" name="Rectangle 55"/>
          <p:cNvSpPr>
            <a:spLocks noChangeArrowheads="1"/>
          </p:cNvSpPr>
          <p:nvPr/>
        </p:nvSpPr>
        <p:spPr bwMode="auto">
          <a:xfrm>
            <a:off x="5486400" y="914400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Employee</a:t>
            </a:r>
            <a:r>
              <a:rPr lang="en-US" sz="3200">
                <a:solidFill>
                  <a:srgbClr val="000066"/>
                </a:solidFill>
              </a:rPr>
              <a:t>  *  Dependant</a:t>
            </a:r>
          </a:p>
        </p:txBody>
      </p:sp>
    </p:spTree>
    <p:extLst>
      <p:ext uri="{BB962C8B-B14F-4D97-AF65-F5344CB8AC3E}">
        <p14:creationId xmlns:p14="http://schemas.microsoft.com/office/powerpoint/2010/main" val="11530255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547687"/>
          </a:xfrm>
          <a:noFill/>
          <a:ln/>
        </p:spPr>
        <p:txBody>
          <a:bodyPr/>
          <a:lstStyle/>
          <a:p>
            <a:r>
              <a:rPr lang="en-US" sz="3200">
                <a:solidFill>
                  <a:srgbClr val="420021"/>
                </a:solidFill>
              </a:rPr>
              <a:t>Division</a:t>
            </a:r>
          </a:p>
        </p:txBody>
      </p:sp>
      <p:graphicFrame>
        <p:nvGraphicFramePr>
          <p:cNvPr id="68642" name="Group 34"/>
          <p:cNvGraphicFramePr>
            <a:graphicFrameLocks noGrp="1"/>
          </p:cNvGraphicFramePr>
          <p:nvPr>
            <p:ph sz="half" idx="1"/>
          </p:nvPr>
        </p:nvGraphicFramePr>
        <p:xfrm>
          <a:off x="2057400" y="1752601"/>
          <a:ext cx="2590800" cy="4114803"/>
        </p:xfrm>
        <a:graphic>
          <a:graphicData uri="http://schemas.openxmlformats.org/drawingml/2006/table">
            <a:tbl>
              <a:tblPr/>
              <a:tblGrid>
                <a:gridCol w="1354138"/>
                <a:gridCol w="1236662"/>
              </a:tblGrid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ESSN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PNO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12345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12345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23456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23456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35346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21336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56" name="Group 48"/>
          <p:cNvGraphicFramePr>
            <a:graphicFrameLocks noGrp="1"/>
          </p:cNvGraphicFramePr>
          <p:nvPr>
            <p:ph sz="quarter" idx="2"/>
          </p:nvPr>
        </p:nvGraphicFramePr>
        <p:xfrm>
          <a:off x="5410200" y="1981201"/>
          <a:ext cx="990600" cy="1981201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6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68" name="Group 60"/>
          <p:cNvGraphicFramePr>
            <a:graphicFrameLocks noGrp="1"/>
          </p:cNvGraphicFramePr>
          <p:nvPr>
            <p:ph sz="quarter" idx="3"/>
          </p:nvPr>
        </p:nvGraphicFramePr>
        <p:xfrm>
          <a:off x="8153400" y="2286001"/>
          <a:ext cx="1600200" cy="1780223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ESSN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12345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</a:rPr>
                        <a:t>23456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69" name="Text Box 61"/>
          <p:cNvSpPr txBox="1">
            <a:spLocks noChangeArrowheads="1"/>
          </p:cNvSpPr>
          <p:nvPr/>
        </p:nvSpPr>
        <p:spPr bwMode="auto">
          <a:xfrm>
            <a:off x="2438401" y="990600"/>
            <a:ext cx="66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2600"/>
                </a:solidFill>
              </a:rPr>
              <a:t>R</a:t>
            </a:r>
          </a:p>
        </p:txBody>
      </p:sp>
      <p:sp>
        <p:nvSpPr>
          <p:cNvPr id="68670" name="Text Box 62"/>
          <p:cNvSpPr txBox="1">
            <a:spLocks noChangeArrowheads="1"/>
          </p:cNvSpPr>
          <p:nvPr/>
        </p:nvSpPr>
        <p:spPr bwMode="auto">
          <a:xfrm>
            <a:off x="5562601" y="1143000"/>
            <a:ext cx="66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2600"/>
                </a:solidFill>
              </a:rPr>
              <a:t>S</a:t>
            </a:r>
          </a:p>
        </p:txBody>
      </p:sp>
      <p:sp>
        <p:nvSpPr>
          <p:cNvPr id="68671" name="Text Box 63"/>
          <p:cNvSpPr txBox="1">
            <a:spLocks noChangeArrowheads="1"/>
          </p:cNvSpPr>
          <p:nvPr/>
        </p:nvSpPr>
        <p:spPr bwMode="auto">
          <a:xfrm>
            <a:off x="8001000" y="14478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0066"/>
                </a:solidFill>
              </a:rPr>
              <a:t>R </a:t>
            </a:r>
            <a:r>
              <a:rPr lang="en-US" sz="3200">
                <a:solidFill>
                  <a:srgbClr val="000066"/>
                </a:solidFill>
                <a:cs typeface="Tahoma" panose="020B0604030504040204" pitchFamily="34" charset="0"/>
              </a:rPr>
              <a:t>÷ S</a:t>
            </a:r>
          </a:p>
        </p:txBody>
      </p:sp>
    </p:spTree>
    <p:extLst>
      <p:ext uri="{BB962C8B-B14F-4D97-AF65-F5344CB8AC3E}">
        <p14:creationId xmlns:p14="http://schemas.microsoft.com/office/powerpoint/2010/main" val="123234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Selection</a:t>
            </a:r>
          </a:p>
        </p:txBody>
      </p:sp>
      <p:graphicFrame>
        <p:nvGraphicFramePr>
          <p:cNvPr id="1536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81800" y="2205038"/>
          <a:ext cx="30861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4" imgW="3085920" imgH="887400" progId="Equation.3">
                  <p:embed/>
                </p:oleObj>
              </mc:Choice>
              <mc:Fallback>
                <p:oleObj name="Equation" r:id="rId4" imgW="3085920" imgH="88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05038"/>
                        <a:ext cx="30861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558801"/>
          <a:ext cx="470058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Document" r:id="rId6" imgW="4700520" imgH="1693800" progId="Word.Document.8">
                  <p:embed/>
                </p:oleObj>
              </mc:Choice>
              <mc:Fallback>
                <p:oleObj name="Document" r:id="rId6" imgW="4700520" imgH="1693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8801"/>
                        <a:ext cx="4700588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1" y="3759200"/>
          <a:ext cx="311626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Document" r:id="rId8" imgW="3116160" imgH="1690560" progId="Word.Document.8">
                  <p:embed/>
                </p:oleObj>
              </mc:Choice>
              <mc:Fallback>
                <p:oleObj name="Document" r:id="rId8" imgW="3116160" imgH="16905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759200"/>
                        <a:ext cx="311626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86438" y="5588001"/>
          <a:ext cx="48815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10" imgW="4881240" imgH="853920" progId="Equation.3">
                  <p:embed/>
                </p:oleObj>
              </mc:Choice>
              <mc:Fallback>
                <p:oleObj name="Equation" r:id="rId10" imgW="4881240" imgH="85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588001"/>
                        <a:ext cx="48815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752600"/>
            <a:ext cx="3810000" cy="4572000"/>
          </a:xfrm>
          <a:noFill/>
        </p:spPr>
        <p:txBody>
          <a:bodyPr/>
          <a:lstStyle/>
          <a:p>
            <a:r>
              <a:rPr lang="en-US" sz="2400"/>
              <a:t>Selects rows that satisfy </a:t>
            </a:r>
            <a:r>
              <a:rPr lang="en-US" sz="2400" i="1">
                <a:solidFill>
                  <a:schemeClr val="accent2"/>
                </a:solidFill>
              </a:rPr>
              <a:t>selection condition</a:t>
            </a:r>
            <a:r>
              <a:rPr lang="en-US" sz="2400"/>
              <a:t>.</a:t>
            </a:r>
          </a:p>
          <a:p>
            <a:r>
              <a:rPr lang="en-US" sz="2400"/>
              <a:t>No duplicates in result!  (Why?)</a:t>
            </a:r>
          </a:p>
          <a:p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of result identical to schema of (only) input relation.</a:t>
            </a:r>
          </a:p>
          <a:p>
            <a:r>
              <a:rPr lang="en-US" sz="2400" i="1"/>
              <a:t>Result </a:t>
            </a:r>
            <a:r>
              <a:rPr lang="en-US" sz="2400"/>
              <a:t>relation can be the </a:t>
            </a:r>
            <a:r>
              <a:rPr lang="en-US" sz="2400" i="1"/>
              <a:t>input </a:t>
            </a:r>
            <a:r>
              <a:rPr lang="en-US" sz="2400"/>
              <a:t>for another relational algebra operation!  (</a:t>
            </a:r>
            <a:r>
              <a:rPr lang="en-US" sz="2400" i="1"/>
              <a:t>Operator</a:t>
            </a:r>
            <a:r>
              <a:rPr lang="en-US" sz="2400"/>
              <a:t> </a:t>
            </a:r>
            <a:r>
              <a:rPr lang="en-US" sz="2400" i="1"/>
              <a:t>composition.</a:t>
            </a:r>
            <a:r>
              <a:rPr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35111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639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6394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190500"/>
            <a:ext cx="7772400" cy="11049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Union, Intersection, Set-Difference</a:t>
            </a:r>
          </a:p>
        </p:txBody>
      </p:sp>
      <p:sp>
        <p:nvSpPr>
          <p:cNvPr id="1639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752600"/>
            <a:ext cx="4343400" cy="4648200"/>
          </a:xfrm>
          <a:noFill/>
        </p:spPr>
        <p:txBody>
          <a:bodyPr/>
          <a:lstStyle/>
          <a:p>
            <a:r>
              <a:rPr lang="en-US" sz="2400"/>
              <a:t>All of these operations take two input relations, which must be </a:t>
            </a:r>
            <a:r>
              <a:rPr lang="en-US" sz="2400" i="1" u="sng">
                <a:solidFill>
                  <a:schemeClr val="accent2"/>
                </a:solidFill>
              </a:rPr>
              <a:t>union-compatible</a:t>
            </a:r>
            <a:r>
              <a:rPr lang="en-US" sz="2400">
                <a:solidFill>
                  <a:schemeClr val="accent2"/>
                </a:solidFill>
              </a:rPr>
              <a:t>:</a:t>
            </a:r>
            <a:endParaRPr lang="en-US" sz="2400"/>
          </a:p>
          <a:p>
            <a:pPr lvl="1">
              <a:buSzPct val="75000"/>
            </a:pPr>
            <a:r>
              <a:rPr lang="en-US" smtClean="0"/>
              <a:t>Same number of fields.</a:t>
            </a:r>
          </a:p>
          <a:p>
            <a:pPr lvl="1">
              <a:buSzPct val="75000"/>
            </a:pPr>
            <a:r>
              <a:rPr lang="en-US" smtClean="0"/>
              <a:t>`Corresponding’ fields have the same type.</a:t>
            </a:r>
          </a:p>
          <a:p>
            <a:r>
              <a:rPr lang="en-US" sz="2400"/>
              <a:t>What is the </a:t>
            </a:r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of result?</a:t>
            </a:r>
          </a:p>
        </p:txBody>
      </p:sp>
      <p:graphicFrame>
        <p:nvGraphicFramePr>
          <p:cNvPr id="1638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1168400"/>
          <a:ext cx="44704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Document" r:id="rId4" imgW="4470120" imgH="2946240" progId="Word.Document.8">
                  <p:embed/>
                </p:oleObj>
              </mc:Choice>
              <mc:Fallback>
                <p:oleObj name="Document" r:id="rId4" imgW="4470120" imgH="2946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168400"/>
                        <a:ext cx="44704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1" y="4597400"/>
          <a:ext cx="43354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Document" r:id="rId6" imgW="4335120" imgH="1498320" progId="Word.Document.8">
                  <p:embed/>
                </p:oleObj>
              </mc:Choice>
              <mc:Fallback>
                <p:oleObj name="Document" r:id="rId6" imgW="4335120" imgH="1498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597400"/>
                        <a:ext cx="433546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96200" y="3830639"/>
          <a:ext cx="13795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8" imgW="1379520" imgH="515880" progId="Equation.3">
                  <p:embed/>
                </p:oleObj>
              </mc:Choice>
              <mc:Fallback>
                <p:oleObj name="Equation" r:id="rId8" imgW="1379520" imgH="515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30639"/>
                        <a:ext cx="13795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72401" y="5964239"/>
          <a:ext cx="1724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0" imgW="1723680" imgH="536400" progId="Equation.3">
                  <p:embed/>
                </p:oleObj>
              </mc:Choice>
              <mc:Fallback>
                <p:oleObj name="Equation" r:id="rId10" imgW="1723680" imgH="53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5964239"/>
                        <a:ext cx="1724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52600" y="4897438"/>
          <a:ext cx="43307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Document" r:id="rId12" imgW="4330440" imgH="1198440" progId="Word.Document.8">
                  <p:embed/>
                </p:oleObj>
              </mc:Choice>
              <mc:Fallback>
                <p:oleObj name="Document" r:id="rId12" imgW="4330440" imgH="1198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97438"/>
                        <a:ext cx="43307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00401" y="5964239"/>
          <a:ext cx="16430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4" imgW="1643040" imgH="465120" progId="Equation.3">
                  <p:embed/>
                </p:oleObj>
              </mc:Choice>
              <mc:Fallback>
                <p:oleObj name="Equation" r:id="rId14" imgW="1643040" imgH="465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964239"/>
                        <a:ext cx="16430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3568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3089</Words>
  <Application>Microsoft Office PowerPoint</Application>
  <PresentationFormat>Widescreen</PresentationFormat>
  <Paragraphs>1076</Paragraphs>
  <Slides>75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</vt:lpstr>
      <vt:lpstr>Book Antiqua</vt:lpstr>
      <vt:lpstr>Calibri</vt:lpstr>
      <vt:lpstr>Calibri Light</vt:lpstr>
      <vt:lpstr>Tahoma</vt:lpstr>
      <vt:lpstr>Times New Roman</vt:lpstr>
      <vt:lpstr>Wingdings</vt:lpstr>
      <vt:lpstr>Office Theme</vt:lpstr>
      <vt:lpstr>Document</vt:lpstr>
      <vt:lpstr>Equation</vt:lpstr>
      <vt:lpstr>Microsoft Equation 3.0</vt:lpstr>
      <vt:lpstr>Relational Algebra</vt:lpstr>
      <vt:lpstr>Relational Query Languages</vt:lpstr>
      <vt:lpstr>Formal Relational Query Languages</vt:lpstr>
      <vt:lpstr>Preliminaries</vt:lpstr>
      <vt:lpstr>Example Instances</vt:lpstr>
      <vt:lpstr>Relational Algebra</vt:lpstr>
      <vt:lpstr>Projection</vt:lpstr>
      <vt:lpstr>Selection</vt:lpstr>
      <vt:lpstr>Union, Intersection, Set-Difference</vt:lpstr>
      <vt:lpstr>Cross-Product</vt:lpstr>
      <vt:lpstr>Joins</vt:lpstr>
      <vt:lpstr>Joins</vt:lpstr>
      <vt:lpstr>Division</vt:lpstr>
      <vt:lpstr>Examples of Division A/B</vt:lpstr>
      <vt:lpstr>Expressing A/B Using Basic Operators</vt:lpstr>
      <vt:lpstr>Find names of sailors who’ve reserved boat #103</vt:lpstr>
      <vt:lpstr>Find names of sailors who’ve reserved a red boat</vt:lpstr>
      <vt:lpstr>Find sailors who’ve reserved a red or a green boat</vt:lpstr>
      <vt:lpstr>Find sailors who’ve reserved a red and a green boat</vt:lpstr>
      <vt:lpstr>Find the names of sailors who’ve reserved all boats</vt:lpstr>
      <vt:lpstr>Additional information on Relational Algebra</vt:lpstr>
      <vt:lpstr>PowerPoint Presentation</vt:lpstr>
      <vt:lpstr>PowerPoint Presentation</vt:lpstr>
      <vt:lpstr>Importance of Relational Algebra:</vt:lpstr>
      <vt:lpstr>Two groups of operations</vt:lpstr>
      <vt:lpstr>PowerPoint Presentation</vt:lpstr>
      <vt:lpstr>Select Operation</vt:lpstr>
      <vt:lpstr>Select Operation</vt:lpstr>
      <vt:lpstr>PowerPoint Presentation</vt:lpstr>
      <vt:lpstr>PowerPoint Presentation</vt:lpstr>
      <vt:lpstr>PowerPoint Presentation</vt:lpstr>
      <vt:lpstr>Project Operation</vt:lpstr>
      <vt:lpstr>PowerPoint Presentation</vt:lpstr>
      <vt:lpstr>PowerPoint Presentation</vt:lpstr>
      <vt:lpstr>PowerPoint Presentation</vt:lpstr>
      <vt:lpstr>Sequence of operations</vt:lpstr>
      <vt:lpstr>Rename</vt:lpstr>
      <vt:lpstr>Formal Rename operation</vt:lpstr>
      <vt:lpstr>Set Theoretic Operation</vt:lpstr>
      <vt:lpstr>PowerPoint Presentation</vt:lpstr>
      <vt:lpstr>PowerPoint Presentation</vt:lpstr>
      <vt:lpstr>  </vt:lpstr>
      <vt:lpstr>Cartesian Product</vt:lpstr>
      <vt:lpstr>Join operation</vt:lpstr>
      <vt:lpstr>PowerPoint Presentation</vt:lpstr>
      <vt:lpstr>Equi join:</vt:lpstr>
      <vt:lpstr>Natural join:</vt:lpstr>
      <vt:lpstr>Join selectivity</vt:lpstr>
      <vt:lpstr>m-way join</vt:lpstr>
      <vt:lpstr>A complete set of relational algebra operation</vt:lpstr>
      <vt:lpstr>Division operation</vt:lpstr>
      <vt:lpstr>Summary</vt:lpstr>
      <vt:lpstr>Examples for relational algebra in the following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 operation</vt:lpstr>
      <vt:lpstr>PowerPoint Presentation</vt:lpstr>
      <vt:lpstr>Division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sreenivas</dc:creator>
  <cp:lastModifiedBy>sreenivas</cp:lastModifiedBy>
  <cp:revision>7</cp:revision>
  <dcterms:created xsi:type="dcterms:W3CDTF">2018-09-07T18:00:40Z</dcterms:created>
  <dcterms:modified xsi:type="dcterms:W3CDTF">2018-10-02T23:15:58Z</dcterms:modified>
</cp:coreProperties>
</file>