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282" r:id="rId4"/>
    <p:sldId id="28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99.wmf"/><Relationship Id="rId5" Type="http://schemas.openxmlformats.org/officeDocument/2006/relationships/image" Target="../media/image91.w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0325D-CDF7-48CD-B95E-6C4E8FF5A425}"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ECA0E-0A1D-442F-8CC4-283565022140}" type="slidenum">
              <a:rPr lang="en-US" smtClean="0"/>
              <a:t>‹#›</a:t>
            </a:fld>
            <a:endParaRPr lang="en-US"/>
          </a:p>
        </p:txBody>
      </p:sp>
    </p:spTree>
    <p:extLst>
      <p:ext uri="{BB962C8B-B14F-4D97-AF65-F5344CB8AC3E}">
        <p14:creationId xmlns:p14="http://schemas.microsoft.com/office/powerpoint/2010/main" val="291677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09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a:t>
            </a:r>
          </a:p>
        </p:txBody>
      </p:sp>
      <p:sp>
        <p:nvSpPr>
          <p:cNvPr id="10209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09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0934" name="Rectangle 6"/>
          <p:cNvSpPr>
            <a:spLocks noGrp="1" noRot="1" noChangeAspect="1" noChangeArrowheads="1" noTextEdit="1"/>
          </p:cNvSpPr>
          <p:nvPr>
            <p:ph type="sldImg"/>
          </p:nvPr>
        </p:nvSpPr>
        <p:spPr>
          <a:xfrm>
            <a:off x="393700" y="692150"/>
            <a:ext cx="6070600" cy="3416300"/>
          </a:xfrm>
          <a:ln cap="flat"/>
        </p:spPr>
      </p:sp>
      <p:sp>
        <p:nvSpPr>
          <p:cNvPr id="102093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slides for this text are organized into chapters. This lecture covers Chapter 19, on formal, dependency-driven database design..</a:t>
            </a:r>
          </a:p>
          <a:p>
            <a:endParaRPr lang="en-US" smtClean="0"/>
          </a:p>
          <a:p>
            <a:r>
              <a:rPr lang="en-US" smtClean="0"/>
              <a:t>Integrity constraints, in particular functional dependencies, play an important role in the design of database schemas. In particular, they can shed light on potential redundancies (and the problems that go with redundancy) in a relational schema.  Typically, they are used to analyze the relational schema obtained by converting an ER diagram.</a:t>
            </a:r>
          </a:p>
          <a:p>
            <a:endParaRPr lang="en-US" smtClean="0"/>
          </a:p>
          <a:p>
            <a:r>
              <a:rPr lang="en-US" smtClean="0"/>
              <a:t>This chapter can be covered any time after the Foundations material (Chapters 1 to 5) is covered, at the instructor’s discretion.  A good choice is to cover it after presenting all the implementation related material that is included in a course.  This will allow a design sequence consisting of Chapters 19 and 20, and will enable the instructor to bring out the fact that design involves both redundancy analysis and performance considerations, and that these concerns should go hand-in-hand.</a:t>
            </a:r>
          </a:p>
          <a:p>
            <a:endParaRPr lang="en-US" smtClean="0"/>
          </a:p>
        </p:txBody>
      </p:sp>
    </p:spTree>
    <p:extLst>
      <p:ext uri="{BB962C8B-B14F-4D97-AF65-F5344CB8AC3E}">
        <p14:creationId xmlns:p14="http://schemas.microsoft.com/office/powerpoint/2010/main" val="324381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93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23</a:t>
            </a:r>
          </a:p>
        </p:txBody>
      </p:sp>
      <p:sp>
        <p:nvSpPr>
          <p:cNvPr id="10393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93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9366" name="Rectangle 6"/>
          <p:cNvSpPr>
            <a:spLocks noGrp="1" noRot="1" noChangeAspect="1" noChangeArrowheads="1" noTextEdit="1"/>
          </p:cNvSpPr>
          <p:nvPr>
            <p:ph type="sldImg"/>
          </p:nvPr>
        </p:nvSpPr>
        <p:spPr>
          <a:xfrm>
            <a:off x="393700" y="692150"/>
            <a:ext cx="6070600" cy="3416300"/>
          </a:xfrm>
          <a:ln cap="flat"/>
        </p:spPr>
      </p:sp>
      <p:sp>
        <p:nvSpPr>
          <p:cNvPr id="103936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7777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1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24</a:t>
            </a:r>
          </a:p>
        </p:txBody>
      </p:sp>
      <p:sp>
        <p:nvSpPr>
          <p:cNvPr id="1041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1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1414" name="Rectangle 6"/>
          <p:cNvSpPr>
            <a:spLocks noGrp="1" noRot="1" noChangeAspect="1" noChangeArrowheads="1" noTextEdit="1"/>
          </p:cNvSpPr>
          <p:nvPr>
            <p:ph type="sldImg"/>
          </p:nvPr>
        </p:nvSpPr>
        <p:spPr>
          <a:xfrm>
            <a:off x="393700" y="692150"/>
            <a:ext cx="6070600" cy="3416300"/>
          </a:xfrm>
          <a:ln cap="flat"/>
        </p:spPr>
      </p:sp>
      <p:sp>
        <p:nvSpPr>
          <p:cNvPr id="104141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21529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34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25</a:t>
            </a:r>
          </a:p>
        </p:txBody>
      </p:sp>
      <p:sp>
        <p:nvSpPr>
          <p:cNvPr id="10434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34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3462" name="Rectangle 6"/>
          <p:cNvSpPr>
            <a:spLocks noGrp="1" noRot="1" noChangeAspect="1" noChangeArrowheads="1" noTextEdit="1"/>
          </p:cNvSpPr>
          <p:nvPr>
            <p:ph type="sldImg"/>
          </p:nvPr>
        </p:nvSpPr>
        <p:spPr>
          <a:xfrm>
            <a:off x="393700" y="692150"/>
            <a:ext cx="6070600" cy="3416300"/>
          </a:xfrm>
          <a:ln cap="flat"/>
        </p:spPr>
      </p:sp>
      <p:sp>
        <p:nvSpPr>
          <p:cNvPr id="104346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2169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550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26</a:t>
            </a:r>
          </a:p>
        </p:txBody>
      </p:sp>
      <p:sp>
        <p:nvSpPr>
          <p:cNvPr id="104550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550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5510" name="Rectangle 6"/>
          <p:cNvSpPr>
            <a:spLocks noGrp="1" noRot="1" noChangeAspect="1" noChangeArrowheads="1" noTextEdit="1"/>
          </p:cNvSpPr>
          <p:nvPr>
            <p:ph type="sldImg"/>
          </p:nvPr>
        </p:nvSpPr>
        <p:spPr>
          <a:xfrm>
            <a:off x="393700" y="692150"/>
            <a:ext cx="6070600" cy="3416300"/>
          </a:xfrm>
          <a:ln cap="flat"/>
        </p:spPr>
      </p:sp>
      <p:sp>
        <p:nvSpPr>
          <p:cNvPr id="104551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8749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755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27</a:t>
            </a:r>
          </a:p>
        </p:txBody>
      </p:sp>
      <p:sp>
        <p:nvSpPr>
          <p:cNvPr id="104755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755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7558" name="Rectangle 6"/>
          <p:cNvSpPr>
            <a:spLocks noGrp="1" noRot="1" noChangeAspect="1" noChangeArrowheads="1" noTextEdit="1"/>
          </p:cNvSpPr>
          <p:nvPr>
            <p:ph type="sldImg"/>
          </p:nvPr>
        </p:nvSpPr>
        <p:spPr>
          <a:xfrm>
            <a:off x="393700" y="692150"/>
            <a:ext cx="6070600" cy="3416300"/>
          </a:xfrm>
          <a:ln cap="flat"/>
        </p:spPr>
      </p:sp>
      <p:sp>
        <p:nvSpPr>
          <p:cNvPr id="104755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44905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96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28</a:t>
            </a:r>
          </a:p>
        </p:txBody>
      </p:sp>
      <p:sp>
        <p:nvSpPr>
          <p:cNvPr id="10496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96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9606" name="Rectangle 6"/>
          <p:cNvSpPr>
            <a:spLocks noGrp="1" noRot="1" noChangeAspect="1" noChangeArrowheads="1" noTextEdit="1"/>
          </p:cNvSpPr>
          <p:nvPr>
            <p:ph type="sldImg"/>
          </p:nvPr>
        </p:nvSpPr>
        <p:spPr>
          <a:xfrm>
            <a:off x="393700" y="692150"/>
            <a:ext cx="6070600" cy="3416300"/>
          </a:xfrm>
          <a:ln cap="flat"/>
        </p:spPr>
      </p:sp>
      <p:sp>
        <p:nvSpPr>
          <p:cNvPr id="104960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596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16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29</a:t>
            </a:r>
          </a:p>
        </p:txBody>
      </p:sp>
      <p:sp>
        <p:nvSpPr>
          <p:cNvPr id="10516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16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1654" name="Rectangle 6"/>
          <p:cNvSpPr>
            <a:spLocks noGrp="1" noRot="1" noChangeAspect="1" noChangeArrowheads="1" noTextEdit="1"/>
          </p:cNvSpPr>
          <p:nvPr>
            <p:ph type="sldImg"/>
          </p:nvPr>
        </p:nvSpPr>
        <p:spPr>
          <a:xfrm>
            <a:off x="393700" y="692150"/>
            <a:ext cx="6070600" cy="3416300"/>
          </a:xfrm>
          <a:ln cap="flat"/>
        </p:spPr>
      </p:sp>
      <p:sp>
        <p:nvSpPr>
          <p:cNvPr id="105165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9065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36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30</a:t>
            </a:r>
          </a:p>
        </p:txBody>
      </p:sp>
      <p:sp>
        <p:nvSpPr>
          <p:cNvPr id="10537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37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3702" name="Rectangle 6"/>
          <p:cNvSpPr>
            <a:spLocks noGrp="1" noRot="1" noChangeAspect="1" noChangeArrowheads="1" noTextEdit="1"/>
          </p:cNvSpPr>
          <p:nvPr>
            <p:ph type="sldImg"/>
          </p:nvPr>
        </p:nvSpPr>
        <p:spPr>
          <a:xfrm>
            <a:off x="393700" y="692150"/>
            <a:ext cx="6070600" cy="3416300"/>
          </a:xfrm>
          <a:ln cap="flat"/>
        </p:spPr>
      </p:sp>
      <p:sp>
        <p:nvSpPr>
          <p:cNvPr id="105370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57134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57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3</a:t>
            </a:r>
          </a:p>
        </p:txBody>
      </p:sp>
      <p:sp>
        <p:nvSpPr>
          <p:cNvPr id="10557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57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5750" name="Rectangle 6"/>
          <p:cNvSpPr>
            <a:spLocks noGrp="1" noRot="1" noChangeAspect="1" noChangeArrowheads="1" noTextEdit="1"/>
          </p:cNvSpPr>
          <p:nvPr>
            <p:ph type="sldImg"/>
          </p:nvPr>
        </p:nvSpPr>
        <p:spPr>
          <a:xfrm>
            <a:off x="393700" y="692150"/>
            <a:ext cx="6070600" cy="3416300"/>
          </a:xfrm>
          <a:ln cap="flat"/>
        </p:spPr>
      </p:sp>
      <p:sp>
        <p:nvSpPr>
          <p:cNvPr id="105575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27021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77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4</a:t>
            </a:r>
          </a:p>
        </p:txBody>
      </p:sp>
      <p:sp>
        <p:nvSpPr>
          <p:cNvPr id="10577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77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7798" name="Rectangle 6"/>
          <p:cNvSpPr>
            <a:spLocks noGrp="1" noRot="1" noChangeAspect="1" noChangeArrowheads="1" noTextEdit="1"/>
          </p:cNvSpPr>
          <p:nvPr>
            <p:ph type="sldImg"/>
          </p:nvPr>
        </p:nvSpPr>
        <p:spPr>
          <a:xfrm>
            <a:off x="393700" y="692150"/>
            <a:ext cx="6070600" cy="3416300"/>
          </a:xfrm>
          <a:ln cap="flat"/>
        </p:spPr>
      </p:sp>
      <p:sp>
        <p:nvSpPr>
          <p:cNvPr id="105779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3805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29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14</a:t>
            </a:r>
          </a:p>
        </p:txBody>
      </p:sp>
      <p:sp>
        <p:nvSpPr>
          <p:cNvPr id="10229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29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2982" name="Rectangle 6"/>
          <p:cNvSpPr>
            <a:spLocks noGrp="1" noRot="1" noChangeAspect="1" noChangeArrowheads="1" noTextEdit="1"/>
          </p:cNvSpPr>
          <p:nvPr>
            <p:ph type="sldImg"/>
          </p:nvPr>
        </p:nvSpPr>
        <p:spPr>
          <a:xfrm>
            <a:off x="393700" y="692150"/>
            <a:ext cx="6070600" cy="3416300"/>
          </a:xfrm>
          <a:ln cap="flat"/>
        </p:spPr>
      </p:sp>
      <p:sp>
        <p:nvSpPr>
          <p:cNvPr id="102298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89724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98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5</a:t>
            </a:r>
          </a:p>
        </p:txBody>
      </p:sp>
      <p:sp>
        <p:nvSpPr>
          <p:cNvPr id="10598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98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59846" name="Rectangle 6"/>
          <p:cNvSpPr>
            <a:spLocks noGrp="1" noRot="1" noChangeAspect="1" noChangeArrowheads="1" noTextEdit="1"/>
          </p:cNvSpPr>
          <p:nvPr>
            <p:ph type="sldImg"/>
          </p:nvPr>
        </p:nvSpPr>
        <p:spPr>
          <a:xfrm>
            <a:off x="393700" y="692150"/>
            <a:ext cx="6070600" cy="3416300"/>
          </a:xfrm>
          <a:ln cap="flat"/>
        </p:spPr>
      </p:sp>
      <p:sp>
        <p:nvSpPr>
          <p:cNvPr id="105984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57148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18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6</a:t>
            </a:r>
          </a:p>
        </p:txBody>
      </p:sp>
      <p:sp>
        <p:nvSpPr>
          <p:cNvPr id="10618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18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1894" name="Rectangle 6"/>
          <p:cNvSpPr>
            <a:spLocks noGrp="1" noRot="1" noChangeAspect="1" noChangeArrowheads="1" noTextEdit="1"/>
          </p:cNvSpPr>
          <p:nvPr>
            <p:ph type="sldImg"/>
          </p:nvPr>
        </p:nvSpPr>
        <p:spPr>
          <a:xfrm>
            <a:off x="393700" y="692150"/>
            <a:ext cx="6070600" cy="3416300"/>
          </a:xfrm>
          <a:ln cap="flat"/>
        </p:spPr>
      </p:sp>
      <p:sp>
        <p:nvSpPr>
          <p:cNvPr id="10618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25248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39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7</a:t>
            </a:r>
          </a:p>
        </p:txBody>
      </p:sp>
      <p:sp>
        <p:nvSpPr>
          <p:cNvPr id="10639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39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3942" name="Rectangle 6"/>
          <p:cNvSpPr>
            <a:spLocks noGrp="1" noRot="1" noChangeAspect="1" noChangeArrowheads="1" noTextEdit="1"/>
          </p:cNvSpPr>
          <p:nvPr>
            <p:ph type="sldImg"/>
          </p:nvPr>
        </p:nvSpPr>
        <p:spPr>
          <a:xfrm>
            <a:off x="393700" y="692150"/>
            <a:ext cx="6070600" cy="3416300"/>
          </a:xfrm>
          <a:ln cap="flat"/>
        </p:spPr>
      </p:sp>
      <p:sp>
        <p:nvSpPr>
          <p:cNvPr id="106394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7984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598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8</a:t>
            </a:r>
          </a:p>
        </p:txBody>
      </p:sp>
      <p:sp>
        <p:nvSpPr>
          <p:cNvPr id="106598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598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5990" name="Rectangle 6"/>
          <p:cNvSpPr>
            <a:spLocks noGrp="1" noRot="1" noChangeAspect="1" noChangeArrowheads="1" noTextEdit="1"/>
          </p:cNvSpPr>
          <p:nvPr>
            <p:ph type="sldImg"/>
          </p:nvPr>
        </p:nvSpPr>
        <p:spPr>
          <a:xfrm>
            <a:off x="393700" y="692150"/>
            <a:ext cx="6070600" cy="3416300"/>
          </a:xfrm>
          <a:ln cap="flat"/>
        </p:spPr>
      </p:sp>
      <p:sp>
        <p:nvSpPr>
          <p:cNvPr id="106599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22731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803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18</a:t>
            </a:r>
          </a:p>
        </p:txBody>
      </p:sp>
      <p:sp>
        <p:nvSpPr>
          <p:cNvPr id="106803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803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68038" name="Rectangle 6"/>
          <p:cNvSpPr>
            <a:spLocks noGrp="1" noRot="1" noChangeAspect="1" noChangeArrowheads="1" noTextEdit="1"/>
          </p:cNvSpPr>
          <p:nvPr>
            <p:ph type="sldImg"/>
          </p:nvPr>
        </p:nvSpPr>
        <p:spPr>
          <a:xfrm>
            <a:off x="393700" y="692150"/>
            <a:ext cx="6070600" cy="3416300"/>
          </a:xfrm>
          <a:ln cap="flat"/>
        </p:spPr>
      </p:sp>
      <p:sp>
        <p:nvSpPr>
          <p:cNvPr id="106803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09982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700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9</a:t>
            </a:r>
          </a:p>
        </p:txBody>
      </p:sp>
      <p:sp>
        <p:nvSpPr>
          <p:cNvPr id="10700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700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70086" name="Rectangle 6"/>
          <p:cNvSpPr>
            <a:spLocks noGrp="1" noRot="1" noChangeAspect="1" noChangeArrowheads="1" noTextEdit="1"/>
          </p:cNvSpPr>
          <p:nvPr>
            <p:ph type="sldImg"/>
          </p:nvPr>
        </p:nvSpPr>
        <p:spPr>
          <a:xfrm>
            <a:off x="393700" y="692150"/>
            <a:ext cx="6070600" cy="3416300"/>
          </a:xfrm>
          <a:ln cap="flat"/>
        </p:spPr>
      </p:sp>
      <p:sp>
        <p:nvSpPr>
          <p:cNvPr id="107008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2875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fld id="{3811445E-7E1E-4646-B3E6-65BDD2C7D379}" type="slidenum">
              <a:rPr lang="en-US" sz="1200"/>
              <a:pPr/>
              <a:t>30</a:t>
            </a:fld>
            <a:endParaRPr lang="en-US" sz="1200"/>
          </a:p>
        </p:txBody>
      </p:sp>
    </p:spTree>
    <p:extLst>
      <p:ext uri="{BB962C8B-B14F-4D97-AF65-F5344CB8AC3E}">
        <p14:creationId xmlns:p14="http://schemas.microsoft.com/office/powerpoint/2010/main" val="292030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50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15</a:t>
            </a:r>
          </a:p>
        </p:txBody>
      </p:sp>
      <p:sp>
        <p:nvSpPr>
          <p:cNvPr id="10250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50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5030" name="Rectangle 6"/>
          <p:cNvSpPr>
            <a:spLocks noGrp="1" noRot="1" noChangeAspect="1" noChangeArrowheads="1" noTextEdit="1"/>
          </p:cNvSpPr>
          <p:nvPr>
            <p:ph type="sldImg"/>
          </p:nvPr>
        </p:nvSpPr>
        <p:spPr>
          <a:xfrm>
            <a:off x="393700" y="692150"/>
            <a:ext cx="6070600" cy="3416300"/>
          </a:xfrm>
          <a:ln cap="flat"/>
        </p:spPr>
      </p:sp>
      <p:sp>
        <p:nvSpPr>
          <p:cNvPr id="102503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2152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707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16</a:t>
            </a:r>
          </a:p>
        </p:txBody>
      </p:sp>
      <p:sp>
        <p:nvSpPr>
          <p:cNvPr id="102707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707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7078" name="Rectangle 6"/>
          <p:cNvSpPr>
            <a:spLocks noGrp="1" noRot="1" noChangeAspect="1" noChangeArrowheads="1" noTextEdit="1"/>
          </p:cNvSpPr>
          <p:nvPr>
            <p:ph type="sldImg"/>
          </p:nvPr>
        </p:nvSpPr>
        <p:spPr>
          <a:xfrm>
            <a:off x="393700" y="692150"/>
            <a:ext cx="6070600" cy="3416300"/>
          </a:xfrm>
          <a:ln cap="flat"/>
        </p:spPr>
      </p:sp>
      <p:sp>
        <p:nvSpPr>
          <p:cNvPr id="102707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3580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912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17</a:t>
            </a:r>
          </a:p>
        </p:txBody>
      </p:sp>
      <p:sp>
        <p:nvSpPr>
          <p:cNvPr id="102912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912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29126" name="Rectangle 6"/>
          <p:cNvSpPr>
            <a:spLocks noGrp="1" noRot="1" noChangeAspect="1" noChangeArrowheads="1" noTextEdit="1"/>
          </p:cNvSpPr>
          <p:nvPr>
            <p:ph type="sldImg"/>
          </p:nvPr>
        </p:nvSpPr>
        <p:spPr>
          <a:xfrm>
            <a:off x="393700" y="692150"/>
            <a:ext cx="6070600" cy="3416300"/>
          </a:xfrm>
          <a:ln cap="flat"/>
        </p:spPr>
      </p:sp>
      <p:sp>
        <p:nvSpPr>
          <p:cNvPr id="102912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0005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117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19</a:t>
            </a:r>
          </a:p>
        </p:txBody>
      </p:sp>
      <p:sp>
        <p:nvSpPr>
          <p:cNvPr id="103117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117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1174" name="Rectangle 6"/>
          <p:cNvSpPr>
            <a:spLocks noGrp="1" noRot="1" noChangeAspect="1" noChangeArrowheads="1" noTextEdit="1"/>
          </p:cNvSpPr>
          <p:nvPr>
            <p:ph type="sldImg"/>
          </p:nvPr>
        </p:nvSpPr>
        <p:spPr>
          <a:xfrm>
            <a:off x="393700" y="692150"/>
            <a:ext cx="6070600" cy="3416300"/>
          </a:xfrm>
          <a:ln cap="flat"/>
        </p:spPr>
      </p:sp>
      <p:sp>
        <p:nvSpPr>
          <p:cNvPr id="103117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757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321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20</a:t>
            </a:r>
          </a:p>
        </p:txBody>
      </p:sp>
      <p:sp>
        <p:nvSpPr>
          <p:cNvPr id="103322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322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3222" name="Rectangle 6"/>
          <p:cNvSpPr>
            <a:spLocks noGrp="1" noRot="1" noChangeAspect="1" noChangeArrowheads="1" noTextEdit="1"/>
          </p:cNvSpPr>
          <p:nvPr>
            <p:ph type="sldImg"/>
          </p:nvPr>
        </p:nvSpPr>
        <p:spPr>
          <a:xfrm>
            <a:off x="393700" y="692150"/>
            <a:ext cx="6070600" cy="3416300"/>
          </a:xfrm>
          <a:ln cap="flat"/>
        </p:spPr>
      </p:sp>
      <p:sp>
        <p:nvSpPr>
          <p:cNvPr id="1033223"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7924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526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21</a:t>
            </a:r>
          </a:p>
        </p:txBody>
      </p:sp>
      <p:sp>
        <p:nvSpPr>
          <p:cNvPr id="103526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526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5270" name="Rectangle 6"/>
          <p:cNvSpPr>
            <a:spLocks noGrp="1" noRot="1" noChangeAspect="1" noChangeArrowheads="1" noTextEdit="1"/>
          </p:cNvSpPr>
          <p:nvPr>
            <p:ph type="sldImg"/>
          </p:nvPr>
        </p:nvSpPr>
        <p:spPr>
          <a:xfrm>
            <a:off x="393700" y="692150"/>
            <a:ext cx="6070600" cy="3416300"/>
          </a:xfrm>
          <a:ln cap="flat"/>
        </p:spPr>
      </p:sp>
      <p:sp>
        <p:nvSpPr>
          <p:cNvPr id="103527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223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73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694" tIns="0" rIns="18694"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000" i="1"/>
              <a:t>22</a:t>
            </a:r>
          </a:p>
        </p:txBody>
      </p:sp>
      <p:sp>
        <p:nvSpPr>
          <p:cNvPr id="10373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73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0" tIns="44865" rIns="89730" bIns="4486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37318" name="Rectangle 6"/>
          <p:cNvSpPr>
            <a:spLocks noGrp="1" noRot="1" noChangeAspect="1" noChangeArrowheads="1" noTextEdit="1"/>
          </p:cNvSpPr>
          <p:nvPr>
            <p:ph type="sldImg"/>
          </p:nvPr>
        </p:nvSpPr>
        <p:spPr>
          <a:xfrm>
            <a:off x="393700" y="692150"/>
            <a:ext cx="6070600" cy="3416300"/>
          </a:xfrm>
          <a:ln cap="flat"/>
        </p:spPr>
      </p:sp>
      <p:sp>
        <p:nvSpPr>
          <p:cNvPr id="10373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3583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3BA9D-D6C5-4287-8E34-55ABDBDFD07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35236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3BA9D-D6C5-4287-8E34-55ABDBDFD07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15393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3BA9D-D6C5-4287-8E34-55ABDBDFD07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728379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81200"/>
            <a:ext cx="508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400800" y="1981200"/>
            <a:ext cx="5080000" cy="4076700"/>
          </a:xfrm>
        </p:spPr>
        <p:txBody>
          <a:bodyPr/>
          <a:lstStyle/>
          <a:p>
            <a:pPr lvl="0"/>
            <a:endParaRPr lang="en-US" noProof="0" smtClean="0"/>
          </a:p>
        </p:txBody>
      </p:sp>
    </p:spTree>
    <p:extLst>
      <p:ext uri="{BB962C8B-B14F-4D97-AF65-F5344CB8AC3E}">
        <p14:creationId xmlns:p14="http://schemas.microsoft.com/office/powerpoint/2010/main" val="1245961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769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5769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8601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FBC7381A-F91C-43DF-83D6-9B7C3D744D3D}" type="slidenum">
              <a:rPr lang="en-US"/>
              <a:pPr>
                <a:defRPr/>
              </a:pPr>
              <a:t>‹#›</a:t>
            </a:fld>
            <a:endParaRPr lang="en-US"/>
          </a:p>
        </p:txBody>
      </p:sp>
    </p:spTree>
    <p:extLst>
      <p:ext uri="{BB962C8B-B14F-4D97-AF65-F5344CB8AC3E}">
        <p14:creationId xmlns:p14="http://schemas.microsoft.com/office/powerpoint/2010/main" val="31828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smtClean="0"/>
            </a:lvl1pPr>
          </a:lstStyle>
          <a:p>
            <a:pPr>
              <a:defRPr/>
            </a:pPr>
            <a:endParaRPr lang="en-US"/>
          </a:p>
        </p:txBody>
      </p:sp>
      <p:sp>
        <p:nvSpPr>
          <p:cNvPr id="7" name="Footer Placeholder 6"/>
          <p:cNvSpPr>
            <a:spLocks noGrp="1"/>
          </p:cNvSpPr>
          <p:nvPr>
            <p:ph type="ftr" sz="quarter" idx="11"/>
          </p:nvPr>
        </p:nvSpPr>
        <p:spPr/>
        <p:txBody>
          <a:bodyPr/>
          <a:lstStyle>
            <a:lvl1pPr>
              <a:defRPr smtClean="0"/>
            </a:lvl1pPr>
          </a:lstStyle>
          <a:p>
            <a:pPr>
              <a:defRPr/>
            </a:pPr>
            <a:endParaRPr lang="en-US"/>
          </a:p>
        </p:txBody>
      </p:sp>
      <p:sp>
        <p:nvSpPr>
          <p:cNvPr id="8" name="Slide Number Placeholder 7"/>
          <p:cNvSpPr>
            <a:spLocks noGrp="1"/>
          </p:cNvSpPr>
          <p:nvPr>
            <p:ph type="sldNum" sz="quarter" idx="12"/>
          </p:nvPr>
        </p:nvSpPr>
        <p:spPr/>
        <p:txBody>
          <a:bodyPr/>
          <a:lstStyle>
            <a:lvl1pPr>
              <a:defRPr smtClean="0"/>
            </a:lvl1pPr>
          </a:lstStyle>
          <a:p>
            <a:pPr>
              <a:defRPr/>
            </a:pPr>
            <a:fld id="{2269967C-7006-4247-800A-331EC239966B}" type="slidenum">
              <a:rPr lang="en-US"/>
              <a:pPr>
                <a:defRPr/>
              </a:pPr>
              <a:t>‹#›</a:t>
            </a:fld>
            <a:endParaRPr lang="en-US"/>
          </a:p>
        </p:txBody>
      </p:sp>
    </p:spTree>
    <p:extLst>
      <p:ext uri="{BB962C8B-B14F-4D97-AF65-F5344CB8AC3E}">
        <p14:creationId xmlns:p14="http://schemas.microsoft.com/office/powerpoint/2010/main" val="10540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76917" y="2017713"/>
            <a:ext cx="103632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smtClean="0"/>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B088000C-EE8C-4D85-817A-79ADB46251B4}" type="slidenum">
              <a:rPr lang="en-US"/>
              <a:pPr>
                <a:defRPr/>
              </a:pPr>
              <a:t>‹#›</a:t>
            </a:fld>
            <a:endParaRPr lang="en-US"/>
          </a:p>
        </p:txBody>
      </p:sp>
    </p:spTree>
    <p:extLst>
      <p:ext uri="{BB962C8B-B14F-4D97-AF65-F5344CB8AC3E}">
        <p14:creationId xmlns:p14="http://schemas.microsoft.com/office/powerpoint/2010/main" val="298254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3BA9D-D6C5-4287-8E34-55ABDBDFD07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176895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3BA9D-D6C5-4287-8E34-55ABDBDFD073}"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22588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93BA9D-D6C5-4287-8E34-55ABDBDFD07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109015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93BA9D-D6C5-4287-8E34-55ABDBDFD073}"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367837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3BA9D-D6C5-4287-8E34-55ABDBDFD073}"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62911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BA9D-D6C5-4287-8E34-55ABDBDFD073}"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133855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3BA9D-D6C5-4287-8E34-55ABDBDFD07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220426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3BA9D-D6C5-4287-8E34-55ABDBDFD073}"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ACA9-13B2-4DDB-B9C8-3158261AFDC6}" type="slidenum">
              <a:rPr lang="en-US" smtClean="0"/>
              <a:t>‹#›</a:t>
            </a:fld>
            <a:endParaRPr lang="en-US"/>
          </a:p>
        </p:txBody>
      </p:sp>
    </p:spTree>
    <p:extLst>
      <p:ext uri="{BB962C8B-B14F-4D97-AF65-F5344CB8AC3E}">
        <p14:creationId xmlns:p14="http://schemas.microsoft.com/office/powerpoint/2010/main" val="177143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3BA9D-D6C5-4287-8E34-55ABDBDFD073}" type="datetimeFigureOut">
              <a:rPr lang="en-US" smtClean="0"/>
              <a:t>10/2/2018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FACA9-13B2-4DDB-B9C8-3158261AFDC6}" type="slidenum">
              <a:rPr lang="en-US" smtClean="0"/>
              <a:t>‹#›</a:t>
            </a:fld>
            <a:endParaRPr lang="en-US"/>
          </a:p>
        </p:txBody>
      </p:sp>
    </p:spTree>
    <p:extLst>
      <p:ext uri="{BB962C8B-B14F-4D97-AF65-F5344CB8AC3E}">
        <p14:creationId xmlns:p14="http://schemas.microsoft.com/office/powerpoint/2010/main" val="48949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8.wmf"/><Relationship Id="rId18" Type="http://schemas.openxmlformats.org/officeDocument/2006/relationships/oleObject" Target="../embeddings/oleObject51.bin"/><Relationship Id="rId26" Type="http://schemas.openxmlformats.org/officeDocument/2006/relationships/oleObject" Target="../embeddings/oleObject55.bin"/><Relationship Id="rId3" Type="http://schemas.openxmlformats.org/officeDocument/2006/relationships/notesSlide" Target="../notesSlides/notesSlide8.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48.bin"/><Relationship Id="rId17" Type="http://schemas.openxmlformats.org/officeDocument/2006/relationships/image" Target="../media/image50.wmf"/><Relationship Id="rId25" Type="http://schemas.openxmlformats.org/officeDocument/2006/relationships/image" Target="../media/image54.wmf"/><Relationship Id="rId2" Type="http://schemas.openxmlformats.org/officeDocument/2006/relationships/slideLayout" Target="../slideLayouts/slideLayout2.xml"/><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vmlDrawing" Target="../drawings/vmlDrawing6.vml"/><Relationship Id="rId6" Type="http://schemas.openxmlformats.org/officeDocument/2006/relationships/oleObject" Target="../embeddings/oleObject45.bin"/><Relationship Id="rId11" Type="http://schemas.openxmlformats.org/officeDocument/2006/relationships/image" Target="../media/image47.wmf"/><Relationship Id="rId24" Type="http://schemas.openxmlformats.org/officeDocument/2006/relationships/oleObject" Target="../embeddings/oleObject54.bin"/><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image" Target="../media/image53.wmf"/><Relationship Id="rId10" Type="http://schemas.openxmlformats.org/officeDocument/2006/relationships/oleObject" Target="../embeddings/oleObject47.bin"/><Relationship Id="rId19" Type="http://schemas.openxmlformats.org/officeDocument/2006/relationships/image" Target="../media/image51.wmf"/><Relationship Id="rId4" Type="http://schemas.openxmlformats.org/officeDocument/2006/relationships/oleObject" Target="../embeddings/oleObject44.bin"/><Relationship Id="rId9" Type="http://schemas.openxmlformats.org/officeDocument/2006/relationships/image" Target="../media/image46.wmf"/><Relationship Id="rId14" Type="http://schemas.openxmlformats.org/officeDocument/2006/relationships/oleObject" Target="../embeddings/oleObject49.bin"/><Relationship Id="rId22" Type="http://schemas.openxmlformats.org/officeDocument/2006/relationships/oleObject" Target="../embeddings/oleObject53.bin"/><Relationship Id="rId27" Type="http://schemas.openxmlformats.org/officeDocument/2006/relationships/image" Target="../media/image55.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6.wmf"/><Relationship Id="rId4"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10.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8.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5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11.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2.bin"/><Relationship Id="rId5" Type="http://schemas.openxmlformats.org/officeDocument/2006/relationships/image" Target="../media/image61.wmf"/><Relationship Id="rId4" Type="http://schemas.openxmlformats.org/officeDocument/2006/relationships/oleObject" Target="../embeddings/oleObject61.bin"/><Relationship Id="rId9" Type="http://schemas.openxmlformats.org/officeDocument/2006/relationships/image" Target="../media/image5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7.wmf"/><Relationship Id="rId3" Type="http://schemas.openxmlformats.org/officeDocument/2006/relationships/notesSlide" Target="../notesSlides/notesSlide12.xml"/><Relationship Id="rId7" Type="http://schemas.openxmlformats.org/officeDocument/2006/relationships/image" Target="../media/image64.wmf"/><Relationship Id="rId12"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5.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70.bin"/><Relationship Id="rId5" Type="http://schemas.openxmlformats.org/officeDocument/2006/relationships/image" Target="../media/image68.wmf"/><Relationship Id="rId4" Type="http://schemas.openxmlformats.org/officeDocument/2006/relationships/oleObject" Target="../embeddings/oleObject6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4.wmf"/><Relationship Id="rId3" Type="http://schemas.openxmlformats.org/officeDocument/2006/relationships/notesSlide" Target="../notesSlides/notesSlide16.xml"/><Relationship Id="rId7" Type="http://schemas.openxmlformats.org/officeDocument/2006/relationships/image" Target="../media/image71.wmf"/><Relationship Id="rId12" Type="http://schemas.openxmlformats.org/officeDocument/2006/relationships/oleObject" Target="../embeddings/oleObject75.bin"/><Relationship Id="rId17" Type="http://schemas.openxmlformats.org/officeDocument/2006/relationships/image" Target="../media/image76.wmf"/><Relationship Id="rId2" Type="http://schemas.openxmlformats.org/officeDocument/2006/relationships/slideLayout" Target="../slideLayouts/slideLayout2.xml"/><Relationship Id="rId16" Type="http://schemas.openxmlformats.org/officeDocument/2006/relationships/oleObject" Target="../embeddings/oleObject77.bin"/><Relationship Id="rId1" Type="http://schemas.openxmlformats.org/officeDocument/2006/relationships/vmlDrawing" Target="../drawings/vmlDrawing12.vml"/><Relationship Id="rId6" Type="http://schemas.openxmlformats.org/officeDocument/2006/relationships/oleObject" Target="../embeddings/oleObject72.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2.wmf"/><Relationship Id="rId14" Type="http://schemas.openxmlformats.org/officeDocument/2006/relationships/oleObject" Target="../embeddings/oleObject7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1.wmf"/><Relationship Id="rId18" Type="http://schemas.openxmlformats.org/officeDocument/2006/relationships/oleObject" Target="../embeddings/oleObject85.bin"/><Relationship Id="rId3" Type="http://schemas.openxmlformats.org/officeDocument/2006/relationships/notesSlide" Target="../notesSlides/notesSlide17.xml"/><Relationship Id="rId21" Type="http://schemas.openxmlformats.org/officeDocument/2006/relationships/image" Target="../media/image85.wmf"/><Relationship Id="rId7" Type="http://schemas.openxmlformats.org/officeDocument/2006/relationships/image" Target="../media/image78.wmf"/><Relationship Id="rId12" Type="http://schemas.openxmlformats.org/officeDocument/2006/relationships/oleObject" Target="../embeddings/oleObject82.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84.bin"/><Relationship Id="rId20" Type="http://schemas.openxmlformats.org/officeDocument/2006/relationships/oleObject" Target="../embeddings/oleObject86.bin"/><Relationship Id="rId1" Type="http://schemas.openxmlformats.org/officeDocument/2006/relationships/vmlDrawing" Target="../drawings/vmlDrawing13.vml"/><Relationship Id="rId6" Type="http://schemas.openxmlformats.org/officeDocument/2006/relationships/oleObject" Target="../embeddings/oleObject79.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2.wmf"/><Relationship Id="rId10" Type="http://schemas.openxmlformats.org/officeDocument/2006/relationships/oleObject" Target="../embeddings/oleObject81.bin"/><Relationship Id="rId19" Type="http://schemas.openxmlformats.org/officeDocument/2006/relationships/image" Target="../media/image84.wmf"/><Relationship Id="rId4" Type="http://schemas.openxmlformats.org/officeDocument/2006/relationships/oleObject" Target="../embeddings/oleObject78.bin"/><Relationship Id="rId9" Type="http://schemas.openxmlformats.org/officeDocument/2006/relationships/image" Target="../media/image79.wmf"/><Relationship Id="rId14" Type="http://schemas.openxmlformats.org/officeDocument/2006/relationships/oleObject" Target="../embeddings/oleObject8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18.xml"/><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8.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4.wmf"/><Relationship Id="rId3" Type="http://schemas.openxmlformats.org/officeDocument/2006/relationships/notesSlide" Target="../notesSlides/notesSlide19.xml"/><Relationship Id="rId7" Type="http://schemas.openxmlformats.org/officeDocument/2006/relationships/image" Target="../media/image91.wmf"/><Relationship Id="rId12"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92.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92.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91.wmf"/><Relationship Id="rId3" Type="http://schemas.openxmlformats.org/officeDocument/2006/relationships/notesSlide" Target="../notesSlides/notesSlide20.xml"/><Relationship Id="rId7" Type="http://schemas.openxmlformats.org/officeDocument/2006/relationships/image" Target="../media/image96.wmf"/><Relationship Id="rId12"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97.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99.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97.wmf"/><Relationship Id="rId14" Type="http://schemas.openxmlformats.org/officeDocument/2006/relationships/oleObject" Target="../embeddings/oleObject10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04.wmf"/><Relationship Id="rId3" Type="http://schemas.openxmlformats.org/officeDocument/2006/relationships/notesSlide" Target="../notesSlides/notesSlide21.xml"/><Relationship Id="rId7" Type="http://schemas.openxmlformats.org/officeDocument/2006/relationships/image" Target="../media/image101.wmf"/><Relationship Id="rId12"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03.bin"/><Relationship Id="rId11" Type="http://schemas.openxmlformats.org/officeDocument/2006/relationships/image" Target="../media/image103.wmf"/><Relationship Id="rId5" Type="http://schemas.openxmlformats.org/officeDocument/2006/relationships/image" Target="../media/image100.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0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22.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08.bin"/><Relationship Id="rId5" Type="http://schemas.openxmlformats.org/officeDocument/2006/relationships/image" Target="../media/image105.wmf"/><Relationship Id="rId4" Type="http://schemas.openxmlformats.org/officeDocument/2006/relationships/oleObject" Target="../embeddings/oleObject107.bin"/><Relationship Id="rId9" Type="http://schemas.openxmlformats.org/officeDocument/2006/relationships/image" Target="../media/image10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2.wmf"/><Relationship Id="rId18" Type="http://schemas.openxmlformats.org/officeDocument/2006/relationships/oleObject" Target="../embeddings/oleObject117.bin"/><Relationship Id="rId3" Type="http://schemas.openxmlformats.org/officeDocument/2006/relationships/notesSlide" Target="../notesSlides/notesSlide23.xml"/><Relationship Id="rId7" Type="http://schemas.openxmlformats.org/officeDocument/2006/relationships/image" Target="../media/image109.wmf"/><Relationship Id="rId12" Type="http://schemas.openxmlformats.org/officeDocument/2006/relationships/oleObject" Target="../embeddings/oleObject114.bin"/><Relationship Id="rId17" Type="http://schemas.openxmlformats.org/officeDocument/2006/relationships/image" Target="../media/image114.wmf"/><Relationship Id="rId2" Type="http://schemas.openxmlformats.org/officeDocument/2006/relationships/slideLayout" Target="../slideLayouts/slideLayout2.xml"/><Relationship Id="rId16" Type="http://schemas.openxmlformats.org/officeDocument/2006/relationships/oleObject" Target="../embeddings/oleObject116.bin"/><Relationship Id="rId1" Type="http://schemas.openxmlformats.org/officeDocument/2006/relationships/vmlDrawing" Target="../drawings/vmlDrawing19.vml"/><Relationship Id="rId6" Type="http://schemas.openxmlformats.org/officeDocument/2006/relationships/oleObject" Target="../embeddings/oleObject111.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oleObject" Target="../embeddings/oleObject113.bin"/><Relationship Id="rId19" Type="http://schemas.openxmlformats.org/officeDocument/2006/relationships/image" Target="../media/image115.wmf"/><Relationship Id="rId4" Type="http://schemas.openxmlformats.org/officeDocument/2006/relationships/oleObject" Target="../embeddings/oleObject110.bin"/><Relationship Id="rId9" Type="http://schemas.openxmlformats.org/officeDocument/2006/relationships/image" Target="../media/image110.wmf"/><Relationship Id="rId14" Type="http://schemas.openxmlformats.org/officeDocument/2006/relationships/oleObject" Target="../embeddings/oleObject11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116.wmf"/><Relationship Id="rId4" Type="http://schemas.openxmlformats.org/officeDocument/2006/relationships/oleObject" Target="../embeddings/oleObject11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databases.about.com/library/glossary/bldef-table.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wmf"/><Relationship Id="rId18" Type="http://schemas.openxmlformats.org/officeDocument/2006/relationships/oleObject" Target="../embeddings/oleObject23.bin"/><Relationship Id="rId3" Type="http://schemas.openxmlformats.org/officeDocument/2006/relationships/notesSlide" Target="../notesSlides/notesSlide6.xml"/><Relationship Id="rId21" Type="http://schemas.openxmlformats.org/officeDocument/2006/relationships/image" Target="../media/image24.wmf"/><Relationship Id="rId7" Type="http://schemas.openxmlformats.org/officeDocument/2006/relationships/image" Target="../media/image17.wmf"/><Relationship Id="rId12" Type="http://schemas.openxmlformats.org/officeDocument/2006/relationships/oleObject" Target="../embeddings/oleObject20.bin"/><Relationship Id="rId17" Type="http://schemas.openxmlformats.org/officeDocument/2006/relationships/image" Target="../media/image22.wmf"/><Relationship Id="rId25"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19.wmf"/><Relationship Id="rId24" Type="http://schemas.openxmlformats.org/officeDocument/2006/relationships/oleObject" Target="../embeddings/oleObject26.bin"/><Relationship Id="rId5" Type="http://schemas.openxmlformats.org/officeDocument/2006/relationships/image" Target="../media/image16.wmf"/><Relationship Id="rId15" Type="http://schemas.openxmlformats.org/officeDocument/2006/relationships/image" Target="../media/image21.wmf"/><Relationship Id="rId23" Type="http://schemas.openxmlformats.org/officeDocument/2006/relationships/image" Target="../media/image25.wmf"/><Relationship Id="rId10" Type="http://schemas.openxmlformats.org/officeDocument/2006/relationships/oleObject" Target="../embeddings/oleObject19.bin"/><Relationship Id="rId19" Type="http://schemas.openxmlformats.org/officeDocument/2006/relationships/image" Target="../media/image23.wmf"/><Relationship Id="rId4" Type="http://schemas.openxmlformats.org/officeDocument/2006/relationships/oleObject" Target="../embeddings/oleObject16.bin"/><Relationship Id="rId9" Type="http://schemas.openxmlformats.org/officeDocument/2006/relationships/image" Target="../media/image18.wmf"/><Relationship Id="rId14" Type="http://schemas.openxmlformats.org/officeDocument/2006/relationships/oleObject" Target="../embeddings/oleObject21.bin"/><Relationship Id="rId22" Type="http://schemas.openxmlformats.org/officeDocument/2006/relationships/oleObject" Target="../embeddings/oleObject25.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1.wmf"/><Relationship Id="rId18" Type="http://schemas.openxmlformats.org/officeDocument/2006/relationships/oleObject" Target="../embeddings/oleObject34.bin"/><Relationship Id="rId26" Type="http://schemas.openxmlformats.org/officeDocument/2006/relationships/oleObject" Target="../embeddings/oleObject38.bin"/><Relationship Id="rId3" Type="http://schemas.openxmlformats.org/officeDocument/2006/relationships/notesSlide" Target="../notesSlides/notesSlide7.xml"/><Relationship Id="rId21" Type="http://schemas.openxmlformats.org/officeDocument/2006/relationships/image" Target="../media/image35.wmf"/><Relationship Id="rId34" Type="http://schemas.openxmlformats.org/officeDocument/2006/relationships/oleObject" Target="../embeddings/oleObject42.bin"/><Relationship Id="rId7" Type="http://schemas.openxmlformats.org/officeDocument/2006/relationships/image" Target="../media/image28.wmf"/><Relationship Id="rId12" Type="http://schemas.openxmlformats.org/officeDocument/2006/relationships/oleObject" Target="../embeddings/oleObject31.bin"/><Relationship Id="rId17" Type="http://schemas.openxmlformats.org/officeDocument/2006/relationships/image" Target="../media/image33.wmf"/><Relationship Id="rId25" Type="http://schemas.openxmlformats.org/officeDocument/2006/relationships/image" Target="../media/image37.wmf"/><Relationship Id="rId33"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image" Target="../media/image39.wmf"/><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image" Target="../media/image30.wmf"/><Relationship Id="rId24" Type="http://schemas.openxmlformats.org/officeDocument/2006/relationships/oleObject" Target="../embeddings/oleObject37.bin"/><Relationship Id="rId32" Type="http://schemas.openxmlformats.org/officeDocument/2006/relationships/oleObject" Target="../embeddings/oleObject41.bin"/><Relationship Id="rId37" Type="http://schemas.openxmlformats.org/officeDocument/2006/relationships/image" Target="../media/image43.wmf"/><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6.wmf"/><Relationship Id="rId28" Type="http://schemas.openxmlformats.org/officeDocument/2006/relationships/oleObject" Target="../embeddings/oleObject39.bin"/><Relationship Id="rId36" Type="http://schemas.openxmlformats.org/officeDocument/2006/relationships/oleObject" Target="../embeddings/oleObject43.bin"/><Relationship Id="rId10" Type="http://schemas.openxmlformats.org/officeDocument/2006/relationships/oleObject" Target="../embeddings/oleObject30.bin"/><Relationship Id="rId19" Type="http://schemas.openxmlformats.org/officeDocument/2006/relationships/image" Target="../media/image34.wmf"/><Relationship Id="rId31" Type="http://schemas.openxmlformats.org/officeDocument/2006/relationships/image" Target="../media/image40.wmf"/><Relationship Id="rId4" Type="http://schemas.openxmlformats.org/officeDocument/2006/relationships/oleObject" Target="../embeddings/oleObject27.bin"/><Relationship Id="rId9" Type="http://schemas.openxmlformats.org/officeDocument/2006/relationships/image" Target="../media/image29.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38.wmf"/><Relationship Id="rId30" Type="http://schemas.openxmlformats.org/officeDocument/2006/relationships/oleObject" Target="../embeddings/oleObject40.bin"/><Relationship Id="rId35" Type="http://schemas.openxmlformats.org/officeDocument/2006/relationships/image" Target="../media/image4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1990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19908" name="Rectangle 4"/>
          <p:cNvSpPr>
            <a:spLocks noGrp="1" noChangeArrowheads="1"/>
          </p:cNvSpPr>
          <p:nvPr>
            <p:ph type="ctrTitle"/>
          </p:nvPr>
        </p:nvSpPr>
        <p:spPr>
          <a:xfrm>
            <a:off x="2209800" y="2286000"/>
            <a:ext cx="7772400" cy="1143000"/>
          </a:xfrm>
          <a:noFill/>
        </p:spPr>
        <p:txBody>
          <a:bodyPr>
            <a:normAutofit fontScale="90000"/>
          </a:bodyPr>
          <a:lstStyle/>
          <a:p>
            <a:pPr algn="ctr"/>
            <a:r>
              <a:rPr lang="en-US" smtClean="0"/>
              <a:t>Schema Refinement and </a:t>
            </a:r>
            <a:br>
              <a:rPr lang="en-US" smtClean="0"/>
            </a:br>
            <a:r>
              <a:rPr lang="en-US" smtClean="0"/>
              <a:t>Normal Forms</a:t>
            </a:r>
          </a:p>
        </p:txBody>
      </p:sp>
      <p:sp>
        <p:nvSpPr>
          <p:cNvPr id="1019909" name="Rectangle 5"/>
          <p:cNvSpPr>
            <a:spLocks noGrp="1" noChangeArrowheads="1"/>
          </p:cNvSpPr>
          <p:nvPr>
            <p:ph type="subTitle" idx="1"/>
          </p:nvPr>
        </p:nvSpPr>
        <p:spPr>
          <a:noFill/>
        </p:spPr>
        <p:txBody>
          <a:bodyPr/>
          <a:lstStyle/>
          <a:p>
            <a:pPr marL="342900" indent="-342900"/>
            <a:endParaRPr lang="en-US" dirty="0" smtClean="0"/>
          </a:p>
        </p:txBody>
      </p:sp>
    </p:spTree>
    <p:extLst>
      <p:ext uri="{BB962C8B-B14F-4D97-AF65-F5344CB8AC3E}">
        <p14:creationId xmlns:p14="http://schemas.microsoft.com/office/powerpoint/2010/main" val="3623574214"/>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424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4244" name="Rectangle 4"/>
          <p:cNvSpPr>
            <a:spLocks noGrp="1" noChangeArrowheads="1"/>
          </p:cNvSpPr>
          <p:nvPr>
            <p:ph type="title"/>
          </p:nvPr>
        </p:nvSpPr>
        <p:spPr>
          <a:noFill/>
        </p:spPr>
        <p:txBody>
          <a:bodyPr/>
          <a:lstStyle/>
          <a:p>
            <a:r>
              <a:rPr lang="en-US" smtClean="0"/>
              <a:t>Reasoning About FDs  (Contd.)</a:t>
            </a:r>
          </a:p>
        </p:txBody>
      </p:sp>
      <p:sp>
        <p:nvSpPr>
          <p:cNvPr id="1034245" name="Rectangle 5"/>
          <p:cNvSpPr>
            <a:spLocks noGrp="1" noChangeArrowheads="1"/>
          </p:cNvSpPr>
          <p:nvPr>
            <p:ph type="body" idx="1"/>
          </p:nvPr>
        </p:nvSpPr>
        <p:spPr>
          <a:xfrm>
            <a:off x="1524000" y="1600200"/>
            <a:ext cx="9067800" cy="4876800"/>
          </a:xfrm>
          <a:noFill/>
        </p:spPr>
        <p:txBody>
          <a:bodyPr/>
          <a:lstStyle/>
          <a:p>
            <a:r>
              <a:rPr lang="en-US" dirty="0" smtClean="0"/>
              <a:t>Computing the closure of a set of FDs can be expensive.  (Size of closure is exponential in # </a:t>
            </a:r>
            <a:r>
              <a:rPr lang="en-US" dirty="0" err="1" smtClean="0"/>
              <a:t>attrs</a:t>
            </a:r>
            <a:r>
              <a:rPr lang="en-US" dirty="0" smtClean="0"/>
              <a:t>!)</a:t>
            </a:r>
          </a:p>
          <a:p>
            <a:r>
              <a:rPr lang="en-US" dirty="0" smtClean="0"/>
              <a:t>Typically, we just want to check if a given FD </a:t>
            </a:r>
            <a:r>
              <a:rPr lang="en-US" i="1" dirty="0" smtClean="0"/>
              <a:t>X     Y </a:t>
            </a:r>
            <a:r>
              <a:rPr lang="en-US" dirty="0" smtClean="0"/>
              <a:t>is in the closure of a set of FDs </a:t>
            </a:r>
            <a:r>
              <a:rPr lang="en-US" i="1" dirty="0" smtClean="0"/>
              <a:t>F</a:t>
            </a:r>
            <a:r>
              <a:rPr lang="en-US" dirty="0" smtClean="0"/>
              <a:t>.  An efficient check:</a:t>
            </a:r>
          </a:p>
          <a:p>
            <a:pPr lvl="1">
              <a:buSzPct val="75000"/>
            </a:pPr>
            <a:r>
              <a:rPr lang="en-US" dirty="0" smtClean="0"/>
              <a:t>Compute </a:t>
            </a:r>
            <a:r>
              <a:rPr lang="en-US" i="1" u="sng" dirty="0" smtClean="0">
                <a:solidFill>
                  <a:schemeClr val="accent2"/>
                </a:solidFill>
              </a:rPr>
              <a:t>attribute closure</a:t>
            </a:r>
            <a:r>
              <a:rPr lang="en-US" i="1" dirty="0" smtClean="0">
                <a:solidFill>
                  <a:schemeClr val="accent2"/>
                </a:solidFill>
              </a:rPr>
              <a:t> </a:t>
            </a:r>
            <a:r>
              <a:rPr lang="en-US" dirty="0" smtClean="0"/>
              <a:t>of X (denoted        ) </a:t>
            </a:r>
            <a:r>
              <a:rPr lang="en-US" dirty="0" err="1" smtClean="0"/>
              <a:t>wrt</a:t>
            </a:r>
            <a:r>
              <a:rPr lang="en-US" dirty="0" smtClean="0"/>
              <a:t> </a:t>
            </a:r>
            <a:r>
              <a:rPr lang="en-US" i="1" dirty="0" smtClean="0"/>
              <a:t>F:</a:t>
            </a:r>
          </a:p>
          <a:p>
            <a:pPr lvl="2"/>
            <a:r>
              <a:rPr lang="en-US" dirty="0" smtClean="0"/>
              <a:t>Set of all attributes A such that X       A is in</a:t>
            </a:r>
          </a:p>
          <a:p>
            <a:pPr lvl="2"/>
            <a:r>
              <a:rPr lang="en-US" dirty="0" smtClean="0"/>
              <a:t>There is a linear time algorithm to compute this. </a:t>
            </a:r>
          </a:p>
          <a:p>
            <a:pPr lvl="1">
              <a:buSzPct val="75000"/>
            </a:pPr>
            <a:r>
              <a:rPr lang="en-US" dirty="0" smtClean="0"/>
              <a:t>Check if Y is in</a:t>
            </a:r>
          </a:p>
          <a:p>
            <a:r>
              <a:rPr lang="en-US" dirty="0" smtClean="0"/>
              <a:t>Does F = {A      B,  B      C,  C D      E }  imply  A      E?</a:t>
            </a:r>
          </a:p>
          <a:p>
            <a:pPr lvl="1">
              <a:buSzPct val="75000"/>
            </a:pPr>
            <a:r>
              <a:rPr lang="en-US" dirty="0" err="1" smtClean="0"/>
              <a:t>i.e</a:t>
            </a:r>
            <a:r>
              <a:rPr lang="en-US" dirty="0" smtClean="0"/>
              <a:t>,  </a:t>
            </a:r>
            <a:r>
              <a:rPr lang="en-US" dirty="0" smtClean="0">
                <a:solidFill>
                  <a:schemeClr val="accent2"/>
                </a:solidFill>
              </a:rPr>
              <a:t>is  A      E  in the closure       ?  Equivalently, is E in       ? </a:t>
            </a:r>
          </a:p>
        </p:txBody>
      </p:sp>
      <p:graphicFrame>
        <p:nvGraphicFramePr>
          <p:cNvPr id="1034246" name="Object 2">
            <a:hlinkClick r:id="" action="ppaction://ole?verb=0"/>
          </p:cNvPr>
          <p:cNvGraphicFramePr>
            <a:graphicFrameLocks/>
          </p:cNvGraphicFramePr>
          <p:nvPr/>
        </p:nvGraphicFramePr>
        <p:xfrm>
          <a:off x="9444038" y="2636838"/>
          <a:ext cx="609600" cy="322262"/>
        </p:xfrm>
        <a:graphic>
          <a:graphicData uri="http://schemas.openxmlformats.org/presentationml/2006/ole">
            <mc:AlternateContent xmlns:mc="http://schemas.openxmlformats.org/markup-compatibility/2006">
              <mc:Choice xmlns:v="urn:schemas-microsoft-com:vml" Requires="v">
                <p:oleObj spid="_x0000_s6326" name="Equation" r:id="rId4" imgW="609073" imgH="322729" progId="Equation.3">
                  <p:embed/>
                </p:oleObj>
              </mc:Choice>
              <mc:Fallback>
                <p:oleObj name="Equation" r:id="rId4" imgW="609073"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4038" y="263683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47" name="Object 3">
            <a:hlinkClick r:id="" action="ppaction://ole?verb=0"/>
          </p:cNvPr>
          <p:cNvGraphicFramePr>
            <a:graphicFrameLocks/>
          </p:cNvGraphicFramePr>
          <p:nvPr>
            <p:extLst>
              <p:ext uri="{D42A27DB-BD31-4B8C-83A1-F6EECF244321}">
                <p14:modId xmlns:p14="http://schemas.microsoft.com/office/powerpoint/2010/main" val="3613575553"/>
              </p:ext>
            </p:extLst>
          </p:nvPr>
        </p:nvGraphicFramePr>
        <p:xfrm>
          <a:off x="8686800" y="3220227"/>
          <a:ext cx="1739900" cy="682625"/>
        </p:xfrm>
        <a:graphic>
          <a:graphicData uri="http://schemas.openxmlformats.org/presentationml/2006/ole">
            <mc:AlternateContent xmlns:mc="http://schemas.openxmlformats.org/markup-compatibility/2006">
              <mc:Choice xmlns:v="urn:schemas-microsoft-com:vml" Requires="v">
                <p:oleObj spid="_x0000_s6327" name="Equation" r:id="rId6" imgW="1738469" imgH="683027" progId="Equation.3">
                  <p:embed/>
                </p:oleObj>
              </mc:Choice>
              <mc:Fallback>
                <p:oleObj name="Equation" r:id="rId6" imgW="1738469" imgH="683027"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3220227"/>
                        <a:ext cx="17399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48" name="Object 4">
            <a:hlinkClick r:id="" action="ppaction://ole?verb=0"/>
          </p:cNvPr>
          <p:cNvGraphicFramePr>
            <a:graphicFrameLocks/>
          </p:cNvGraphicFramePr>
          <p:nvPr>
            <p:extLst>
              <p:ext uri="{D42A27DB-BD31-4B8C-83A1-F6EECF244321}">
                <p14:modId xmlns:p14="http://schemas.microsoft.com/office/powerpoint/2010/main" val="1103051191"/>
              </p:ext>
            </p:extLst>
          </p:nvPr>
        </p:nvGraphicFramePr>
        <p:xfrm>
          <a:off x="7386638" y="3409875"/>
          <a:ext cx="609600" cy="322262"/>
        </p:xfrm>
        <a:graphic>
          <a:graphicData uri="http://schemas.openxmlformats.org/presentationml/2006/ole">
            <mc:AlternateContent xmlns:mc="http://schemas.openxmlformats.org/markup-compatibility/2006">
              <mc:Choice xmlns:v="urn:schemas-microsoft-com:vml" Requires="v">
                <p:oleObj spid="_x0000_s6328" name="Equation" r:id="rId8" imgW="609073" imgH="322729" progId="Equation.3">
                  <p:embed/>
                </p:oleObj>
              </mc:Choice>
              <mc:Fallback>
                <p:oleObj name="Equation" r:id="rId8" imgW="609073"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6638" y="3409875"/>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49" name="Object 5">
            <a:hlinkClick r:id="" action="ppaction://ole?verb=0"/>
          </p:cNvPr>
          <p:cNvGraphicFramePr>
            <a:graphicFrameLocks/>
          </p:cNvGraphicFramePr>
          <p:nvPr>
            <p:extLst>
              <p:ext uri="{D42A27DB-BD31-4B8C-83A1-F6EECF244321}">
                <p14:modId xmlns:p14="http://schemas.microsoft.com/office/powerpoint/2010/main" val="3723432709"/>
              </p:ext>
            </p:extLst>
          </p:nvPr>
        </p:nvGraphicFramePr>
        <p:xfrm>
          <a:off x="5627687" y="5205298"/>
          <a:ext cx="1852613" cy="723900"/>
        </p:xfrm>
        <a:graphic>
          <a:graphicData uri="http://schemas.openxmlformats.org/presentationml/2006/ole">
            <mc:AlternateContent xmlns:mc="http://schemas.openxmlformats.org/markup-compatibility/2006">
              <mc:Choice xmlns:v="urn:schemas-microsoft-com:vml" Requires="v">
                <p:oleObj spid="_x0000_s6329" name="Equation" r:id="rId10" imgW="1850986" imgH="724230" progId="Equation.3">
                  <p:embed/>
                </p:oleObj>
              </mc:Choice>
              <mc:Fallback>
                <p:oleObj name="Equation" r:id="rId10" imgW="1850986" imgH="72423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7687" y="5205298"/>
                        <a:ext cx="185261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0" name="Object 6">
            <a:hlinkClick r:id="" action="ppaction://ole?verb=0"/>
          </p:cNvPr>
          <p:cNvGraphicFramePr>
            <a:graphicFrameLocks/>
          </p:cNvGraphicFramePr>
          <p:nvPr>
            <p:extLst>
              <p:ext uri="{D42A27DB-BD31-4B8C-83A1-F6EECF244321}">
                <p14:modId xmlns:p14="http://schemas.microsoft.com/office/powerpoint/2010/main" val="3624801741"/>
              </p:ext>
            </p:extLst>
          </p:nvPr>
        </p:nvGraphicFramePr>
        <p:xfrm>
          <a:off x="7543800" y="3640137"/>
          <a:ext cx="1587500" cy="796925"/>
        </p:xfrm>
        <a:graphic>
          <a:graphicData uri="http://schemas.openxmlformats.org/presentationml/2006/ole">
            <mc:AlternateContent xmlns:mc="http://schemas.openxmlformats.org/markup-compatibility/2006">
              <mc:Choice xmlns:v="urn:schemas-microsoft-com:vml" Requires="v">
                <p:oleObj spid="_x0000_s6330" name="Equation" r:id="rId12" imgW="1586333" imgH="797129" progId="Equation.3">
                  <p:embed/>
                </p:oleObj>
              </mc:Choice>
              <mc:Fallback>
                <p:oleObj name="Equation" r:id="rId12" imgW="1586333" imgH="7971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3800" y="3640137"/>
                        <a:ext cx="15875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1" name="Object 7">
            <a:hlinkClick r:id="" action="ppaction://ole?verb=0"/>
          </p:cNvPr>
          <p:cNvGraphicFramePr>
            <a:graphicFrameLocks/>
          </p:cNvGraphicFramePr>
          <p:nvPr>
            <p:extLst>
              <p:ext uri="{D42A27DB-BD31-4B8C-83A1-F6EECF244321}">
                <p14:modId xmlns:p14="http://schemas.microsoft.com/office/powerpoint/2010/main" val="3149935269"/>
              </p:ext>
            </p:extLst>
          </p:nvPr>
        </p:nvGraphicFramePr>
        <p:xfrm>
          <a:off x="8817440" y="5325834"/>
          <a:ext cx="749300" cy="415925"/>
        </p:xfrm>
        <a:graphic>
          <a:graphicData uri="http://schemas.openxmlformats.org/presentationml/2006/ole">
            <mc:AlternateContent xmlns:mc="http://schemas.openxmlformats.org/markup-compatibility/2006">
              <mc:Choice xmlns:v="urn:schemas-microsoft-com:vml" Requires="v">
                <p:oleObj spid="_x0000_s6331" name="Equation" r:id="rId14" imgW="748289" imgH="416068" progId="Equation.3">
                  <p:embed/>
                </p:oleObj>
              </mc:Choice>
              <mc:Fallback>
                <p:oleObj name="Equation" r:id="rId14" imgW="748289" imgH="416068"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17440" y="5325834"/>
                        <a:ext cx="7493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2" name="Object 8">
            <a:hlinkClick r:id="" action="ppaction://ole?verb=0"/>
          </p:cNvPr>
          <p:cNvGraphicFramePr>
            <a:graphicFrameLocks/>
          </p:cNvGraphicFramePr>
          <p:nvPr>
            <p:extLst>
              <p:ext uri="{D42A27DB-BD31-4B8C-83A1-F6EECF244321}">
                <p14:modId xmlns:p14="http://schemas.microsoft.com/office/powerpoint/2010/main" val="3353472173"/>
              </p:ext>
            </p:extLst>
          </p:nvPr>
        </p:nvGraphicFramePr>
        <p:xfrm>
          <a:off x="6258468" y="5229004"/>
          <a:ext cx="1587500" cy="796925"/>
        </p:xfrm>
        <a:graphic>
          <a:graphicData uri="http://schemas.openxmlformats.org/presentationml/2006/ole">
            <mc:AlternateContent xmlns:mc="http://schemas.openxmlformats.org/markup-compatibility/2006">
              <mc:Choice xmlns:v="urn:schemas-microsoft-com:vml" Requires="v">
                <p:oleObj spid="_x0000_s6332" name="Equation" r:id="rId16" imgW="1586333" imgH="797129" progId="Equation.3">
                  <p:embed/>
                </p:oleObj>
              </mc:Choice>
              <mc:Fallback>
                <p:oleObj name="Equation" r:id="rId16" imgW="1586333" imgH="797129"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58468" y="5229004"/>
                        <a:ext cx="15875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3" name="Object 9">
            <a:hlinkClick r:id="" action="ppaction://ole?verb=0"/>
          </p:cNvPr>
          <p:cNvGraphicFramePr>
            <a:graphicFrameLocks/>
          </p:cNvGraphicFramePr>
          <p:nvPr>
            <p:extLst>
              <p:ext uri="{D42A27DB-BD31-4B8C-83A1-F6EECF244321}">
                <p14:modId xmlns:p14="http://schemas.microsoft.com/office/powerpoint/2010/main" val="3215840896"/>
              </p:ext>
            </p:extLst>
          </p:nvPr>
        </p:nvGraphicFramePr>
        <p:xfrm>
          <a:off x="3500438" y="5030033"/>
          <a:ext cx="609600" cy="322262"/>
        </p:xfrm>
        <a:graphic>
          <a:graphicData uri="http://schemas.openxmlformats.org/presentationml/2006/ole">
            <mc:AlternateContent xmlns:mc="http://schemas.openxmlformats.org/markup-compatibility/2006">
              <mc:Choice xmlns:v="urn:schemas-microsoft-com:vml" Requires="v">
                <p:oleObj spid="_x0000_s6333" name="Equation" r:id="rId18" imgW="609073" imgH="322729" progId="Equation.3">
                  <p:embed/>
                </p:oleObj>
              </mc:Choice>
              <mc:Fallback>
                <p:oleObj name="Equation" r:id="rId18" imgW="609073" imgH="322729"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0438" y="5030033"/>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4" name="Object 10">
            <a:hlinkClick r:id="" action="ppaction://ole?verb=0"/>
          </p:cNvPr>
          <p:cNvGraphicFramePr>
            <a:graphicFrameLocks/>
          </p:cNvGraphicFramePr>
          <p:nvPr>
            <p:extLst>
              <p:ext uri="{D42A27DB-BD31-4B8C-83A1-F6EECF244321}">
                <p14:modId xmlns:p14="http://schemas.microsoft.com/office/powerpoint/2010/main" val="1827981117"/>
              </p:ext>
            </p:extLst>
          </p:nvPr>
        </p:nvGraphicFramePr>
        <p:xfrm>
          <a:off x="4648200" y="4990307"/>
          <a:ext cx="609600" cy="322262"/>
        </p:xfrm>
        <a:graphic>
          <a:graphicData uri="http://schemas.openxmlformats.org/presentationml/2006/ole">
            <mc:AlternateContent xmlns:mc="http://schemas.openxmlformats.org/markup-compatibility/2006">
              <mc:Choice xmlns:v="urn:schemas-microsoft-com:vml" Requires="v">
                <p:oleObj spid="_x0000_s6334" name="Equation" r:id="rId20" imgW="609073" imgH="322729" progId="Equation.3">
                  <p:embed/>
                </p:oleObj>
              </mc:Choice>
              <mc:Fallback>
                <p:oleObj name="Equation" r:id="rId20" imgW="609073" imgH="322729"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8200" y="4990307"/>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5" name="Object 11">
            <a:hlinkClick r:id="" action="ppaction://ole?verb=0"/>
          </p:cNvPr>
          <p:cNvGraphicFramePr>
            <a:graphicFrameLocks/>
          </p:cNvGraphicFramePr>
          <p:nvPr>
            <p:extLst>
              <p:ext uri="{D42A27DB-BD31-4B8C-83A1-F6EECF244321}">
                <p14:modId xmlns:p14="http://schemas.microsoft.com/office/powerpoint/2010/main" val="1441455701"/>
              </p:ext>
            </p:extLst>
          </p:nvPr>
        </p:nvGraphicFramePr>
        <p:xfrm>
          <a:off x="6041484" y="4974433"/>
          <a:ext cx="609600" cy="322262"/>
        </p:xfrm>
        <a:graphic>
          <a:graphicData uri="http://schemas.openxmlformats.org/presentationml/2006/ole">
            <mc:AlternateContent xmlns:mc="http://schemas.openxmlformats.org/markup-compatibility/2006">
              <mc:Choice xmlns:v="urn:schemas-microsoft-com:vml" Requires="v">
                <p:oleObj spid="_x0000_s6335" name="Equation" r:id="rId22" imgW="609073" imgH="322729" progId="Equation.3">
                  <p:embed/>
                </p:oleObj>
              </mc:Choice>
              <mc:Fallback>
                <p:oleObj name="Equation" r:id="rId22" imgW="609073" imgH="322729"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41484" y="4974433"/>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6" name="Object 12">
            <a:hlinkClick r:id="" action="ppaction://ole?verb=0"/>
          </p:cNvPr>
          <p:cNvGraphicFramePr>
            <a:graphicFrameLocks/>
          </p:cNvGraphicFramePr>
          <p:nvPr>
            <p:extLst>
              <p:ext uri="{D42A27DB-BD31-4B8C-83A1-F6EECF244321}">
                <p14:modId xmlns:p14="http://schemas.microsoft.com/office/powerpoint/2010/main" val="3448509413"/>
              </p:ext>
            </p:extLst>
          </p:nvPr>
        </p:nvGraphicFramePr>
        <p:xfrm>
          <a:off x="8207840" y="4990307"/>
          <a:ext cx="609600" cy="322262"/>
        </p:xfrm>
        <a:graphic>
          <a:graphicData uri="http://schemas.openxmlformats.org/presentationml/2006/ole">
            <mc:AlternateContent xmlns:mc="http://schemas.openxmlformats.org/markup-compatibility/2006">
              <mc:Choice xmlns:v="urn:schemas-microsoft-com:vml" Requires="v">
                <p:oleObj spid="_x0000_s6336" name="Equation" r:id="rId24" imgW="609073" imgH="322729" progId="Equation.3">
                  <p:embed/>
                </p:oleObj>
              </mc:Choice>
              <mc:Fallback>
                <p:oleObj name="Equation" r:id="rId24" imgW="609073" imgH="322729"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07840" y="4990307"/>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57" name="Object 13">
            <a:hlinkClick r:id="" action="ppaction://ole?verb=0"/>
          </p:cNvPr>
          <p:cNvGraphicFramePr>
            <a:graphicFrameLocks/>
          </p:cNvGraphicFramePr>
          <p:nvPr>
            <p:extLst>
              <p:ext uri="{D42A27DB-BD31-4B8C-83A1-F6EECF244321}">
                <p14:modId xmlns:p14="http://schemas.microsoft.com/office/powerpoint/2010/main" val="3114511946"/>
              </p:ext>
            </p:extLst>
          </p:nvPr>
        </p:nvGraphicFramePr>
        <p:xfrm>
          <a:off x="3340100" y="5380038"/>
          <a:ext cx="609600" cy="322262"/>
        </p:xfrm>
        <a:graphic>
          <a:graphicData uri="http://schemas.openxmlformats.org/presentationml/2006/ole">
            <mc:AlternateContent xmlns:mc="http://schemas.openxmlformats.org/markup-compatibility/2006">
              <mc:Choice xmlns:v="urn:schemas-microsoft-com:vml" Requires="v">
                <p:oleObj spid="_x0000_s6337" name="Equation" r:id="rId26" imgW="609073" imgH="322729" progId="Equation.3">
                  <p:embed/>
                </p:oleObj>
              </mc:Choice>
              <mc:Fallback>
                <p:oleObj name="Equation" r:id="rId26" imgW="609073" imgH="322729"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0100" y="538003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089633"/>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629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6292" name="Rectangle 4"/>
          <p:cNvSpPr>
            <a:spLocks noGrp="1" noChangeArrowheads="1"/>
          </p:cNvSpPr>
          <p:nvPr>
            <p:ph type="title"/>
          </p:nvPr>
        </p:nvSpPr>
        <p:spPr>
          <a:noFill/>
        </p:spPr>
        <p:txBody>
          <a:bodyPr/>
          <a:lstStyle/>
          <a:p>
            <a:r>
              <a:rPr lang="en-US" smtClean="0"/>
              <a:t>Normal Forms</a:t>
            </a:r>
          </a:p>
        </p:txBody>
      </p:sp>
      <p:sp>
        <p:nvSpPr>
          <p:cNvPr id="1036293" name="Rectangle 5"/>
          <p:cNvSpPr>
            <a:spLocks noGrp="1" noChangeArrowheads="1"/>
          </p:cNvSpPr>
          <p:nvPr>
            <p:ph type="body" idx="1"/>
          </p:nvPr>
        </p:nvSpPr>
        <p:spPr>
          <a:xfrm>
            <a:off x="1524000" y="1600200"/>
            <a:ext cx="9067800" cy="5105400"/>
          </a:xfrm>
          <a:noFill/>
        </p:spPr>
        <p:txBody>
          <a:bodyPr/>
          <a:lstStyle/>
          <a:p>
            <a:r>
              <a:rPr lang="en-US" smtClean="0"/>
              <a:t>Returning to the issue of schema refinement, the first question to ask is whether any refinement is needed!</a:t>
            </a:r>
          </a:p>
          <a:p>
            <a:r>
              <a:rPr lang="en-US" smtClean="0"/>
              <a:t>If a relation is in a certain </a:t>
            </a:r>
            <a:r>
              <a:rPr lang="en-US" i="1" smtClean="0">
                <a:solidFill>
                  <a:schemeClr val="accent2"/>
                </a:solidFill>
              </a:rPr>
              <a:t>normal form</a:t>
            </a:r>
            <a:r>
              <a:rPr lang="en-US" smtClean="0">
                <a:solidFill>
                  <a:schemeClr val="accent2"/>
                </a:solidFill>
              </a:rPr>
              <a:t> </a:t>
            </a:r>
            <a:r>
              <a:rPr lang="en-US" smtClean="0"/>
              <a:t>(</a:t>
            </a:r>
            <a:r>
              <a:rPr lang="en-US" smtClean="0">
                <a:solidFill>
                  <a:schemeClr val="accent1"/>
                </a:solidFill>
              </a:rPr>
              <a:t>BCNF, 3NF </a:t>
            </a:r>
            <a:r>
              <a:rPr lang="en-US" smtClean="0"/>
              <a:t>etc.), it is known that certain kinds of problems are avoided/minimized.  This can be used to help us decide whether decomposing the relation will help.</a:t>
            </a:r>
          </a:p>
          <a:p>
            <a:r>
              <a:rPr lang="en-US" smtClean="0"/>
              <a:t>Role of FDs in detecting redundancy:</a:t>
            </a:r>
          </a:p>
          <a:p>
            <a:pPr lvl="1">
              <a:buSzPct val="75000"/>
            </a:pPr>
            <a:r>
              <a:rPr lang="en-US" smtClean="0"/>
              <a:t>Consider a relation R with 3 attributes, ABC.  </a:t>
            </a:r>
          </a:p>
          <a:p>
            <a:pPr lvl="2"/>
            <a:r>
              <a:rPr lang="en-US" smtClean="0">
                <a:solidFill>
                  <a:schemeClr val="accent2"/>
                </a:solidFill>
              </a:rPr>
              <a:t>No FDs hold:   </a:t>
            </a:r>
            <a:r>
              <a:rPr lang="en-US" smtClean="0"/>
              <a:t>There is no redundancy here.</a:t>
            </a:r>
          </a:p>
          <a:p>
            <a:pPr lvl="2"/>
            <a:r>
              <a:rPr lang="en-US" smtClean="0">
                <a:solidFill>
                  <a:schemeClr val="accent2"/>
                </a:solidFill>
              </a:rPr>
              <a:t>Given A       B:   </a:t>
            </a:r>
            <a:r>
              <a:rPr lang="en-US" smtClean="0"/>
              <a:t>Several tuples could have the same A value, and if so, they’ll all have the same B value!</a:t>
            </a:r>
          </a:p>
        </p:txBody>
      </p:sp>
      <p:graphicFrame>
        <p:nvGraphicFramePr>
          <p:cNvPr id="1036294" name="Object 2">
            <a:hlinkClick r:id="" action="ppaction://ole?verb=0"/>
          </p:cNvPr>
          <p:cNvGraphicFramePr>
            <a:graphicFrameLocks/>
          </p:cNvGraphicFramePr>
          <p:nvPr>
            <p:extLst>
              <p:ext uri="{D42A27DB-BD31-4B8C-83A1-F6EECF244321}">
                <p14:modId xmlns:p14="http://schemas.microsoft.com/office/powerpoint/2010/main" val="572503963"/>
              </p:ext>
            </p:extLst>
          </p:nvPr>
        </p:nvGraphicFramePr>
        <p:xfrm>
          <a:off x="3505200" y="5308601"/>
          <a:ext cx="609600" cy="322262"/>
        </p:xfrm>
        <a:graphic>
          <a:graphicData uri="http://schemas.openxmlformats.org/presentationml/2006/ole">
            <mc:AlternateContent xmlns:mc="http://schemas.openxmlformats.org/markup-compatibility/2006">
              <mc:Choice xmlns:v="urn:schemas-microsoft-com:vml" Requires="v">
                <p:oleObj spid="_x0000_s7185" name="Equation" r:id="rId4" imgW="609073" imgH="322729" progId="Equation.3">
                  <p:embed/>
                </p:oleObj>
              </mc:Choice>
              <mc:Fallback>
                <p:oleObj name="Equation" r:id="rId4" imgW="609073"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308601"/>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707889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833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8340" name="Rectangle 4"/>
          <p:cNvSpPr>
            <a:spLocks noGrp="1" noChangeArrowheads="1"/>
          </p:cNvSpPr>
          <p:nvPr>
            <p:ph type="title"/>
          </p:nvPr>
        </p:nvSpPr>
        <p:spPr>
          <a:xfrm>
            <a:off x="1676400" y="152400"/>
            <a:ext cx="7772400" cy="1104900"/>
          </a:xfrm>
          <a:noFill/>
        </p:spPr>
        <p:txBody>
          <a:bodyPr/>
          <a:lstStyle/>
          <a:p>
            <a:r>
              <a:rPr lang="en-US" smtClean="0"/>
              <a:t>Boyce-Codd Normal Form  (BCNF)</a:t>
            </a:r>
          </a:p>
        </p:txBody>
      </p:sp>
      <p:sp>
        <p:nvSpPr>
          <p:cNvPr id="1038341" name="Rectangle 5"/>
          <p:cNvSpPr>
            <a:spLocks noGrp="1" noChangeArrowheads="1"/>
          </p:cNvSpPr>
          <p:nvPr>
            <p:ph type="body" idx="1"/>
          </p:nvPr>
        </p:nvSpPr>
        <p:spPr>
          <a:xfrm>
            <a:off x="1524000" y="1600200"/>
            <a:ext cx="9067800" cy="4800600"/>
          </a:xfrm>
          <a:noFill/>
        </p:spPr>
        <p:txBody>
          <a:bodyPr/>
          <a:lstStyle/>
          <a:p>
            <a:r>
              <a:rPr lang="en-US" dirty="0" err="1" smtClean="0"/>
              <a:t>Reln</a:t>
            </a:r>
            <a:r>
              <a:rPr lang="en-US" dirty="0" smtClean="0"/>
              <a:t> R with FDs </a:t>
            </a:r>
            <a:r>
              <a:rPr lang="en-US" i="1" dirty="0" smtClean="0"/>
              <a:t>F</a:t>
            </a:r>
            <a:r>
              <a:rPr lang="en-US" dirty="0" smtClean="0"/>
              <a:t> is in </a:t>
            </a:r>
            <a:r>
              <a:rPr lang="en-US" dirty="0" smtClean="0">
                <a:solidFill>
                  <a:schemeClr val="accent2"/>
                </a:solidFill>
              </a:rPr>
              <a:t>BCNF</a:t>
            </a:r>
            <a:r>
              <a:rPr lang="en-US" dirty="0" smtClean="0"/>
              <a:t> if, for all X      A  in</a:t>
            </a:r>
          </a:p>
          <a:p>
            <a:pPr lvl="1">
              <a:buSzPct val="75000"/>
            </a:pPr>
            <a:r>
              <a:rPr lang="en-US" dirty="0" smtClean="0"/>
              <a:t>A      X   (called a </a:t>
            </a:r>
            <a:r>
              <a:rPr lang="en-US" i="1" dirty="0" smtClean="0">
                <a:solidFill>
                  <a:schemeClr val="accent2"/>
                </a:solidFill>
              </a:rPr>
              <a:t>trivial</a:t>
            </a:r>
            <a:r>
              <a:rPr lang="en-US" dirty="0" smtClean="0"/>
              <a:t> FD), or</a:t>
            </a:r>
          </a:p>
          <a:p>
            <a:pPr lvl="1">
              <a:buSzPct val="75000"/>
            </a:pPr>
            <a:r>
              <a:rPr lang="en-US" dirty="0" smtClean="0"/>
              <a:t>X contains a key for R.</a:t>
            </a:r>
          </a:p>
          <a:p>
            <a:r>
              <a:rPr lang="en-US" dirty="0" smtClean="0"/>
              <a:t>In other words, R is in BCNF if the only non-trivial FDs that hold over R are key constraints.</a:t>
            </a:r>
          </a:p>
          <a:p>
            <a:pPr lvl="1">
              <a:buSzPct val="75000"/>
            </a:pPr>
            <a:r>
              <a:rPr lang="en-US" dirty="0" smtClean="0"/>
              <a:t>No dependency in R that can be predicted using FDs alone.</a:t>
            </a:r>
          </a:p>
          <a:p>
            <a:pPr lvl="1">
              <a:buSzPct val="75000"/>
            </a:pPr>
            <a:r>
              <a:rPr lang="en-US" dirty="0" smtClean="0"/>
              <a:t>If we are shown two tuples that agree upon the X value, we cannot infer the A value in one tuple from the </a:t>
            </a:r>
          </a:p>
          <a:p>
            <a:pPr marL="457200" lvl="1" indent="0">
              <a:buSzPct val="75000"/>
              <a:buNone/>
            </a:pPr>
            <a:r>
              <a:rPr lang="en-US" dirty="0"/>
              <a:t> </a:t>
            </a:r>
            <a:r>
              <a:rPr lang="en-US" dirty="0" smtClean="0"/>
              <a:t>  A value in the other.</a:t>
            </a:r>
          </a:p>
          <a:p>
            <a:pPr lvl="1">
              <a:buSzPct val="75000"/>
            </a:pPr>
            <a:r>
              <a:rPr lang="en-US" dirty="0" smtClean="0"/>
              <a:t>If example relation is in BCNF, the 2 tuples must be identical  (since X is a key).</a:t>
            </a:r>
          </a:p>
        </p:txBody>
      </p:sp>
      <p:graphicFrame>
        <p:nvGraphicFramePr>
          <p:cNvPr id="1038342" name="Object 2">
            <a:hlinkClick r:id="" action="ppaction://ole?verb=0"/>
          </p:cNvPr>
          <p:cNvGraphicFramePr>
            <a:graphicFrameLocks/>
          </p:cNvGraphicFramePr>
          <p:nvPr>
            <p:extLst>
              <p:ext uri="{D42A27DB-BD31-4B8C-83A1-F6EECF244321}">
                <p14:modId xmlns:p14="http://schemas.microsoft.com/office/powerpoint/2010/main" val="1176461936"/>
              </p:ext>
            </p:extLst>
          </p:nvPr>
        </p:nvGraphicFramePr>
        <p:xfrm>
          <a:off x="8638478" y="1668463"/>
          <a:ext cx="946150" cy="531812"/>
        </p:xfrm>
        <a:graphic>
          <a:graphicData uri="http://schemas.openxmlformats.org/presentationml/2006/ole">
            <mc:AlternateContent xmlns:mc="http://schemas.openxmlformats.org/markup-compatibility/2006">
              <mc:Choice xmlns:v="urn:schemas-microsoft-com:vml" Requires="v">
                <p:oleObj spid="_x0000_s8254" name="Equation" r:id="rId4" imgW="946095" imgH="532476" progId="Equation.3">
                  <p:embed/>
                </p:oleObj>
              </mc:Choice>
              <mc:Fallback>
                <p:oleObj name="Equation" r:id="rId4" imgW="946095" imgH="53247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8478" y="1668463"/>
                        <a:ext cx="9461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343" name="Object 3">
            <a:hlinkClick r:id="" action="ppaction://ole?verb=0"/>
          </p:cNvPr>
          <p:cNvGraphicFramePr>
            <a:graphicFrameLocks/>
          </p:cNvGraphicFramePr>
          <p:nvPr>
            <p:extLst>
              <p:ext uri="{D42A27DB-BD31-4B8C-83A1-F6EECF244321}">
                <p14:modId xmlns:p14="http://schemas.microsoft.com/office/powerpoint/2010/main" val="3924721397"/>
              </p:ext>
            </p:extLst>
          </p:nvPr>
        </p:nvGraphicFramePr>
        <p:xfrm>
          <a:off x="7373629" y="1668463"/>
          <a:ext cx="609600" cy="322262"/>
        </p:xfrm>
        <a:graphic>
          <a:graphicData uri="http://schemas.openxmlformats.org/presentationml/2006/ole">
            <mc:AlternateContent xmlns:mc="http://schemas.openxmlformats.org/markup-compatibility/2006">
              <mc:Choice xmlns:v="urn:schemas-microsoft-com:vml" Requires="v">
                <p:oleObj spid="_x0000_s8255" name="Equation" r:id="rId6" imgW="609073" imgH="322729" progId="Equation.3">
                  <p:embed/>
                </p:oleObj>
              </mc:Choice>
              <mc:Fallback>
                <p:oleObj name="Equation" r:id="rId6" imgW="609073"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3629" y="1668463"/>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344" name="Object 4">
            <a:hlinkClick r:id="" action="ppaction://ole?verb=0"/>
          </p:cNvPr>
          <p:cNvGraphicFramePr>
            <a:graphicFrameLocks/>
          </p:cNvGraphicFramePr>
          <p:nvPr>
            <p:extLst>
              <p:ext uri="{D42A27DB-BD31-4B8C-83A1-F6EECF244321}">
                <p14:modId xmlns:p14="http://schemas.microsoft.com/office/powerpoint/2010/main" val="1187101523"/>
              </p:ext>
            </p:extLst>
          </p:nvPr>
        </p:nvGraphicFramePr>
        <p:xfrm>
          <a:off x="2566639" y="2200275"/>
          <a:ext cx="444500" cy="349250"/>
        </p:xfrm>
        <a:graphic>
          <a:graphicData uri="http://schemas.openxmlformats.org/presentationml/2006/ole">
            <mc:AlternateContent xmlns:mc="http://schemas.openxmlformats.org/markup-compatibility/2006">
              <mc:Choice xmlns:v="urn:schemas-microsoft-com:vml" Requires="v">
                <p:oleObj spid="_x0000_s8256" name="Equation" r:id="rId8" imgW="443776" imgH="349020" progId="Equation.3">
                  <p:embed/>
                </p:oleObj>
              </mc:Choice>
              <mc:Fallback>
                <p:oleObj name="Equation" r:id="rId8" imgW="443776" imgH="3490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639" y="2200275"/>
                        <a:ext cx="4445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345" name="Object 5">
            <a:hlinkClick r:id="" action="ppaction://ole?verb=0"/>
          </p:cNvPr>
          <p:cNvGraphicFramePr>
            <a:graphicFrameLocks/>
          </p:cNvGraphicFramePr>
          <p:nvPr>
            <p:extLst>
              <p:ext uri="{D42A27DB-BD31-4B8C-83A1-F6EECF244321}">
                <p14:modId xmlns:p14="http://schemas.microsoft.com/office/powerpoint/2010/main" val="3059969461"/>
              </p:ext>
            </p:extLst>
          </p:nvPr>
        </p:nvGraphicFramePr>
        <p:xfrm>
          <a:off x="9774858" y="4592637"/>
          <a:ext cx="1997075" cy="1960563"/>
        </p:xfrm>
        <a:graphic>
          <a:graphicData uri="http://schemas.openxmlformats.org/presentationml/2006/ole">
            <mc:AlternateContent xmlns:mc="http://schemas.openxmlformats.org/markup-compatibility/2006">
              <mc:Choice xmlns:v="urn:schemas-microsoft-com:vml" Requires="v">
                <p:oleObj spid="_x0000_s8257" name="Document" r:id="rId10" imgW="1998663" imgH="1962150" progId="Word.Document.8">
                  <p:embed/>
                </p:oleObj>
              </mc:Choice>
              <mc:Fallback>
                <p:oleObj name="Document" r:id="rId10" imgW="1998663" imgH="1962150" progId="Word.Documen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4858" y="4592637"/>
                        <a:ext cx="199707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2458597"/>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038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0388" name="Rectangle 4"/>
          <p:cNvSpPr>
            <a:spLocks noGrp="1" noChangeArrowheads="1"/>
          </p:cNvSpPr>
          <p:nvPr>
            <p:ph type="title"/>
          </p:nvPr>
        </p:nvSpPr>
        <p:spPr>
          <a:noFill/>
        </p:spPr>
        <p:txBody>
          <a:bodyPr/>
          <a:lstStyle/>
          <a:p>
            <a:r>
              <a:rPr lang="en-US" smtClean="0"/>
              <a:t>Third Normal Form  (3NF)</a:t>
            </a:r>
          </a:p>
        </p:txBody>
      </p:sp>
      <p:sp>
        <p:nvSpPr>
          <p:cNvPr id="1040389" name="Rectangle 5"/>
          <p:cNvSpPr>
            <a:spLocks noGrp="1" noChangeArrowheads="1"/>
          </p:cNvSpPr>
          <p:nvPr>
            <p:ph type="body" idx="1"/>
          </p:nvPr>
        </p:nvSpPr>
        <p:spPr>
          <a:xfrm>
            <a:off x="1524000" y="1600200"/>
            <a:ext cx="9067800" cy="5029200"/>
          </a:xfrm>
          <a:noFill/>
        </p:spPr>
        <p:txBody>
          <a:bodyPr/>
          <a:lstStyle/>
          <a:p>
            <a:r>
              <a:rPr lang="en-US" dirty="0" err="1" smtClean="0"/>
              <a:t>Reln</a:t>
            </a:r>
            <a:r>
              <a:rPr lang="en-US" dirty="0" smtClean="0"/>
              <a:t> R with FDs </a:t>
            </a:r>
            <a:r>
              <a:rPr lang="en-US" i="1" dirty="0" smtClean="0"/>
              <a:t>F</a:t>
            </a:r>
            <a:r>
              <a:rPr lang="en-US" dirty="0" smtClean="0"/>
              <a:t> is in </a:t>
            </a:r>
            <a:r>
              <a:rPr lang="en-US" dirty="0" smtClean="0">
                <a:solidFill>
                  <a:schemeClr val="accent2"/>
                </a:solidFill>
              </a:rPr>
              <a:t>3NF</a:t>
            </a:r>
            <a:r>
              <a:rPr lang="en-US" dirty="0" smtClean="0"/>
              <a:t> if, for all X      A  in</a:t>
            </a:r>
          </a:p>
          <a:p>
            <a:pPr lvl="1">
              <a:buSzPct val="75000"/>
            </a:pPr>
            <a:r>
              <a:rPr lang="en-US" dirty="0" smtClean="0"/>
              <a:t>A      X   (called a </a:t>
            </a:r>
            <a:r>
              <a:rPr lang="en-US" i="1" dirty="0" smtClean="0"/>
              <a:t>trivial</a:t>
            </a:r>
            <a:r>
              <a:rPr lang="en-US" dirty="0" smtClean="0"/>
              <a:t> FD), or</a:t>
            </a:r>
          </a:p>
          <a:p>
            <a:pPr lvl="1">
              <a:buSzPct val="75000"/>
            </a:pPr>
            <a:r>
              <a:rPr lang="en-US" dirty="0" smtClean="0"/>
              <a:t>X contains a key for R, or</a:t>
            </a:r>
          </a:p>
          <a:p>
            <a:pPr lvl="1">
              <a:buSzPct val="75000"/>
            </a:pPr>
            <a:r>
              <a:rPr lang="en-US" dirty="0" smtClean="0"/>
              <a:t>A is part of some key for R.  </a:t>
            </a:r>
          </a:p>
          <a:p>
            <a:r>
              <a:rPr lang="en-US" i="1" dirty="0" err="1" smtClean="0">
                <a:solidFill>
                  <a:schemeClr val="accent2"/>
                </a:solidFill>
              </a:rPr>
              <a:t>Minimality</a:t>
            </a:r>
            <a:r>
              <a:rPr lang="en-US" dirty="0" smtClean="0"/>
              <a:t> of a key is crucial in third condition above!  </a:t>
            </a:r>
          </a:p>
          <a:p>
            <a:r>
              <a:rPr lang="en-US" dirty="0" smtClean="0"/>
              <a:t>If R is in BCNF, obviously in 3NF.</a:t>
            </a:r>
          </a:p>
          <a:p>
            <a:r>
              <a:rPr lang="en-US" dirty="0" smtClean="0"/>
              <a:t>If R is in 3NF, some redundancy is possible.  It is a compromise, used when BCNF not achievable (e.g., no ``good’’ </a:t>
            </a:r>
            <a:r>
              <a:rPr lang="en-US" dirty="0" err="1" smtClean="0"/>
              <a:t>decomp</a:t>
            </a:r>
            <a:r>
              <a:rPr lang="en-US" dirty="0" smtClean="0"/>
              <a:t>, or performance considerations).</a:t>
            </a:r>
          </a:p>
          <a:p>
            <a:pPr lvl="1">
              <a:buSzPct val="75000"/>
            </a:pPr>
            <a:r>
              <a:rPr lang="en-US" i="1" dirty="0" smtClean="0">
                <a:solidFill>
                  <a:schemeClr val="accent2"/>
                </a:solidFill>
              </a:rPr>
              <a:t>Lossless-join, dependency-preserving decomposition of R into a collection of 3NF relations always possible.</a:t>
            </a:r>
          </a:p>
        </p:txBody>
      </p:sp>
      <p:graphicFrame>
        <p:nvGraphicFramePr>
          <p:cNvPr id="1040390" name="Object 2">
            <a:hlinkClick r:id="" action="ppaction://ole?verb=0"/>
          </p:cNvPr>
          <p:cNvGraphicFramePr>
            <a:graphicFrameLocks/>
          </p:cNvGraphicFramePr>
          <p:nvPr>
            <p:extLst>
              <p:ext uri="{D42A27DB-BD31-4B8C-83A1-F6EECF244321}">
                <p14:modId xmlns:p14="http://schemas.microsoft.com/office/powerpoint/2010/main" val="2968862884"/>
              </p:ext>
            </p:extLst>
          </p:nvPr>
        </p:nvGraphicFramePr>
        <p:xfrm>
          <a:off x="8387576" y="1690688"/>
          <a:ext cx="946150" cy="531812"/>
        </p:xfrm>
        <a:graphic>
          <a:graphicData uri="http://schemas.openxmlformats.org/presentationml/2006/ole">
            <mc:AlternateContent xmlns:mc="http://schemas.openxmlformats.org/markup-compatibility/2006">
              <mc:Choice xmlns:v="urn:schemas-microsoft-com:vml" Requires="v">
                <p:oleObj spid="_x0000_s9263" name="Equation" r:id="rId4" imgW="946095" imgH="532476" progId="Equation.3">
                  <p:embed/>
                </p:oleObj>
              </mc:Choice>
              <mc:Fallback>
                <p:oleObj name="Equation" r:id="rId4" imgW="946095" imgH="53247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7576" y="1690688"/>
                        <a:ext cx="9461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0391" name="Object 3">
            <a:hlinkClick r:id="" action="ppaction://ole?verb=0"/>
          </p:cNvPr>
          <p:cNvGraphicFramePr>
            <a:graphicFrameLocks/>
          </p:cNvGraphicFramePr>
          <p:nvPr>
            <p:extLst>
              <p:ext uri="{D42A27DB-BD31-4B8C-83A1-F6EECF244321}">
                <p14:modId xmlns:p14="http://schemas.microsoft.com/office/powerpoint/2010/main" val="2760751787"/>
              </p:ext>
            </p:extLst>
          </p:nvPr>
        </p:nvGraphicFramePr>
        <p:xfrm>
          <a:off x="7239000" y="1690688"/>
          <a:ext cx="609600" cy="322262"/>
        </p:xfrm>
        <a:graphic>
          <a:graphicData uri="http://schemas.openxmlformats.org/presentationml/2006/ole">
            <mc:AlternateContent xmlns:mc="http://schemas.openxmlformats.org/markup-compatibility/2006">
              <mc:Choice xmlns:v="urn:schemas-microsoft-com:vml" Requires="v">
                <p:oleObj spid="_x0000_s9264" name="Equation" r:id="rId6" imgW="609073" imgH="322729" progId="Equation.3">
                  <p:embed/>
                </p:oleObj>
              </mc:Choice>
              <mc:Fallback>
                <p:oleObj name="Equation" r:id="rId6" imgW="609073"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169068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0392" name="Object 4">
            <a:hlinkClick r:id="" action="ppaction://ole?verb=0"/>
          </p:cNvPr>
          <p:cNvGraphicFramePr>
            <a:graphicFrameLocks/>
          </p:cNvGraphicFramePr>
          <p:nvPr/>
        </p:nvGraphicFramePr>
        <p:xfrm>
          <a:off x="2667000" y="2235200"/>
          <a:ext cx="444500" cy="349250"/>
        </p:xfrm>
        <a:graphic>
          <a:graphicData uri="http://schemas.openxmlformats.org/presentationml/2006/ole">
            <mc:AlternateContent xmlns:mc="http://schemas.openxmlformats.org/markup-compatibility/2006">
              <mc:Choice xmlns:v="urn:schemas-microsoft-com:vml" Requires="v">
                <p:oleObj spid="_x0000_s9265" name="Equation" r:id="rId8" imgW="443776" imgH="349020" progId="Equation.3">
                  <p:embed/>
                </p:oleObj>
              </mc:Choice>
              <mc:Fallback>
                <p:oleObj name="Equation" r:id="rId8" imgW="443776" imgH="3490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2235200"/>
                        <a:ext cx="4445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2532898"/>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243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2436" name="Rectangle 4"/>
          <p:cNvSpPr>
            <a:spLocks noGrp="1" noChangeArrowheads="1"/>
          </p:cNvSpPr>
          <p:nvPr>
            <p:ph type="title"/>
          </p:nvPr>
        </p:nvSpPr>
        <p:spPr>
          <a:noFill/>
        </p:spPr>
        <p:txBody>
          <a:bodyPr/>
          <a:lstStyle/>
          <a:p>
            <a:r>
              <a:rPr lang="en-US" smtClean="0"/>
              <a:t>What Does 3NF Achieve?</a:t>
            </a:r>
          </a:p>
        </p:txBody>
      </p:sp>
      <p:sp>
        <p:nvSpPr>
          <p:cNvPr id="1042437" name="Rectangle 5"/>
          <p:cNvSpPr>
            <a:spLocks noGrp="1" noChangeArrowheads="1"/>
          </p:cNvSpPr>
          <p:nvPr>
            <p:ph type="body" idx="1"/>
          </p:nvPr>
        </p:nvSpPr>
        <p:spPr>
          <a:xfrm>
            <a:off x="1524000" y="1600200"/>
            <a:ext cx="9067800" cy="4724400"/>
          </a:xfrm>
          <a:noFill/>
        </p:spPr>
        <p:txBody>
          <a:bodyPr/>
          <a:lstStyle/>
          <a:p>
            <a:r>
              <a:rPr lang="en-US" smtClean="0"/>
              <a:t>If 3NF violated by X     A, one of the following holds:</a:t>
            </a:r>
          </a:p>
          <a:p>
            <a:pPr lvl="1">
              <a:buSzPct val="75000"/>
            </a:pPr>
            <a:r>
              <a:rPr lang="en-US" smtClean="0"/>
              <a:t>X is a subset of some key K</a:t>
            </a:r>
          </a:p>
          <a:p>
            <a:pPr lvl="2"/>
            <a:r>
              <a:rPr lang="en-US" smtClean="0"/>
              <a:t>We store (X, A) pairs redundantly.</a:t>
            </a:r>
          </a:p>
          <a:p>
            <a:pPr lvl="1">
              <a:buSzPct val="75000"/>
            </a:pPr>
            <a:r>
              <a:rPr lang="en-US" smtClean="0"/>
              <a:t>X is not a proper subset of any key.</a:t>
            </a:r>
          </a:p>
          <a:p>
            <a:pPr lvl="2"/>
            <a:r>
              <a:rPr lang="en-US" smtClean="0"/>
              <a:t>There is a chain of FDs  K        X        A, which means that we cannot associate an X value with a K value unless we also associate an A value with an X value.</a:t>
            </a:r>
          </a:p>
          <a:p>
            <a:r>
              <a:rPr lang="en-US" smtClean="0">
                <a:solidFill>
                  <a:schemeClr val="accent2"/>
                </a:solidFill>
              </a:rPr>
              <a:t>But: </a:t>
            </a:r>
            <a:r>
              <a:rPr lang="en-US" smtClean="0"/>
              <a:t>even if reln is in 3NF, these problems could arise.</a:t>
            </a:r>
          </a:p>
          <a:p>
            <a:pPr lvl="1">
              <a:buSzPct val="75000"/>
            </a:pPr>
            <a:r>
              <a:rPr lang="en-US" smtClean="0"/>
              <a:t>e.g., Reserves  SBDC,  S       C,   C        S   is in 3NF, but for each reservation of sailor S,  same (S, C) pair is stored.</a:t>
            </a:r>
          </a:p>
          <a:p>
            <a:r>
              <a:rPr lang="en-US" smtClean="0"/>
              <a:t>Thus, 3NF is indeed a compromise relative to BCNF.</a:t>
            </a:r>
          </a:p>
        </p:txBody>
      </p:sp>
      <p:graphicFrame>
        <p:nvGraphicFramePr>
          <p:cNvPr id="1042438" name="Object 2">
            <a:hlinkClick r:id="" action="ppaction://ole?verb=0"/>
          </p:cNvPr>
          <p:cNvGraphicFramePr>
            <a:graphicFrameLocks/>
          </p:cNvGraphicFramePr>
          <p:nvPr>
            <p:extLst>
              <p:ext uri="{D42A27DB-BD31-4B8C-83A1-F6EECF244321}">
                <p14:modId xmlns:p14="http://schemas.microsoft.com/office/powerpoint/2010/main" val="3637767342"/>
              </p:ext>
            </p:extLst>
          </p:nvPr>
        </p:nvGraphicFramePr>
        <p:xfrm>
          <a:off x="4648200" y="1720057"/>
          <a:ext cx="609600" cy="322262"/>
        </p:xfrm>
        <a:graphic>
          <a:graphicData uri="http://schemas.openxmlformats.org/presentationml/2006/ole">
            <mc:AlternateContent xmlns:mc="http://schemas.openxmlformats.org/markup-compatibility/2006">
              <mc:Choice xmlns:v="urn:schemas-microsoft-com:vml" Requires="v">
                <p:oleObj spid="_x0000_s10317" name="Equation" r:id="rId4" imgW="609073" imgH="322729" progId="Equation.3">
                  <p:embed/>
                </p:oleObj>
              </mc:Choice>
              <mc:Fallback>
                <p:oleObj name="Equation" r:id="rId4" imgW="609073"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720057"/>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439" name="Object 3">
            <a:hlinkClick r:id="" action="ppaction://ole?verb=0"/>
          </p:cNvPr>
          <p:cNvGraphicFramePr>
            <a:graphicFrameLocks/>
          </p:cNvGraphicFramePr>
          <p:nvPr>
            <p:extLst>
              <p:ext uri="{D42A27DB-BD31-4B8C-83A1-F6EECF244321}">
                <p14:modId xmlns:p14="http://schemas.microsoft.com/office/powerpoint/2010/main" val="125594877"/>
              </p:ext>
            </p:extLst>
          </p:nvPr>
        </p:nvGraphicFramePr>
        <p:xfrm>
          <a:off x="5423094" y="3209404"/>
          <a:ext cx="609600" cy="322262"/>
        </p:xfrm>
        <a:graphic>
          <a:graphicData uri="http://schemas.openxmlformats.org/presentationml/2006/ole">
            <mc:AlternateContent xmlns:mc="http://schemas.openxmlformats.org/markup-compatibility/2006">
              <mc:Choice xmlns:v="urn:schemas-microsoft-com:vml" Requires="v">
                <p:oleObj spid="_x0000_s10318" name="Equation" r:id="rId6" imgW="609073" imgH="322729" progId="Equation.3">
                  <p:embed/>
                </p:oleObj>
              </mc:Choice>
              <mc:Fallback>
                <p:oleObj name="Equation" r:id="rId6" imgW="609073"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3094" y="3209404"/>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440" name="Object 4">
            <a:hlinkClick r:id="" action="ppaction://ole?verb=0"/>
          </p:cNvPr>
          <p:cNvGraphicFramePr>
            <a:graphicFrameLocks/>
          </p:cNvGraphicFramePr>
          <p:nvPr>
            <p:extLst>
              <p:ext uri="{D42A27DB-BD31-4B8C-83A1-F6EECF244321}">
                <p14:modId xmlns:p14="http://schemas.microsoft.com/office/powerpoint/2010/main" val="3381960380"/>
              </p:ext>
            </p:extLst>
          </p:nvPr>
        </p:nvGraphicFramePr>
        <p:xfrm>
          <a:off x="5944414" y="3209404"/>
          <a:ext cx="609600" cy="322262"/>
        </p:xfrm>
        <a:graphic>
          <a:graphicData uri="http://schemas.openxmlformats.org/presentationml/2006/ole">
            <mc:AlternateContent xmlns:mc="http://schemas.openxmlformats.org/markup-compatibility/2006">
              <mc:Choice xmlns:v="urn:schemas-microsoft-com:vml" Requires="v">
                <p:oleObj spid="_x0000_s10319" name="Equation" r:id="rId8" imgW="609073" imgH="322729" progId="Equation.3">
                  <p:embed/>
                </p:oleObj>
              </mc:Choice>
              <mc:Fallback>
                <p:oleObj name="Equation" r:id="rId8" imgW="609073"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4414" y="3209404"/>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441" name="Object 5">
            <a:hlinkClick r:id="" action="ppaction://ole?verb=0"/>
          </p:cNvPr>
          <p:cNvGraphicFramePr>
            <a:graphicFrameLocks/>
          </p:cNvGraphicFramePr>
          <p:nvPr>
            <p:extLst>
              <p:ext uri="{D42A27DB-BD31-4B8C-83A1-F6EECF244321}">
                <p14:modId xmlns:p14="http://schemas.microsoft.com/office/powerpoint/2010/main" val="3934054092"/>
              </p:ext>
            </p:extLst>
          </p:nvPr>
        </p:nvGraphicFramePr>
        <p:xfrm>
          <a:off x="5147915" y="4605610"/>
          <a:ext cx="609600" cy="322262"/>
        </p:xfrm>
        <a:graphic>
          <a:graphicData uri="http://schemas.openxmlformats.org/presentationml/2006/ole">
            <mc:AlternateContent xmlns:mc="http://schemas.openxmlformats.org/markup-compatibility/2006">
              <mc:Choice xmlns:v="urn:schemas-microsoft-com:vml" Requires="v">
                <p:oleObj spid="_x0000_s10320" name="Equation" r:id="rId10" imgW="609073" imgH="322729" progId="Equation.3">
                  <p:embed/>
                </p:oleObj>
              </mc:Choice>
              <mc:Fallback>
                <p:oleObj name="Equation" r:id="rId10" imgW="609073"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7915" y="4605610"/>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442" name="Object 6">
            <a:hlinkClick r:id="" action="ppaction://ole?verb=0"/>
          </p:cNvPr>
          <p:cNvGraphicFramePr>
            <a:graphicFrameLocks/>
          </p:cNvGraphicFramePr>
          <p:nvPr>
            <p:extLst>
              <p:ext uri="{D42A27DB-BD31-4B8C-83A1-F6EECF244321}">
                <p14:modId xmlns:p14="http://schemas.microsoft.com/office/powerpoint/2010/main" val="2027717988"/>
              </p:ext>
            </p:extLst>
          </p:nvPr>
        </p:nvGraphicFramePr>
        <p:xfrm>
          <a:off x="6249214" y="4605610"/>
          <a:ext cx="609600" cy="322262"/>
        </p:xfrm>
        <a:graphic>
          <a:graphicData uri="http://schemas.openxmlformats.org/presentationml/2006/ole">
            <mc:AlternateContent xmlns:mc="http://schemas.openxmlformats.org/markup-compatibility/2006">
              <mc:Choice xmlns:v="urn:schemas-microsoft-com:vml" Requires="v">
                <p:oleObj spid="_x0000_s10321" name="Equation" r:id="rId12" imgW="609073" imgH="322729" progId="Equation.3">
                  <p:embed/>
                </p:oleObj>
              </mc:Choice>
              <mc:Fallback>
                <p:oleObj name="Equation" r:id="rId12" imgW="609073"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9214" y="4605610"/>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2934676"/>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448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4484" name="Rectangle 4"/>
          <p:cNvSpPr>
            <a:spLocks noGrp="1" noChangeArrowheads="1"/>
          </p:cNvSpPr>
          <p:nvPr>
            <p:ph type="title"/>
          </p:nvPr>
        </p:nvSpPr>
        <p:spPr>
          <a:xfrm>
            <a:off x="1676400" y="228600"/>
            <a:ext cx="7772400" cy="1104900"/>
          </a:xfrm>
          <a:noFill/>
        </p:spPr>
        <p:txBody>
          <a:bodyPr>
            <a:normAutofit fontScale="90000"/>
          </a:bodyPr>
          <a:lstStyle/>
          <a:p>
            <a:r>
              <a:rPr lang="en-US" smtClean="0"/>
              <a:t>Decomposition of a Relation Scheme</a:t>
            </a:r>
          </a:p>
        </p:txBody>
      </p:sp>
      <p:sp>
        <p:nvSpPr>
          <p:cNvPr id="1044485" name="Rectangle 5"/>
          <p:cNvSpPr>
            <a:spLocks noGrp="1" noChangeArrowheads="1"/>
          </p:cNvSpPr>
          <p:nvPr>
            <p:ph type="body" idx="1"/>
          </p:nvPr>
        </p:nvSpPr>
        <p:spPr>
          <a:xfrm>
            <a:off x="1524000" y="1600200"/>
            <a:ext cx="9067800" cy="4800600"/>
          </a:xfrm>
          <a:noFill/>
        </p:spPr>
        <p:txBody>
          <a:bodyPr/>
          <a:lstStyle/>
          <a:p>
            <a:r>
              <a:rPr lang="en-US" smtClean="0"/>
              <a:t>Suppose that relation R contains attributes </a:t>
            </a:r>
            <a:r>
              <a:rPr lang="en-US" i="1" smtClean="0"/>
              <a:t>A1 ... An.  </a:t>
            </a:r>
            <a:r>
              <a:rPr lang="en-US" smtClean="0"/>
              <a:t>A </a:t>
            </a:r>
            <a:r>
              <a:rPr lang="en-US" i="1" u="sng" smtClean="0">
                <a:solidFill>
                  <a:schemeClr val="accent2"/>
                </a:solidFill>
              </a:rPr>
              <a:t>decomposition</a:t>
            </a:r>
            <a:r>
              <a:rPr lang="en-US" i="1" smtClean="0">
                <a:solidFill>
                  <a:schemeClr val="accent2"/>
                </a:solidFill>
              </a:rPr>
              <a:t> </a:t>
            </a:r>
            <a:r>
              <a:rPr lang="en-US" smtClean="0"/>
              <a:t>of R consists of replacing R by two or more relations such that:</a:t>
            </a:r>
          </a:p>
          <a:p>
            <a:pPr lvl="1">
              <a:buSzPct val="75000"/>
            </a:pPr>
            <a:r>
              <a:rPr lang="en-US" smtClean="0"/>
              <a:t>Each new relation scheme contains a subset of the attributes of R (and no attributes that do not appear in R), and</a:t>
            </a:r>
          </a:p>
          <a:p>
            <a:pPr lvl="1">
              <a:buSzPct val="75000"/>
            </a:pPr>
            <a:r>
              <a:rPr lang="en-US" smtClean="0"/>
              <a:t>Every attribute of R appears as an attribute of one of the new relations.</a:t>
            </a:r>
          </a:p>
          <a:p>
            <a:r>
              <a:rPr lang="en-US" smtClean="0"/>
              <a:t>Intuitively, decomposing R means we will store instances of the relation schemes produced by the decomposition, instead of instances of R.</a:t>
            </a:r>
          </a:p>
          <a:p>
            <a:r>
              <a:rPr lang="en-US" smtClean="0"/>
              <a:t>E.g.,  Can decompose </a:t>
            </a:r>
            <a:r>
              <a:rPr lang="en-US" smtClean="0">
                <a:solidFill>
                  <a:schemeClr val="accent2"/>
                </a:solidFill>
              </a:rPr>
              <a:t>SNLRWH</a:t>
            </a:r>
            <a:r>
              <a:rPr lang="en-US" smtClean="0"/>
              <a:t> into </a:t>
            </a:r>
            <a:r>
              <a:rPr lang="en-US" smtClean="0">
                <a:solidFill>
                  <a:schemeClr val="accent2"/>
                </a:solidFill>
              </a:rPr>
              <a:t>SNLRH</a:t>
            </a:r>
            <a:r>
              <a:rPr lang="en-US" smtClean="0"/>
              <a:t> and </a:t>
            </a:r>
            <a:r>
              <a:rPr lang="en-US" smtClean="0">
                <a:solidFill>
                  <a:schemeClr val="accent2"/>
                </a:solidFill>
              </a:rPr>
              <a:t>RW</a:t>
            </a:r>
            <a:r>
              <a:rPr lang="en-US" smtClean="0"/>
              <a:t>.</a:t>
            </a:r>
          </a:p>
        </p:txBody>
      </p:sp>
    </p:spTree>
    <p:extLst>
      <p:ext uri="{BB962C8B-B14F-4D97-AF65-F5344CB8AC3E}">
        <p14:creationId xmlns:p14="http://schemas.microsoft.com/office/powerpoint/2010/main" val="2866987244"/>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653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6532" name="Rectangle 4"/>
          <p:cNvSpPr>
            <a:spLocks noGrp="1" noChangeArrowheads="1"/>
          </p:cNvSpPr>
          <p:nvPr>
            <p:ph type="title"/>
          </p:nvPr>
        </p:nvSpPr>
        <p:spPr>
          <a:noFill/>
        </p:spPr>
        <p:txBody>
          <a:bodyPr/>
          <a:lstStyle/>
          <a:p>
            <a:r>
              <a:rPr lang="en-US" smtClean="0"/>
              <a:t>Example Decomposition</a:t>
            </a:r>
          </a:p>
        </p:txBody>
      </p:sp>
      <p:sp>
        <p:nvSpPr>
          <p:cNvPr id="1046533" name="Rectangle 5"/>
          <p:cNvSpPr>
            <a:spLocks noGrp="1" noChangeArrowheads="1"/>
          </p:cNvSpPr>
          <p:nvPr>
            <p:ph type="body" idx="1"/>
          </p:nvPr>
        </p:nvSpPr>
        <p:spPr>
          <a:xfrm>
            <a:off x="1524000" y="1676400"/>
            <a:ext cx="9067800" cy="4800600"/>
          </a:xfrm>
          <a:noFill/>
        </p:spPr>
        <p:txBody>
          <a:bodyPr/>
          <a:lstStyle/>
          <a:p>
            <a:r>
              <a:rPr lang="en-US" dirty="0" smtClean="0"/>
              <a:t>Decompositions should be used only when needed.</a:t>
            </a:r>
          </a:p>
          <a:p>
            <a:pPr lvl="1">
              <a:buSzPct val="75000"/>
            </a:pPr>
            <a:r>
              <a:rPr lang="en-US" dirty="0" smtClean="0"/>
              <a:t>SNLRWH has FDs  S        SNLRWH  and  R       W</a:t>
            </a:r>
          </a:p>
          <a:p>
            <a:pPr lvl="1">
              <a:buSzPct val="75000"/>
            </a:pPr>
            <a:r>
              <a:rPr lang="en-US" dirty="0" smtClean="0"/>
              <a:t>Second FD causes violation of 3NF; W values repeatedly associated with R values.  Easiest way to fix this is to create a relation RW to store these associations, and to remove W from the main schema: </a:t>
            </a:r>
          </a:p>
          <a:p>
            <a:pPr lvl="2"/>
            <a:r>
              <a:rPr lang="en-US" dirty="0" smtClean="0"/>
              <a:t>i.e., we decompose SNLRWH into SNLRH and RW </a:t>
            </a:r>
          </a:p>
          <a:p>
            <a:r>
              <a:rPr lang="en-US" dirty="0" smtClean="0"/>
              <a:t>The information to be stored consists of SNLRWH tuples.  If we just store the projections of these tuples onto SNLRH and RW, are there any potential problems that we should be aware of?</a:t>
            </a:r>
          </a:p>
        </p:txBody>
      </p:sp>
      <p:graphicFrame>
        <p:nvGraphicFramePr>
          <p:cNvPr id="1046534" name="Object 2">
            <a:hlinkClick r:id="" action="ppaction://ole?verb=0"/>
          </p:cNvPr>
          <p:cNvGraphicFramePr>
            <a:graphicFrameLocks/>
          </p:cNvGraphicFramePr>
          <p:nvPr>
            <p:extLst>
              <p:ext uri="{D42A27DB-BD31-4B8C-83A1-F6EECF244321}">
                <p14:modId xmlns:p14="http://schemas.microsoft.com/office/powerpoint/2010/main" val="2302977182"/>
              </p:ext>
            </p:extLst>
          </p:nvPr>
        </p:nvGraphicFramePr>
        <p:xfrm>
          <a:off x="4762385" y="2094707"/>
          <a:ext cx="677862" cy="322262"/>
        </p:xfrm>
        <a:graphic>
          <a:graphicData uri="http://schemas.openxmlformats.org/presentationml/2006/ole">
            <mc:AlternateContent xmlns:mc="http://schemas.openxmlformats.org/markup-compatibility/2006">
              <mc:Choice xmlns:v="urn:schemas-microsoft-com:vml" Requires="v">
                <p:oleObj spid="_x0000_s11296"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385" y="2094707"/>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6535" name="Object 3">
            <a:hlinkClick r:id="" action="ppaction://ole?verb=0"/>
          </p:cNvPr>
          <p:cNvGraphicFramePr>
            <a:graphicFrameLocks/>
          </p:cNvGraphicFramePr>
          <p:nvPr>
            <p:extLst>
              <p:ext uri="{D42A27DB-BD31-4B8C-83A1-F6EECF244321}">
                <p14:modId xmlns:p14="http://schemas.microsoft.com/office/powerpoint/2010/main" val="1716677389"/>
              </p:ext>
            </p:extLst>
          </p:nvPr>
        </p:nvGraphicFramePr>
        <p:xfrm>
          <a:off x="7239000" y="2125315"/>
          <a:ext cx="609600" cy="322262"/>
        </p:xfrm>
        <a:graphic>
          <a:graphicData uri="http://schemas.openxmlformats.org/presentationml/2006/ole">
            <mc:AlternateContent xmlns:mc="http://schemas.openxmlformats.org/markup-compatibility/2006">
              <mc:Choice xmlns:v="urn:schemas-microsoft-com:vml" Requires="v">
                <p:oleObj spid="_x0000_s11297" name="Equation" r:id="rId6" imgW="609073" imgH="322729" progId="Equation.3">
                  <p:embed/>
                </p:oleObj>
              </mc:Choice>
              <mc:Fallback>
                <p:oleObj name="Equation" r:id="rId6" imgW="609073"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2125315"/>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1806433"/>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857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48580" name="Rectangle 4"/>
          <p:cNvSpPr>
            <a:spLocks noGrp="1" noChangeArrowheads="1"/>
          </p:cNvSpPr>
          <p:nvPr>
            <p:ph type="title"/>
          </p:nvPr>
        </p:nvSpPr>
        <p:spPr>
          <a:noFill/>
        </p:spPr>
        <p:txBody>
          <a:bodyPr/>
          <a:lstStyle/>
          <a:p>
            <a:r>
              <a:rPr lang="en-US" smtClean="0"/>
              <a:t>Problems with Decompositions</a:t>
            </a:r>
          </a:p>
        </p:txBody>
      </p:sp>
      <p:sp>
        <p:nvSpPr>
          <p:cNvPr id="1048581" name="Rectangle 5"/>
          <p:cNvSpPr>
            <a:spLocks noGrp="1" noChangeArrowheads="1"/>
          </p:cNvSpPr>
          <p:nvPr>
            <p:ph type="body" idx="1"/>
          </p:nvPr>
        </p:nvSpPr>
        <p:spPr>
          <a:xfrm>
            <a:off x="1524000" y="1676400"/>
            <a:ext cx="9067800" cy="4876800"/>
          </a:xfrm>
          <a:noFill/>
        </p:spPr>
        <p:txBody>
          <a:bodyPr/>
          <a:lstStyle/>
          <a:p>
            <a:pPr marL="533400" indent="-533400"/>
            <a:r>
              <a:rPr lang="en-US" smtClean="0"/>
              <a:t>There are three potential problems to consider:</a:t>
            </a:r>
          </a:p>
          <a:p>
            <a:pPr marL="914400" lvl="1" indent="-266700"/>
            <a:r>
              <a:rPr lang="en-US" smtClean="0">
                <a:solidFill>
                  <a:schemeClr val="accent2"/>
                </a:solidFill>
              </a:rPr>
              <a:t> Some queries become more expensive.  </a:t>
            </a:r>
            <a:endParaRPr lang="en-US" smtClean="0"/>
          </a:p>
          <a:p>
            <a:pPr marL="1371600" lvl="2" indent="-342900"/>
            <a:r>
              <a:rPr lang="en-US" smtClean="0"/>
              <a:t>e.g.,  How much did sailor Joe earn?  (salary = W*H)</a:t>
            </a:r>
          </a:p>
          <a:p>
            <a:pPr marL="914400" lvl="1" indent="-266700">
              <a:buSzPct val="110000"/>
            </a:pPr>
            <a:r>
              <a:rPr lang="en-US" smtClean="0">
                <a:solidFill>
                  <a:schemeClr val="accent2"/>
                </a:solidFill>
              </a:rPr>
              <a:t> Given instances of the decomposed relations, we may not be able to reconstruct the corresponding instance of the original relation!  </a:t>
            </a:r>
            <a:endParaRPr lang="en-US" smtClean="0"/>
          </a:p>
          <a:p>
            <a:pPr marL="1371600" lvl="2" indent="-342900"/>
            <a:r>
              <a:rPr lang="en-US" smtClean="0"/>
              <a:t>Fortunately, not in the SNLRWH example.</a:t>
            </a:r>
          </a:p>
          <a:p>
            <a:pPr marL="914400" lvl="1" indent="-266700">
              <a:buSzPct val="110000"/>
            </a:pPr>
            <a:r>
              <a:rPr lang="en-US" smtClean="0">
                <a:solidFill>
                  <a:schemeClr val="accent2"/>
                </a:solidFill>
              </a:rPr>
              <a:t> Checking some dependencies may require joining the instances of the decomposed relations.</a:t>
            </a:r>
          </a:p>
          <a:p>
            <a:pPr marL="1371600" lvl="2" indent="-342900"/>
            <a:r>
              <a:rPr lang="en-US" smtClean="0"/>
              <a:t>Fortunately, not in the SNLRWH example.</a:t>
            </a:r>
          </a:p>
          <a:p>
            <a:pPr marL="533400" indent="-533400"/>
            <a:r>
              <a:rPr lang="en-US" i="1" u="sng" smtClean="0">
                <a:solidFill>
                  <a:schemeClr val="accent2"/>
                </a:solidFill>
              </a:rPr>
              <a:t>Tradeoff</a:t>
            </a:r>
            <a:r>
              <a:rPr lang="en-US" smtClean="0">
                <a:solidFill>
                  <a:schemeClr val="accent2"/>
                </a:solidFill>
              </a:rPr>
              <a:t>:   </a:t>
            </a:r>
            <a:r>
              <a:rPr lang="en-US" smtClean="0"/>
              <a:t>Must consider these issues vs. redundancy.</a:t>
            </a:r>
          </a:p>
        </p:txBody>
      </p:sp>
    </p:spTree>
    <p:extLst>
      <p:ext uri="{BB962C8B-B14F-4D97-AF65-F5344CB8AC3E}">
        <p14:creationId xmlns:p14="http://schemas.microsoft.com/office/powerpoint/2010/main" val="191153157"/>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062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0628" name="Rectangle 4"/>
          <p:cNvSpPr>
            <a:spLocks noGrp="1" noChangeArrowheads="1"/>
          </p:cNvSpPr>
          <p:nvPr>
            <p:ph type="title"/>
          </p:nvPr>
        </p:nvSpPr>
        <p:spPr>
          <a:noFill/>
        </p:spPr>
        <p:txBody>
          <a:bodyPr/>
          <a:lstStyle/>
          <a:p>
            <a:r>
              <a:rPr lang="en-US" smtClean="0"/>
              <a:t>Lossless Join Decompositions</a:t>
            </a:r>
          </a:p>
        </p:txBody>
      </p:sp>
      <p:sp>
        <p:nvSpPr>
          <p:cNvPr id="1050629" name="Rectangle 5"/>
          <p:cNvSpPr>
            <a:spLocks noGrp="1" noChangeArrowheads="1"/>
          </p:cNvSpPr>
          <p:nvPr>
            <p:ph type="body" idx="1"/>
          </p:nvPr>
        </p:nvSpPr>
        <p:spPr>
          <a:xfrm>
            <a:off x="1600200" y="1676400"/>
            <a:ext cx="8991600" cy="4724400"/>
          </a:xfrm>
          <a:noFill/>
        </p:spPr>
        <p:txBody>
          <a:bodyPr/>
          <a:lstStyle/>
          <a:p>
            <a:r>
              <a:rPr lang="en-US" dirty="0" smtClean="0"/>
              <a:t>Decomposition of R into X and Y is </a:t>
            </a:r>
            <a:r>
              <a:rPr lang="en-US" i="1" u="sng" dirty="0" smtClean="0">
                <a:solidFill>
                  <a:schemeClr val="accent2"/>
                </a:solidFill>
              </a:rPr>
              <a:t>lossless-join</a:t>
            </a:r>
            <a:r>
              <a:rPr lang="en-US" dirty="0" smtClean="0"/>
              <a:t> w.r.t. a set of FDs F if, for every instance </a:t>
            </a:r>
            <a:r>
              <a:rPr lang="en-US" i="1" dirty="0" smtClean="0"/>
              <a:t>r</a:t>
            </a:r>
            <a:r>
              <a:rPr lang="en-US" dirty="0" smtClean="0"/>
              <a:t> that satisfies F:</a:t>
            </a:r>
          </a:p>
          <a:p>
            <a:pPr lvl="1">
              <a:buSzPct val="75000"/>
            </a:pPr>
            <a:r>
              <a:rPr lang="en-US" dirty="0" smtClean="0"/>
              <a:t>          (</a:t>
            </a:r>
            <a:r>
              <a:rPr lang="en-US" i="1" dirty="0" smtClean="0"/>
              <a:t>r</a:t>
            </a:r>
            <a:r>
              <a:rPr lang="en-US" dirty="0" smtClean="0"/>
              <a:t>)              (</a:t>
            </a:r>
            <a:r>
              <a:rPr lang="en-US" i="1" dirty="0" smtClean="0"/>
              <a:t>r</a:t>
            </a:r>
            <a:r>
              <a:rPr lang="en-US" dirty="0" smtClean="0"/>
              <a:t>)   =  </a:t>
            </a:r>
            <a:r>
              <a:rPr lang="en-US" i="1" dirty="0" smtClean="0"/>
              <a:t>r</a:t>
            </a:r>
          </a:p>
          <a:p>
            <a:r>
              <a:rPr lang="en-US" dirty="0" smtClean="0"/>
              <a:t>It is always true that   </a:t>
            </a:r>
            <a:r>
              <a:rPr lang="en-US" i="1" dirty="0" smtClean="0"/>
              <a:t>r            </a:t>
            </a:r>
            <a:r>
              <a:rPr lang="en-US" dirty="0" smtClean="0"/>
              <a:t>(</a:t>
            </a:r>
            <a:r>
              <a:rPr lang="en-US" i="1" dirty="0" smtClean="0"/>
              <a:t>r</a:t>
            </a:r>
            <a:r>
              <a:rPr lang="en-US" dirty="0" smtClean="0"/>
              <a:t>)             (</a:t>
            </a:r>
            <a:r>
              <a:rPr lang="en-US" i="1" dirty="0" smtClean="0"/>
              <a:t>r</a:t>
            </a:r>
            <a:r>
              <a:rPr lang="en-US" dirty="0" smtClean="0"/>
              <a:t>)</a:t>
            </a:r>
          </a:p>
          <a:p>
            <a:pPr lvl="1">
              <a:buSzPct val="75000"/>
            </a:pPr>
            <a:r>
              <a:rPr lang="en-US" dirty="0" smtClean="0"/>
              <a:t>In general, the other direction does not hold!  If it does, the decomposition is lossless-join. </a:t>
            </a:r>
          </a:p>
          <a:p>
            <a:r>
              <a:rPr lang="en-US" dirty="0" smtClean="0"/>
              <a:t>Definition extended to decomposition into 3 or more relations in a straightforward way.</a:t>
            </a:r>
          </a:p>
          <a:p>
            <a:r>
              <a:rPr lang="en-US" i="1" dirty="0" smtClean="0">
                <a:solidFill>
                  <a:schemeClr val="accent2"/>
                </a:solidFill>
              </a:rPr>
              <a:t>It is essential that all decompositions used to deal with redundancy be lossless!  </a:t>
            </a:r>
            <a:r>
              <a:rPr lang="en-US" i="1" u="sng" dirty="0" smtClean="0">
                <a:solidFill>
                  <a:schemeClr val="accent2"/>
                </a:solidFill>
              </a:rPr>
              <a:t>(Avoids Problem (2).) </a:t>
            </a:r>
          </a:p>
        </p:txBody>
      </p:sp>
      <p:graphicFrame>
        <p:nvGraphicFramePr>
          <p:cNvPr id="1050630" name="Object 2">
            <a:hlinkClick r:id="" action="ppaction://ole?verb=0"/>
          </p:cNvPr>
          <p:cNvGraphicFramePr>
            <a:graphicFrameLocks/>
          </p:cNvGraphicFramePr>
          <p:nvPr>
            <p:extLst>
              <p:ext uri="{D42A27DB-BD31-4B8C-83A1-F6EECF244321}">
                <p14:modId xmlns:p14="http://schemas.microsoft.com/office/powerpoint/2010/main" val="2839849350"/>
              </p:ext>
            </p:extLst>
          </p:nvPr>
        </p:nvGraphicFramePr>
        <p:xfrm>
          <a:off x="2574925" y="2574925"/>
          <a:ext cx="1539875" cy="647700"/>
        </p:xfrm>
        <a:graphic>
          <a:graphicData uri="http://schemas.openxmlformats.org/presentationml/2006/ole">
            <mc:AlternateContent xmlns:mc="http://schemas.openxmlformats.org/markup-compatibility/2006">
              <mc:Choice xmlns:v="urn:schemas-microsoft-com:vml" Requires="v">
                <p:oleObj spid="_x0000_s12395" name="Equation" r:id="rId4" imgW="1538791" imgH="648162" progId="Equation.3">
                  <p:embed/>
                </p:oleObj>
              </mc:Choice>
              <mc:Fallback>
                <p:oleObj name="Equation" r:id="rId4" imgW="1538791" imgH="648162"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2574925"/>
                        <a:ext cx="1539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1" name="Object 3">
            <a:hlinkClick r:id="" action="ppaction://ole?verb=0"/>
          </p:cNvPr>
          <p:cNvGraphicFramePr>
            <a:graphicFrameLocks/>
          </p:cNvGraphicFramePr>
          <p:nvPr>
            <p:extLst>
              <p:ext uri="{D42A27DB-BD31-4B8C-83A1-F6EECF244321}">
                <p14:modId xmlns:p14="http://schemas.microsoft.com/office/powerpoint/2010/main" val="668303283"/>
              </p:ext>
            </p:extLst>
          </p:nvPr>
        </p:nvGraphicFramePr>
        <p:xfrm>
          <a:off x="3940175" y="2600712"/>
          <a:ext cx="1536700" cy="644525"/>
        </p:xfrm>
        <a:graphic>
          <a:graphicData uri="http://schemas.openxmlformats.org/presentationml/2006/ole">
            <mc:AlternateContent xmlns:mc="http://schemas.openxmlformats.org/markup-compatibility/2006">
              <mc:Choice xmlns:v="urn:schemas-microsoft-com:vml" Requires="v">
                <p:oleObj spid="_x0000_s12396" name="Equation" r:id="rId6" imgW="1535621" imgH="644993" progId="Equation.3">
                  <p:embed/>
                </p:oleObj>
              </mc:Choice>
              <mc:Fallback>
                <p:oleObj name="Equation" r:id="rId6" imgW="1535621" imgH="644993"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0175" y="2600712"/>
                        <a:ext cx="15367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2" name="Object 4">
            <a:hlinkClick r:id="" action="ppaction://ole?verb=0"/>
          </p:cNvPr>
          <p:cNvGraphicFramePr>
            <a:graphicFrameLocks/>
          </p:cNvGraphicFramePr>
          <p:nvPr>
            <p:extLst>
              <p:ext uri="{D42A27DB-BD31-4B8C-83A1-F6EECF244321}">
                <p14:modId xmlns:p14="http://schemas.microsoft.com/office/powerpoint/2010/main" val="1624498584"/>
              </p:ext>
            </p:extLst>
          </p:nvPr>
        </p:nvGraphicFramePr>
        <p:xfrm>
          <a:off x="3462337" y="2610236"/>
          <a:ext cx="477838" cy="312738"/>
        </p:xfrm>
        <a:graphic>
          <a:graphicData uri="http://schemas.openxmlformats.org/presentationml/2006/ole">
            <mc:AlternateContent xmlns:mc="http://schemas.openxmlformats.org/markup-compatibility/2006">
              <mc:Choice xmlns:v="urn:schemas-microsoft-com:vml" Requires="v">
                <p:oleObj spid="_x0000_s12397" name="Equation" r:id="rId8" imgW="476941" imgH="312696" progId="Equation.3">
                  <p:embed/>
                </p:oleObj>
              </mc:Choice>
              <mc:Fallback>
                <p:oleObj name="Equation" r:id="rId8" imgW="476941" imgH="31269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2337" y="2610236"/>
                        <a:ext cx="47783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3" name="Object 5">
            <a:hlinkClick r:id="" action="ppaction://ole?verb=0"/>
          </p:cNvPr>
          <p:cNvGraphicFramePr>
            <a:graphicFrameLocks/>
          </p:cNvGraphicFramePr>
          <p:nvPr>
            <p:extLst>
              <p:ext uri="{D42A27DB-BD31-4B8C-83A1-F6EECF244321}">
                <p14:modId xmlns:p14="http://schemas.microsoft.com/office/powerpoint/2010/main" val="1867682652"/>
              </p:ext>
            </p:extLst>
          </p:nvPr>
        </p:nvGraphicFramePr>
        <p:xfrm>
          <a:off x="5381623" y="3073400"/>
          <a:ext cx="1497013" cy="800100"/>
        </p:xfrm>
        <a:graphic>
          <a:graphicData uri="http://schemas.openxmlformats.org/presentationml/2006/ole">
            <mc:AlternateContent xmlns:mc="http://schemas.openxmlformats.org/markup-compatibility/2006">
              <mc:Choice xmlns:v="urn:schemas-microsoft-com:vml" Requires="v">
                <p:oleObj spid="_x0000_s12398" name="Equation" r:id="rId10" imgW="1496003" imgH="800298" progId="Equation.3">
                  <p:embed/>
                </p:oleObj>
              </mc:Choice>
              <mc:Fallback>
                <p:oleObj name="Equation" r:id="rId10" imgW="1496003" imgH="800298"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81623" y="3073400"/>
                        <a:ext cx="149701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4" name="Object 6">
            <a:hlinkClick r:id="" action="ppaction://ole?verb=0"/>
          </p:cNvPr>
          <p:cNvGraphicFramePr>
            <a:graphicFrameLocks/>
          </p:cNvGraphicFramePr>
          <p:nvPr>
            <p:extLst>
              <p:ext uri="{D42A27DB-BD31-4B8C-83A1-F6EECF244321}">
                <p14:modId xmlns:p14="http://schemas.microsoft.com/office/powerpoint/2010/main" val="4237370262"/>
              </p:ext>
            </p:extLst>
          </p:nvPr>
        </p:nvGraphicFramePr>
        <p:xfrm>
          <a:off x="5724525" y="3051330"/>
          <a:ext cx="1539875" cy="647700"/>
        </p:xfrm>
        <a:graphic>
          <a:graphicData uri="http://schemas.openxmlformats.org/presentationml/2006/ole">
            <mc:AlternateContent xmlns:mc="http://schemas.openxmlformats.org/markup-compatibility/2006">
              <mc:Choice xmlns:v="urn:schemas-microsoft-com:vml" Requires="v">
                <p:oleObj spid="_x0000_s12399" name="Equation" r:id="rId12" imgW="1538791" imgH="648162" progId="Equation.3">
                  <p:embed/>
                </p:oleObj>
              </mc:Choice>
              <mc:Fallback>
                <p:oleObj name="Equation" r:id="rId12" imgW="1538791" imgH="648162"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4525" y="3051330"/>
                        <a:ext cx="1539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5" name="Object 7">
            <a:hlinkClick r:id="" action="ppaction://ole?verb=0"/>
          </p:cNvPr>
          <p:cNvGraphicFramePr>
            <a:graphicFrameLocks/>
          </p:cNvGraphicFramePr>
          <p:nvPr>
            <p:extLst>
              <p:ext uri="{D42A27DB-BD31-4B8C-83A1-F6EECF244321}">
                <p14:modId xmlns:p14="http://schemas.microsoft.com/office/powerpoint/2010/main" val="1864469418"/>
              </p:ext>
            </p:extLst>
          </p:nvPr>
        </p:nvGraphicFramePr>
        <p:xfrm>
          <a:off x="6771539" y="3081144"/>
          <a:ext cx="477838" cy="312738"/>
        </p:xfrm>
        <a:graphic>
          <a:graphicData uri="http://schemas.openxmlformats.org/presentationml/2006/ole">
            <mc:AlternateContent xmlns:mc="http://schemas.openxmlformats.org/markup-compatibility/2006">
              <mc:Choice xmlns:v="urn:schemas-microsoft-com:vml" Requires="v">
                <p:oleObj spid="_x0000_s12400" name="Equation" r:id="rId14" imgW="476941" imgH="312696" progId="Equation.3">
                  <p:embed/>
                </p:oleObj>
              </mc:Choice>
              <mc:Fallback>
                <p:oleObj name="Equation" r:id="rId14" imgW="476941" imgH="312696"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71539" y="3081144"/>
                        <a:ext cx="47783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636" name="Object 8">
            <a:hlinkClick r:id="" action="ppaction://ole?verb=0"/>
          </p:cNvPr>
          <p:cNvGraphicFramePr>
            <a:graphicFrameLocks/>
          </p:cNvGraphicFramePr>
          <p:nvPr>
            <p:extLst>
              <p:ext uri="{D42A27DB-BD31-4B8C-83A1-F6EECF244321}">
                <p14:modId xmlns:p14="http://schemas.microsoft.com/office/powerpoint/2010/main" val="1278759879"/>
              </p:ext>
            </p:extLst>
          </p:nvPr>
        </p:nvGraphicFramePr>
        <p:xfrm>
          <a:off x="7157300" y="3051330"/>
          <a:ext cx="1536700" cy="644525"/>
        </p:xfrm>
        <a:graphic>
          <a:graphicData uri="http://schemas.openxmlformats.org/presentationml/2006/ole">
            <mc:AlternateContent xmlns:mc="http://schemas.openxmlformats.org/markup-compatibility/2006">
              <mc:Choice xmlns:v="urn:schemas-microsoft-com:vml" Requires="v">
                <p:oleObj spid="_x0000_s12401" name="Equation" r:id="rId16" imgW="1535621" imgH="644993" progId="Equation.3">
                  <p:embed/>
                </p:oleObj>
              </mc:Choice>
              <mc:Fallback>
                <p:oleObj name="Equation" r:id="rId16" imgW="1535621" imgH="644993"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57300" y="3051330"/>
                        <a:ext cx="15367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32331566"/>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267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2676" name="Rectangle 4"/>
          <p:cNvSpPr>
            <a:spLocks noGrp="1" noChangeArrowheads="1"/>
          </p:cNvSpPr>
          <p:nvPr>
            <p:ph type="title"/>
          </p:nvPr>
        </p:nvSpPr>
        <p:spPr>
          <a:noFill/>
        </p:spPr>
        <p:txBody>
          <a:bodyPr/>
          <a:lstStyle/>
          <a:p>
            <a:r>
              <a:rPr lang="en-US" sz="3600"/>
              <a:t>More on Lossless Join</a:t>
            </a:r>
          </a:p>
        </p:txBody>
      </p:sp>
      <p:sp>
        <p:nvSpPr>
          <p:cNvPr id="1052677" name="Rectangle 5"/>
          <p:cNvSpPr>
            <a:spLocks noGrp="1" noChangeArrowheads="1"/>
          </p:cNvSpPr>
          <p:nvPr>
            <p:ph type="body" idx="1"/>
          </p:nvPr>
        </p:nvSpPr>
        <p:spPr>
          <a:xfrm>
            <a:off x="1524000" y="1676400"/>
            <a:ext cx="5410200" cy="4800600"/>
          </a:xfrm>
          <a:noFill/>
        </p:spPr>
        <p:txBody>
          <a:bodyPr/>
          <a:lstStyle/>
          <a:p>
            <a:r>
              <a:rPr lang="en-US" dirty="0" smtClean="0"/>
              <a:t>The decomposition of R into   X and Y is </a:t>
            </a:r>
            <a:r>
              <a:rPr lang="en-US" dirty="0" smtClean="0">
                <a:solidFill>
                  <a:schemeClr val="accent2"/>
                </a:solidFill>
              </a:rPr>
              <a:t>lossless-join </a:t>
            </a:r>
            <a:r>
              <a:rPr lang="en-US" dirty="0" err="1" smtClean="0">
                <a:solidFill>
                  <a:schemeClr val="accent2"/>
                </a:solidFill>
              </a:rPr>
              <a:t>wrt</a:t>
            </a:r>
            <a:r>
              <a:rPr lang="en-US" dirty="0" smtClean="0">
                <a:solidFill>
                  <a:schemeClr val="accent2"/>
                </a:solidFill>
              </a:rPr>
              <a:t> F  if and only if </a:t>
            </a:r>
            <a:r>
              <a:rPr lang="en-US" dirty="0" smtClean="0"/>
              <a:t>the closure of F contains:</a:t>
            </a:r>
          </a:p>
          <a:p>
            <a:pPr lvl="1">
              <a:buSzPct val="75000"/>
            </a:pPr>
            <a:r>
              <a:rPr lang="en-US" dirty="0" smtClean="0">
                <a:solidFill>
                  <a:schemeClr val="accent2"/>
                </a:solidFill>
              </a:rPr>
              <a:t>X        Y          X,   or</a:t>
            </a:r>
          </a:p>
          <a:p>
            <a:pPr lvl="1">
              <a:buSzPct val="75000"/>
            </a:pPr>
            <a:r>
              <a:rPr lang="en-US" dirty="0" smtClean="0">
                <a:solidFill>
                  <a:schemeClr val="accent2"/>
                </a:solidFill>
              </a:rPr>
              <a:t>X        Y          </a:t>
            </a:r>
            <a:r>
              <a:rPr lang="en-US" dirty="0" err="1" smtClean="0">
                <a:solidFill>
                  <a:schemeClr val="accent2"/>
                </a:solidFill>
              </a:rPr>
              <a:t>Y</a:t>
            </a:r>
            <a:endParaRPr lang="en-US" dirty="0" smtClean="0">
              <a:solidFill>
                <a:schemeClr val="accent2"/>
              </a:solidFill>
            </a:endParaRPr>
          </a:p>
          <a:p>
            <a:r>
              <a:rPr lang="en-US" dirty="0" smtClean="0"/>
              <a:t>In particular, the decomposition of R into UV and R - V is lossless-join     if  U       V  holds over R.</a:t>
            </a:r>
          </a:p>
        </p:txBody>
      </p:sp>
      <p:graphicFrame>
        <p:nvGraphicFramePr>
          <p:cNvPr id="1052678" name="Object 2">
            <a:hlinkClick r:id="" action="ppaction://ole?verb=0"/>
          </p:cNvPr>
          <p:cNvGraphicFramePr>
            <a:graphicFrameLocks/>
          </p:cNvGraphicFramePr>
          <p:nvPr>
            <p:extLst>
              <p:ext uri="{D42A27DB-BD31-4B8C-83A1-F6EECF244321}">
                <p14:modId xmlns:p14="http://schemas.microsoft.com/office/powerpoint/2010/main" val="3537705271"/>
              </p:ext>
            </p:extLst>
          </p:nvPr>
        </p:nvGraphicFramePr>
        <p:xfrm>
          <a:off x="3284538" y="2994026"/>
          <a:ext cx="677862" cy="322262"/>
        </p:xfrm>
        <a:graphic>
          <a:graphicData uri="http://schemas.openxmlformats.org/presentationml/2006/ole">
            <mc:AlternateContent xmlns:mc="http://schemas.openxmlformats.org/markup-compatibility/2006">
              <mc:Choice xmlns:v="urn:schemas-microsoft-com:vml" Requires="v">
                <p:oleObj spid="_x0000_s13449"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538" y="2994026"/>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79" name="Object 3">
            <a:hlinkClick r:id="" action="ppaction://ole?verb=0"/>
          </p:cNvPr>
          <p:cNvGraphicFramePr>
            <a:graphicFrameLocks/>
          </p:cNvGraphicFramePr>
          <p:nvPr>
            <p:extLst>
              <p:ext uri="{D42A27DB-BD31-4B8C-83A1-F6EECF244321}">
                <p14:modId xmlns:p14="http://schemas.microsoft.com/office/powerpoint/2010/main" val="3704754393"/>
              </p:ext>
            </p:extLst>
          </p:nvPr>
        </p:nvGraphicFramePr>
        <p:xfrm>
          <a:off x="3284538" y="3391249"/>
          <a:ext cx="677862" cy="322262"/>
        </p:xfrm>
        <a:graphic>
          <a:graphicData uri="http://schemas.openxmlformats.org/presentationml/2006/ole">
            <mc:AlternateContent xmlns:mc="http://schemas.openxmlformats.org/markup-compatibility/2006">
              <mc:Choice xmlns:v="urn:schemas-microsoft-com:vml" Requires="v">
                <p:oleObj spid="_x0000_s13450"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538" y="3391249"/>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0" name="Object 4">
            <a:hlinkClick r:id="" action="ppaction://ole?verb=0"/>
          </p:cNvPr>
          <p:cNvGraphicFramePr>
            <a:graphicFrameLocks/>
          </p:cNvGraphicFramePr>
          <p:nvPr>
            <p:extLst>
              <p:ext uri="{D42A27DB-BD31-4B8C-83A1-F6EECF244321}">
                <p14:modId xmlns:p14="http://schemas.microsoft.com/office/powerpoint/2010/main" val="386152349"/>
              </p:ext>
            </p:extLst>
          </p:nvPr>
        </p:nvGraphicFramePr>
        <p:xfrm>
          <a:off x="2445468" y="2794000"/>
          <a:ext cx="1917700" cy="952500"/>
        </p:xfrm>
        <a:graphic>
          <a:graphicData uri="http://schemas.openxmlformats.org/presentationml/2006/ole">
            <mc:AlternateContent xmlns:mc="http://schemas.openxmlformats.org/markup-compatibility/2006">
              <mc:Choice xmlns:v="urn:schemas-microsoft-com:vml" Requires="v">
                <p:oleObj spid="_x0000_s13451" name="Equation" r:id="rId8" imgW="1915961" imgH="952434" progId="Equation.3">
                  <p:embed/>
                </p:oleObj>
              </mc:Choice>
              <mc:Fallback>
                <p:oleObj name="Equation" r:id="rId8" imgW="1915961" imgH="952434"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5468" y="2794000"/>
                        <a:ext cx="19177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1" name="Object 5">
            <a:hlinkClick r:id="" action="ppaction://ole?verb=0"/>
          </p:cNvPr>
          <p:cNvGraphicFramePr>
            <a:graphicFrameLocks/>
          </p:cNvGraphicFramePr>
          <p:nvPr>
            <p:extLst>
              <p:ext uri="{D42A27DB-BD31-4B8C-83A1-F6EECF244321}">
                <p14:modId xmlns:p14="http://schemas.microsoft.com/office/powerpoint/2010/main" val="3831838007"/>
              </p:ext>
            </p:extLst>
          </p:nvPr>
        </p:nvGraphicFramePr>
        <p:xfrm>
          <a:off x="2488331" y="3217069"/>
          <a:ext cx="1912938" cy="952500"/>
        </p:xfrm>
        <a:graphic>
          <a:graphicData uri="http://schemas.openxmlformats.org/presentationml/2006/ole">
            <mc:AlternateContent xmlns:mc="http://schemas.openxmlformats.org/markup-compatibility/2006">
              <mc:Choice xmlns:v="urn:schemas-microsoft-com:vml" Requires="v">
                <p:oleObj spid="_x0000_s13452" name="Equation" r:id="rId10" imgW="1911207" imgH="952434" progId="Equation.3">
                  <p:embed/>
                </p:oleObj>
              </mc:Choice>
              <mc:Fallback>
                <p:oleObj name="Equation" r:id="rId10" imgW="1911207" imgH="952434"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8331" y="3217069"/>
                        <a:ext cx="19129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2" name="Object 6">
            <a:hlinkClick r:id="" action="ppaction://ole?verb=0"/>
          </p:cNvPr>
          <p:cNvGraphicFramePr>
            <a:graphicFrameLocks/>
          </p:cNvGraphicFramePr>
          <p:nvPr>
            <p:extLst>
              <p:ext uri="{D42A27DB-BD31-4B8C-83A1-F6EECF244321}">
                <p14:modId xmlns:p14="http://schemas.microsoft.com/office/powerpoint/2010/main" val="2428493200"/>
              </p:ext>
            </p:extLst>
          </p:nvPr>
        </p:nvGraphicFramePr>
        <p:xfrm>
          <a:off x="2484438" y="4627351"/>
          <a:ext cx="677862" cy="322262"/>
        </p:xfrm>
        <a:graphic>
          <a:graphicData uri="http://schemas.openxmlformats.org/presentationml/2006/ole">
            <mc:AlternateContent xmlns:mc="http://schemas.openxmlformats.org/markup-compatibility/2006">
              <mc:Choice xmlns:v="urn:schemas-microsoft-com:vml" Requires="v">
                <p:oleObj spid="_x0000_s13453" name="Equation" r:id="rId12" imgW="677099" imgH="322729" progId="Equation.3">
                  <p:embed/>
                </p:oleObj>
              </mc:Choice>
              <mc:Fallback>
                <p:oleObj name="Equation" r:id="rId12" imgW="677099"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4627351"/>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3" name="Object 7">
            <a:hlinkClick r:id="" action="ppaction://ole?verb=0"/>
          </p:cNvPr>
          <p:cNvGraphicFramePr>
            <a:graphicFrameLocks/>
          </p:cNvGraphicFramePr>
          <p:nvPr/>
        </p:nvGraphicFramePr>
        <p:xfrm>
          <a:off x="7010401" y="3981450"/>
          <a:ext cx="1939925" cy="2774950"/>
        </p:xfrm>
        <a:graphic>
          <a:graphicData uri="http://schemas.openxmlformats.org/presentationml/2006/ole">
            <mc:AlternateContent xmlns:mc="http://schemas.openxmlformats.org/markup-compatibility/2006">
              <mc:Choice xmlns:v="urn:schemas-microsoft-com:vml" Requires="v">
                <p:oleObj spid="_x0000_s13454" name="Document" r:id="rId14" imgW="1941513" imgH="2776538" progId="Word.Document.8">
                  <p:embed/>
                </p:oleObj>
              </mc:Choice>
              <mc:Fallback>
                <p:oleObj name="Document" r:id="rId14" imgW="1941513" imgH="2776538" progId="Word.Document.8">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1" y="3981450"/>
                        <a:ext cx="1939925"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4" name="Object 8">
            <a:hlinkClick r:id="" action="ppaction://ole?verb=0"/>
          </p:cNvPr>
          <p:cNvGraphicFramePr>
            <a:graphicFrameLocks/>
          </p:cNvGraphicFramePr>
          <p:nvPr/>
        </p:nvGraphicFramePr>
        <p:xfrm>
          <a:off x="6705601" y="1466851"/>
          <a:ext cx="1939925" cy="1939925"/>
        </p:xfrm>
        <a:graphic>
          <a:graphicData uri="http://schemas.openxmlformats.org/presentationml/2006/ole">
            <mc:AlternateContent xmlns:mc="http://schemas.openxmlformats.org/markup-compatibility/2006">
              <mc:Choice xmlns:v="urn:schemas-microsoft-com:vml" Requires="v">
                <p:oleObj spid="_x0000_s13455" name="Document" r:id="rId16" imgW="1938148" imgH="1938148" progId="Word.Document.8">
                  <p:embed/>
                </p:oleObj>
              </mc:Choice>
              <mc:Fallback>
                <p:oleObj name="Document" r:id="rId16" imgW="1938148" imgH="1938148" progId="Word.Document.8">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05601" y="1466851"/>
                        <a:ext cx="19399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5" name="Object 9">
            <a:hlinkClick r:id="" action="ppaction://ole?verb=0"/>
          </p:cNvPr>
          <p:cNvGraphicFramePr>
            <a:graphicFrameLocks/>
          </p:cNvGraphicFramePr>
          <p:nvPr/>
        </p:nvGraphicFramePr>
        <p:xfrm>
          <a:off x="9220201" y="552451"/>
          <a:ext cx="1330325" cy="1939925"/>
        </p:xfrm>
        <a:graphic>
          <a:graphicData uri="http://schemas.openxmlformats.org/presentationml/2006/ole">
            <mc:AlternateContent xmlns:mc="http://schemas.openxmlformats.org/markup-compatibility/2006">
              <mc:Choice xmlns:v="urn:schemas-microsoft-com:vml" Requires="v">
                <p:oleObj spid="_x0000_s13456" name="Document" r:id="rId18" imgW="1329604" imgH="1938148" progId="Word.Document.8">
                  <p:embed/>
                </p:oleObj>
              </mc:Choice>
              <mc:Fallback>
                <p:oleObj name="Document" r:id="rId18" imgW="1329604" imgH="1938148" progId="Word.Document.8">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20201" y="552451"/>
                        <a:ext cx="13303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686" name="Object 10">
            <a:hlinkClick r:id="" action="ppaction://ole?verb=0"/>
          </p:cNvPr>
          <p:cNvGraphicFramePr>
            <a:graphicFrameLocks/>
          </p:cNvGraphicFramePr>
          <p:nvPr/>
        </p:nvGraphicFramePr>
        <p:xfrm>
          <a:off x="9220200" y="2533650"/>
          <a:ext cx="1347788" cy="2012950"/>
        </p:xfrm>
        <a:graphic>
          <a:graphicData uri="http://schemas.openxmlformats.org/presentationml/2006/ole">
            <mc:AlternateContent xmlns:mc="http://schemas.openxmlformats.org/markup-compatibility/2006">
              <mc:Choice xmlns:v="urn:schemas-microsoft-com:vml" Requires="v">
                <p:oleObj spid="_x0000_s13457" name="Document" r:id="rId20" imgW="1347036" imgH="2011046" progId="Word.Document.8">
                  <p:embed/>
                </p:oleObj>
              </mc:Choice>
              <mc:Fallback>
                <p:oleObj name="Document" r:id="rId20" imgW="1347036" imgH="2011046" progId="Word.Document.8">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20200" y="2533650"/>
                        <a:ext cx="1347788"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2687" name="AutoShape 15"/>
          <p:cNvSpPr>
            <a:spLocks noChangeArrowheads="1"/>
          </p:cNvSpPr>
          <p:nvPr/>
        </p:nvSpPr>
        <p:spPr bwMode="auto">
          <a:xfrm>
            <a:off x="8616950" y="2139950"/>
            <a:ext cx="444500" cy="596900"/>
          </a:xfrm>
          <a:prstGeom prst="rightArrow">
            <a:avLst>
              <a:gd name="adj1" fmla="val 50000"/>
              <a:gd name="adj2" fmla="val 50051"/>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2688" name="AutoShape 16"/>
          <p:cNvSpPr>
            <a:spLocks noChangeArrowheads="1"/>
          </p:cNvSpPr>
          <p:nvPr/>
        </p:nvSpPr>
        <p:spPr bwMode="auto">
          <a:xfrm rot="-2820000">
            <a:off x="8997950" y="5111750"/>
            <a:ext cx="977900" cy="215900"/>
          </a:xfrm>
          <a:prstGeom prst="leftArrow">
            <a:avLst>
              <a:gd name="adj1" fmla="val 50000"/>
              <a:gd name="adj2" fmla="val 226408"/>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Tree>
    <p:extLst>
      <p:ext uri="{BB962C8B-B14F-4D97-AF65-F5344CB8AC3E}">
        <p14:creationId xmlns:p14="http://schemas.microsoft.com/office/powerpoint/2010/main" val="2918621997"/>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195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1956" name="Rectangle 4"/>
          <p:cNvSpPr>
            <a:spLocks noGrp="1" noChangeArrowheads="1"/>
          </p:cNvSpPr>
          <p:nvPr>
            <p:ph type="title"/>
          </p:nvPr>
        </p:nvSpPr>
        <p:spPr>
          <a:noFill/>
        </p:spPr>
        <p:txBody>
          <a:bodyPr/>
          <a:lstStyle/>
          <a:p>
            <a:r>
              <a:rPr lang="en-US" smtClean="0"/>
              <a:t>The Evils of Redundancy</a:t>
            </a:r>
          </a:p>
        </p:txBody>
      </p:sp>
      <p:sp>
        <p:nvSpPr>
          <p:cNvPr id="1021957" name="Rectangle 5"/>
          <p:cNvSpPr>
            <a:spLocks noGrp="1" noChangeArrowheads="1"/>
          </p:cNvSpPr>
          <p:nvPr>
            <p:ph type="body" idx="1"/>
          </p:nvPr>
        </p:nvSpPr>
        <p:spPr>
          <a:xfrm>
            <a:off x="1524000" y="1447800"/>
            <a:ext cx="8991600" cy="4724400"/>
          </a:xfrm>
          <a:noFill/>
        </p:spPr>
        <p:txBody>
          <a:bodyPr/>
          <a:lstStyle/>
          <a:p>
            <a:r>
              <a:rPr lang="en-US" i="1" smtClean="0">
                <a:solidFill>
                  <a:schemeClr val="accent2"/>
                </a:solidFill>
              </a:rPr>
              <a:t>Redundancy</a:t>
            </a:r>
            <a:r>
              <a:rPr lang="en-US" smtClean="0">
                <a:solidFill>
                  <a:schemeClr val="accent2"/>
                </a:solidFill>
              </a:rPr>
              <a:t> </a:t>
            </a:r>
            <a:r>
              <a:rPr lang="en-US" smtClean="0"/>
              <a:t>is at the root of several problems associated with relational schemas:</a:t>
            </a:r>
          </a:p>
          <a:p>
            <a:pPr lvl="1">
              <a:buSzPct val="75000"/>
            </a:pPr>
            <a:r>
              <a:rPr lang="en-US" smtClean="0">
                <a:solidFill>
                  <a:schemeClr val="accent2"/>
                </a:solidFill>
              </a:rPr>
              <a:t>redundant storage, insert/delete/update anomalies</a:t>
            </a:r>
            <a:endParaRPr lang="en-US" smtClean="0"/>
          </a:p>
          <a:p>
            <a:r>
              <a:rPr lang="en-US" smtClean="0"/>
              <a:t>Integrity constraints, in particular</a:t>
            </a:r>
            <a:r>
              <a:rPr lang="en-US" i="1" smtClean="0"/>
              <a:t> </a:t>
            </a:r>
            <a:r>
              <a:rPr lang="en-US" i="1" smtClean="0">
                <a:solidFill>
                  <a:schemeClr val="accent2"/>
                </a:solidFill>
              </a:rPr>
              <a:t>functional dependencies</a:t>
            </a:r>
            <a:r>
              <a:rPr lang="en-US" smtClean="0"/>
              <a:t>, can be used to identify schemas with such problems and to suggest refinements.</a:t>
            </a:r>
          </a:p>
          <a:p>
            <a:r>
              <a:rPr lang="en-US" smtClean="0"/>
              <a:t>Main refinement technique:  </a:t>
            </a:r>
            <a:r>
              <a:rPr lang="en-US" i="1" u="sng" smtClean="0">
                <a:solidFill>
                  <a:schemeClr val="accent2"/>
                </a:solidFill>
              </a:rPr>
              <a:t>decomposition</a:t>
            </a:r>
            <a:r>
              <a:rPr lang="en-US" smtClean="0"/>
              <a:t> (replacing ABCD with, say, AB and BCD, or ACD and ABD).</a:t>
            </a:r>
          </a:p>
          <a:p>
            <a:r>
              <a:rPr lang="en-US" smtClean="0"/>
              <a:t>Decomposition should be used judiciously:</a:t>
            </a:r>
          </a:p>
          <a:p>
            <a:pPr lvl="1">
              <a:buSzPct val="75000"/>
            </a:pPr>
            <a:r>
              <a:rPr lang="en-US" smtClean="0"/>
              <a:t>Is there reason to decompose a relation?</a:t>
            </a:r>
          </a:p>
          <a:p>
            <a:pPr lvl="1">
              <a:buSzPct val="75000"/>
            </a:pPr>
            <a:r>
              <a:rPr lang="en-US" smtClean="0"/>
              <a:t>What problems (if any) does the decomposition cause?</a:t>
            </a:r>
          </a:p>
        </p:txBody>
      </p:sp>
    </p:spTree>
    <p:extLst>
      <p:ext uri="{BB962C8B-B14F-4D97-AF65-F5344CB8AC3E}">
        <p14:creationId xmlns:p14="http://schemas.microsoft.com/office/powerpoint/2010/main" val="622249156"/>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472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4724" name="Rectangle 4"/>
          <p:cNvSpPr>
            <a:spLocks noGrp="1" noChangeArrowheads="1"/>
          </p:cNvSpPr>
          <p:nvPr>
            <p:ph type="title"/>
          </p:nvPr>
        </p:nvSpPr>
        <p:spPr>
          <a:noFill/>
        </p:spPr>
        <p:txBody>
          <a:bodyPr/>
          <a:lstStyle/>
          <a:p>
            <a:r>
              <a:rPr lang="en-US" sz="3600"/>
              <a:t>Dependency Preserving Decomposition</a:t>
            </a:r>
          </a:p>
        </p:txBody>
      </p:sp>
      <p:sp>
        <p:nvSpPr>
          <p:cNvPr id="1054725" name="Rectangle 5"/>
          <p:cNvSpPr>
            <a:spLocks noGrp="1" noChangeArrowheads="1"/>
          </p:cNvSpPr>
          <p:nvPr>
            <p:ph type="body" idx="1"/>
          </p:nvPr>
        </p:nvSpPr>
        <p:spPr>
          <a:xfrm>
            <a:off x="1600200" y="1676400"/>
            <a:ext cx="8991600" cy="4800600"/>
          </a:xfrm>
          <a:noFill/>
        </p:spPr>
        <p:txBody>
          <a:bodyPr/>
          <a:lstStyle/>
          <a:p>
            <a:r>
              <a:rPr lang="en-US" dirty="0" smtClean="0"/>
              <a:t>Consider CSJDPQV,  C is key,  JP       C  and  SD       P.</a:t>
            </a:r>
          </a:p>
          <a:p>
            <a:pPr lvl="1">
              <a:buSzPct val="75000"/>
            </a:pPr>
            <a:r>
              <a:rPr lang="en-US" dirty="0" smtClean="0"/>
              <a:t>BCNF decomposition:   CSJDQV and SDP</a:t>
            </a:r>
          </a:p>
          <a:p>
            <a:pPr lvl="1">
              <a:buSzPct val="75000"/>
            </a:pPr>
            <a:r>
              <a:rPr lang="en-US" dirty="0" smtClean="0"/>
              <a:t>Problem:  Checking  JP        C  requires a join!</a:t>
            </a:r>
          </a:p>
          <a:p>
            <a:r>
              <a:rPr lang="en-US" dirty="0" smtClean="0">
                <a:solidFill>
                  <a:schemeClr val="accent2"/>
                </a:solidFill>
              </a:rPr>
              <a:t>Dependency preserving decomposition </a:t>
            </a:r>
            <a:r>
              <a:rPr lang="en-US" dirty="0" smtClean="0"/>
              <a:t>(Intuitive):</a:t>
            </a:r>
          </a:p>
          <a:p>
            <a:pPr lvl="1">
              <a:buSzPct val="75000"/>
            </a:pPr>
            <a:r>
              <a:rPr lang="en-US" dirty="0" smtClean="0"/>
              <a:t>If R is decomposed into X, Y and Z, and we enforce the FDs that hold on X, on Y and on Z, then all FDs that were given to hold on R must also hold.  </a:t>
            </a:r>
            <a:r>
              <a:rPr lang="en-US" i="1" u="sng" dirty="0" smtClean="0">
                <a:solidFill>
                  <a:schemeClr val="accent2"/>
                </a:solidFill>
              </a:rPr>
              <a:t>(Avoids Problem (3).)</a:t>
            </a:r>
            <a:endParaRPr lang="en-US" i="1" dirty="0" smtClean="0">
              <a:solidFill>
                <a:schemeClr val="accent2"/>
              </a:solidFill>
            </a:endParaRPr>
          </a:p>
          <a:p>
            <a:r>
              <a:rPr lang="en-US" i="1" u="sng" dirty="0" smtClean="0">
                <a:solidFill>
                  <a:schemeClr val="accent2"/>
                </a:solidFill>
              </a:rPr>
              <a:t>Projection of set of FDs F</a:t>
            </a:r>
            <a:r>
              <a:rPr lang="en-US" dirty="0" smtClean="0">
                <a:solidFill>
                  <a:schemeClr val="accent2"/>
                </a:solidFill>
              </a:rPr>
              <a:t>:   </a:t>
            </a:r>
            <a:r>
              <a:rPr lang="en-US" dirty="0" smtClean="0"/>
              <a:t>If R is decomposed into X, ... projection of F onto X  (denoted </a:t>
            </a:r>
            <a:r>
              <a:rPr lang="en-US" dirty="0" smtClean="0">
                <a:solidFill>
                  <a:schemeClr val="accent2"/>
                </a:solidFill>
              </a:rPr>
              <a:t>F</a:t>
            </a:r>
            <a:r>
              <a:rPr lang="en-US" baseline="-25000" dirty="0" smtClean="0">
                <a:solidFill>
                  <a:schemeClr val="accent2"/>
                </a:solidFill>
              </a:rPr>
              <a:t>X</a:t>
            </a:r>
            <a:r>
              <a:rPr lang="en-US" dirty="0" smtClean="0"/>
              <a:t> ) is the set of FDs </a:t>
            </a:r>
            <a:r>
              <a:rPr lang="en-US" dirty="0" smtClean="0">
                <a:solidFill>
                  <a:schemeClr val="accent2"/>
                </a:solidFill>
              </a:rPr>
              <a:t>U       V in F</a:t>
            </a:r>
            <a:r>
              <a:rPr lang="en-US" baseline="30000" dirty="0" smtClean="0">
                <a:solidFill>
                  <a:schemeClr val="accent2"/>
                </a:solidFill>
              </a:rPr>
              <a:t>+</a:t>
            </a:r>
            <a:r>
              <a:rPr lang="en-US" dirty="0" smtClean="0">
                <a:solidFill>
                  <a:schemeClr val="accent2"/>
                </a:solidFill>
              </a:rPr>
              <a:t> </a:t>
            </a:r>
            <a:r>
              <a:rPr lang="en-US" dirty="0" smtClean="0"/>
              <a:t>(</a:t>
            </a:r>
            <a:r>
              <a:rPr lang="en-US" i="1" dirty="0" smtClean="0"/>
              <a:t>closure of F </a:t>
            </a:r>
            <a:r>
              <a:rPr lang="en-US" dirty="0" smtClean="0"/>
              <a:t>)</a:t>
            </a:r>
            <a:r>
              <a:rPr lang="en-US" i="1" dirty="0" smtClean="0"/>
              <a:t> </a:t>
            </a:r>
            <a:r>
              <a:rPr lang="en-US" dirty="0" smtClean="0"/>
              <a:t>such that </a:t>
            </a:r>
            <a:r>
              <a:rPr lang="en-US" dirty="0" smtClean="0">
                <a:solidFill>
                  <a:schemeClr val="accent2"/>
                </a:solidFill>
              </a:rPr>
              <a:t>U, V are in X</a:t>
            </a:r>
            <a:r>
              <a:rPr lang="en-US" dirty="0" smtClean="0"/>
              <a:t>.</a:t>
            </a:r>
            <a:r>
              <a:rPr lang="en-US" i="1" dirty="0" smtClean="0"/>
              <a:t> </a:t>
            </a:r>
          </a:p>
        </p:txBody>
      </p:sp>
      <p:graphicFrame>
        <p:nvGraphicFramePr>
          <p:cNvPr id="1054726" name="Object 2">
            <a:hlinkClick r:id="" action="ppaction://ole?verb=0"/>
          </p:cNvPr>
          <p:cNvGraphicFramePr>
            <a:graphicFrameLocks/>
          </p:cNvGraphicFramePr>
          <p:nvPr>
            <p:extLst>
              <p:ext uri="{D42A27DB-BD31-4B8C-83A1-F6EECF244321}">
                <p14:modId xmlns:p14="http://schemas.microsoft.com/office/powerpoint/2010/main" val="1513775818"/>
              </p:ext>
            </p:extLst>
          </p:nvPr>
        </p:nvGraphicFramePr>
        <p:xfrm>
          <a:off x="6485247" y="1798638"/>
          <a:ext cx="609600" cy="322262"/>
        </p:xfrm>
        <a:graphic>
          <a:graphicData uri="http://schemas.openxmlformats.org/presentationml/2006/ole">
            <mc:AlternateContent xmlns:mc="http://schemas.openxmlformats.org/markup-compatibility/2006">
              <mc:Choice xmlns:v="urn:schemas-microsoft-com:vml" Requires="v">
                <p:oleObj spid="_x0000_s14398" name="Equation" r:id="rId4" imgW="609073" imgH="322729" progId="Equation.3">
                  <p:embed/>
                </p:oleObj>
              </mc:Choice>
              <mc:Fallback>
                <p:oleObj name="Equation" r:id="rId4" imgW="609073"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247" y="179863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27" name="Object 3">
            <a:hlinkClick r:id="" action="ppaction://ole?verb=0"/>
          </p:cNvPr>
          <p:cNvGraphicFramePr>
            <a:graphicFrameLocks/>
          </p:cNvGraphicFramePr>
          <p:nvPr>
            <p:extLst>
              <p:ext uri="{D42A27DB-BD31-4B8C-83A1-F6EECF244321}">
                <p14:modId xmlns:p14="http://schemas.microsoft.com/office/powerpoint/2010/main" val="1905658239"/>
              </p:ext>
            </p:extLst>
          </p:nvPr>
        </p:nvGraphicFramePr>
        <p:xfrm>
          <a:off x="8446004" y="1798638"/>
          <a:ext cx="609600" cy="322262"/>
        </p:xfrm>
        <a:graphic>
          <a:graphicData uri="http://schemas.openxmlformats.org/presentationml/2006/ole">
            <mc:AlternateContent xmlns:mc="http://schemas.openxmlformats.org/markup-compatibility/2006">
              <mc:Choice xmlns:v="urn:schemas-microsoft-com:vml" Requires="v">
                <p:oleObj spid="_x0000_s14399" name="Equation" r:id="rId6" imgW="609073" imgH="322729" progId="Equation.3">
                  <p:embed/>
                </p:oleObj>
              </mc:Choice>
              <mc:Fallback>
                <p:oleObj name="Equation" r:id="rId6" imgW="609073"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6004" y="179863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28" name="Object 4">
            <a:hlinkClick r:id="" action="ppaction://ole?verb=0"/>
          </p:cNvPr>
          <p:cNvGraphicFramePr>
            <a:graphicFrameLocks/>
          </p:cNvGraphicFramePr>
          <p:nvPr>
            <p:extLst>
              <p:ext uri="{D42A27DB-BD31-4B8C-83A1-F6EECF244321}">
                <p14:modId xmlns:p14="http://schemas.microsoft.com/office/powerpoint/2010/main" val="570662004"/>
              </p:ext>
            </p:extLst>
          </p:nvPr>
        </p:nvGraphicFramePr>
        <p:xfrm>
          <a:off x="5234452" y="2590374"/>
          <a:ext cx="609600" cy="322262"/>
        </p:xfrm>
        <a:graphic>
          <a:graphicData uri="http://schemas.openxmlformats.org/presentationml/2006/ole">
            <mc:AlternateContent xmlns:mc="http://schemas.openxmlformats.org/markup-compatibility/2006">
              <mc:Choice xmlns:v="urn:schemas-microsoft-com:vml" Requires="v">
                <p:oleObj spid="_x0000_s14400" name="Equation" r:id="rId8" imgW="609073" imgH="322729" progId="Equation.3">
                  <p:embed/>
                </p:oleObj>
              </mc:Choice>
              <mc:Fallback>
                <p:oleObj name="Equation" r:id="rId8" imgW="609073"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452" y="2590374"/>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29" name="Object 5">
            <a:hlinkClick r:id="" action="ppaction://ole?verb=0"/>
          </p:cNvPr>
          <p:cNvGraphicFramePr>
            <a:graphicFrameLocks/>
          </p:cNvGraphicFramePr>
          <p:nvPr/>
        </p:nvGraphicFramePr>
        <p:xfrm>
          <a:off x="2357438" y="5684838"/>
          <a:ext cx="677862" cy="322262"/>
        </p:xfrm>
        <a:graphic>
          <a:graphicData uri="http://schemas.openxmlformats.org/presentationml/2006/ole">
            <mc:AlternateContent xmlns:mc="http://schemas.openxmlformats.org/markup-compatibility/2006">
              <mc:Choice xmlns:v="urn:schemas-microsoft-com:vml" Requires="v">
                <p:oleObj spid="_x0000_s14401" name="Equation" r:id="rId10" imgW="677099" imgH="322729" progId="Equation.3">
                  <p:embed/>
                </p:oleObj>
              </mc:Choice>
              <mc:Fallback>
                <p:oleObj name="Equation" r:id="rId10" imgW="677099"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7438" y="5684838"/>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3385146"/>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677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6772" name="Rectangle 4"/>
          <p:cNvSpPr>
            <a:spLocks noGrp="1" noChangeArrowheads="1"/>
          </p:cNvSpPr>
          <p:nvPr>
            <p:ph type="title"/>
          </p:nvPr>
        </p:nvSpPr>
        <p:spPr>
          <a:xfrm>
            <a:off x="1752600" y="228600"/>
            <a:ext cx="8305800" cy="1104900"/>
          </a:xfrm>
          <a:noFill/>
        </p:spPr>
        <p:txBody>
          <a:bodyPr/>
          <a:lstStyle/>
          <a:p>
            <a:r>
              <a:rPr lang="en-US" sz="3200"/>
              <a:t>Dependency Preserving Decompositions </a:t>
            </a:r>
            <a:br>
              <a:rPr lang="en-US" sz="3200"/>
            </a:br>
            <a:r>
              <a:rPr lang="en-US" sz="3200"/>
              <a:t>(Contd.)</a:t>
            </a:r>
          </a:p>
        </p:txBody>
      </p:sp>
      <p:sp>
        <p:nvSpPr>
          <p:cNvPr id="1056773" name="Rectangle 5"/>
          <p:cNvSpPr>
            <a:spLocks noGrp="1" noChangeArrowheads="1"/>
          </p:cNvSpPr>
          <p:nvPr>
            <p:ph type="body" idx="1"/>
          </p:nvPr>
        </p:nvSpPr>
        <p:spPr>
          <a:xfrm>
            <a:off x="1524000" y="1524000"/>
            <a:ext cx="9067800" cy="4800600"/>
          </a:xfrm>
          <a:noFill/>
        </p:spPr>
        <p:txBody>
          <a:bodyPr/>
          <a:lstStyle/>
          <a:p>
            <a:r>
              <a:rPr lang="en-US" dirty="0" smtClean="0"/>
              <a:t>Decomposition of R into X and Y is </a:t>
            </a:r>
            <a:r>
              <a:rPr lang="en-US" i="1" u="sng" dirty="0" smtClean="0">
                <a:solidFill>
                  <a:schemeClr val="accent2"/>
                </a:solidFill>
              </a:rPr>
              <a:t>dependency</a:t>
            </a:r>
            <a:r>
              <a:rPr lang="en-US" u="sng" dirty="0" smtClean="0"/>
              <a:t> </a:t>
            </a:r>
            <a:r>
              <a:rPr lang="en-US" i="1" u="sng" dirty="0" smtClean="0">
                <a:solidFill>
                  <a:schemeClr val="accent2"/>
                </a:solidFill>
              </a:rPr>
              <a:t>preserving</a:t>
            </a:r>
            <a:r>
              <a:rPr lang="en-US" dirty="0" smtClean="0"/>
              <a:t> if  </a:t>
            </a:r>
            <a:r>
              <a:rPr lang="en-US" dirty="0" smtClean="0">
                <a:solidFill>
                  <a:schemeClr val="accent2"/>
                </a:solidFill>
              </a:rPr>
              <a:t>(F</a:t>
            </a:r>
            <a:r>
              <a:rPr lang="en-US" baseline="-25000" dirty="0" smtClean="0">
                <a:solidFill>
                  <a:schemeClr val="accent2"/>
                </a:solidFill>
              </a:rPr>
              <a:t>X</a:t>
            </a:r>
            <a:r>
              <a:rPr lang="en-US" dirty="0" smtClean="0">
                <a:solidFill>
                  <a:schemeClr val="accent2"/>
                </a:solidFill>
              </a:rPr>
              <a:t>  union   F</a:t>
            </a:r>
            <a:r>
              <a:rPr lang="en-US" baseline="-25000" dirty="0" smtClean="0">
                <a:solidFill>
                  <a:schemeClr val="accent2"/>
                </a:solidFill>
              </a:rPr>
              <a:t>Y </a:t>
            </a:r>
            <a:r>
              <a:rPr lang="en-US" dirty="0" smtClean="0">
                <a:solidFill>
                  <a:schemeClr val="accent2"/>
                </a:solidFill>
              </a:rPr>
              <a:t>) </a:t>
            </a:r>
            <a:r>
              <a:rPr lang="en-US" baseline="30000" dirty="0" smtClean="0">
                <a:solidFill>
                  <a:schemeClr val="accent2"/>
                </a:solidFill>
              </a:rPr>
              <a:t>+  </a:t>
            </a:r>
            <a:r>
              <a:rPr lang="en-US" dirty="0" smtClean="0">
                <a:solidFill>
                  <a:schemeClr val="accent2"/>
                </a:solidFill>
              </a:rPr>
              <a:t>=  F</a:t>
            </a:r>
            <a:r>
              <a:rPr lang="en-US" baseline="30000" dirty="0" smtClean="0">
                <a:solidFill>
                  <a:schemeClr val="accent2"/>
                </a:solidFill>
              </a:rPr>
              <a:t> +</a:t>
            </a:r>
          </a:p>
          <a:p>
            <a:pPr lvl="1">
              <a:buSzPct val="75000"/>
            </a:pPr>
            <a:r>
              <a:rPr lang="en-US" dirty="0" smtClean="0"/>
              <a:t>i.e., if we consider only dependencies in the closure F</a:t>
            </a:r>
            <a:r>
              <a:rPr lang="en-US" baseline="30000" dirty="0" smtClean="0"/>
              <a:t> +</a:t>
            </a:r>
            <a:r>
              <a:rPr lang="en-US" dirty="0" smtClean="0"/>
              <a:t> that can be checked in X without considering Y, and in Y without considering X,  these imply all dependencies in F</a:t>
            </a:r>
            <a:r>
              <a:rPr lang="en-US" baseline="30000" dirty="0" smtClean="0"/>
              <a:t> +</a:t>
            </a:r>
            <a:r>
              <a:rPr lang="en-US" dirty="0" smtClean="0"/>
              <a:t>.</a:t>
            </a:r>
          </a:p>
          <a:p>
            <a:r>
              <a:rPr lang="en-US" dirty="0" smtClean="0"/>
              <a:t>Important to consider </a:t>
            </a:r>
            <a:r>
              <a:rPr lang="en-US" dirty="0" smtClean="0">
                <a:solidFill>
                  <a:schemeClr val="accent2"/>
                </a:solidFill>
              </a:rPr>
              <a:t>F</a:t>
            </a:r>
            <a:r>
              <a:rPr lang="en-US" baseline="30000" dirty="0" smtClean="0">
                <a:solidFill>
                  <a:schemeClr val="accent2"/>
                </a:solidFill>
              </a:rPr>
              <a:t> +</a:t>
            </a:r>
            <a:r>
              <a:rPr lang="en-US" dirty="0" smtClean="0"/>
              <a:t>, </a:t>
            </a:r>
            <a:r>
              <a:rPr lang="en-US" dirty="0" smtClean="0">
                <a:solidFill>
                  <a:schemeClr val="accent2"/>
                </a:solidFill>
              </a:rPr>
              <a:t>not F</a:t>
            </a:r>
            <a:r>
              <a:rPr lang="en-US" dirty="0" smtClean="0"/>
              <a:t>, in this definition:</a:t>
            </a:r>
          </a:p>
          <a:p>
            <a:pPr lvl="1">
              <a:buSzPct val="75000"/>
            </a:pPr>
            <a:r>
              <a:rPr lang="en-US" dirty="0" smtClean="0"/>
              <a:t>ABC,  A      B,  B      C,  C      A, decomposed into AB and BC.</a:t>
            </a:r>
          </a:p>
          <a:p>
            <a:pPr lvl="1">
              <a:buSzPct val="75000"/>
            </a:pPr>
            <a:r>
              <a:rPr lang="en-US" dirty="0" smtClean="0"/>
              <a:t>Is this dependency preserving?  Is  C       A  preserved?????</a:t>
            </a:r>
          </a:p>
          <a:p>
            <a:r>
              <a:rPr lang="en-US" dirty="0" smtClean="0"/>
              <a:t>Dependency preserving does not imply lossless join:</a:t>
            </a:r>
          </a:p>
          <a:p>
            <a:pPr lvl="1">
              <a:buSzPct val="75000"/>
            </a:pPr>
            <a:r>
              <a:rPr lang="en-US" dirty="0" smtClean="0"/>
              <a:t>ABC,  A       B,  decomposed into AB and BC.</a:t>
            </a:r>
          </a:p>
          <a:p>
            <a:r>
              <a:rPr lang="en-US" dirty="0" smtClean="0"/>
              <a:t>And vice-versa!  (Example?)</a:t>
            </a:r>
          </a:p>
        </p:txBody>
      </p:sp>
      <p:graphicFrame>
        <p:nvGraphicFramePr>
          <p:cNvPr id="1056774" name="Object 2">
            <a:hlinkClick r:id="" action="ppaction://ole?verb=0"/>
          </p:cNvPr>
          <p:cNvGraphicFramePr>
            <a:graphicFrameLocks/>
          </p:cNvGraphicFramePr>
          <p:nvPr>
            <p:extLst>
              <p:ext uri="{D42A27DB-BD31-4B8C-83A1-F6EECF244321}">
                <p14:modId xmlns:p14="http://schemas.microsoft.com/office/powerpoint/2010/main" val="3056971851"/>
              </p:ext>
            </p:extLst>
          </p:nvPr>
        </p:nvGraphicFramePr>
        <p:xfrm>
          <a:off x="3162300" y="3924300"/>
          <a:ext cx="677862" cy="322262"/>
        </p:xfrm>
        <a:graphic>
          <a:graphicData uri="http://schemas.openxmlformats.org/presentationml/2006/ole">
            <mc:AlternateContent xmlns:mc="http://schemas.openxmlformats.org/markup-compatibility/2006">
              <mc:Choice xmlns:v="urn:schemas-microsoft-com:vml" Requires="v">
                <p:oleObj spid="_x0000_s15437"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392430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775" name="Object 3">
            <a:hlinkClick r:id="" action="ppaction://ole?verb=0"/>
          </p:cNvPr>
          <p:cNvGraphicFramePr>
            <a:graphicFrameLocks/>
          </p:cNvGraphicFramePr>
          <p:nvPr>
            <p:extLst>
              <p:ext uri="{D42A27DB-BD31-4B8C-83A1-F6EECF244321}">
                <p14:modId xmlns:p14="http://schemas.microsoft.com/office/powerpoint/2010/main" val="1148005236"/>
              </p:ext>
            </p:extLst>
          </p:nvPr>
        </p:nvGraphicFramePr>
        <p:xfrm>
          <a:off x="4187593" y="3924300"/>
          <a:ext cx="677862" cy="322262"/>
        </p:xfrm>
        <a:graphic>
          <a:graphicData uri="http://schemas.openxmlformats.org/presentationml/2006/ole">
            <mc:AlternateContent xmlns:mc="http://schemas.openxmlformats.org/markup-compatibility/2006">
              <mc:Choice xmlns:v="urn:schemas-microsoft-com:vml" Requires="v">
                <p:oleObj spid="_x0000_s15438"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7593" y="392430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776" name="Object 4">
            <a:hlinkClick r:id="" action="ppaction://ole?verb=0"/>
          </p:cNvPr>
          <p:cNvGraphicFramePr>
            <a:graphicFrameLocks/>
          </p:cNvGraphicFramePr>
          <p:nvPr>
            <p:extLst>
              <p:ext uri="{D42A27DB-BD31-4B8C-83A1-F6EECF244321}">
                <p14:modId xmlns:p14="http://schemas.microsoft.com/office/powerpoint/2010/main" val="297570034"/>
              </p:ext>
            </p:extLst>
          </p:nvPr>
        </p:nvGraphicFramePr>
        <p:xfrm>
          <a:off x="5139531" y="3924300"/>
          <a:ext cx="677862" cy="322262"/>
        </p:xfrm>
        <a:graphic>
          <a:graphicData uri="http://schemas.openxmlformats.org/presentationml/2006/ole">
            <mc:AlternateContent xmlns:mc="http://schemas.openxmlformats.org/markup-compatibility/2006">
              <mc:Choice xmlns:v="urn:schemas-microsoft-com:vml" Requires="v">
                <p:oleObj spid="_x0000_s15439" name="Equation" r:id="rId8" imgW="677099" imgH="322729" progId="Equation.3">
                  <p:embed/>
                </p:oleObj>
              </mc:Choice>
              <mc:Fallback>
                <p:oleObj name="Equation" r:id="rId8" imgW="677099"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9531" y="392430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777" name="Object 5">
            <a:hlinkClick r:id="" action="ppaction://ole?verb=0"/>
          </p:cNvPr>
          <p:cNvGraphicFramePr>
            <a:graphicFrameLocks/>
          </p:cNvGraphicFramePr>
          <p:nvPr>
            <p:extLst>
              <p:ext uri="{D42A27DB-BD31-4B8C-83A1-F6EECF244321}">
                <p14:modId xmlns:p14="http://schemas.microsoft.com/office/powerpoint/2010/main" val="2403814486"/>
              </p:ext>
            </p:extLst>
          </p:nvPr>
        </p:nvGraphicFramePr>
        <p:xfrm>
          <a:off x="6793455" y="4393155"/>
          <a:ext cx="677862" cy="322262"/>
        </p:xfrm>
        <a:graphic>
          <a:graphicData uri="http://schemas.openxmlformats.org/presentationml/2006/ole">
            <mc:AlternateContent xmlns:mc="http://schemas.openxmlformats.org/markup-compatibility/2006">
              <mc:Choice xmlns:v="urn:schemas-microsoft-com:vml" Requires="v">
                <p:oleObj spid="_x0000_s15440" name="Equation" r:id="rId10" imgW="677099" imgH="322729" progId="Equation.3">
                  <p:embed/>
                </p:oleObj>
              </mc:Choice>
              <mc:Fallback>
                <p:oleObj name="Equation" r:id="rId10" imgW="677099"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3455" y="4393155"/>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778" name="Object 6">
            <a:hlinkClick r:id="" action="ppaction://ole?verb=0"/>
          </p:cNvPr>
          <p:cNvGraphicFramePr>
            <a:graphicFrameLocks/>
          </p:cNvGraphicFramePr>
          <p:nvPr>
            <p:extLst>
              <p:ext uri="{D42A27DB-BD31-4B8C-83A1-F6EECF244321}">
                <p14:modId xmlns:p14="http://schemas.microsoft.com/office/powerpoint/2010/main" val="2512267949"/>
              </p:ext>
            </p:extLst>
          </p:nvPr>
        </p:nvGraphicFramePr>
        <p:xfrm>
          <a:off x="3188745" y="5274102"/>
          <a:ext cx="677862" cy="322262"/>
        </p:xfrm>
        <a:graphic>
          <a:graphicData uri="http://schemas.openxmlformats.org/presentationml/2006/ole">
            <mc:AlternateContent xmlns:mc="http://schemas.openxmlformats.org/markup-compatibility/2006">
              <mc:Choice xmlns:v="urn:schemas-microsoft-com:vml" Requires="v">
                <p:oleObj spid="_x0000_s15441" name="Equation" r:id="rId12" imgW="677099" imgH="322729" progId="Equation.3">
                  <p:embed/>
                </p:oleObj>
              </mc:Choice>
              <mc:Fallback>
                <p:oleObj name="Equation" r:id="rId12" imgW="677099"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8745" y="5274102"/>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5850443"/>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881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58820" name="Rectangle 4"/>
          <p:cNvSpPr>
            <a:spLocks noGrp="1" noChangeArrowheads="1"/>
          </p:cNvSpPr>
          <p:nvPr>
            <p:ph type="title"/>
          </p:nvPr>
        </p:nvSpPr>
        <p:spPr>
          <a:noFill/>
        </p:spPr>
        <p:txBody>
          <a:bodyPr/>
          <a:lstStyle/>
          <a:p>
            <a:r>
              <a:rPr lang="en-US" smtClean="0"/>
              <a:t>Decomposition into BCNF</a:t>
            </a:r>
          </a:p>
        </p:txBody>
      </p:sp>
      <p:sp>
        <p:nvSpPr>
          <p:cNvPr id="1058821" name="Rectangle 5"/>
          <p:cNvSpPr>
            <a:spLocks noGrp="1" noChangeArrowheads="1"/>
          </p:cNvSpPr>
          <p:nvPr>
            <p:ph type="body" idx="1"/>
          </p:nvPr>
        </p:nvSpPr>
        <p:spPr>
          <a:xfrm>
            <a:off x="1524000" y="1600200"/>
            <a:ext cx="9067800" cy="4876800"/>
          </a:xfrm>
          <a:noFill/>
        </p:spPr>
        <p:txBody>
          <a:bodyPr/>
          <a:lstStyle/>
          <a:p>
            <a:r>
              <a:rPr lang="en-US" smtClean="0"/>
              <a:t>Consider relation R with FDs F.  </a:t>
            </a:r>
            <a:r>
              <a:rPr lang="en-US" smtClean="0">
                <a:solidFill>
                  <a:schemeClr val="accent2"/>
                </a:solidFill>
              </a:rPr>
              <a:t>If X      Y violates BCNF, decompose R into  R - Y and XY.</a:t>
            </a:r>
            <a:endParaRPr lang="en-US" smtClean="0"/>
          </a:p>
          <a:p>
            <a:pPr lvl="1">
              <a:buSzPct val="75000"/>
            </a:pPr>
            <a:r>
              <a:rPr lang="en-US" smtClean="0">
                <a:solidFill>
                  <a:schemeClr val="accent2"/>
                </a:solidFill>
              </a:rPr>
              <a:t>Repeated application </a:t>
            </a:r>
            <a:r>
              <a:rPr lang="en-US" smtClean="0"/>
              <a:t>of this idea will give us a collection of relations that are in </a:t>
            </a:r>
            <a:r>
              <a:rPr lang="en-US" smtClean="0">
                <a:solidFill>
                  <a:schemeClr val="accent2"/>
                </a:solidFill>
              </a:rPr>
              <a:t>BCNF; lossless join decomposition</a:t>
            </a:r>
            <a:r>
              <a:rPr lang="en-US" smtClean="0"/>
              <a:t>, and guaranteed to terminate.</a:t>
            </a:r>
          </a:p>
          <a:p>
            <a:pPr lvl="1">
              <a:buSzPct val="75000"/>
            </a:pPr>
            <a:r>
              <a:rPr lang="en-US" smtClean="0"/>
              <a:t>e.g.,  CSJDPQV,  key C,  JP      C,  SD       P,   J       S</a:t>
            </a:r>
          </a:p>
          <a:p>
            <a:pPr lvl="1">
              <a:buSzPct val="75000"/>
            </a:pPr>
            <a:r>
              <a:rPr lang="en-US" smtClean="0"/>
              <a:t>To deal with SD      P, decompose into  SDP, CSJDQV.</a:t>
            </a:r>
          </a:p>
          <a:p>
            <a:pPr lvl="1">
              <a:buSzPct val="75000"/>
            </a:pPr>
            <a:r>
              <a:rPr lang="en-US" smtClean="0"/>
              <a:t>To deal with J       S, decompose CSJDQV into JS and CJDQV</a:t>
            </a:r>
          </a:p>
          <a:p>
            <a:r>
              <a:rPr lang="en-US" smtClean="0"/>
              <a:t>In general, several dependencies may cause violation of BCNF.  The order in which we ``deal with’’ them could lead to very different sets of relations!</a:t>
            </a:r>
          </a:p>
        </p:txBody>
      </p:sp>
      <p:graphicFrame>
        <p:nvGraphicFramePr>
          <p:cNvPr id="1058822" name="Object 2">
            <a:hlinkClick r:id="" action="ppaction://ole?verb=0"/>
          </p:cNvPr>
          <p:cNvGraphicFramePr>
            <a:graphicFrameLocks/>
          </p:cNvGraphicFramePr>
          <p:nvPr/>
        </p:nvGraphicFramePr>
        <p:xfrm>
          <a:off x="7691438" y="1722438"/>
          <a:ext cx="677862" cy="322262"/>
        </p:xfrm>
        <a:graphic>
          <a:graphicData uri="http://schemas.openxmlformats.org/presentationml/2006/ole">
            <mc:AlternateContent xmlns:mc="http://schemas.openxmlformats.org/markup-compatibility/2006">
              <mc:Choice xmlns:v="urn:schemas-microsoft-com:vml" Requires="v">
                <p:oleObj spid="_x0000_s16476"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1438" y="1722438"/>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823" name="Object 3">
            <a:hlinkClick r:id="" action="ppaction://ole?verb=0"/>
          </p:cNvPr>
          <p:cNvGraphicFramePr>
            <a:graphicFrameLocks/>
          </p:cNvGraphicFramePr>
          <p:nvPr>
            <p:extLst>
              <p:ext uri="{D42A27DB-BD31-4B8C-83A1-F6EECF244321}">
                <p14:modId xmlns:p14="http://schemas.microsoft.com/office/powerpoint/2010/main" val="1162168103"/>
              </p:ext>
            </p:extLst>
          </p:nvPr>
        </p:nvGraphicFramePr>
        <p:xfrm>
          <a:off x="5358607" y="3618707"/>
          <a:ext cx="677862" cy="322262"/>
        </p:xfrm>
        <a:graphic>
          <a:graphicData uri="http://schemas.openxmlformats.org/presentationml/2006/ole">
            <mc:AlternateContent xmlns:mc="http://schemas.openxmlformats.org/markup-compatibility/2006">
              <mc:Choice xmlns:v="urn:schemas-microsoft-com:vml" Requires="v">
                <p:oleObj spid="_x0000_s16477"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8607" y="3618707"/>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824" name="Object 4">
            <a:hlinkClick r:id="" action="ppaction://ole?verb=0"/>
          </p:cNvPr>
          <p:cNvGraphicFramePr>
            <a:graphicFrameLocks/>
          </p:cNvGraphicFramePr>
          <p:nvPr>
            <p:extLst>
              <p:ext uri="{D42A27DB-BD31-4B8C-83A1-F6EECF244321}">
                <p14:modId xmlns:p14="http://schemas.microsoft.com/office/powerpoint/2010/main" val="18824741"/>
              </p:ext>
            </p:extLst>
          </p:nvPr>
        </p:nvGraphicFramePr>
        <p:xfrm>
          <a:off x="6501607" y="3579949"/>
          <a:ext cx="677862" cy="322262"/>
        </p:xfrm>
        <a:graphic>
          <a:graphicData uri="http://schemas.openxmlformats.org/presentationml/2006/ole">
            <mc:AlternateContent xmlns:mc="http://schemas.openxmlformats.org/markup-compatibility/2006">
              <mc:Choice xmlns:v="urn:schemas-microsoft-com:vml" Requires="v">
                <p:oleObj spid="_x0000_s16478" name="Equation" r:id="rId8" imgW="677099" imgH="322729" progId="Equation.3">
                  <p:embed/>
                </p:oleObj>
              </mc:Choice>
              <mc:Fallback>
                <p:oleObj name="Equation" r:id="rId8" imgW="677099"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1607" y="3579949"/>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825" name="Object 5">
            <a:hlinkClick r:id="" action="ppaction://ole?verb=0"/>
          </p:cNvPr>
          <p:cNvGraphicFramePr>
            <a:graphicFrameLocks/>
          </p:cNvGraphicFramePr>
          <p:nvPr>
            <p:extLst>
              <p:ext uri="{D42A27DB-BD31-4B8C-83A1-F6EECF244321}">
                <p14:modId xmlns:p14="http://schemas.microsoft.com/office/powerpoint/2010/main" val="923022603"/>
              </p:ext>
            </p:extLst>
          </p:nvPr>
        </p:nvGraphicFramePr>
        <p:xfrm>
          <a:off x="7543800" y="3599735"/>
          <a:ext cx="677862" cy="322262"/>
        </p:xfrm>
        <a:graphic>
          <a:graphicData uri="http://schemas.openxmlformats.org/presentationml/2006/ole">
            <mc:AlternateContent xmlns:mc="http://schemas.openxmlformats.org/markup-compatibility/2006">
              <mc:Choice xmlns:v="urn:schemas-microsoft-com:vml" Requires="v">
                <p:oleObj spid="_x0000_s16479" name="Equation" r:id="rId10" imgW="677099" imgH="322729" progId="Equation.3">
                  <p:embed/>
                </p:oleObj>
              </mc:Choice>
              <mc:Fallback>
                <p:oleObj name="Equation" r:id="rId10" imgW="677099"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3599735"/>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826" name="Object 6">
            <a:hlinkClick r:id="" action="ppaction://ole?verb=0"/>
          </p:cNvPr>
          <p:cNvGraphicFramePr>
            <a:graphicFrameLocks/>
          </p:cNvGraphicFramePr>
          <p:nvPr>
            <p:extLst>
              <p:ext uri="{D42A27DB-BD31-4B8C-83A1-F6EECF244321}">
                <p14:modId xmlns:p14="http://schemas.microsoft.com/office/powerpoint/2010/main" val="1816311571"/>
              </p:ext>
            </p:extLst>
          </p:nvPr>
        </p:nvGraphicFramePr>
        <p:xfrm>
          <a:off x="4249428" y="3963117"/>
          <a:ext cx="677862" cy="322262"/>
        </p:xfrm>
        <a:graphic>
          <a:graphicData uri="http://schemas.openxmlformats.org/presentationml/2006/ole">
            <mc:AlternateContent xmlns:mc="http://schemas.openxmlformats.org/markup-compatibility/2006">
              <mc:Choice xmlns:v="urn:schemas-microsoft-com:vml" Requires="v">
                <p:oleObj spid="_x0000_s16480" name="Equation" r:id="rId12" imgW="677099" imgH="322729" progId="Equation.3">
                  <p:embed/>
                </p:oleObj>
              </mc:Choice>
              <mc:Fallback>
                <p:oleObj name="Equation" r:id="rId12" imgW="677099"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9428" y="3963117"/>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827" name="Object 7">
            <a:hlinkClick r:id="" action="ppaction://ole?verb=0"/>
          </p:cNvPr>
          <p:cNvGraphicFramePr>
            <a:graphicFrameLocks/>
          </p:cNvGraphicFramePr>
          <p:nvPr>
            <p:extLst>
              <p:ext uri="{D42A27DB-BD31-4B8C-83A1-F6EECF244321}">
                <p14:modId xmlns:p14="http://schemas.microsoft.com/office/powerpoint/2010/main" val="1563784869"/>
              </p:ext>
            </p:extLst>
          </p:nvPr>
        </p:nvGraphicFramePr>
        <p:xfrm>
          <a:off x="3970338" y="4393155"/>
          <a:ext cx="677862" cy="322262"/>
        </p:xfrm>
        <a:graphic>
          <a:graphicData uri="http://schemas.openxmlformats.org/presentationml/2006/ole">
            <mc:AlternateContent xmlns:mc="http://schemas.openxmlformats.org/markup-compatibility/2006">
              <mc:Choice xmlns:v="urn:schemas-microsoft-com:vml" Requires="v">
                <p:oleObj spid="_x0000_s16481" name="Equation" r:id="rId14" imgW="677099" imgH="322729" progId="Equation.3">
                  <p:embed/>
                </p:oleObj>
              </mc:Choice>
              <mc:Fallback>
                <p:oleObj name="Equation" r:id="rId14" imgW="677099" imgH="322729"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0338" y="4393155"/>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0993064"/>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086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0868" name="Rectangle 4"/>
          <p:cNvSpPr>
            <a:spLocks noGrp="1" noChangeArrowheads="1"/>
          </p:cNvSpPr>
          <p:nvPr>
            <p:ph type="title"/>
          </p:nvPr>
        </p:nvSpPr>
        <p:spPr>
          <a:noFill/>
        </p:spPr>
        <p:txBody>
          <a:bodyPr/>
          <a:lstStyle/>
          <a:p>
            <a:r>
              <a:rPr lang="en-US" smtClean="0"/>
              <a:t>BCNF and Dependency Preservation</a:t>
            </a:r>
          </a:p>
        </p:txBody>
      </p:sp>
      <p:sp>
        <p:nvSpPr>
          <p:cNvPr id="1060869" name="Rectangle 5"/>
          <p:cNvSpPr>
            <a:spLocks noGrp="1" noChangeArrowheads="1"/>
          </p:cNvSpPr>
          <p:nvPr>
            <p:ph type="body" idx="1"/>
          </p:nvPr>
        </p:nvSpPr>
        <p:spPr>
          <a:xfrm>
            <a:off x="1600200" y="1676400"/>
            <a:ext cx="8991600" cy="4724400"/>
          </a:xfrm>
          <a:noFill/>
        </p:spPr>
        <p:txBody>
          <a:bodyPr/>
          <a:lstStyle/>
          <a:p>
            <a:r>
              <a:rPr lang="en-US" dirty="0" smtClean="0"/>
              <a:t>In general,</a:t>
            </a:r>
            <a:r>
              <a:rPr lang="en-US" dirty="0" smtClean="0">
                <a:solidFill>
                  <a:schemeClr val="accent2"/>
                </a:solidFill>
              </a:rPr>
              <a:t> there may not be a dependency preserving decomposition into BCNF</a:t>
            </a:r>
            <a:r>
              <a:rPr lang="en-US" dirty="0" smtClean="0"/>
              <a:t>.</a:t>
            </a:r>
          </a:p>
          <a:p>
            <a:pPr lvl="1">
              <a:buSzPct val="75000"/>
            </a:pPr>
            <a:r>
              <a:rPr lang="en-US" dirty="0" smtClean="0"/>
              <a:t>e.g.,  CSZ,  CS       Z,  Z       C</a:t>
            </a:r>
          </a:p>
          <a:p>
            <a:pPr lvl="1">
              <a:buSzPct val="75000"/>
            </a:pPr>
            <a:r>
              <a:rPr lang="en-US" dirty="0" smtClean="0"/>
              <a:t>Can’t decompose while preserving 1st FD;  not in BCNF.</a:t>
            </a:r>
          </a:p>
          <a:p>
            <a:r>
              <a:rPr lang="en-US" dirty="0" smtClean="0"/>
              <a:t>Similarly,  decomposition of CSJDQV into SDP, JS and CJDQV is not dependency preserving  (w.r.t. the FDs JP      C,  SD        P  and  J        S).</a:t>
            </a:r>
          </a:p>
          <a:p>
            <a:pPr lvl="1">
              <a:buSzPct val="75000"/>
            </a:pPr>
            <a:r>
              <a:rPr lang="en-US" dirty="0" smtClean="0"/>
              <a:t>However, it is a lossless join decomposition.</a:t>
            </a:r>
          </a:p>
          <a:p>
            <a:pPr lvl="1">
              <a:buSzPct val="75000"/>
            </a:pPr>
            <a:r>
              <a:rPr lang="en-US" dirty="0" smtClean="0"/>
              <a:t>In this case, adding   JPC to the collection of relations gives us a dependency preserving decomposition.</a:t>
            </a:r>
          </a:p>
          <a:p>
            <a:pPr lvl="2"/>
            <a:r>
              <a:rPr lang="en-US" dirty="0" smtClean="0"/>
              <a:t>JPC tuples stored only for checking FD!  </a:t>
            </a:r>
            <a:r>
              <a:rPr lang="en-US" dirty="0" smtClean="0">
                <a:solidFill>
                  <a:schemeClr val="accent2"/>
                </a:solidFill>
              </a:rPr>
              <a:t>(</a:t>
            </a:r>
            <a:r>
              <a:rPr lang="en-US" i="1" dirty="0" smtClean="0">
                <a:solidFill>
                  <a:schemeClr val="accent2"/>
                </a:solidFill>
              </a:rPr>
              <a:t>Redundancy!</a:t>
            </a:r>
            <a:r>
              <a:rPr lang="en-US" dirty="0" smtClean="0">
                <a:solidFill>
                  <a:schemeClr val="accent2"/>
                </a:solidFill>
              </a:rPr>
              <a:t>)</a:t>
            </a:r>
          </a:p>
        </p:txBody>
      </p:sp>
      <p:graphicFrame>
        <p:nvGraphicFramePr>
          <p:cNvPr id="1060870" name="Object 2">
            <a:hlinkClick r:id="" action="ppaction://ole?verb=0"/>
          </p:cNvPr>
          <p:cNvGraphicFramePr>
            <a:graphicFrameLocks/>
          </p:cNvGraphicFramePr>
          <p:nvPr>
            <p:extLst>
              <p:ext uri="{D42A27DB-BD31-4B8C-83A1-F6EECF244321}">
                <p14:modId xmlns:p14="http://schemas.microsoft.com/office/powerpoint/2010/main" val="2213011178"/>
              </p:ext>
            </p:extLst>
          </p:nvPr>
        </p:nvGraphicFramePr>
        <p:xfrm>
          <a:off x="4041776" y="2594770"/>
          <a:ext cx="677862" cy="322262"/>
        </p:xfrm>
        <a:graphic>
          <a:graphicData uri="http://schemas.openxmlformats.org/presentationml/2006/ole">
            <mc:AlternateContent xmlns:mc="http://schemas.openxmlformats.org/markup-compatibility/2006">
              <mc:Choice xmlns:v="urn:schemas-microsoft-com:vml" Requires="v">
                <p:oleObj spid="_x0000_s17485"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1776" y="259477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871" name="Object 3">
            <a:hlinkClick r:id="" action="ppaction://ole?verb=0"/>
          </p:cNvPr>
          <p:cNvGraphicFramePr>
            <a:graphicFrameLocks/>
          </p:cNvGraphicFramePr>
          <p:nvPr>
            <p:extLst>
              <p:ext uri="{D42A27DB-BD31-4B8C-83A1-F6EECF244321}">
                <p14:modId xmlns:p14="http://schemas.microsoft.com/office/powerpoint/2010/main" val="1077773058"/>
              </p:ext>
            </p:extLst>
          </p:nvPr>
        </p:nvGraphicFramePr>
        <p:xfrm>
          <a:off x="4966823" y="2638823"/>
          <a:ext cx="677862" cy="322262"/>
        </p:xfrm>
        <a:graphic>
          <a:graphicData uri="http://schemas.openxmlformats.org/presentationml/2006/ole">
            <mc:AlternateContent xmlns:mc="http://schemas.openxmlformats.org/markup-compatibility/2006">
              <mc:Choice xmlns:v="urn:schemas-microsoft-com:vml" Requires="v">
                <p:oleObj spid="_x0000_s17486"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6823" y="2638823"/>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872" name="Object 4">
            <a:hlinkClick r:id="" action="ppaction://ole?verb=0"/>
          </p:cNvPr>
          <p:cNvGraphicFramePr>
            <a:graphicFrameLocks/>
          </p:cNvGraphicFramePr>
          <p:nvPr>
            <p:extLst>
              <p:ext uri="{D42A27DB-BD31-4B8C-83A1-F6EECF244321}">
                <p14:modId xmlns:p14="http://schemas.microsoft.com/office/powerpoint/2010/main" val="2221484367"/>
              </p:ext>
            </p:extLst>
          </p:nvPr>
        </p:nvGraphicFramePr>
        <p:xfrm>
          <a:off x="3148807" y="4260454"/>
          <a:ext cx="677862" cy="322262"/>
        </p:xfrm>
        <a:graphic>
          <a:graphicData uri="http://schemas.openxmlformats.org/presentationml/2006/ole">
            <mc:AlternateContent xmlns:mc="http://schemas.openxmlformats.org/markup-compatibility/2006">
              <mc:Choice xmlns:v="urn:schemas-microsoft-com:vml" Requires="v">
                <p:oleObj spid="_x0000_s17487" name="Equation" r:id="rId8" imgW="677099" imgH="322729" progId="Equation.3">
                  <p:embed/>
                </p:oleObj>
              </mc:Choice>
              <mc:Fallback>
                <p:oleObj name="Equation" r:id="rId8" imgW="677099"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807" y="4260454"/>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873" name="Object 5">
            <a:hlinkClick r:id="" action="ppaction://ole?verb=0"/>
          </p:cNvPr>
          <p:cNvGraphicFramePr>
            <a:graphicFrameLocks/>
          </p:cNvGraphicFramePr>
          <p:nvPr>
            <p:extLst>
              <p:ext uri="{D42A27DB-BD31-4B8C-83A1-F6EECF244321}">
                <p14:modId xmlns:p14="http://schemas.microsoft.com/office/powerpoint/2010/main" val="292114739"/>
              </p:ext>
            </p:extLst>
          </p:nvPr>
        </p:nvGraphicFramePr>
        <p:xfrm>
          <a:off x="8678321" y="3808413"/>
          <a:ext cx="677862" cy="322262"/>
        </p:xfrm>
        <a:graphic>
          <a:graphicData uri="http://schemas.openxmlformats.org/presentationml/2006/ole">
            <mc:AlternateContent xmlns:mc="http://schemas.openxmlformats.org/markup-compatibility/2006">
              <mc:Choice xmlns:v="urn:schemas-microsoft-com:vml" Requires="v">
                <p:oleObj spid="_x0000_s17488" name="Equation" r:id="rId10" imgW="677099" imgH="322729" progId="Equation.3">
                  <p:embed/>
                </p:oleObj>
              </mc:Choice>
              <mc:Fallback>
                <p:oleObj name="Equation" r:id="rId10" imgW="677099"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78321" y="3808413"/>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874" name="Object 6">
            <a:hlinkClick r:id="" action="ppaction://ole?verb=0"/>
          </p:cNvPr>
          <p:cNvGraphicFramePr>
            <a:graphicFrameLocks/>
          </p:cNvGraphicFramePr>
          <p:nvPr>
            <p:extLst>
              <p:ext uri="{D42A27DB-BD31-4B8C-83A1-F6EECF244321}">
                <p14:modId xmlns:p14="http://schemas.microsoft.com/office/powerpoint/2010/main" val="4194556840"/>
              </p:ext>
            </p:extLst>
          </p:nvPr>
        </p:nvGraphicFramePr>
        <p:xfrm>
          <a:off x="10035052" y="3830280"/>
          <a:ext cx="677862" cy="322262"/>
        </p:xfrm>
        <a:graphic>
          <a:graphicData uri="http://schemas.openxmlformats.org/presentationml/2006/ole">
            <mc:AlternateContent xmlns:mc="http://schemas.openxmlformats.org/markup-compatibility/2006">
              <mc:Choice xmlns:v="urn:schemas-microsoft-com:vml" Requires="v">
                <p:oleObj spid="_x0000_s17489" name="Equation" r:id="rId12" imgW="677099" imgH="322729" progId="Equation.3">
                  <p:embed/>
                </p:oleObj>
              </mc:Choice>
              <mc:Fallback>
                <p:oleObj name="Equation" r:id="rId12" imgW="677099"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35052" y="383028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7341995"/>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291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2916" name="Rectangle 4"/>
          <p:cNvSpPr>
            <a:spLocks noGrp="1" noChangeArrowheads="1"/>
          </p:cNvSpPr>
          <p:nvPr>
            <p:ph type="title"/>
          </p:nvPr>
        </p:nvSpPr>
        <p:spPr>
          <a:noFill/>
        </p:spPr>
        <p:txBody>
          <a:bodyPr/>
          <a:lstStyle/>
          <a:p>
            <a:r>
              <a:rPr lang="en-US" smtClean="0"/>
              <a:t>Decomposition into 3NF</a:t>
            </a:r>
          </a:p>
        </p:txBody>
      </p:sp>
      <p:sp>
        <p:nvSpPr>
          <p:cNvPr id="1062917" name="Rectangle 5"/>
          <p:cNvSpPr>
            <a:spLocks noGrp="1" noChangeArrowheads="1"/>
          </p:cNvSpPr>
          <p:nvPr>
            <p:ph type="body" idx="1"/>
          </p:nvPr>
        </p:nvSpPr>
        <p:spPr>
          <a:xfrm>
            <a:off x="1524000" y="1600200"/>
            <a:ext cx="9067800" cy="4876800"/>
          </a:xfrm>
          <a:noFill/>
        </p:spPr>
        <p:txBody>
          <a:bodyPr/>
          <a:lstStyle/>
          <a:p>
            <a:r>
              <a:rPr lang="en-US" smtClean="0"/>
              <a:t>Obviously, the algorithm for lossless join decomp into BCNF can be used to obtain a lossless join decomp into 3NF (typically, can stop earlier).</a:t>
            </a:r>
          </a:p>
          <a:p>
            <a:r>
              <a:rPr lang="en-US" smtClean="0">
                <a:solidFill>
                  <a:schemeClr val="accent2"/>
                </a:solidFill>
              </a:rPr>
              <a:t>To ensure dependency preservation, one idea:</a:t>
            </a:r>
            <a:endParaRPr lang="en-US" smtClean="0"/>
          </a:p>
          <a:p>
            <a:pPr lvl="1">
              <a:buSzPct val="75000"/>
            </a:pPr>
            <a:r>
              <a:rPr lang="en-US" smtClean="0">
                <a:solidFill>
                  <a:schemeClr val="accent2"/>
                </a:solidFill>
              </a:rPr>
              <a:t>If  X      Y  is not preserved,  add relation XY.</a:t>
            </a:r>
          </a:p>
          <a:p>
            <a:pPr lvl="1">
              <a:buSzPct val="75000"/>
            </a:pPr>
            <a:r>
              <a:rPr lang="en-US" smtClean="0"/>
              <a:t>Problem is that XY may violate 3NF!  e.g.,  consider the addition of CJP to `preserve’  JP        C.   What if we also have  J         C ?</a:t>
            </a:r>
          </a:p>
          <a:p>
            <a:r>
              <a:rPr lang="en-US" smtClean="0">
                <a:solidFill>
                  <a:schemeClr val="accent2"/>
                </a:solidFill>
              </a:rPr>
              <a:t>Refinement:  </a:t>
            </a:r>
            <a:r>
              <a:rPr lang="en-US" smtClean="0"/>
              <a:t>Instead of the given set of FDs F, use a </a:t>
            </a:r>
            <a:r>
              <a:rPr lang="en-US" i="1" smtClean="0">
                <a:solidFill>
                  <a:schemeClr val="accent2"/>
                </a:solidFill>
              </a:rPr>
              <a:t>minimal cover for F</a:t>
            </a:r>
            <a:r>
              <a:rPr lang="en-US" smtClean="0"/>
              <a:t>.</a:t>
            </a:r>
          </a:p>
        </p:txBody>
      </p:sp>
      <p:graphicFrame>
        <p:nvGraphicFramePr>
          <p:cNvPr id="1062918" name="Object 2">
            <a:hlinkClick r:id="" action="ppaction://ole?verb=0"/>
          </p:cNvPr>
          <p:cNvGraphicFramePr>
            <a:graphicFrameLocks/>
          </p:cNvGraphicFramePr>
          <p:nvPr>
            <p:extLst>
              <p:ext uri="{D42A27DB-BD31-4B8C-83A1-F6EECF244321}">
                <p14:modId xmlns:p14="http://schemas.microsoft.com/office/powerpoint/2010/main" val="3675260421"/>
              </p:ext>
            </p:extLst>
          </p:nvPr>
        </p:nvGraphicFramePr>
        <p:xfrm>
          <a:off x="4793979" y="4166414"/>
          <a:ext cx="677862" cy="322262"/>
        </p:xfrm>
        <a:graphic>
          <a:graphicData uri="http://schemas.openxmlformats.org/presentationml/2006/ole">
            <mc:AlternateContent xmlns:mc="http://schemas.openxmlformats.org/markup-compatibility/2006">
              <mc:Choice xmlns:v="urn:schemas-microsoft-com:vml" Requires="v">
                <p:oleObj spid="_x0000_s18479"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979" y="4166414"/>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2919" name="Object 3">
            <a:hlinkClick r:id="" action="ppaction://ole?verb=0"/>
          </p:cNvPr>
          <p:cNvGraphicFramePr>
            <a:graphicFrameLocks/>
          </p:cNvGraphicFramePr>
          <p:nvPr>
            <p:extLst>
              <p:ext uri="{D42A27DB-BD31-4B8C-83A1-F6EECF244321}">
                <p14:modId xmlns:p14="http://schemas.microsoft.com/office/powerpoint/2010/main" val="2318290568"/>
              </p:ext>
            </p:extLst>
          </p:nvPr>
        </p:nvGraphicFramePr>
        <p:xfrm>
          <a:off x="2823369" y="3462338"/>
          <a:ext cx="677862" cy="322262"/>
        </p:xfrm>
        <a:graphic>
          <a:graphicData uri="http://schemas.openxmlformats.org/presentationml/2006/ole">
            <mc:AlternateContent xmlns:mc="http://schemas.openxmlformats.org/markup-compatibility/2006">
              <mc:Choice xmlns:v="urn:schemas-microsoft-com:vml" Requires="v">
                <p:oleObj spid="_x0000_s18480"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3369" y="3462338"/>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2920" name="Object 4">
            <a:hlinkClick r:id="" action="ppaction://ole?verb=0"/>
          </p:cNvPr>
          <p:cNvGraphicFramePr>
            <a:graphicFrameLocks/>
          </p:cNvGraphicFramePr>
          <p:nvPr>
            <p:extLst>
              <p:ext uri="{D42A27DB-BD31-4B8C-83A1-F6EECF244321}">
                <p14:modId xmlns:p14="http://schemas.microsoft.com/office/powerpoint/2010/main" val="657386370"/>
              </p:ext>
            </p:extLst>
          </p:nvPr>
        </p:nvGraphicFramePr>
        <p:xfrm>
          <a:off x="8589111" y="4076642"/>
          <a:ext cx="677862" cy="322262"/>
        </p:xfrm>
        <a:graphic>
          <a:graphicData uri="http://schemas.openxmlformats.org/presentationml/2006/ole">
            <mc:AlternateContent xmlns:mc="http://schemas.openxmlformats.org/markup-compatibility/2006">
              <mc:Choice xmlns:v="urn:schemas-microsoft-com:vml" Requires="v">
                <p:oleObj spid="_x0000_s18481" name="Equation" r:id="rId8" imgW="677099" imgH="322729" progId="Equation.3">
                  <p:embed/>
                </p:oleObj>
              </mc:Choice>
              <mc:Fallback>
                <p:oleObj name="Equation" r:id="rId8" imgW="677099"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89111" y="4076642"/>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0805760"/>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496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4964" name="Rectangle 4"/>
          <p:cNvSpPr>
            <a:spLocks noGrp="1" noChangeArrowheads="1"/>
          </p:cNvSpPr>
          <p:nvPr>
            <p:ph type="title"/>
          </p:nvPr>
        </p:nvSpPr>
        <p:spPr>
          <a:noFill/>
        </p:spPr>
        <p:txBody>
          <a:bodyPr/>
          <a:lstStyle/>
          <a:p>
            <a:r>
              <a:rPr lang="en-US" smtClean="0"/>
              <a:t>Minimal Cover for a Set of FDs</a:t>
            </a:r>
          </a:p>
        </p:txBody>
      </p:sp>
      <p:sp>
        <p:nvSpPr>
          <p:cNvPr id="1064965" name="Rectangle 5"/>
          <p:cNvSpPr>
            <a:spLocks noGrp="1" noChangeArrowheads="1"/>
          </p:cNvSpPr>
          <p:nvPr>
            <p:ph type="body" idx="1"/>
          </p:nvPr>
        </p:nvSpPr>
        <p:spPr>
          <a:xfrm>
            <a:off x="1600200" y="1600200"/>
            <a:ext cx="8991600" cy="4800600"/>
          </a:xfrm>
          <a:noFill/>
        </p:spPr>
        <p:txBody>
          <a:bodyPr/>
          <a:lstStyle/>
          <a:p>
            <a:r>
              <a:rPr lang="en-US" i="1" u="sng" dirty="0" smtClean="0">
                <a:solidFill>
                  <a:schemeClr val="accent2"/>
                </a:solidFill>
              </a:rPr>
              <a:t>Minimal cover</a:t>
            </a:r>
            <a:r>
              <a:rPr lang="en-US" dirty="0" smtClean="0">
                <a:solidFill>
                  <a:schemeClr val="accent2"/>
                </a:solidFill>
              </a:rPr>
              <a:t>  </a:t>
            </a:r>
            <a:r>
              <a:rPr lang="en-US" dirty="0" smtClean="0"/>
              <a:t>G for a set of FDs F:</a:t>
            </a:r>
          </a:p>
          <a:p>
            <a:pPr lvl="1">
              <a:buSzPct val="75000"/>
            </a:pPr>
            <a:r>
              <a:rPr lang="en-US" dirty="0" smtClean="0"/>
              <a:t>Closure of F  =  closure of G.</a:t>
            </a:r>
          </a:p>
          <a:p>
            <a:pPr lvl="1">
              <a:buSzPct val="75000"/>
            </a:pPr>
            <a:r>
              <a:rPr lang="en-US" dirty="0" smtClean="0"/>
              <a:t>Right hand side of each FD in G is a single attribute.</a:t>
            </a:r>
          </a:p>
          <a:p>
            <a:pPr lvl="1">
              <a:buSzPct val="75000"/>
            </a:pPr>
            <a:r>
              <a:rPr lang="en-US" dirty="0" smtClean="0"/>
              <a:t>If we modify G by deleting an FD or by deleting attributes from an FD in G, the closure changes.</a:t>
            </a:r>
          </a:p>
          <a:p>
            <a:r>
              <a:rPr lang="en-US" dirty="0" smtClean="0"/>
              <a:t>Intuitively, every FD in G is needed, and ``</a:t>
            </a:r>
            <a:r>
              <a:rPr lang="en-US" i="1" dirty="0" smtClean="0">
                <a:solidFill>
                  <a:schemeClr val="accent2"/>
                </a:solidFill>
              </a:rPr>
              <a:t>as small as possible</a:t>
            </a:r>
            <a:r>
              <a:rPr lang="en-US" dirty="0" smtClean="0"/>
              <a:t>’’ in order to get the same closure as F.</a:t>
            </a:r>
          </a:p>
          <a:p>
            <a:r>
              <a:rPr lang="en-US" dirty="0" smtClean="0"/>
              <a:t>e.g.,  A       B,  ABCD        E,  EF      GH,  ACDF        EG has the following minimal cover:</a:t>
            </a:r>
          </a:p>
          <a:p>
            <a:pPr lvl="1">
              <a:buSzPct val="75000"/>
            </a:pPr>
            <a:r>
              <a:rPr lang="en-US" dirty="0" smtClean="0"/>
              <a:t>A       B,  ACD        E,  EF        G  and  EF        H</a:t>
            </a:r>
          </a:p>
          <a:p>
            <a:r>
              <a:rPr lang="en-US" dirty="0" smtClean="0"/>
              <a:t>M.C. </a:t>
            </a:r>
            <a:r>
              <a:rPr lang="en-US" dirty="0" smtClean="0">
                <a:latin typeface="Symbol" panose="05050102010706020507" pitchFamily="18" charset="2"/>
              </a:rPr>
              <a:t>® </a:t>
            </a:r>
            <a:r>
              <a:rPr lang="en-US" dirty="0" smtClean="0"/>
              <a:t>Lossless-Join, Dep. Pres. </a:t>
            </a:r>
            <a:r>
              <a:rPr lang="en-US" dirty="0" err="1" smtClean="0"/>
              <a:t>Decomp</a:t>
            </a:r>
            <a:r>
              <a:rPr lang="en-US" dirty="0" smtClean="0"/>
              <a:t>!!! (in book)</a:t>
            </a:r>
          </a:p>
        </p:txBody>
      </p:sp>
      <p:graphicFrame>
        <p:nvGraphicFramePr>
          <p:cNvPr id="1064966" name="Object 2">
            <a:hlinkClick r:id="" action="ppaction://ole?verb=0"/>
          </p:cNvPr>
          <p:cNvGraphicFramePr>
            <a:graphicFrameLocks/>
          </p:cNvGraphicFramePr>
          <p:nvPr>
            <p:extLst>
              <p:ext uri="{D42A27DB-BD31-4B8C-83A1-F6EECF244321}">
                <p14:modId xmlns:p14="http://schemas.microsoft.com/office/powerpoint/2010/main" val="2607098897"/>
              </p:ext>
            </p:extLst>
          </p:nvPr>
        </p:nvGraphicFramePr>
        <p:xfrm>
          <a:off x="2995903" y="4660108"/>
          <a:ext cx="677862" cy="322262"/>
        </p:xfrm>
        <a:graphic>
          <a:graphicData uri="http://schemas.openxmlformats.org/presentationml/2006/ole">
            <mc:AlternateContent xmlns:mc="http://schemas.openxmlformats.org/markup-compatibility/2006">
              <mc:Choice xmlns:v="urn:schemas-microsoft-com:vml" Requires="v">
                <p:oleObj spid="_x0000_s19578" name="Equation" r:id="rId4" imgW="677099" imgH="322729" progId="Equation.3">
                  <p:embed/>
                </p:oleObj>
              </mc:Choice>
              <mc:Fallback>
                <p:oleObj name="Equation" r:id="rId4" imgW="677099" imgH="322729"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903" y="4660108"/>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67" name="Object 3">
            <a:hlinkClick r:id="" action="ppaction://ole?verb=0"/>
          </p:cNvPr>
          <p:cNvGraphicFramePr>
            <a:graphicFrameLocks/>
          </p:cNvGraphicFramePr>
          <p:nvPr>
            <p:extLst>
              <p:ext uri="{D42A27DB-BD31-4B8C-83A1-F6EECF244321}">
                <p14:modId xmlns:p14="http://schemas.microsoft.com/office/powerpoint/2010/main" val="64216826"/>
              </p:ext>
            </p:extLst>
          </p:nvPr>
        </p:nvGraphicFramePr>
        <p:xfrm>
          <a:off x="4906169" y="4638677"/>
          <a:ext cx="677862" cy="322262"/>
        </p:xfrm>
        <a:graphic>
          <a:graphicData uri="http://schemas.openxmlformats.org/presentationml/2006/ole">
            <mc:AlternateContent xmlns:mc="http://schemas.openxmlformats.org/markup-compatibility/2006">
              <mc:Choice xmlns:v="urn:schemas-microsoft-com:vml" Requires="v">
                <p:oleObj spid="_x0000_s19579" name="Equation" r:id="rId6" imgW="677099" imgH="322729" progId="Equation.3">
                  <p:embed/>
                </p:oleObj>
              </mc:Choice>
              <mc:Fallback>
                <p:oleObj name="Equation" r:id="rId6" imgW="677099" imgH="32272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6169" y="4638677"/>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68" name="Object 4">
            <a:hlinkClick r:id="" action="ppaction://ole?verb=0"/>
          </p:cNvPr>
          <p:cNvGraphicFramePr>
            <a:graphicFrameLocks/>
          </p:cNvGraphicFramePr>
          <p:nvPr>
            <p:extLst>
              <p:ext uri="{D42A27DB-BD31-4B8C-83A1-F6EECF244321}">
                <p14:modId xmlns:p14="http://schemas.microsoft.com/office/powerpoint/2010/main" val="1863490997"/>
              </p:ext>
            </p:extLst>
          </p:nvPr>
        </p:nvGraphicFramePr>
        <p:xfrm>
          <a:off x="6143770" y="4632561"/>
          <a:ext cx="677862" cy="322262"/>
        </p:xfrm>
        <a:graphic>
          <a:graphicData uri="http://schemas.openxmlformats.org/presentationml/2006/ole">
            <mc:AlternateContent xmlns:mc="http://schemas.openxmlformats.org/markup-compatibility/2006">
              <mc:Choice xmlns:v="urn:schemas-microsoft-com:vml" Requires="v">
                <p:oleObj spid="_x0000_s19580" name="Equation" r:id="rId8" imgW="677099" imgH="322729" progId="Equation.3">
                  <p:embed/>
                </p:oleObj>
              </mc:Choice>
              <mc:Fallback>
                <p:oleObj name="Equation" r:id="rId8" imgW="677099" imgH="322729"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770" y="4632561"/>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69" name="Object 5">
            <a:hlinkClick r:id="" action="ppaction://ole?verb=0"/>
          </p:cNvPr>
          <p:cNvGraphicFramePr>
            <a:graphicFrameLocks/>
          </p:cNvGraphicFramePr>
          <p:nvPr/>
        </p:nvGraphicFramePr>
        <p:xfrm>
          <a:off x="9291638" y="4846638"/>
          <a:ext cx="677862" cy="322262"/>
        </p:xfrm>
        <a:graphic>
          <a:graphicData uri="http://schemas.openxmlformats.org/presentationml/2006/ole">
            <mc:AlternateContent xmlns:mc="http://schemas.openxmlformats.org/markup-compatibility/2006">
              <mc:Choice xmlns:v="urn:schemas-microsoft-com:vml" Requires="v">
                <p:oleObj spid="_x0000_s19581" name="Equation" r:id="rId10" imgW="677099" imgH="322729" progId="Equation.3">
                  <p:embed/>
                </p:oleObj>
              </mc:Choice>
              <mc:Fallback>
                <p:oleObj name="Equation" r:id="rId10" imgW="677099" imgH="3227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91638" y="4846638"/>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70" name="Object 6">
            <a:hlinkClick r:id="" action="ppaction://ole?verb=0"/>
          </p:cNvPr>
          <p:cNvGraphicFramePr>
            <a:graphicFrameLocks/>
          </p:cNvGraphicFramePr>
          <p:nvPr>
            <p:extLst>
              <p:ext uri="{D42A27DB-BD31-4B8C-83A1-F6EECF244321}">
                <p14:modId xmlns:p14="http://schemas.microsoft.com/office/powerpoint/2010/main" val="1636422607"/>
              </p:ext>
            </p:extLst>
          </p:nvPr>
        </p:nvGraphicFramePr>
        <p:xfrm>
          <a:off x="2620169" y="5461950"/>
          <a:ext cx="677862" cy="322262"/>
        </p:xfrm>
        <a:graphic>
          <a:graphicData uri="http://schemas.openxmlformats.org/presentationml/2006/ole">
            <mc:AlternateContent xmlns:mc="http://schemas.openxmlformats.org/markup-compatibility/2006">
              <mc:Choice xmlns:v="urn:schemas-microsoft-com:vml" Requires="v">
                <p:oleObj spid="_x0000_s19582" name="Equation" r:id="rId12" imgW="677099" imgH="322729" progId="Equation.3">
                  <p:embed/>
                </p:oleObj>
              </mc:Choice>
              <mc:Fallback>
                <p:oleObj name="Equation" r:id="rId12" imgW="677099" imgH="322729"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0169" y="5461950"/>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71" name="Object 7">
            <a:hlinkClick r:id="" action="ppaction://ole?verb=0"/>
          </p:cNvPr>
          <p:cNvGraphicFramePr>
            <a:graphicFrameLocks/>
          </p:cNvGraphicFramePr>
          <p:nvPr>
            <p:extLst>
              <p:ext uri="{D42A27DB-BD31-4B8C-83A1-F6EECF244321}">
                <p14:modId xmlns:p14="http://schemas.microsoft.com/office/powerpoint/2010/main" val="3904129866"/>
              </p:ext>
            </p:extLst>
          </p:nvPr>
        </p:nvGraphicFramePr>
        <p:xfrm>
          <a:off x="4032250" y="5470603"/>
          <a:ext cx="677862" cy="322262"/>
        </p:xfrm>
        <a:graphic>
          <a:graphicData uri="http://schemas.openxmlformats.org/presentationml/2006/ole">
            <mc:AlternateContent xmlns:mc="http://schemas.openxmlformats.org/markup-compatibility/2006">
              <mc:Choice xmlns:v="urn:schemas-microsoft-com:vml" Requires="v">
                <p:oleObj spid="_x0000_s19583" name="Equation" r:id="rId14" imgW="677099" imgH="322729" progId="Equation.3">
                  <p:embed/>
                </p:oleObj>
              </mc:Choice>
              <mc:Fallback>
                <p:oleObj name="Equation" r:id="rId14" imgW="677099" imgH="322729"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2250" y="5470603"/>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72" name="Object 8">
            <a:hlinkClick r:id="" action="ppaction://ole?verb=0"/>
          </p:cNvPr>
          <p:cNvGraphicFramePr>
            <a:graphicFrameLocks/>
          </p:cNvGraphicFramePr>
          <p:nvPr>
            <p:extLst>
              <p:ext uri="{D42A27DB-BD31-4B8C-83A1-F6EECF244321}">
                <p14:modId xmlns:p14="http://schemas.microsoft.com/office/powerpoint/2010/main" val="267433339"/>
              </p:ext>
            </p:extLst>
          </p:nvPr>
        </p:nvGraphicFramePr>
        <p:xfrm>
          <a:off x="5133181" y="5438776"/>
          <a:ext cx="677862" cy="322262"/>
        </p:xfrm>
        <a:graphic>
          <a:graphicData uri="http://schemas.openxmlformats.org/presentationml/2006/ole">
            <mc:AlternateContent xmlns:mc="http://schemas.openxmlformats.org/markup-compatibility/2006">
              <mc:Choice xmlns:v="urn:schemas-microsoft-com:vml" Requires="v">
                <p:oleObj spid="_x0000_s19584" name="Equation" r:id="rId16" imgW="677099" imgH="322729" progId="Equation.3">
                  <p:embed/>
                </p:oleObj>
              </mc:Choice>
              <mc:Fallback>
                <p:oleObj name="Equation" r:id="rId16" imgW="677099" imgH="322729"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3181" y="5438776"/>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973" name="Object 9">
            <a:hlinkClick r:id="" action="ppaction://ole?verb=0"/>
          </p:cNvPr>
          <p:cNvGraphicFramePr>
            <a:graphicFrameLocks/>
          </p:cNvGraphicFramePr>
          <p:nvPr>
            <p:extLst>
              <p:ext uri="{D42A27DB-BD31-4B8C-83A1-F6EECF244321}">
                <p14:modId xmlns:p14="http://schemas.microsoft.com/office/powerpoint/2010/main" val="3839256023"/>
              </p:ext>
            </p:extLst>
          </p:nvPr>
        </p:nvGraphicFramePr>
        <p:xfrm>
          <a:off x="6968331" y="5438776"/>
          <a:ext cx="677862" cy="322262"/>
        </p:xfrm>
        <a:graphic>
          <a:graphicData uri="http://schemas.openxmlformats.org/presentationml/2006/ole">
            <mc:AlternateContent xmlns:mc="http://schemas.openxmlformats.org/markup-compatibility/2006">
              <mc:Choice xmlns:v="urn:schemas-microsoft-com:vml" Requires="v">
                <p:oleObj spid="_x0000_s19585" name="Equation" r:id="rId18" imgW="677099" imgH="322729" progId="Equation.3">
                  <p:embed/>
                </p:oleObj>
              </mc:Choice>
              <mc:Fallback>
                <p:oleObj name="Equation" r:id="rId18" imgW="677099" imgH="322729"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68331" y="5438776"/>
                        <a:ext cx="677862"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1492522"/>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701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7012" name="Rectangle 4"/>
          <p:cNvSpPr>
            <a:spLocks noGrp="1" noChangeArrowheads="1"/>
          </p:cNvSpPr>
          <p:nvPr>
            <p:ph type="title"/>
          </p:nvPr>
        </p:nvSpPr>
        <p:spPr>
          <a:noFill/>
        </p:spPr>
        <p:txBody>
          <a:bodyPr/>
          <a:lstStyle/>
          <a:p>
            <a:r>
              <a:rPr lang="en-US" smtClean="0"/>
              <a:t>Refining an ER Diagram</a:t>
            </a:r>
          </a:p>
        </p:txBody>
      </p:sp>
      <p:sp>
        <p:nvSpPr>
          <p:cNvPr id="1067013" name="Rectangle 5"/>
          <p:cNvSpPr>
            <a:spLocks noGrp="1" noChangeArrowheads="1"/>
          </p:cNvSpPr>
          <p:nvPr>
            <p:ph type="body" sz="half" idx="1"/>
          </p:nvPr>
        </p:nvSpPr>
        <p:spPr>
          <a:xfrm>
            <a:off x="1524000" y="1524000"/>
            <a:ext cx="4419600" cy="5257800"/>
          </a:xfrm>
          <a:noFill/>
        </p:spPr>
        <p:txBody>
          <a:bodyPr/>
          <a:lstStyle/>
          <a:p>
            <a:r>
              <a:rPr lang="en-US" sz="2400" dirty="0"/>
              <a:t>1st diagram translated:           </a:t>
            </a:r>
            <a:r>
              <a:rPr lang="en-US" sz="2400" dirty="0">
                <a:solidFill>
                  <a:schemeClr val="accent2"/>
                </a:solidFill>
              </a:rPr>
              <a:t>Workers(S,N,L,D,S)       Departments(D,M,B)</a:t>
            </a:r>
          </a:p>
          <a:p>
            <a:pPr lvl="1">
              <a:buSzPct val="75000"/>
            </a:pPr>
            <a:r>
              <a:rPr lang="en-US" sz="2000" dirty="0"/>
              <a:t>Lots associated with workers.</a:t>
            </a:r>
          </a:p>
          <a:p>
            <a:r>
              <a:rPr lang="en-US" sz="2400" dirty="0"/>
              <a:t>Suppose all workers in a </a:t>
            </a:r>
            <a:r>
              <a:rPr lang="en-US" sz="2400" dirty="0" err="1"/>
              <a:t>dept</a:t>
            </a:r>
            <a:r>
              <a:rPr lang="en-US" sz="2400" dirty="0"/>
              <a:t> are assigned the same lot:   </a:t>
            </a:r>
            <a:endParaRPr lang="en-US" sz="2400" dirty="0" smtClean="0"/>
          </a:p>
          <a:p>
            <a:r>
              <a:rPr lang="en-US" sz="2400" dirty="0" smtClean="0"/>
              <a:t>D       </a:t>
            </a:r>
            <a:r>
              <a:rPr lang="en-US" sz="2400" dirty="0"/>
              <a:t>L</a:t>
            </a:r>
          </a:p>
          <a:p>
            <a:r>
              <a:rPr lang="en-US" sz="2400" dirty="0"/>
              <a:t>Redundancy; fixed by: </a:t>
            </a:r>
            <a:r>
              <a:rPr lang="en-US" sz="2400" dirty="0">
                <a:solidFill>
                  <a:schemeClr val="accent2"/>
                </a:solidFill>
              </a:rPr>
              <a:t>Workers2(S,N,D,S) </a:t>
            </a:r>
            <a:r>
              <a:rPr lang="en-US" sz="2400" dirty="0" err="1">
                <a:solidFill>
                  <a:schemeClr val="accent2"/>
                </a:solidFill>
              </a:rPr>
              <a:t>Dept_Lots</a:t>
            </a:r>
            <a:r>
              <a:rPr lang="en-US" sz="2400" dirty="0">
                <a:solidFill>
                  <a:schemeClr val="accent2"/>
                </a:solidFill>
              </a:rPr>
              <a:t>(D,L)</a:t>
            </a:r>
          </a:p>
          <a:p>
            <a:r>
              <a:rPr lang="en-US" sz="2400" dirty="0"/>
              <a:t>Can fine-tune this: </a:t>
            </a:r>
            <a:r>
              <a:rPr lang="en-US" sz="2400" dirty="0">
                <a:solidFill>
                  <a:schemeClr val="accent2"/>
                </a:solidFill>
              </a:rPr>
              <a:t>Workers2(S,N,D,S) Departments(D,M,B,L) </a:t>
            </a:r>
          </a:p>
        </p:txBody>
      </p:sp>
      <p:graphicFrame>
        <p:nvGraphicFramePr>
          <p:cNvPr id="1067014" name="Object 2">
            <a:hlinkClick r:id="" action="ppaction://ole?verb=0"/>
          </p:cNvPr>
          <p:cNvGraphicFramePr>
            <a:graphicFrameLocks/>
          </p:cNvGraphicFramePr>
          <p:nvPr>
            <p:extLst>
              <p:ext uri="{D42A27DB-BD31-4B8C-83A1-F6EECF244321}">
                <p14:modId xmlns:p14="http://schemas.microsoft.com/office/powerpoint/2010/main" val="3843407375"/>
              </p:ext>
            </p:extLst>
          </p:nvPr>
        </p:nvGraphicFramePr>
        <p:xfrm>
          <a:off x="2008982" y="3780151"/>
          <a:ext cx="1641475" cy="779462"/>
        </p:xfrm>
        <a:graphic>
          <a:graphicData uri="http://schemas.openxmlformats.org/presentationml/2006/ole">
            <mc:AlternateContent xmlns:mc="http://schemas.openxmlformats.org/markup-compatibility/2006">
              <mc:Choice xmlns:v="urn:schemas-microsoft-com:vml" Requires="v">
                <p:oleObj spid="_x0000_s20497" name="Equation" r:id="rId4" imgW="1640215" imgH="779696" progId="Equation.3">
                  <p:embed/>
                </p:oleObj>
              </mc:Choice>
              <mc:Fallback>
                <p:oleObj name="Equation" r:id="rId4" imgW="1640215" imgH="77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982" y="3780151"/>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67015" name="Group 36"/>
          <p:cNvGrpSpPr>
            <a:grpSpLocks/>
          </p:cNvGrpSpPr>
          <p:nvPr/>
        </p:nvGrpSpPr>
        <p:grpSpPr bwMode="auto">
          <a:xfrm>
            <a:off x="5638800" y="1752600"/>
            <a:ext cx="4910138" cy="1754188"/>
            <a:chOff x="2592" y="1104"/>
            <a:chExt cx="3093" cy="1105"/>
          </a:xfrm>
        </p:grpSpPr>
        <p:sp>
          <p:nvSpPr>
            <p:cNvPr id="1067050" name="Freeform 7"/>
            <p:cNvSpPr>
              <a:spLocks/>
            </p:cNvSpPr>
            <p:nvPr/>
          </p:nvSpPr>
          <p:spPr bwMode="auto">
            <a:xfrm>
              <a:off x="2996" y="1252"/>
              <a:ext cx="450" cy="266"/>
            </a:xfrm>
            <a:custGeom>
              <a:avLst/>
              <a:gdLst>
                <a:gd name="T0" fmla="*/ 449 w 450"/>
                <a:gd name="T1" fmla="*/ 120 h 266"/>
                <a:gd name="T2" fmla="*/ 442 w 450"/>
                <a:gd name="T3" fmla="*/ 97 h 266"/>
                <a:gd name="T4" fmla="*/ 428 w 450"/>
                <a:gd name="T5" fmla="*/ 76 h 266"/>
                <a:gd name="T6" fmla="*/ 409 w 450"/>
                <a:gd name="T7" fmla="*/ 56 h 266"/>
                <a:gd name="T8" fmla="*/ 383 w 450"/>
                <a:gd name="T9" fmla="*/ 39 h 266"/>
                <a:gd name="T10" fmla="*/ 353 w 450"/>
                <a:gd name="T11" fmla="*/ 23 h 266"/>
                <a:gd name="T12" fmla="*/ 319 w 450"/>
                <a:gd name="T13" fmla="*/ 13 h 266"/>
                <a:gd name="T14" fmla="*/ 282 w 450"/>
                <a:gd name="T15" fmla="*/ 3 h 266"/>
                <a:gd name="T16" fmla="*/ 243 w 450"/>
                <a:gd name="T17" fmla="*/ 0 h 266"/>
                <a:gd name="T18" fmla="*/ 205 w 450"/>
                <a:gd name="T19" fmla="*/ 0 h 266"/>
                <a:gd name="T20" fmla="*/ 166 w 450"/>
                <a:gd name="T21" fmla="*/ 3 h 266"/>
                <a:gd name="T22" fmla="*/ 129 w 450"/>
                <a:gd name="T23" fmla="*/ 13 h 266"/>
                <a:gd name="T24" fmla="*/ 95 w 450"/>
                <a:gd name="T25" fmla="*/ 23 h 266"/>
                <a:gd name="T26" fmla="*/ 65 w 450"/>
                <a:gd name="T27" fmla="*/ 39 h 266"/>
                <a:gd name="T28" fmla="*/ 39 w 450"/>
                <a:gd name="T29" fmla="*/ 56 h 266"/>
                <a:gd name="T30" fmla="*/ 20 w 450"/>
                <a:gd name="T31" fmla="*/ 76 h 266"/>
                <a:gd name="T32" fmla="*/ 6 w 450"/>
                <a:gd name="T33" fmla="*/ 97 h 266"/>
                <a:gd name="T34" fmla="*/ 0 w 450"/>
                <a:gd name="T35" fmla="*/ 120 h 266"/>
                <a:gd name="T36" fmla="*/ 0 w 450"/>
                <a:gd name="T37" fmla="*/ 142 h 266"/>
                <a:gd name="T38" fmla="*/ 6 w 450"/>
                <a:gd name="T39" fmla="*/ 166 h 266"/>
                <a:gd name="T40" fmla="*/ 20 w 450"/>
                <a:gd name="T41" fmla="*/ 187 h 266"/>
                <a:gd name="T42" fmla="*/ 39 w 450"/>
                <a:gd name="T43" fmla="*/ 208 h 266"/>
                <a:gd name="T44" fmla="*/ 65 w 450"/>
                <a:gd name="T45" fmla="*/ 225 h 266"/>
                <a:gd name="T46" fmla="*/ 95 w 450"/>
                <a:gd name="T47" fmla="*/ 240 h 266"/>
                <a:gd name="T48" fmla="*/ 129 w 450"/>
                <a:gd name="T49" fmla="*/ 251 h 266"/>
                <a:gd name="T50" fmla="*/ 166 w 450"/>
                <a:gd name="T51" fmla="*/ 259 h 266"/>
                <a:gd name="T52" fmla="*/ 205 w 450"/>
                <a:gd name="T53" fmla="*/ 263 h 266"/>
                <a:gd name="T54" fmla="*/ 243 w 450"/>
                <a:gd name="T55" fmla="*/ 263 h 266"/>
                <a:gd name="T56" fmla="*/ 282 w 450"/>
                <a:gd name="T57" fmla="*/ 259 h 266"/>
                <a:gd name="T58" fmla="*/ 319 w 450"/>
                <a:gd name="T59" fmla="*/ 251 h 266"/>
                <a:gd name="T60" fmla="*/ 353 w 450"/>
                <a:gd name="T61" fmla="*/ 240 h 266"/>
                <a:gd name="T62" fmla="*/ 383 w 450"/>
                <a:gd name="T63" fmla="*/ 225 h 266"/>
                <a:gd name="T64" fmla="*/ 409 w 450"/>
                <a:gd name="T65" fmla="*/ 208 h 266"/>
                <a:gd name="T66" fmla="*/ 428 w 450"/>
                <a:gd name="T67" fmla="*/ 187 h 266"/>
                <a:gd name="T68" fmla="*/ 442 w 450"/>
                <a:gd name="T69" fmla="*/ 166 h 266"/>
                <a:gd name="T70" fmla="*/ 449 w 450"/>
                <a:gd name="T71" fmla="*/ 142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449" y="132"/>
                  </a:moveTo>
                  <a:lnTo>
                    <a:pt x="449" y="120"/>
                  </a:lnTo>
                  <a:lnTo>
                    <a:pt x="445" y="108"/>
                  </a:lnTo>
                  <a:lnTo>
                    <a:pt x="442" y="97"/>
                  </a:lnTo>
                  <a:lnTo>
                    <a:pt x="436" y="86"/>
                  </a:lnTo>
                  <a:lnTo>
                    <a:pt x="428" y="76"/>
                  </a:lnTo>
                  <a:lnTo>
                    <a:pt x="418" y="65"/>
                  </a:lnTo>
                  <a:lnTo>
                    <a:pt x="409" y="56"/>
                  </a:lnTo>
                  <a:lnTo>
                    <a:pt x="396" y="47"/>
                  </a:lnTo>
                  <a:lnTo>
                    <a:pt x="383" y="39"/>
                  </a:lnTo>
                  <a:lnTo>
                    <a:pt x="368" y="31"/>
                  </a:lnTo>
                  <a:lnTo>
                    <a:pt x="353" y="23"/>
                  </a:lnTo>
                  <a:lnTo>
                    <a:pt x="337" y="17"/>
                  </a:lnTo>
                  <a:lnTo>
                    <a:pt x="319" y="13"/>
                  </a:lnTo>
                  <a:lnTo>
                    <a:pt x="300" y="7"/>
                  </a:lnTo>
                  <a:lnTo>
                    <a:pt x="282" y="3"/>
                  </a:lnTo>
                  <a:lnTo>
                    <a:pt x="263" y="2"/>
                  </a:lnTo>
                  <a:lnTo>
                    <a:pt x="243" y="0"/>
                  </a:lnTo>
                  <a:lnTo>
                    <a:pt x="223" y="0"/>
                  </a:lnTo>
                  <a:lnTo>
                    <a:pt x="205" y="0"/>
                  </a:lnTo>
                  <a:lnTo>
                    <a:pt x="185" y="2"/>
                  </a:lnTo>
                  <a:lnTo>
                    <a:pt x="166" y="3"/>
                  </a:lnTo>
                  <a:lnTo>
                    <a:pt x="148" y="7"/>
                  </a:lnTo>
                  <a:lnTo>
                    <a:pt x="129" y="13"/>
                  </a:lnTo>
                  <a:lnTo>
                    <a:pt x="111" y="17"/>
                  </a:lnTo>
                  <a:lnTo>
                    <a:pt x="95" y="23"/>
                  </a:lnTo>
                  <a:lnTo>
                    <a:pt x="80" y="31"/>
                  </a:lnTo>
                  <a:lnTo>
                    <a:pt x="65" y="39"/>
                  </a:lnTo>
                  <a:lnTo>
                    <a:pt x="52" y="47"/>
                  </a:lnTo>
                  <a:lnTo>
                    <a:pt x="39" y="56"/>
                  </a:lnTo>
                  <a:lnTo>
                    <a:pt x="30" y="65"/>
                  </a:lnTo>
                  <a:lnTo>
                    <a:pt x="20" y="76"/>
                  </a:lnTo>
                  <a:lnTo>
                    <a:pt x="12" y="86"/>
                  </a:lnTo>
                  <a:lnTo>
                    <a:pt x="6" y="97"/>
                  </a:lnTo>
                  <a:lnTo>
                    <a:pt x="3" y="108"/>
                  </a:lnTo>
                  <a:lnTo>
                    <a:pt x="0" y="120"/>
                  </a:lnTo>
                  <a:lnTo>
                    <a:pt x="0" y="132"/>
                  </a:lnTo>
                  <a:lnTo>
                    <a:pt x="0" y="142"/>
                  </a:lnTo>
                  <a:lnTo>
                    <a:pt x="3" y="154"/>
                  </a:lnTo>
                  <a:lnTo>
                    <a:pt x="6" y="166"/>
                  </a:lnTo>
                  <a:lnTo>
                    <a:pt x="12" y="177"/>
                  </a:lnTo>
                  <a:lnTo>
                    <a:pt x="20" y="187"/>
                  </a:lnTo>
                  <a:lnTo>
                    <a:pt x="30" y="198"/>
                  </a:lnTo>
                  <a:lnTo>
                    <a:pt x="39" y="208"/>
                  </a:lnTo>
                  <a:lnTo>
                    <a:pt x="52" y="217"/>
                  </a:lnTo>
                  <a:lnTo>
                    <a:pt x="65" y="225"/>
                  </a:lnTo>
                  <a:lnTo>
                    <a:pt x="80" y="233"/>
                  </a:lnTo>
                  <a:lnTo>
                    <a:pt x="95" y="240"/>
                  </a:lnTo>
                  <a:lnTo>
                    <a:pt x="111" y="246"/>
                  </a:lnTo>
                  <a:lnTo>
                    <a:pt x="129" y="251"/>
                  </a:lnTo>
                  <a:lnTo>
                    <a:pt x="148" y="255"/>
                  </a:lnTo>
                  <a:lnTo>
                    <a:pt x="166" y="259"/>
                  </a:lnTo>
                  <a:lnTo>
                    <a:pt x="185" y="262"/>
                  </a:lnTo>
                  <a:lnTo>
                    <a:pt x="205" y="263"/>
                  </a:lnTo>
                  <a:lnTo>
                    <a:pt x="223" y="265"/>
                  </a:lnTo>
                  <a:lnTo>
                    <a:pt x="243" y="263"/>
                  </a:lnTo>
                  <a:lnTo>
                    <a:pt x="263" y="262"/>
                  </a:lnTo>
                  <a:lnTo>
                    <a:pt x="282" y="259"/>
                  </a:lnTo>
                  <a:lnTo>
                    <a:pt x="300" y="255"/>
                  </a:lnTo>
                  <a:lnTo>
                    <a:pt x="319" y="251"/>
                  </a:lnTo>
                  <a:lnTo>
                    <a:pt x="337" y="246"/>
                  </a:lnTo>
                  <a:lnTo>
                    <a:pt x="353" y="240"/>
                  </a:lnTo>
                  <a:lnTo>
                    <a:pt x="368" y="233"/>
                  </a:lnTo>
                  <a:lnTo>
                    <a:pt x="383" y="225"/>
                  </a:lnTo>
                  <a:lnTo>
                    <a:pt x="396" y="217"/>
                  </a:lnTo>
                  <a:lnTo>
                    <a:pt x="409" y="208"/>
                  </a:lnTo>
                  <a:lnTo>
                    <a:pt x="418" y="198"/>
                  </a:lnTo>
                  <a:lnTo>
                    <a:pt x="428" y="187"/>
                  </a:lnTo>
                  <a:lnTo>
                    <a:pt x="436" y="177"/>
                  </a:lnTo>
                  <a:lnTo>
                    <a:pt x="442" y="166"/>
                  </a:lnTo>
                  <a:lnTo>
                    <a:pt x="445" y="154"/>
                  </a:lnTo>
                  <a:lnTo>
                    <a:pt x="449" y="142"/>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1" name="Freeform 8"/>
            <p:cNvSpPr>
              <a:spLocks/>
            </p:cNvSpPr>
            <p:nvPr/>
          </p:nvSpPr>
          <p:spPr bwMode="auto">
            <a:xfrm>
              <a:off x="4389" y="1454"/>
              <a:ext cx="451" cy="266"/>
            </a:xfrm>
            <a:custGeom>
              <a:avLst/>
              <a:gdLst>
                <a:gd name="T0" fmla="*/ 448 w 451"/>
                <a:gd name="T1" fmla="*/ 120 h 266"/>
                <a:gd name="T2" fmla="*/ 441 w 451"/>
                <a:gd name="T3" fmla="*/ 98 h 266"/>
                <a:gd name="T4" fmla="*/ 429 w 451"/>
                <a:gd name="T5" fmla="*/ 76 h 266"/>
                <a:gd name="T6" fmla="*/ 409 w 451"/>
                <a:gd name="T7" fmla="*/ 56 h 266"/>
                <a:gd name="T8" fmla="*/ 383 w 451"/>
                <a:gd name="T9" fmla="*/ 39 h 266"/>
                <a:gd name="T10" fmla="*/ 353 w 451"/>
                <a:gd name="T11" fmla="*/ 24 h 266"/>
                <a:gd name="T12" fmla="*/ 319 w 451"/>
                <a:gd name="T13" fmla="*/ 13 h 266"/>
                <a:gd name="T14" fmla="*/ 283 w 451"/>
                <a:gd name="T15" fmla="*/ 5 h 266"/>
                <a:gd name="T16" fmla="*/ 243 w 451"/>
                <a:gd name="T17" fmla="*/ 0 h 266"/>
                <a:gd name="T18" fmla="*/ 205 w 451"/>
                <a:gd name="T19" fmla="*/ 0 h 266"/>
                <a:gd name="T20" fmla="*/ 166 w 451"/>
                <a:gd name="T21" fmla="*/ 5 h 266"/>
                <a:gd name="T22" fmla="*/ 129 w 451"/>
                <a:gd name="T23" fmla="*/ 13 h 266"/>
                <a:gd name="T24" fmla="*/ 95 w 451"/>
                <a:gd name="T25" fmla="*/ 24 h 266"/>
                <a:gd name="T26" fmla="*/ 66 w 451"/>
                <a:gd name="T27" fmla="*/ 39 h 266"/>
                <a:gd name="T28" fmla="*/ 40 w 451"/>
                <a:gd name="T29" fmla="*/ 56 h 266"/>
                <a:gd name="T30" fmla="*/ 20 w 451"/>
                <a:gd name="T31" fmla="*/ 76 h 266"/>
                <a:gd name="T32" fmla="*/ 6 w 451"/>
                <a:gd name="T33" fmla="*/ 98 h 266"/>
                <a:gd name="T34" fmla="*/ 1 w 451"/>
                <a:gd name="T35" fmla="*/ 120 h 266"/>
                <a:gd name="T36" fmla="*/ 1 w 451"/>
                <a:gd name="T37" fmla="*/ 144 h 266"/>
                <a:gd name="T38" fmla="*/ 6 w 451"/>
                <a:gd name="T39" fmla="*/ 166 h 266"/>
                <a:gd name="T40" fmla="*/ 20 w 451"/>
                <a:gd name="T41" fmla="*/ 188 h 266"/>
                <a:gd name="T42" fmla="*/ 40 w 451"/>
                <a:gd name="T43" fmla="*/ 208 h 266"/>
                <a:gd name="T44" fmla="*/ 66 w 451"/>
                <a:gd name="T45" fmla="*/ 225 h 266"/>
                <a:gd name="T46" fmla="*/ 95 w 451"/>
                <a:gd name="T47" fmla="*/ 240 h 266"/>
                <a:gd name="T48" fmla="*/ 129 w 451"/>
                <a:gd name="T49" fmla="*/ 251 h 266"/>
                <a:gd name="T50" fmla="*/ 166 w 451"/>
                <a:gd name="T51" fmla="*/ 259 h 266"/>
                <a:gd name="T52" fmla="*/ 205 w 451"/>
                <a:gd name="T53" fmla="*/ 265 h 266"/>
                <a:gd name="T54" fmla="*/ 243 w 451"/>
                <a:gd name="T55" fmla="*/ 265 h 266"/>
                <a:gd name="T56" fmla="*/ 283 w 451"/>
                <a:gd name="T57" fmla="*/ 259 h 266"/>
                <a:gd name="T58" fmla="*/ 319 w 451"/>
                <a:gd name="T59" fmla="*/ 251 h 266"/>
                <a:gd name="T60" fmla="*/ 353 w 451"/>
                <a:gd name="T61" fmla="*/ 240 h 266"/>
                <a:gd name="T62" fmla="*/ 383 w 451"/>
                <a:gd name="T63" fmla="*/ 225 h 266"/>
                <a:gd name="T64" fmla="*/ 409 w 451"/>
                <a:gd name="T65" fmla="*/ 208 h 266"/>
                <a:gd name="T66" fmla="*/ 429 w 451"/>
                <a:gd name="T67" fmla="*/ 188 h 266"/>
                <a:gd name="T68" fmla="*/ 441 w 451"/>
                <a:gd name="T69" fmla="*/ 166 h 266"/>
                <a:gd name="T70" fmla="*/ 448 w 451"/>
                <a:gd name="T71" fmla="*/ 144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1"/>
                <a:gd name="T109" fmla="*/ 0 h 266"/>
                <a:gd name="T110" fmla="*/ 451 w 451"/>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1" h="266">
                  <a:moveTo>
                    <a:pt x="450" y="132"/>
                  </a:moveTo>
                  <a:lnTo>
                    <a:pt x="448" y="120"/>
                  </a:lnTo>
                  <a:lnTo>
                    <a:pt x="446" y="108"/>
                  </a:lnTo>
                  <a:lnTo>
                    <a:pt x="441" y="98"/>
                  </a:lnTo>
                  <a:lnTo>
                    <a:pt x="436" y="87"/>
                  </a:lnTo>
                  <a:lnTo>
                    <a:pt x="429" y="76"/>
                  </a:lnTo>
                  <a:lnTo>
                    <a:pt x="419" y="65"/>
                  </a:lnTo>
                  <a:lnTo>
                    <a:pt x="409" y="56"/>
                  </a:lnTo>
                  <a:lnTo>
                    <a:pt x="396" y="47"/>
                  </a:lnTo>
                  <a:lnTo>
                    <a:pt x="383" y="39"/>
                  </a:lnTo>
                  <a:lnTo>
                    <a:pt x="369" y="31"/>
                  </a:lnTo>
                  <a:lnTo>
                    <a:pt x="353" y="24"/>
                  </a:lnTo>
                  <a:lnTo>
                    <a:pt x="336" y="17"/>
                  </a:lnTo>
                  <a:lnTo>
                    <a:pt x="319" y="13"/>
                  </a:lnTo>
                  <a:lnTo>
                    <a:pt x="301" y="7"/>
                  </a:lnTo>
                  <a:lnTo>
                    <a:pt x="283" y="5"/>
                  </a:lnTo>
                  <a:lnTo>
                    <a:pt x="263" y="2"/>
                  </a:lnTo>
                  <a:lnTo>
                    <a:pt x="243" y="0"/>
                  </a:lnTo>
                  <a:lnTo>
                    <a:pt x="225" y="0"/>
                  </a:lnTo>
                  <a:lnTo>
                    <a:pt x="205" y="0"/>
                  </a:lnTo>
                  <a:lnTo>
                    <a:pt x="185" y="2"/>
                  </a:lnTo>
                  <a:lnTo>
                    <a:pt x="166" y="5"/>
                  </a:lnTo>
                  <a:lnTo>
                    <a:pt x="148" y="7"/>
                  </a:lnTo>
                  <a:lnTo>
                    <a:pt x="129" y="13"/>
                  </a:lnTo>
                  <a:lnTo>
                    <a:pt x="111" y="17"/>
                  </a:lnTo>
                  <a:lnTo>
                    <a:pt x="95" y="24"/>
                  </a:lnTo>
                  <a:lnTo>
                    <a:pt x="80" y="31"/>
                  </a:lnTo>
                  <a:lnTo>
                    <a:pt x="66" y="39"/>
                  </a:lnTo>
                  <a:lnTo>
                    <a:pt x="52" y="47"/>
                  </a:lnTo>
                  <a:lnTo>
                    <a:pt x="40" y="56"/>
                  </a:lnTo>
                  <a:lnTo>
                    <a:pt x="30" y="65"/>
                  </a:lnTo>
                  <a:lnTo>
                    <a:pt x="20" y="76"/>
                  </a:lnTo>
                  <a:lnTo>
                    <a:pt x="13" y="87"/>
                  </a:lnTo>
                  <a:lnTo>
                    <a:pt x="6" y="98"/>
                  </a:lnTo>
                  <a:lnTo>
                    <a:pt x="3" y="108"/>
                  </a:lnTo>
                  <a:lnTo>
                    <a:pt x="1" y="120"/>
                  </a:lnTo>
                  <a:lnTo>
                    <a:pt x="0" y="132"/>
                  </a:lnTo>
                  <a:lnTo>
                    <a:pt x="1" y="144"/>
                  </a:lnTo>
                  <a:lnTo>
                    <a:pt x="3" y="156"/>
                  </a:lnTo>
                  <a:lnTo>
                    <a:pt x="6" y="166"/>
                  </a:lnTo>
                  <a:lnTo>
                    <a:pt x="13" y="177"/>
                  </a:lnTo>
                  <a:lnTo>
                    <a:pt x="20" y="188"/>
                  </a:lnTo>
                  <a:lnTo>
                    <a:pt x="30" y="198"/>
                  </a:lnTo>
                  <a:lnTo>
                    <a:pt x="40" y="208"/>
                  </a:lnTo>
                  <a:lnTo>
                    <a:pt x="52" y="217"/>
                  </a:lnTo>
                  <a:lnTo>
                    <a:pt x="66" y="225"/>
                  </a:lnTo>
                  <a:lnTo>
                    <a:pt x="80" y="233"/>
                  </a:lnTo>
                  <a:lnTo>
                    <a:pt x="95" y="240"/>
                  </a:lnTo>
                  <a:lnTo>
                    <a:pt x="111" y="246"/>
                  </a:lnTo>
                  <a:lnTo>
                    <a:pt x="129" y="251"/>
                  </a:lnTo>
                  <a:lnTo>
                    <a:pt x="148" y="257"/>
                  </a:lnTo>
                  <a:lnTo>
                    <a:pt x="166" y="259"/>
                  </a:lnTo>
                  <a:lnTo>
                    <a:pt x="185" y="262"/>
                  </a:lnTo>
                  <a:lnTo>
                    <a:pt x="205" y="265"/>
                  </a:lnTo>
                  <a:lnTo>
                    <a:pt x="225" y="265"/>
                  </a:lnTo>
                  <a:lnTo>
                    <a:pt x="243" y="265"/>
                  </a:lnTo>
                  <a:lnTo>
                    <a:pt x="263" y="262"/>
                  </a:lnTo>
                  <a:lnTo>
                    <a:pt x="283" y="259"/>
                  </a:lnTo>
                  <a:lnTo>
                    <a:pt x="301" y="257"/>
                  </a:lnTo>
                  <a:lnTo>
                    <a:pt x="319" y="251"/>
                  </a:lnTo>
                  <a:lnTo>
                    <a:pt x="336" y="246"/>
                  </a:lnTo>
                  <a:lnTo>
                    <a:pt x="353" y="240"/>
                  </a:lnTo>
                  <a:lnTo>
                    <a:pt x="369" y="233"/>
                  </a:lnTo>
                  <a:lnTo>
                    <a:pt x="383" y="225"/>
                  </a:lnTo>
                  <a:lnTo>
                    <a:pt x="396" y="217"/>
                  </a:lnTo>
                  <a:lnTo>
                    <a:pt x="409" y="208"/>
                  </a:lnTo>
                  <a:lnTo>
                    <a:pt x="419" y="198"/>
                  </a:lnTo>
                  <a:lnTo>
                    <a:pt x="429" y="188"/>
                  </a:lnTo>
                  <a:lnTo>
                    <a:pt x="436" y="177"/>
                  </a:lnTo>
                  <a:lnTo>
                    <a:pt x="441" y="166"/>
                  </a:lnTo>
                  <a:lnTo>
                    <a:pt x="446" y="156"/>
                  </a:lnTo>
                  <a:lnTo>
                    <a:pt x="448" y="144"/>
                  </a:lnTo>
                  <a:lnTo>
                    <a:pt x="45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2" name="Freeform 9"/>
            <p:cNvSpPr>
              <a:spLocks/>
            </p:cNvSpPr>
            <p:nvPr/>
          </p:nvSpPr>
          <p:spPr bwMode="auto">
            <a:xfrm>
              <a:off x="5184" y="1454"/>
              <a:ext cx="481" cy="266"/>
            </a:xfrm>
            <a:custGeom>
              <a:avLst/>
              <a:gdLst>
                <a:gd name="T0" fmla="*/ 0 w 481"/>
                <a:gd name="T1" fmla="*/ 144 h 266"/>
                <a:gd name="T2" fmla="*/ 7 w 481"/>
                <a:gd name="T3" fmla="*/ 166 h 266"/>
                <a:gd name="T4" fmla="*/ 22 w 481"/>
                <a:gd name="T5" fmla="*/ 188 h 266"/>
                <a:gd name="T6" fmla="*/ 42 w 481"/>
                <a:gd name="T7" fmla="*/ 208 h 266"/>
                <a:gd name="T8" fmla="*/ 69 w 481"/>
                <a:gd name="T9" fmla="*/ 225 h 266"/>
                <a:gd name="T10" fmla="*/ 102 w 481"/>
                <a:gd name="T11" fmla="*/ 240 h 266"/>
                <a:gd name="T12" fmla="*/ 138 w 481"/>
                <a:gd name="T13" fmla="*/ 251 h 266"/>
                <a:gd name="T14" fmla="*/ 178 w 481"/>
                <a:gd name="T15" fmla="*/ 259 h 266"/>
                <a:gd name="T16" fmla="*/ 219 w 481"/>
                <a:gd name="T17" fmla="*/ 265 h 266"/>
                <a:gd name="T18" fmla="*/ 260 w 481"/>
                <a:gd name="T19" fmla="*/ 265 h 266"/>
                <a:gd name="T20" fmla="*/ 301 w 481"/>
                <a:gd name="T21" fmla="*/ 259 h 266"/>
                <a:gd name="T22" fmla="*/ 341 w 481"/>
                <a:gd name="T23" fmla="*/ 251 h 266"/>
                <a:gd name="T24" fmla="*/ 377 w 481"/>
                <a:gd name="T25" fmla="*/ 240 h 266"/>
                <a:gd name="T26" fmla="*/ 410 w 481"/>
                <a:gd name="T27" fmla="*/ 225 h 266"/>
                <a:gd name="T28" fmla="*/ 436 w 481"/>
                <a:gd name="T29" fmla="*/ 208 h 266"/>
                <a:gd name="T30" fmla="*/ 457 w 481"/>
                <a:gd name="T31" fmla="*/ 187 h 266"/>
                <a:gd name="T32" fmla="*/ 472 w 481"/>
                <a:gd name="T33" fmla="*/ 166 h 266"/>
                <a:gd name="T34" fmla="*/ 478 w 481"/>
                <a:gd name="T35" fmla="*/ 144 h 266"/>
                <a:gd name="T36" fmla="*/ 478 w 481"/>
                <a:gd name="T37" fmla="*/ 120 h 266"/>
                <a:gd name="T38" fmla="*/ 472 w 481"/>
                <a:gd name="T39" fmla="*/ 98 h 266"/>
                <a:gd name="T40" fmla="*/ 457 w 481"/>
                <a:gd name="T41" fmla="*/ 76 h 266"/>
                <a:gd name="T42" fmla="*/ 436 w 481"/>
                <a:gd name="T43" fmla="*/ 56 h 266"/>
                <a:gd name="T44" fmla="*/ 410 w 481"/>
                <a:gd name="T45" fmla="*/ 39 h 266"/>
                <a:gd name="T46" fmla="*/ 377 w 481"/>
                <a:gd name="T47" fmla="*/ 23 h 266"/>
                <a:gd name="T48" fmla="*/ 341 w 481"/>
                <a:gd name="T49" fmla="*/ 13 h 266"/>
                <a:gd name="T50" fmla="*/ 301 w 481"/>
                <a:gd name="T51" fmla="*/ 5 h 266"/>
                <a:gd name="T52" fmla="*/ 260 w 481"/>
                <a:gd name="T53" fmla="*/ 0 h 266"/>
                <a:gd name="T54" fmla="*/ 219 w 481"/>
                <a:gd name="T55" fmla="*/ 0 h 266"/>
                <a:gd name="T56" fmla="*/ 177 w 481"/>
                <a:gd name="T57" fmla="*/ 5 h 266"/>
                <a:gd name="T58" fmla="*/ 138 w 481"/>
                <a:gd name="T59" fmla="*/ 13 h 266"/>
                <a:gd name="T60" fmla="*/ 102 w 481"/>
                <a:gd name="T61" fmla="*/ 24 h 266"/>
                <a:gd name="T62" fmla="*/ 69 w 481"/>
                <a:gd name="T63" fmla="*/ 39 h 266"/>
                <a:gd name="T64" fmla="*/ 42 w 481"/>
                <a:gd name="T65" fmla="*/ 56 h 266"/>
                <a:gd name="T66" fmla="*/ 22 w 481"/>
                <a:gd name="T67" fmla="*/ 76 h 266"/>
                <a:gd name="T68" fmla="*/ 7 w 481"/>
                <a:gd name="T69" fmla="*/ 98 h 266"/>
                <a:gd name="T70" fmla="*/ 0 w 481"/>
                <a:gd name="T71" fmla="*/ 120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1"/>
                <a:gd name="T109" fmla="*/ 0 h 266"/>
                <a:gd name="T110" fmla="*/ 481 w 481"/>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1" h="266">
                  <a:moveTo>
                    <a:pt x="0" y="132"/>
                  </a:moveTo>
                  <a:lnTo>
                    <a:pt x="0" y="144"/>
                  </a:lnTo>
                  <a:lnTo>
                    <a:pt x="3" y="156"/>
                  </a:lnTo>
                  <a:lnTo>
                    <a:pt x="7" y="166"/>
                  </a:lnTo>
                  <a:lnTo>
                    <a:pt x="13" y="177"/>
                  </a:lnTo>
                  <a:lnTo>
                    <a:pt x="22" y="188"/>
                  </a:lnTo>
                  <a:lnTo>
                    <a:pt x="31" y="199"/>
                  </a:lnTo>
                  <a:lnTo>
                    <a:pt x="42" y="208"/>
                  </a:lnTo>
                  <a:lnTo>
                    <a:pt x="56" y="217"/>
                  </a:lnTo>
                  <a:lnTo>
                    <a:pt x="69" y="225"/>
                  </a:lnTo>
                  <a:lnTo>
                    <a:pt x="86" y="233"/>
                  </a:lnTo>
                  <a:lnTo>
                    <a:pt x="102" y="240"/>
                  </a:lnTo>
                  <a:lnTo>
                    <a:pt x="119" y="246"/>
                  </a:lnTo>
                  <a:lnTo>
                    <a:pt x="138" y="251"/>
                  </a:lnTo>
                  <a:lnTo>
                    <a:pt x="157" y="257"/>
                  </a:lnTo>
                  <a:lnTo>
                    <a:pt x="178" y="259"/>
                  </a:lnTo>
                  <a:lnTo>
                    <a:pt x="198" y="262"/>
                  </a:lnTo>
                  <a:lnTo>
                    <a:pt x="219" y="265"/>
                  </a:lnTo>
                  <a:lnTo>
                    <a:pt x="239" y="265"/>
                  </a:lnTo>
                  <a:lnTo>
                    <a:pt x="260" y="265"/>
                  </a:lnTo>
                  <a:lnTo>
                    <a:pt x="281" y="262"/>
                  </a:lnTo>
                  <a:lnTo>
                    <a:pt x="301" y="259"/>
                  </a:lnTo>
                  <a:lnTo>
                    <a:pt x="321" y="257"/>
                  </a:lnTo>
                  <a:lnTo>
                    <a:pt x="341" y="251"/>
                  </a:lnTo>
                  <a:lnTo>
                    <a:pt x="360" y="246"/>
                  </a:lnTo>
                  <a:lnTo>
                    <a:pt x="377" y="240"/>
                  </a:lnTo>
                  <a:lnTo>
                    <a:pt x="393" y="233"/>
                  </a:lnTo>
                  <a:lnTo>
                    <a:pt x="410" y="225"/>
                  </a:lnTo>
                  <a:lnTo>
                    <a:pt x="423" y="217"/>
                  </a:lnTo>
                  <a:lnTo>
                    <a:pt x="436" y="208"/>
                  </a:lnTo>
                  <a:lnTo>
                    <a:pt x="447" y="198"/>
                  </a:lnTo>
                  <a:lnTo>
                    <a:pt x="457" y="187"/>
                  </a:lnTo>
                  <a:lnTo>
                    <a:pt x="465" y="177"/>
                  </a:lnTo>
                  <a:lnTo>
                    <a:pt x="472" y="166"/>
                  </a:lnTo>
                  <a:lnTo>
                    <a:pt x="476" y="156"/>
                  </a:lnTo>
                  <a:lnTo>
                    <a:pt x="478" y="144"/>
                  </a:lnTo>
                  <a:lnTo>
                    <a:pt x="480" y="132"/>
                  </a:lnTo>
                  <a:lnTo>
                    <a:pt x="478" y="120"/>
                  </a:lnTo>
                  <a:lnTo>
                    <a:pt x="476" y="108"/>
                  </a:lnTo>
                  <a:lnTo>
                    <a:pt x="472" y="98"/>
                  </a:lnTo>
                  <a:lnTo>
                    <a:pt x="465" y="86"/>
                  </a:lnTo>
                  <a:lnTo>
                    <a:pt x="457" y="76"/>
                  </a:lnTo>
                  <a:lnTo>
                    <a:pt x="447" y="65"/>
                  </a:lnTo>
                  <a:lnTo>
                    <a:pt x="436" y="56"/>
                  </a:lnTo>
                  <a:lnTo>
                    <a:pt x="423" y="47"/>
                  </a:lnTo>
                  <a:lnTo>
                    <a:pt x="410" y="39"/>
                  </a:lnTo>
                  <a:lnTo>
                    <a:pt x="393" y="31"/>
                  </a:lnTo>
                  <a:lnTo>
                    <a:pt x="377" y="23"/>
                  </a:lnTo>
                  <a:lnTo>
                    <a:pt x="360" y="17"/>
                  </a:lnTo>
                  <a:lnTo>
                    <a:pt x="341" y="13"/>
                  </a:lnTo>
                  <a:lnTo>
                    <a:pt x="321" y="7"/>
                  </a:lnTo>
                  <a:lnTo>
                    <a:pt x="301" y="5"/>
                  </a:lnTo>
                  <a:lnTo>
                    <a:pt x="281" y="2"/>
                  </a:lnTo>
                  <a:lnTo>
                    <a:pt x="260" y="0"/>
                  </a:lnTo>
                  <a:lnTo>
                    <a:pt x="239" y="0"/>
                  </a:lnTo>
                  <a:lnTo>
                    <a:pt x="219" y="0"/>
                  </a:lnTo>
                  <a:lnTo>
                    <a:pt x="198" y="2"/>
                  </a:lnTo>
                  <a:lnTo>
                    <a:pt x="177" y="5"/>
                  </a:lnTo>
                  <a:lnTo>
                    <a:pt x="157" y="7"/>
                  </a:lnTo>
                  <a:lnTo>
                    <a:pt x="138" y="13"/>
                  </a:lnTo>
                  <a:lnTo>
                    <a:pt x="119" y="18"/>
                  </a:lnTo>
                  <a:lnTo>
                    <a:pt x="102" y="24"/>
                  </a:lnTo>
                  <a:lnTo>
                    <a:pt x="84" y="31"/>
                  </a:lnTo>
                  <a:lnTo>
                    <a:pt x="69" y="39"/>
                  </a:lnTo>
                  <a:lnTo>
                    <a:pt x="56" y="47"/>
                  </a:lnTo>
                  <a:lnTo>
                    <a:pt x="42" y="56"/>
                  </a:lnTo>
                  <a:lnTo>
                    <a:pt x="31" y="66"/>
                  </a:lnTo>
                  <a:lnTo>
                    <a:pt x="22" y="76"/>
                  </a:lnTo>
                  <a:lnTo>
                    <a:pt x="13" y="87"/>
                  </a:lnTo>
                  <a:lnTo>
                    <a:pt x="7" y="98"/>
                  </a:lnTo>
                  <a:lnTo>
                    <a:pt x="3" y="108"/>
                  </a:lnTo>
                  <a:lnTo>
                    <a:pt x="0" y="120"/>
                  </a:lnTo>
                  <a:lnTo>
                    <a:pt x="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3" name="Freeform 10"/>
            <p:cNvSpPr>
              <a:spLocks/>
            </p:cNvSpPr>
            <p:nvPr/>
          </p:nvSpPr>
          <p:spPr bwMode="auto">
            <a:xfrm>
              <a:off x="3894" y="1104"/>
              <a:ext cx="450" cy="266"/>
            </a:xfrm>
            <a:custGeom>
              <a:avLst/>
              <a:gdLst>
                <a:gd name="T0" fmla="*/ 0 w 450"/>
                <a:gd name="T1" fmla="*/ 144 h 266"/>
                <a:gd name="T2" fmla="*/ 8 w 450"/>
                <a:gd name="T3" fmla="*/ 166 h 266"/>
                <a:gd name="T4" fmla="*/ 20 w 450"/>
                <a:gd name="T5" fmla="*/ 188 h 266"/>
                <a:gd name="T6" fmla="*/ 40 w 450"/>
                <a:gd name="T7" fmla="*/ 208 h 266"/>
                <a:gd name="T8" fmla="*/ 65 w 450"/>
                <a:gd name="T9" fmla="*/ 226 h 266"/>
                <a:gd name="T10" fmla="*/ 95 w 450"/>
                <a:gd name="T11" fmla="*/ 241 h 266"/>
                <a:gd name="T12" fmla="*/ 129 w 450"/>
                <a:gd name="T13" fmla="*/ 253 h 266"/>
                <a:gd name="T14" fmla="*/ 166 w 450"/>
                <a:gd name="T15" fmla="*/ 259 h 266"/>
                <a:gd name="T16" fmla="*/ 205 w 450"/>
                <a:gd name="T17" fmla="*/ 263 h 266"/>
                <a:gd name="T18" fmla="*/ 244 w 450"/>
                <a:gd name="T19" fmla="*/ 263 h 266"/>
                <a:gd name="T20" fmla="*/ 283 w 450"/>
                <a:gd name="T21" fmla="*/ 259 h 266"/>
                <a:gd name="T22" fmla="*/ 319 w 450"/>
                <a:gd name="T23" fmla="*/ 251 h 266"/>
                <a:gd name="T24" fmla="*/ 353 w 450"/>
                <a:gd name="T25" fmla="*/ 241 h 266"/>
                <a:gd name="T26" fmla="*/ 383 w 450"/>
                <a:gd name="T27" fmla="*/ 225 h 266"/>
                <a:gd name="T28" fmla="*/ 409 w 450"/>
                <a:gd name="T29" fmla="*/ 208 h 266"/>
                <a:gd name="T30" fmla="*/ 428 w 450"/>
                <a:gd name="T31" fmla="*/ 188 h 266"/>
                <a:gd name="T32" fmla="*/ 442 w 450"/>
                <a:gd name="T33" fmla="*/ 166 h 266"/>
                <a:gd name="T34" fmla="*/ 449 w 450"/>
                <a:gd name="T35" fmla="*/ 144 h 266"/>
                <a:gd name="T36" fmla="*/ 449 w 450"/>
                <a:gd name="T37" fmla="*/ 120 h 266"/>
                <a:gd name="T38" fmla="*/ 442 w 450"/>
                <a:gd name="T39" fmla="*/ 98 h 266"/>
                <a:gd name="T40" fmla="*/ 428 w 450"/>
                <a:gd name="T41" fmla="*/ 76 h 266"/>
                <a:gd name="T42" fmla="*/ 409 w 450"/>
                <a:gd name="T43" fmla="*/ 56 h 266"/>
                <a:gd name="T44" fmla="*/ 383 w 450"/>
                <a:gd name="T45" fmla="*/ 39 h 266"/>
                <a:gd name="T46" fmla="*/ 353 w 450"/>
                <a:gd name="T47" fmla="*/ 23 h 266"/>
                <a:gd name="T48" fmla="*/ 319 w 450"/>
                <a:gd name="T49" fmla="*/ 11 h 266"/>
                <a:gd name="T50" fmla="*/ 283 w 450"/>
                <a:gd name="T51" fmla="*/ 3 h 266"/>
                <a:gd name="T52" fmla="*/ 244 w 450"/>
                <a:gd name="T53" fmla="*/ 1 h 266"/>
                <a:gd name="T54" fmla="*/ 205 w 450"/>
                <a:gd name="T55" fmla="*/ 1 h 266"/>
                <a:gd name="T56" fmla="*/ 166 w 450"/>
                <a:gd name="T57" fmla="*/ 3 h 266"/>
                <a:gd name="T58" fmla="*/ 129 w 450"/>
                <a:gd name="T59" fmla="*/ 11 h 266"/>
                <a:gd name="T60" fmla="*/ 95 w 450"/>
                <a:gd name="T61" fmla="*/ 23 h 266"/>
                <a:gd name="T62" fmla="*/ 65 w 450"/>
                <a:gd name="T63" fmla="*/ 39 h 266"/>
                <a:gd name="T64" fmla="*/ 40 w 450"/>
                <a:gd name="T65" fmla="*/ 56 h 266"/>
                <a:gd name="T66" fmla="*/ 20 w 450"/>
                <a:gd name="T67" fmla="*/ 77 h 266"/>
                <a:gd name="T68" fmla="*/ 8 w 450"/>
                <a:gd name="T69" fmla="*/ 98 h 266"/>
                <a:gd name="T70" fmla="*/ 0 w 450"/>
                <a:gd name="T71" fmla="*/ 120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0" y="132"/>
                  </a:moveTo>
                  <a:lnTo>
                    <a:pt x="0" y="144"/>
                  </a:lnTo>
                  <a:lnTo>
                    <a:pt x="3" y="156"/>
                  </a:lnTo>
                  <a:lnTo>
                    <a:pt x="8" y="166"/>
                  </a:lnTo>
                  <a:lnTo>
                    <a:pt x="12" y="178"/>
                  </a:lnTo>
                  <a:lnTo>
                    <a:pt x="20" y="188"/>
                  </a:lnTo>
                  <a:lnTo>
                    <a:pt x="30" y="198"/>
                  </a:lnTo>
                  <a:lnTo>
                    <a:pt x="40" y="208"/>
                  </a:lnTo>
                  <a:lnTo>
                    <a:pt x="52" y="217"/>
                  </a:lnTo>
                  <a:lnTo>
                    <a:pt x="65" y="226"/>
                  </a:lnTo>
                  <a:lnTo>
                    <a:pt x="80" y="233"/>
                  </a:lnTo>
                  <a:lnTo>
                    <a:pt x="95" y="241"/>
                  </a:lnTo>
                  <a:lnTo>
                    <a:pt x="111" y="246"/>
                  </a:lnTo>
                  <a:lnTo>
                    <a:pt x="129" y="253"/>
                  </a:lnTo>
                  <a:lnTo>
                    <a:pt x="148" y="257"/>
                  </a:lnTo>
                  <a:lnTo>
                    <a:pt x="166" y="259"/>
                  </a:lnTo>
                  <a:lnTo>
                    <a:pt x="185" y="263"/>
                  </a:lnTo>
                  <a:lnTo>
                    <a:pt x="205" y="263"/>
                  </a:lnTo>
                  <a:lnTo>
                    <a:pt x="225" y="265"/>
                  </a:lnTo>
                  <a:lnTo>
                    <a:pt x="244" y="263"/>
                  </a:lnTo>
                  <a:lnTo>
                    <a:pt x="263" y="262"/>
                  </a:lnTo>
                  <a:lnTo>
                    <a:pt x="283" y="259"/>
                  </a:lnTo>
                  <a:lnTo>
                    <a:pt x="302" y="257"/>
                  </a:lnTo>
                  <a:lnTo>
                    <a:pt x="319" y="251"/>
                  </a:lnTo>
                  <a:lnTo>
                    <a:pt x="337" y="246"/>
                  </a:lnTo>
                  <a:lnTo>
                    <a:pt x="353" y="241"/>
                  </a:lnTo>
                  <a:lnTo>
                    <a:pt x="369" y="233"/>
                  </a:lnTo>
                  <a:lnTo>
                    <a:pt x="383" y="225"/>
                  </a:lnTo>
                  <a:lnTo>
                    <a:pt x="396" y="217"/>
                  </a:lnTo>
                  <a:lnTo>
                    <a:pt x="409" y="208"/>
                  </a:lnTo>
                  <a:lnTo>
                    <a:pt x="419" y="198"/>
                  </a:lnTo>
                  <a:lnTo>
                    <a:pt x="428" y="188"/>
                  </a:lnTo>
                  <a:lnTo>
                    <a:pt x="436" y="178"/>
                  </a:lnTo>
                  <a:lnTo>
                    <a:pt x="442" y="166"/>
                  </a:lnTo>
                  <a:lnTo>
                    <a:pt x="446" y="154"/>
                  </a:lnTo>
                  <a:lnTo>
                    <a:pt x="449" y="144"/>
                  </a:lnTo>
                  <a:lnTo>
                    <a:pt x="449" y="132"/>
                  </a:lnTo>
                  <a:lnTo>
                    <a:pt x="449" y="120"/>
                  </a:lnTo>
                  <a:lnTo>
                    <a:pt x="446" y="108"/>
                  </a:lnTo>
                  <a:lnTo>
                    <a:pt x="442" y="98"/>
                  </a:lnTo>
                  <a:lnTo>
                    <a:pt x="436" y="86"/>
                  </a:lnTo>
                  <a:lnTo>
                    <a:pt x="428" y="76"/>
                  </a:lnTo>
                  <a:lnTo>
                    <a:pt x="418" y="66"/>
                  </a:lnTo>
                  <a:lnTo>
                    <a:pt x="409" y="56"/>
                  </a:lnTo>
                  <a:lnTo>
                    <a:pt x="396" y="47"/>
                  </a:lnTo>
                  <a:lnTo>
                    <a:pt x="383" y="39"/>
                  </a:lnTo>
                  <a:lnTo>
                    <a:pt x="369" y="31"/>
                  </a:lnTo>
                  <a:lnTo>
                    <a:pt x="353" y="23"/>
                  </a:lnTo>
                  <a:lnTo>
                    <a:pt x="337" y="18"/>
                  </a:lnTo>
                  <a:lnTo>
                    <a:pt x="319" y="11"/>
                  </a:lnTo>
                  <a:lnTo>
                    <a:pt x="302" y="7"/>
                  </a:lnTo>
                  <a:lnTo>
                    <a:pt x="283" y="3"/>
                  </a:lnTo>
                  <a:lnTo>
                    <a:pt x="263" y="2"/>
                  </a:lnTo>
                  <a:lnTo>
                    <a:pt x="244" y="1"/>
                  </a:lnTo>
                  <a:lnTo>
                    <a:pt x="223" y="0"/>
                  </a:lnTo>
                  <a:lnTo>
                    <a:pt x="205" y="1"/>
                  </a:lnTo>
                  <a:lnTo>
                    <a:pt x="185" y="2"/>
                  </a:lnTo>
                  <a:lnTo>
                    <a:pt x="166" y="3"/>
                  </a:lnTo>
                  <a:lnTo>
                    <a:pt x="148" y="7"/>
                  </a:lnTo>
                  <a:lnTo>
                    <a:pt x="129" y="11"/>
                  </a:lnTo>
                  <a:lnTo>
                    <a:pt x="111" y="18"/>
                  </a:lnTo>
                  <a:lnTo>
                    <a:pt x="95" y="23"/>
                  </a:lnTo>
                  <a:lnTo>
                    <a:pt x="80" y="31"/>
                  </a:lnTo>
                  <a:lnTo>
                    <a:pt x="65" y="39"/>
                  </a:lnTo>
                  <a:lnTo>
                    <a:pt x="52" y="47"/>
                  </a:lnTo>
                  <a:lnTo>
                    <a:pt x="40" y="56"/>
                  </a:lnTo>
                  <a:lnTo>
                    <a:pt x="29" y="66"/>
                  </a:lnTo>
                  <a:lnTo>
                    <a:pt x="20" y="77"/>
                  </a:lnTo>
                  <a:lnTo>
                    <a:pt x="12" y="86"/>
                  </a:lnTo>
                  <a:lnTo>
                    <a:pt x="8" y="98"/>
                  </a:lnTo>
                  <a:lnTo>
                    <a:pt x="3" y="110"/>
                  </a:lnTo>
                  <a:lnTo>
                    <a:pt x="0" y="120"/>
                  </a:lnTo>
                  <a:lnTo>
                    <a:pt x="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4" name="Freeform 11"/>
            <p:cNvSpPr>
              <a:spLocks/>
            </p:cNvSpPr>
            <p:nvPr/>
          </p:nvSpPr>
          <p:spPr bwMode="auto">
            <a:xfrm>
              <a:off x="2592" y="1447"/>
              <a:ext cx="450" cy="265"/>
            </a:xfrm>
            <a:custGeom>
              <a:avLst/>
              <a:gdLst>
                <a:gd name="T0" fmla="*/ 447 w 450"/>
                <a:gd name="T1" fmla="*/ 120 h 265"/>
                <a:gd name="T2" fmla="*/ 442 w 450"/>
                <a:gd name="T3" fmla="*/ 98 h 265"/>
                <a:gd name="T4" fmla="*/ 428 w 450"/>
                <a:gd name="T5" fmla="*/ 75 h 265"/>
                <a:gd name="T6" fmla="*/ 408 w 450"/>
                <a:gd name="T7" fmla="*/ 56 h 265"/>
                <a:gd name="T8" fmla="*/ 383 w 450"/>
                <a:gd name="T9" fmla="*/ 39 h 265"/>
                <a:gd name="T10" fmla="*/ 353 w 450"/>
                <a:gd name="T11" fmla="*/ 23 h 265"/>
                <a:gd name="T12" fmla="*/ 319 w 450"/>
                <a:gd name="T13" fmla="*/ 13 h 265"/>
                <a:gd name="T14" fmla="*/ 283 w 450"/>
                <a:gd name="T15" fmla="*/ 5 h 265"/>
                <a:gd name="T16" fmla="*/ 243 w 450"/>
                <a:gd name="T17" fmla="*/ 1 h 265"/>
                <a:gd name="T18" fmla="*/ 205 w 450"/>
                <a:gd name="T19" fmla="*/ 1 h 265"/>
                <a:gd name="T20" fmla="*/ 166 w 450"/>
                <a:gd name="T21" fmla="*/ 5 h 265"/>
                <a:gd name="T22" fmla="*/ 129 w 450"/>
                <a:gd name="T23" fmla="*/ 13 h 265"/>
                <a:gd name="T24" fmla="*/ 95 w 450"/>
                <a:gd name="T25" fmla="*/ 23 h 265"/>
                <a:gd name="T26" fmla="*/ 65 w 450"/>
                <a:gd name="T27" fmla="*/ 39 h 265"/>
                <a:gd name="T28" fmla="*/ 40 w 450"/>
                <a:gd name="T29" fmla="*/ 56 h 265"/>
                <a:gd name="T30" fmla="*/ 20 w 450"/>
                <a:gd name="T31" fmla="*/ 75 h 265"/>
                <a:gd name="T32" fmla="*/ 6 w 450"/>
                <a:gd name="T33" fmla="*/ 98 h 265"/>
                <a:gd name="T34" fmla="*/ 0 w 450"/>
                <a:gd name="T35" fmla="*/ 120 h 265"/>
                <a:gd name="T36" fmla="*/ 0 w 450"/>
                <a:gd name="T37" fmla="*/ 143 h 265"/>
                <a:gd name="T38" fmla="*/ 6 w 450"/>
                <a:gd name="T39" fmla="*/ 165 h 265"/>
                <a:gd name="T40" fmla="*/ 20 w 450"/>
                <a:gd name="T41" fmla="*/ 188 h 265"/>
                <a:gd name="T42" fmla="*/ 40 w 450"/>
                <a:gd name="T43" fmla="*/ 207 h 265"/>
                <a:gd name="T44" fmla="*/ 65 w 450"/>
                <a:gd name="T45" fmla="*/ 224 h 265"/>
                <a:gd name="T46" fmla="*/ 95 w 450"/>
                <a:gd name="T47" fmla="*/ 240 h 265"/>
                <a:gd name="T48" fmla="*/ 129 w 450"/>
                <a:gd name="T49" fmla="*/ 250 h 265"/>
                <a:gd name="T50" fmla="*/ 166 w 450"/>
                <a:gd name="T51" fmla="*/ 258 h 265"/>
                <a:gd name="T52" fmla="*/ 205 w 450"/>
                <a:gd name="T53" fmla="*/ 264 h 265"/>
                <a:gd name="T54" fmla="*/ 243 w 450"/>
                <a:gd name="T55" fmla="*/ 264 h 265"/>
                <a:gd name="T56" fmla="*/ 283 w 450"/>
                <a:gd name="T57" fmla="*/ 258 h 265"/>
                <a:gd name="T58" fmla="*/ 319 w 450"/>
                <a:gd name="T59" fmla="*/ 250 h 265"/>
                <a:gd name="T60" fmla="*/ 353 w 450"/>
                <a:gd name="T61" fmla="*/ 240 h 265"/>
                <a:gd name="T62" fmla="*/ 383 w 450"/>
                <a:gd name="T63" fmla="*/ 224 h 265"/>
                <a:gd name="T64" fmla="*/ 408 w 450"/>
                <a:gd name="T65" fmla="*/ 207 h 265"/>
                <a:gd name="T66" fmla="*/ 428 w 450"/>
                <a:gd name="T67" fmla="*/ 188 h 265"/>
                <a:gd name="T68" fmla="*/ 442 w 450"/>
                <a:gd name="T69" fmla="*/ 165 h 265"/>
                <a:gd name="T70" fmla="*/ 447 w 450"/>
                <a:gd name="T71" fmla="*/ 143 h 2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5"/>
                <a:gd name="T110" fmla="*/ 450 w 450"/>
                <a:gd name="T111" fmla="*/ 265 h 2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5">
                  <a:moveTo>
                    <a:pt x="449" y="132"/>
                  </a:moveTo>
                  <a:lnTo>
                    <a:pt x="447" y="120"/>
                  </a:lnTo>
                  <a:lnTo>
                    <a:pt x="445" y="108"/>
                  </a:lnTo>
                  <a:lnTo>
                    <a:pt x="442" y="98"/>
                  </a:lnTo>
                  <a:lnTo>
                    <a:pt x="435" y="87"/>
                  </a:lnTo>
                  <a:lnTo>
                    <a:pt x="428" y="75"/>
                  </a:lnTo>
                  <a:lnTo>
                    <a:pt x="418" y="66"/>
                  </a:lnTo>
                  <a:lnTo>
                    <a:pt x="408" y="56"/>
                  </a:lnTo>
                  <a:lnTo>
                    <a:pt x="396" y="47"/>
                  </a:lnTo>
                  <a:lnTo>
                    <a:pt x="383" y="39"/>
                  </a:lnTo>
                  <a:lnTo>
                    <a:pt x="369" y="31"/>
                  </a:lnTo>
                  <a:lnTo>
                    <a:pt x="353" y="23"/>
                  </a:lnTo>
                  <a:lnTo>
                    <a:pt x="337" y="18"/>
                  </a:lnTo>
                  <a:lnTo>
                    <a:pt x="319" y="13"/>
                  </a:lnTo>
                  <a:lnTo>
                    <a:pt x="300" y="7"/>
                  </a:lnTo>
                  <a:lnTo>
                    <a:pt x="283" y="5"/>
                  </a:lnTo>
                  <a:lnTo>
                    <a:pt x="263" y="2"/>
                  </a:lnTo>
                  <a:lnTo>
                    <a:pt x="243" y="1"/>
                  </a:lnTo>
                  <a:lnTo>
                    <a:pt x="223" y="0"/>
                  </a:lnTo>
                  <a:lnTo>
                    <a:pt x="205" y="1"/>
                  </a:lnTo>
                  <a:lnTo>
                    <a:pt x="185" y="2"/>
                  </a:lnTo>
                  <a:lnTo>
                    <a:pt x="166" y="5"/>
                  </a:lnTo>
                  <a:lnTo>
                    <a:pt x="146" y="7"/>
                  </a:lnTo>
                  <a:lnTo>
                    <a:pt x="129" y="13"/>
                  </a:lnTo>
                  <a:lnTo>
                    <a:pt x="111" y="18"/>
                  </a:lnTo>
                  <a:lnTo>
                    <a:pt x="95" y="23"/>
                  </a:lnTo>
                  <a:lnTo>
                    <a:pt x="80" y="31"/>
                  </a:lnTo>
                  <a:lnTo>
                    <a:pt x="65" y="39"/>
                  </a:lnTo>
                  <a:lnTo>
                    <a:pt x="52" y="47"/>
                  </a:lnTo>
                  <a:lnTo>
                    <a:pt x="40" y="56"/>
                  </a:lnTo>
                  <a:lnTo>
                    <a:pt x="29" y="66"/>
                  </a:lnTo>
                  <a:lnTo>
                    <a:pt x="20" y="75"/>
                  </a:lnTo>
                  <a:lnTo>
                    <a:pt x="12" y="87"/>
                  </a:lnTo>
                  <a:lnTo>
                    <a:pt x="6" y="98"/>
                  </a:lnTo>
                  <a:lnTo>
                    <a:pt x="3" y="108"/>
                  </a:lnTo>
                  <a:lnTo>
                    <a:pt x="0" y="120"/>
                  </a:lnTo>
                  <a:lnTo>
                    <a:pt x="0" y="132"/>
                  </a:lnTo>
                  <a:lnTo>
                    <a:pt x="0" y="143"/>
                  </a:lnTo>
                  <a:lnTo>
                    <a:pt x="3" y="154"/>
                  </a:lnTo>
                  <a:lnTo>
                    <a:pt x="6" y="165"/>
                  </a:lnTo>
                  <a:lnTo>
                    <a:pt x="12" y="177"/>
                  </a:lnTo>
                  <a:lnTo>
                    <a:pt x="20" y="188"/>
                  </a:lnTo>
                  <a:lnTo>
                    <a:pt x="29" y="198"/>
                  </a:lnTo>
                  <a:lnTo>
                    <a:pt x="40" y="207"/>
                  </a:lnTo>
                  <a:lnTo>
                    <a:pt x="52" y="216"/>
                  </a:lnTo>
                  <a:lnTo>
                    <a:pt x="65" y="224"/>
                  </a:lnTo>
                  <a:lnTo>
                    <a:pt x="80" y="232"/>
                  </a:lnTo>
                  <a:lnTo>
                    <a:pt x="95" y="240"/>
                  </a:lnTo>
                  <a:lnTo>
                    <a:pt x="111" y="245"/>
                  </a:lnTo>
                  <a:lnTo>
                    <a:pt x="129" y="250"/>
                  </a:lnTo>
                  <a:lnTo>
                    <a:pt x="146" y="256"/>
                  </a:lnTo>
                  <a:lnTo>
                    <a:pt x="166" y="258"/>
                  </a:lnTo>
                  <a:lnTo>
                    <a:pt x="185" y="261"/>
                  </a:lnTo>
                  <a:lnTo>
                    <a:pt x="205" y="264"/>
                  </a:lnTo>
                  <a:lnTo>
                    <a:pt x="223" y="264"/>
                  </a:lnTo>
                  <a:lnTo>
                    <a:pt x="243" y="264"/>
                  </a:lnTo>
                  <a:lnTo>
                    <a:pt x="263" y="261"/>
                  </a:lnTo>
                  <a:lnTo>
                    <a:pt x="283" y="258"/>
                  </a:lnTo>
                  <a:lnTo>
                    <a:pt x="300" y="256"/>
                  </a:lnTo>
                  <a:lnTo>
                    <a:pt x="319" y="250"/>
                  </a:lnTo>
                  <a:lnTo>
                    <a:pt x="337" y="245"/>
                  </a:lnTo>
                  <a:lnTo>
                    <a:pt x="353" y="240"/>
                  </a:lnTo>
                  <a:lnTo>
                    <a:pt x="369" y="232"/>
                  </a:lnTo>
                  <a:lnTo>
                    <a:pt x="383" y="224"/>
                  </a:lnTo>
                  <a:lnTo>
                    <a:pt x="396" y="216"/>
                  </a:lnTo>
                  <a:lnTo>
                    <a:pt x="408" y="207"/>
                  </a:lnTo>
                  <a:lnTo>
                    <a:pt x="418" y="198"/>
                  </a:lnTo>
                  <a:lnTo>
                    <a:pt x="428" y="188"/>
                  </a:lnTo>
                  <a:lnTo>
                    <a:pt x="435" y="177"/>
                  </a:lnTo>
                  <a:lnTo>
                    <a:pt x="442" y="165"/>
                  </a:lnTo>
                  <a:lnTo>
                    <a:pt x="445" y="154"/>
                  </a:lnTo>
                  <a:lnTo>
                    <a:pt x="447" y="143"/>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5" name="Freeform 12"/>
            <p:cNvSpPr>
              <a:spLocks/>
            </p:cNvSpPr>
            <p:nvPr/>
          </p:nvSpPr>
          <p:spPr bwMode="auto">
            <a:xfrm>
              <a:off x="3417" y="1447"/>
              <a:ext cx="451" cy="265"/>
            </a:xfrm>
            <a:custGeom>
              <a:avLst/>
              <a:gdLst>
                <a:gd name="T0" fmla="*/ 1 w 451"/>
                <a:gd name="T1" fmla="*/ 143 h 265"/>
                <a:gd name="T2" fmla="*/ 8 w 451"/>
                <a:gd name="T3" fmla="*/ 165 h 265"/>
                <a:gd name="T4" fmla="*/ 20 w 451"/>
                <a:gd name="T5" fmla="*/ 188 h 265"/>
                <a:gd name="T6" fmla="*/ 40 w 451"/>
                <a:gd name="T7" fmla="*/ 207 h 265"/>
                <a:gd name="T8" fmla="*/ 66 w 451"/>
                <a:gd name="T9" fmla="*/ 226 h 265"/>
                <a:gd name="T10" fmla="*/ 96 w 451"/>
                <a:gd name="T11" fmla="*/ 240 h 265"/>
                <a:gd name="T12" fmla="*/ 129 w 451"/>
                <a:gd name="T13" fmla="*/ 250 h 265"/>
                <a:gd name="T14" fmla="*/ 166 w 451"/>
                <a:gd name="T15" fmla="*/ 258 h 265"/>
                <a:gd name="T16" fmla="*/ 205 w 451"/>
                <a:gd name="T17" fmla="*/ 264 h 265"/>
                <a:gd name="T18" fmla="*/ 244 w 451"/>
                <a:gd name="T19" fmla="*/ 264 h 265"/>
                <a:gd name="T20" fmla="*/ 283 w 451"/>
                <a:gd name="T21" fmla="*/ 258 h 265"/>
                <a:gd name="T22" fmla="*/ 320 w 451"/>
                <a:gd name="T23" fmla="*/ 250 h 265"/>
                <a:gd name="T24" fmla="*/ 353 w 451"/>
                <a:gd name="T25" fmla="*/ 239 h 265"/>
                <a:gd name="T26" fmla="*/ 383 w 451"/>
                <a:gd name="T27" fmla="*/ 224 h 265"/>
                <a:gd name="T28" fmla="*/ 409 w 451"/>
                <a:gd name="T29" fmla="*/ 207 h 265"/>
                <a:gd name="T30" fmla="*/ 429 w 451"/>
                <a:gd name="T31" fmla="*/ 188 h 265"/>
                <a:gd name="T32" fmla="*/ 441 w 451"/>
                <a:gd name="T33" fmla="*/ 165 h 265"/>
                <a:gd name="T34" fmla="*/ 448 w 451"/>
                <a:gd name="T35" fmla="*/ 143 h 265"/>
                <a:gd name="T36" fmla="*/ 448 w 451"/>
                <a:gd name="T37" fmla="*/ 120 h 265"/>
                <a:gd name="T38" fmla="*/ 441 w 451"/>
                <a:gd name="T39" fmla="*/ 98 h 265"/>
                <a:gd name="T40" fmla="*/ 429 w 451"/>
                <a:gd name="T41" fmla="*/ 75 h 265"/>
                <a:gd name="T42" fmla="*/ 409 w 451"/>
                <a:gd name="T43" fmla="*/ 56 h 265"/>
                <a:gd name="T44" fmla="*/ 383 w 451"/>
                <a:gd name="T45" fmla="*/ 39 h 265"/>
                <a:gd name="T46" fmla="*/ 353 w 451"/>
                <a:gd name="T47" fmla="*/ 23 h 265"/>
                <a:gd name="T48" fmla="*/ 320 w 451"/>
                <a:gd name="T49" fmla="*/ 13 h 265"/>
                <a:gd name="T50" fmla="*/ 283 w 451"/>
                <a:gd name="T51" fmla="*/ 5 h 265"/>
                <a:gd name="T52" fmla="*/ 244 w 451"/>
                <a:gd name="T53" fmla="*/ 1 h 265"/>
                <a:gd name="T54" fmla="*/ 205 w 451"/>
                <a:gd name="T55" fmla="*/ 1 h 265"/>
                <a:gd name="T56" fmla="*/ 166 w 451"/>
                <a:gd name="T57" fmla="*/ 5 h 265"/>
                <a:gd name="T58" fmla="*/ 129 w 451"/>
                <a:gd name="T59" fmla="*/ 13 h 265"/>
                <a:gd name="T60" fmla="*/ 96 w 451"/>
                <a:gd name="T61" fmla="*/ 23 h 265"/>
                <a:gd name="T62" fmla="*/ 66 w 451"/>
                <a:gd name="T63" fmla="*/ 39 h 265"/>
                <a:gd name="T64" fmla="*/ 40 w 451"/>
                <a:gd name="T65" fmla="*/ 56 h 265"/>
                <a:gd name="T66" fmla="*/ 20 w 451"/>
                <a:gd name="T67" fmla="*/ 77 h 265"/>
                <a:gd name="T68" fmla="*/ 8 w 451"/>
                <a:gd name="T69" fmla="*/ 98 h 265"/>
                <a:gd name="T70" fmla="*/ 1 w 451"/>
                <a:gd name="T71" fmla="*/ 120 h 2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1"/>
                <a:gd name="T109" fmla="*/ 0 h 265"/>
                <a:gd name="T110" fmla="*/ 451 w 451"/>
                <a:gd name="T111" fmla="*/ 265 h 2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1" h="265">
                  <a:moveTo>
                    <a:pt x="0" y="132"/>
                  </a:moveTo>
                  <a:lnTo>
                    <a:pt x="1" y="143"/>
                  </a:lnTo>
                  <a:lnTo>
                    <a:pt x="3" y="154"/>
                  </a:lnTo>
                  <a:lnTo>
                    <a:pt x="8" y="165"/>
                  </a:lnTo>
                  <a:lnTo>
                    <a:pt x="13" y="177"/>
                  </a:lnTo>
                  <a:lnTo>
                    <a:pt x="20" y="188"/>
                  </a:lnTo>
                  <a:lnTo>
                    <a:pt x="30" y="198"/>
                  </a:lnTo>
                  <a:lnTo>
                    <a:pt x="40" y="207"/>
                  </a:lnTo>
                  <a:lnTo>
                    <a:pt x="52" y="216"/>
                  </a:lnTo>
                  <a:lnTo>
                    <a:pt x="66" y="226"/>
                  </a:lnTo>
                  <a:lnTo>
                    <a:pt x="80" y="232"/>
                  </a:lnTo>
                  <a:lnTo>
                    <a:pt x="96" y="240"/>
                  </a:lnTo>
                  <a:lnTo>
                    <a:pt x="113" y="245"/>
                  </a:lnTo>
                  <a:lnTo>
                    <a:pt x="129" y="250"/>
                  </a:lnTo>
                  <a:lnTo>
                    <a:pt x="148" y="256"/>
                  </a:lnTo>
                  <a:lnTo>
                    <a:pt x="166" y="258"/>
                  </a:lnTo>
                  <a:lnTo>
                    <a:pt x="186" y="261"/>
                  </a:lnTo>
                  <a:lnTo>
                    <a:pt x="205" y="264"/>
                  </a:lnTo>
                  <a:lnTo>
                    <a:pt x="225" y="264"/>
                  </a:lnTo>
                  <a:lnTo>
                    <a:pt x="244" y="264"/>
                  </a:lnTo>
                  <a:lnTo>
                    <a:pt x="263" y="261"/>
                  </a:lnTo>
                  <a:lnTo>
                    <a:pt x="283" y="258"/>
                  </a:lnTo>
                  <a:lnTo>
                    <a:pt x="301" y="256"/>
                  </a:lnTo>
                  <a:lnTo>
                    <a:pt x="320" y="250"/>
                  </a:lnTo>
                  <a:lnTo>
                    <a:pt x="336" y="245"/>
                  </a:lnTo>
                  <a:lnTo>
                    <a:pt x="353" y="239"/>
                  </a:lnTo>
                  <a:lnTo>
                    <a:pt x="369" y="232"/>
                  </a:lnTo>
                  <a:lnTo>
                    <a:pt x="383" y="224"/>
                  </a:lnTo>
                  <a:lnTo>
                    <a:pt x="397" y="216"/>
                  </a:lnTo>
                  <a:lnTo>
                    <a:pt x="409" y="207"/>
                  </a:lnTo>
                  <a:lnTo>
                    <a:pt x="419" y="198"/>
                  </a:lnTo>
                  <a:lnTo>
                    <a:pt x="429" y="188"/>
                  </a:lnTo>
                  <a:lnTo>
                    <a:pt x="436" y="176"/>
                  </a:lnTo>
                  <a:lnTo>
                    <a:pt x="441" y="165"/>
                  </a:lnTo>
                  <a:lnTo>
                    <a:pt x="446" y="154"/>
                  </a:lnTo>
                  <a:lnTo>
                    <a:pt x="448" y="143"/>
                  </a:lnTo>
                  <a:lnTo>
                    <a:pt x="450" y="132"/>
                  </a:lnTo>
                  <a:lnTo>
                    <a:pt x="448" y="120"/>
                  </a:lnTo>
                  <a:lnTo>
                    <a:pt x="446" y="108"/>
                  </a:lnTo>
                  <a:lnTo>
                    <a:pt x="441" y="98"/>
                  </a:lnTo>
                  <a:lnTo>
                    <a:pt x="436" y="87"/>
                  </a:lnTo>
                  <a:lnTo>
                    <a:pt x="429" y="75"/>
                  </a:lnTo>
                  <a:lnTo>
                    <a:pt x="419" y="66"/>
                  </a:lnTo>
                  <a:lnTo>
                    <a:pt x="409" y="56"/>
                  </a:lnTo>
                  <a:lnTo>
                    <a:pt x="397" y="47"/>
                  </a:lnTo>
                  <a:lnTo>
                    <a:pt x="383" y="39"/>
                  </a:lnTo>
                  <a:lnTo>
                    <a:pt x="369" y="31"/>
                  </a:lnTo>
                  <a:lnTo>
                    <a:pt x="353" y="23"/>
                  </a:lnTo>
                  <a:lnTo>
                    <a:pt x="336" y="18"/>
                  </a:lnTo>
                  <a:lnTo>
                    <a:pt x="320" y="13"/>
                  </a:lnTo>
                  <a:lnTo>
                    <a:pt x="301" y="7"/>
                  </a:lnTo>
                  <a:lnTo>
                    <a:pt x="283" y="5"/>
                  </a:lnTo>
                  <a:lnTo>
                    <a:pt x="263" y="2"/>
                  </a:lnTo>
                  <a:lnTo>
                    <a:pt x="244" y="1"/>
                  </a:lnTo>
                  <a:lnTo>
                    <a:pt x="225" y="0"/>
                  </a:lnTo>
                  <a:lnTo>
                    <a:pt x="205" y="1"/>
                  </a:lnTo>
                  <a:lnTo>
                    <a:pt x="186" y="2"/>
                  </a:lnTo>
                  <a:lnTo>
                    <a:pt x="166" y="5"/>
                  </a:lnTo>
                  <a:lnTo>
                    <a:pt x="148" y="7"/>
                  </a:lnTo>
                  <a:lnTo>
                    <a:pt x="129" y="13"/>
                  </a:lnTo>
                  <a:lnTo>
                    <a:pt x="113" y="18"/>
                  </a:lnTo>
                  <a:lnTo>
                    <a:pt x="96" y="23"/>
                  </a:lnTo>
                  <a:lnTo>
                    <a:pt x="80" y="31"/>
                  </a:lnTo>
                  <a:lnTo>
                    <a:pt x="66" y="39"/>
                  </a:lnTo>
                  <a:lnTo>
                    <a:pt x="52" y="47"/>
                  </a:lnTo>
                  <a:lnTo>
                    <a:pt x="40" y="56"/>
                  </a:lnTo>
                  <a:lnTo>
                    <a:pt x="30" y="66"/>
                  </a:lnTo>
                  <a:lnTo>
                    <a:pt x="20" y="77"/>
                  </a:lnTo>
                  <a:lnTo>
                    <a:pt x="13" y="87"/>
                  </a:lnTo>
                  <a:lnTo>
                    <a:pt x="8" y="98"/>
                  </a:lnTo>
                  <a:lnTo>
                    <a:pt x="3" y="108"/>
                  </a:lnTo>
                  <a:lnTo>
                    <a:pt x="1" y="120"/>
                  </a:lnTo>
                  <a:lnTo>
                    <a:pt x="0" y="132"/>
                  </a:lnTo>
                </a:path>
              </a:pathLst>
            </a:custGeom>
            <a:solidFill>
              <a:schemeClr val="bg2"/>
            </a:solidFill>
            <a:ln w="12700" cap="rnd">
              <a:solidFill>
                <a:schemeClr val="tx2"/>
              </a:solidFill>
              <a:round/>
              <a:headEnd type="none" w="sm" len="sm"/>
              <a:tailEnd type="none" w="sm" len="sm"/>
            </a:ln>
          </p:spPr>
          <p:txBody>
            <a:bodyPr/>
            <a:lstStyle/>
            <a:p>
              <a:endParaRPr lang="en-US"/>
            </a:p>
          </p:txBody>
        </p:sp>
        <p:sp>
          <p:nvSpPr>
            <p:cNvPr id="1067056" name="Freeform 13"/>
            <p:cNvSpPr>
              <a:spLocks/>
            </p:cNvSpPr>
            <p:nvPr/>
          </p:nvSpPr>
          <p:spPr bwMode="auto">
            <a:xfrm>
              <a:off x="3792" y="1772"/>
              <a:ext cx="721" cy="437"/>
            </a:xfrm>
            <a:custGeom>
              <a:avLst/>
              <a:gdLst>
                <a:gd name="T0" fmla="*/ 0 w 721"/>
                <a:gd name="T1" fmla="*/ 218 h 437"/>
                <a:gd name="T2" fmla="*/ 354 w 721"/>
                <a:gd name="T3" fmla="*/ 0 h 437"/>
                <a:gd name="T4" fmla="*/ 720 w 721"/>
                <a:gd name="T5" fmla="*/ 227 h 437"/>
                <a:gd name="T6" fmla="*/ 354 w 721"/>
                <a:gd name="T7" fmla="*/ 436 h 437"/>
                <a:gd name="T8" fmla="*/ 0 w 721"/>
                <a:gd name="T9" fmla="*/ 218 h 437"/>
                <a:gd name="T10" fmla="*/ 0 60000 65536"/>
                <a:gd name="T11" fmla="*/ 0 60000 65536"/>
                <a:gd name="T12" fmla="*/ 0 60000 65536"/>
                <a:gd name="T13" fmla="*/ 0 60000 65536"/>
                <a:gd name="T14" fmla="*/ 0 60000 65536"/>
                <a:gd name="T15" fmla="*/ 0 w 721"/>
                <a:gd name="T16" fmla="*/ 0 h 437"/>
                <a:gd name="T17" fmla="*/ 721 w 721"/>
                <a:gd name="T18" fmla="*/ 437 h 437"/>
              </a:gdLst>
              <a:ahLst/>
              <a:cxnLst>
                <a:cxn ang="T10">
                  <a:pos x="T0" y="T1"/>
                </a:cxn>
                <a:cxn ang="T11">
                  <a:pos x="T2" y="T3"/>
                </a:cxn>
                <a:cxn ang="T12">
                  <a:pos x="T4" y="T5"/>
                </a:cxn>
                <a:cxn ang="T13">
                  <a:pos x="T6" y="T7"/>
                </a:cxn>
                <a:cxn ang="T14">
                  <a:pos x="T8" y="T9"/>
                </a:cxn>
              </a:cxnLst>
              <a:rect l="T15" t="T16" r="T17" b="T18"/>
              <a:pathLst>
                <a:path w="721" h="437">
                  <a:moveTo>
                    <a:pt x="0" y="218"/>
                  </a:moveTo>
                  <a:lnTo>
                    <a:pt x="354" y="0"/>
                  </a:lnTo>
                  <a:lnTo>
                    <a:pt x="720" y="227"/>
                  </a:lnTo>
                  <a:lnTo>
                    <a:pt x="354" y="436"/>
                  </a:lnTo>
                  <a:lnTo>
                    <a:pt x="0" y="21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7" name="Freeform 14"/>
            <p:cNvSpPr>
              <a:spLocks/>
            </p:cNvSpPr>
            <p:nvPr/>
          </p:nvSpPr>
          <p:spPr bwMode="auto">
            <a:xfrm>
              <a:off x="4704" y="1881"/>
              <a:ext cx="865" cy="274"/>
            </a:xfrm>
            <a:custGeom>
              <a:avLst/>
              <a:gdLst>
                <a:gd name="T0" fmla="*/ 864 w 865"/>
                <a:gd name="T1" fmla="*/ 273 h 274"/>
                <a:gd name="T2" fmla="*/ 864 w 865"/>
                <a:gd name="T3" fmla="*/ 0 h 274"/>
                <a:gd name="T4" fmla="*/ 0 w 865"/>
                <a:gd name="T5" fmla="*/ 0 h 274"/>
                <a:gd name="T6" fmla="*/ 0 w 865"/>
                <a:gd name="T7" fmla="*/ 273 h 274"/>
                <a:gd name="T8" fmla="*/ 864 w 865"/>
                <a:gd name="T9" fmla="*/ 273 h 274"/>
                <a:gd name="T10" fmla="*/ 0 60000 65536"/>
                <a:gd name="T11" fmla="*/ 0 60000 65536"/>
                <a:gd name="T12" fmla="*/ 0 60000 65536"/>
                <a:gd name="T13" fmla="*/ 0 60000 65536"/>
                <a:gd name="T14" fmla="*/ 0 60000 65536"/>
                <a:gd name="T15" fmla="*/ 0 w 865"/>
                <a:gd name="T16" fmla="*/ 0 h 274"/>
                <a:gd name="T17" fmla="*/ 865 w 865"/>
                <a:gd name="T18" fmla="*/ 274 h 274"/>
              </a:gdLst>
              <a:ahLst/>
              <a:cxnLst>
                <a:cxn ang="T10">
                  <a:pos x="T0" y="T1"/>
                </a:cxn>
                <a:cxn ang="T11">
                  <a:pos x="T2" y="T3"/>
                </a:cxn>
                <a:cxn ang="T12">
                  <a:pos x="T4" y="T5"/>
                </a:cxn>
                <a:cxn ang="T13">
                  <a:pos x="T6" y="T7"/>
                </a:cxn>
                <a:cxn ang="T14">
                  <a:pos x="T8" y="T9"/>
                </a:cxn>
              </a:cxnLst>
              <a:rect l="T15" t="T16" r="T17" b="T18"/>
              <a:pathLst>
                <a:path w="865" h="274">
                  <a:moveTo>
                    <a:pt x="864" y="273"/>
                  </a:moveTo>
                  <a:lnTo>
                    <a:pt x="864" y="0"/>
                  </a:lnTo>
                  <a:lnTo>
                    <a:pt x="0" y="0"/>
                  </a:lnTo>
                  <a:lnTo>
                    <a:pt x="0" y="273"/>
                  </a:lnTo>
                  <a:lnTo>
                    <a:pt x="864"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8" name="Freeform 15"/>
            <p:cNvSpPr>
              <a:spLocks/>
            </p:cNvSpPr>
            <p:nvPr/>
          </p:nvSpPr>
          <p:spPr bwMode="auto">
            <a:xfrm>
              <a:off x="2784" y="1873"/>
              <a:ext cx="769" cy="274"/>
            </a:xfrm>
            <a:custGeom>
              <a:avLst/>
              <a:gdLst>
                <a:gd name="T0" fmla="*/ 768 w 769"/>
                <a:gd name="T1" fmla="*/ 273 h 274"/>
                <a:gd name="T2" fmla="*/ 768 w 769"/>
                <a:gd name="T3" fmla="*/ 0 h 274"/>
                <a:gd name="T4" fmla="*/ 0 w 769"/>
                <a:gd name="T5" fmla="*/ 0 h 274"/>
                <a:gd name="T6" fmla="*/ 0 w 769"/>
                <a:gd name="T7" fmla="*/ 273 h 274"/>
                <a:gd name="T8" fmla="*/ 768 w 769"/>
                <a:gd name="T9" fmla="*/ 273 h 274"/>
                <a:gd name="T10" fmla="*/ 0 60000 65536"/>
                <a:gd name="T11" fmla="*/ 0 60000 65536"/>
                <a:gd name="T12" fmla="*/ 0 60000 65536"/>
                <a:gd name="T13" fmla="*/ 0 60000 65536"/>
                <a:gd name="T14" fmla="*/ 0 60000 65536"/>
                <a:gd name="T15" fmla="*/ 0 w 769"/>
                <a:gd name="T16" fmla="*/ 0 h 274"/>
                <a:gd name="T17" fmla="*/ 769 w 769"/>
                <a:gd name="T18" fmla="*/ 274 h 274"/>
              </a:gdLst>
              <a:ahLst/>
              <a:cxnLst>
                <a:cxn ang="T10">
                  <a:pos x="T0" y="T1"/>
                </a:cxn>
                <a:cxn ang="T11">
                  <a:pos x="T2" y="T3"/>
                </a:cxn>
                <a:cxn ang="T12">
                  <a:pos x="T4" y="T5"/>
                </a:cxn>
                <a:cxn ang="T13">
                  <a:pos x="T6" y="T7"/>
                </a:cxn>
                <a:cxn ang="T14">
                  <a:pos x="T8" y="T9"/>
                </a:cxn>
              </a:cxnLst>
              <a:rect l="T15" t="T16" r="T17" b="T18"/>
              <a:pathLst>
                <a:path w="769" h="274">
                  <a:moveTo>
                    <a:pt x="768" y="273"/>
                  </a:moveTo>
                  <a:lnTo>
                    <a:pt x="768" y="0"/>
                  </a:lnTo>
                  <a:lnTo>
                    <a:pt x="0" y="0"/>
                  </a:lnTo>
                  <a:lnTo>
                    <a:pt x="0" y="273"/>
                  </a:lnTo>
                  <a:lnTo>
                    <a:pt x="768"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59" name="Freeform 16"/>
            <p:cNvSpPr>
              <a:spLocks/>
            </p:cNvSpPr>
            <p:nvPr/>
          </p:nvSpPr>
          <p:spPr bwMode="auto">
            <a:xfrm>
              <a:off x="4794" y="1260"/>
              <a:ext cx="450" cy="266"/>
            </a:xfrm>
            <a:custGeom>
              <a:avLst/>
              <a:gdLst>
                <a:gd name="T0" fmla="*/ 449 w 450"/>
                <a:gd name="T1" fmla="*/ 120 h 266"/>
                <a:gd name="T2" fmla="*/ 442 w 450"/>
                <a:gd name="T3" fmla="*/ 98 h 266"/>
                <a:gd name="T4" fmla="*/ 429 w 450"/>
                <a:gd name="T5" fmla="*/ 76 h 266"/>
                <a:gd name="T6" fmla="*/ 409 w 450"/>
                <a:gd name="T7" fmla="*/ 56 h 266"/>
                <a:gd name="T8" fmla="*/ 383 w 450"/>
                <a:gd name="T9" fmla="*/ 38 h 266"/>
                <a:gd name="T10" fmla="*/ 353 w 450"/>
                <a:gd name="T11" fmla="*/ 23 h 266"/>
                <a:gd name="T12" fmla="*/ 319 w 450"/>
                <a:gd name="T13" fmla="*/ 11 h 266"/>
                <a:gd name="T14" fmla="*/ 283 w 450"/>
                <a:gd name="T15" fmla="*/ 3 h 266"/>
                <a:gd name="T16" fmla="*/ 244 w 450"/>
                <a:gd name="T17" fmla="*/ 0 h 266"/>
                <a:gd name="T18" fmla="*/ 205 w 450"/>
                <a:gd name="T19" fmla="*/ 0 h 266"/>
                <a:gd name="T20" fmla="*/ 166 w 450"/>
                <a:gd name="T21" fmla="*/ 3 h 266"/>
                <a:gd name="T22" fmla="*/ 129 w 450"/>
                <a:gd name="T23" fmla="*/ 11 h 266"/>
                <a:gd name="T24" fmla="*/ 95 w 450"/>
                <a:gd name="T25" fmla="*/ 23 h 266"/>
                <a:gd name="T26" fmla="*/ 65 w 450"/>
                <a:gd name="T27" fmla="*/ 38 h 266"/>
                <a:gd name="T28" fmla="*/ 40 w 450"/>
                <a:gd name="T29" fmla="*/ 56 h 266"/>
                <a:gd name="T30" fmla="*/ 20 w 450"/>
                <a:gd name="T31" fmla="*/ 76 h 266"/>
                <a:gd name="T32" fmla="*/ 8 w 450"/>
                <a:gd name="T33" fmla="*/ 98 h 266"/>
                <a:gd name="T34" fmla="*/ 1 w 450"/>
                <a:gd name="T35" fmla="*/ 120 h 266"/>
                <a:gd name="T36" fmla="*/ 1 w 450"/>
                <a:gd name="T37" fmla="*/ 144 h 266"/>
                <a:gd name="T38" fmla="*/ 8 w 450"/>
                <a:gd name="T39" fmla="*/ 166 h 266"/>
                <a:gd name="T40" fmla="*/ 20 w 450"/>
                <a:gd name="T41" fmla="*/ 187 h 266"/>
                <a:gd name="T42" fmla="*/ 40 w 450"/>
                <a:gd name="T43" fmla="*/ 208 h 266"/>
                <a:gd name="T44" fmla="*/ 65 w 450"/>
                <a:gd name="T45" fmla="*/ 225 h 266"/>
                <a:gd name="T46" fmla="*/ 95 w 450"/>
                <a:gd name="T47" fmla="*/ 240 h 266"/>
                <a:gd name="T48" fmla="*/ 129 w 450"/>
                <a:gd name="T49" fmla="*/ 251 h 266"/>
                <a:gd name="T50" fmla="*/ 166 w 450"/>
                <a:gd name="T51" fmla="*/ 259 h 266"/>
                <a:gd name="T52" fmla="*/ 205 w 450"/>
                <a:gd name="T53" fmla="*/ 263 h 266"/>
                <a:gd name="T54" fmla="*/ 244 w 450"/>
                <a:gd name="T55" fmla="*/ 263 h 266"/>
                <a:gd name="T56" fmla="*/ 283 w 450"/>
                <a:gd name="T57" fmla="*/ 259 h 266"/>
                <a:gd name="T58" fmla="*/ 319 w 450"/>
                <a:gd name="T59" fmla="*/ 251 h 266"/>
                <a:gd name="T60" fmla="*/ 353 w 450"/>
                <a:gd name="T61" fmla="*/ 240 h 266"/>
                <a:gd name="T62" fmla="*/ 383 w 450"/>
                <a:gd name="T63" fmla="*/ 225 h 266"/>
                <a:gd name="T64" fmla="*/ 409 w 450"/>
                <a:gd name="T65" fmla="*/ 208 h 266"/>
                <a:gd name="T66" fmla="*/ 429 w 450"/>
                <a:gd name="T67" fmla="*/ 187 h 266"/>
                <a:gd name="T68" fmla="*/ 442 w 450"/>
                <a:gd name="T69" fmla="*/ 166 h 266"/>
                <a:gd name="T70" fmla="*/ 449 w 450"/>
                <a:gd name="T71" fmla="*/ 144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449" y="132"/>
                  </a:moveTo>
                  <a:lnTo>
                    <a:pt x="449" y="120"/>
                  </a:lnTo>
                  <a:lnTo>
                    <a:pt x="446" y="108"/>
                  </a:lnTo>
                  <a:lnTo>
                    <a:pt x="442" y="98"/>
                  </a:lnTo>
                  <a:lnTo>
                    <a:pt x="436" y="86"/>
                  </a:lnTo>
                  <a:lnTo>
                    <a:pt x="429" y="76"/>
                  </a:lnTo>
                  <a:lnTo>
                    <a:pt x="419" y="65"/>
                  </a:lnTo>
                  <a:lnTo>
                    <a:pt x="409" y="56"/>
                  </a:lnTo>
                  <a:lnTo>
                    <a:pt x="397" y="47"/>
                  </a:lnTo>
                  <a:lnTo>
                    <a:pt x="383" y="38"/>
                  </a:lnTo>
                  <a:lnTo>
                    <a:pt x="369" y="31"/>
                  </a:lnTo>
                  <a:lnTo>
                    <a:pt x="353" y="23"/>
                  </a:lnTo>
                  <a:lnTo>
                    <a:pt x="337" y="17"/>
                  </a:lnTo>
                  <a:lnTo>
                    <a:pt x="319" y="11"/>
                  </a:lnTo>
                  <a:lnTo>
                    <a:pt x="302" y="7"/>
                  </a:lnTo>
                  <a:lnTo>
                    <a:pt x="283" y="3"/>
                  </a:lnTo>
                  <a:lnTo>
                    <a:pt x="263" y="1"/>
                  </a:lnTo>
                  <a:lnTo>
                    <a:pt x="244" y="0"/>
                  </a:lnTo>
                  <a:lnTo>
                    <a:pt x="225" y="0"/>
                  </a:lnTo>
                  <a:lnTo>
                    <a:pt x="205" y="0"/>
                  </a:lnTo>
                  <a:lnTo>
                    <a:pt x="185" y="1"/>
                  </a:lnTo>
                  <a:lnTo>
                    <a:pt x="166" y="3"/>
                  </a:lnTo>
                  <a:lnTo>
                    <a:pt x="148" y="7"/>
                  </a:lnTo>
                  <a:lnTo>
                    <a:pt x="129" y="11"/>
                  </a:lnTo>
                  <a:lnTo>
                    <a:pt x="111" y="17"/>
                  </a:lnTo>
                  <a:lnTo>
                    <a:pt x="95" y="23"/>
                  </a:lnTo>
                  <a:lnTo>
                    <a:pt x="80" y="31"/>
                  </a:lnTo>
                  <a:lnTo>
                    <a:pt x="65" y="38"/>
                  </a:lnTo>
                  <a:lnTo>
                    <a:pt x="52" y="47"/>
                  </a:lnTo>
                  <a:lnTo>
                    <a:pt x="40" y="56"/>
                  </a:lnTo>
                  <a:lnTo>
                    <a:pt x="30" y="65"/>
                  </a:lnTo>
                  <a:lnTo>
                    <a:pt x="20" y="76"/>
                  </a:lnTo>
                  <a:lnTo>
                    <a:pt x="13" y="86"/>
                  </a:lnTo>
                  <a:lnTo>
                    <a:pt x="8" y="98"/>
                  </a:lnTo>
                  <a:lnTo>
                    <a:pt x="3" y="108"/>
                  </a:lnTo>
                  <a:lnTo>
                    <a:pt x="1" y="120"/>
                  </a:lnTo>
                  <a:lnTo>
                    <a:pt x="0" y="132"/>
                  </a:lnTo>
                  <a:lnTo>
                    <a:pt x="1" y="144"/>
                  </a:lnTo>
                  <a:lnTo>
                    <a:pt x="3" y="154"/>
                  </a:lnTo>
                  <a:lnTo>
                    <a:pt x="8" y="166"/>
                  </a:lnTo>
                  <a:lnTo>
                    <a:pt x="13" y="177"/>
                  </a:lnTo>
                  <a:lnTo>
                    <a:pt x="20" y="187"/>
                  </a:lnTo>
                  <a:lnTo>
                    <a:pt x="30" y="198"/>
                  </a:lnTo>
                  <a:lnTo>
                    <a:pt x="40" y="208"/>
                  </a:lnTo>
                  <a:lnTo>
                    <a:pt x="52" y="217"/>
                  </a:lnTo>
                  <a:lnTo>
                    <a:pt x="65" y="225"/>
                  </a:lnTo>
                  <a:lnTo>
                    <a:pt x="80" y="233"/>
                  </a:lnTo>
                  <a:lnTo>
                    <a:pt x="95" y="240"/>
                  </a:lnTo>
                  <a:lnTo>
                    <a:pt x="111" y="246"/>
                  </a:lnTo>
                  <a:lnTo>
                    <a:pt x="129" y="251"/>
                  </a:lnTo>
                  <a:lnTo>
                    <a:pt x="148" y="257"/>
                  </a:lnTo>
                  <a:lnTo>
                    <a:pt x="166" y="259"/>
                  </a:lnTo>
                  <a:lnTo>
                    <a:pt x="185" y="262"/>
                  </a:lnTo>
                  <a:lnTo>
                    <a:pt x="205" y="263"/>
                  </a:lnTo>
                  <a:lnTo>
                    <a:pt x="225" y="265"/>
                  </a:lnTo>
                  <a:lnTo>
                    <a:pt x="244" y="263"/>
                  </a:lnTo>
                  <a:lnTo>
                    <a:pt x="263" y="262"/>
                  </a:lnTo>
                  <a:lnTo>
                    <a:pt x="283" y="259"/>
                  </a:lnTo>
                  <a:lnTo>
                    <a:pt x="302" y="257"/>
                  </a:lnTo>
                  <a:lnTo>
                    <a:pt x="319" y="251"/>
                  </a:lnTo>
                  <a:lnTo>
                    <a:pt x="337" y="246"/>
                  </a:lnTo>
                  <a:lnTo>
                    <a:pt x="353" y="240"/>
                  </a:lnTo>
                  <a:lnTo>
                    <a:pt x="369" y="233"/>
                  </a:lnTo>
                  <a:lnTo>
                    <a:pt x="383" y="225"/>
                  </a:lnTo>
                  <a:lnTo>
                    <a:pt x="397" y="217"/>
                  </a:lnTo>
                  <a:lnTo>
                    <a:pt x="409" y="208"/>
                  </a:lnTo>
                  <a:lnTo>
                    <a:pt x="419" y="198"/>
                  </a:lnTo>
                  <a:lnTo>
                    <a:pt x="429" y="187"/>
                  </a:lnTo>
                  <a:lnTo>
                    <a:pt x="436" y="177"/>
                  </a:lnTo>
                  <a:lnTo>
                    <a:pt x="442" y="166"/>
                  </a:lnTo>
                  <a:lnTo>
                    <a:pt x="446" y="154"/>
                  </a:lnTo>
                  <a:lnTo>
                    <a:pt x="449" y="144"/>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60" name="Rectangle 17"/>
            <p:cNvSpPr>
              <a:spLocks noChangeArrowheads="1"/>
            </p:cNvSpPr>
            <p:nvPr/>
          </p:nvSpPr>
          <p:spPr bwMode="auto">
            <a:xfrm>
              <a:off x="3481" y="1486"/>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lot</a:t>
              </a:r>
            </a:p>
          </p:txBody>
        </p:sp>
        <p:sp>
          <p:nvSpPr>
            <p:cNvPr id="1067061" name="Rectangle 18"/>
            <p:cNvSpPr>
              <a:spLocks noChangeArrowheads="1"/>
            </p:cNvSpPr>
            <p:nvPr/>
          </p:nvSpPr>
          <p:spPr bwMode="auto">
            <a:xfrm>
              <a:off x="4759" y="1282"/>
              <a:ext cx="5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dname</a:t>
              </a:r>
            </a:p>
          </p:txBody>
        </p:sp>
        <p:sp>
          <p:nvSpPr>
            <p:cNvPr id="1067062" name="Rectangle 19"/>
            <p:cNvSpPr>
              <a:spLocks noChangeArrowheads="1"/>
            </p:cNvSpPr>
            <p:nvPr/>
          </p:nvSpPr>
          <p:spPr bwMode="auto">
            <a:xfrm>
              <a:off x="5144" y="1486"/>
              <a:ext cx="5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budget</a:t>
              </a:r>
            </a:p>
          </p:txBody>
        </p:sp>
        <p:sp>
          <p:nvSpPr>
            <p:cNvPr id="1067063" name="Rectangle 20"/>
            <p:cNvSpPr>
              <a:spLocks noChangeArrowheads="1"/>
            </p:cNvSpPr>
            <p:nvPr/>
          </p:nvSpPr>
          <p:spPr bwMode="auto">
            <a:xfrm>
              <a:off x="4441" y="1486"/>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u="sng">
                  <a:solidFill>
                    <a:srgbClr val="000000"/>
                  </a:solidFill>
                  <a:latin typeface="Arial" panose="020B0604020202020204" pitchFamily="34" charset="0"/>
                </a:rPr>
                <a:t>did</a:t>
              </a:r>
            </a:p>
          </p:txBody>
        </p:sp>
        <p:sp>
          <p:nvSpPr>
            <p:cNvPr id="1067064" name="Rectangle 21"/>
            <p:cNvSpPr>
              <a:spLocks noChangeArrowheads="1"/>
            </p:cNvSpPr>
            <p:nvPr/>
          </p:nvSpPr>
          <p:spPr bwMode="auto">
            <a:xfrm>
              <a:off x="3930" y="1142"/>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since</a:t>
              </a:r>
            </a:p>
          </p:txBody>
        </p:sp>
        <p:sp>
          <p:nvSpPr>
            <p:cNvPr id="1067065" name="Rectangle 22"/>
            <p:cNvSpPr>
              <a:spLocks noChangeArrowheads="1"/>
            </p:cNvSpPr>
            <p:nvPr/>
          </p:nvSpPr>
          <p:spPr bwMode="auto">
            <a:xfrm>
              <a:off x="3027" y="127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name</a:t>
              </a:r>
            </a:p>
          </p:txBody>
        </p:sp>
        <p:sp>
          <p:nvSpPr>
            <p:cNvPr id="1067066" name="Rectangle 23"/>
            <p:cNvSpPr>
              <a:spLocks noChangeArrowheads="1"/>
            </p:cNvSpPr>
            <p:nvPr/>
          </p:nvSpPr>
          <p:spPr bwMode="auto">
            <a:xfrm>
              <a:off x="3795" y="1897"/>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Works_In</a:t>
              </a:r>
            </a:p>
          </p:txBody>
        </p:sp>
        <p:sp>
          <p:nvSpPr>
            <p:cNvPr id="1067067" name="Rectangle 24"/>
            <p:cNvSpPr>
              <a:spLocks noChangeArrowheads="1"/>
            </p:cNvSpPr>
            <p:nvPr/>
          </p:nvSpPr>
          <p:spPr bwMode="auto">
            <a:xfrm>
              <a:off x="4660" y="1913"/>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Departments</a:t>
              </a:r>
            </a:p>
          </p:txBody>
        </p:sp>
        <p:sp>
          <p:nvSpPr>
            <p:cNvPr id="1067068" name="Rectangle 25"/>
            <p:cNvSpPr>
              <a:spLocks noChangeArrowheads="1"/>
            </p:cNvSpPr>
            <p:nvPr/>
          </p:nvSpPr>
          <p:spPr bwMode="auto">
            <a:xfrm>
              <a:off x="2771" y="1906"/>
              <a:ext cx="7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Employees</a:t>
              </a:r>
            </a:p>
          </p:txBody>
        </p:sp>
        <p:sp>
          <p:nvSpPr>
            <p:cNvPr id="1067069" name="Rectangle 26"/>
            <p:cNvSpPr>
              <a:spLocks noChangeArrowheads="1"/>
            </p:cNvSpPr>
            <p:nvPr/>
          </p:nvSpPr>
          <p:spPr bwMode="auto">
            <a:xfrm>
              <a:off x="2632" y="1478"/>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u="sng">
                  <a:solidFill>
                    <a:srgbClr val="000000"/>
                  </a:solidFill>
                  <a:latin typeface="Arial" panose="020B0604020202020204" pitchFamily="34" charset="0"/>
                </a:rPr>
                <a:t>ssn</a:t>
              </a:r>
            </a:p>
          </p:txBody>
        </p:sp>
        <p:sp>
          <p:nvSpPr>
            <p:cNvPr id="1067070" name="Line 27"/>
            <p:cNvSpPr>
              <a:spLocks noChangeShapeType="1"/>
            </p:cNvSpPr>
            <p:nvPr/>
          </p:nvSpPr>
          <p:spPr bwMode="auto">
            <a:xfrm>
              <a:off x="2832" y="1728"/>
              <a:ext cx="144"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1" name="Line 28"/>
            <p:cNvSpPr>
              <a:spLocks noChangeShapeType="1"/>
            </p:cNvSpPr>
            <p:nvPr/>
          </p:nvSpPr>
          <p:spPr bwMode="auto">
            <a:xfrm>
              <a:off x="3216" y="1536"/>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2" name="Line 29"/>
            <p:cNvSpPr>
              <a:spLocks noChangeShapeType="1"/>
            </p:cNvSpPr>
            <p:nvPr/>
          </p:nvSpPr>
          <p:spPr bwMode="auto">
            <a:xfrm flipH="1">
              <a:off x="3456" y="1728"/>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3" name="Line 30"/>
            <p:cNvSpPr>
              <a:spLocks noChangeShapeType="1"/>
            </p:cNvSpPr>
            <p:nvPr/>
          </p:nvSpPr>
          <p:spPr bwMode="auto">
            <a:xfrm>
              <a:off x="4128" y="1392"/>
              <a:ext cx="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4" name="Line 31"/>
            <p:cNvSpPr>
              <a:spLocks noChangeShapeType="1"/>
            </p:cNvSpPr>
            <p:nvPr/>
          </p:nvSpPr>
          <p:spPr bwMode="auto">
            <a:xfrm>
              <a:off x="4608" y="1728"/>
              <a:ext cx="24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5" name="Line 32"/>
            <p:cNvSpPr>
              <a:spLocks noChangeShapeType="1"/>
            </p:cNvSpPr>
            <p:nvPr/>
          </p:nvSpPr>
          <p:spPr bwMode="auto">
            <a:xfrm>
              <a:off x="5040" y="1536"/>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6" name="Line 33"/>
            <p:cNvSpPr>
              <a:spLocks noChangeShapeType="1"/>
            </p:cNvSpPr>
            <p:nvPr/>
          </p:nvSpPr>
          <p:spPr bwMode="auto">
            <a:xfrm flipH="1">
              <a:off x="5280" y="1728"/>
              <a:ext cx="144"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7" name="Line 34"/>
            <p:cNvSpPr>
              <a:spLocks noChangeShapeType="1"/>
            </p:cNvSpPr>
            <p:nvPr/>
          </p:nvSpPr>
          <p:spPr bwMode="auto">
            <a:xfrm>
              <a:off x="4512" y="2016"/>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78" name="Line 35"/>
            <p:cNvSpPr>
              <a:spLocks noChangeShapeType="1"/>
            </p:cNvSpPr>
            <p:nvPr/>
          </p:nvSpPr>
          <p:spPr bwMode="auto">
            <a:xfrm>
              <a:off x="3552" y="1968"/>
              <a:ext cx="24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067016" name="Group 68"/>
          <p:cNvGrpSpPr>
            <a:grpSpLocks/>
          </p:cNvGrpSpPr>
          <p:nvPr/>
        </p:nvGrpSpPr>
        <p:grpSpPr bwMode="auto">
          <a:xfrm>
            <a:off x="5411788" y="4441826"/>
            <a:ext cx="5029200" cy="1884363"/>
            <a:chOff x="2449" y="2798"/>
            <a:chExt cx="3168" cy="1187"/>
          </a:xfrm>
        </p:grpSpPr>
        <p:sp>
          <p:nvSpPr>
            <p:cNvPr id="1067019" name="Freeform 37"/>
            <p:cNvSpPr>
              <a:spLocks/>
            </p:cNvSpPr>
            <p:nvPr/>
          </p:nvSpPr>
          <p:spPr bwMode="auto">
            <a:xfrm>
              <a:off x="2853" y="3028"/>
              <a:ext cx="450" cy="266"/>
            </a:xfrm>
            <a:custGeom>
              <a:avLst/>
              <a:gdLst>
                <a:gd name="T0" fmla="*/ 449 w 450"/>
                <a:gd name="T1" fmla="*/ 120 h 266"/>
                <a:gd name="T2" fmla="*/ 442 w 450"/>
                <a:gd name="T3" fmla="*/ 97 h 266"/>
                <a:gd name="T4" fmla="*/ 428 w 450"/>
                <a:gd name="T5" fmla="*/ 76 h 266"/>
                <a:gd name="T6" fmla="*/ 409 w 450"/>
                <a:gd name="T7" fmla="*/ 56 h 266"/>
                <a:gd name="T8" fmla="*/ 383 w 450"/>
                <a:gd name="T9" fmla="*/ 39 h 266"/>
                <a:gd name="T10" fmla="*/ 353 w 450"/>
                <a:gd name="T11" fmla="*/ 23 h 266"/>
                <a:gd name="T12" fmla="*/ 319 w 450"/>
                <a:gd name="T13" fmla="*/ 13 h 266"/>
                <a:gd name="T14" fmla="*/ 282 w 450"/>
                <a:gd name="T15" fmla="*/ 3 h 266"/>
                <a:gd name="T16" fmla="*/ 243 w 450"/>
                <a:gd name="T17" fmla="*/ 0 h 266"/>
                <a:gd name="T18" fmla="*/ 205 w 450"/>
                <a:gd name="T19" fmla="*/ 0 h 266"/>
                <a:gd name="T20" fmla="*/ 166 w 450"/>
                <a:gd name="T21" fmla="*/ 3 h 266"/>
                <a:gd name="T22" fmla="*/ 129 w 450"/>
                <a:gd name="T23" fmla="*/ 13 h 266"/>
                <a:gd name="T24" fmla="*/ 95 w 450"/>
                <a:gd name="T25" fmla="*/ 23 h 266"/>
                <a:gd name="T26" fmla="*/ 65 w 450"/>
                <a:gd name="T27" fmla="*/ 39 h 266"/>
                <a:gd name="T28" fmla="*/ 39 w 450"/>
                <a:gd name="T29" fmla="*/ 56 h 266"/>
                <a:gd name="T30" fmla="*/ 20 w 450"/>
                <a:gd name="T31" fmla="*/ 76 h 266"/>
                <a:gd name="T32" fmla="*/ 6 w 450"/>
                <a:gd name="T33" fmla="*/ 97 h 266"/>
                <a:gd name="T34" fmla="*/ 0 w 450"/>
                <a:gd name="T35" fmla="*/ 120 h 266"/>
                <a:gd name="T36" fmla="*/ 0 w 450"/>
                <a:gd name="T37" fmla="*/ 142 h 266"/>
                <a:gd name="T38" fmla="*/ 6 w 450"/>
                <a:gd name="T39" fmla="*/ 166 h 266"/>
                <a:gd name="T40" fmla="*/ 20 w 450"/>
                <a:gd name="T41" fmla="*/ 187 h 266"/>
                <a:gd name="T42" fmla="*/ 39 w 450"/>
                <a:gd name="T43" fmla="*/ 208 h 266"/>
                <a:gd name="T44" fmla="*/ 65 w 450"/>
                <a:gd name="T45" fmla="*/ 225 h 266"/>
                <a:gd name="T46" fmla="*/ 95 w 450"/>
                <a:gd name="T47" fmla="*/ 240 h 266"/>
                <a:gd name="T48" fmla="*/ 129 w 450"/>
                <a:gd name="T49" fmla="*/ 251 h 266"/>
                <a:gd name="T50" fmla="*/ 166 w 450"/>
                <a:gd name="T51" fmla="*/ 259 h 266"/>
                <a:gd name="T52" fmla="*/ 205 w 450"/>
                <a:gd name="T53" fmla="*/ 263 h 266"/>
                <a:gd name="T54" fmla="*/ 243 w 450"/>
                <a:gd name="T55" fmla="*/ 263 h 266"/>
                <a:gd name="T56" fmla="*/ 282 w 450"/>
                <a:gd name="T57" fmla="*/ 259 h 266"/>
                <a:gd name="T58" fmla="*/ 319 w 450"/>
                <a:gd name="T59" fmla="*/ 251 h 266"/>
                <a:gd name="T60" fmla="*/ 353 w 450"/>
                <a:gd name="T61" fmla="*/ 240 h 266"/>
                <a:gd name="T62" fmla="*/ 383 w 450"/>
                <a:gd name="T63" fmla="*/ 225 h 266"/>
                <a:gd name="T64" fmla="*/ 409 w 450"/>
                <a:gd name="T65" fmla="*/ 208 h 266"/>
                <a:gd name="T66" fmla="*/ 428 w 450"/>
                <a:gd name="T67" fmla="*/ 187 h 266"/>
                <a:gd name="T68" fmla="*/ 442 w 450"/>
                <a:gd name="T69" fmla="*/ 166 h 266"/>
                <a:gd name="T70" fmla="*/ 449 w 450"/>
                <a:gd name="T71" fmla="*/ 142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449" y="132"/>
                  </a:moveTo>
                  <a:lnTo>
                    <a:pt x="449" y="120"/>
                  </a:lnTo>
                  <a:lnTo>
                    <a:pt x="445" y="108"/>
                  </a:lnTo>
                  <a:lnTo>
                    <a:pt x="442" y="97"/>
                  </a:lnTo>
                  <a:lnTo>
                    <a:pt x="436" y="86"/>
                  </a:lnTo>
                  <a:lnTo>
                    <a:pt x="428" y="76"/>
                  </a:lnTo>
                  <a:lnTo>
                    <a:pt x="418" y="65"/>
                  </a:lnTo>
                  <a:lnTo>
                    <a:pt x="409" y="56"/>
                  </a:lnTo>
                  <a:lnTo>
                    <a:pt x="396" y="47"/>
                  </a:lnTo>
                  <a:lnTo>
                    <a:pt x="383" y="39"/>
                  </a:lnTo>
                  <a:lnTo>
                    <a:pt x="368" y="31"/>
                  </a:lnTo>
                  <a:lnTo>
                    <a:pt x="353" y="23"/>
                  </a:lnTo>
                  <a:lnTo>
                    <a:pt x="337" y="17"/>
                  </a:lnTo>
                  <a:lnTo>
                    <a:pt x="319" y="13"/>
                  </a:lnTo>
                  <a:lnTo>
                    <a:pt x="300" y="7"/>
                  </a:lnTo>
                  <a:lnTo>
                    <a:pt x="282" y="3"/>
                  </a:lnTo>
                  <a:lnTo>
                    <a:pt x="263" y="2"/>
                  </a:lnTo>
                  <a:lnTo>
                    <a:pt x="243" y="0"/>
                  </a:lnTo>
                  <a:lnTo>
                    <a:pt x="223" y="0"/>
                  </a:lnTo>
                  <a:lnTo>
                    <a:pt x="205" y="0"/>
                  </a:lnTo>
                  <a:lnTo>
                    <a:pt x="185" y="2"/>
                  </a:lnTo>
                  <a:lnTo>
                    <a:pt x="166" y="3"/>
                  </a:lnTo>
                  <a:lnTo>
                    <a:pt x="148" y="7"/>
                  </a:lnTo>
                  <a:lnTo>
                    <a:pt x="129" y="13"/>
                  </a:lnTo>
                  <a:lnTo>
                    <a:pt x="111" y="17"/>
                  </a:lnTo>
                  <a:lnTo>
                    <a:pt x="95" y="23"/>
                  </a:lnTo>
                  <a:lnTo>
                    <a:pt x="80" y="31"/>
                  </a:lnTo>
                  <a:lnTo>
                    <a:pt x="65" y="39"/>
                  </a:lnTo>
                  <a:lnTo>
                    <a:pt x="52" y="47"/>
                  </a:lnTo>
                  <a:lnTo>
                    <a:pt x="39" y="56"/>
                  </a:lnTo>
                  <a:lnTo>
                    <a:pt x="30" y="65"/>
                  </a:lnTo>
                  <a:lnTo>
                    <a:pt x="20" y="76"/>
                  </a:lnTo>
                  <a:lnTo>
                    <a:pt x="12" y="86"/>
                  </a:lnTo>
                  <a:lnTo>
                    <a:pt x="6" y="97"/>
                  </a:lnTo>
                  <a:lnTo>
                    <a:pt x="3" y="108"/>
                  </a:lnTo>
                  <a:lnTo>
                    <a:pt x="0" y="120"/>
                  </a:lnTo>
                  <a:lnTo>
                    <a:pt x="0" y="132"/>
                  </a:lnTo>
                  <a:lnTo>
                    <a:pt x="0" y="142"/>
                  </a:lnTo>
                  <a:lnTo>
                    <a:pt x="3" y="154"/>
                  </a:lnTo>
                  <a:lnTo>
                    <a:pt x="6" y="166"/>
                  </a:lnTo>
                  <a:lnTo>
                    <a:pt x="12" y="177"/>
                  </a:lnTo>
                  <a:lnTo>
                    <a:pt x="20" y="187"/>
                  </a:lnTo>
                  <a:lnTo>
                    <a:pt x="30" y="198"/>
                  </a:lnTo>
                  <a:lnTo>
                    <a:pt x="39" y="208"/>
                  </a:lnTo>
                  <a:lnTo>
                    <a:pt x="52" y="217"/>
                  </a:lnTo>
                  <a:lnTo>
                    <a:pt x="65" y="225"/>
                  </a:lnTo>
                  <a:lnTo>
                    <a:pt x="80" y="233"/>
                  </a:lnTo>
                  <a:lnTo>
                    <a:pt x="95" y="240"/>
                  </a:lnTo>
                  <a:lnTo>
                    <a:pt x="111" y="246"/>
                  </a:lnTo>
                  <a:lnTo>
                    <a:pt x="129" y="251"/>
                  </a:lnTo>
                  <a:lnTo>
                    <a:pt x="148" y="255"/>
                  </a:lnTo>
                  <a:lnTo>
                    <a:pt x="166" y="259"/>
                  </a:lnTo>
                  <a:lnTo>
                    <a:pt x="185" y="262"/>
                  </a:lnTo>
                  <a:lnTo>
                    <a:pt x="205" y="263"/>
                  </a:lnTo>
                  <a:lnTo>
                    <a:pt x="223" y="265"/>
                  </a:lnTo>
                  <a:lnTo>
                    <a:pt x="243" y="263"/>
                  </a:lnTo>
                  <a:lnTo>
                    <a:pt x="263" y="262"/>
                  </a:lnTo>
                  <a:lnTo>
                    <a:pt x="282" y="259"/>
                  </a:lnTo>
                  <a:lnTo>
                    <a:pt x="300" y="255"/>
                  </a:lnTo>
                  <a:lnTo>
                    <a:pt x="319" y="251"/>
                  </a:lnTo>
                  <a:lnTo>
                    <a:pt x="337" y="246"/>
                  </a:lnTo>
                  <a:lnTo>
                    <a:pt x="353" y="240"/>
                  </a:lnTo>
                  <a:lnTo>
                    <a:pt x="368" y="233"/>
                  </a:lnTo>
                  <a:lnTo>
                    <a:pt x="383" y="225"/>
                  </a:lnTo>
                  <a:lnTo>
                    <a:pt x="396" y="217"/>
                  </a:lnTo>
                  <a:lnTo>
                    <a:pt x="409" y="208"/>
                  </a:lnTo>
                  <a:lnTo>
                    <a:pt x="418" y="198"/>
                  </a:lnTo>
                  <a:lnTo>
                    <a:pt x="428" y="187"/>
                  </a:lnTo>
                  <a:lnTo>
                    <a:pt x="436" y="177"/>
                  </a:lnTo>
                  <a:lnTo>
                    <a:pt x="442" y="166"/>
                  </a:lnTo>
                  <a:lnTo>
                    <a:pt x="445" y="154"/>
                  </a:lnTo>
                  <a:lnTo>
                    <a:pt x="449" y="142"/>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0" name="Freeform 38"/>
            <p:cNvSpPr>
              <a:spLocks/>
            </p:cNvSpPr>
            <p:nvPr/>
          </p:nvSpPr>
          <p:spPr bwMode="auto">
            <a:xfrm>
              <a:off x="4246" y="3230"/>
              <a:ext cx="451" cy="266"/>
            </a:xfrm>
            <a:custGeom>
              <a:avLst/>
              <a:gdLst>
                <a:gd name="T0" fmla="*/ 448 w 451"/>
                <a:gd name="T1" fmla="*/ 120 h 266"/>
                <a:gd name="T2" fmla="*/ 441 w 451"/>
                <a:gd name="T3" fmla="*/ 98 h 266"/>
                <a:gd name="T4" fmla="*/ 429 w 451"/>
                <a:gd name="T5" fmla="*/ 76 h 266"/>
                <a:gd name="T6" fmla="*/ 409 w 451"/>
                <a:gd name="T7" fmla="*/ 56 h 266"/>
                <a:gd name="T8" fmla="*/ 383 w 451"/>
                <a:gd name="T9" fmla="*/ 39 h 266"/>
                <a:gd name="T10" fmla="*/ 353 w 451"/>
                <a:gd name="T11" fmla="*/ 24 h 266"/>
                <a:gd name="T12" fmla="*/ 319 w 451"/>
                <a:gd name="T13" fmla="*/ 13 h 266"/>
                <a:gd name="T14" fmla="*/ 283 w 451"/>
                <a:gd name="T15" fmla="*/ 5 h 266"/>
                <a:gd name="T16" fmla="*/ 243 w 451"/>
                <a:gd name="T17" fmla="*/ 0 h 266"/>
                <a:gd name="T18" fmla="*/ 205 w 451"/>
                <a:gd name="T19" fmla="*/ 0 h 266"/>
                <a:gd name="T20" fmla="*/ 166 w 451"/>
                <a:gd name="T21" fmla="*/ 5 h 266"/>
                <a:gd name="T22" fmla="*/ 129 w 451"/>
                <a:gd name="T23" fmla="*/ 13 h 266"/>
                <a:gd name="T24" fmla="*/ 95 w 451"/>
                <a:gd name="T25" fmla="*/ 24 h 266"/>
                <a:gd name="T26" fmla="*/ 66 w 451"/>
                <a:gd name="T27" fmla="*/ 39 h 266"/>
                <a:gd name="T28" fmla="*/ 40 w 451"/>
                <a:gd name="T29" fmla="*/ 56 h 266"/>
                <a:gd name="T30" fmla="*/ 20 w 451"/>
                <a:gd name="T31" fmla="*/ 76 h 266"/>
                <a:gd name="T32" fmla="*/ 6 w 451"/>
                <a:gd name="T33" fmla="*/ 98 h 266"/>
                <a:gd name="T34" fmla="*/ 1 w 451"/>
                <a:gd name="T35" fmla="*/ 120 h 266"/>
                <a:gd name="T36" fmla="*/ 1 w 451"/>
                <a:gd name="T37" fmla="*/ 144 h 266"/>
                <a:gd name="T38" fmla="*/ 6 w 451"/>
                <a:gd name="T39" fmla="*/ 166 h 266"/>
                <a:gd name="T40" fmla="*/ 20 w 451"/>
                <a:gd name="T41" fmla="*/ 188 h 266"/>
                <a:gd name="T42" fmla="*/ 40 w 451"/>
                <a:gd name="T43" fmla="*/ 208 h 266"/>
                <a:gd name="T44" fmla="*/ 66 w 451"/>
                <a:gd name="T45" fmla="*/ 225 h 266"/>
                <a:gd name="T46" fmla="*/ 95 w 451"/>
                <a:gd name="T47" fmla="*/ 240 h 266"/>
                <a:gd name="T48" fmla="*/ 129 w 451"/>
                <a:gd name="T49" fmla="*/ 251 h 266"/>
                <a:gd name="T50" fmla="*/ 166 w 451"/>
                <a:gd name="T51" fmla="*/ 259 h 266"/>
                <a:gd name="T52" fmla="*/ 205 w 451"/>
                <a:gd name="T53" fmla="*/ 265 h 266"/>
                <a:gd name="T54" fmla="*/ 243 w 451"/>
                <a:gd name="T55" fmla="*/ 265 h 266"/>
                <a:gd name="T56" fmla="*/ 283 w 451"/>
                <a:gd name="T57" fmla="*/ 259 h 266"/>
                <a:gd name="T58" fmla="*/ 319 w 451"/>
                <a:gd name="T59" fmla="*/ 251 h 266"/>
                <a:gd name="T60" fmla="*/ 353 w 451"/>
                <a:gd name="T61" fmla="*/ 240 h 266"/>
                <a:gd name="T62" fmla="*/ 383 w 451"/>
                <a:gd name="T63" fmla="*/ 225 h 266"/>
                <a:gd name="T64" fmla="*/ 409 w 451"/>
                <a:gd name="T65" fmla="*/ 208 h 266"/>
                <a:gd name="T66" fmla="*/ 429 w 451"/>
                <a:gd name="T67" fmla="*/ 188 h 266"/>
                <a:gd name="T68" fmla="*/ 441 w 451"/>
                <a:gd name="T69" fmla="*/ 166 h 266"/>
                <a:gd name="T70" fmla="*/ 448 w 451"/>
                <a:gd name="T71" fmla="*/ 144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1"/>
                <a:gd name="T109" fmla="*/ 0 h 266"/>
                <a:gd name="T110" fmla="*/ 451 w 451"/>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1" h="266">
                  <a:moveTo>
                    <a:pt x="450" y="132"/>
                  </a:moveTo>
                  <a:lnTo>
                    <a:pt x="448" y="120"/>
                  </a:lnTo>
                  <a:lnTo>
                    <a:pt x="446" y="108"/>
                  </a:lnTo>
                  <a:lnTo>
                    <a:pt x="441" y="98"/>
                  </a:lnTo>
                  <a:lnTo>
                    <a:pt x="436" y="87"/>
                  </a:lnTo>
                  <a:lnTo>
                    <a:pt x="429" y="76"/>
                  </a:lnTo>
                  <a:lnTo>
                    <a:pt x="419" y="65"/>
                  </a:lnTo>
                  <a:lnTo>
                    <a:pt x="409" y="56"/>
                  </a:lnTo>
                  <a:lnTo>
                    <a:pt x="396" y="47"/>
                  </a:lnTo>
                  <a:lnTo>
                    <a:pt x="383" y="39"/>
                  </a:lnTo>
                  <a:lnTo>
                    <a:pt x="369" y="31"/>
                  </a:lnTo>
                  <a:lnTo>
                    <a:pt x="353" y="24"/>
                  </a:lnTo>
                  <a:lnTo>
                    <a:pt x="336" y="17"/>
                  </a:lnTo>
                  <a:lnTo>
                    <a:pt x="319" y="13"/>
                  </a:lnTo>
                  <a:lnTo>
                    <a:pt x="301" y="7"/>
                  </a:lnTo>
                  <a:lnTo>
                    <a:pt x="283" y="5"/>
                  </a:lnTo>
                  <a:lnTo>
                    <a:pt x="263" y="2"/>
                  </a:lnTo>
                  <a:lnTo>
                    <a:pt x="243" y="0"/>
                  </a:lnTo>
                  <a:lnTo>
                    <a:pt x="225" y="0"/>
                  </a:lnTo>
                  <a:lnTo>
                    <a:pt x="205" y="0"/>
                  </a:lnTo>
                  <a:lnTo>
                    <a:pt x="185" y="2"/>
                  </a:lnTo>
                  <a:lnTo>
                    <a:pt x="166" y="5"/>
                  </a:lnTo>
                  <a:lnTo>
                    <a:pt x="148" y="7"/>
                  </a:lnTo>
                  <a:lnTo>
                    <a:pt x="129" y="13"/>
                  </a:lnTo>
                  <a:lnTo>
                    <a:pt x="111" y="17"/>
                  </a:lnTo>
                  <a:lnTo>
                    <a:pt x="95" y="24"/>
                  </a:lnTo>
                  <a:lnTo>
                    <a:pt x="80" y="31"/>
                  </a:lnTo>
                  <a:lnTo>
                    <a:pt x="66" y="39"/>
                  </a:lnTo>
                  <a:lnTo>
                    <a:pt x="52" y="47"/>
                  </a:lnTo>
                  <a:lnTo>
                    <a:pt x="40" y="56"/>
                  </a:lnTo>
                  <a:lnTo>
                    <a:pt x="30" y="65"/>
                  </a:lnTo>
                  <a:lnTo>
                    <a:pt x="20" y="76"/>
                  </a:lnTo>
                  <a:lnTo>
                    <a:pt x="13" y="87"/>
                  </a:lnTo>
                  <a:lnTo>
                    <a:pt x="6" y="98"/>
                  </a:lnTo>
                  <a:lnTo>
                    <a:pt x="3" y="108"/>
                  </a:lnTo>
                  <a:lnTo>
                    <a:pt x="1" y="120"/>
                  </a:lnTo>
                  <a:lnTo>
                    <a:pt x="0" y="132"/>
                  </a:lnTo>
                  <a:lnTo>
                    <a:pt x="1" y="144"/>
                  </a:lnTo>
                  <a:lnTo>
                    <a:pt x="3" y="156"/>
                  </a:lnTo>
                  <a:lnTo>
                    <a:pt x="6" y="166"/>
                  </a:lnTo>
                  <a:lnTo>
                    <a:pt x="13" y="177"/>
                  </a:lnTo>
                  <a:lnTo>
                    <a:pt x="20" y="188"/>
                  </a:lnTo>
                  <a:lnTo>
                    <a:pt x="30" y="198"/>
                  </a:lnTo>
                  <a:lnTo>
                    <a:pt x="40" y="208"/>
                  </a:lnTo>
                  <a:lnTo>
                    <a:pt x="52" y="217"/>
                  </a:lnTo>
                  <a:lnTo>
                    <a:pt x="66" y="225"/>
                  </a:lnTo>
                  <a:lnTo>
                    <a:pt x="80" y="233"/>
                  </a:lnTo>
                  <a:lnTo>
                    <a:pt x="95" y="240"/>
                  </a:lnTo>
                  <a:lnTo>
                    <a:pt x="111" y="246"/>
                  </a:lnTo>
                  <a:lnTo>
                    <a:pt x="129" y="251"/>
                  </a:lnTo>
                  <a:lnTo>
                    <a:pt x="148" y="257"/>
                  </a:lnTo>
                  <a:lnTo>
                    <a:pt x="166" y="259"/>
                  </a:lnTo>
                  <a:lnTo>
                    <a:pt x="185" y="262"/>
                  </a:lnTo>
                  <a:lnTo>
                    <a:pt x="205" y="265"/>
                  </a:lnTo>
                  <a:lnTo>
                    <a:pt x="225" y="265"/>
                  </a:lnTo>
                  <a:lnTo>
                    <a:pt x="243" y="265"/>
                  </a:lnTo>
                  <a:lnTo>
                    <a:pt x="263" y="262"/>
                  </a:lnTo>
                  <a:lnTo>
                    <a:pt x="283" y="259"/>
                  </a:lnTo>
                  <a:lnTo>
                    <a:pt x="301" y="257"/>
                  </a:lnTo>
                  <a:lnTo>
                    <a:pt x="319" y="251"/>
                  </a:lnTo>
                  <a:lnTo>
                    <a:pt x="336" y="246"/>
                  </a:lnTo>
                  <a:lnTo>
                    <a:pt x="353" y="240"/>
                  </a:lnTo>
                  <a:lnTo>
                    <a:pt x="369" y="233"/>
                  </a:lnTo>
                  <a:lnTo>
                    <a:pt x="383" y="225"/>
                  </a:lnTo>
                  <a:lnTo>
                    <a:pt x="396" y="217"/>
                  </a:lnTo>
                  <a:lnTo>
                    <a:pt x="409" y="208"/>
                  </a:lnTo>
                  <a:lnTo>
                    <a:pt x="419" y="198"/>
                  </a:lnTo>
                  <a:lnTo>
                    <a:pt x="429" y="188"/>
                  </a:lnTo>
                  <a:lnTo>
                    <a:pt x="436" y="177"/>
                  </a:lnTo>
                  <a:lnTo>
                    <a:pt x="441" y="166"/>
                  </a:lnTo>
                  <a:lnTo>
                    <a:pt x="446" y="156"/>
                  </a:lnTo>
                  <a:lnTo>
                    <a:pt x="448" y="144"/>
                  </a:lnTo>
                  <a:lnTo>
                    <a:pt x="45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1" name="Freeform 39"/>
            <p:cNvSpPr>
              <a:spLocks/>
            </p:cNvSpPr>
            <p:nvPr/>
          </p:nvSpPr>
          <p:spPr bwMode="auto">
            <a:xfrm>
              <a:off x="3751" y="2880"/>
              <a:ext cx="450" cy="266"/>
            </a:xfrm>
            <a:custGeom>
              <a:avLst/>
              <a:gdLst>
                <a:gd name="T0" fmla="*/ 0 w 450"/>
                <a:gd name="T1" fmla="*/ 144 h 266"/>
                <a:gd name="T2" fmla="*/ 8 w 450"/>
                <a:gd name="T3" fmla="*/ 166 h 266"/>
                <a:gd name="T4" fmla="*/ 20 w 450"/>
                <a:gd name="T5" fmla="*/ 188 h 266"/>
                <a:gd name="T6" fmla="*/ 40 w 450"/>
                <a:gd name="T7" fmla="*/ 208 h 266"/>
                <a:gd name="T8" fmla="*/ 65 w 450"/>
                <a:gd name="T9" fmla="*/ 226 h 266"/>
                <a:gd name="T10" fmla="*/ 95 w 450"/>
                <a:gd name="T11" fmla="*/ 241 h 266"/>
                <a:gd name="T12" fmla="*/ 129 w 450"/>
                <a:gd name="T13" fmla="*/ 253 h 266"/>
                <a:gd name="T14" fmla="*/ 166 w 450"/>
                <a:gd name="T15" fmla="*/ 259 h 266"/>
                <a:gd name="T16" fmla="*/ 205 w 450"/>
                <a:gd name="T17" fmla="*/ 263 h 266"/>
                <a:gd name="T18" fmla="*/ 244 w 450"/>
                <a:gd name="T19" fmla="*/ 263 h 266"/>
                <a:gd name="T20" fmla="*/ 283 w 450"/>
                <a:gd name="T21" fmla="*/ 259 h 266"/>
                <a:gd name="T22" fmla="*/ 319 w 450"/>
                <a:gd name="T23" fmla="*/ 251 h 266"/>
                <a:gd name="T24" fmla="*/ 353 w 450"/>
                <a:gd name="T25" fmla="*/ 241 h 266"/>
                <a:gd name="T26" fmla="*/ 383 w 450"/>
                <a:gd name="T27" fmla="*/ 225 h 266"/>
                <a:gd name="T28" fmla="*/ 409 w 450"/>
                <a:gd name="T29" fmla="*/ 208 h 266"/>
                <a:gd name="T30" fmla="*/ 428 w 450"/>
                <a:gd name="T31" fmla="*/ 188 h 266"/>
                <a:gd name="T32" fmla="*/ 442 w 450"/>
                <a:gd name="T33" fmla="*/ 166 h 266"/>
                <a:gd name="T34" fmla="*/ 449 w 450"/>
                <a:gd name="T35" fmla="*/ 144 h 266"/>
                <a:gd name="T36" fmla="*/ 449 w 450"/>
                <a:gd name="T37" fmla="*/ 120 h 266"/>
                <a:gd name="T38" fmla="*/ 442 w 450"/>
                <a:gd name="T39" fmla="*/ 98 h 266"/>
                <a:gd name="T40" fmla="*/ 428 w 450"/>
                <a:gd name="T41" fmla="*/ 76 h 266"/>
                <a:gd name="T42" fmla="*/ 409 w 450"/>
                <a:gd name="T43" fmla="*/ 56 h 266"/>
                <a:gd name="T44" fmla="*/ 383 w 450"/>
                <a:gd name="T45" fmla="*/ 39 h 266"/>
                <a:gd name="T46" fmla="*/ 353 w 450"/>
                <a:gd name="T47" fmla="*/ 23 h 266"/>
                <a:gd name="T48" fmla="*/ 319 w 450"/>
                <a:gd name="T49" fmla="*/ 11 h 266"/>
                <a:gd name="T50" fmla="*/ 283 w 450"/>
                <a:gd name="T51" fmla="*/ 3 h 266"/>
                <a:gd name="T52" fmla="*/ 244 w 450"/>
                <a:gd name="T53" fmla="*/ 1 h 266"/>
                <a:gd name="T54" fmla="*/ 205 w 450"/>
                <a:gd name="T55" fmla="*/ 1 h 266"/>
                <a:gd name="T56" fmla="*/ 166 w 450"/>
                <a:gd name="T57" fmla="*/ 3 h 266"/>
                <a:gd name="T58" fmla="*/ 129 w 450"/>
                <a:gd name="T59" fmla="*/ 11 h 266"/>
                <a:gd name="T60" fmla="*/ 95 w 450"/>
                <a:gd name="T61" fmla="*/ 23 h 266"/>
                <a:gd name="T62" fmla="*/ 65 w 450"/>
                <a:gd name="T63" fmla="*/ 39 h 266"/>
                <a:gd name="T64" fmla="*/ 40 w 450"/>
                <a:gd name="T65" fmla="*/ 56 h 266"/>
                <a:gd name="T66" fmla="*/ 20 w 450"/>
                <a:gd name="T67" fmla="*/ 77 h 266"/>
                <a:gd name="T68" fmla="*/ 8 w 450"/>
                <a:gd name="T69" fmla="*/ 98 h 266"/>
                <a:gd name="T70" fmla="*/ 0 w 450"/>
                <a:gd name="T71" fmla="*/ 120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0" y="132"/>
                  </a:moveTo>
                  <a:lnTo>
                    <a:pt x="0" y="144"/>
                  </a:lnTo>
                  <a:lnTo>
                    <a:pt x="3" y="156"/>
                  </a:lnTo>
                  <a:lnTo>
                    <a:pt x="8" y="166"/>
                  </a:lnTo>
                  <a:lnTo>
                    <a:pt x="12" y="178"/>
                  </a:lnTo>
                  <a:lnTo>
                    <a:pt x="20" y="188"/>
                  </a:lnTo>
                  <a:lnTo>
                    <a:pt x="30" y="198"/>
                  </a:lnTo>
                  <a:lnTo>
                    <a:pt x="40" y="208"/>
                  </a:lnTo>
                  <a:lnTo>
                    <a:pt x="52" y="217"/>
                  </a:lnTo>
                  <a:lnTo>
                    <a:pt x="65" y="226"/>
                  </a:lnTo>
                  <a:lnTo>
                    <a:pt x="80" y="233"/>
                  </a:lnTo>
                  <a:lnTo>
                    <a:pt x="95" y="241"/>
                  </a:lnTo>
                  <a:lnTo>
                    <a:pt x="111" y="246"/>
                  </a:lnTo>
                  <a:lnTo>
                    <a:pt x="129" y="253"/>
                  </a:lnTo>
                  <a:lnTo>
                    <a:pt x="148" y="257"/>
                  </a:lnTo>
                  <a:lnTo>
                    <a:pt x="166" y="259"/>
                  </a:lnTo>
                  <a:lnTo>
                    <a:pt x="185" y="263"/>
                  </a:lnTo>
                  <a:lnTo>
                    <a:pt x="205" y="263"/>
                  </a:lnTo>
                  <a:lnTo>
                    <a:pt x="225" y="265"/>
                  </a:lnTo>
                  <a:lnTo>
                    <a:pt x="244" y="263"/>
                  </a:lnTo>
                  <a:lnTo>
                    <a:pt x="263" y="262"/>
                  </a:lnTo>
                  <a:lnTo>
                    <a:pt x="283" y="259"/>
                  </a:lnTo>
                  <a:lnTo>
                    <a:pt x="302" y="257"/>
                  </a:lnTo>
                  <a:lnTo>
                    <a:pt x="319" y="251"/>
                  </a:lnTo>
                  <a:lnTo>
                    <a:pt x="337" y="246"/>
                  </a:lnTo>
                  <a:lnTo>
                    <a:pt x="353" y="241"/>
                  </a:lnTo>
                  <a:lnTo>
                    <a:pt x="369" y="233"/>
                  </a:lnTo>
                  <a:lnTo>
                    <a:pt x="383" y="225"/>
                  </a:lnTo>
                  <a:lnTo>
                    <a:pt x="396" y="217"/>
                  </a:lnTo>
                  <a:lnTo>
                    <a:pt x="409" y="208"/>
                  </a:lnTo>
                  <a:lnTo>
                    <a:pt x="419" y="198"/>
                  </a:lnTo>
                  <a:lnTo>
                    <a:pt x="428" y="188"/>
                  </a:lnTo>
                  <a:lnTo>
                    <a:pt x="436" y="178"/>
                  </a:lnTo>
                  <a:lnTo>
                    <a:pt x="442" y="166"/>
                  </a:lnTo>
                  <a:lnTo>
                    <a:pt x="446" y="154"/>
                  </a:lnTo>
                  <a:lnTo>
                    <a:pt x="449" y="144"/>
                  </a:lnTo>
                  <a:lnTo>
                    <a:pt x="449" y="132"/>
                  </a:lnTo>
                  <a:lnTo>
                    <a:pt x="449" y="120"/>
                  </a:lnTo>
                  <a:lnTo>
                    <a:pt x="446" y="108"/>
                  </a:lnTo>
                  <a:lnTo>
                    <a:pt x="442" y="98"/>
                  </a:lnTo>
                  <a:lnTo>
                    <a:pt x="436" y="86"/>
                  </a:lnTo>
                  <a:lnTo>
                    <a:pt x="428" y="76"/>
                  </a:lnTo>
                  <a:lnTo>
                    <a:pt x="418" y="66"/>
                  </a:lnTo>
                  <a:lnTo>
                    <a:pt x="409" y="56"/>
                  </a:lnTo>
                  <a:lnTo>
                    <a:pt x="396" y="47"/>
                  </a:lnTo>
                  <a:lnTo>
                    <a:pt x="383" y="39"/>
                  </a:lnTo>
                  <a:lnTo>
                    <a:pt x="369" y="31"/>
                  </a:lnTo>
                  <a:lnTo>
                    <a:pt x="353" y="23"/>
                  </a:lnTo>
                  <a:lnTo>
                    <a:pt x="337" y="18"/>
                  </a:lnTo>
                  <a:lnTo>
                    <a:pt x="319" y="11"/>
                  </a:lnTo>
                  <a:lnTo>
                    <a:pt x="302" y="7"/>
                  </a:lnTo>
                  <a:lnTo>
                    <a:pt x="283" y="3"/>
                  </a:lnTo>
                  <a:lnTo>
                    <a:pt x="263" y="2"/>
                  </a:lnTo>
                  <a:lnTo>
                    <a:pt x="244" y="1"/>
                  </a:lnTo>
                  <a:lnTo>
                    <a:pt x="223" y="0"/>
                  </a:lnTo>
                  <a:lnTo>
                    <a:pt x="205" y="1"/>
                  </a:lnTo>
                  <a:lnTo>
                    <a:pt x="185" y="2"/>
                  </a:lnTo>
                  <a:lnTo>
                    <a:pt x="166" y="3"/>
                  </a:lnTo>
                  <a:lnTo>
                    <a:pt x="148" y="7"/>
                  </a:lnTo>
                  <a:lnTo>
                    <a:pt x="129" y="11"/>
                  </a:lnTo>
                  <a:lnTo>
                    <a:pt x="111" y="18"/>
                  </a:lnTo>
                  <a:lnTo>
                    <a:pt x="95" y="23"/>
                  </a:lnTo>
                  <a:lnTo>
                    <a:pt x="80" y="31"/>
                  </a:lnTo>
                  <a:lnTo>
                    <a:pt x="65" y="39"/>
                  </a:lnTo>
                  <a:lnTo>
                    <a:pt x="52" y="47"/>
                  </a:lnTo>
                  <a:lnTo>
                    <a:pt x="40" y="56"/>
                  </a:lnTo>
                  <a:lnTo>
                    <a:pt x="29" y="66"/>
                  </a:lnTo>
                  <a:lnTo>
                    <a:pt x="20" y="77"/>
                  </a:lnTo>
                  <a:lnTo>
                    <a:pt x="12" y="86"/>
                  </a:lnTo>
                  <a:lnTo>
                    <a:pt x="8" y="98"/>
                  </a:lnTo>
                  <a:lnTo>
                    <a:pt x="3" y="110"/>
                  </a:lnTo>
                  <a:lnTo>
                    <a:pt x="0" y="120"/>
                  </a:lnTo>
                  <a:lnTo>
                    <a:pt x="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2" name="Freeform 40"/>
            <p:cNvSpPr>
              <a:spLocks/>
            </p:cNvSpPr>
            <p:nvPr/>
          </p:nvSpPr>
          <p:spPr bwMode="auto">
            <a:xfrm>
              <a:off x="2449" y="3223"/>
              <a:ext cx="450" cy="265"/>
            </a:xfrm>
            <a:custGeom>
              <a:avLst/>
              <a:gdLst>
                <a:gd name="T0" fmla="*/ 447 w 450"/>
                <a:gd name="T1" fmla="*/ 120 h 265"/>
                <a:gd name="T2" fmla="*/ 442 w 450"/>
                <a:gd name="T3" fmla="*/ 98 h 265"/>
                <a:gd name="T4" fmla="*/ 428 w 450"/>
                <a:gd name="T5" fmla="*/ 75 h 265"/>
                <a:gd name="T6" fmla="*/ 408 w 450"/>
                <a:gd name="T7" fmla="*/ 56 h 265"/>
                <a:gd name="T8" fmla="*/ 383 w 450"/>
                <a:gd name="T9" fmla="*/ 39 h 265"/>
                <a:gd name="T10" fmla="*/ 353 w 450"/>
                <a:gd name="T11" fmla="*/ 23 h 265"/>
                <a:gd name="T12" fmla="*/ 319 w 450"/>
                <a:gd name="T13" fmla="*/ 13 h 265"/>
                <a:gd name="T14" fmla="*/ 283 w 450"/>
                <a:gd name="T15" fmla="*/ 5 h 265"/>
                <a:gd name="T16" fmla="*/ 243 w 450"/>
                <a:gd name="T17" fmla="*/ 1 h 265"/>
                <a:gd name="T18" fmla="*/ 205 w 450"/>
                <a:gd name="T19" fmla="*/ 1 h 265"/>
                <a:gd name="T20" fmla="*/ 166 w 450"/>
                <a:gd name="T21" fmla="*/ 5 h 265"/>
                <a:gd name="T22" fmla="*/ 129 w 450"/>
                <a:gd name="T23" fmla="*/ 13 h 265"/>
                <a:gd name="T24" fmla="*/ 95 w 450"/>
                <a:gd name="T25" fmla="*/ 23 h 265"/>
                <a:gd name="T26" fmla="*/ 65 w 450"/>
                <a:gd name="T27" fmla="*/ 39 h 265"/>
                <a:gd name="T28" fmla="*/ 40 w 450"/>
                <a:gd name="T29" fmla="*/ 56 h 265"/>
                <a:gd name="T30" fmla="*/ 20 w 450"/>
                <a:gd name="T31" fmla="*/ 75 h 265"/>
                <a:gd name="T32" fmla="*/ 6 w 450"/>
                <a:gd name="T33" fmla="*/ 98 h 265"/>
                <a:gd name="T34" fmla="*/ 0 w 450"/>
                <a:gd name="T35" fmla="*/ 120 h 265"/>
                <a:gd name="T36" fmla="*/ 0 w 450"/>
                <a:gd name="T37" fmla="*/ 143 h 265"/>
                <a:gd name="T38" fmla="*/ 6 w 450"/>
                <a:gd name="T39" fmla="*/ 165 h 265"/>
                <a:gd name="T40" fmla="*/ 20 w 450"/>
                <a:gd name="T41" fmla="*/ 188 h 265"/>
                <a:gd name="T42" fmla="*/ 40 w 450"/>
                <a:gd name="T43" fmla="*/ 207 h 265"/>
                <a:gd name="T44" fmla="*/ 65 w 450"/>
                <a:gd name="T45" fmla="*/ 224 h 265"/>
                <a:gd name="T46" fmla="*/ 95 w 450"/>
                <a:gd name="T47" fmla="*/ 240 h 265"/>
                <a:gd name="T48" fmla="*/ 129 w 450"/>
                <a:gd name="T49" fmla="*/ 250 h 265"/>
                <a:gd name="T50" fmla="*/ 166 w 450"/>
                <a:gd name="T51" fmla="*/ 258 h 265"/>
                <a:gd name="T52" fmla="*/ 205 w 450"/>
                <a:gd name="T53" fmla="*/ 264 h 265"/>
                <a:gd name="T54" fmla="*/ 243 w 450"/>
                <a:gd name="T55" fmla="*/ 264 h 265"/>
                <a:gd name="T56" fmla="*/ 283 w 450"/>
                <a:gd name="T57" fmla="*/ 258 h 265"/>
                <a:gd name="T58" fmla="*/ 319 w 450"/>
                <a:gd name="T59" fmla="*/ 250 h 265"/>
                <a:gd name="T60" fmla="*/ 353 w 450"/>
                <a:gd name="T61" fmla="*/ 240 h 265"/>
                <a:gd name="T62" fmla="*/ 383 w 450"/>
                <a:gd name="T63" fmla="*/ 224 h 265"/>
                <a:gd name="T64" fmla="*/ 408 w 450"/>
                <a:gd name="T65" fmla="*/ 207 h 265"/>
                <a:gd name="T66" fmla="*/ 428 w 450"/>
                <a:gd name="T67" fmla="*/ 188 h 265"/>
                <a:gd name="T68" fmla="*/ 442 w 450"/>
                <a:gd name="T69" fmla="*/ 165 h 265"/>
                <a:gd name="T70" fmla="*/ 447 w 450"/>
                <a:gd name="T71" fmla="*/ 143 h 26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5"/>
                <a:gd name="T110" fmla="*/ 450 w 450"/>
                <a:gd name="T111" fmla="*/ 265 h 26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5">
                  <a:moveTo>
                    <a:pt x="449" y="132"/>
                  </a:moveTo>
                  <a:lnTo>
                    <a:pt x="447" y="120"/>
                  </a:lnTo>
                  <a:lnTo>
                    <a:pt x="445" y="108"/>
                  </a:lnTo>
                  <a:lnTo>
                    <a:pt x="442" y="98"/>
                  </a:lnTo>
                  <a:lnTo>
                    <a:pt x="435" y="87"/>
                  </a:lnTo>
                  <a:lnTo>
                    <a:pt x="428" y="75"/>
                  </a:lnTo>
                  <a:lnTo>
                    <a:pt x="418" y="66"/>
                  </a:lnTo>
                  <a:lnTo>
                    <a:pt x="408" y="56"/>
                  </a:lnTo>
                  <a:lnTo>
                    <a:pt x="396" y="47"/>
                  </a:lnTo>
                  <a:lnTo>
                    <a:pt x="383" y="39"/>
                  </a:lnTo>
                  <a:lnTo>
                    <a:pt x="369" y="31"/>
                  </a:lnTo>
                  <a:lnTo>
                    <a:pt x="353" y="23"/>
                  </a:lnTo>
                  <a:lnTo>
                    <a:pt x="337" y="18"/>
                  </a:lnTo>
                  <a:lnTo>
                    <a:pt x="319" y="13"/>
                  </a:lnTo>
                  <a:lnTo>
                    <a:pt x="300" y="7"/>
                  </a:lnTo>
                  <a:lnTo>
                    <a:pt x="283" y="5"/>
                  </a:lnTo>
                  <a:lnTo>
                    <a:pt x="263" y="2"/>
                  </a:lnTo>
                  <a:lnTo>
                    <a:pt x="243" y="1"/>
                  </a:lnTo>
                  <a:lnTo>
                    <a:pt x="223" y="0"/>
                  </a:lnTo>
                  <a:lnTo>
                    <a:pt x="205" y="1"/>
                  </a:lnTo>
                  <a:lnTo>
                    <a:pt x="185" y="2"/>
                  </a:lnTo>
                  <a:lnTo>
                    <a:pt x="166" y="5"/>
                  </a:lnTo>
                  <a:lnTo>
                    <a:pt x="146" y="7"/>
                  </a:lnTo>
                  <a:lnTo>
                    <a:pt x="129" y="13"/>
                  </a:lnTo>
                  <a:lnTo>
                    <a:pt x="111" y="18"/>
                  </a:lnTo>
                  <a:lnTo>
                    <a:pt x="95" y="23"/>
                  </a:lnTo>
                  <a:lnTo>
                    <a:pt x="80" y="31"/>
                  </a:lnTo>
                  <a:lnTo>
                    <a:pt x="65" y="39"/>
                  </a:lnTo>
                  <a:lnTo>
                    <a:pt x="52" y="47"/>
                  </a:lnTo>
                  <a:lnTo>
                    <a:pt x="40" y="56"/>
                  </a:lnTo>
                  <a:lnTo>
                    <a:pt x="29" y="66"/>
                  </a:lnTo>
                  <a:lnTo>
                    <a:pt x="20" y="75"/>
                  </a:lnTo>
                  <a:lnTo>
                    <a:pt x="12" y="87"/>
                  </a:lnTo>
                  <a:lnTo>
                    <a:pt x="6" y="98"/>
                  </a:lnTo>
                  <a:lnTo>
                    <a:pt x="3" y="108"/>
                  </a:lnTo>
                  <a:lnTo>
                    <a:pt x="0" y="120"/>
                  </a:lnTo>
                  <a:lnTo>
                    <a:pt x="0" y="132"/>
                  </a:lnTo>
                  <a:lnTo>
                    <a:pt x="0" y="143"/>
                  </a:lnTo>
                  <a:lnTo>
                    <a:pt x="3" y="154"/>
                  </a:lnTo>
                  <a:lnTo>
                    <a:pt x="6" y="165"/>
                  </a:lnTo>
                  <a:lnTo>
                    <a:pt x="12" y="177"/>
                  </a:lnTo>
                  <a:lnTo>
                    <a:pt x="20" y="188"/>
                  </a:lnTo>
                  <a:lnTo>
                    <a:pt x="29" y="198"/>
                  </a:lnTo>
                  <a:lnTo>
                    <a:pt x="40" y="207"/>
                  </a:lnTo>
                  <a:lnTo>
                    <a:pt x="52" y="216"/>
                  </a:lnTo>
                  <a:lnTo>
                    <a:pt x="65" y="224"/>
                  </a:lnTo>
                  <a:lnTo>
                    <a:pt x="80" y="232"/>
                  </a:lnTo>
                  <a:lnTo>
                    <a:pt x="95" y="240"/>
                  </a:lnTo>
                  <a:lnTo>
                    <a:pt x="111" y="245"/>
                  </a:lnTo>
                  <a:lnTo>
                    <a:pt x="129" y="250"/>
                  </a:lnTo>
                  <a:lnTo>
                    <a:pt x="146" y="256"/>
                  </a:lnTo>
                  <a:lnTo>
                    <a:pt x="166" y="258"/>
                  </a:lnTo>
                  <a:lnTo>
                    <a:pt x="185" y="261"/>
                  </a:lnTo>
                  <a:lnTo>
                    <a:pt x="205" y="264"/>
                  </a:lnTo>
                  <a:lnTo>
                    <a:pt x="223" y="264"/>
                  </a:lnTo>
                  <a:lnTo>
                    <a:pt x="243" y="264"/>
                  </a:lnTo>
                  <a:lnTo>
                    <a:pt x="263" y="261"/>
                  </a:lnTo>
                  <a:lnTo>
                    <a:pt x="283" y="258"/>
                  </a:lnTo>
                  <a:lnTo>
                    <a:pt x="300" y="256"/>
                  </a:lnTo>
                  <a:lnTo>
                    <a:pt x="319" y="250"/>
                  </a:lnTo>
                  <a:lnTo>
                    <a:pt x="337" y="245"/>
                  </a:lnTo>
                  <a:lnTo>
                    <a:pt x="353" y="240"/>
                  </a:lnTo>
                  <a:lnTo>
                    <a:pt x="369" y="232"/>
                  </a:lnTo>
                  <a:lnTo>
                    <a:pt x="383" y="224"/>
                  </a:lnTo>
                  <a:lnTo>
                    <a:pt x="396" y="216"/>
                  </a:lnTo>
                  <a:lnTo>
                    <a:pt x="408" y="207"/>
                  </a:lnTo>
                  <a:lnTo>
                    <a:pt x="418" y="198"/>
                  </a:lnTo>
                  <a:lnTo>
                    <a:pt x="428" y="188"/>
                  </a:lnTo>
                  <a:lnTo>
                    <a:pt x="435" y="177"/>
                  </a:lnTo>
                  <a:lnTo>
                    <a:pt x="442" y="165"/>
                  </a:lnTo>
                  <a:lnTo>
                    <a:pt x="445" y="154"/>
                  </a:lnTo>
                  <a:lnTo>
                    <a:pt x="447" y="143"/>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3" name="Freeform 41"/>
            <p:cNvSpPr>
              <a:spLocks/>
            </p:cNvSpPr>
            <p:nvPr/>
          </p:nvSpPr>
          <p:spPr bwMode="auto">
            <a:xfrm>
              <a:off x="3649" y="3548"/>
              <a:ext cx="721" cy="437"/>
            </a:xfrm>
            <a:custGeom>
              <a:avLst/>
              <a:gdLst>
                <a:gd name="T0" fmla="*/ 0 w 721"/>
                <a:gd name="T1" fmla="*/ 218 h 437"/>
                <a:gd name="T2" fmla="*/ 354 w 721"/>
                <a:gd name="T3" fmla="*/ 0 h 437"/>
                <a:gd name="T4" fmla="*/ 720 w 721"/>
                <a:gd name="T5" fmla="*/ 227 h 437"/>
                <a:gd name="T6" fmla="*/ 354 w 721"/>
                <a:gd name="T7" fmla="*/ 436 h 437"/>
                <a:gd name="T8" fmla="*/ 0 w 721"/>
                <a:gd name="T9" fmla="*/ 218 h 437"/>
                <a:gd name="T10" fmla="*/ 0 60000 65536"/>
                <a:gd name="T11" fmla="*/ 0 60000 65536"/>
                <a:gd name="T12" fmla="*/ 0 60000 65536"/>
                <a:gd name="T13" fmla="*/ 0 60000 65536"/>
                <a:gd name="T14" fmla="*/ 0 60000 65536"/>
                <a:gd name="T15" fmla="*/ 0 w 721"/>
                <a:gd name="T16" fmla="*/ 0 h 437"/>
                <a:gd name="T17" fmla="*/ 721 w 721"/>
                <a:gd name="T18" fmla="*/ 437 h 437"/>
              </a:gdLst>
              <a:ahLst/>
              <a:cxnLst>
                <a:cxn ang="T10">
                  <a:pos x="T0" y="T1"/>
                </a:cxn>
                <a:cxn ang="T11">
                  <a:pos x="T2" y="T3"/>
                </a:cxn>
                <a:cxn ang="T12">
                  <a:pos x="T4" y="T5"/>
                </a:cxn>
                <a:cxn ang="T13">
                  <a:pos x="T6" y="T7"/>
                </a:cxn>
                <a:cxn ang="T14">
                  <a:pos x="T8" y="T9"/>
                </a:cxn>
              </a:cxnLst>
              <a:rect l="T15" t="T16" r="T17" b="T18"/>
              <a:pathLst>
                <a:path w="721" h="437">
                  <a:moveTo>
                    <a:pt x="0" y="218"/>
                  </a:moveTo>
                  <a:lnTo>
                    <a:pt x="354" y="0"/>
                  </a:lnTo>
                  <a:lnTo>
                    <a:pt x="720" y="227"/>
                  </a:lnTo>
                  <a:lnTo>
                    <a:pt x="354" y="436"/>
                  </a:lnTo>
                  <a:lnTo>
                    <a:pt x="0" y="21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4" name="Freeform 42"/>
            <p:cNvSpPr>
              <a:spLocks/>
            </p:cNvSpPr>
            <p:nvPr/>
          </p:nvSpPr>
          <p:spPr bwMode="auto">
            <a:xfrm>
              <a:off x="4561" y="3657"/>
              <a:ext cx="865" cy="274"/>
            </a:xfrm>
            <a:custGeom>
              <a:avLst/>
              <a:gdLst>
                <a:gd name="T0" fmla="*/ 864 w 865"/>
                <a:gd name="T1" fmla="*/ 273 h 274"/>
                <a:gd name="T2" fmla="*/ 864 w 865"/>
                <a:gd name="T3" fmla="*/ 0 h 274"/>
                <a:gd name="T4" fmla="*/ 0 w 865"/>
                <a:gd name="T5" fmla="*/ 0 h 274"/>
                <a:gd name="T6" fmla="*/ 0 w 865"/>
                <a:gd name="T7" fmla="*/ 273 h 274"/>
                <a:gd name="T8" fmla="*/ 864 w 865"/>
                <a:gd name="T9" fmla="*/ 273 h 274"/>
                <a:gd name="T10" fmla="*/ 0 60000 65536"/>
                <a:gd name="T11" fmla="*/ 0 60000 65536"/>
                <a:gd name="T12" fmla="*/ 0 60000 65536"/>
                <a:gd name="T13" fmla="*/ 0 60000 65536"/>
                <a:gd name="T14" fmla="*/ 0 60000 65536"/>
                <a:gd name="T15" fmla="*/ 0 w 865"/>
                <a:gd name="T16" fmla="*/ 0 h 274"/>
                <a:gd name="T17" fmla="*/ 865 w 865"/>
                <a:gd name="T18" fmla="*/ 274 h 274"/>
              </a:gdLst>
              <a:ahLst/>
              <a:cxnLst>
                <a:cxn ang="T10">
                  <a:pos x="T0" y="T1"/>
                </a:cxn>
                <a:cxn ang="T11">
                  <a:pos x="T2" y="T3"/>
                </a:cxn>
                <a:cxn ang="T12">
                  <a:pos x="T4" y="T5"/>
                </a:cxn>
                <a:cxn ang="T13">
                  <a:pos x="T6" y="T7"/>
                </a:cxn>
                <a:cxn ang="T14">
                  <a:pos x="T8" y="T9"/>
                </a:cxn>
              </a:cxnLst>
              <a:rect l="T15" t="T16" r="T17" b="T18"/>
              <a:pathLst>
                <a:path w="865" h="274">
                  <a:moveTo>
                    <a:pt x="864" y="273"/>
                  </a:moveTo>
                  <a:lnTo>
                    <a:pt x="864" y="0"/>
                  </a:lnTo>
                  <a:lnTo>
                    <a:pt x="0" y="0"/>
                  </a:lnTo>
                  <a:lnTo>
                    <a:pt x="0" y="273"/>
                  </a:lnTo>
                  <a:lnTo>
                    <a:pt x="864"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5" name="Freeform 43"/>
            <p:cNvSpPr>
              <a:spLocks/>
            </p:cNvSpPr>
            <p:nvPr/>
          </p:nvSpPr>
          <p:spPr bwMode="auto">
            <a:xfrm>
              <a:off x="2641" y="3649"/>
              <a:ext cx="769" cy="274"/>
            </a:xfrm>
            <a:custGeom>
              <a:avLst/>
              <a:gdLst>
                <a:gd name="T0" fmla="*/ 768 w 769"/>
                <a:gd name="T1" fmla="*/ 273 h 274"/>
                <a:gd name="T2" fmla="*/ 768 w 769"/>
                <a:gd name="T3" fmla="*/ 0 h 274"/>
                <a:gd name="T4" fmla="*/ 0 w 769"/>
                <a:gd name="T5" fmla="*/ 0 h 274"/>
                <a:gd name="T6" fmla="*/ 0 w 769"/>
                <a:gd name="T7" fmla="*/ 273 h 274"/>
                <a:gd name="T8" fmla="*/ 768 w 769"/>
                <a:gd name="T9" fmla="*/ 273 h 274"/>
                <a:gd name="T10" fmla="*/ 0 60000 65536"/>
                <a:gd name="T11" fmla="*/ 0 60000 65536"/>
                <a:gd name="T12" fmla="*/ 0 60000 65536"/>
                <a:gd name="T13" fmla="*/ 0 60000 65536"/>
                <a:gd name="T14" fmla="*/ 0 60000 65536"/>
                <a:gd name="T15" fmla="*/ 0 w 769"/>
                <a:gd name="T16" fmla="*/ 0 h 274"/>
                <a:gd name="T17" fmla="*/ 769 w 769"/>
                <a:gd name="T18" fmla="*/ 274 h 274"/>
              </a:gdLst>
              <a:ahLst/>
              <a:cxnLst>
                <a:cxn ang="T10">
                  <a:pos x="T0" y="T1"/>
                </a:cxn>
                <a:cxn ang="T11">
                  <a:pos x="T2" y="T3"/>
                </a:cxn>
                <a:cxn ang="T12">
                  <a:pos x="T4" y="T5"/>
                </a:cxn>
                <a:cxn ang="T13">
                  <a:pos x="T6" y="T7"/>
                </a:cxn>
                <a:cxn ang="T14">
                  <a:pos x="T8" y="T9"/>
                </a:cxn>
              </a:cxnLst>
              <a:rect l="T15" t="T16" r="T17" b="T18"/>
              <a:pathLst>
                <a:path w="769" h="274">
                  <a:moveTo>
                    <a:pt x="768" y="273"/>
                  </a:moveTo>
                  <a:lnTo>
                    <a:pt x="768" y="0"/>
                  </a:lnTo>
                  <a:lnTo>
                    <a:pt x="0" y="0"/>
                  </a:lnTo>
                  <a:lnTo>
                    <a:pt x="0" y="273"/>
                  </a:lnTo>
                  <a:lnTo>
                    <a:pt x="768"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26" name="Freeform 44"/>
            <p:cNvSpPr>
              <a:spLocks/>
            </p:cNvSpPr>
            <p:nvPr/>
          </p:nvSpPr>
          <p:spPr bwMode="auto">
            <a:xfrm>
              <a:off x="4651" y="3036"/>
              <a:ext cx="450" cy="266"/>
            </a:xfrm>
            <a:custGeom>
              <a:avLst/>
              <a:gdLst>
                <a:gd name="T0" fmla="*/ 449 w 450"/>
                <a:gd name="T1" fmla="*/ 120 h 266"/>
                <a:gd name="T2" fmla="*/ 442 w 450"/>
                <a:gd name="T3" fmla="*/ 98 h 266"/>
                <a:gd name="T4" fmla="*/ 429 w 450"/>
                <a:gd name="T5" fmla="*/ 76 h 266"/>
                <a:gd name="T6" fmla="*/ 409 w 450"/>
                <a:gd name="T7" fmla="*/ 56 h 266"/>
                <a:gd name="T8" fmla="*/ 383 w 450"/>
                <a:gd name="T9" fmla="*/ 38 h 266"/>
                <a:gd name="T10" fmla="*/ 353 w 450"/>
                <a:gd name="T11" fmla="*/ 23 h 266"/>
                <a:gd name="T12" fmla="*/ 319 w 450"/>
                <a:gd name="T13" fmla="*/ 11 h 266"/>
                <a:gd name="T14" fmla="*/ 283 w 450"/>
                <a:gd name="T15" fmla="*/ 3 h 266"/>
                <a:gd name="T16" fmla="*/ 244 w 450"/>
                <a:gd name="T17" fmla="*/ 0 h 266"/>
                <a:gd name="T18" fmla="*/ 205 w 450"/>
                <a:gd name="T19" fmla="*/ 0 h 266"/>
                <a:gd name="T20" fmla="*/ 166 w 450"/>
                <a:gd name="T21" fmla="*/ 3 h 266"/>
                <a:gd name="T22" fmla="*/ 129 w 450"/>
                <a:gd name="T23" fmla="*/ 11 h 266"/>
                <a:gd name="T24" fmla="*/ 95 w 450"/>
                <a:gd name="T25" fmla="*/ 23 h 266"/>
                <a:gd name="T26" fmla="*/ 65 w 450"/>
                <a:gd name="T27" fmla="*/ 38 h 266"/>
                <a:gd name="T28" fmla="*/ 40 w 450"/>
                <a:gd name="T29" fmla="*/ 56 h 266"/>
                <a:gd name="T30" fmla="*/ 20 w 450"/>
                <a:gd name="T31" fmla="*/ 76 h 266"/>
                <a:gd name="T32" fmla="*/ 8 w 450"/>
                <a:gd name="T33" fmla="*/ 98 h 266"/>
                <a:gd name="T34" fmla="*/ 1 w 450"/>
                <a:gd name="T35" fmla="*/ 120 h 266"/>
                <a:gd name="T36" fmla="*/ 1 w 450"/>
                <a:gd name="T37" fmla="*/ 144 h 266"/>
                <a:gd name="T38" fmla="*/ 8 w 450"/>
                <a:gd name="T39" fmla="*/ 166 h 266"/>
                <a:gd name="T40" fmla="*/ 20 w 450"/>
                <a:gd name="T41" fmla="*/ 187 h 266"/>
                <a:gd name="T42" fmla="*/ 40 w 450"/>
                <a:gd name="T43" fmla="*/ 208 h 266"/>
                <a:gd name="T44" fmla="*/ 65 w 450"/>
                <a:gd name="T45" fmla="*/ 225 h 266"/>
                <a:gd name="T46" fmla="*/ 95 w 450"/>
                <a:gd name="T47" fmla="*/ 240 h 266"/>
                <a:gd name="T48" fmla="*/ 129 w 450"/>
                <a:gd name="T49" fmla="*/ 251 h 266"/>
                <a:gd name="T50" fmla="*/ 166 w 450"/>
                <a:gd name="T51" fmla="*/ 259 h 266"/>
                <a:gd name="T52" fmla="*/ 205 w 450"/>
                <a:gd name="T53" fmla="*/ 263 h 266"/>
                <a:gd name="T54" fmla="*/ 244 w 450"/>
                <a:gd name="T55" fmla="*/ 263 h 266"/>
                <a:gd name="T56" fmla="*/ 283 w 450"/>
                <a:gd name="T57" fmla="*/ 259 h 266"/>
                <a:gd name="T58" fmla="*/ 319 w 450"/>
                <a:gd name="T59" fmla="*/ 251 h 266"/>
                <a:gd name="T60" fmla="*/ 353 w 450"/>
                <a:gd name="T61" fmla="*/ 240 h 266"/>
                <a:gd name="T62" fmla="*/ 383 w 450"/>
                <a:gd name="T63" fmla="*/ 225 h 266"/>
                <a:gd name="T64" fmla="*/ 409 w 450"/>
                <a:gd name="T65" fmla="*/ 208 h 266"/>
                <a:gd name="T66" fmla="*/ 429 w 450"/>
                <a:gd name="T67" fmla="*/ 187 h 266"/>
                <a:gd name="T68" fmla="*/ 442 w 450"/>
                <a:gd name="T69" fmla="*/ 166 h 266"/>
                <a:gd name="T70" fmla="*/ 449 w 450"/>
                <a:gd name="T71" fmla="*/ 144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0"/>
                <a:gd name="T109" fmla="*/ 0 h 266"/>
                <a:gd name="T110" fmla="*/ 450 w 45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0" h="266">
                  <a:moveTo>
                    <a:pt x="449" y="132"/>
                  </a:moveTo>
                  <a:lnTo>
                    <a:pt x="449" y="120"/>
                  </a:lnTo>
                  <a:lnTo>
                    <a:pt x="446" y="108"/>
                  </a:lnTo>
                  <a:lnTo>
                    <a:pt x="442" y="98"/>
                  </a:lnTo>
                  <a:lnTo>
                    <a:pt x="436" y="86"/>
                  </a:lnTo>
                  <a:lnTo>
                    <a:pt x="429" y="76"/>
                  </a:lnTo>
                  <a:lnTo>
                    <a:pt x="419" y="65"/>
                  </a:lnTo>
                  <a:lnTo>
                    <a:pt x="409" y="56"/>
                  </a:lnTo>
                  <a:lnTo>
                    <a:pt x="397" y="47"/>
                  </a:lnTo>
                  <a:lnTo>
                    <a:pt x="383" y="38"/>
                  </a:lnTo>
                  <a:lnTo>
                    <a:pt x="369" y="31"/>
                  </a:lnTo>
                  <a:lnTo>
                    <a:pt x="353" y="23"/>
                  </a:lnTo>
                  <a:lnTo>
                    <a:pt x="337" y="17"/>
                  </a:lnTo>
                  <a:lnTo>
                    <a:pt x="319" y="11"/>
                  </a:lnTo>
                  <a:lnTo>
                    <a:pt x="302" y="7"/>
                  </a:lnTo>
                  <a:lnTo>
                    <a:pt x="283" y="3"/>
                  </a:lnTo>
                  <a:lnTo>
                    <a:pt x="263" y="1"/>
                  </a:lnTo>
                  <a:lnTo>
                    <a:pt x="244" y="0"/>
                  </a:lnTo>
                  <a:lnTo>
                    <a:pt x="225" y="0"/>
                  </a:lnTo>
                  <a:lnTo>
                    <a:pt x="205" y="0"/>
                  </a:lnTo>
                  <a:lnTo>
                    <a:pt x="185" y="1"/>
                  </a:lnTo>
                  <a:lnTo>
                    <a:pt x="166" y="3"/>
                  </a:lnTo>
                  <a:lnTo>
                    <a:pt x="148" y="7"/>
                  </a:lnTo>
                  <a:lnTo>
                    <a:pt x="129" y="11"/>
                  </a:lnTo>
                  <a:lnTo>
                    <a:pt x="111" y="17"/>
                  </a:lnTo>
                  <a:lnTo>
                    <a:pt x="95" y="23"/>
                  </a:lnTo>
                  <a:lnTo>
                    <a:pt x="80" y="31"/>
                  </a:lnTo>
                  <a:lnTo>
                    <a:pt x="65" y="38"/>
                  </a:lnTo>
                  <a:lnTo>
                    <a:pt x="52" y="47"/>
                  </a:lnTo>
                  <a:lnTo>
                    <a:pt x="40" y="56"/>
                  </a:lnTo>
                  <a:lnTo>
                    <a:pt x="30" y="65"/>
                  </a:lnTo>
                  <a:lnTo>
                    <a:pt x="20" y="76"/>
                  </a:lnTo>
                  <a:lnTo>
                    <a:pt x="13" y="86"/>
                  </a:lnTo>
                  <a:lnTo>
                    <a:pt x="8" y="98"/>
                  </a:lnTo>
                  <a:lnTo>
                    <a:pt x="3" y="108"/>
                  </a:lnTo>
                  <a:lnTo>
                    <a:pt x="1" y="120"/>
                  </a:lnTo>
                  <a:lnTo>
                    <a:pt x="0" y="132"/>
                  </a:lnTo>
                  <a:lnTo>
                    <a:pt x="1" y="144"/>
                  </a:lnTo>
                  <a:lnTo>
                    <a:pt x="3" y="154"/>
                  </a:lnTo>
                  <a:lnTo>
                    <a:pt x="8" y="166"/>
                  </a:lnTo>
                  <a:lnTo>
                    <a:pt x="13" y="177"/>
                  </a:lnTo>
                  <a:lnTo>
                    <a:pt x="20" y="187"/>
                  </a:lnTo>
                  <a:lnTo>
                    <a:pt x="30" y="198"/>
                  </a:lnTo>
                  <a:lnTo>
                    <a:pt x="40" y="208"/>
                  </a:lnTo>
                  <a:lnTo>
                    <a:pt x="52" y="217"/>
                  </a:lnTo>
                  <a:lnTo>
                    <a:pt x="65" y="225"/>
                  </a:lnTo>
                  <a:lnTo>
                    <a:pt x="80" y="233"/>
                  </a:lnTo>
                  <a:lnTo>
                    <a:pt x="95" y="240"/>
                  </a:lnTo>
                  <a:lnTo>
                    <a:pt x="111" y="246"/>
                  </a:lnTo>
                  <a:lnTo>
                    <a:pt x="129" y="251"/>
                  </a:lnTo>
                  <a:lnTo>
                    <a:pt x="148" y="257"/>
                  </a:lnTo>
                  <a:lnTo>
                    <a:pt x="166" y="259"/>
                  </a:lnTo>
                  <a:lnTo>
                    <a:pt x="185" y="262"/>
                  </a:lnTo>
                  <a:lnTo>
                    <a:pt x="205" y="263"/>
                  </a:lnTo>
                  <a:lnTo>
                    <a:pt x="225" y="265"/>
                  </a:lnTo>
                  <a:lnTo>
                    <a:pt x="244" y="263"/>
                  </a:lnTo>
                  <a:lnTo>
                    <a:pt x="263" y="262"/>
                  </a:lnTo>
                  <a:lnTo>
                    <a:pt x="283" y="259"/>
                  </a:lnTo>
                  <a:lnTo>
                    <a:pt x="302" y="257"/>
                  </a:lnTo>
                  <a:lnTo>
                    <a:pt x="319" y="251"/>
                  </a:lnTo>
                  <a:lnTo>
                    <a:pt x="337" y="246"/>
                  </a:lnTo>
                  <a:lnTo>
                    <a:pt x="353" y="240"/>
                  </a:lnTo>
                  <a:lnTo>
                    <a:pt x="369" y="233"/>
                  </a:lnTo>
                  <a:lnTo>
                    <a:pt x="383" y="225"/>
                  </a:lnTo>
                  <a:lnTo>
                    <a:pt x="397" y="217"/>
                  </a:lnTo>
                  <a:lnTo>
                    <a:pt x="409" y="208"/>
                  </a:lnTo>
                  <a:lnTo>
                    <a:pt x="419" y="198"/>
                  </a:lnTo>
                  <a:lnTo>
                    <a:pt x="429" y="187"/>
                  </a:lnTo>
                  <a:lnTo>
                    <a:pt x="436" y="177"/>
                  </a:lnTo>
                  <a:lnTo>
                    <a:pt x="442" y="166"/>
                  </a:lnTo>
                  <a:lnTo>
                    <a:pt x="446" y="154"/>
                  </a:lnTo>
                  <a:lnTo>
                    <a:pt x="449" y="144"/>
                  </a:lnTo>
                  <a:lnTo>
                    <a:pt x="449"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67027" name="Group 47"/>
            <p:cNvGrpSpPr>
              <a:grpSpLocks/>
            </p:cNvGrpSpPr>
            <p:nvPr/>
          </p:nvGrpSpPr>
          <p:grpSpPr bwMode="auto">
            <a:xfrm>
              <a:off x="5194" y="3271"/>
              <a:ext cx="423" cy="243"/>
              <a:chOff x="5194" y="3271"/>
              <a:chExt cx="423" cy="243"/>
            </a:xfrm>
          </p:grpSpPr>
          <p:sp>
            <p:nvSpPr>
              <p:cNvPr id="1067048" name="Freeform 45"/>
              <p:cNvSpPr>
                <a:spLocks/>
              </p:cNvSpPr>
              <p:nvPr/>
            </p:nvSpPr>
            <p:spPr bwMode="auto">
              <a:xfrm>
                <a:off x="5194" y="3271"/>
                <a:ext cx="423" cy="234"/>
              </a:xfrm>
              <a:custGeom>
                <a:avLst/>
                <a:gdLst>
                  <a:gd name="T0" fmla="*/ 1 w 423"/>
                  <a:gd name="T1" fmla="*/ 126 h 234"/>
                  <a:gd name="T2" fmla="*/ 8 w 423"/>
                  <a:gd name="T3" fmla="*/ 146 h 234"/>
                  <a:gd name="T4" fmla="*/ 19 w 423"/>
                  <a:gd name="T5" fmla="*/ 166 h 234"/>
                  <a:gd name="T6" fmla="*/ 38 w 423"/>
                  <a:gd name="T7" fmla="*/ 183 h 234"/>
                  <a:gd name="T8" fmla="*/ 62 w 423"/>
                  <a:gd name="T9" fmla="*/ 199 h 234"/>
                  <a:gd name="T10" fmla="*/ 90 w 423"/>
                  <a:gd name="T11" fmla="*/ 212 h 234"/>
                  <a:gd name="T12" fmla="*/ 121 w 423"/>
                  <a:gd name="T13" fmla="*/ 221 h 234"/>
                  <a:gd name="T14" fmla="*/ 156 w 423"/>
                  <a:gd name="T15" fmla="*/ 228 h 234"/>
                  <a:gd name="T16" fmla="*/ 192 w 423"/>
                  <a:gd name="T17" fmla="*/ 233 h 234"/>
                  <a:gd name="T18" fmla="*/ 229 w 423"/>
                  <a:gd name="T19" fmla="*/ 233 h 234"/>
                  <a:gd name="T20" fmla="*/ 265 w 423"/>
                  <a:gd name="T21" fmla="*/ 228 h 234"/>
                  <a:gd name="T22" fmla="*/ 300 w 423"/>
                  <a:gd name="T23" fmla="*/ 221 h 234"/>
                  <a:gd name="T24" fmla="*/ 331 w 423"/>
                  <a:gd name="T25" fmla="*/ 211 h 234"/>
                  <a:gd name="T26" fmla="*/ 359 w 423"/>
                  <a:gd name="T27" fmla="*/ 198 h 234"/>
                  <a:gd name="T28" fmla="*/ 384 w 423"/>
                  <a:gd name="T29" fmla="*/ 183 h 234"/>
                  <a:gd name="T30" fmla="*/ 402 w 423"/>
                  <a:gd name="T31" fmla="*/ 166 h 234"/>
                  <a:gd name="T32" fmla="*/ 414 w 423"/>
                  <a:gd name="T33" fmla="*/ 146 h 234"/>
                  <a:gd name="T34" fmla="*/ 420 w 423"/>
                  <a:gd name="T35" fmla="*/ 126 h 234"/>
                  <a:gd name="T36" fmla="*/ 420 w 423"/>
                  <a:gd name="T37" fmla="*/ 106 h 234"/>
                  <a:gd name="T38" fmla="*/ 414 w 423"/>
                  <a:gd name="T39" fmla="*/ 86 h 234"/>
                  <a:gd name="T40" fmla="*/ 402 w 423"/>
                  <a:gd name="T41" fmla="*/ 66 h 234"/>
                  <a:gd name="T42" fmla="*/ 384 w 423"/>
                  <a:gd name="T43" fmla="*/ 49 h 234"/>
                  <a:gd name="T44" fmla="*/ 359 w 423"/>
                  <a:gd name="T45" fmla="*/ 34 h 234"/>
                  <a:gd name="T46" fmla="*/ 331 w 423"/>
                  <a:gd name="T47" fmla="*/ 20 h 234"/>
                  <a:gd name="T48" fmla="*/ 300 w 423"/>
                  <a:gd name="T49" fmla="*/ 11 h 234"/>
                  <a:gd name="T50" fmla="*/ 265 w 423"/>
                  <a:gd name="T51" fmla="*/ 4 h 234"/>
                  <a:gd name="T52" fmla="*/ 229 w 423"/>
                  <a:gd name="T53" fmla="*/ 1 h 234"/>
                  <a:gd name="T54" fmla="*/ 192 w 423"/>
                  <a:gd name="T55" fmla="*/ 1 h 234"/>
                  <a:gd name="T56" fmla="*/ 156 w 423"/>
                  <a:gd name="T57" fmla="*/ 4 h 234"/>
                  <a:gd name="T58" fmla="*/ 121 w 423"/>
                  <a:gd name="T59" fmla="*/ 11 h 234"/>
                  <a:gd name="T60" fmla="*/ 90 w 423"/>
                  <a:gd name="T61" fmla="*/ 20 h 234"/>
                  <a:gd name="T62" fmla="*/ 62 w 423"/>
                  <a:gd name="T63" fmla="*/ 34 h 234"/>
                  <a:gd name="T64" fmla="*/ 38 w 423"/>
                  <a:gd name="T65" fmla="*/ 49 h 234"/>
                  <a:gd name="T66" fmla="*/ 19 w 423"/>
                  <a:gd name="T67" fmla="*/ 68 h 234"/>
                  <a:gd name="T68" fmla="*/ 8 w 423"/>
                  <a:gd name="T69" fmla="*/ 86 h 234"/>
                  <a:gd name="T70" fmla="*/ 1 w 423"/>
                  <a:gd name="T71" fmla="*/ 106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23"/>
                  <a:gd name="T109" fmla="*/ 0 h 234"/>
                  <a:gd name="T110" fmla="*/ 423 w 423"/>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23" h="234">
                    <a:moveTo>
                      <a:pt x="0" y="117"/>
                    </a:moveTo>
                    <a:lnTo>
                      <a:pt x="1" y="126"/>
                    </a:lnTo>
                    <a:lnTo>
                      <a:pt x="3" y="136"/>
                    </a:lnTo>
                    <a:lnTo>
                      <a:pt x="8" y="146"/>
                    </a:lnTo>
                    <a:lnTo>
                      <a:pt x="12" y="156"/>
                    </a:lnTo>
                    <a:lnTo>
                      <a:pt x="19" y="166"/>
                    </a:lnTo>
                    <a:lnTo>
                      <a:pt x="28" y="175"/>
                    </a:lnTo>
                    <a:lnTo>
                      <a:pt x="38" y="183"/>
                    </a:lnTo>
                    <a:lnTo>
                      <a:pt x="49" y="191"/>
                    </a:lnTo>
                    <a:lnTo>
                      <a:pt x="62" y="199"/>
                    </a:lnTo>
                    <a:lnTo>
                      <a:pt x="75" y="205"/>
                    </a:lnTo>
                    <a:lnTo>
                      <a:pt x="90" y="212"/>
                    </a:lnTo>
                    <a:lnTo>
                      <a:pt x="106" y="216"/>
                    </a:lnTo>
                    <a:lnTo>
                      <a:pt x="121" y="221"/>
                    </a:lnTo>
                    <a:lnTo>
                      <a:pt x="139" y="226"/>
                    </a:lnTo>
                    <a:lnTo>
                      <a:pt x="156" y="228"/>
                    </a:lnTo>
                    <a:lnTo>
                      <a:pt x="174" y="230"/>
                    </a:lnTo>
                    <a:lnTo>
                      <a:pt x="192" y="233"/>
                    </a:lnTo>
                    <a:lnTo>
                      <a:pt x="211" y="233"/>
                    </a:lnTo>
                    <a:lnTo>
                      <a:pt x="229" y="233"/>
                    </a:lnTo>
                    <a:lnTo>
                      <a:pt x="247" y="230"/>
                    </a:lnTo>
                    <a:lnTo>
                      <a:pt x="265" y="228"/>
                    </a:lnTo>
                    <a:lnTo>
                      <a:pt x="282" y="226"/>
                    </a:lnTo>
                    <a:lnTo>
                      <a:pt x="300" y="221"/>
                    </a:lnTo>
                    <a:lnTo>
                      <a:pt x="315" y="216"/>
                    </a:lnTo>
                    <a:lnTo>
                      <a:pt x="331" y="211"/>
                    </a:lnTo>
                    <a:lnTo>
                      <a:pt x="346" y="205"/>
                    </a:lnTo>
                    <a:lnTo>
                      <a:pt x="359" y="198"/>
                    </a:lnTo>
                    <a:lnTo>
                      <a:pt x="372" y="191"/>
                    </a:lnTo>
                    <a:lnTo>
                      <a:pt x="384" y="183"/>
                    </a:lnTo>
                    <a:lnTo>
                      <a:pt x="393" y="175"/>
                    </a:lnTo>
                    <a:lnTo>
                      <a:pt x="402" y="166"/>
                    </a:lnTo>
                    <a:lnTo>
                      <a:pt x="409" y="155"/>
                    </a:lnTo>
                    <a:lnTo>
                      <a:pt x="414" y="146"/>
                    </a:lnTo>
                    <a:lnTo>
                      <a:pt x="418" y="136"/>
                    </a:lnTo>
                    <a:lnTo>
                      <a:pt x="420" y="126"/>
                    </a:lnTo>
                    <a:lnTo>
                      <a:pt x="422" y="117"/>
                    </a:lnTo>
                    <a:lnTo>
                      <a:pt x="420" y="106"/>
                    </a:lnTo>
                    <a:lnTo>
                      <a:pt x="418" y="95"/>
                    </a:lnTo>
                    <a:lnTo>
                      <a:pt x="414" y="86"/>
                    </a:lnTo>
                    <a:lnTo>
                      <a:pt x="409" y="77"/>
                    </a:lnTo>
                    <a:lnTo>
                      <a:pt x="402" y="66"/>
                    </a:lnTo>
                    <a:lnTo>
                      <a:pt x="393" y="58"/>
                    </a:lnTo>
                    <a:lnTo>
                      <a:pt x="384" y="49"/>
                    </a:lnTo>
                    <a:lnTo>
                      <a:pt x="372" y="41"/>
                    </a:lnTo>
                    <a:lnTo>
                      <a:pt x="359" y="34"/>
                    </a:lnTo>
                    <a:lnTo>
                      <a:pt x="346" y="27"/>
                    </a:lnTo>
                    <a:lnTo>
                      <a:pt x="331" y="20"/>
                    </a:lnTo>
                    <a:lnTo>
                      <a:pt x="315" y="16"/>
                    </a:lnTo>
                    <a:lnTo>
                      <a:pt x="300" y="11"/>
                    </a:lnTo>
                    <a:lnTo>
                      <a:pt x="282" y="6"/>
                    </a:lnTo>
                    <a:lnTo>
                      <a:pt x="265" y="4"/>
                    </a:lnTo>
                    <a:lnTo>
                      <a:pt x="247" y="2"/>
                    </a:lnTo>
                    <a:lnTo>
                      <a:pt x="229" y="1"/>
                    </a:lnTo>
                    <a:lnTo>
                      <a:pt x="211" y="0"/>
                    </a:lnTo>
                    <a:lnTo>
                      <a:pt x="192" y="1"/>
                    </a:lnTo>
                    <a:lnTo>
                      <a:pt x="174" y="2"/>
                    </a:lnTo>
                    <a:lnTo>
                      <a:pt x="156" y="4"/>
                    </a:lnTo>
                    <a:lnTo>
                      <a:pt x="139" y="6"/>
                    </a:lnTo>
                    <a:lnTo>
                      <a:pt x="121" y="11"/>
                    </a:lnTo>
                    <a:lnTo>
                      <a:pt x="106" y="16"/>
                    </a:lnTo>
                    <a:lnTo>
                      <a:pt x="90" y="20"/>
                    </a:lnTo>
                    <a:lnTo>
                      <a:pt x="75" y="27"/>
                    </a:lnTo>
                    <a:lnTo>
                      <a:pt x="62" y="34"/>
                    </a:lnTo>
                    <a:lnTo>
                      <a:pt x="49" y="41"/>
                    </a:lnTo>
                    <a:lnTo>
                      <a:pt x="38" y="49"/>
                    </a:lnTo>
                    <a:lnTo>
                      <a:pt x="28" y="58"/>
                    </a:lnTo>
                    <a:lnTo>
                      <a:pt x="19" y="68"/>
                    </a:lnTo>
                    <a:lnTo>
                      <a:pt x="12" y="77"/>
                    </a:lnTo>
                    <a:lnTo>
                      <a:pt x="8" y="86"/>
                    </a:lnTo>
                    <a:lnTo>
                      <a:pt x="3" y="95"/>
                    </a:lnTo>
                    <a:lnTo>
                      <a:pt x="1" y="106"/>
                    </a:lnTo>
                    <a:lnTo>
                      <a:pt x="0" y="117"/>
                    </a:lnTo>
                  </a:path>
                </a:pathLst>
              </a:custGeom>
              <a:solidFill>
                <a:schemeClr val="bg2"/>
              </a:solidFill>
              <a:ln w="12700" cap="rnd">
                <a:solidFill>
                  <a:schemeClr val="tx1"/>
                </a:solidFill>
                <a:round/>
                <a:headEnd type="none" w="sm" len="sm"/>
                <a:tailEnd type="none" w="sm" len="sm"/>
              </a:ln>
            </p:spPr>
            <p:txBody>
              <a:bodyPr/>
              <a:lstStyle/>
              <a:p>
                <a:endParaRPr lang="en-US"/>
              </a:p>
            </p:txBody>
          </p:sp>
          <p:sp>
            <p:nvSpPr>
              <p:cNvPr id="1067049" name="Rectangle 46"/>
              <p:cNvSpPr>
                <a:spLocks noChangeArrowheads="1"/>
              </p:cNvSpPr>
              <p:nvPr/>
            </p:nvSpPr>
            <p:spPr bwMode="auto">
              <a:xfrm>
                <a:off x="5250" y="3302"/>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lot</a:t>
                </a:r>
              </a:p>
            </p:txBody>
          </p:sp>
        </p:grpSp>
        <p:sp>
          <p:nvSpPr>
            <p:cNvPr id="1067028" name="Rectangle 48"/>
            <p:cNvSpPr>
              <a:spLocks noChangeArrowheads="1"/>
            </p:cNvSpPr>
            <p:nvPr/>
          </p:nvSpPr>
          <p:spPr bwMode="auto">
            <a:xfrm>
              <a:off x="4616" y="3058"/>
              <a:ext cx="5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dname</a:t>
              </a:r>
            </a:p>
          </p:txBody>
        </p:sp>
        <p:grpSp>
          <p:nvGrpSpPr>
            <p:cNvPr id="1067029" name="Group 51"/>
            <p:cNvGrpSpPr>
              <a:grpSpLocks/>
            </p:cNvGrpSpPr>
            <p:nvPr/>
          </p:nvGrpSpPr>
          <p:grpSpPr bwMode="auto">
            <a:xfrm>
              <a:off x="5049" y="2798"/>
              <a:ext cx="541" cy="266"/>
              <a:chOff x="5049" y="2798"/>
              <a:chExt cx="541" cy="266"/>
            </a:xfrm>
          </p:grpSpPr>
          <p:sp>
            <p:nvSpPr>
              <p:cNvPr id="1067046" name="Freeform 49"/>
              <p:cNvSpPr>
                <a:spLocks/>
              </p:cNvSpPr>
              <p:nvPr/>
            </p:nvSpPr>
            <p:spPr bwMode="auto">
              <a:xfrm>
                <a:off x="5089" y="2798"/>
                <a:ext cx="481" cy="266"/>
              </a:xfrm>
              <a:custGeom>
                <a:avLst/>
                <a:gdLst>
                  <a:gd name="T0" fmla="*/ 0 w 481"/>
                  <a:gd name="T1" fmla="*/ 144 h 266"/>
                  <a:gd name="T2" fmla="*/ 7 w 481"/>
                  <a:gd name="T3" fmla="*/ 166 h 266"/>
                  <a:gd name="T4" fmla="*/ 22 w 481"/>
                  <a:gd name="T5" fmla="*/ 188 h 266"/>
                  <a:gd name="T6" fmla="*/ 42 w 481"/>
                  <a:gd name="T7" fmla="*/ 208 h 266"/>
                  <a:gd name="T8" fmla="*/ 69 w 481"/>
                  <a:gd name="T9" fmla="*/ 225 h 266"/>
                  <a:gd name="T10" fmla="*/ 102 w 481"/>
                  <a:gd name="T11" fmla="*/ 240 h 266"/>
                  <a:gd name="T12" fmla="*/ 138 w 481"/>
                  <a:gd name="T13" fmla="*/ 251 h 266"/>
                  <a:gd name="T14" fmla="*/ 178 w 481"/>
                  <a:gd name="T15" fmla="*/ 259 h 266"/>
                  <a:gd name="T16" fmla="*/ 219 w 481"/>
                  <a:gd name="T17" fmla="*/ 265 h 266"/>
                  <a:gd name="T18" fmla="*/ 260 w 481"/>
                  <a:gd name="T19" fmla="*/ 265 h 266"/>
                  <a:gd name="T20" fmla="*/ 301 w 481"/>
                  <a:gd name="T21" fmla="*/ 259 h 266"/>
                  <a:gd name="T22" fmla="*/ 341 w 481"/>
                  <a:gd name="T23" fmla="*/ 251 h 266"/>
                  <a:gd name="T24" fmla="*/ 377 w 481"/>
                  <a:gd name="T25" fmla="*/ 240 h 266"/>
                  <a:gd name="T26" fmla="*/ 410 w 481"/>
                  <a:gd name="T27" fmla="*/ 225 h 266"/>
                  <a:gd name="T28" fmla="*/ 436 w 481"/>
                  <a:gd name="T29" fmla="*/ 208 h 266"/>
                  <a:gd name="T30" fmla="*/ 457 w 481"/>
                  <a:gd name="T31" fmla="*/ 187 h 266"/>
                  <a:gd name="T32" fmla="*/ 472 w 481"/>
                  <a:gd name="T33" fmla="*/ 166 h 266"/>
                  <a:gd name="T34" fmla="*/ 478 w 481"/>
                  <a:gd name="T35" fmla="*/ 144 h 266"/>
                  <a:gd name="T36" fmla="*/ 478 w 481"/>
                  <a:gd name="T37" fmla="*/ 120 h 266"/>
                  <a:gd name="T38" fmla="*/ 472 w 481"/>
                  <a:gd name="T39" fmla="*/ 98 h 266"/>
                  <a:gd name="T40" fmla="*/ 457 w 481"/>
                  <a:gd name="T41" fmla="*/ 76 h 266"/>
                  <a:gd name="T42" fmla="*/ 436 w 481"/>
                  <a:gd name="T43" fmla="*/ 56 h 266"/>
                  <a:gd name="T44" fmla="*/ 410 w 481"/>
                  <a:gd name="T45" fmla="*/ 39 h 266"/>
                  <a:gd name="T46" fmla="*/ 377 w 481"/>
                  <a:gd name="T47" fmla="*/ 23 h 266"/>
                  <a:gd name="T48" fmla="*/ 341 w 481"/>
                  <a:gd name="T49" fmla="*/ 13 h 266"/>
                  <a:gd name="T50" fmla="*/ 301 w 481"/>
                  <a:gd name="T51" fmla="*/ 5 h 266"/>
                  <a:gd name="T52" fmla="*/ 260 w 481"/>
                  <a:gd name="T53" fmla="*/ 0 h 266"/>
                  <a:gd name="T54" fmla="*/ 219 w 481"/>
                  <a:gd name="T55" fmla="*/ 0 h 266"/>
                  <a:gd name="T56" fmla="*/ 177 w 481"/>
                  <a:gd name="T57" fmla="*/ 5 h 266"/>
                  <a:gd name="T58" fmla="*/ 138 w 481"/>
                  <a:gd name="T59" fmla="*/ 13 h 266"/>
                  <a:gd name="T60" fmla="*/ 102 w 481"/>
                  <a:gd name="T61" fmla="*/ 24 h 266"/>
                  <a:gd name="T62" fmla="*/ 69 w 481"/>
                  <a:gd name="T63" fmla="*/ 39 h 266"/>
                  <a:gd name="T64" fmla="*/ 42 w 481"/>
                  <a:gd name="T65" fmla="*/ 56 h 266"/>
                  <a:gd name="T66" fmla="*/ 22 w 481"/>
                  <a:gd name="T67" fmla="*/ 76 h 266"/>
                  <a:gd name="T68" fmla="*/ 7 w 481"/>
                  <a:gd name="T69" fmla="*/ 98 h 266"/>
                  <a:gd name="T70" fmla="*/ 0 w 481"/>
                  <a:gd name="T71" fmla="*/ 120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1"/>
                  <a:gd name="T109" fmla="*/ 0 h 266"/>
                  <a:gd name="T110" fmla="*/ 481 w 481"/>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1" h="266">
                    <a:moveTo>
                      <a:pt x="0" y="132"/>
                    </a:moveTo>
                    <a:lnTo>
                      <a:pt x="0" y="144"/>
                    </a:lnTo>
                    <a:lnTo>
                      <a:pt x="3" y="156"/>
                    </a:lnTo>
                    <a:lnTo>
                      <a:pt x="7" y="166"/>
                    </a:lnTo>
                    <a:lnTo>
                      <a:pt x="13" y="177"/>
                    </a:lnTo>
                    <a:lnTo>
                      <a:pt x="22" y="188"/>
                    </a:lnTo>
                    <a:lnTo>
                      <a:pt x="31" y="199"/>
                    </a:lnTo>
                    <a:lnTo>
                      <a:pt x="42" y="208"/>
                    </a:lnTo>
                    <a:lnTo>
                      <a:pt x="56" y="217"/>
                    </a:lnTo>
                    <a:lnTo>
                      <a:pt x="69" y="225"/>
                    </a:lnTo>
                    <a:lnTo>
                      <a:pt x="86" y="233"/>
                    </a:lnTo>
                    <a:lnTo>
                      <a:pt x="102" y="240"/>
                    </a:lnTo>
                    <a:lnTo>
                      <a:pt x="119" y="246"/>
                    </a:lnTo>
                    <a:lnTo>
                      <a:pt x="138" y="251"/>
                    </a:lnTo>
                    <a:lnTo>
                      <a:pt x="157" y="257"/>
                    </a:lnTo>
                    <a:lnTo>
                      <a:pt x="178" y="259"/>
                    </a:lnTo>
                    <a:lnTo>
                      <a:pt x="198" y="262"/>
                    </a:lnTo>
                    <a:lnTo>
                      <a:pt x="219" y="265"/>
                    </a:lnTo>
                    <a:lnTo>
                      <a:pt x="239" y="265"/>
                    </a:lnTo>
                    <a:lnTo>
                      <a:pt x="260" y="265"/>
                    </a:lnTo>
                    <a:lnTo>
                      <a:pt x="281" y="262"/>
                    </a:lnTo>
                    <a:lnTo>
                      <a:pt x="301" y="259"/>
                    </a:lnTo>
                    <a:lnTo>
                      <a:pt x="321" y="257"/>
                    </a:lnTo>
                    <a:lnTo>
                      <a:pt x="341" y="251"/>
                    </a:lnTo>
                    <a:lnTo>
                      <a:pt x="360" y="246"/>
                    </a:lnTo>
                    <a:lnTo>
                      <a:pt x="377" y="240"/>
                    </a:lnTo>
                    <a:lnTo>
                      <a:pt x="393" y="233"/>
                    </a:lnTo>
                    <a:lnTo>
                      <a:pt x="410" y="225"/>
                    </a:lnTo>
                    <a:lnTo>
                      <a:pt x="423" y="217"/>
                    </a:lnTo>
                    <a:lnTo>
                      <a:pt x="436" y="208"/>
                    </a:lnTo>
                    <a:lnTo>
                      <a:pt x="447" y="198"/>
                    </a:lnTo>
                    <a:lnTo>
                      <a:pt x="457" y="187"/>
                    </a:lnTo>
                    <a:lnTo>
                      <a:pt x="465" y="177"/>
                    </a:lnTo>
                    <a:lnTo>
                      <a:pt x="472" y="166"/>
                    </a:lnTo>
                    <a:lnTo>
                      <a:pt x="476" y="156"/>
                    </a:lnTo>
                    <a:lnTo>
                      <a:pt x="478" y="144"/>
                    </a:lnTo>
                    <a:lnTo>
                      <a:pt x="480" y="132"/>
                    </a:lnTo>
                    <a:lnTo>
                      <a:pt x="478" y="120"/>
                    </a:lnTo>
                    <a:lnTo>
                      <a:pt x="476" y="108"/>
                    </a:lnTo>
                    <a:lnTo>
                      <a:pt x="472" y="98"/>
                    </a:lnTo>
                    <a:lnTo>
                      <a:pt x="465" y="86"/>
                    </a:lnTo>
                    <a:lnTo>
                      <a:pt x="457" y="76"/>
                    </a:lnTo>
                    <a:lnTo>
                      <a:pt x="447" y="65"/>
                    </a:lnTo>
                    <a:lnTo>
                      <a:pt x="436" y="56"/>
                    </a:lnTo>
                    <a:lnTo>
                      <a:pt x="423" y="47"/>
                    </a:lnTo>
                    <a:lnTo>
                      <a:pt x="410" y="39"/>
                    </a:lnTo>
                    <a:lnTo>
                      <a:pt x="393" y="31"/>
                    </a:lnTo>
                    <a:lnTo>
                      <a:pt x="377" y="23"/>
                    </a:lnTo>
                    <a:lnTo>
                      <a:pt x="360" y="17"/>
                    </a:lnTo>
                    <a:lnTo>
                      <a:pt x="341" y="13"/>
                    </a:lnTo>
                    <a:lnTo>
                      <a:pt x="321" y="7"/>
                    </a:lnTo>
                    <a:lnTo>
                      <a:pt x="301" y="5"/>
                    </a:lnTo>
                    <a:lnTo>
                      <a:pt x="281" y="2"/>
                    </a:lnTo>
                    <a:lnTo>
                      <a:pt x="260" y="0"/>
                    </a:lnTo>
                    <a:lnTo>
                      <a:pt x="239" y="0"/>
                    </a:lnTo>
                    <a:lnTo>
                      <a:pt x="219" y="0"/>
                    </a:lnTo>
                    <a:lnTo>
                      <a:pt x="198" y="2"/>
                    </a:lnTo>
                    <a:lnTo>
                      <a:pt x="177" y="5"/>
                    </a:lnTo>
                    <a:lnTo>
                      <a:pt x="157" y="7"/>
                    </a:lnTo>
                    <a:lnTo>
                      <a:pt x="138" y="13"/>
                    </a:lnTo>
                    <a:lnTo>
                      <a:pt x="119" y="18"/>
                    </a:lnTo>
                    <a:lnTo>
                      <a:pt x="102" y="24"/>
                    </a:lnTo>
                    <a:lnTo>
                      <a:pt x="84" y="31"/>
                    </a:lnTo>
                    <a:lnTo>
                      <a:pt x="69" y="39"/>
                    </a:lnTo>
                    <a:lnTo>
                      <a:pt x="56" y="47"/>
                    </a:lnTo>
                    <a:lnTo>
                      <a:pt x="42" y="56"/>
                    </a:lnTo>
                    <a:lnTo>
                      <a:pt x="31" y="66"/>
                    </a:lnTo>
                    <a:lnTo>
                      <a:pt x="22" y="76"/>
                    </a:lnTo>
                    <a:lnTo>
                      <a:pt x="13" y="87"/>
                    </a:lnTo>
                    <a:lnTo>
                      <a:pt x="7" y="98"/>
                    </a:lnTo>
                    <a:lnTo>
                      <a:pt x="3" y="108"/>
                    </a:lnTo>
                    <a:lnTo>
                      <a:pt x="0" y="120"/>
                    </a:lnTo>
                    <a:lnTo>
                      <a:pt x="0" y="1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7047" name="Rectangle 50"/>
              <p:cNvSpPr>
                <a:spLocks noChangeArrowheads="1"/>
              </p:cNvSpPr>
              <p:nvPr/>
            </p:nvSpPr>
            <p:spPr bwMode="auto">
              <a:xfrm>
                <a:off x="5049" y="2830"/>
                <a:ext cx="5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budget</a:t>
                </a:r>
              </a:p>
            </p:txBody>
          </p:sp>
        </p:grpSp>
        <p:sp>
          <p:nvSpPr>
            <p:cNvPr id="1067030" name="Rectangle 52"/>
            <p:cNvSpPr>
              <a:spLocks noChangeArrowheads="1"/>
            </p:cNvSpPr>
            <p:nvPr/>
          </p:nvSpPr>
          <p:spPr bwMode="auto">
            <a:xfrm>
              <a:off x="4298" y="3262"/>
              <a:ext cx="3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u="sng">
                  <a:solidFill>
                    <a:srgbClr val="000000"/>
                  </a:solidFill>
                  <a:latin typeface="Arial" panose="020B0604020202020204" pitchFamily="34" charset="0"/>
                </a:rPr>
                <a:t>did</a:t>
              </a:r>
            </a:p>
          </p:txBody>
        </p:sp>
        <p:sp>
          <p:nvSpPr>
            <p:cNvPr id="1067031" name="Rectangle 53"/>
            <p:cNvSpPr>
              <a:spLocks noChangeArrowheads="1"/>
            </p:cNvSpPr>
            <p:nvPr/>
          </p:nvSpPr>
          <p:spPr bwMode="auto">
            <a:xfrm>
              <a:off x="3787" y="2918"/>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since</a:t>
              </a:r>
            </a:p>
          </p:txBody>
        </p:sp>
        <p:sp>
          <p:nvSpPr>
            <p:cNvPr id="1067032" name="Rectangle 54"/>
            <p:cNvSpPr>
              <a:spLocks noChangeArrowheads="1"/>
            </p:cNvSpPr>
            <p:nvPr/>
          </p:nvSpPr>
          <p:spPr bwMode="auto">
            <a:xfrm>
              <a:off x="2884" y="3050"/>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name</a:t>
              </a:r>
            </a:p>
          </p:txBody>
        </p:sp>
        <p:sp>
          <p:nvSpPr>
            <p:cNvPr id="1067033" name="Rectangle 55"/>
            <p:cNvSpPr>
              <a:spLocks noChangeArrowheads="1"/>
            </p:cNvSpPr>
            <p:nvPr/>
          </p:nvSpPr>
          <p:spPr bwMode="auto">
            <a:xfrm>
              <a:off x="3652" y="3673"/>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Works_In</a:t>
              </a:r>
            </a:p>
          </p:txBody>
        </p:sp>
        <p:sp>
          <p:nvSpPr>
            <p:cNvPr id="1067034" name="Rectangle 56"/>
            <p:cNvSpPr>
              <a:spLocks noChangeArrowheads="1"/>
            </p:cNvSpPr>
            <p:nvPr/>
          </p:nvSpPr>
          <p:spPr bwMode="auto">
            <a:xfrm>
              <a:off x="4517" y="3689"/>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Departments</a:t>
              </a:r>
            </a:p>
          </p:txBody>
        </p:sp>
        <p:sp>
          <p:nvSpPr>
            <p:cNvPr id="1067035" name="Rectangle 57"/>
            <p:cNvSpPr>
              <a:spLocks noChangeArrowheads="1"/>
            </p:cNvSpPr>
            <p:nvPr/>
          </p:nvSpPr>
          <p:spPr bwMode="auto">
            <a:xfrm>
              <a:off x="2628" y="3682"/>
              <a:ext cx="7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a:solidFill>
                    <a:srgbClr val="000000"/>
                  </a:solidFill>
                  <a:latin typeface="Arial" panose="020B0604020202020204" pitchFamily="34" charset="0"/>
                </a:rPr>
                <a:t>Employees</a:t>
              </a:r>
            </a:p>
          </p:txBody>
        </p:sp>
        <p:sp>
          <p:nvSpPr>
            <p:cNvPr id="1067036" name="Rectangle 58"/>
            <p:cNvSpPr>
              <a:spLocks noChangeArrowheads="1"/>
            </p:cNvSpPr>
            <p:nvPr/>
          </p:nvSpPr>
          <p:spPr bwMode="auto">
            <a:xfrm>
              <a:off x="2489" y="3254"/>
              <a:ext cx="33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1600" b="1" u="sng">
                  <a:solidFill>
                    <a:srgbClr val="000000"/>
                  </a:solidFill>
                  <a:latin typeface="Arial" panose="020B0604020202020204" pitchFamily="34" charset="0"/>
                </a:rPr>
                <a:t>ssn</a:t>
              </a:r>
            </a:p>
          </p:txBody>
        </p:sp>
        <p:sp>
          <p:nvSpPr>
            <p:cNvPr id="1067037" name="Line 59"/>
            <p:cNvSpPr>
              <a:spLocks noChangeShapeType="1"/>
            </p:cNvSpPr>
            <p:nvPr/>
          </p:nvSpPr>
          <p:spPr bwMode="auto">
            <a:xfrm>
              <a:off x="2689" y="3504"/>
              <a:ext cx="144"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38" name="Line 60"/>
            <p:cNvSpPr>
              <a:spLocks noChangeShapeType="1"/>
            </p:cNvSpPr>
            <p:nvPr/>
          </p:nvSpPr>
          <p:spPr bwMode="auto">
            <a:xfrm>
              <a:off x="3073" y="3312"/>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39" name="Line 61"/>
            <p:cNvSpPr>
              <a:spLocks noChangeShapeType="1"/>
            </p:cNvSpPr>
            <p:nvPr/>
          </p:nvSpPr>
          <p:spPr bwMode="auto">
            <a:xfrm flipH="1">
              <a:off x="4945" y="3072"/>
              <a:ext cx="335"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0" name="Line 62"/>
            <p:cNvSpPr>
              <a:spLocks noChangeShapeType="1"/>
            </p:cNvSpPr>
            <p:nvPr/>
          </p:nvSpPr>
          <p:spPr bwMode="auto">
            <a:xfrm>
              <a:off x="3985" y="3168"/>
              <a:ext cx="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1" name="Line 63"/>
            <p:cNvSpPr>
              <a:spLocks noChangeShapeType="1"/>
            </p:cNvSpPr>
            <p:nvPr/>
          </p:nvSpPr>
          <p:spPr bwMode="auto">
            <a:xfrm>
              <a:off x="4465" y="3504"/>
              <a:ext cx="24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2" name="Line 64"/>
            <p:cNvSpPr>
              <a:spLocks noChangeShapeType="1"/>
            </p:cNvSpPr>
            <p:nvPr/>
          </p:nvSpPr>
          <p:spPr bwMode="auto">
            <a:xfrm>
              <a:off x="4897" y="3312"/>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3" name="Line 65"/>
            <p:cNvSpPr>
              <a:spLocks noChangeShapeType="1"/>
            </p:cNvSpPr>
            <p:nvPr/>
          </p:nvSpPr>
          <p:spPr bwMode="auto">
            <a:xfrm flipH="1">
              <a:off x="5137" y="3504"/>
              <a:ext cx="144"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4" name="Line 66"/>
            <p:cNvSpPr>
              <a:spLocks noChangeShapeType="1"/>
            </p:cNvSpPr>
            <p:nvPr/>
          </p:nvSpPr>
          <p:spPr bwMode="auto">
            <a:xfrm>
              <a:off x="4369" y="3792"/>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67045" name="Line 67"/>
            <p:cNvSpPr>
              <a:spLocks noChangeShapeType="1"/>
            </p:cNvSpPr>
            <p:nvPr/>
          </p:nvSpPr>
          <p:spPr bwMode="auto">
            <a:xfrm>
              <a:off x="3409" y="3744"/>
              <a:ext cx="24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1067017" name="Rectangle 69"/>
          <p:cNvSpPr>
            <a:spLocks noChangeArrowheads="1"/>
          </p:cNvSpPr>
          <p:nvPr/>
        </p:nvSpPr>
        <p:spPr bwMode="auto">
          <a:xfrm>
            <a:off x="5700714" y="1433513"/>
            <a:ext cx="113492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2400" u="sng">
                <a:solidFill>
                  <a:srgbClr val="CF0E30"/>
                </a:solidFill>
              </a:rPr>
              <a:t>Before:</a:t>
            </a:r>
          </a:p>
        </p:txBody>
      </p:sp>
      <p:sp>
        <p:nvSpPr>
          <p:cNvPr id="1067018" name="Rectangle 70"/>
          <p:cNvSpPr>
            <a:spLocks noChangeArrowheads="1"/>
          </p:cNvSpPr>
          <p:nvPr/>
        </p:nvSpPr>
        <p:spPr bwMode="auto">
          <a:xfrm>
            <a:off x="5776914" y="4100513"/>
            <a:ext cx="9714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2400" u="sng">
                <a:solidFill>
                  <a:srgbClr val="CF0E30"/>
                </a:solidFill>
              </a:rPr>
              <a:t>After:</a:t>
            </a:r>
          </a:p>
        </p:txBody>
      </p:sp>
    </p:spTree>
    <p:extLst>
      <p:ext uri="{BB962C8B-B14F-4D97-AF65-F5344CB8AC3E}">
        <p14:creationId xmlns:p14="http://schemas.microsoft.com/office/powerpoint/2010/main" val="77367883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905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69060" name="Rectangle 4"/>
          <p:cNvSpPr>
            <a:spLocks noGrp="1" noChangeArrowheads="1"/>
          </p:cNvSpPr>
          <p:nvPr>
            <p:ph type="title"/>
          </p:nvPr>
        </p:nvSpPr>
        <p:spPr>
          <a:noFill/>
        </p:spPr>
        <p:txBody>
          <a:bodyPr/>
          <a:lstStyle/>
          <a:p>
            <a:r>
              <a:rPr lang="en-US" smtClean="0"/>
              <a:t>Summary of Schema Refinement</a:t>
            </a:r>
          </a:p>
        </p:txBody>
      </p:sp>
      <p:sp>
        <p:nvSpPr>
          <p:cNvPr id="1069061" name="Rectangle 5"/>
          <p:cNvSpPr>
            <a:spLocks noGrp="1" noChangeArrowheads="1"/>
          </p:cNvSpPr>
          <p:nvPr>
            <p:ph type="body" idx="1"/>
          </p:nvPr>
        </p:nvSpPr>
        <p:spPr>
          <a:xfrm>
            <a:off x="1600200" y="1600200"/>
            <a:ext cx="8991600" cy="4876800"/>
          </a:xfrm>
          <a:noFill/>
        </p:spPr>
        <p:txBody>
          <a:bodyPr/>
          <a:lstStyle/>
          <a:p>
            <a:r>
              <a:rPr lang="en-US" smtClean="0"/>
              <a:t>If a relation is in BCNF, it is free of redundancies that can be detected using FDs.  Thus, trying to ensure that all relations are in BCNF is a good heuristic.</a:t>
            </a:r>
          </a:p>
          <a:p>
            <a:r>
              <a:rPr lang="en-US" smtClean="0"/>
              <a:t>If a relation is not in BCNF, we can try to decompose it into a collection of BCNF relations.</a:t>
            </a:r>
          </a:p>
          <a:p>
            <a:pPr lvl="1">
              <a:buSzPct val="75000"/>
            </a:pPr>
            <a:r>
              <a:rPr lang="en-US" smtClean="0"/>
              <a:t>Must consider whether all FDs are preserved.  If a lossless-join, dependency preserving decomposition into BCNF is not possible (or unsuitable, given typical queries), should consider decomposition into 3NF.</a:t>
            </a:r>
          </a:p>
          <a:p>
            <a:pPr lvl="1">
              <a:buSzPct val="75000"/>
            </a:pPr>
            <a:r>
              <a:rPr lang="en-US" smtClean="0"/>
              <a:t>Decompositions should be carried out and/or re-examined while keeping </a:t>
            </a:r>
            <a:r>
              <a:rPr lang="en-US" i="1" smtClean="0"/>
              <a:t>performance requirements</a:t>
            </a:r>
            <a:r>
              <a:rPr lang="en-US" smtClean="0"/>
              <a:t> in mind.</a:t>
            </a:r>
          </a:p>
        </p:txBody>
      </p:sp>
    </p:spTree>
    <p:extLst>
      <p:ext uri="{BB962C8B-B14F-4D97-AF65-F5344CB8AC3E}">
        <p14:creationId xmlns:p14="http://schemas.microsoft.com/office/powerpoint/2010/main" val="451799183"/>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Information on Normalization with examples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6668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851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Normalization?</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Normalization </a:t>
            </a:r>
            <a:r>
              <a:rPr lang="en-US" dirty="0"/>
              <a:t>is the process of efficiently organizing data in a database. </a:t>
            </a:r>
          </a:p>
          <a:p>
            <a:pPr algn="just"/>
            <a:r>
              <a:rPr lang="en-US" dirty="0"/>
              <a:t>There are two goals of the normalization process: eliminating redundant data (for example, storing the same data in more than one </a:t>
            </a:r>
            <a:r>
              <a:rPr lang="en-US" u="sng" dirty="0">
                <a:hlinkClick r:id="rId2"/>
              </a:rPr>
              <a:t>table</a:t>
            </a:r>
            <a:r>
              <a:rPr lang="en-US" dirty="0"/>
              <a:t>) and ensuring data dependencies make sense (only storing related data in a table). Both of these are worthy goals as they reduce the amount of space a database consumes and ensure that data is logically stored. </a:t>
            </a:r>
          </a:p>
          <a:p>
            <a:endParaRPr lang="en-US" dirty="0"/>
          </a:p>
        </p:txBody>
      </p:sp>
    </p:spTree>
    <p:extLst>
      <p:ext uri="{BB962C8B-B14F-4D97-AF65-F5344CB8AC3E}">
        <p14:creationId xmlns:p14="http://schemas.microsoft.com/office/powerpoint/2010/main" val="13117832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38400" y="304800"/>
            <a:ext cx="5943600" cy="990600"/>
          </a:xfrm>
        </p:spPr>
        <p:txBody>
          <a:bodyPr/>
          <a:lstStyle/>
          <a:p>
            <a:pPr eaLnBrk="1" hangingPunct="1"/>
            <a:endParaRPr lang="en-US" sz="3200"/>
          </a:p>
        </p:txBody>
      </p:sp>
      <p:sp>
        <p:nvSpPr>
          <p:cNvPr id="17411" name="Rectangle 3"/>
          <p:cNvSpPr>
            <a:spLocks noGrp="1" noChangeArrowheads="1"/>
          </p:cNvSpPr>
          <p:nvPr>
            <p:ph type="body" idx="1"/>
          </p:nvPr>
        </p:nvSpPr>
        <p:spPr>
          <a:xfrm>
            <a:off x="1524000" y="1143000"/>
            <a:ext cx="8991600" cy="5181600"/>
          </a:xfrm>
        </p:spPr>
        <p:txBody>
          <a:bodyPr/>
          <a:lstStyle/>
          <a:p>
            <a:pPr eaLnBrk="1" hangingPunct="1">
              <a:buFont typeface="Wingdings" panose="05000000000000000000" pitchFamily="2" charset="2"/>
              <a:buNone/>
            </a:pPr>
            <a:r>
              <a:rPr lang="en-US" sz="5400" b="1" dirty="0">
                <a:solidFill>
                  <a:srgbClr val="002600"/>
                </a:solidFill>
              </a:rPr>
              <a:t>		</a:t>
            </a:r>
          </a:p>
          <a:p>
            <a:pPr eaLnBrk="1" hangingPunct="1">
              <a:buFont typeface="Wingdings" panose="05000000000000000000" pitchFamily="2" charset="2"/>
              <a:buNone/>
            </a:pPr>
            <a:r>
              <a:rPr lang="en-US" sz="5400" b="1" dirty="0">
                <a:solidFill>
                  <a:srgbClr val="002600"/>
                </a:solidFill>
              </a:rPr>
              <a:t>			</a:t>
            </a:r>
            <a:r>
              <a:rPr lang="en-US" sz="5400" b="1" dirty="0">
                <a:solidFill>
                  <a:srgbClr val="660066"/>
                </a:solidFill>
              </a:rPr>
              <a:t>Normalization </a:t>
            </a:r>
          </a:p>
          <a:p>
            <a:pPr eaLnBrk="1" hangingPunct="1">
              <a:buFont typeface="Wingdings" panose="05000000000000000000" pitchFamily="2" charset="2"/>
              <a:buNone/>
            </a:pPr>
            <a:r>
              <a:rPr lang="en-US" sz="5400" b="1" dirty="0" smtClean="0">
                <a:solidFill>
                  <a:srgbClr val="660066"/>
                </a:solidFill>
              </a:rPr>
              <a:t>for Relational </a:t>
            </a:r>
            <a:r>
              <a:rPr lang="en-US" sz="5400" b="1" dirty="0">
                <a:solidFill>
                  <a:srgbClr val="660066"/>
                </a:solidFill>
              </a:rPr>
              <a:t>Databases</a:t>
            </a:r>
          </a:p>
        </p:txBody>
      </p:sp>
    </p:spTree>
    <p:extLst>
      <p:ext uri="{BB962C8B-B14F-4D97-AF65-F5344CB8AC3E}">
        <p14:creationId xmlns:p14="http://schemas.microsoft.com/office/powerpoint/2010/main" val="691315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67001" y="228600"/>
            <a:ext cx="5783263" cy="1066800"/>
          </a:xfrm>
        </p:spPr>
        <p:txBody>
          <a:bodyPr/>
          <a:lstStyle/>
          <a:p>
            <a:pPr eaLnBrk="1" hangingPunct="1"/>
            <a:r>
              <a:rPr lang="en-US" sz="3200">
                <a:solidFill>
                  <a:srgbClr val="420021"/>
                </a:solidFill>
              </a:rPr>
              <a:t>Informal Design Guidelines for Relation Schemas</a:t>
            </a:r>
          </a:p>
        </p:txBody>
      </p:sp>
      <p:sp>
        <p:nvSpPr>
          <p:cNvPr id="19459" name="Rectangle 3"/>
          <p:cNvSpPr>
            <a:spLocks noGrp="1" noChangeArrowheads="1"/>
          </p:cNvSpPr>
          <p:nvPr>
            <p:ph type="body" idx="1"/>
          </p:nvPr>
        </p:nvSpPr>
        <p:spPr>
          <a:xfrm>
            <a:off x="1636714" y="1524000"/>
            <a:ext cx="8955087" cy="5334000"/>
          </a:xfrm>
        </p:spPr>
        <p:txBody>
          <a:bodyPr/>
          <a:lstStyle/>
          <a:p>
            <a:pPr eaLnBrk="1" hangingPunct="1"/>
            <a:r>
              <a:rPr lang="en-US" smtClean="0">
                <a:solidFill>
                  <a:srgbClr val="002600"/>
                </a:solidFill>
              </a:rPr>
              <a:t>Four informal methods are considered for relation schema design.</a:t>
            </a:r>
          </a:p>
          <a:p>
            <a:pPr eaLnBrk="1" hangingPunct="1"/>
            <a:endParaRPr lang="en-US" smtClean="0">
              <a:solidFill>
                <a:srgbClr val="002600"/>
              </a:solidFill>
            </a:endParaRPr>
          </a:p>
          <a:p>
            <a:pPr lvl="1" eaLnBrk="1" hangingPunct="1"/>
            <a:r>
              <a:rPr lang="en-US" smtClean="0">
                <a:solidFill>
                  <a:srgbClr val="002600"/>
                </a:solidFill>
              </a:rPr>
              <a:t>Semantics of the attributes</a:t>
            </a:r>
          </a:p>
          <a:p>
            <a:pPr lvl="1" eaLnBrk="1" hangingPunct="1"/>
            <a:r>
              <a:rPr lang="en-US" smtClean="0">
                <a:solidFill>
                  <a:srgbClr val="002600"/>
                </a:solidFill>
              </a:rPr>
              <a:t>Reducing the redundant values in tuples.</a:t>
            </a:r>
          </a:p>
          <a:p>
            <a:pPr lvl="1" eaLnBrk="1" hangingPunct="1"/>
            <a:r>
              <a:rPr lang="en-US" smtClean="0">
                <a:solidFill>
                  <a:srgbClr val="002600"/>
                </a:solidFill>
              </a:rPr>
              <a:t>Reducing the Null values in tuples.</a:t>
            </a:r>
          </a:p>
          <a:p>
            <a:pPr lvl="1" eaLnBrk="1" hangingPunct="1"/>
            <a:r>
              <a:rPr lang="en-US" smtClean="0">
                <a:solidFill>
                  <a:srgbClr val="002600"/>
                </a:solidFill>
              </a:rPr>
              <a:t>Disallowing the possibility of generating spurious tuples. </a:t>
            </a:r>
          </a:p>
          <a:p>
            <a:pPr eaLnBrk="1" hangingPunct="1"/>
            <a:endParaRPr lang="en-US" smtClean="0">
              <a:solidFill>
                <a:srgbClr val="002600"/>
              </a:solidFill>
            </a:endParaRPr>
          </a:p>
        </p:txBody>
      </p:sp>
    </p:spTree>
    <p:extLst>
      <p:ext uri="{BB962C8B-B14F-4D97-AF65-F5344CB8AC3E}">
        <p14:creationId xmlns:p14="http://schemas.microsoft.com/office/powerpoint/2010/main" val="3572575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67001" y="762000"/>
            <a:ext cx="5707063" cy="547688"/>
          </a:xfrm>
        </p:spPr>
        <p:txBody>
          <a:bodyPr>
            <a:normAutofit fontScale="90000"/>
          </a:bodyPr>
          <a:lstStyle/>
          <a:p>
            <a:pPr algn="ctr" eaLnBrk="1" hangingPunct="1"/>
            <a:r>
              <a:rPr lang="en-US" sz="3200">
                <a:solidFill>
                  <a:srgbClr val="420021"/>
                </a:solidFill>
              </a:rPr>
              <a:t>Semantics of the relation attributes</a:t>
            </a:r>
          </a:p>
        </p:txBody>
      </p:sp>
      <p:sp>
        <p:nvSpPr>
          <p:cNvPr id="20483" name="Rectangle 3"/>
          <p:cNvSpPr>
            <a:spLocks noGrp="1" noChangeArrowheads="1"/>
          </p:cNvSpPr>
          <p:nvPr>
            <p:ph type="body" idx="1"/>
          </p:nvPr>
        </p:nvSpPr>
        <p:spPr>
          <a:xfrm>
            <a:off x="1636714" y="2057400"/>
            <a:ext cx="8955087" cy="4800600"/>
          </a:xfrm>
        </p:spPr>
        <p:txBody>
          <a:bodyPr/>
          <a:lstStyle/>
          <a:p>
            <a:pPr algn="just" eaLnBrk="1" hangingPunct="1"/>
            <a:r>
              <a:rPr lang="en-US" smtClean="0">
                <a:solidFill>
                  <a:srgbClr val="002600"/>
                </a:solidFill>
              </a:rPr>
              <a:t>Semantics specify how to interpret the attribute values stored in a tuple of the relation.</a:t>
            </a:r>
          </a:p>
          <a:p>
            <a:pPr algn="just" eaLnBrk="1" hangingPunct="1"/>
            <a:endParaRPr lang="en-US" smtClean="0">
              <a:solidFill>
                <a:srgbClr val="002600"/>
              </a:solidFill>
            </a:endParaRPr>
          </a:p>
          <a:p>
            <a:pPr algn="just" eaLnBrk="1" hangingPunct="1"/>
            <a:r>
              <a:rPr lang="en-US" smtClean="0">
                <a:solidFill>
                  <a:srgbClr val="002600"/>
                </a:solidFill>
              </a:rPr>
              <a:t>For a better relation schema design, semantics of the relation should be easier to understand.</a:t>
            </a:r>
          </a:p>
          <a:p>
            <a:pPr algn="just" eaLnBrk="1" hangingPunct="1"/>
            <a:endParaRPr lang="en-US" smtClean="0">
              <a:solidFill>
                <a:srgbClr val="002600"/>
              </a:solidFill>
            </a:endParaRPr>
          </a:p>
        </p:txBody>
      </p:sp>
    </p:spTree>
    <p:extLst>
      <p:ext uri="{BB962C8B-B14F-4D97-AF65-F5344CB8AC3E}">
        <p14:creationId xmlns:p14="http://schemas.microsoft.com/office/powerpoint/2010/main" val="2764293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51"/>
          <p:cNvSpPr>
            <a:spLocks noGrp="1" noChangeArrowheads="1"/>
          </p:cNvSpPr>
          <p:nvPr>
            <p:ph type="title" sz="quarter"/>
          </p:nvPr>
        </p:nvSpPr>
        <p:spPr>
          <a:xfrm>
            <a:off x="2674938" y="76200"/>
            <a:ext cx="4640262" cy="609600"/>
          </a:xfrm>
        </p:spPr>
        <p:txBody>
          <a:bodyPr/>
          <a:lstStyle/>
          <a:p>
            <a:pPr eaLnBrk="1" hangingPunct="1"/>
            <a:r>
              <a:rPr lang="en-US" sz="3200">
                <a:solidFill>
                  <a:srgbClr val="420021"/>
                </a:solidFill>
              </a:rPr>
              <a:t>A Company Database</a:t>
            </a:r>
          </a:p>
        </p:txBody>
      </p:sp>
      <p:graphicFrame>
        <p:nvGraphicFramePr>
          <p:cNvPr id="72890" name="Group 186"/>
          <p:cNvGraphicFramePr>
            <a:graphicFrameLocks noGrp="1"/>
          </p:cNvGraphicFramePr>
          <p:nvPr>
            <p:ph sz="quarter" idx="1"/>
          </p:nvPr>
        </p:nvGraphicFramePr>
        <p:xfrm>
          <a:off x="4800600" y="2779714"/>
          <a:ext cx="5334000" cy="649287"/>
        </p:xfrm>
        <a:graphic>
          <a:graphicData uri="http://schemas.openxmlformats.org/drawingml/2006/table">
            <a:tbl>
              <a:tblPr/>
              <a:tblGrid>
                <a:gridCol w="1597025"/>
                <a:gridCol w="1831975"/>
                <a:gridCol w="1905000"/>
              </a:tblGrid>
              <a:tr h="6492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895" name="Group 191"/>
          <p:cNvGraphicFramePr>
            <a:graphicFrameLocks noGrp="1"/>
          </p:cNvGraphicFramePr>
          <p:nvPr>
            <p:ph sz="quarter" idx="2"/>
          </p:nvPr>
        </p:nvGraphicFramePr>
        <p:xfrm>
          <a:off x="4876800" y="3886200"/>
          <a:ext cx="5181600" cy="533400"/>
        </p:xfrm>
        <a:graphic>
          <a:graphicData uri="http://schemas.openxmlformats.org/drawingml/2006/table">
            <a:tbl>
              <a:tblPr/>
              <a:tblGrid>
                <a:gridCol w="2590800"/>
                <a:gridCol w="2590800"/>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914" name="Group 210"/>
          <p:cNvGraphicFramePr>
            <a:graphicFrameLocks noGrp="1"/>
          </p:cNvGraphicFramePr>
          <p:nvPr>
            <p:ph sz="quarter" idx="3"/>
          </p:nvPr>
        </p:nvGraphicFramePr>
        <p:xfrm>
          <a:off x="4419601" y="5867400"/>
          <a:ext cx="4137025" cy="609600"/>
        </p:xfrm>
        <a:graphic>
          <a:graphicData uri="http://schemas.openxmlformats.org/drawingml/2006/table">
            <a:tbl>
              <a:tblPr/>
              <a:tblGrid>
                <a:gridCol w="990600"/>
                <a:gridCol w="1766888"/>
                <a:gridCol w="1379537"/>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908" name="Group 204"/>
          <p:cNvGraphicFramePr>
            <a:graphicFrameLocks noGrp="1"/>
          </p:cNvGraphicFramePr>
          <p:nvPr>
            <p:ph sz="quarter" idx="4"/>
          </p:nvPr>
        </p:nvGraphicFramePr>
        <p:xfrm>
          <a:off x="3429000" y="4876800"/>
          <a:ext cx="6934200" cy="609600"/>
        </p:xfrm>
        <a:graphic>
          <a:graphicData uri="http://schemas.openxmlformats.org/drawingml/2006/table">
            <a:tbl>
              <a:tblPr/>
              <a:tblGrid>
                <a:gridCol w="1571625"/>
                <a:gridCol w="1933575"/>
                <a:gridCol w="2209800"/>
                <a:gridCol w="1219200"/>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882" name="Group 178"/>
          <p:cNvGraphicFramePr>
            <a:graphicFrameLocks noGrp="1"/>
          </p:cNvGraphicFramePr>
          <p:nvPr/>
        </p:nvGraphicFramePr>
        <p:xfrm>
          <a:off x="2667000" y="1789114"/>
          <a:ext cx="7848600" cy="573087"/>
        </p:xfrm>
        <a:graphic>
          <a:graphicData uri="http://schemas.openxmlformats.org/drawingml/2006/table">
            <a:tbl>
              <a:tblPr/>
              <a:tblGrid>
                <a:gridCol w="1022350"/>
                <a:gridCol w="1497013"/>
                <a:gridCol w="1336675"/>
                <a:gridCol w="1931987"/>
                <a:gridCol w="2060575"/>
              </a:tblGrid>
              <a:tr h="5730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61" name="Text Box 183"/>
          <p:cNvSpPr txBox="1">
            <a:spLocks noChangeArrowheads="1"/>
          </p:cNvSpPr>
          <p:nvPr/>
        </p:nvSpPr>
        <p:spPr bwMode="auto">
          <a:xfrm>
            <a:off x="2819400" y="28797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DEPARTMENT</a:t>
            </a:r>
          </a:p>
        </p:txBody>
      </p:sp>
      <p:sp>
        <p:nvSpPr>
          <p:cNvPr id="21562" name="Text Box 188"/>
          <p:cNvSpPr txBox="1">
            <a:spLocks noChangeArrowheads="1"/>
          </p:cNvSpPr>
          <p:nvPr/>
        </p:nvSpPr>
        <p:spPr bwMode="auto">
          <a:xfrm>
            <a:off x="2514600" y="39465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DEPT_LOCATIONS</a:t>
            </a:r>
          </a:p>
        </p:txBody>
      </p:sp>
      <p:sp>
        <p:nvSpPr>
          <p:cNvPr id="21563" name="Text Box 196"/>
          <p:cNvSpPr txBox="1">
            <a:spLocks noChangeArrowheads="1"/>
          </p:cNvSpPr>
          <p:nvPr/>
        </p:nvSpPr>
        <p:spPr bwMode="auto">
          <a:xfrm>
            <a:off x="2133600" y="5013326"/>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PROJECT</a:t>
            </a:r>
          </a:p>
        </p:txBody>
      </p:sp>
      <p:sp>
        <p:nvSpPr>
          <p:cNvPr id="21564" name="Text Box 206"/>
          <p:cNvSpPr txBox="1">
            <a:spLocks noChangeArrowheads="1"/>
          </p:cNvSpPr>
          <p:nvPr/>
        </p:nvSpPr>
        <p:spPr bwMode="auto">
          <a:xfrm>
            <a:off x="2667000" y="5927726"/>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WORKS_ON</a:t>
            </a:r>
          </a:p>
        </p:txBody>
      </p:sp>
      <p:sp>
        <p:nvSpPr>
          <p:cNvPr id="21565" name="Text Box 211"/>
          <p:cNvSpPr txBox="1">
            <a:spLocks noChangeArrowheads="1"/>
          </p:cNvSpPr>
          <p:nvPr/>
        </p:nvSpPr>
        <p:spPr bwMode="auto">
          <a:xfrm>
            <a:off x="2590800" y="11430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EMPLOYEE</a:t>
            </a:r>
          </a:p>
        </p:txBody>
      </p:sp>
    </p:spTree>
    <p:extLst>
      <p:ext uri="{BB962C8B-B14F-4D97-AF65-F5344CB8AC3E}">
        <p14:creationId xmlns:p14="http://schemas.microsoft.com/office/powerpoint/2010/main" val="3911967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674938" y="214314"/>
            <a:ext cx="5707062" cy="547687"/>
          </a:xfrm>
        </p:spPr>
        <p:txBody>
          <a:bodyPr/>
          <a:lstStyle/>
          <a:p>
            <a:pPr eaLnBrk="1" hangingPunct="1"/>
            <a:r>
              <a:rPr lang="en-US" sz="3200">
                <a:solidFill>
                  <a:srgbClr val="420021"/>
                </a:solidFill>
              </a:rPr>
              <a:t>Guideline 1</a:t>
            </a:r>
          </a:p>
        </p:txBody>
      </p:sp>
      <p:sp>
        <p:nvSpPr>
          <p:cNvPr id="2253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cs typeface="Tahoma" panose="020B0604030504040204" pitchFamily="34" charset="0"/>
              </a:rPr>
              <a:t>Do not combine attributes from multiple entity types and relationship types into a single relation.</a:t>
            </a:r>
          </a:p>
          <a:p>
            <a:pPr eaLnBrk="1" hangingPunct="1"/>
            <a:endParaRPr lang="en-US" smtClean="0">
              <a:solidFill>
                <a:srgbClr val="002600"/>
              </a:solidFill>
              <a:cs typeface="Tahoma" panose="020B0604030504040204" pitchFamily="34" charset="0"/>
            </a:endParaRPr>
          </a:p>
          <a:p>
            <a:pPr eaLnBrk="1" hangingPunct="1"/>
            <a:r>
              <a:rPr lang="en-US" smtClean="0">
                <a:solidFill>
                  <a:srgbClr val="002600"/>
                </a:solidFill>
                <a:cs typeface="Tahoma" panose="020B0604030504040204" pitchFamily="34" charset="0"/>
              </a:rPr>
              <a:t>A relation schema corresponds to one entity type or one relationship type, it is straight forward to explain its meaning.</a:t>
            </a:r>
          </a:p>
          <a:p>
            <a:pPr eaLnBrk="1" hangingPunct="1"/>
            <a:endParaRPr lang="en-US" smtClean="0">
              <a:solidFill>
                <a:srgbClr val="002600"/>
              </a:solidFill>
              <a:cs typeface="Tahoma" panose="020B0604030504040204" pitchFamily="34" charset="0"/>
            </a:endParaRPr>
          </a:p>
          <a:p>
            <a:pPr eaLnBrk="1" hangingPunct="1"/>
            <a:endParaRPr lang="el-GR" smtClean="0">
              <a:solidFill>
                <a:srgbClr val="002600"/>
              </a:solidFill>
              <a:cs typeface="Tahoma" panose="020B0604030504040204" pitchFamily="34" charset="0"/>
            </a:endParaRPr>
          </a:p>
        </p:txBody>
      </p:sp>
    </p:spTree>
    <p:extLst>
      <p:ext uri="{BB962C8B-B14F-4D97-AF65-F5344CB8AC3E}">
        <p14:creationId xmlns:p14="http://schemas.microsoft.com/office/powerpoint/2010/main" val="1811221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sz="quarter"/>
          </p:nvPr>
        </p:nvSpPr>
        <p:spPr>
          <a:xfrm>
            <a:off x="2674938" y="0"/>
            <a:ext cx="4335462" cy="609600"/>
          </a:xfrm>
        </p:spPr>
        <p:txBody>
          <a:bodyPr/>
          <a:lstStyle/>
          <a:p>
            <a:pPr eaLnBrk="1" hangingPunct="1"/>
            <a:r>
              <a:rPr lang="en-US" sz="3200">
                <a:solidFill>
                  <a:srgbClr val="420021"/>
                </a:solidFill>
              </a:rPr>
              <a:t>Poor Design</a:t>
            </a:r>
          </a:p>
        </p:txBody>
      </p:sp>
      <p:graphicFrame>
        <p:nvGraphicFramePr>
          <p:cNvPr id="99411" name="Group 83"/>
          <p:cNvGraphicFramePr>
            <a:graphicFrameLocks noGrp="1"/>
          </p:cNvGraphicFramePr>
          <p:nvPr>
            <p:ph sz="quarter" idx="1"/>
          </p:nvPr>
        </p:nvGraphicFramePr>
        <p:xfrm>
          <a:off x="7924800" y="1752600"/>
          <a:ext cx="2819400" cy="533400"/>
        </p:xfrm>
        <a:graphic>
          <a:graphicData uri="http://schemas.openxmlformats.org/drawingml/2006/table">
            <a:tbl>
              <a:tblPr/>
              <a:tblGrid>
                <a:gridCol w="1219200"/>
                <a:gridCol w="1600200"/>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9424" name="Group 96"/>
          <p:cNvGraphicFramePr>
            <a:graphicFrameLocks noGrp="1"/>
          </p:cNvGraphicFramePr>
          <p:nvPr>
            <p:ph sz="quarter" idx="3"/>
          </p:nvPr>
        </p:nvGraphicFramePr>
        <p:xfrm>
          <a:off x="1752600" y="3429000"/>
          <a:ext cx="3581400" cy="609600"/>
        </p:xfrm>
        <a:graphic>
          <a:graphicData uri="http://schemas.openxmlformats.org/drawingml/2006/table">
            <a:tbl>
              <a:tblPr/>
              <a:tblGrid>
                <a:gridCol w="762000"/>
                <a:gridCol w="1600200"/>
                <a:gridCol w="1219200"/>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9428" name="Group 100"/>
          <p:cNvGraphicFramePr>
            <a:graphicFrameLocks noGrp="1"/>
          </p:cNvGraphicFramePr>
          <p:nvPr>
            <p:ph sz="quarter" idx="4"/>
          </p:nvPr>
        </p:nvGraphicFramePr>
        <p:xfrm>
          <a:off x="5334000" y="3429000"/>
          <a:ext cx="4267200" cy="609600"/>
        </p:xfrm>
        <a:graphic>
          <a:graphicData uri="http://schemas.openxmlformats.org/drawingml/2006/table">
            <a:tbl>
              <a:tblPr/>
              <a:tblGrid>
                <a:gridCol w="1219200"/>
                <a:gridCol w="1219200"/>
                <a:gridCol w="1828800"/>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PLOCATION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9402" name="Group 74"/>
          <p:cNvGraphicFramePr>
            <a:graphicFrameLocks noGrp="1"/>
          </p:cNvGraphicFramePr>
          <p:nvPr/>
        </p:nvGraphicFramePr>
        <p:xfrm>
          <a:off x="1600200" y="1752600"/>
          <a:ext cx="6324600" cy="573088"/>
        </p:xfrm>
        <a:graphic>
          <a:graphicData uri="http://schemas.openxmlformats.org/drawingml/2006/table">
            <a:tbl>
              <a:tblPr/>
              <a:tblGrid>
                <a:gridCol w="762000"/>
                <a:gridCol w="1219200"/>
                <a:gridCol w="1143000"/>
                <a:gridCol w="1524000"/>
                <a:gridCol w="1676400"/>
              </a:tblGrid>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97" name="Text Box 59"/>
          <p:cNvSpPr txBox="1">
            <a:spLocks noChangeArrowheads="1"/>
          </p:cNvSpPr>
          <p:nvPr/>
        </p:nvSpPr>
        <p:spPr bwMode="auto">
          <a:xfrm>
            <a:off x="2514600" y="2803526"/>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EMP_PROJ</a:t>
            </a:r>
          </a:p>
        </p:txBody>
      </p:sp>
      <p:sp>
        <p:nvSpPr>
          <p:cNvPr id="23598" name="Text Box 61"/>
          <p:cNvSpPr txBox="1">
            <a:spLocks noChangeArrowheads="1"/>
          </p:cNvSpPr>
          <p:nvPr/>
        </p:nvSpPr>
        <p:spPr bwMode="auto">
          <a:xfrm>
            <a:off x="2590800" y="1219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EMPL_DEPT</a:t>
            </a:r>
          </a:p>
        </p:txBody>
      </p:sp>
    </p:spTree>
    <p:extLst>
      <p:ext uri="{BB962C8B-B14F-4D97-AF65-F5344CB8AC3E}">
        <p14:creationId xmlns:p14="http://schemas.microsoft.com/office/powerpoint/2010/main" val="3686546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667001" y="228600"/>
            <a:ext cx="5554663" cy="1066800"/>
          </a:xfrm>
        </p:spPr>
        <p:txBody>
          <a:bodyPr/>
          <a:lstStyle/>
          <a:p>
            <a:pPr eaLnBrk="1" hangingPunct="1"/>
            <a:r>
              <a:rPr lang="en-US" sz="3200">
                <a:solidFill>
                  <a:srgbClr val="420021"/>
                </a:solidFill>
              </a:rPr>
              <a:t>Redundant Information in Tuples</a:t>
            </a:r>
          </a:p>
        </p:txBody>
      </p:sp>
      <p:sp>
        <p:nvSpPr>
          <p:cNvPr id="24579" name="Rectangle 3"/>
          <p:cNvSpPr>
            <a:spLocks noGrp="1" noChangeArrowheads="1"/>
          </p:cNvSpPr>
          <p:nvPr>
            <p:ph type="body" idx="1"/>
          </p:nvPr>
        </p:nvSpPr>
        <p:spPr>
          <a:xfrm>
            <a:off x="1712914" y="1447800"/>
            <a:ext cx="8955087" cy="5410200"/>
          </a:xfrm>
        </p:spPr>
        <p:txBody>
          <a:bodyPr/>
          <a:lstStyle/>
          <a:p>
            <a:pPr eaLnBrk="1" hangingPunct="1"/>
            <a:r>
              <a:rPr lang="en-US" smtClean="0">
                <a:solidFill>
                  <a:srgbClr val="002600"/>
                </a:solidFill>
              </a:rPr>
              <a:t>Good schema design minimizes the storage space used by the base tables.</a:t>
            </a:r>
          </a:p>
          <a:p>
            <a:pPr eaLnBrk="1" hangingPunct="1"/>
            <a:endParaRPr lang="en-US" smtClean="0">
              <a:solidFill>
                <a:srgbClr val="002600"/>
              </a:solidFill>
            </a:endParaRPr>
          </a:p>
          <a:p>
            <a:pPr eaLnBrk="1" hangingPunct="1"/>
            <a:r>
              <a:rPr lang="en-US" smtClean="0">
                <a:solidFill>
                  <a:srgbClr val="002600"/>
                </a:solidFill>
              </a:rPr>
              <a:t>Grouping attributes into relation schema has a significant effect on storage space.</a:t>
            </a: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3782774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74938" y="214314"/>
            <a:ext cx="5707062" cy="547687"/>
          </a:xfrm>
        </p:spPr>
        <p:txBody>
          <a:bodyPr/>
          <a:lstStyle/>
          <a:p>
            <a:pPr eaLnBrk="1" hangingPunct="1"/>
            <a:r>
              <a:rPr lang="en-US" sz="3200">
                <a:solidFill>
                  <a:srgbClr val="420021"/>
                </a:solidFill>
              </a:rPr>
              <a:t>Update anomalies</a:t>
            </a:r>
          </a:p>
        </p:txBody>
      </p:sp>
      <p:sp>
        <p:nvSpPr>
          <p:cNvPr id="25603" name="Rectangle 3"/>
          <p:cNvSpPr>
            <a:spLocks noGrp="1" noChangeArrowheads="1"/>
          </p:cNvSpPr>
          <p:nvPr>
            <p:ph type="body" idx="1"/>
          </p:nvPr>
        </p:nvSpPr>
        <p:spPr>
          <a:xfrm>
            <a:off x="1636714" y="990600"/>
            <a:ext cx="8955087" cy="5867400"/>
          </a:xfrm>
        </p:spPr>
        <p:txBody>
          <a:bodyPr/>
          <a:lstStyle/>
          <a:p>
            <a:pPr eaLnBrk="1" hangingPunct="1"/>
            <a:r>
              <a:rPr lang="en-US" smtClean="0">
                <a:solidFill>
                  <a:srgbClr val="002600"/>
                </a:solidFill>
              </a:rPr>
              <a:t>These can be classified into following:</a:t>
            </a:r>
          </a:p>
          <a:p>
            <a:pPr eaLnBrk="1" hangingPunct="1"/>
            <a:endParaRPr lang="en-US" smtClean="0">
              <a:solidFill>
                <a:srgbClr val="002600"/>
              </a:solidFill>
            </a:endParaRPr>
          </a:p>
          <a:p>
            <a:pPr eaLnBrk="1" hangingPunct="1"/>
            <a:r>
              <a:rPr lang="en-US" smtClean="0">
                <a:solidFill>
                  <a:srgbClr val="002600"/>
                </a:solidFill>
              </a:rPr>
              <a:t>Insertion Anomalies</a:t>
            </a:r>
          </a:p>
          <a:p>
            <a:pPr eaLnBrk="1" hangingPunct="1"/>
            <a:r>
              <a:rPr lang="en-US" smtClean="0">
                <a:solidFill>
                  <a:srgbClr val="002600"/>
                </a:solidFill>
              </a:rPr>
              <a:t>Deletion Anomalies</a:t>
            </a:r>
          </a:p>
          <a:p>
            <a:pPr eaLnBrk="1" hangingPunct="1"/>
            <a:r>
              <a:rPr lang="en-US" smtClean="0">
                <a:solidFill>
                  <a:srgbClr val="002600"/>
                </a:solidFill>
              </a:rPr>
              <a:t>Modification (Update) Anomalies</a:t>
            </a:r>
          </a:p>
        </p:txBody>
      </p:sp>
    </p:spTree>
    <p:extLst>
      <p:ext uri="{BB962C8B-B14F-4D97-AF65-F5344CB8AC3E}">
        <p14:creationId xmlns:p14="http://schemas.microsoft.com/office/powerpoint/2010/main" val="159668296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74938" y="214314"/>
            <a:ext cx="5859462" cy="547687"/>
          </a:xfrm>
        </p:spPr>
        <p:txBody>
          <a:bodyPr/>
          <a:lstStyle/>
          <a:p>
            <a:pPr eaLnBrk="1" hangingPunct="1"/>
            <a:r>
              <a:rPr lang="en-US" sz="3200">
                <a:solidFill>
                  <a:srgbClr val="420021"/>
                </a:solidFill>
              </a:rPr>
              <a:t>Insertion Anomalies</a:t>
            </a:r>
          </a:p>
        </p:txBody>
      </p:sp>
      <p:sp>
        <p:nvSpPr>
          <p:cNvPr id="26627" name="Rectangle 3"/>
          <p:cNvSpPr>
            <a:spLocks noGrp="1" noChangeArrowheads="1"/>
          </p:cNvSpPr>
          <p:nvPr>
            <p:ph type="body" idx="1"/>
          </p:nvPr>
        </p:nvSpPr>
        <p:spPr>
          <a:xfrm>
            <a:off x="1636714" y="1030288"/>
            <a:ext cx="8955087" cy="5827712"/>
          </a:xfrm>
        </p:spPr>
        <p:txBody>
          <a:bodyPr/>
          <a:lstStyle/>
          <a:p>
            <a:pPr marL="609600" indent="-609600"/>
            <a:r>
              <a:rPr lang="en-US" smtClean="0">
                <a:solidFill>
                  <a:srgbClr val="002600"/>
                </a:solidFill>
              </a:rPr>
              <a:t>It may not be possible to store certain information unless some other, unrelated information is stored also.</a:t>
            </a:r>
          </a:p>
          <a:p>
            <a:pPr marL="609600" indent="-609600"/>
            <a:r>
              <a:rPr lang="en-US" smtClean="0">
                <a:solidFill>
                  <a:srgbClr val="002600"/>
                </a:solidFill>
              </a:rPr>
              <a:t>e.g.</a:t>
            </a:r>
          </a:p>
          <a:p>
            <a:pPr marL="609600" indent="-609600">
              <a:buFont typeface="Wingdings" panose="05000000000000000000" pitchFamily="2" charset="2"/>
              <a:buAutoNum type="arabicPeriod"/>
            </a:pPr>
            <a:r>
              <a:rPr lang="en-US" smtClean="0">
                <a:solidFill>
                  <a:srgbClr val="000066"/>
                </a:solidFill>
              </a:rPr>
              <a:t>To insert a new employee tuple into EMP_DEPT, we must include attribute values for the department that the employee works for, or NULLS. </a:t>
            </a:r>
          </a:p>
          <a:p>
            <a:pPr marL="609600" indent="-609600">
              <a:buFont typeface="Wingdings" panose="05000000000000000000" pitchFamily="2" charset="2"/>
              <a:buAutoNum type="arabicPeriod"/>
            </a:pPr>
            <a:r>
              <a:rPr lang="en-US" smtClean="0">
                <a:solidFill>
                  <a:srgbClr val="000066"/>
                </a:solidFill>
              </a:rPr>
              <a:t>Attributes of a new department can not be inserted if it has no employee yet or NULLS have to be inserted for attributes of employee.</a:t>
            </a:r>
          </a:p>
        </p:txBody>
      </p:sp>
    </p:spTree>
    <p:extLst>
      <p:ext uri="{BB962C8B-B14F-4D97-AF65-F5344CB8AC3E}">
        <p14:creationId xmlns:p14="http://schemas.microsoft.com/office/powerpoint/2010/main" val="314516202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sz="quarter"/>
          </p:nvPr>
        </p:nvSpPr>
        <p:spPr>
          <a:xfrm>
            <a:off x="2674938" y="0"/>
            <a:ext cx="4335462" cy="609600"/>
          </a:xfrm>
        </p:spPr>
        <p:txBody>
          <a:bodyPr/>
          <a:lstStyle/>
          <a:p>
            <a:pPr eaLnBrk="1" hangingPunct="1"/>
            <a:r>
              <a:rPr lang="en-US" sz="3200">
                <a:solidFill>
                  <a:srgbClr val="420021"/>
                </a:solidFill>
              </a:rPr>
              <a:t>Poor Design</a:t>
            </a:r>
          </a:p>
        </p:txBody>
      </p:sp>
      <p:graphicFrame>
        <p:nvGraphicFramePr>
          <p:cNvPr id="100486" name="Group 134"/>
          <p:cNvGraphicFramePr>
            <a:graphicFrameLocks noGrp="1"/>
          </p:cNvGraphicFramePr>
          <p:nvPr>
            <p:ph sz="quarter" idx="1"/>
          </p:nvPr>
        </p:nvGraphicFramePr>
        <p:xfrm>
          <a:off x="7924800" y="1752600"/>
          <a:ext cx="2819400" cy="3429000"/>
        </p:xfrm>
        <a:graphic>
          <a:graphicData uri="http://schemas.openxmlformats.org/drawingml/2006/table">
            <a:tbl>
              <a:tblPr/>
              <a:tblGrid>
                <a:gridCol w="1219200"/>
                <a:gridCol w="1600200"/>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0488" name="Group 136"/>
          <p:cNvGraphicFramePr>
            <a:graphicFrameLocks noGrp="1"/>
          </p:cNvGraphicFramePr>
          <p:nvPr/>
        </p:nvGraphicFramePr>
        <p:xfrm>
          <a:off x="1600200" y="1752600"/>
          <a:ext cx="6324600" cy="3438528"/>
        </p:xfrm>
        <a:graphic>
          <a:graphicData uri="http://schemas.openxmlformats.org/drawingml/2006/table">
            <a:tbl>
              <a:tblPr/>
              <a:tblGrid>
                <a:gridCol w="762000"/>
                <a:gridCol w="1219200"/>
                <a:gridCol w="1600200"/>
                <a:gridCol w="1600200"/>
                <a:gridCol w="1143000"/>
              </a:tblGrid>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12-01-88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Sfsdgfdhb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Shyam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12-02-88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Dsgnhfgfn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Rita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22-01-88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Nhgngfngf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Lata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12-01-89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dnhgngfn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Mina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17-01-82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Hvjkjskkl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8" name="Text Box 46"/>
          <p:cNvSpPr txBox="1">
            <a:spLocks noChangeArrowheads="1"/>
          </p:cNvSpPr>
          <p:nvPr/>
        </p:nvSpPr>
        <p:spPr bwMode="auto">
          <a:xfrm>
            <a:off x="2590800" y="1219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EMPL_DEPT</a:t>
            </a:r>
          </a:p>
        </p:txBody>
      </p:sp>
    </p:spTree>
    <p:extLst>
      <p:ext uri="{BB962C8B-B14F-4D97-AF65-F5344CB8AC3E}">
        <p14:creationId xmlns:p14="http://schemas.microsoft.com/office/powerpoint/2010/main" val="40201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2344931"/>
          </a:xfrm>
        </p:spPr>
        <p:txBody>
          <a:bodyPr/>
          <a:lstStyle/>
          <a:p>
            <a:r>
              <a:rPr lang="en-US" dirty="0"/>
              <a:t>Database normalization is the process of restructuring a relational database in accordance with a series of so-called normal forms in order to reduce data redundancy and improve data integrity. It was first proposed by Edgar F. </a:t>
            </a:r>
            <a:r>
              <a:rPr lang="en-US" dirty="0" err="1"/>
              <a:t>Codd</a:t>
            </a:r>
            <a:r>
              <a:rPr lang="en-US" dirty="0"/>
              <a:t> as an integral part of his relational model.</a:t>
            </a:r>
          </a:p>
        </p:txBody>
      </p:sp>
    </p:spTree>
    <p:extLst>
      <p:ext uri="{BB962C8B-B14F-4D97-AF65-F5344CB8AC3E}">
        <p14:creationId xmlns:p14="http://schemas.microsoft.com/office/powerpoint/2010/main" val="3681952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674938" y="214314"/>
            <a:ext cx="5783262" cy="547687"/>
          </a:xfrm>
        </p:spPr>
        <p:txBody>
          <a:bodyPr/>
          <a:lstStyle/>
          <a:p>
            <a:pPr eaLnBrk="1" hangingPunct="1"/>
            <a:r>
              <a:rPr lang="en-US" sz="3200">
                <a:solidFill>
                  <a:srgbClr val="420021"/>
                </a:solidFill>
              </a:rPr>
              <a:t>Deletion Anomalies</a:t>
            </a:r>
          </a:p>
        </p:txBody>
      </p:sp>
      <p:sp>
        <p:nvSpPr>
          <p:cNvPr id="28675" name="Rectangle 3"/>
          <p:cNvSpPr>
            <a:spLocks noGrp="1" noChangeArrowheads="1"/>
          </p:cNvSpPr>
          <p:nvPr>
            <p:ph type="body" idx="1"/>
          </p:nvPr>
        </p:nvSpPr>
        <p:spPr>
          <a:xfrm>
            <a:off x="1636714" y="1828800"/>
            <a:ext cx="8955087" cy="5029200"/>
          </a:xfrm>
        </p:spPr>
        <p:txBody>
          <a:bodyPr/>
          <a:lstStyle/>
          <a:p>
            <a:pPr marL="609600" indent="-609600" algn="just"/>
            <a:r>
              <a:rPr lang="en-US" smtClean="0">
                <a:solidFill>
                  <a:srgbClr val="002600"/>
                </a:solidFill>
              </a:rPr>
              <a:t>It may not be possible to delete certain information without losing some other, unrelated information is also deleted.</a:t>
            </a:r>
          </a:p>
          <a:p>
            <a:pPr marL="609600" indent="-609600" algn="just"/>
            <a:endParaRPr lang="en-US" smtClean="0">
              <a:solidFill>
                <a:srgbClr val="002600"/>
              </a:solidFill>
            </a:endParaRPr>
          </a:p>
          <a:p>
            <a:pPr marL="609600" indent="-609600" algn="just"/>
            <a:r>
              <a:rPr lang="en-US" smtClean="0">
                <a:solidFill>
                  <a:srgbClr val="002600"/>
                </a:solidFill>
              </a:rPr>
              <a:t>e.g.</a:t>
            </a:r>
          </a:p>
          <a:p>
            <a:pPr marL="609600" indent="-609600" algn="just">
              <a:buNone/>
            </a:pPr>
            <a:r>
              <a:rPr lang="en-US" smtClean="0">
                <a:solidFill>
                  <a:srgbClr val="002600"/>
                </a:solidFill>
              </a:rPr>
              <a:t> 	</a:t>
            </a:r>
            <a:r>
              <a:rPr lang="en-US" smtClean="0">
                <a:solidFill>
                  <a:srgbClr val="000066"/>
                </a:solidFill>
              </a:rPr>
              <a:t>If an employee tuple has to be deleted which happens to be last employee in a department, that department information will also be lost.</a:t>
            </a:r>
          </a:p>
          <a:p>
            <a:pPr marL="609600" indent="-609600">
              <a:buNone/>
            </a:pPr>
            <a:endParaRPr lang="en-US" smtClean="0">
              <a:solidFill>
                <a:srgbClr val="000066"/>
              </a:solidFill>
            </a:endParaRPr>
          </a:p>
          <a:p>
            <a:pPr marL="609600" indent="-609600"/>
            <a:endParaRPr lang="en-US" smtClean="0">
              <a:solidFill>
                <a:srgbClr val="002600"/>
              </a:solidFill>
            </a:endParaRPr>
          </a:p>
        </p:txBody>
      </p:sp>
    </p:spTree>
    <p:extLst>
      <p:ext uri="{BB962C8B-B14F-4D97-AF65-F5344CB8AC3E}">
        <p14:creationId xmlns:p14="http://schemas.microsoft.com/office/powerpoint/2010/main" val="6096544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674938" y="214314"/>
            <a:ext cx="5783262" cy="547687"/>
          </a:xfrm>
        </p:spPr>
        <p:txBody>
          <a:bodyPr/>
          <a:lstStyle/>
          <a:p>
            <a:pPr eaLnBrk="1" hangingPunct="1"/>
            <a:r>
              <a:rPr lang="en-US" sz="3200">
                <a:solidFill>
                  <a:srgbClr val="420021"/>
                </a:solidFill>
              </a:rPr>
              <a:t>Modification Anomalies</a:t>
            </a:r>
          </a:p>
        </p:txBody>
      </p:sp>
      <p:sp>
        <p:nvSpPr>
          <p:cNvPr id="29699" name="Rectangle 3"/>
          <p:cNvSpPr>
            <a:spLocks noGrp="1" noChangeArrowheads="1"/>
          </p:cNvSpPr>
          <p:nvPr>
            <p:ph type="body" idx="1"/>
          </p:nvPr>
        </p:nvSpPr>
        <p:spPr>
          <a:xfrm>
            <a:off x="1636714" y="1106488"/>
            <a:ext cx="8955087" cy="5751512"/>
          </a:xfrm>
        </p:spPr>
        <p:txBody>
          <a:bodyPr/>
          <a:lstStyle/>
          <a:p>
            <a:pPr eaLnBrk="1" hangingPunct="1"/>
            <a:r>
              <a:rPr lang="en-US" smtClean="0">
                <a:solidFill>
                  <a:srgbClr val="002600"/>
                </a:solidFill>
              </a:rPr>
              <a:t>If one copy of such repeated data is updated, an inconsistency is created unless all copies are similarly updated.</a:t>
            </a:r>
          </a:p>
          <a:p>
            <a:pPr eaLnBrk="1" hangingPunct="1"/>
            <a:endParaRPr lang="en-US" smtClean="0">
              <a:solidFill>
                <a:srgbClr val="002600"/>
              </a:solidFill>
            </a:endParaRPr>
          </a:p>
          <a:p>
            <a:pPr eaLnBrk="1" hangingPunct="1"/>
            <a:r>
              <a:rPr lang="en-US" smtClean="0">
                <a:solidFill>
                  <a:srgbClr val="002600"/>
                </a:solidFill>
              </a:rPr>
              <a:t>E.g.</a:t>
            </a:r>
          </a:p>
          <a:p>
            <a:pPr eaLnBrk="1" hangingPunct="1"/>
            <a:r>
              <a:rPr lang="en-US" smtClean="0">
                <a:solidFill>
                  <a:srgbClr val="000066"/>
                </a:solidFill>
              </a:rPr>
              <a:t>If we change any attribute of the department, all the employee tuples should also be modified otherwise inconsistency will occur.</a:t>
            </a:r>
          </a:p>
          <a:p>
            <a:pPr eaLnBrk="1" hangingPunct="1">
              <a:buFont typeface="Wingdings" panose="05000000000000000000" pitchFamily="2" charset="2"/>
              <a:buNone/>
            </a:pPr>
            <a:endParaRPr lang="en-US" smtClean="0">
              <a:solidFill>
                <a:srgbClr val="000066"/>
              </a:solidFill>
            </a:endParaRPr>
          </a:p>
        </p:txBody>
      </p:sp>
    </p:spTree>
    <p:extLst>
      <p:ext uri="{BB962C8B-B14F-4D97-AF65-F5344CB8AC3E}">
        <p14:creationId xmlns:p14="http://schemas.microsoft.com/office/powerpoint/2010/main" val="629801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674938" y="152400"/>
            <a:ext cx="5326062" cy="623888"/>
          </a:xfrm>
        </p:spPr>
        <p:txBody>
          <a:bodyPr/>
          <a:lstStyle/>
          <a:p>
            <a:pPr eaLnBrk="1" hangingPunct="1"/>
            <a:r>
              <a:rPr lang="en-US" sz="3200">
                <a:solidFill>
                  <a:srgbClr val="420021"/>
                </a:solidFill>
              </a:rPr>
              <a:t>Guideline 2</a:t>
            </a:r>
          </a:p>
        </p:txBody>
      </p:sp>
      <p:sp>
        <p:nvSpPr>
          <p:cNvPr id="30723" name="Rectangle 3"/>
          <p:cNvSpPr>
            <a:spLocks noGrp="1" noChangeArrowheads="1"/>
          </p:cNvSpPr>
          <p:nvPr>
            <p:ph type="body" idx="1"/>
          </p:nvPr>
        </p:nvSpPr>
        <p:spPr>
          <a:xfrm>
            <a:off x="1636714" y="1106488"/>
            <a:ext cx="8955087" cy="5751512"/>
          </a:xfrm>
        </p:spPr>
        <p:txBody>
          <a:bodyPr/>
          <a:lstStyle/>
          <a:p>
            <a:pPr eaLnBrk="1" hangingPunct="1"/>
            <a:r>
              <a:rPr lang="en-US" smtClean="0">
                <a:solidFill>
                  <a:srgbClr val="002600"/>
                </a:solidFill>
              </a:rPr>
              <a:t>Design the base relation schemas so that no insertion, deletion or modification anomalies are present in the relations.</a:t>
            </a:r>
          </a:p>
          <a:p>
            <a:pPr eaLnBrk="1" hangingPunct="1"/>
            <a:endParaRPr lang="en-US" smtClean="0">
              <a:solidFill>
                <a:srgbClr val="002600"/>
              </a:solidFill>
            </a:endParaRPr>
          </a:p>
          <a:p>
            <a:pPr eaLnBrk="1" hangingPunct="1"/>
            <a:r>
              <a:rPr lang="en-US" smtClean="0">
                <a:solidFill>
                  <a:srgbClr val="002600"/>
                </a:solidFill>
              </a:rPr>
              <a:t>These guidelines sometimes have to be violated to improve the query performance.</a:t>
            </a:r>
          </a:p>
          <a:p>
            <a:pPr eaLnBrk="1" hangingPunct="1"/>
            <a:endParaRPr lang="en-US" smtClean="0">
              <a:solidFill>
                <a:srgbClr val="002600"/>
              </a:solidFill>
            </a:endParaRPr>
          </a:p>
          <a:p>
            <a:pPr eaLnBrk="1" hangingPunct="1"/>
            <a:r>
              <a:rPr lang="en-US" smtClean="0">
                <a:solidFill>
                  <a:srgbClr val="002600"/>
                </a:solidFill>
              </a:rPr>
              <a:t>If any anomalies are present, it should be handled by programs.</a:t>
            </a:r>
          </a:p>
        </p:txBody>
      </p:sp>
    </p:spTree>
    <p:extLst>
      <p:ext uri="{BB962C8B-B14F-4D97-AF65-F5344CB8AC3E}">
        <p14:creationId xmlns:p14="http://schemas.microsoft.com/office/powerpoint/2010/main" val="3637705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74938" y="214314"/>
            <a:ext cx="5783262" cy="547687"/>
          </a:xfrm>
        </p:spPr>
        <p:txBody>
          <a:bodyPr>
            <a:normAutofit fontScale="90000"/>
          </a:bodyPr>
          <a:lstStyle/>
          <a:p>
            <a:pPr eaLnBrk="1" hangingPunct="1"/>
            <a:endParaRPr lang="en-US" sz="4000"/>
          </a:p>
        </p:txBody>
      </p:sp>
      <p:sp>
        <p:nvSpPr>
          <p:cNvPr id="31747" name="Rectangle 3"/>
          <p:cNvSpPr>
            <a:spLocks noGrp="1" noChangeArrowheads="1"/>
          </p:cNvSpPr>
          <p:nvPr>
            <p:ph type="body" idx="1"/>
          </p:nvPr>
        </p:nvSpPr>
        <p:spPr>
          <a:xfrm>
            <a:off x="1636714" y="1106488"/>
            <a:ext cx="8955087" cy="5751512"/>
          </a:xfrm>
        </p:spPr>
        <p:txBody>
          <a:bodyPr/>
          <a:lstStyle/>
          <a:p>
            <a:pPr eaLnBrk="1" hangingPunct="1"/>
            <a:r>
              <a:rPr lang="en-US" smtClean="0">
                <a:solidFill>
                  <a:srgbClr val="002600"/>
                </a:solidFill>
              </a:rPr>
              <a:t>In general, Anomaly free base relations should be used.</a:t>
            </a:r>
          </a:p>
          <a:p>
            <a:pPr eaLnBrk="1" hangingPunct="1"/>
            <a:endParaRPr lang="en-US" smtClean="0">
              <a:solidFill>
                <a:srgbClr val="002600"/>
              </a:solidFill>
            </a:endParaRPr>
          </a:p>
          <a:p>
            <a:pPr eaLnBrk="1" hangingPunct="1"/>
            <a:r>
              <a:rPr lang="en-US" smtClean="0">
                <a:solidFill>
                  <a:srgbClr val="002600"/>
                </a:solidFill>
              </a:rPr>
              <a:t>Views can be used to have such query where attributes from different relations can be displayed.</a:t>
            </a: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2852047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90800" y="214314"/>
            <a:ext cx="6248400" cy="471487"/>
          </a:xfrm>
        </p:spPr>
        <p:txBody>
          <a:bodyPr>
            <a:normAutofit fontScale="90000"/>
          </a:bodyPr>
          <a:lstStyle/>
          <a:p>
            <a:pPr eaLnBrk="1" hangingPunct="1"/>
            <a:r>
              <a:rPr lang="en-US" sz="3200">
                <a:solidFill>
                  <a:srgbClr val="420021"/>
                </a:solidFill>
              </a:rPr>
              <a:t>NULL values in Tuples</a:t>
            </a:r>
          </a:p>
        </p:txBody>
      </p:sp>
      <p:sp>
        <p:nvSpPr>
          <p:cNvPr id="32771" name="Rectangle 3"/>
          <p:cNvSpPr>
            <a:spLocks noGrp="1" noChangeArrowheads="1"/>
          </p:cNvSpPr>
          <p:nvPr>
            <p:ph type="body" idx="1"/>
          </p:nvPr>
        </p:nvSpPr>
        <p:spPr>
          <a:xfrm>
            <a:off x="1636714" y="1106488"/>
            <a:ext cx="8955087" cy="5751512"/>
          </a:xfrm>
        </p:spPr>
        <p:txBody>
          <a:bodyPr/>
          <a:lstStyle/>
          <a:p>
            <a:pPr eaLnBrk="1" hangingPunct="1"/>
            <a:r>
              <a:rPr lang="en-US" smtClean="0">
                <a:solidFill>
                  <a:srgbClr val="002600"/>
                </a:solidFill>
              </a:rPr>
              <a:t>Many NULLS can waste space at the storage level.</a:t>
            </a:r>
          </a:p>
          <a:p>
            <a:pPr eaLnBrk="1" hangingPunct="1"/>
            <a:endParaRPr lang="en-US" smtClean="0">
              <a:solidFill>
                <a:srgbClr val="002600"/>
              </a:solidFill>
            </a:endParaRPr>
          </a:p>
          <a:p>
            <a:pPr eaLnBrk="1" hangingPunct="1"/>
            <a:r>
              <a:rPr lang="en-US" smtClean="0">
                <a:solidFill>
                  <a:srgbClr val="002600"/>
                </a:solidFill>
              </a:rPr>
              <a:t>Understanding about the attribute value and with specifying JOIN operation will be less.</a:t>
            </a:r>
          </a:p>
          <a:p>
            <a:pPr eaLnBrk="1" hangingPunct="1"/>
            <a:endParaRPr lang="en-US" smtClean="0">
              <a:solidFill>
                <a:srgbClr val="002600"/>
              </a:solidFill>
            </a:endParaRPr>
          </a:p>
          <a:p>
            <a:pPr eaLnBrk="1" hangingPunct="1"/>
            <a:r>
              <a:rPr lang="en-US" smtClean="0">
                <a:solidFill>
                  <a:srgbClr val="002600"/>
                </a:solidFill>
              </a:rPr>
              <a:t>Accounting NULLS in aggregate operations such as COUNT or SUM is difficult.</a:t>
            </a:r>
          </a:p>
        </p:txBody>
      </p:sp>
    </p:spTree>
    <p:extLst>
      <p:ext uri="{BB962C8B-B14F-4D97-AF65-F5344CB8AC3E}">
        <p14:creationId xmlns:p14="http://schemas.microsoft.com/office/powerpoint/2010/main" val="2064133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33795"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NULLS can have multiple interpretations:</a:t>
            </a:r>
          </a:p>
          <a:p>
            <a:pPr eaLnBrk="1" hangingPunct="1"/>
            <a:endParaRPr lang="en-US" smtClean="0">
              <a:solidFill>
                <a:srgbClr val="002600"/>
              </a:solidFill>
            </a:endParaRPr>
          </a:p>
          <a:p>
            <a:pPr lvl="1" eaLnBrk="1" hangingPunct="1"/>
            <a:r>
              <a:rPr lang="en-US" smtClean="0">
                <a:solidFill>
                  <a:srgbClr val="002600"/>
                </a:solidFill>
              </a:rPr>
              <a:t>The attribute does not apply to that particular tuple.</a:t>
            </a:r>
          </a:p>
          <a:p>
            <a:pPr lvl="1" eaLnBrk="1" hangingPunct="1"/>
            <a:r>
              <a:rPr lang="en-US" smtClean="0">
                <a:solidFill>
                  <a:srgbClr val="002600"/>
                </a:solidFill>
              </a:rPr>
              <a:t>The attribute value for this tuple is unknown.</a:t>
            </a:r>
          </a:p>
          <a:p>
            <a:pPr lvl="1" eaLnBrk="1" hangingPunct="1"/>
            <a:r>
              <a:rPr lang="en-US" smtClean="0">
                <a:solidFill>
                  <a:srgbClr val="002600"/>
                </a:solidFill>
              </a:rPr>
              <a:t>The value is known but not provided yet.</a:t>
            </a:r>
          </a:p>
          <a:p>
            <a:pPr eaLnBrk="1" hangingPunct="1"/>
            <a:endParaRPr lang="en-US" smtClean="0">
              <a:solidFill>
                <a:srgbClr val="002600"/>
              </a:solidFill>
            </a:endParaRPr>
          </a:p>
          <a:p>
            <a:pPr eaLnBrk="1" hangingPunct="1"/>
            <a:r>
              <a:rPr lang="en-US" smtClean="0">
                <a:solidFill>
                  <a:srgbClr val="002600"/>
                </a:solidFill>
              </a:rPr>
              <a:t>But representation for all above is same i.e. NULL.</a:t>
            </a:r>
          </a:p>
          <a:p>
            <a:pPr eaLnBrk="1" hangingPunct="1"/>
            <a:endParaRPr lang="en-US" smtClean="0">
              <a:solidFill>
                <a:srgbClr val="002600"/>
              </a:solidFill>
            </a:endParaRPr>
          </a:p>
        </p:txBody>
      </p:sp>
    </p:spTree>
    <p:extLst>
      <p:ext uri="{BB962C8B-B14F-4D97-AF65-F5344CB8AC3E}">
        <p14:creationId xmlns:p14="http://schemas.microsoft.com/office/powerpoint/2010/main" val="1110495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Guideline 3</a:t>
            </a:r>
          </a:p>
        </p:txBody>
      </p:sp>
      <p:sp>
        <p:nvSpPr>
          <p:cNvPr id="34819"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Avoid placing attributes in a base relation whose value may frequently be NULL.</a:t>
            </a:r>
          </a:p>
          <a:p>
            <a:pPr eaLnBrk="1" hangingPunct="1"/>
            <a:endParaRPr lang="en-US" smtClean="0">
              <a:solidFill>
                <a:srgbClr val="002600"/>
              </a:solidFill>
            </a:endParaRPr>
          </a:p>
          <a:p>
            <a:pPr eaLnBrk="1" hangingPunct="1"/>
            <a:r>
              <a:rPr lang="en-US" smtClean="0">
                <a:solidFill>
                  <a:srgbClr val="002600"/>
                </a:solidFill>
              </a:rPr>
              <a:t>If NULL is unavoidable, they should be applied in exceptional cases.</a:t>
            </a:r>
          </a:p>
          <a:p>
            <a:pPr eaLnBrk="1" hangingPunct="1"/>
            <a:endParaRPr lang="en-US" smtClean="0">
              <a:solidFill>
                <a:srgbClr val="002600"/>
              </a:solidFill>
            </a:endParaRPr>
          </a:p>
          <a:p>
            <a:pPr eaLnBrk="1" hangingPunct="1"/>
            <a:r>
              <a:rPr lang="en-US" smtClean="0">
                <a:solidFill>
                  <a:srgbClr val="002600"/>
                </a:solidFill>
              </a:rPr>
              <a:t>Using space efficiency and avoiding joins are two criteria to have such attributes which may have NULL values for many tuples.</a:t>
            </a:r>
          </a:p>
        </p:txBody>
      </p:sp>
    </p:spTree>
    <p:extLst>
      <p:ext uri="{BB962C8B-B14F-4D97-AF65-F5344CB8AC3E}">
        <p14:creationId xmlns:p14="http://schemas.microsoft.com/office/powerpoint/2010/main" val="211395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35843"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E.g.</a:t>
            </a:r>
          </a:p>
          <a:p>
            <a:pPr eaLnBrk="1" hangingPunct="1"/>
            <a:r>
              <a:rPr lang="en-US" smtClean="0">
                <a:solidFill>
                  <a:srgbClr val="002600"/>
                </a:solidFill>
              </a:rPr>
              <a:t>If only 10% employees have individual offices, it is not preferable to have attribute OFFICE_ADDRESS in employee relation because 90% employees will have NULL values for that attribute.</a:t>
            </a:r>
          </a:p>
          <a:p>
            <a:pPr eaLnBrk="1" hangingPunct="1"/>
            <a:endParaRPr lang="en-US" smtClean="0">
              <a:solidFill>
                <a:srgbClr val="002600"/>
              </a:solidFill>
            </a:endParaRPr>
          </a:p>
          <a:p>
            <a:pPr eaLnBrk="1" hangingPunct="1"/>
            <a:r>
              <a:rPr lang="en-US" smtClean="0">
                <a:solidFill>
                  <a:srgbClr val="002600"/>
                </a:solidFill>
              </a:rPr>
              <a:t>A relation EMP_OFFICE can be created having attribute SSN &amp; OFFICE_ADDRESS.</a:t>
            </a:r>
          </a:p>
        </p:txBody>
      </p:sp>
    </p:spTree>
    <p:extLst>
      <p:ext uri="{BB962C8B-B14F-4D97-AF65-F5344CB8AC3E}">
        <p14:creationId xmlns:p14="http://schemas.microsoft.com/office/powerpoint/2010/main" val="533114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Generation of Spurious Tuples</a:t>
            </a:r>
          </a:p>
        </p:txBody>
      </p:sp>
      <p:sp>
        <p:nvSpPr>
          <p:cNvPr id="36867"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Additional tuples due to join operation will be generated which are wrong or have invalid information; these are called Spurious tuples.</a:t>
            </a:r>
          </a:p>
          <a:p>
            <a:pPr eaLnBrk="1" hangingPunct="1"/>
            <a:endParaRPr lang="en-US" smtClean="0">
              <a:solidFill>
                <a:srgbClr val="002600"/>
              </a:solidFill>
            </a:endParaRPr>
          </a:p>
          <a:p>
            <a:pPr eaLnBrk="1" hangingPunct="1"/>
            <a:endParaRPr lang="en-US" smtClean="0">
              <a:solidFill>
                <a:srgbClr val="002600"/>
              </a:solidFill>
            </a:endParaRPr>
          </a:p>
          <a:p>
            <a:pPr eaLnBrk="1" hangingPunct="1"/>
            <a:endParaRPr lang="en-US" smtClean="0">
              <a:solidFill>
                <a:srgbClr val="002600"/>
              </a:solidFill>
            </a:endParaRP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760517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Guideline 4</a:t>
            </a:r>
          </a:p>
        </p:txBody>
      </p:sp>
      <p:sp>
        <p:nvSpPr>
          <p:cNvPr id="3789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Design relation schema so that they can be joined with equality condition on attributes that are either Primary keys or foreign keys and guarantee no spurious tuples are generated.</a:t>
            </a:r>
          </a:p>
          <a:p>
            <a:pPr eaLnBrk="1" hangingPunct="1"/>
            <a:endParaRPr lang="en-US" smtClean="0">
              <a:solidFill>
                <a:srgbClr val="002600"/>
              </a:solidFill>
            </a:endParaRPr>
          </a:p>
          <a:p>
            <a:pPr eaLnBrk="1" hangingPunct="1"/>
            <a:r>
              <a:rPr lang="en-US" smtClean="0">
                <a:solidFill>
                  <a:srgbClr val="002600"/>
                </a:solidFill>
              </a:rPr>
              <a:t>Avoid relations that contain matching attributes which are not Primary keys or foreign keys combinations, because joining of such attributes may generate spurious tuples. </a:t>
            </a:r>
          </a:p>
        </p:txBody>
      </p:sp>
    </p:spTree>
    <p:extLst>
      <p:ext uri="{BB962C8B-B14F-4D97-AF65-F5344CB8AC3E}">
        <p14:creationId xmlns:p14="http://schemas.microsoft.com/office/powerpoint/2010/main" val="2762597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400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4004" name="Rectangle 4"/>
          <p:cNvSpPr>
            <a:spLocks noGrp="1" noChangeArrowheads="1"/>
          </p:cNvSpPr>
          <p:nvPr>
            <p:ph type="title"/>
          </p:nvPr>
        </p:nvSpPr>
        <p:spPr>
          <a:noFill/>
        </p:spPr>
        <p:txBody>
          <a:bodyPr/>
          <a:lstStyle/>
          <a:p>
            <a:r>
              <a:rPr lang="en-US" smtClean="0"/>
              <a:t>Functional Dependencies (FDs)</a:t>
            </a:r>
          </a:p>
        </p:txBody>
      </p:sp>
      <p:sp>
        <p:nvSpPr>
          <p:cNvPr id="1024005" name="Rectangle 5"/>
          <p:cNvSpPr>
            <a:spLocks noGrp="1" noChangeArrowheads="1"/>
          </p:cNvSpPr>
          <p:nvPr>
            <p:ph type="body" idx="1"/>
          </p:nvPr>
        </p:nvSpPr>
        <p:spPr>
          <a:xfrm>
            <a:off x="1451768" y="1524000"/>
            <a:ext cx="8991600" cy="4724400"/>
          </a:xfrm>
          <a:noFill/>
        </p:spPr>
        <p:txBody>
          <a:bodyPr/>
          <a:lstStyle/>
          <a:p>
            <a:r>
              <a:rPr lang="en-US" dirty="0" smtClean="0"/>
              <a:t>A </a:t>
            </a:r>
            <a:r>
              <a:rPr lang="en-US" u="sng" dirty="0" smtClean="0"/>
              <a:t>functional dependency</a:t>
            </a:r>
            <a:r>
              <a:rPr lang="en-US" dirty="0" smtClean="0"/>
              <a:t> </a:t>
            </a:r>
            <a:r>
              <a:rPr lang="en-US" dirty="0" smtClean="0">
                <a:solidFill>
                  <a:schemeClr val="accent2"/>
                </a:solidFill>
              </a:rPr>
              <a:t>X      Y </a:t>
            </a:r>
            <a:r>
              <a:rPr lang="en-US" dirty="0" smtClean="0"/>
              <a:t>holds over relation R if, for every allowable instance </a:t>
            </a:r>
            <a:r>
              <a:rPr lang="en-US" i="1" dirty="0" smtClean="0"/>
              <a:t>r</a:t>
            </a:r>
            <a:r>
              <a:rPr lang="en-US" dirty="0" smtClean="0"/>
              <a:t> of R:</a:t>
            </a:r>
          </a:p>
          <a:p>
            <a:pPr lvl="1">
              <a:buSzPct val="75000"/>
            </a:pPr>
            <a:r>
              <a:rPr lang="en-US" i="1" dirty="0" smtClean="0"/>
              <a:t>t1    r,  t2    r,        </a:t>
            </a:r>
            <a:r>
              <a:rPr lang="en-US" dirty="0" smtClean="0"/>
              <a:t>(</a:t>
            </a:r>
            <a:r>
              <a:rPr lang="en-US" i="1" dirty="0" smtClean="0"/>
              <a:t>t1</a:t>
            </a:r>
            <a:r>
              <a:rPr lang="en-US" dirty="0" smtClean="0"/>
              <a:t>) =        (</a:t>
            </a:r>
            <a:r>
              <a:rPr lang="en-US" i="1" dirty="0" smtClean="0"/>
              <a:t>t2</a:t>
            </a:r>
            <a:r>
              <a:rPr lang="en-US" dirty="0" smtClean="0"/>
              <a:t>)  implies        (</a:t>
            </a:r>
            <a:r>
              <a:rPr lang="en-US" i="1" dirty="0" smtClean="0"/>
              <a:t>t1</a:t>
            </a:r>
            <a:r>
              <a:rPr lang="en-US" dirty="0" smtClean="0"/>
              <a:t>) =        (</a:t>
            </a:r>
            <a:r>
              <a:rPr lang="en-US" i="1" dirty="0" smtClean="0"/>
              <a:t>t2</a:t>
            </a:r>
            <a:r>
              <a:rPr lang="en-US" dirty="0" smtClean="0"/>
              <a:t>)</a:t>
            </a:r>
          </a:p>
          <a:p>
            <a:pPr lvl="1">
              <a:buSzPct val="75000"/>
            </a:pPr>
            <a:r>
              <a:rPr lang="en-US" dirty="0" smtClean="0"/>
              <a:t>i.e., given two tuples in </a:t>
            </a:r>
            <a:r>
              <a:rPr lang="en-US" i="1" dirty="0" smtClean="0"/>
              <a:t>r</a:t>
            </a:r>
            <a:r>
              <a:rPr lang="en-US" dirty="0" smtClean="0"/>
              <a:t>, if the X values agree, then the Y values must also agree.  (X and Y are </a:t>
            </a:r>
            <a:r>
              <a:rPr lang="en-US" i="1" dirty="0" smtClean="0"/>
              <a:t>sets</a:t>
            </a:r>
            <a:r>
              <a:rPr lang="en-US" dirty="0" smtClean="0"/>
              <a:t> of attributes.)</a:t>
            </a:r>
          </a:p>
          <a:p>
            <a:r>
              <a:rPr lang="en-US" dirty="0" smtClean="0"/>
              <a:t>An FD is a statement about </a:t>
            </a:r>
            <a:r>
              <a:rPr lang="en-US" i="1" dirty="0" smtClean="0">
                <a:solidFill>
                  <a:schemeClr val="accent2"/>
                </a:solidFill>
              </a:rPr>
              <a:t>all</a:t>
            </a:r>
            <a:r>
              <a:rPr lang="en-US" dirty="0" smtClean="0"/>
              <a:t> allowable relations.</a:t>
            </a:r>
          </a:p>
          <a:p>
            <a:pPr lvl="1">
              <a:buSzPct val="75000"/>
            </a:pPr>
            <a:r>
              <a:rPr lang="en-US" dirty="0" smtClean="0"/>
              <a:t>Must be identified based on semantics of application.</a:t>
            </a:r>
          </a:p>
          <a:p>
            <a:pPr lvl="1">
              <a:buSzPct val="75000"/>
            </a:pPr>
            <a:r>
              <a:rPr lang="en-US" dirty="0" smtClean="0"/>
              <a:t>Given some allowable instance </a:t>
            </a:r>
            <a:r>
              <a:rPr lang="en-US" i="1" dirty="0" smtClean="0"/>
              <a:t>r1</a:t>
            </a:r>
            <a:r>
              <a:rPr lang="en-US" dirty="0" smtClean="0"/>
              <a:t> of R, we can check if it violates some FD </a:t>
            </a:r>
            <a:r>
              <a:rPr lang="en-US" i="1" dirty="0" smtClean="0"/>
              <a:t>f</a:t>
            </a:r>
            <a:r>
              <a:rPr lang="en-US" dirty="0" smtClean="0"/>
              <a:t>, but we cannot tell if </a:t>
            </a:r>
            <a:r>
              <a:rPr lang="en-US" i="1" dirty="0" smtClean="0"/>
              <a:t>f</a:t>
            </a:r>
            <a:r>
              <a:rPr lang="en-US" dirty="0" smtClean="0"/>
              <a:t> holds over R!</a:t>
            </a:r>
          </a:p>
          <a:p>
            <a:r>
              <a:rPr lang="en-US" dirty="0" smtClean="0"/>
              <a:t>K is a candidate key for R means that K      R</a:t>
            </a:r>
          </a:p>
          <a:p>
            <a:pPr lvl="1">
              <a:buSzPct val="75000"/>
            </a:pPr>
            <a:r>
              <a:rPr lang="en-US" dirty="0" smtClean="0"/>
              <a:t>However, K      R does not require K to be </a:t>
            </a:r>
            <a:r>
              <a:rPr lang="en-US" i="1" dirty="0" smtClean="0"/>
              <a:t>minimal</a:t>
            </a:r>
            <a:r>
              <a:rPr lang="en-US" dirty="0" smtClean="0"/>
              <a:t>!</a:t>
            </a:r>
          </a:p>
        </p:txBody>
      </p:sp>
      <p:graphicFrame>
        <p:nvGraphicFramePr>
          <p:cNvPr id="1024006" name="Object 2">
            <a:hlinkClick r:id="" action="ppaction://ole?verb=0"/>
          </p:cNvPr>
          <p:cNvGraphicFramePr>
            <a:graphicFrameLocks/>
          </p:cNvGraphicFramePr>
          <p:nvPr>
            <p:extLst>
              <p:ext uri="{D42A27DB-BD31-4B8C-83A1-F6EECF244321}">
                <p14:modId xmlns:p14="http://schemas.microsoft.com/office/powerpoint/2010/main" val="955412044"/>
              </p:ext>
            </p:extLst>
          </p:nvPr>
        </p:nvGraphicFramePr>
        <p:xfrm>
          <a:off x="5611580" y="1532712"/>
          <a:ext cx="1624013" cy="590550"/>
        </p:xfrm>
        <a:graphic>
          <a:graphicData uri="http://schemas.openxmlformats.org/presentationml/2006/ole">
            <mc:AlternateContent xmlns:mc="http://schemas.openxmlformats.org/markup-compatibility/2006">
              <mc:Choice xmlns:v="urn:schemas-microsoft-com:vml" Requires="v">
                <p:oleObj spid="_x0000_s1161" name="Equation" r:id="rId4" imgW="1622783" imgH="591111" progId="Equation.3">
                  <p:embed/>
                </p:oleObj>
              </mc:Choice>
              <mc:Fallback>
                <p:oleObj name="Equation" r:id="rId4" imgW="1622783" imgH="591111"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580" y="1532712"/>
                        <a:ext cx="1624013"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07" name="Object 3">
            <a:hlinkClick r:id="" action="ppaction://ole?verb=0"/>
          </p:cNvPr>
          <p:cNvGraphicFramePr>
            <a:graphicFrameLocks/>
          </p:cNvGraphicFramePr>
          <p:nvPr>
            <p:extLst>
              <p:ext uri="{D42A27DB-BD31-4B8C-83A1-F6EECF244321}">
                <p14:modId xmlns:p14="http://schemas.microsoft.com/office/powerpoint/2010/main" val="3758383152"/>
              </p:ext>
            </p:extLst>
          </p:nvPr>
        </p:nvGraphicFramePr>
        <p:xfrm>
          <a:off x="2498535" y="2451100"/>
          <a:ext cx="836613" cy="647700"/>
        </p:xfrm>
        <a:graphic>
          <a:graphicData uri="http://schemas.openxmlformats.org/presentationml/2006/ole">
            <mc:AlternateContent xmlns:mc="http://schemas.openxmlformats.org/markup-compatibility/2006">
              <mc:Choice xmlns:v="urn:schemas-microsoft-com:vml" Requires="v">
                <p:oleObj spid="_x0000_s1162" name="Equation" r:id="rId6" imgW="836747" imgH="648162" progId="Equation.3">
                  <p:embed/>
                </p:oleObj>
              </mc:Choice>
              <mc:Fallback>
                <p:oleObj name="Equation" r:id="rId6" imgW="836747" imgH="648162"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8535" y="2451100"/>
                        <a:ext cx="8366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08" name="Object 4">
            <a:hlinkClick r:id="" action="ppaction://ole?verb=0"/>
          </p:cNvPr>
          <p:cNvGraphicFramePr>
            <a:graphicFrameLocks/>
          </p:cNvGraphicFramePr>
          <p:nvPr>
            <p:extLst>
              <p:ext uri="{D42A27DB-BD31-4B8C-83A1-F6EECF244321}">
                <p14:modId xmlns:p14="http://schemas.microsoft.com/office/powerpoint/2010/main" val="622885681"/>
              </p:ext>
            </p:extLst>
          </p:nvPr>
        </p:nvGraphicFramePr>
        <p:xfrm>
          <a:off x="3306919" y="2471699"/>
          <a:ext cx="836613" cy="647700"/>
        </p:xfrm>
        <a:graphic>
          <a:graphicData uri="http://schemas.openxmlformats.org/presentationml/2006/ole">
            <mc:AlternateContent xmlns:mc="http://schemas.openxmlformats.org/markup-compatibility/2006">
              <mc:Choice xmlns:v="urn:schemas-microsoft-com:vml" Requires="v">
                <p:oleObj spid="_x0000_s1163" name="Equation" r:id="rId8" imgW="836747" imgH="648162" progId="Equation.3">
                  <p:embed/>
                </p:oleObj>
              </mc:Choice>
              <mc:Fallback>
                <p:oleObj name="Equation" r:id="rId8" imgW="836747" imgH="648162"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6919" y="2471699"/>
                        <a:ext cx="8366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09" name="Object 5">
            <a:hlinkClick r:id="" action="ppaction://ole?verb=0"/>
          </p:cNvPr>
          <p:cNvGraphicFramePr>
            <a:graphicFrameLocks/>
          </p:cNvGraphicFramePr>
          <p:nvPr>
            <p:extLst>
              <p:ext uri="{D42A27DB-BD31-4B8C-83A1-F6EECF244321}">
                <p14:modId xmlns:p14="http://schemas.microsoft.com/office/powerpoint/2010/main" val="161983019"/>
              </p:ext>
            </p:extLst>
          </p:nvPr>
        </p:nvGraphicFramePr>
        <p:xfrm>
          <a:off x="3734750" y="2306598"/>
          <a:ext cx="2044700" cy="1066800"/>
        </p:xfrm>
        <a:graphic>
          <a:graphicData uri="http://schemas.openxmlformats.org/presentationml/2006/ole">
            <mc:AlternateContent xmlns:mc="http://schemas.openxmlformats.org/markup-compatibility/2006">
              <mc:Choice xmlns:v="urn:schemas-microsoft-com:vml" Requires="v">
                <p:oleObj spid="_x0000_s1164" name="Equation" r:id="rId10" imgW="2042741" imgH="1066536" progId="Equation.3">
                  <p:embed/>
                </p:oleObj>
              </mc:Choice>
              <mc:Fallback>
                <p:oleObj name="Equation" r:id="rId10" imgW="2042741" imgH="1066536"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4750" y="2306598"/>
                        <a:ext cx="2044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10" name="Object 6">
            <a:hlinkClick r:id="" action="ppaction://ole?verb=0"/>
          </p:cNvPr>
          <p:cNvGraphicFramePr>
            <a:graphicFrameLocks/>
          </p:cNvGraphicFramePr>
          <p:nvPr>
            <p:extLst>
              <p:ext uri="{D42A27DB-BD31-4B8C-83A1-F6EECF244321}">
                <p14:modId xmlns:p14="http://schemas.microsoft.com/office/powerpoint/2010/main" val="3472260156"/>
              </p:ext>
            </p:extLst>
          </p:nvPr>
        </p:nvGraphicFramePr>
        <p:xfrm>
          <a:off x="4963318" y="2251753"/>
          <a:ext cx="1968500" cy="1028700"/>
        </p:xfrm>
        <a:graphic>
          <a:graphicData uri="http://schemas.openxmlformats.org/presentationml/2006/ole">
            <mc:AlternateContent xmlns:mc="http://schemas.openxmlformats.org/markup-compatibility/2006">
              <mc:Choice xmlns:v="urn:schemas-microsoft-com:vml" Requires="v">
                <p:oleObj spid="_x0000_s1165" name="Equation" r:id="rId12" imgW="1966673" imgH="1028502" progId="Equation.3">
                  <p:embed/>
                </p:oleObj>
              </mc:Choice>
              <mc:Fallback>
                <p:oleObj name="Equation" r:id="rId12" imgW="1966673" imgH="1028502"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3318" y="2251753"/>
                        <a:ext cx="19685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11" name="Object 7">
            <a:hlinkClick r:id="" action="ppaction://ole?verb=0"/>
          </p:cNvPr>
          <p:cNvGraphicFramePr>
            <a:graphicFrameLocks/>
          </p:cNvGraphicFramePr>
          <p:nvPr>
            <p:extLst>
              <p:ext uri="{D42A27DB-BD31-4B8C-83A1-F6EECF244321}">
                <p14:modId xmlns:p14="http://schemas.microsoft.com/office/powerpoint/2010/main" val="3053660876"/>
              </p:ext>
            </p:extLst>
          </p:nvPr>
        </p:nvGraphicFramePr>
        <p:xfrm>
          <a:off x="6954518" y="2251753"/>
          <a:ext cx="2039938" cy="1062038"/>
        </p:xfrm>
        <a:graphic>
          <a:graphicData uri="http://schemas.openxmlformats.org/presentationml/2006/ole">
            <mc:AlternateContent xmlns:mc="http://schemas.openxmlformats.org/markup-compatibility/2006">
              <mc:Choice xmlns:v="urn:schemas-microsoft-com:vml" Requires="v">
                <p:oleObj spid="_x0000_s1166" name="Equation" r:id="rId14" imgW="2037987" imgH="1061782" progId="Equation.3">
                  <p:embed/>
                </p:oleObj>
              </mc:Choice>
              <mc:Fallback>
                <p:oleObj name="Equation" r:id="rId14" imgW="2037987" imgH="1061782"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4518" y="2251753"/>
                        <a:ext cx="2039938"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12" name="Object 8">
            <a:hlinkClick r:id="" action="ppaction://ole?verb=0"/>
          </p:cNvPr>
          <p:cNvGraphicFramePr>
            <a:graphicFrameLocks/>
          </p:cNvGraphicFramePr>
          <p:nvPr>
            <p:extLst>
              <p:ext uri="{D42A27DB-BD31-4B8C-83A1-F6EECF244321}">
                <p14:modId xmlns:p14="http://schemas.microsoft.com/office/powerpoint/2010/main" val="3464105656"/>
              </p:ext>
            </p:extLst>
          </p:nvPr>
        </p:nvGraphicFramePr>
        <p:xfrm>
          <a:off x="8173718" y="2286522"/>
          <a:ext cx="1506537" cy="1057275"/>
        </p:xfrm>
        <a:graphic>
          <a:graphicData uri="http://schemas.openxmlformats.org/presentationml/2006/ole">
            <mc:AlternateContent xmlns:mc="http://schemas.openxmlformats.org/markup-compatibility/2006">
              <mc:Choice xmlns:v="urn:schemas-microsoft-com:vml" Requires="v">
                <p:oleObj spid="_x0000_s1167" name="Equation" r:id="rId16" imgW="1505511" imgH="1057027" progId="Equation.3">
                  <p:embed/>
                </p:oleObj>
              </mc:Choice>
              <mc:Fallback>
                <p:oleObj name="Equation" r:id="rId16" imgW="1505511" imgH="1057027"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73718" y="2286522"/>
                        <a:ext cx="1506537"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13" name="Object 9">
            <a:hlinkClick r:id="" action="ppaction://ole?verb=0"/>
          </p:cNvPr>
          <p:cNvGraphicFramePr>
            <a:graphicFrameLocks/>
          </p:cNvGraphicFramePr>
          <p:nvPr>
            <p:extLst>
              <p:ext uri="{D42A27DB-BD31-4B8C-83A1-F6EECF244321}">
                <p14:modId xmlns:p14="http://schemas.microsoft.com/office/powerpoint/2010/main" val="2656353527"/>
              </p:ext>
            </p:extLst>
          </p:nvPr>
        </p:nvGraphicFramePr>
        <p:xfrm>
          <a:off x="7352981" y="5229303"/>
          <a:ext cx="1641475" cy="779462"/>
        </p:xfrm>
        <a:graphic>
          <a:graphicData uri="http://schemas.openxmlformats.org/presentationml/2006/ole">
            <mc:AlternateContent xmlns:mc="http://schemas.openxmlformats.org/markup-compatibility/2006">
              <mc:Choice xmlns:v="urn:schemas-microsoft-com:vml" Requires="v">
                <p:oleObj spid="_x0000_s1168" name="Equation" r:id="rId18" imgW="1640215" imgH="779696" progId="Equation.3">
                  <p:embed/>
                </p:oleObj>
              </mc:Choice>
              <mc:Fallback>
                <p:oleObj name="Equation" r:id="rId18" imgW="1640215" imgH="779696"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52981" y="5229303"/>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14" name="Object 10">
            <a:hlinkClick r:id="" action="ppaction://ole?verb=0"/>
          </p:cNvPr>
          <p:cNvGraphicFramePr>
            <a:graphicFrameLocks/>
          </p:cNvGraphicFramePr>
          <p:nvPr>
            <p:extLst>
              <p:ext uri="{D42A27DB-BD31-4B8C-83A1-F6EECF244321}">
                <p14:modId xmlns:p14="http://schemas.microsoft.com/office/powerpoint/2010/main" val="3156353141"/>
              </p:ext>
            </p:extLst>
          </p:nvPr>
        </p:nvGraphicFramePr>
        <p:xfrm>
          <a:off x="3590368" y="5604416"/>
          <a:ext cx="1624013" cy="560388"/>
        </p:xfrm>
        <a:graphic>
          <a:graphicData uri="http://schemas.openxmlformats.org/presentationml/2006/ole">
            <mc:AlternateContent xmlns:mc="http://schemas.openxmlformats.org/markup-compatibility/2006">
              <mc:Choice xmlns:v="urn:schemas-microsoft-com:vml" Requires="v">
                <p:oleObj spid="_x0000_s1169" name="Equation" r:id="rId20" imgW="1622783" imgH="561001" progId="Equation.3">
                  <p:embed/>
                </p:oleObj>
              </mc:Choice>
              <mc:Fallback>
                <p:oleObj name="Equation" r:id="rId20" imgW="1622783" imgH="561001"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90368" y="5604416"/>
                        <a:ext cx="1624013"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2883251"/>
      </p:ext>
    </p:extLst>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Design Guidelines: Summary</a:t>
            </a:r>
          </a:p>
        </p:txBody>
      </p:sp>
      <p:sp>
        <p:nvSpPr>
          <p:cNvPr id="38915" name="Rectangle 3"/>
          <p:cNvSpPr>
            <a:spLocks noGrp="1" noChangeArrowheads="1"/>
          </p:cNvSpPr>
          <p:nvPr>
            <p:ph type="body" idx="1"/>
          </p:nvPr>
        </p:nvSpPr>
        <p:spPr>
          <a:xfrm>
            <a:off x="1636714" y="1066800"/>
            <a:ext cx="8955087" cy="5791200"/>
          </a:xfrm>
        </p:spPr>
        <p:txBody>
          <a:bodyPr/>
          <a:lstStyle/>
          <a:p>
            <a:pPr eaLnBrk="1" hangingPunct="1">
              <a:buFont typeface="Wingdings" panose="05000000000000000000" pitchFamily="2" charset="2"/>
              <a:buNone/>
            </a:pPr>
            <a:r>
              <a:rPr lang="en-US" dirty="0" smtClean="0">
                <a:solidFill>
                  <a:srgbClr val="002600"/>
                </a:solidFill>
                <a:cs typeface="Tahoma" panose="020B0604030504040204" pitchFamily="34" charset="0"/>
              </a:rPr>
              <a:t>1. </a:t>
            </a:r>
            <a:r>
              <a:rPr lang="en-US" dirty="0" smtClean="0">
                <a:solidFill>
                  <a:srgbClr val="002600"/>
                </a:solidFill>
                <a:cs typeface="Tahoma" panose="020B0604030504040204" pitchFamily="34" charset="0"/>
              </a:rPr>
              <a:t>Do </a:t>
            </a:r>
            <a:r>
              <a:rPr lang="en-US" dirty="0" smtClean="0">
                <a:solidFill>
                  <a:srgbClr val="002600"/>
                </a:solidFill>
                <a:cs typeface="Tahoma" panose="020B0604030504040204" pitchFamily="34" charset="0"/>
              </a:rPr>
              <a:t>not combine attributes from multiple </a:t>
            </a:r>
            <a:r>
              <a:rPr lang="en-US" dirty="0" smtClean="0">
                <a:solidFill>
                  <a:srgbClr val="002600"/>
                </a:solidFill>
                <a:cs typeface="Tahoma" panose="020B0604030504040204" pitchFamily="34" charset="0"/>
              </a:rPr>
              <a:t>entity </a:t>
            </a:r>
            <a:r>
              <a:rPr lang="en-US" dirty="0" smtClean="0">
                <a:solidFill>
                  <a:srgbClr val="002600"/>
                </a:solidFill>
                <a:cs typeface="Tahoma" panose="020B0604030504040204" pitchFamily="34" charset="0"/>
              </a:rPr>
              <a:t>types relationship type into a single 	relation.</a:t>
            </a:r>
          </a:p>
          <a:p>
            <a:pPr eaLnBrk="1" hangingPunct="1"/>
            <a:endParaRPr lang="en-US" dirty="0" smtClean="0">
              <a:solidFill>
                <a:srgbClr val="002600"/>
              </a:solidFill>
              <a:cs typeface="Tahoma" panose="020B0604030504040204" pitchFamily="34" charset="0"/>
            </a:endParaRPr>
          </a:p>
          <a:p>
            <a:pPr eaLnBrk="1" hangingPunct="1">
              <a:buFont typeface="Wingdings" panose="05000000000000000000" pitchFamily="2" charset="2"/>
              <a:buNone/>
            </a:pPr>
            <a:r>
              <a:rPr lang="en-US" dirty="0" smtClean="0">
                <a:solidFill>
                  <a:srgbClr val="002600"/>
                </a:solidFill>
              </a:rPr>
              <a:t>2.Anomalies </a:t>
            </a:r>
            <a:r>
              <a:rPr lang="en-US" dirty="0" smtClean="0">
                <a:solidFill>
                  <a:srgbClr val="002600"/>
                </a:solidFill>
              </a:rPr>
              <a:t>that cause redundant work to be </a:t>
            </a:r>
            <a:r>
              <a:rPr lang="en-US" dirty="0" smtClean="0">
                <a:solidFill>
                  <a:srgbClr val="002600"/>
                </a:solidFill>
              </a:rPr>
              <a:t>done </a:t>
            </a:r>
            <a:r>
              <a:rPr lang="en-US" dirty="0" smtClean="0">
                <a:solidFill>
                  <a:srgbClr val="002600"/>
                </a:solidFill>
              </a:rPr>
              <a:t>during insertion into and modification </a:t>
            </a:r>
            <a:r>
              <a:rPr lang="en-US" dirty="0" smtClean="0">
                <a:solidFill>
                  <a:srgbClr val="002600"/>
                </a:solidFill>
              </a:rPr>
              <a:t>of </a:t>
            </a:r>
            <a:r>
              <a:rPr lang="en-US" dirty="0" smtClean="0">
                <a:solidFill>
                  <a:srgbClr val="002600"/>
                </a:solidFill>
              </a:rPr>
              <a:t>a relation, and that may cause </a:t>
            </a:r>
            <a:r>
              <a:rPr lang="en-US" dirty="0" smtClean="0">
                <a:solidFill>
                  <a:srgbClr val="002600"/>
                </a:solidFill>
              </a:rPr>
              <a:t>accidental </a:t>
            </a:r>
            <a:r>
              <a:rPr lang="en-US" dirty="0" smtClean="0">
                <a:solidFill>
                  <a:srgbClr val="002600"/>
                </a:solidFill>
              </a:rPr>
              <a:t>loss of information during a </a:t>
            </a:r>
            <a:r>
              <a:rPr lang="en-US" dirty="0" smtClean="0">
                <a:solidFill>
                  <a:srgbClr val="002600"/>
                </a:solidFill>
              </a:rPr>
              <a:t>deletion </a:t>
            </a:r>
            <a:r>
              <a:rPr lang="en-US" dirty="0" smtClean="0">
                <a:solidFill>
                  <a:srgbClr val="002600"/>
                </a:solidFill>
              </a:rPr>
              <a:t>from a relation.</a:t>
            </a:r>
          </a:p>
        </p:txBody>
      </p:sp>
    </p:spTree>
    <p:extLst>
      <p:ext uri="{BB962C8B-B14F-4D97-AF65-F5344CB8AC3E}">
        <p14:creationId xmlns:p14="http://schemas.microsoft.com/office/powerpoint/2010/main" val="16591987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Design Guidelines: Summary</a:t>
            </a:r>
          </a:p>
        </p:txBody>
      </p:sp>
      <p:sp>
        <p:nvSpPr>
          <p:cNvPr id="39939" name="Rectangle 3"/>
          <p:cNvSpPr>
            <a:spLocks noGrp="1" noChangeArrowheads="1"/>
          </p:cNvSpPr>
          <p:nvPr>
            <p:ph type="body" idx="1"/>
          </p:nvPr>
        </p:nvSpPr>
        <p:spPr>
          <a:xfrm>
            <a:off x="1636714" y="1066800"/>
            <a:ext cx="8955087" cy="5791200"/>
          </a:xfrm>
        </p:spPr>
        <p:txBody>
          <a:bodyPr/>
          <a:lstStyle/>
          <a:p>
            <a:pPr eaLnBrk="1" hangingPunct="1">
              <a:buFont typeface="Wingdings" panose="05000000000000000000" pitchFamily="2" charset="2"/>
              <a:buNone/>
            </a:pPr>
            <a:r>
              <a:rPr lang="en-US" dirty="0" smtClean="0">
                <a:solidFill>
                  <a:srgbClr val="002600"/>
                </a:solidFill>
              </a:rPr>
              <a:t>3.Waste </a:t>
            </a:r>
            <a:r>
              <a:rPr lang="en-US" dirty="0" smtClean="0">
                <a:solidFill>
                  <a:srgbClr val="002600"/>
                </a:solidFill>
              </a:rPr>
              <a:t>of storage space due to nulls and </a:t>
            </a:r>
            <a:r>
              <a:rPr lang="en-US" dirty="0" smtClean="0">
                <a:solidFill>
                  <a:srgbClr val="002600"/>
                </a:solidFill>
              </a:rPr>
              <a:t>difficulty </a:t>
            </a:r>
            <a:r>
              <a:rPr lang="en-US" dirty="0" smtClean="0">
                <a:solidFill>
                  <a:srgbClr val="002600"/>
                </a:solidFill>
              </a:rPr>
              <a:t>of performing aggregation </a:t>
            </a:r>
            <a:r>
              <a:rPr lang="en-US" dirty="0" smtClean="0">
                <a:solidFill>
                  <a:srgbClr val="002600"/>
                </a:solidFill>
              </a:rPr>
              <a:t>operations </a:t>
            </a:r>
            <a:r>
              <a:rPr lang="en-US" dirty="0" smtClean="0">
                <a:solidFill>
                  <a:srgbClr val="002600"/>
                </a:solidFill>
              </a:rPr>
              <a:t>and joins due to null values.</a:t>
            </a:r>
          </a:p>
          <a:p>
            <a:pPr eaLnBrk="1" hangingPunct="1"/>
            <a:endParaRPr lang="en-US" dirty="0" smtClean="0">
              <a:solidFill>
                <a:srgbClr val="002600"/>
              </a:solidFill>
            </a:endParaRPr>
          </a:p>
          <a:p>
            <a:pPr eaLnBrk="1" hangingPunct="1">
              <a:buFont typeface="Wingdings" panose="05000000000000000000" pitchFamily="2" charset="2"/>
              <a:buNone/>
            </a:pPr>
            <a:r>
              <a:rPr lang="en-US" dirty="0" smtClean="0">
                <a:solidFill>
                  <a:srgbClr val="002600"/>
                </a:solidFill>
              </a:rPr>
              <a:t>4. </a:t>
            </a:r>
            <a:r>
              <a:rPr lang="en-US" dirty="0" smtClean="0">
                <a:solidFill>
                  <a:srgbClr val="002600"/>
                </a:solidFill>
              </a:rPr>
              <a:t>Generation </a:t>
            </a:r>
            <a:r>
              <a:rPr lang="en-US" dirty="0" smtClean="0">
                <a:solidFill>
                  <a:srgbClr val="002600"/>
                </a:solidFill>
              </a:rPr>
              <a:t>of invalid and spurious data </a:t>
            </a:r>
            <a:r>
              <a:rPr lang="en-US" dirty="0" smtClean="0">
                <a:solidFill>
                  <a:srgbClr val="002600"/>
                </a:solidFill>
              </a:rPr>
              <a:t>during </a:t>
            </a:r>
            <a:r>
              <a:rPr lang="en-US" dirty="0" smtClean="0">
                <a:solidFill>
                  <a:srgbClr val="002600"/>
                </a:solidFill>
              </a:rPr>
              <a:t>joins on improperly related base </a:t>
            </a:r>
            <a:r>
              <a:rPr lang="en-US" dirty="0" smtClean="0">
                <a:solidFill>
                  <a:srgbClr val="002600"/>
                </a:solidFill>
              </a:rPr>
              <a:t>relations</a:t>
            </a:r>
            <a:r>
              <a:rPr lang="en-US" dirty="0" smtClean="0">
                <a:solidFill>
                  <a:srgbClr val="002600"/>
                </a:solidFill>
              </a:rPr>
              <a:t>.</a:t>
            </a:r>
          </a:p>
        </p:txBody>
      </p:sp>
    </p:spTree>
    <p:extLst>
      <p:ext uri="{BB962C8B-B14F-4D97-AF65-F5344CB8AC3E}">
        <p14:creationId xmlns:p14="http://schemas.microsoft.com/office/powerpoint/2010/main" val="32850759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Functional Dependencies</a:t>
            </a:r>
          </a:p>
        </p:txBody>
      </p:sp>
      <p:sp>
        <p:nvSpPr>
          <p:cNvPr id="40963" name="Rectangle 3"/>
          <p:cNvSpPr>
            <a:spLocks noGrp="1" noChangeArrowheads="1"/>
          </p:cNvSpPr>
          <p:nvPr>
            <p:ph type="body" idx="1"/>
          </p:nvPr>
        </p:nvSpPr>
        <p:spPr>
          <a:xfrm>
            <a:off x="1636714" y="1066800"/>
            <a:ext cx="8955087" cy="5791200"/>
          </a:xfrm>
        </p:spPr>
        <p:txBody>
          <a:bodyPr/>
          <a:lstStyle/>
          <a:p>
            <a:pPr eaLnBrk="1" hangingPunct="1">
              <a:lnSpc>
                <a:spcPct val="90000"/>
              </a:lnSpc>
            </a:pPr>
            <a:r>
              <a:rPr lang="en-US" smtClean="0">
                <a:solidFill>
                  <a:srgbClr val="002600"/>
                </a:solidFill>
              </a:rPr>
              <a:t>Functional Dependency is a constraint between two sets of attributes form the relation.</a:t>
            </a:r>
          </a:p>
          <a:p>
            <a:pPr eaLnBrk="1" hangingPunct="1">
              <a:lnSpc>
                <a:spcPct val="90000"/>
              </a:lnSpc>
            </a:pPr>
            <a:r>
              <a:rPr lang="en-US" b="1" smtClean="0"/>
              <a:t>Definition: </a:t>
            </a:r>
          </a:p>
          <a:p>
            <a:pPr eaLnBrk="1" hangingPunct="1">
              <a:lnSpc>
                <a:spcPct val="90000"/>
              </a:lnSpc>
              <a:buFont typeface="Wingdings" panose="05000000000000000000" pitchFamily="2" charset="2"/>
              <a:buNone/>
            </a:pPr>
            <a:r>
              <a:rPr lang="en-US" smtClean="0"/>
              <a:t>	</a:t>
            </a:r>
            <a:r>
              <a:rPr lang="en-US" smtClean="0">
                <a:solidFill>
                  <a:srgbClr val="000066"/>
                </a:solidFill>
              </a:rPr>
              <a:t>A </a:t>
            </a:r>
            <a:r>
              <a:rPr lang="en-US" b="1" smtClean="0">
                <a:solidFill>
                  <a:srgbClr val="000066"/>
                </a:solidFill>
              </a:rPr>
              <a:t> functional dependency, </a:t>
            </a:r>
            <a:r>
              <a:rPr lang="en-US" smtClean="0">
                <a:solidFill>
                  <a:srgbClr val="000066"/>
                </a:solidFill>
              </a:rPr>
              <a:t> denoted by </a:t>
            </a:r>
          </a:p>
          <a:p>
            <a:pPr eaLnBrk="1" hangingPunct="1">
              <a:lnSpc>
                <a:spcPct val="90000"/>
              </a:lnSpc>
              <a:buFont typeface="Wingdings" panose="05000000000000000000" pitchFamily="2" charset="2"/>
              <a:buNone/>
            </a:pPr>
            <a:r>
              <a:rPr lang="en-US" b="1" smtClean="0">
                <a:solidFill>
                  <a:srgbClr val="000066"/>
                </a:solidFill>
              </a:rPr>
              <a:t>	X </a:t>
            </a:r>
            <a:r>
              <a:rPr lang="en-US" b="1" smtClean="0">
                <a:solidFill>
                  <a:srgbClr val="000066"/>
                </a:solidFill>
                <a:sym typeface="Symbol" panose="05050102010706020507" pitchFamily="18" charset="2"/>
              </a:rPr>
              <a:t></a:t>
            </a:r>
            <a:r>
              <a:rPr lang="en-US" b="1" smtClean="0">
                <a:solidFill>
                  <a:srgbClr val="000066"/>
                </a:solidFill>
              </a:rPr>
              <a:t> Y, </a:t>
            </a:r>
            <a:r>
              <a:rPr lang="en-US" smtClean="0">
                <a:solidFill>
                  <a:srgbClr val="000066"/>
                </a:solidFill>
              </a:rPr>
              <a:t> between two sets of attributes </a:t>
            </a:r>
            <a:r>
              <a:rPr lang="en-US" b="1" smtClean="0">
                <a:solidFill>
                  <a:srgbClr val="000066"/>
                </a:solidFill>
              </a:rPr>
              <a:t>X </a:t>
            </a:r>
            <a:r>
              <a:rPr lang="en-US" smtClean="0">
                <a:solidFill>
                  <a:srgbClr val="000066"/>
                </a:solidFill>
              </a:rPr>
              <a:t>and</a:t>
            </a:r>
            <a:r>
              <a:rPr lang="en-US" b="1" smtClean="0">
                <a:solidFill>
                  <a:srgbClr val="000066"/>
                </a:solidFill>
              </a:rPr>
              <a:t> Y  </a:t>
            </a:r>
            <a:r>
              <a:rPr lang="en-US" smtClean="0">
                <a:solidFill>
                  <a:srgbClr val="000066"/>
                </a:solidFill>
              </a:rPr>
              <a:t>that are subsets of </a:t>
            </a:r>
            <a:r>
              <a:rPr lang="en-US" b="1" smtClean="0">
                <a:solidFill>
                  <a:srgbClr val="000066"/>
                </a:solidFill>
              </a:rPr>
              <a:t>R </a:t>
            </a:r>
            <a:r>
              <a:rPr lang="en-US" smtClean="0">
                <a:solidFill>
                  <a:srgbClr val="000066"/>
                </a:solidFill>
              </a:rPr>
              <a:t>specifies a </a:t>
            </a:r>
            <a:r>
              <a:rPr lang="en-US" b="1" smtClean="0">
                <a:solidFill>
                  <a:srgbClr val="000066"/>
                </a:solidFill>
              </a:rPr>
              <a:t>constraints </a:t>
            </a:r>
            <a:r>
              <a:rPr lang="en-US" smtClean="0">
                <a:solidFill>
                  <a:srgbClr val="000066"/>
                </a:solidFill>
              </a:rPr>
              <a:t>on the possible tuples that can form a relation state r of R. The constraint is  that, for any two tuples t</a:t>
            </a:r>
            <a:r>
              <a:rPr lang="en-US" sz="2400">
                <a:solidFill>
                  <a:srgbClr val="000066"/>
                </a:solidFill>
              </a:rPr>
              <a:t>1</a:t>
            </a:r>
            <a:r>
              <a:rPr lang="en-US" smtClean="0">
                <a:solidFill>
                  <a:srgbClr val="000066"/>
                </a:solidFill>
              </a:rPr>
              <a:t> and t</a:t>
            </a:r>
            <a:r>
              <a:rPr lang="en-US" sz="2400">
                <a:solidFill>
                  <a:srgbClr val="000066"/>
                </a:solidFill>
              </a:rPr>
              <a:t>2</a:t>
            </a:r>
            <a:r>
              <a:rPr lang="en-US" smtClean="0">
                <a:solidFill>
                  <a:srgbClr val="000066"/>
                </a:solidFill>
              </a:rPr>
              <a:t> in r that have t</a:t>
            </a:r>
            <a:r>
              <a:rPr lang="en-US">
                <a:solidFill>
                  <a:srgbClr val="000066"/>
                </a:solidFill>
              </a:rPr>
              <a:t>1</a:t>
            </a:r>
            <a:r>
              <a:rPr lang="en-US" smtClean="0">
                <a:solidFill>
                  <a:srgbClr val="000066"/>
                </a:solidFill>
              </a:rPr>
              <a:t>[</a:t>
            </a:r>
            <a:r>
              <a:rPr lang="en-US" b="1" smtClean="0">
                <a:solidFill>
                  <a:srgbClr val="000066"/>
                </a:solidFill>
              </a:rPr>
              <a:t> X</a:t>
            </a:r>
            <a:r>
              <a:rPr lang="en-US" smtClean="0">
                <a:solidFill>
                  <a:srgbClr val="000066"/>
                </a:solidFill>
              </a:rPr>
              <a:t>]</a:t>
            </a:r>
            <a:r>
              <a:rPr lang="en-US" b="1" smtClean="0">
                <a:solidFill>
                  <a:srgbClr val="000066"/>
                </a:solidFill>
              </a:rPr>
              <a:t>=</a:t>
            </a:r>
            <a:r>
              <a:rPr lang="en-US" smtClean="0">
                <a:solidFill>
                  <a:srgbClr val="000066"/>
                </a:solidFill>
              </a:rPr>
              <a:t> t</a:t>
            </a:r>
            <a:r>
              <a:rPr lang="en-US">
                <a:solidFill>
                  <a:srgbClr val="000066"/>
                </a:solidFill>
              </a:rPr>
              <a:t>2</a:t>
            </a:r>
            <a:r>
              <a:rPr lang="en-US" smtClean="0">
                <a:solidFill>
                  <a:srgbClr val="000066"/>
                </a:solidFill>
              </a:rPr>
              <a:t>[</a:t>
            </a:r>
            <a:r>
              <a:rPr lang="en-US" b="1" smtClean="0">
                <a:solidFill>
                  <a:srgbClr val="000066"/>
                </a:solidFill>
              </a:rPr>
              <a:t> X</a:t>
            </a:r>
            <a:r>
              <a:rPr lang="en-US" smtClean="0">
                <a:solidFill>
                  <a:srgbClr val="000066"/>
                </a:solidFill>
              </a:rPr>
              <a:t>] </a:t>
            </a:r>
            <a:r>
              <a:rPr lang="en-US" b="1" smtClean="0">
                <a:solidFill>
                  <a:srgbClr val="000066"/>
                </a:solidFill>
              </a:rPr>
              <a:t>,  </a:t>
            </a:r>
            <a:r>
              <a:rPr lang="en-US" smtClean="0">
                <a:solidFill>
                  <a:srgbClr val="000066"/>
                </a:solidFill>
              </a:rPr>
              <a:t>they must also have </a:t>
            </a:r>
          </a:p>
          <a:p>
            <a:pPr eaLnBrk="1" hangingPunct="1">
              <a:lnSpc>
                <a:spcPct val="90000"/>
              </a:lnSpc>
              <a:buFont typeface="Wingdings" panose="05000000000000000000" pitchFamily="2" charset="2"/>
              <a:buNone/>
            </a:pPr>
            <a:r>
              <a:rPr lang="en-US" smtClean="0">
                <a:solidFill>
                  <a:srgbClr val="000066"/>
                </a:solidFill>
              </a:rPr>
              <a:t>	t</a:t>
            </a:r>
            <a:r>
              <a:rPr lang="en-US">
                <a:solidFill>
                  <a:srgbClr val="000066"/>
                </a:solidFill>
              </a:rPr>
              <a:t>1</a:t>
            </a:r>
            <a:r>
              <a:rPr lang="en-US" smtClean="0">
                <a:solidFill>
                  <a:srgbClr val="000066"/>
                </a:solidFill>
              </a:rPr>
              <a:t>[ </a:t>
            </a:r>
            <a:r>
              <a:rPr lang="en-US" b="1" smtClean="0">
                <a:solidFill>
                  <a:srgbClr val="000066"/>
                </a:solidFill>
              </a:rPr>
              <a:t>Y</a:t>
            </a:r>
            <a:r>
              <a:rPr lang="en-US" smtClean="0">
                <a:solidFill>
                  <a:srgbClr val="000066"/>
                </a:solidFill>
              </a:rPr>
              <a:t>]</a:t>
            </a:r>
            <a:r>
              <a:rPr lang="en-US" b="1" smtClean="0">
                <a:solidFill>
                  <a:srgbClr val="000066"/>
                </a:solidFill>
              </a:rPr>
              <a:t>=</a:t>
            </a:r>
            <a:r>
              <a:rPr lang="en-US" smtClean="0">
                <a:solidFill>
                  <a:srgbClr val="000066"/>
                </a:solidFill>
              </a:rPr>
              <a:t>t</a:t>
            </a:r>
            <a:r>
              <a:rPr lang="en-US">
                <a:solidFill>
                  <a:srgbClr val="000066"/>
                </a:solidFill>
              </a:rPr>
              <a:t>2</a:t>
            </a:r>
            <a:r>
              <a:rPr lang="en-US" smtClean="0">
                <a:solidFill>
                  <a:srgbClr val="000066"/>
                </a:solidFill>
              </a:rPr>
              <a:t>[</a:t>
            </a:r>
            <a:r>
              <a:rPr lang="en-US" b="1" smtClean="0">
                <a:solidFill>
                  <a:srgbClr val="000066"/>
                </a:solidFill>
              </a:rPr>
              <a:t>Y</a:t>
            </a:r>
            <a:r>
              <a:rPr lang="en-US" smtClean="0">
                <a:solidFill>
                  <a:srgbClr val="000066"/>
                </a:solidFill>
              </a:rPr>
              <a:t>] </a:t>
            </a:r>
            <a:r>
              <a:rPr lang="en-US" b="1" smtClean="0">
                <a:solidFill>
                  <a:srgbClr val="000066"/>
                </a:solidFill>
              </a:rPr>
              <a:t> </a:t>
            </a:r>
            <a:r>
              <a:rPr lang="en-US" smtClean="0">
                <a:solidFill>
                  <a:srgbClr val="000066"/>
                </a:solidFill>
              </a:rPr>
              <a:t>.</a:t>
            </a:r>
          </a:p>
        </p:txBody>
      </p:sp>
    </p:spTree>
    <p:extLst>
      <p:ext uri="{BB962C8B-B14F-4D97-AF65-F5344CB8AC3E}">
        <p14:creationId xmlns:p14="http://schemas.microsoft.com/office/powerpoint/2010/main" val="27625971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1987"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There is a functional dependency from </a:t>
            </a:r>
            <a:r>
              <a:rPr lang="en-US" b="1" smtClean="0">
                <a:solidFill>
                  <a:srgbClr val="002600"/>
                </a:solidFill>
              </a:rPr>
              <a:t>X</a:t>
            </a:r>
            <a:r>
              <a:rPr lang="en-US" smtClean="0">
                <a:solidFill>
                  <a:srgbClr val="002600"/>
                </a:solidFill>
              </a:rPr>
              <a:t> to y, i.e. the value of </a:t>
            </a:r>
            <a:r>
              <a:rPr lang="en-US" b="1" smtClean="0">
                <a:solidFill>
                  <a:srgbClr val="002600"/>
                </a:solidFill>
              </a:rPr>
              <a:t>y</a:t>
            </a:r>
            <a:r>
              <a:rPr lang="en-US" smtClean="0">
                <a:solidFill>
                  <a:srgbClr val="002600"/>
                </a:solidFill>
              </a:rPr>
              <a:t> is determined by the value of </a:t>
            </a:r>
            <a:r>
              <a:rPr lang="en-US" b="1" smtClean="0">
                <a:solidFill>
                  <a:srgbClr val="002600"/>
                </a:solidFill>
              </a:rPr>
              <a:t>X,</a:t>
            </a:r>
            <a:r>
              <a:rPr lang="en-US" smtClean="0">
                <a:solidFill>
                  <a:srgbClr val="002600"/>
                </a:solidFill>
              </a:rPr>
              <a:t> or </a:t>
            </a:r>
            <a:r>
              <a:rPr lang="en-US" b="1" smtClean="0">
                <a:solidFill>
                  <a:srgbClr val="002600"/>
                </a:solidFill>
              </a:rPr>
              <a:t>X </a:t>
            </a:r>
            <a:r>
              <a:rPr lang="en-US" smtClean="0">
                <a:solidFill>
                  <a:srgbClr val="002600"/>
                </a:solidFill>
              </a:rPr>
              <a:t>determines the value of</a:t>
            </a:r>
            <a:r>
              <a:rPr lang="en-US" b="1" smtClean="0">
                <a:solidFill>
                  <a:srgbClr val="002600"/>
                </a:solidFill>
              </a:rPr>
              <a:t> Y.</a:t>
            </a:r>
          </a:p>
          <a:p>
            <a:pPr eaLnBrk="1" hangingPunct="1"/>
            <a:endParaRPr lang="en-US" b="1" smtClean="0">
              <a:solidFill>
                <a:srgbClr val="002600"/>
              </a:solidFill>
            </a:endParaRPr>
          </a:p>
          <a:p>
            <a:pPr eaLnBrk="1" hangingPunct="1"/>
            <a:r>
              <a:rPr lang="en-US" smtClean="0">
                <a:solidFill>
                  <a:srgbClr val="002600"/>
                </a:solidFill>
              </a:rPr>
              <a:t>The abbreviation for functional dependency is FD or f.d.</a:t>
            </a:r>
          </a:p>
          <a:p>
            <a:pPr eaLnBrk="1" hangingPunct="1"/>
            <a:endParaRPr lang="en-US" smtClean="0">
              <a:solidFill>
                <a:srgbClr val="002600"/>
              </a:solidFill>
            </a:endParaRPr>
          </a:p>
          <a:p>
            <a:pPr eaLnBrk="1" hangingPunct="1"/>
            <a:r>
              <a:rPr lang="en-US" smtClean="0">
                <a:solidFill>
                  <a:srgbClr val="002600"/>
                </a:solidFill>
              </a:rPr>
              <a:t>The set of attributes </a:t>
            </a:r>
            <a:r>
              <a:rPr lang="en-US" b="1" smtClean="0">
                <a:solidFill>
                  <a:srgbClr val="002600"/>
                </a:solidFill>
              </a:rPr>
              <a:t>X</a:t>
            </a:r>
            <a:r>
              <a:rPr lang="en-US" smtClean="0">
                <a:solidFill>
                  <a:srgbClr val="002600"/>
                </a:solidFill>
              </a:rPr>
              <a:t> is called the </a:t>
            </a:r>
            <a:r>
              <a:rPr lang="en-US" b="1" smtClean="0">
                <a:solidFill>
                  <a:srgbClr val="002600"/>
                </a:solidFill>
              </a:rPr>
              <a:t>left-hand side </a:t>
            </a:r>
            <a:r>
              <a:rPr lang="en-US" smtClean="0">
                <a:solidFill>
                  <a:srgbClr val="002600"/>
                </a:solidFill>
              </a:rPr>
              <a:t>of the FD, and y is called the </a:t>
            </a:r>
            <a:r>
              <a:rPr lang="en-US" b="1" smtClean="0">
                <a:solidFill>
                  <a:srgbClr val="002600"/>
                </a:solidFill>
              </a:rPr>
              <a:t>right-hand side.</a:t>
            </a:r>
          </a:p>
        </p:txBody>
      </p:sp>
    </p:spTree>
    <p:extLst>
      <p:ext uri="{BB962C8B-B14F-4D97-AF65-F5344CB8AC3E}">
        <p14:creationId xmlns:p14="http://schemas.microsoft.com/office/powerpoint/2010/main" val="1007433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301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If a constraints on R states that there cannot be more than one tuple with a given </a:t>
            </a:r>
            <a:r>
              <a:rPr lang="en-US" b="1" smtClean="0">
                <a:solidFill>
                  <a:srgbClr val="002600"/>
                </a:solidFill>
              </a:rPr>
              <a:t>X </a:t>
            </a:r>
            <a:r>
              <a:rPr lang="en-US" smtClean="0">
                <a:solidFill>
                  <a:srgbClr val="002600"/>
                </a:solidFill>
              </a:rPr>
              <a:t> value in any relation instance r(R) (that is, </a:t>
            </a:r>
            <a:r>
              <a:rPr lang="en-US" b="1" smtClean="0">
                <a:solidFill>
                  <a:srgbClr val="002600"/>
                </a:solidFill>
              </a:rPr>
              <a:t>X </a:t>
            </a:r>
            <a:r>
              <a:rPr lang="en-US" smtClean="0">
                <a:solidFill>
                  <a:srgbClr val="002600"/>
                </a:solidFill>
              </a:rPr>
              <a:t> is a </a:t>
            </a:r>
            <a:r>
              <a:rPr lang="en-US" b="1" smtClean="0">
                <a:solidFill>
                  <a:srgbClr val="002600"/>
                </a:solidFill>
              </a:rPr>
              <a:t>candidate key </a:t>
            </a:r>
            <a:r>
              <a:rPr lang="en-US" smtClean="0">
                <a:solidFill>
                  <a:srgbClr val="002600"/>
                </a:solidFill>
              </a:rPr>
              <a:t> of R), this implies that </a:t>
            </a:r>
            <a:r>
              <a:rPr lang="en-US" b="1" smtClean="0">
                <a:solidFill>
                  <a:srgbClr val="002600"/>
                </a:solidFill>
              </a:rPr>
              <a:t>X </a:t>
            </a:r>
            <a:r>
              <a:rPr lang="en-US" b="1" smtClean="0">
                <a:solidFill>
                  <a:srgbClr val="002600"/>
                </a:solidFill>
                <a:sym typeface="Symbol" panose="05050102010706020507" pitchFamily="18" charset="2"/>
              </a:rPr>
              <a:t></a:t>
            </a:r>
            <a:r>
              <a:rPr lang="en-US" b="1" smtClean="0">
                <a:solidFill>
                  <a:srgbClr val="002600"/>
                </a:solidFill>
              </a:rPr>
              <a:t> Y  </a:t>
            </a:r>
            <a:r>
              <a:rPr lang="en-US" smtClean="0">
                <a:solidFill>
                  <a:srgbClr val="002600"/>
                </a:solidFill>
              </a:rPr>
              <a:t>for any subset of attributes </a:t>
            </a:r>
            <a:r>
              <a:rPr lang="en-US" b="1" smtClean="0">
                <a:solidFill>
                  <a:srgbClr val="002600"/>
                </a:solidFill>
              </a:rPr>
              <a:t> Y </a:t>
            </a:r>
            <a:r>
              <a:rPr lang="en-US" smtClean="0">
                <a:solidFill>
                  <a:srgbClr val="002600"/>
                </a:solidFill>
              </a:rPr>
              <a:t>of R.</a:t>
            </a:r>
          </a:p>
          <a:p>
            <a:pPr eaLnBrk="1" hangingPunct="1"/>
            <a:endParaRPr lang="en-US" smtClean="0">
              <a:solidFill>
                <a:srgbClr val="002600"/>
              </a:solidFill>
            </a:endParaRPr>
          </a:p>
          <a:p>
            <a:pPr eaLnBrk="1" hangingPunct="1"/>
            <a:r>
              <a:rPr lang="en-US" smtClean="0">
                <a:solidFill>
                  <a:srgbClr val="002600"/>
                </a:solidFill>
              </a:rPr>
              <a:t>If </a:t>
            </a:r>
            <a:r>
              <a:rPr lang="en-US" b="1" smtClean="0">
                <a:solidFill>
                  <a:srgbClr val="002600"/>
                </a:solidFill>
              </a:rPr>
              <a:t>X </a:t>
            </a:r>
            <a:r>
              <a:rPr lang="en-US" b="1" smtClean="0">
                <a:solidFill>
                  <a:srgbClr val="002600"/>
                </a:solidFill>
                <a:sym typeface="Symbol" panose="05050102010706020507" pitchFamily="18" charset="2"/>
              </a:rPr>
              <a:t></a:t>
            </a:r>
            <a:r>
              <a:rPr lang="en-US" b="1" smtClean="0">
                <a:solidFill>
                  <a:srgbClr val="002600"/>
                </a:solidFill>
              </a:rPr>
              <a:t> Y </a:t>
            </a:r>
            <a:r>
              <a:rPr lang="en-US" smtClean="0">
                <a:solidFill>
                  <a:srgbClr val="002600"/>
                </a:solidFill>
              </a:rPr>
              <a:t>in a R, this does not say whether or not  </a:t>
            </a:r>
            <a:r>
              <a:rPr lang="en-US" b="1" smtClean="0">
                <a:solidFill>
                  <a:srgbClr val="002600"/>
                </a:solidFill>
              </a:rPr>
              <a:t>Y </a:t>
            </a:r>
            <a:r>
              <a:rPr lang="en-US" b="1" smtClean="0">
                <a:solidFill>
                  <a:srgbClr val="002600"/>
                </a:solidFill>
                <a:sym typeface="Symbol" panose="05050102010706020507" pitchFamily="18" charset="2"/>
              </a:rPr>
              <a:t></a:t>
            </a:r>
            <a:r>
              <a:rPr lang="en-US" b="1" smtClean="0">
                <a:solidFill>
                  <a:srgbClr val="002600"/>
                </a:solidFill>
              </a:rPr>
              <a:t> X, </a:t>
            </a:r>
            <a:r>
              <a:rPr lang="en-US" smtClean="0">
                <a:solidFill>
                  <a:srgbClr val="002600"/>
                </a:solidFill>
              </a:rPr>
              <a:t> in R </a:t>
            </a:r>
          </a:p>
        </p:txBody>
      </p:sp>
    </p:spTree>
    <p:extLst>
      <p:ext uri="{BB962C8B-B14F-4D97-AF65-F5344CB8AC3E}">
        <p14:creationId xmlns:p14="http://schemas.microsoft.com/office/powerpoint/2010/main" val="107970335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4035" name="Rectangle 3"/>
          <p:cNvSpPr>
            <a:spLocks noGrp="1" noChangeArrowheads="1"/>
          </p:cNvSpPr>
          <p:nvPr>
            <p:ph type="body" idx="1"/>
          </p:nvPr>
        </p:nvSpPr>
        <p:spPr>
          <a:xfrm>
            <a:off x="1636714" y="1066800"/>
            <a:ext cx="8955087" cy="5791200"/>
          </a:xfrm>
        </p:spPr>
        <p:txBody>
          <a:bodyPr/>
          <a:lstStyle/>
          <a:p>
            <a:pPr eaLnBrk="1" hangingPunct="1">
              <a:buFont typeface="Wingdings" panose="05000000000000000000" pitchFamily="2" charset="2"/>
              <a:buNone/>
            </a:pPr>
            <a:r>
              <a:rPr lang="en-US" smtClean="0">
                <a:solidFill>
                  <a:srgbClr val="002600"/>
                </a:solidFill>
              </a:rPr>
              <a:t>e.g.</a:t>
            </a:r>
          </a:p>
          <a:p>
            <a:pPr eaLnBrk="1" hangingPunct="1">
              <a:buFont typeface="Wingdings" panose="05000000000000000000" pitchFamily="2" charset="2"/>
              <a:buNone/>
            </a:pPr>
            <a:endParaRPr lang="en-US" smtClean="0">
              <a:solidFill>
                <a:srgbClr val="002600"/>
              </a:solidFill>
            </a:endParaRPr>
          </a:p>
          <a:p>
            <a:pPr eaLnBrk="1" hangingPunct="1"/>
            <a:r>
              <a:rPr lang="en-US" smtClean="0">
                <a:solidFill>
                  <a:srgbClr val="002600"/>
                </a:solidFill>
              </a:rPr>
              <a:t>SSN </a:t>
            </a:r>
            <a:r>
              <a:rPr lang="en-US" smtClean="0">
                <a:solidFill>
                  <a:srgbClr val="002600"/>
                </a:solidFill>
                <a:sym typeface="Wingdings" panose="05000000000000000000" pitchFamily="2" charset="2"/>
              </a:rPr>
              <a:t> ENAME</a:t>
            </a:r>
          </a:p>
          <a:p>
            <a:pPr eaLnBrk="1" hangingPunct="1"/>
            <a:endParaRPr lang="en-US" smtClean="0">
              <a:solidFill>
                <a:srgbClr val="002600"/>
              </a:solidFill>
              <a:sym typeface="Wingdings" panose="05000000000000000000" pitchFamily="2" charset="2"/>
            </a:endParaRPr>
          </a:p>
          <a:p>
            <a:pPr eaLnBrk="1" hangingPunct="1"/>
            <a:r>
              <a:rPr lang="en-US" smtClean="0">
                <a:solidFill>
                  <a:srgbClr val="002600"/>
                </a:solidFill>
              </a:rPr>
              <a:t>DNUMBER </a:t>
            </a:r>
            <a:r>
              <a:rPr lang="en-US" smtClean="0">
                <a:solidFill>
                  <a:srgbClr val="002600"/>
                </a:solidFill>
                <a:sym typeface="Wingdings" panose="05000000000000000000" pitchFamily="2" charset="2"/>
              </a:rPr>
              <a:t> DNAME</a:t>
            </a:r>
          </a:p>
          <a:p>
            <a:pPr eaLnBrk="1" hangingPunct="1"/>
            <a:endParaRPr lang="en-US" smtClean="0">
              <a:solidFill>
                <a:srgbClr val="002600"/>
              </a:solidFill>
              <a:sym typeface="Wingdings" panose="05000000000000000000" pitchFamily="2" charset="2"/>
            </a:endParaRPr>
          </a:p>
          <a:p>
            <a:pPr eaLnBrk="1" hangingPunct="1"/>
            <a:r>
              <a:rPr lang="en-US" smtClean="0">
                <a:solidFill>
                  <a:srgbClr val="002600"/>
                </a:solidFill>
                <a:sym typeface="Wingdings" panose="05000000000000000000" pitchFamily="2" charset="2"/>
              </a:rPr>
              <a:t>{SSN, PNUM}  HOURS</a:t>
            </a:r>
            <a:endParaRPr lang="en-US" smtClean="0">
              <a:solidFill>
                <a:srgbClr val="002600"/>
              </a:solidFill>
            </a:endParaRPr>
          </a:p>
        </p:txBody>
      </p:sp>
    </p:spTree>
    <p:extLst>
      <p:ext uri="{BB962C8B-B14F-4D97-AF65-F5344CB8AC3E}">
        <p14:creationId xmlns:p14="http://schemas.microsoft.com/office/powerpoint/2010/main" val="37530324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5059" name="Rectangle 3"/>
          <p:cNvSpPr>
            <a:spLocks noGrp="1" noChangeArrowheads="1"/>
          </p:cNvSpPr>
          <p:nvPr>
            <p:ph type="body" idx="1"/>
          </p:nvPr>
        </p:nvSpPr>
        <p:spPr>
          <a:xfrm>
            <a:off x="1636714" y="1066800"/>
            <a:ext cx="8955087" cy="5791200"/>
          </a:xfrm>
        </p:spPr>
        <p:txBody>
          <a:bodyPr/>
          <a:lstStyle/>
          <a:p>
            <a:pPr eaLnBrk="1" hangingPunct="1"/>
            <a:endParaRPr lang="en-US" smtClean="0">
              <a:solidFill>
                <a:srgbClr val="002600"/>
              </a:solidFill>
            </a:endParaRPr>
          </a:p>
        </p:txBody>
      </p:sp>
      <p:graphicFrame>
        <p:nvGraphicFramePr>
          <p:cNvPr id="110596" name="Group 4"/>
          <p:cNvGraphicFramePr>
            <a:graphicFrameLocks noGrp="1"/>
          </p:cNvGraphicFramePr>
          <p:nvPr/>
        </p:nvGraphicFramePr>
        <p:xfrm>
          <a:off x="4343400" y="4227514"/>
          <a:ext cx="5334000" cy="649287"/>
        </p:xfrm>
        <a:graphic>
          <a:graphicData uri="http://schemas.openxmlformats.org/drawingml/2006/table">
            <a:tbl>
              <a:tblPr/>
              <a:tblGrid>
                <a:gridCol w="1597025"/>
                <a:gridCol w="1831975"/>
                <a:gridCol w="1905000"/>
              </a:tblGrid>
              <a:tr h="6492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0606" name="Group 14"/>
          <p:cNvGraphicFramePr>
            <a:graphicFrameLocks noGrp="1"/>
          </p:cNvGraphicFramePr>
          <p:nvPr/>
        </p:nvGraphicFramePr>
        <p:xfrm>
          <a:off x="2362200" y="2246314"/>
          <a:ext cx="7848600" cy="573087"/>
        </p:xfrm>
        <a:graphic>
          <a:graphicData uri="http://schemas.openxmlformats.org/drawingml/2006/table">
            <a:tbl>
              <a:tblPr/>
              <a:tblGrid>
                <a:gridCol w="1022350"/>
                <a:gridCol w="1497013"/>
                <a:gridCol w="1336675"/>
                <a:gridCol w="1931987"/>
                <a:gridCol w="2060575"/>
              </a:tblGrid>
              <a:tr h="5730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4" name="Text Box 28"/>
          <p:cNvSpPr txBox="1">
            <a:spLocks noChangeArrowheads="1"/>
          </p:cNvSpPr>
          <p:nvPr/>
        </p:nvSpPr>
        <p:spPr bwMode="auto">
          <a:xfrm>
            <a:off x="2438400" y="44037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DEPARTMENT</a:t>
            </a:r>
          </a:p>
        </p:txBody>
      </p:sp>
      <p:sp>
        <p:nvSpPr>
          <p:cNvPr id="45085" name="Text Box 29"/>
          <p:cNvSpPr txBox="1">
            <a:spLocks noChangeArrowheads="1"/>
          </p:cNvSpPr>
          <p:nvPr/>
        </p:nvSpPr>
        <p:spPr bwMode="auto">
          <a:xfrm>
            <a:off x="2286000" y="17367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2600"/>
                </a:solidFill>
              </a:rPr>
              <a:t>EMPLOYEE</a:t>
            </a:r>
          </a:p>
        </p:txBody>
      </p:sp>
      <p:sp>
        <p:nvSpPr>
          <p:cNvPr id="45086" name="Line 30"/>
          <p:cNvSpPr>
            <a:spLocks noChangeShapeType="1"/>
          </p:cNvSpPr>
          <p:nvPr/>
        </p:nvSpPr>
        <p:spPr bwMode="auto">
          <a:xfrm>
            <a:off x="2819400" y="3429000"/>
            <a:ext cx="609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7" name="Line 31"/>
          <p:cNvSpPr>
            <a:spLocks noChangeShapeType="1"/>
          </p:cNvSpPr>
          <p:nvPr/>
        </p:nvSpPr>
        <p:spPr bwMode="auto">
          <a:xfrm flipV="1">
            <a:off x="3962400" y="2819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8" name="Line 32"/>
          <p:cNvSpPr>
            <a:spLocks noChangeShapeType="1"/>
          </p:cNvSpPr>
          <p:nvPr/>
        </p:nvSpPr>
        <p:spPr bwMode="auto">
          <a:xfrm flipV="1">
            <a:off x="5486400" y="2819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9" name="Line 33"/>
          <p:cNvSpPr>
            <a:spLocks noChangeShapeType="1"/>
          </p:cNvSpPr>
          <p:nvPr/>
        </p:nvSpPr>
        <p:spPr bwMode="auto">
          <a:xfrm flipV="1">
            <a:off x="7162800" y="2819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0" name="Line 34"/>
          <p:cNvSpPr>
            <a:spLocks noChangeShapeType="1"/>
          </p:cNvSpPr>
          <p:nvPr/>
        </p:nvSpPr>
        <p:spPr bwMode="auto">
          <a:xfrm flipV="1">
            <a:off x="8915400" y="2819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V="1">
            <a:off x="2819400"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flipV="1">
            <a:off x="8610600" y="4876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3" name="Line 37"/>
          <p:cNvSpPr>
            <a:spLocks noChangeShapeType="1"/>
          </p:cNvSpPr>
          <p:nvPr/>
        </p:nvSpPr>
        <p:spPr bwMode="auto">
          <a:xfrm flipV="1">
            <a:off x="5029200" y="4876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4" name="Line 38"/>
          <p:cNvSpPr>
            <a:spLocks noChangeShapeType="1"/>
          </p:cNvSpPr>
          <p:nvPr/>
        </p:nvSpPr>
        <p:spPr bwMode="auto">
          <a:xfrm flipV="1">
            <a:off x="6858000" y="4876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5" name="Line 39"/>
          <p:cNvSpPr>
            <a:spLocks noChangeShapeType="1"/>
          </p:cNvSpPr>
          <p:nvPr/>
        </p:nvSpPr>
        <p:spPr bwMode="auto">
          <a:xfrm>
            <a:off x="5029200" y="54864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6" name="Text Box 40"/>
          <p:cNvSpPr txBox="1">
            <a:spLocks noChangeArrowheads="1"/>
          </p:cNvSpPr>
          <p:nvPr/>
        </p:nvSpPr>
        <p:spPr bwMode="auto">
          <a:xfrm>
            <a:off x="2362200" y="297180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a:t>
            </a:r>
          </a:p>
        </p:txBody>
      </p:sp>
      <p:sp>
        <p:nvSpPr>
          <p:cNvPr id="45097" name="Text Box 41"/>
          <p:cNvSpPr txBox="1">
            <a:spLocks noChangeArrowheads="1"/>
          </p:cNvSpPr>
          <p:nvPr/>
        </p:nvSpPr>
        <p:spPr bwMode="auto">
          <a:xfrm>
            <a:off x="4572000" y="5013326"/>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a:t>
            </a:r>
          </a:p>
        </p:txBody>
      </p:sp>
    </p:spTree>
    <p:extLst>
      <p:ext uri="{BB962C8B-B14F-4D97-AF65-F5344CB8AC3E}">
        <p14:creationId xmlns:p14="http://schemas.microsoft.com/office/powerpoint/2010/main" val="28372834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6083"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A functional dependency is the property of relation schema not of a particular state of R.</a:t>
            </a:r>
          </a:p>
          <a:p>
            <a:pPr eaLnBrk="1" hangingPunct="1"/>
            <a:endParaRPr lang="en-US" smtClean="0">
              <a:solidFill>
                <a:srgbClr val="002600"/>
              </a:solidFill>
            </a:endParaRPr>
          </a:p>
          <a:p>
            <a:pPr eaLnBrk="1" hangingPunct="1"/>
            <a:r>
              <a:rPr lang="en-US" smtClean="0">
                <a:solidFill>
                  <a:srgbClr val="002600"/>
                </a:solidFill>
              </a:rPr>
              <a:t>Thus functional dependency is true for all the possible states of the relation.</a:t>
            </a: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1212556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667001" y="747714"/>
            <a:ext cx="6697663" cy="547687"/>
          </a:xfrm>
        </p:spPr>
        <p:txBody>
          <a:bodyPr>
            <a:normAutofit fontScale="90000"/>
          </a:bodyPr>
          <a:lstStyle/>
          <a:p>
            <a:pPr eaLnBrk="1" hangingPunct="1"/>
            <a:r>
              <a:rPr lang="en-US" sz="3200">
                <a:solidFill>
                  <a:srgbClr val="420021"/>
                </a:solidFill>
              </a:rPr>
              <a:t>Inferences Rules for  functional dependencies </a:t>
            </a:r>
          </a:p>
        </p:txBody>
      </p:sp>
      <p:sp>
        <p:nvSpPr>
          <p:cNvPr id="47107" name="Rectangle 3"/>
          <p:cNvSpPr>
            <a:spLocks noGrp="1" noChangeArrowheads="1"/>
          </p:cNvSpPr>
          <p:nvPr>
            <p:ph type="body" idx="1"/>
          </p:nvPr>
        </p:nvSpPr>
        <p:spPr>
          <a:xfrm>
            <a:off x="1636714" y="1524000"/>
            <a:ext cx="8955087" cy="5334000"/>
          </a:xfrm>
        </p:spPr>
        <p:txBody>
          <a:bodyPr/>
          <a:lstStyle/>
          <a:p>
            <a:pPr eaLnBrk="1" hangingPunct="1"/>
            <a:r>
              <a:rPr lang="en-US" smtClean="0"/>
              <a:t>Formally, the set of all dependencies that include F as well as all dependencies that can be inferred from F is called the closure of F; it is denoted by F+.</a:t>
            </a:r>
          </a:p>
        </p:txBody>
      </p:sp>
    </p:spTree>
    <p:extLst>
      <p:ext uri="{BB962C8B-B14F-4D97-AF65-F5344CB8AC3E}">
        <p14:creationId xmlns:p14="http://schemas.microsoft.com/office/powerpoint/2010/main" val="359248115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667001" y="747714"/>
            <a:ext cx="6697663" cy="547687"/>
          </a:xfrm>
        </p:spPr>
        <p:txBody>
          <a:bodyPr>
            <a:normAutofit fontScale="90000"/>
          </a:bodyPr>
          <a:lstStyle/>
          <a:p>
            <a:pPr eaLnBrk="1" hangingPunct="1"/>
            <a:r>
              <a:rPr lang="en-US" sz="3200">
                <a:solidFill>
                  <a:srgbClr val="420021"/>
                </a:solidFill>
              </a:rPr>
              <a:t>NORMAL FORMS BASED ON PRIMARY KEYS</a:t>
            </a:r>
          </a:p>
        </p:txBody>
      </p:sp>
      <p:sp>
        <p:nvSpPr>
          <p:cNvPr id="48131" name="Rectangle 3"/>
          <p:cNvSpPr>
            <a:spLocks noGrp="1" noChangeArrowheads="1"/>
          </p:cNvSpPr>
          <p:nvPr>
            <p:ph type="body" idx="1"/>
          </p:nvPr>
        </p:nvSpPr>
        <p:spPr>
          <a:xfrm>
            <a:off x="1636714" y="1295400"/>
            <a:ext cx="8955087" cy="5562600"/>
          </a:xfrm>
        </p:spPr>
        <p:txBody>
          <a:bodyPr/>
          <a:lstStyle/>
          <a:p>
            <a:pPr eaLnBrk="1" hangingPunct="1">
              <a:lnSpc>
                <a:spcPct val="90000"/>
              </a:lnSpc>
              <a:buFont typeface="Wingdings" panose="05000000000000000000" pitchFamily="2" charset="2"/>
              <a:buNone/>
            </a:pPr>
            <a:r>
              <a:rPr lang="en-US" smtClean="0"/>
              <a:t>	</a:t>
            </a:r>
            <a:r>
              <a:rPr lang="en-US" smtClean="0">
                <a:solidFill>
                  <a:srgbClr val="002600"/>
                </a:solidFill>
              </a:rPr>
              <a:t>Most practical relational design projects take one of the following two approaches:</a:t>
            </a:r>
          </a:p>
          <a:p>
            <a:pPr eaLnBrk="1" hangingPunct="1">
              <a:lnSpc>
                <a:spcPct val="90000"/>
              </a:lnSpc>
              <a:buFont typeface="Wingdings" panose="05000000000000000000" pitchFamily="2" charset="2"/>
              <a:buNone/>
            </a:pPr>
            <a:endParaRPr lang="en-US" smtClean="0">
              <a:solidFill>
                <a:srgbClr val="002600"/>
              </a:solidFill>
            </a:endParaRPr>
          </a:p>
          <a:p>
            <a:pPr eaLnBrk="1" hangingPunct="1">
              <a:lnSpc>
                <a:spcPct val="90000"/>
              </a:lnSpc>
            </a:pPr>
            <a:r>
              <a:rPr lang="en-US" smtClean="0">
                <a:solidFill>
                  <a:srgbClr val="002600"/>
                </a:solidFill>
              </a:rPr>
              <a:t>First perform a conceptual schema  design  using a conceptual model such as ER or EER and then map the conceptual design into a set of relations.</a:t>
            </a:r>
          </a:p>
          <a:p>
            <a:pPr eaLnBrk="1" hangingPunct="1">
              <a:lnSpc>
                <a:spcPct val="90000"/>
              </a:lnSpc>
            </a:pPr>
            <a:endParaRPr lang="en-US" smtClean="0">
              <a:solidFill>
                <a:srgbClr val="002600"/>
              </a:solidFill>
            </a:endParaRPr>
          </a:p>
          <a:p>
            <a:pPr eaLnBrk="1" hangingPunct="1">
              <a:lnSpc>
                <a:spcPct val="90000"/>
              </a:lnSpc>
            </a:pPr>
            <a:r>
              <a:rPr lang="en-US" smtClean="0">
                <a:solidFill>
                  <a:srgbClr val="002600"/>
                </a:solidFill>
              </a:rPr>
              <a:t>Design the relations based on external knowledge derived from an existing implementation of  files or forms or reports.</a:t>
            </a:r>
          </a:p>
        </p:txBody>
      </p:sp>
    </p:spTree>
    <p:extLst>
      <p:ext uri="{BB962C8B-B14F-4D97-AF65-F5344CB8AC3E}">
        <p14:creationId xmlns:p14="http://schemas.microsoft.com/office/powerpoint/2010/main" val="427648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605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6052" name="Rectangle 4"/>
          <p:cNvSpPr>
            <a:spLocks noGrp="1" noChangeArrowheads="1"/>
          </p:cNvSpPr>
          <p:nvPr>
            <p:ph type="title"/>
          </p:nvPr>
        </p:nvSpPr>
        <p:spPr>
          <a:xfrm>
            <a:off x="1524000" y="0"/>
            <a:ext cx="7772400" cy="1104900"/>
          </a:xfrm>
          <a:noFill/>
        </p:spPr>
        <p:txBody>
          <a:bodyPr>
            <a:normAutofit fontScale="90000"/>
          </a:bodyPr>
          <a:lstStyle/>
          <a:p>
            <a:r>
              <a:rPr lang="en-US" smtClean="0"/>
              <a:t>Example:  Constraints on Entity Set</a:t>
            </a:r>
          </a:p>
        </p:txBody>
      </p:sp>
      <p:sp>
        <p:nvSpPr>
          <p:cNvPr id="1026053" name="Rectangle 5"/>
          <p:cNvSpPr>
            <a:spLocks noGrp="1" noChangeArrowheads="1"/>
          </p:cNvSpPr>
          <p:nvPr>
            <p:ph type="body" idx="1"/>
          </p:nvPr>
        </p:nvSpPr>
        <p:spPr>
          <a:xfrm>
            <a:off x="1524000" y="1752600"/>
            <a:ext cx="9067800" cy="4648200"/>
          </a:xfrm>
          <a:noFill/>
        </p:spPr>
        <p:txBody>
          <a:bodyPr/>
          <a:lstStyle/>
          <a:p>
            <a:r>
              <a:rPr lang="en-US" dirty="0" smtClean="0"/>
              <a:t>Consider relation obtained from </a:t>
            </a:r>
            <a:r>
              <a:rPr lang="en-US" dirty="0" err="1" smtClean="0"/>
              <a:t>Hourly_Emps</a:t>
            </a:r>
            <a:r>
              <a:rPr lang="en-US" dirty="0" smtClean="0"/>
              <a:t>:</a:t>
            </a:r>
          </a:p>
          <a:p>
            <a:pPr lvl="1">
              <a:buSzPct val="75000"/>
            </a:pPr>
            <a:r>
              <a:rPr lang="en-US" dirty="0" err="1" smtClean="0"/>
              <a:t>Hourly_Emps</a:t>
            </a:r>
            <a:r>
              <a:rPr lang="en-US" dirty="0" smtClean="0"/>
              <a:t> (</a:t>
            </a:r>
            <a:r>
              <a:rPr lang="en-US" i="1" u="sng" dirty="0" err="1" smtClean="0"/>
              <a:t>ssn</a:t>
            </a:r>
            <a:r>
              <a:rPr lang="en-US" i="1" dirty="0" smtClean="0"/>
              <a:t>, name, lot, rating, </a:t>
            </a:r>
            <a:r>
              <a:rPr lang="en-US" i="1" dirty="0" err="1" smtClean="0"/>
              <a:t>hrly_wages</a:t>
            </a:r>
            <a:r>
              <a:rPr lang="en-US" dirty="0" smtClean="0"/>
              <a:t>, </a:t>
            </a:r>
            <a:r>
              <a:rPr lang="en-US" i="1" dirty="0" err="1" smtClean="0"/>
              <a:t>hrs_worked</a:t>
            </a:r>
            <a:r>
              <a:rPr lang="en-US" dirty="0" smtClean="0"/>
              <a:t>)</a:t>
            </a:r>
          </a:p>
          <a:p>
            <a:r>
              <a:rPr lang="en-US" i="1" u="sng" dirty="0" smtClean="0">
                <a:solidFill>
                  <a:schemeClr val="accent2"/>
                </a:solidFill>
              </a:rPr>
              <a:t>Notation</a:t>
            </a:r>
            <a:r>
              <a:rPr lang="en-US" dirty="0" smtClean="0">
                <a:solidFill>
                  <a:schemeClr val="accent2"/>
                </a:solidFill>
              </a:rPr>
              <a:t>:  </a:t>
            </a:r>
            <a:r>
              <a:rPr lang="en-US" dirty="0" smtClean="0"/>
              <a:t>We will denote this relation schema by listing the attributes:   </a:t>
            </a:r>
            <a:r>
              <a:rPr lang="en-US" dirty="0" smtClean="0">
                <a:solidFill>
                  <a:schemeClr val="accent2"/>
                </a:solidFill>
              </a:rPr>
              <a:t>SNLRWH</a:t>
            </a:r>
          </a:p>
          <a:p>
            <a:pPr lvl="1">
              <a:buSzPct val="75000"/>
            </a:pPr>
            <a:r>
              <a:rPr lang="en-US" dirty="0" smtClean="0"/>
              <a:t>This is really the </a:t>
            </a:r>
            <a:r>
              <a:rPr lang="en-US" i="1" dirty="0" smtClean="0">
                <a:solidFill>
                  <a:schemeClr val="accent2"/>
                </a:solidFill>
              </a:rPr>
              <a:t>set</a:t>
            </a:r>
            <a:r>
              <a:rPr lang="en-US" dirty="0" smtClean="0"/>
              <a:t> of attributes {S,N,L,R,W,H}.</a:t>
            </a:r>
          </a:p>
          <a:p>
            <a:pPr lvl="1">
              <a:buSzPct val="75000"/>
            </a:pPr>
            <a:r>
              <a:rPr lang="en-US" dirty="0" smtClean="0"/>
              <a:t>Sometimes, we will refer to all attributes of a relation by using the relation name.  (e.g., </a:t>
            </a:r>
            <a:r>
              <a:rPr lang="en-US" dirty="0" err="1" smtClean="0"/>
              <a:t>Hourly_Emps</a:t>
            </a:r>
            <a:r>
              <a:rPr lang="en-US" dirty="0" smtClean="0"/>
              <a:t> for SNLRWH)</a:t>
            </a:r>
          </a:p>
          <a:p>
            <a:r>
              <a:rPr lang="en-US" dirty="0" smtClean="0"/>
              <a:t>Some FDs on </a:t>
            </a:r>
            <a:r>
              <a:rPr lang="en-US" dirty="0" err="1" smtClean="0"/>
              <a:t>Hourly_Emps</a:t>
            </a:r>
            <a:r>
              <a:rPr lang="en-US" dirty="0" smtClean="0"/>
              <a:t>:</a:t>
            </a:r>
          </a:p>
          <a:p>
            <a:pPr lvl="1">
              <a:buSzPct val="75000"/>
            </a:pPr>
            <a:r>
              <a:rPr lang="en-US" i="1" dirty="0" err="1" smtClean="0">
                <a:solidFill>
                  <a:schemeClr val="accent2"/>
                </a:solidFill>
              </a:rPr>
              <a:t>ssn</a:t>
            </a:r>
            <a:r>
              <a:rPr lang="en-US" dirty="0" smtClean="0">
                <a:solidFill>
                  <a:schemeClr val="accent2"/>
                </a:solidFill>
              </a:rPr>
              <a:t> is the key:    </a:t>
            </a:r>
            <a:r>
              <a:rPr lang="en-US" dirty="0" smtClean="0"/>
              <a:t>S        SNLRWH </a:t>
            </a:r>
          </a:p>
          <a:p>
            <a:pPr lvl="1">
              <a:buSzPct val="75000"/>
            </a:pPr>
            <a:r>
              <a:rPr lang="en-US" i="1" dirty="0" smtClean="0">
                <a:solidFill>
                  <a:schemeClr val="accent2"/>
                </a:solidFill>
              </a:rPr>
              <a:t>rating</a:t>
            </a:r>
            <a:r>
              <a:rPr lang="en-US" dirty="0" smtClean="0">
                <a:solidFill>
                  <a:schemeClr val="accent2"/>
                </a:solidFill>
              </a:rPr>
              <a:t> determines </a:t>
            </a:r>
            <a:r>
              <a:rPr lang="en-US" i="1" dirty="0" err="1" smtClean="0">
                <a:solidFill>
                  <a:schemeClr val="accent2"/>
                </a:solidFill>
              </a:rPr>
              <a:t>hrly_wages</a:t>
            </a:r>
            <a:r>
              <a:rPr lang="en-US" dirty="0" smtClean="0">
                <a:solidFill>
                  <a:schemeClr val="accent2"/>
                </a:solidFill>
              </a:rPr>
              <a:t>:    </a:t>
            </a:r>
            <a:r>
              <a:rPr lang="en-US" dirty="0" smtClean="0"/>
              <a:t>R       W</a:t>
            </a:r>
          </a:p>
        </p:txBody>
      </p:sp>
      <p:graphicFrame>
        <p:nvGraphicFramePr>
          <p:cNvPr id="1026054" name="Object 2">
            <a:hlinkClick r:id="" action="ppaction://ole?verb=0"/>
          </p:cNvPr>
          <p:cNvGraphicFramePr>
            <a:graphicFrameLocks/>
          </p:cNvGraphicFramePr>
          <p:nvPr>
            <p:extLst>
              <p:ext uri="{D42A27DB-BD31-4B8C-83A1-F6EECF244321}">
                <p14:modId xmlns:p14="http://schemas.microsoft.com/office/powerpoint/2010/main" val="2417348404"/>
              </p:ext>
            </p:extLst>
          </p:nvPr>
        </p:nvGraphicFramePr>
        <p:xfrm>
          <a:off x="4442251" y="5145088"/>
          <a:ext cx="1641475" cy="779462"/>
        </p:xfrm>
        <a:graphic>
          <a:graphicData uri="http://schemas.openxmlformats.org/presentationml/2006/ole">
            <mc:AlternateContent xmlns:mc="http://schemas.openxmlformats.org/markup-compatibility/2006">
              <mc:Choice xmlns:v="urn:schemas-microsoft-com:vml" Requires="v">
                <p:oleObj spid="_x0000_s2080" name="Equation" r:id="rId4" imgW="1640215" imgH="779696" progId="Equation.3">
                  <p:embed/>
                </p:oleObj>
              </mc:Choice>
              <mc:Fallback>
                <p:oleObj name="Equation" r:id="rId4" imgW="1640215" imgH="77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251" y="5145088"/>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055" name="Object 3">
            <a:hlinkClick r:id="" action="ppaction://ole?verb=0"/>
          </p:cNvPr>
          <p:cNvGraphicFramePr>
            <a:graphicFrameLocks/>
          </p:cNvGraphicFramePr>
          <p:nvPr>
            <p:extLst>
              <p:ext uri="{D42A27DB-BD31-4B8C-83A1-F6EECF244321}">
                <p14:modId xmlns:p14="http://schemas.microsoft.com/office/powerpoint/2010/main" val="1790690752"/>
              </p:ext>
            </p:extLst>
          </p:nvPr>
        </p:nvGraphicFramePr>
        <p:xfrm>
          <a:off x="6510415" y="5534819"/>
          <a:ext cx="1641475" cy="779462"/>
        </p:xfrm>
        <a:graphic>
          <a:graphicData uri="http://schemas.openxmlformats.org/presentationml/2006/ole">
            <mc:AlternateContent xmlns:mc="http://schemas.openxmlformats.org/markup-compatibility/2006">
              <mc:Choice xmlns:v="urn:schemas-microsoft-com:vml" Requires="v">
                <p:oleObj spid="_x0000_s2081" name="Equation" r:id="rId6" imgW="1640215" imgH="779696" progId="Equation.3">
                  <p:embed/>
                </p:oleObj>
              </mc:Choice>
              <mc:Fallback>
                <p:oleObj name="Equation" r:id="rId6" imgW="1640215" imgH="779696"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0415" y="5534819"/>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2865211"/>
      </p:ext>
    </p:extLst>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49155"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Evaluate the relations for goodness and decompose them further as needed to achieve higher normal forms using normalization theory.</a:t>
            </a: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14752500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674938" y="214314"/>
            <a:ext cx="5402262" cy="547687"/>
          </a:xfrm>
        </p:spPr>
        <p:txBody>
          <a:bodyPr/>
          <a:lstStyle/>
          <a:p>
            <a:pPr eaLnBrk="1" hangingPunct="1"/>
            <a:r>
              <a:rPr lang="en-US" sz="3200">
                <a:solidFill>
                  <a:srgbClr val="420021"/>
                </a:solidFill>
              </a:rPr>
              <a:t>Normalization of  Relations</a:t>
            </a:r>
          </a:p>
        </p:txBody>
      </p:sp>
      <p:sp>
        <p:nvSpPr>
          <p:cNvPr id="50179" name="Rectangle 3"/>
          <p:cNvSpPr>
            <a:spLocks noGrp="1" noChangeArrowheads="1"/>
          </p:cNvSpPr>
          <p:nvPr>
            <p:ph type="body" idx="1"/>
          </p:nvPr>
        </p:nvSpPr>
        <p:spPr>
          <a:xfrm>
            <a:off x="1636714" y="1066800"/>
            <a:ext cx="8955087" cy="5791200"/>
          </a:xfrm>
        </p:spPr>
        <p:txBody>
          <a:bodyPr/>
          <a:lstStyle/>
          <a:p>
            <a:pPr marL="609600" indent="-609600"/>
            <a:r>
              <a:rPr lang="en-US" smtClean="0">
                <a:solidFill>
                  <a:srgbClr val="002600"/>
                </a:solidFill>
              </a:rPr>
              <a:t>Three normal forms were proposed by Codd (1972).</a:t>
            </a:r>
          </a:p>
          <a:p>
            <a:pPr marL="609600" indent="-609600"/>
            <a:r>
              <a:rPr lang="en-US" b="1" smtClean="0">
                <a:solidFill>
                  <a:srgbClr val="002600"/>
                </a:solidFill>
              </a:rPr>
              <a:t>Normalization of data </a:t>
            </a:r>
            <a:r>
              <a:rPr lang="en-US" smtClean="0">
                <a:solidFill>
                  <a:srgbClr val="002600"/>
                </a:solidFill>
              </a:rPr>
              <a:t>can be looked upon as a process of analyzing the given relation schemas based on their FDs and primary keys to achieve the desirable  properties as follows:</a:t>
            </a:r>
          </a:p>
          <a:p>
            <a:pPr marL="609600" indent="-609600">
              <a:buFont typeface="Wingdings" panose="05000000000000000000" pitchFamily="2" charset="2"/>
              <a:buAutoNum type="arabicPeriod"/>
            </a:pPr>
            <a:r>
              <a:rPr lang="en-US" smtClean="0">
                <a:solidFill>
                  <a:srgbClr val="000066"/>
                </a:solidFill>
              </a:rPr>
              <a:t>Minimizing redundancy  </a:t>
            </a:r>
          </a:p>
          <a:p>
            <a:pPr marL="609600" indent="-609600">
              <a:buFont typeface="Wingdings" panose="05000000000000000000" pitchFamily="2" charset="2"/>
              <a:buAutoNum type="arabicPeriod"/>
            </a:pPr>
            <a:r>
              <a:rPr lang="en-US" smtClean="0">
                <a:solidFill>
                  <a:srgbClr val="000066"/>
                </a:solidFill>
              </a:rPr>
              <a:t>Minimizing the insertion , deletion , and update anomalies</a:t>
            </a:r>
          </a:p>
        </p:txBody>
      </p:sp>
    </p:spTree>
    <p:extLst>
      <p:ext uri="{BB962C8B-B14F-4D97-AF65-F5344CB8AC3E}">
        <p14:creationId xmlns:p14="http://schemas.microsoft.com/office/powerpoint/2010/main" val="31091235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1203"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If Unsatisfactory relation schemas don’t  meet certain conditions i.e. the </a:t>
            </a:r>
            <a:r>
              <a:rPr lang="en-US" b="1" smtClean="0">
                <a:solidFill>
                  <a:srgbClr val="002600"/>
                </a:solidFill>
              </a:rPr>
              <a:t>normal form test, </a:t>
            </a:r>
            <a:r>
              <a:rPr lang="en-US" smtClean="0">
                <a:solidFill>
                  <a:srgbClr val="002600"/>
                </a:solidFill>
              </a:rPr>
              <a:t>these</a:t>
            </a:r>
            <a:r>
              <a:rPr lang="en-US" b="1" smtClean="0">
                <a:solidFill>
                  <a:srgbClr val="002600"/>
                </a:solidFill>
              </a:rPr>
              <a:t> </a:t>
            </a:r>
            <a:r>
              <a:rPr lang="en-US" smtClean="0">
                <a:solidFill>
                  <a:srgbClr val="002600"/>
                </a:solidFill>
              </a:rPr>
              <a:t>are decomposed  into smaller relation schemas that meet the tests and hence posses the  desirable properties . </a:t>
            </a:r>
          </a:p>
        </p:txBody>
      </p:sp>
    </p:spTree>
    <p:extLst>
      <p:ext uri="{BB962C8B-B14F-4D97-AF65-F5344CB8AC3E}">
        <p14:creationId xmlns:p14="http://schemas.microsoft.com/office/powerpoint/2010/main" val="21577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2227" name="Rectangle 3"/>
          <p:cNvSpPr>
            <a:spLocks noGrp="1" noChangeArrowheads="1"/>
          </p:cNvSpPr>
          <p:nvPr>
            <p:ph type="body" idx="1"/>
          </p:nvPr>
        </p:nvSpPr>
        <p:spPr>
          <a:xfrm>
            <a:off x="1636714" y="1066800"/>
            <a:ext cx="8955087" cy="5791200"/>
          </a:xfrm>
        </p:spPr>
        <p:txBody>
          <a:bodyPr/>
          <a:lstStyle/>
          <a:p>
            <a:pPr marL="609600" indent="-609600"/>
            <a:r>
              <a:rPr lang="en-US" smtClean="0">
                <a:solidFill>
                  <a:srgbClr val="002600"/>
                </a:solidFill>
              </a:rPr>
              <a:t>Thus, the normalization procedure provides database designers with  the following :</a:t>
            </a:r>
          </a:p>
          <a:p>
            <a:pPr marL="609600" indent="-609600">
              <a:buFont typeface="Wingdings" panose="05000000000000000000" pitchFamily="2" charset="2"/>
              <a:buAutoNum type="arabicPeriod"/>
            </a:pPr>
            <a:r>
              <a:rPr lang="en-US" smtClean="0">
                <a:solidFill>
                  <a:srgbClr val="000066"/>
                </a:solidFill>
              </a:rPr>
              <a:t>A formal frame work for analyzing relation schemas based on their keys and on the functional dependencies among their attributes.</a:t>
            </a:r>
          </a:p>
          <a:p>
            <a:pPr marL="609600" indent="-609600">
              <a:buFont typeface="Wingdings" panose="05000000000000000000" pitchFamily="2" charset="2"/>
              <a:buAutoNum type="arabicPeriod"/>
            </a:pPr>
            <a:r>
              <a:rPr lang="en-US" smtClean="0">
                <a:solidFill>
                  <a:srgbClr val="000066"/>
                </a:solidFill>
              </a:rPr>
              <a:t>A series of normal form tests that can be carries out on individual relation schemas so that relational database san be </a:t>
            </a:r>
            <a:r>
              <a:rPr lang="en-US" b="1" smtClean="0">
                <a:solidFill>
                  <a:srgbClr val="000066"/>
                </a:solidFill>
              </a:rPr>
              <a:t>normalized </a:t>
            </a:r>
            <a:r>
              <a:rPr lang="en-US" smtClean="0">
                <a:solidFill>
                  <a:srgbClr val="000066"/>
                </a:solidFill>
              </a:rPr>
              <a:t> to any desired degree</a:t>
            </a:r>
          </a:p>
          <a:p>
            <a:pPr marL="609600" indent="-609600">
              <a:buFont typeface="Wingdings" panose="05000000000000000000" pitchFamily="2" charset="2"/>
              <a:buAutoNum type="arabicPeriod"/>
            </a:pPr>
            <a:endParaRPr lang="en-US" smtClean="0">
              <a:solidFill>
                <a:srgbClr val="000066"/>
              </a:solidFill>
            </a:endParaRPr>
          </a:p>
        </p:txBody>
      </p:sp>
    </p:spTree>
    <p:extLst>
      <p:ext uri="{BB962C8B-B14F-4D97-AF65-F5344CB8AC3E}">
        <p14:creationId xmlns:p14="http://schemas.microsoft.com/office/powerpoint/2010/main" val="12277898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325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The process of normalization through decomposition must also confirm the existence of additional properties that the relational schemas (together) should possess . </a:t>
            </a:r>
          </a:p>
        </p:txBody>
      </p:sp>
    </p:spTree>
    <p:extLst>
      <p:ext uri="{BB962C8B-B14F-4D97-AF65-F5344CB8AC3E}">
        <p14:creationId xmlns:p14="http://schemas.microsoft.com/office/powerpoint/2010/main" val="31668490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4275"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These would include two properties:</a:t>
            </a:r>
          </a:p>
          <a:p>
            <a:pPr eaLnBrk="1" hangingPunct="1"/>
            <a:r>
              <a:rPr lang="en-US" smtClean="0">
                <a:solidFill>
                  <a:srgbClr val="000066"/>
                </a:solidFill>
              </a:rPr>
              <a:t>The </a:t>
            </a:r>
            <a:r>
              <a:rPr lang="en-US" b="1" smtClean="0">
                <a:solidFill>
                  <a:srgbClr val="000066"/>
                </a:solidFill>
              </a:rPr>
              <a:t>lossless  join </a:t>
            </a:r>
            <a:r>
              <a:rPr lang="en-US" smtClean="0">
                <a:solidFill>
                  <a:srgbClr val="000066"/>
                </a:solidFill>
              </a:rPr>
              <a:t> or </a:t>
            </a:r>
            <a:r>
              <a:rPr lang="en-US" b="1" smtClean="0">
                <a:solidFill>
                  <a:srgbClr val="000066"/>
                </a:solidFill>
              </a:rPr>
              <a:t>nonadditive join  property </a:t>
            </a:r>
            <a:r>
              <a:rPr lang="en-US" smtClean="0">
                <a:solidFill>
                  <a:srgbClr val="000066"/>
                </a:solidFill>
              </a:rPr>
              <a:t>which guarantees that the spurious tuple generation problem does not occur with respect to the relation schemas created after decomposition.</a:t>
            </a:r>
          </a:p>
          <a:p>
            <a:pPr eaLnBrk="1" hangingPunct="1"/>
            <a:r>
              <a:rPr lang="en-US" smtClean="0">
                <a:solidFill>
                  <a:srgbClr val="000066"/>
                </a:solidFill>
              </a:rPr>
              <a:t>The </a:t>
            </a:r>
            <a:r>
              <a:rPr lang="en-US" b="1" smtClean="0">
                <a:solidFill>
                  <a:srgbClr val="000066"/>
                </a:solidFill>
              </a:rPr>
              <a:t>dependency preservation property  </a:t>
            </a:r>
            <a:r>
              <a:rPr lang="en-US" smtClean="0">
                <a:solidFill>
                  <a:srgbClr val="000066"/>
                </a:solidFill>
              </a:rPr>
              <a:t>: ensures that each functional dependency is represented in some individual relation resulting after decomposition.</a:t>
            </a:r>
          </a:p>
          <a:p>
            <a:pPr eaLnBrk="1" hangingPunct="1"/>
            <a:endParaRPr lang="en-US" smtClean="0">
              <a:solidFill>
                <a:srgbClr val="002600"/>
              </a:solidFill>
            </a:endParaRPr>
          </a:p>
        </p:txBody>
      </p:sp>
    </p:spTree>
    <p:extLst>
      <p:ext uri="{BB962C8B-B14F-4D97-AF65-F5344CB8AC3E}">
        <p14:creationId xmlns:p14="http://schemas.microsoft.com/office/powerpoint/2010/main" val="7355748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Practical Use of Normal Forms</a:t>
            </a:r>
          </a:p>
        </p:txBody>
      </p:sp>
      <p:sp>
        <p:nvSpPr>
          <p:cNvPr id="55299" name="Rectangle 3"/>
          <p:cNvSpPr>
            <a:spLocks noGrp="1" noChangeArrowheads="1"/>
          </p:cNvSpPr>
          <p:nvPr>
            <p:ph type="body" idx="1"/>
          </p:nvPr>
        </p:nvSpPr>
        <p:spPr>
          <a:xfrm>
            <a:off x="1636714" y="1066800"/>
            <a:ext cx="8955087" cy="5791200"/>
          </a:xfrm>
        </p:spPr>
        <p:txBody>
          <a:bodyPr/>
          <a:lstStyle/>
          <a:p>
            <a:pPr eaLnBrk="1" hangingPunct="1">
              <a:lnSpc>
                <a:spcPct val="90000"/>
              </a:lnSpc>
            </a:pPr>
            <a:r>
              <a:rPr lang="en-US" smtClean="0">
                <a:solidFill>
                  <a:srgbClr val="002600"/>
                </a:solidFill>
              </a:rPr>
              <a:t>The process of storing the join of higher normal form relations as a base relation – which is in a lower normal form – is known as denormalization.</a:t>
            </a:r>
          </a:p>
          <a:p>
            <a:pPr eaLnBrk="1" hangingPunct="1">
              <a:lnSpc>
                <a:spcPct val="90000"/>
              </a:lnSpc>
            </a:pPr>
            <a:endParaRPr lang="en-US" smtClean="0">
              <a:solidFill>
                <a:srgbClr val="002600"/>
              </a:solidFill>
            </a:endParaRPr>
          </a:p>
          <a:p>
            <a:pPr eaLnBrk="1" hangingPunct="1">
              <a:lnSpc>
                <a:spcPct val="90000"/>
              </a:lnSpc>
            </a:pPr>
            <a:r>
              <a:rPr lang="en-US" smtClean="0">
                <a:solidFill>
                  <a:srgbClr val="002600"/>
                </a:solidFill>
              </a:rPr>
              <a:t>Database design in industry today pays particular attention to normalization only up to 3NF, BCNF, 4NF.</a:t>
            </a:r>
          </a:p>
          <a:p>
            <a:pPr eaLnBrk="1" hangingPunct="1">
              <a:lnSpc>
                <a:spcPct val="90000"/>
              </a:lnSpc>
            </a:pPr>
            <a:endParaRPr lang="en-US" smtClean="0">
              <a:solidFill>
                <a:srgbClr val="002600"/>
              </a:solidFill>
            </a:endParaRPr>
          </a:p>
          <a:p>
            <a:pPr eaLnBrk="1" hangingPunct="1">
              <a:lnSpc>
                <a:spcPct val="90000"/>
              </a:lnSpc>
            </a:pPr>
            <a:r>
              <a:rPr lang="en-US" smtClean="0">
                <a:solidFill>
                  <a:srgbClr val="002600"/>
                </a:solidFill>
              </a:rPr>
              <a:t>Sometimes relations may be left in a lower normalization status, such as 2NF, for performance reasons.</a:t>
            </a:r>
          </a:p>
        </p:txBody>
      </p:sp>
    </p:spTree>
    <p:extLst>
      <p:ext uri="{BB962C8B-B14F-4D97-AF65-F5344CB8AC3E}">
        <p14:creationId xmlns:p14="http://schemas.microsoft.com/office/powerpoint/2010/main" val="3090341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438400" y="671514"/>
            <a:ext cx="6248400" cy="547687"/>
          </a:xfrm>
        </p:spPr>
        <p:txBody>
          <a:bodyPr>
            <a:normAutofit fontScale="90000"/>
          </a:bodyPr>
          <a:lstStyle/>
          <a:p>
            <a:pPr eaLnBrk="1" hangingPunct="1"/>
            <a:r>
              <a:rPr lang="en-US" sz="3200">
                <a:solidFill>
                  <a:srgbClr val="420021"/>
                </a:solidFill>
              </a:rPr>
              <a:t>Definitions of keys and Attributes Participating in keys </a:t>
            </a:r>
          </a:p>
        </p:txBody>
      </p:sp>
      <p:sp>
        <p:nvSpPr>
          <p:cNvPr id="56323" name="Rectangle 3"/>
          <p:cNvSpPr>
            <a:spLocks noGrp="1" noChangeArrowheads="1"/>
          </p:cNvSpPr>
          <p:nvPr>
            <p:ph type="body" idx="1"/>
          </p:nvPr>
        </p:nvSpPr>
        <p:spPr>
          <a:xfrm>
            <a:off x="1636714" y="1295400"/>
            <a:ext cx="8955087" cy="5562600"/>
          </a:xfrm>
        </p:spPr>
        <p:txBody>
          <a:bodyPr/>
          <a:lstStyle/>
          <a:p>
            <a:pPr eaLnBrk="1" hangingPunct="1"/>
            <a:r>
              <a:rPr lang="en-US" smtClean="0"/>
              <a:t> </a:t>
            </a:r>
            <a:r>
              <a:rPr lang="en-US" smtClean="0">
                <a:solidFill>
                  <a:srgbClr val="002600"/>
                </a:solidFill>
              </a:rPr>
              <a:t>Superkey:</a:t>
            </a:r>
          </a:p>
          <a:p>
            <a:pPr lvl="1" eaLnBrk="1" hangingPunct="1"/>
            <a:r>
              <a:rPr lang="en-US" smtClean="0">
                <a:solidFill>
                  <a:srgbClr val="002600"/>
                </a:solidFill>
              </a:rPr>
              <a:t>A superkey of a relation schema R= {A1, A2 …. An} is a set of attributes S      R with a property that no two tuples t1 and t2 in any legal relation state r of R will have t1[S] = t2[S]</a:t>
            </a:r>
          </a:p>
          <a:p>
            <a:pPr eaLnBrk="1" hangingPunct="1"/>
            <a:endParaRPr lang="en-US" smtClean="0">
              <a:solidFill>
                <a:srgbClr val="002600"/>
              </a:solidFill>
            </a:endParaRPr>
          </a:p>
          <a:p>
            <a:pPr eaLnBrk="1" hangingPunct="1"/>
            <a:r>
              <a:rPr lang="en-US" smtClean="0">
                <a:solidFill>
                  <a:srgbClr val="002600"/>
                </a:solidFill>
              </a:rPr>
              <a:t>Key (minimal superkey):</a:t>
            </a:r>
          </a:p>
          <a:p>
            <a:pPr lvl="1" eaLnBrk="1" hangingPunct="1"/>
            <a:r>
              <a:rPr lang="en-US" smtClean="0">
                <a:solidFill>
                  <a:srgbClr val="002600"/>
                </a:solidFill>
              </a:rPr>
              <a:t>A key K is a superkey with additional property  that removal of any attribute from K will cause K not to be a superkey</a:t>
            </a:r>
          </a:p>
        </p:txBody>
      </p:sp>
      <p:sp>
        <p:nvSpPr>
          <p:cNvPr id="56324" name="Freeform 7"/>
          <p:cNvSpPr>
            <a:spLocks/>
          </p:cNvSpPr>
          <p:nvPr/>
        </p:nvSpPr>
        <p:spPr bwMode="auto">
          <a:xfrm>
            <a:off x="6781800" y="2438400"/>
            <a:ext cx="381000" cy="228600"/>
          </a:xfrm>
          <a:custGeom>
            <a:avLst/>
            <a:gdLst>
              <a:gd name="T0" fmla="*/ 381000 w 272"/>
              <a:gd name="T1" fmla="*/ 0 h 272"/>
              <a:gd name="T2" fmla="*/ 44824 w 272"/>
              <a:gd name="T3" fmla="*/ 40341 h 272"/>
              <a:gd name="T4" fmla="*/ 112059 w 272"/>
              <a:gd name="T5" fmla="*/ 201706 h 272"/>
              <a:gd name="T6" fmla="*/ 381000 w 272"/>
              <a:gd name="T7" fmla="*/ 201706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2" h="272">
                <a:moveTo>
                  <a:pt x="272" y="0"/>
                </a:moveTo>
                <a:cubicBezTo>
                  <a:pt x="168" y="4"/>
                  <a:pt x="64" y="8"/>
                  <a:pt x="32" y="48"/>
                </a:cubicBezTo>
                <a:cubicBezTo>
                  <a:pt x="0" y="88"/>
                  <a:pt x="40" y="208"/>
                  <a:pt x="80" y="240"/>
                </a:cubicBezTo>
                <a:cubicBezTo>
                  <a:pt x="120" y="272"/>
                  <a:pt x="240" y="240"/>
                  <a:pt x="272"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5" name="Line 8"/>
          <p:cNvSpPr>
            <a:spLocks noChangeShapeType="1"/>
          </p:cNvSpPr>
          <p:nvPr/>
        </p:nvSpPr>
        <p:spPr bwMode="auto">
          <a:xfrm>
            <a:off x="6858000" y="2743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224639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7347"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Candidate key:</a:t>
            </a:r>
          </a:p>
          <a:p>
            <a:pPr lvl="1" eaLnBrk="1" hangingPunct="1"/>
            <a:r>
              <a:rPr lang="en-US" smtClean="0">
                <a:solidFill>
                  <a:srgbClr val="002600"/>
                </a:solidFill>
              </a:rPr>
              <a:t>If a relation schema has more than one key each is  called a candidate key. One of the candidate key is designated as primary key, and others are called Secondary keys.</a:t>
            </a:r>
          </a:p>
        </p:txBody>
      </p:sp>
    </p:spTree>
    <p:extLst>
      <p:ext uri="{BB962C8B-B14F-4D97-AF65-F5344CB8AC3E}">
        <p14:creationId xmlns:p14="http://schemas.microsoft.com/office/powerpoint/2010/main" val="13294052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5837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An attribute of relation schema R is called a </a:t>
            </a:r>
            <a:r>
              <a:rPr lang="en-US" b="1" smtClean="0">
                <a:solidFill>
                  <a:srgbClr val="002600"/>
                </a:solidFill>
              </a:rPr>
              <a:t> prime attribute </a:t>
            </a:r>
            <a:r>
              <a:rPr lang="en-US" smtClean="0">
                <a:solidFill>
                  <a:srgbClr val="002600"/>
                </a:solidFill>
              </a:rPr>
              <a:t> of R  if it is a member of some </a:t>
            </a:r>
            <a:r>
              <a:rPr lang="en-US" i="1" smtClean="0">
                <a:solidFill>
                  <a:srgbClr val="002600"/>
                </a:solidFill>
              </a:rPr>
              <a:t> candidate key </a:t>
            </a:r>
            <a:r>
              <a:rPr lang="en-US" smtClean="0">
                <a:solidFill>
                  <a:srgbClr val="002600"/>
                </a:solidFill>
              </a:rPr>
              <a:t> of R. </a:t>
            </a:r>
          </a:p>
          <a:p>
            <a:pPr eaLnBrk="1" hangingPunct="1"/>
            <a:endParaRPr lang="en-US" smtClean="0">
              <a:solidFill>
                <a:srgbClr val="002600"/>
              </a:solidFill>
            </a:endParaRPr>
          </a:p>
          <a:p>
            <a:pPr eaLnBrk="1" hangingPunct="1"/>
            <a:r>
              <a:rPr lang="en-US" smtClean="0">
                <a:solidFill>
                  <a:srgbClr val="002600"/>
                </a:solidFill>
              </a:rPr>
              <a:t>An attribute is called </a:t>
            </a:r>
            <a:r>
              <a:rPr lang="en-US" b="1" smtClean="0">
                <a:solidFill>
                  <a:srgbClr val="002600"/>
                </a:solidFill>
              </a:rPr>
              <a:t> nonprime </a:t>
            </a:r>
            <a:r>
              <a:rPr lang="en-US" smtClean="0">
                <a:solidFill>
                  <a:srgbClr val="002600"/>
                </a:solidFill>
              </a:rPr>
              <a:t> if it is not prime attribute – that is ,if it is not a member of any candidate key.</a:t>
            </a:r>
          </a:p>
          <a:p>
            <a:pPr eaLnBrk="1" hangingPunct="1"/>
            <a:endParaRPr lang="en-US" smtClean="0">
              <a:solidFill>
                <a:srgbClr val="002600"/>
              </a:solidFill>
            </a:endParaRPr>
          </a:p>
        </p:txBody>
      </p:sp>
    </p:spTree>
    <p:extLst>
      <p:ext uri="{BB962C8B-B14F-4D97-AF65-F5344CB8AC3E}">
        <p14:creationId xmlns:p14="http://schemas.microsoft.com/office/powerpoint/2010/main" val="128898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809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28100" name="Rectangle 4"/>
          <p:cNvSpPr>
            <a:spLocks noGrp="1" noChangeArrowheads="1"/>
          </p:cNvSpPr>
          <p:nvPr>
            <p:ph type="title"/>
          </p:nvPr>
        </p:nvSpPr>
        <p:spPr>
          <a:xfrm>
            <a:off x="1524000" y="0"/>
            <a:ext cx="7772400" cy="1104900"/>
          </a:xfrm>
          <a:noFill/>
        </p:spPr>
        <p:txBody>
          <a:bodyPr/>
          <a:lstStyle/>
          <a:p>
            <a:r>
              <a:rPr lang="en-US" smtClean="0"/>
              <a:t>Example (Contd.)</a:t>
            </a:r>
          </a:p>
        </p:txBody>
      </p:sp>
      <p:sp>
        <p:nvSpPr>
          <p:cNvPr id="1028101" name="Rectangle 5"/>
          <p:cNvSpPr>
            <a:spLocks noGrp="1" noChangeArrowheads="1"/>
          </p:cNvSpPr>
          <p:nvPr>
            <p:ph type="body" sz="half" idx="1"/>
          </p:nvPr>
        </p:nvSpPr>
        <p:spPr>
          <a:xfrm>
            <a:off x="1524000" y="1219200"/>
            <a:ext cx="4038600" cy="5029200"/>
          </a:xfrm>
          <a:noFill/>
        </p:spPr>
        <p:txBody>
          <a:bodyPr/>
          <a:lstStyle/>
          <a:p>
            <a:r>
              <a:rPr lang="en-US" sz="2000" dirty="0"/>
              <a:t>Problems due to R        W :</a:t>
            </a:r>
          </a:p>
          <a:p>
            <a:pPr lvl="1">
              <a:buSzPct val="75000"/>
            </a:pPr>
            <a:r>
              <a:rPr lang="en-US" sz="2000" i="1" u="sng" dirty="0">
                <a:solidFill>
                  <a:schemeClr val="accent2"/>
                </a:solidFill>
              </a:rPr>
              <a:t>Update anomaly</a:t>
            </a:r>
            <a:r>
              <a:rPr lang="en-US" sz="2000" dirty="0">
                <a:solidFill>
                  <a:schemeClr val="accent2"/>
                </a:solidFill>
              </a:rPr>
              <a:t>:  </a:t>
            </a:r>
            <a:r>
              <a:rPr lang="en-US" sz="2000" dirty="0"/>
              <a:t>Can            we change W in just             the 1st  tuple of SNLRWH?</a:t>
            </a:r>
          </a:p>
          <a:p>
            <a:pPr lvl="1">
              <a:buSzPct val="75000"/>
            </a:pPr>
            <a:r>
              <a:rPr lang="en-US" sz="2000" i="1" u="sng" dirty="0">
                <a:solidFill>
                  <a:schemeClr val="accent2"/>
                </a:solidFill>
              </a:rPr>
              <a:t>Insertion anomaly</a:t>
            </a:r>
            <a:r>
              <a:rPr lang="en-US" sz="2000" dirty="0">
                <a:solidFill>
                  <a:schemeClr val="accent2"/>
                </a:solidFill>
              </a:rPr>
              <a:t>:  </a:t>
            </a:r>
            <a:r>
              <a:rPr lang="en-US" sz="2000" dirty="0"/>
              <a:t>What if we want to insert an employee and don’t know the hourly wage for his rating?</a:t>
            </a:r>
          </a:p>
          <a:p>
            <a:pPr lvl="1">
              <a:buSzPct val="75000"/>
            </a:pPr>
            <a:r>
              <a:rPr lang="en-US" sz="2000" i="1" u="sng" dirty="0">
                <a:solidFill>
                  <a:schemeClr val="accent2"/>
                </a:solidFill>
              </a:rPr>
              <a:t>Deletion anomaly</a:t>
            </a:r>
            <a:r>
              <a:rPr lang="en-US" sz="2000" dirty="0">
                <a:solidFill>
                  <a:schemeClr val="accent2"/>
                </a:solidFill>
              </a:rPr>
              <a:t>: </a:t>
            </a:r>
            <a:r>
              <a:rPr lang="en-US" sz="2000" dirty="0"/>
              <a:t>If we delete all employees with rating 5, we lose the information about the wage for rating 5!  </a:t>
            </a:r>
          </a:p>
        </p:txBody>
      </p:sp>
      <p:graphicFrame>
        <p:nvGraphicFramePr>
          <p:cNvPr id="1028102" name="Object 2">
            <a:hlinkClick r:id="" action="ppaction://ole?verb=0"/>
          </p:cNvPr>
          <p:cNvGraphicFramePr>
            <a:graphicFrameLocks/>
          </p:cNvGraphicFramePr>
          <p:nvPr>
            <p:extLst>
              <p:ext uri="{D42A27DB-BD31-4B8C-83A1-F6EECF244321}">
                <p14:modId xmlns:p14="http://schemas.microsoft.com/office/powerpoint/2010/main" val="3421355469"/>
              </p:ext>
            </p:extLst>
          </p:nvPr>
        </p:nvGraphicFramePr>
        <p:xfrm>
          <a:off x="3692525" y="1189773"/>
          <a:ext cx="1641475" cy="825500"/>
        </p:xfrm>
        <a:graphic>
          <a:graphicData uri="http://schemas.openxmlformats.org/presentationml/2006/ole">
            <mc:AlternateContent xmlns:mc="http://schemas.openxmlformats.org/markup-compatibility/2006">
              <mc:Choice xmlns:v="urn:schemas-microsoft-com:vml" Requires="v">
                <p:oleObj spid="_x0000_s3134" name="Equation" r:id="rId4" imgW="1640215" imgH="825654" progId="Equation.3">
                  <p:embed/>
                </p:oleObj>
              </mc:Choice>
              <mc:Fallback>
                <p:oleObj name="Equation" r:id="rId4" imgW="1640215" imgH="825654"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525" y="1189773"/>
                        <a:ext cx="16414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103" name="Object 3">
            <a:hlinkClick r:id="" action="ppaction://ole?verb=0"/>
          </p:cNvPr>
          <p:cNvGraphicFramePr>
            <a:graphicFrameLocks/>
          </p:cNvGraphicFramePr>
          <p:nvPr/>
        </p:nvGraphicFramePr>
        <p:xfrm>
          <a:off x="5616576" y="3962400"/>
          <a:ext cx="5089525" cy="2679700"/>
        </p:xfrm>
        <a:graphic>
          <a:graphicData uri="http://schemas.openxmlformats.org/presentationml/2006/ole">
            <mc:AlternateContent xmlns:mc="http://schemas.openxmlformats.org/markup-compatibility/2006">
              <mc:Choice xmlns:v="urn:schemas-microsoft-com:vml" Requires="v">
                <p:oleObj spid="_x0000_s3135" name="Document" r:id="rId6" imgW="5091113" imgH="2681288" progId="Word.Document.8">
                  <p:embed/>
                </p:oleObj>
              </mc:Choice>
              <mc:Fallback>
                <p:oleObj name="Document" r:id="rId6" imgW="5091113" imgH="2681288"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6576" y="3962400"/>
                        <a:ext cx="5089525"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104" name="Object 4">
            <a:hlinkClick r:id="" action="ppaction://ole?verb=0"/>
          </p:cNvPr>
          <p:cNvGraphicFramePr>
            <a:graphicFrameLocks/>
          </p:cNvGraphicFramePr>
          <p:nvPr/>
        </p:nvGraphicFramePr>
        <p:xfrm>
          <a:off x="6313488" y="1447800"/>
          <a:ext cx="4392612" cy="2679700"/>
        </p:xfrm>
        <a:graphic>
          <a:graphicData uri="http://schemas.openxmlformats.org/presentationml/2006/ole">
            <mc:AlternateContent xmlns:mc="http://schemas.openxmlformats.org/markup-compatibility/2006">
              <mc:Choice xmlns:v="urn:schemas-microsoft-com:vml" Requires="v">
                <p:oleObj spid="_x0000_s3136" name="Document" r:id="rId8" imgW="4394200" imgH="2681288" progId="Word.Document.8">
                  <p:embed/>
                </p:oleObj>
              </mc:Choice>
              <mc:Fallback>
                <p:oleObj name="Document" r:id="rId8" imgW="4394200" imgH="2681288"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3488" y="1447800"/>
                        <a:ext cx="4392612"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105" name="Object 5">
            <a:hlinkClick r:id="" action="ppaction://ole?verb=0"/>
          </p:cNvPr>
          <p:cNvGraphicFramePr>
            <a:graphicFrameLocks/>
          </p:cNvGraphicFramePr>
          <p:nvPr/>
        </p:nvGraphicFramePr>
        <p:xfrm>
          <a:off x="7772401" y="106364"/>
          <a:ext cx="1127125" cy="1455737"/>
        </p:xfrm>
        <a:graphic>
          <a:graphicData uri="http://schemas.openxmlformats.org/presentationml/2006/ole">
            <mc:AlternateContent xmlns:mc="http://schemas.openxmlformats.org/markup-compatibility/2006">
              <mc:Choice xmlns:v="urn:schemas-microsoft-com:vml" Requires="v">
                <p:oleObj spid="_x0000_s3137" name="Document" r:id="rId10" imgW="1126756" imgH="1454799" progId="Word.Document.8">
                  <p:embed/>
                </p:oleObj>
              </mc:Choice>
              <mc:Fallback>
                <p:oleObj name="Document" r:id="rId10" imgW="1126756" imgH="1454799" progId="Word.Documen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2401" y="106364"/>
                        <a:ext cx="1127125" cy="145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106" name="Rectangle 10"/>
          <p:cNvSpPr>
            <a:spLocks noChangeArrowheads="1"/>
          </p:cNvSpPr>
          <p:nvPr/>
        </p:nvSpPr>
        <p:spPr bwMode="auto">
          <a:xfrm>
            <a:off x="5334001" y="990600"/>
            <a:ext cx="225863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2400"/>
              <a:t>Hourly_Emps2</a:t>
            </a:r>
          </a:p>
        </p:txBody>
      </p:sp>
      <p:sp>
        <p:nvSpPr>
          <p:cNvPr id="1028107" name="Rectangle 11"/>
          <p:cNvSpPr>
            <a:spLocks noChangeArrowheads="1"/>
          </p:cNvSpPr>
          <p:nvPr/>
        </p:nvSpPr>
        <p:spPr bwMode="auto">
          <a:xfrm>
            <a:off x="6553201" y="152400"/>
            <a:ext cx="109324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2400"/>
              <a:t>Wages</a:t>
            </a:r>
          </a:p>
        </p:txBody>
      </p:sp>
      <p:sp>
        <p:nvSpPr>
          <p:cNvPr id="1028108" name="Line 12"/>
          <p:cNvSpPr>
            <a:spLocks noChangeShapeType="1"/>
          </p:cNvSpPr>
          <p:nvPr/>
        </p:nvSpPr>
        <p:spPr bwMode="auto">
          <a:xfrm>
            <a:off x="5867400" y="1371600"/>
            <a:ext cx="304800" cy="762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28109" name="Line 13"/>
          <p:cNvSpPr>
            <a:spLocks noChangeShapeType="1"/>
          </p:cNvSpPr>
          <p:nvPr/>
        </p:nvSpPr>
        <p:spPr bwMode="auto">
          <a:xfrm>
            <a:off x="7010400" y="533400"/>
            <a:ext cx="609600" cy="2286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28110" name="Rectangle 14"/>
          <p:cNvSpPr>
            <a:spLocks noChangeArrowheads="1"/>
          </p:cNvSpPr>
          <p:nvPr/>
        </p:nvSpPr>
        <p:spPr bwMode="auto">
          <a:xfrm>
            <a:off x="1480866" y="5103077"/>
            <a:ext cx="3989388"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r>
              <a:rPr lang="en-US" sz="2400">
                <a:solidFill>
                  <a:schemeClr val="accent2"/>
                </a:solidFill>
                <a:latin typeface="Times New Roman" panose="02020603050405020304" pitchFamily="18" charset="0"/>
              </a:rPr>
              <a:t>Will 2 smaller tables be better?</a:t>
            </a:r>
          </a:p>
        </p:txBody>
      </p:sp>
    </p:spTree>
    <p:extLst>
      <p:ext uri="{BB962C8B-B14F-4D97-AF65-F5344CB8AC3E}">
        <p14:creationId xmlns:p14="http://schemas.microsoft.com/office/powerpoint/2010/main" val="265524602"/>
      </p:ext>
    </p:extLst>
  </p:cSld>
  <p:clrMapOvr>
    <a:masterClrMapping/>
  </p:clrMapOvr>
  <p:transition>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FIRST NORMAL FORM</a:t>
            </a:r>
          </a:p>
        </p:txBody>
      </p:sp>
      <p:sp>
        <p:nvSpPr>
          <p:cNvPr id="59395"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It states that the domain of an attribute must include only </a:t>
            </a:r>
            <a:r>
              <a:rPr lang="en-US" i="1" smtClean="0">
                <a:solidFill>
                  <a:srgbClr val="002600"/>
                </a:solidFill>
              </a:rPr>
              <a:t> atomic </a:t>
            </a:r>
            <a:r>
              <a:rPr lang="en-US" smtClean="0">
                <a:solidFill>
                  <a:srgbClr val="002600"/>
                </a:solidFill>
              </a:rPr>
              <a:t>(simple , indivisible ) </a:t>
            </a:r>
            <a:r>
              <a:rPr lang="en-US" i="1" smtClean="0">
                <a:solidFill>
                  <a:srgbClr val="002600"/>
                </a:solidFill>
              </a:rPr>
              <a:t>values. </a:t>
            </a:r>
            <a:r>
              <a:rPr lang="en-US" smtClean="0">
                <a:solidFill>
                  <a:srgbClr val="002600"/>
                </a:solidFill>
              </a:rPr>
              <a:t> </a:t>
            </a:r>
          </a:p>
          <a:p>
            <a:pPr eaLnBrk="1" hangingPunct="1"/>
            <a:endParaRPr lang="en-US" smtClean="0">
              <a:solidFill>
                <a:srgbClr val="002600"/>
              </a:solidFill>
            </a:endParaRPr>
          </a:p>
          <a:p>
            <a:pPr eaLnBrk="1" hangingPunct="1"/>
            <a:r>
              <a:rPr lang="en-US" smtClean="0">
                <a:solidFill>
                  <a:srgbClr val="002600"/>
                </a:solidFill>
              </a:rPr>
              <a:t>The value of any attribute in a tuple must be a single value from the domain of that attribute.</a:t>
            </a:r>
          </a:p>
          <a:p>
            <a:pPr eaLnBrk="1" hangingPunct="1"/>
            <a:endParaRPr lang="en-US" smtClean="0">
              <a:solidFill>
                <a:srgbClr val="002600"/>
              </a:solidFill>
            </a:endParaRPr>
          </a:p>
          <a:p>
            <a:pPr eaLnBrk="1" hangingPunct="1"/>
            <a:r>
              <a:rPr lang="en-US" smtClean="0">
                <a:solidFill>
                  <a:srgbClr val="002600"/>
                </a:solidFill>
              </a:rPr>
              <a:t>Hence, 1NF disallows having a set of values, a tuple of values, or a combination of both as an attribute value for a single tuple. </a:t>
            </a:r>
          </a:p>
        </p:txBody>
      </p:sp>
    </p:spTree>
    <p:extLst>
      <p:ext uri="{BB962C8B-B14F-4D97-AF65-F5344CB8AC3E}">
        <p14:creationId xmlns:p14="http://schemas.microsoft.com/office/powerpoint/2010/main" val="9520014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0"/>
          <p:cNvSpPr>
            <a:spLocks noGrp="1" noChangeArrowheads="1"/>
          </p:cNvSpPr>
          <p:nvPr>
            <p:ph type="title" sz="quarter"/>
          </p:nvPr>
        </p:nvSpPr>
        <p:spPr>
          <a:xfrm>
            <a:off x="2667001" y="747714"/>
            <a:ext cx="5707063" cy="547687"/>
          </a:xfrm>
        </p:spPr>
        <p:txBody>
          <a:bodyPr>
            <a:normAutofit fontScale="90000"/>
          </a:bodyPr>
          <a:lstStyle/>
          <a:p>
            <a:pPr eaLnBrk="1" hangingPunct="1"/>
            <a:r>
              <a:rPr lang="en-US" sz="3200">
                <a:solidFill>
                  <a:srgbClr val="420021"/>
                </a:solidFill>
              </a:rPr>
              <a:t>A relation schema which is not in 1 NF</a:t>
            </a:r>
          </a:p>
        </p:txBody>
      </p:sp>
      <p:graphicFrame>
        <p:nvGraphicFramePr>
          <p:cNvPr id="127050" name="Group 74"/>
          <p:cNvGraphicFramePr>
            <a:graphicFrameLocks noGrp="1"/>
          </p:cNvGraphicFramePr>
          <p:nvPr>
            <p:ph sz="quarter" idx="1"/>
          </p:nvPr>
        </p:nvGraphicFramePr>
        <p:xfrm>
          <a:off x="1981200" y="1752600"/>
          <a:ext cx="8229600" cy="685800"/>
        </p:xfrm>
        <a:graphic>
          <a:graphicData uri="http://schemas.openxmlformats.org/drawingml/2006/table">
            <a:tbl>
              <a:tblPr/>
              <a:tblGrid>
                <a:gridCol w="1676400"/>
                <a:gridCol w="1905000"/>
                <a:gridCol w="2133600"/>
                <a:gridCol w="2514600"/>
              </a:tblGrid>
              <a:tr h="685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 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DNUMBER</a:t>
                      </a:r>
                      <a:endParaRPr kumimoji="0" lang="en-US" sz="2800" b="0" i="0" u="none" strike="noStrike" cap="none" normalizeH="0" baseline="0" smtClean="0">
                        <a:ln>
                          <a:noFill/>
                        </a:ln>
                        <a:solidFill>
                          <a:srgbClr val="002600"/>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DMGRENO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DLOCATIONS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7120" name="Group 144"/>
          <p:cNvGraphicFramePr>
            <a:graphicFrameLocks noGrp="1"/>
          </p:cNvGraphicFramePr>
          <p:nvPr>
            <p:ph sz="quarter" idx="2"/>
          </p:nvPr>
        </p:nvGraphicFramePr>
        <p:xfrm>
          <a:off x="1981200" y="3352800"/>
          <a:ext cx="7569200" cy="3002054"/>
        </p:xfrm>
        <a:graphic>
          <a:graphicData uri="http://schemas.openxmlformats.org/drawingml/2006/table">
            <a:tbl>
              <a:tblPr/>
              <a:tblGrid>
                <a:gridCol w="1524000"/>
                <a:gridCol w="1801813"/>
                <a:gridCol w="1931987"/>
                <a:gridCol w="2311400"/>
              </a:tblGrid>
              <a:tr h="68572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DNAME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DNUMBER</a:t>
                      </a:r>
                      <a:endParaRPr kumimoji="0" lang="en-US" sz="2800" b="0" i="0" u="none" strike="noStrike" cap="none" normalizeH="0" baseline="0" smtClean="0">
                        <a:ln>
                          <a:noFill/>
                        </a:ln>
                        <a:solidFill>
                          <a:srgbClr val="002600"/>
                        </a:solidFill>
                        <a:effectLst/>
                        <a:latin typeface="Tahoma" panose="020B060403050404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DMGRENO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DLOCATIONS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4478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MCA</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22222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Delhi, Pune, Bangalore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8572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CS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11111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Bangalore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8572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IS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33333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Hyderabad</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58" name="Line 75"/>
          <p:cNvSpPr>
            <a:spLocks noChangeShapeType="1"/>
          </p:cNvSpPr>
          <p:nvPr/>
        </p:nvSpPr>
        <p:spPr bwMode="auto">
          <a:xfrm flipH="1" flipV="1">
            <a:off x="2590800" y="24384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459" name="Line 76"/>
          <p:cNvSpPr>
            <a:spLocks noChangeShapeType="1"/>
          </p:cNvSpPr>
          <p:nvPr/>
        </p:nvSpPr>
        <p:spPr bwMode="auto">
          <a:xfrm>
            <a:off x="2590800" y="2895600"/>
            <a:ext cx="6400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460" name="Line 77"/>
          <p:cNvSpPr>
            <a:spLocks noChangeShapeType="1"/>
          </p:cNvSpPr>
          <p:nvPr/>
        </p:nvSpPr>
        <p:spPr bwMode="auto">
          <a:xfrm flipH="1" flipV="1">
            <a:off x="8991600" y="23622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461" name="Line 78"/>
          <p:cNvSpPr>
            <a:spLocks noChangeShapeType="1"/>
          </p:cNvSpPr>
          <p:nvPr/>
        </p:nvSpPr>
        <p:spPr bwMode="auto">
          <a:xfrm flipH="1" flipV="1">
            <a:off x="6400800" y="24384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462" name="Line 79"/>
          <p:cNvSpPr>
            <a:spLocks noChangeShapeType="1"/>
          </p:cNvSpPr>
          <p:nvPr/>
        </p:nvSpPr>
        <p:spPr bwMode="auto">
          <a:xfrm>
            <a:off x="4191000" y="2438400"/>
            <a:ext cx="0" cy="4191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9920200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1443"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The domain of DLOCATIONS  contain sets of values and hence is nonatomic, it is not functionally dependent on DNUMBER.</a:t>
            </a:r>
          </a:p>
          <a:p>
            <a:pPr eaLnBrk="1" hangingPunct="1"/>
            <a:endParaRPr lang="en-US" smtClean="0">
              <a:solidFill>
                <a:srgbClr val="002600"/>
              </a:solidFill>
            </a:endParaRPr>
          </a:p>
          <a:p>
            <a:pPr eaLnBrk="1" hangingPunct="1"/>
            <a:r>
              <a:rPr lang="en-US" smtClean="0">
                <a:solidFill>
                  <a:srgbClr val="002600"/>
                </a:solidFill>
              </a:rPr>
              <a:t>In this case  DNUMBER </a:t>
            </a:r>
            <a:r>
              <a:rPr lang="en-US" smtClean="0">
                <a:solidFill>
                  <a:srgbClr val="002600"/>
                </a:solidFill>
                <a:sym typeface="Wingdings" panose="05000000000000000000" pitchFamily="2" charset="2"/>
              </a:rPr>
              <a:t></a:t>
            </a:r>
            <a:r>
              <a:rPr lang="en-US" smtClean="0">
                <a:solidFill>
                  <a:srgbClr val="002600"/>
                </a:solidFill>
              </a:rPr>
              <a:t>DLOCATIONS , because each set is considered a single member of the attribute domain.</a:t>
            </a:r>
          </a:p>
          <a:p>
            <a:pPr eaLnBrk="1" hangingPunct="1"/>
            <a:endParaRPr lang="en-US" smtClean="0">
              <a:solidFill>
                <a:srgbClr val="002600"/>
              </a:solidFill>
            </a:endParaRPr>
          </a:p>
          <a:p>
            <a:pPr eaLnBrk="1" hangingPunct="1"/>
            <a:r>
              <a:rPr lang="en-US" smtClean="0">
                <a:solidFill>
                  <a:srgbClr val="002600"/>
                </a:solidFill>
              </a:rPr>
              <a:t>There are three main techniques to achieve first normal form :</a:t>
            </a:r>
          </a:p>
          <a:p>
            <a:pPr eaLnBrk="1" hangingPunct="1"/>
            <a:endParaRPr lang="en-US" smtClean="0">
              <a:solidFill>
                <a:srgbClr val="002600"/>
              </a:solidFill>
            </a:endParaRPr>
          </a:p>
        </p:txBody>
      </p:sp>
    </p:spTree>
    <p:extLst>
      <p:ext uri="{BB962C8B-B14F-4D97-AF65-F5344CB8AC3E}">
        <p14:creationId xmlns:p14="http://schemas.microsoft.com/office/powerpoint/2010/main" val="21418696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2467" name="Rectangle 3"/>
          <p:cNvSpPr>
            <a:spLocks noGrp="1" noChangeArrowheads="1"/>
          </p:cNvSpPr>
          <p:nvPr>
            <p:ph type="body" idx="1"/>
          </p:nvPr>
        </p:nvSpPr>
        <p:spPr>
          <a:xfrm>
            <a:off x="1636714" y="1066800"/>
            <a:ext cx="8955087" cy="5791200"/>
          </a:xfrm>
        </p:spPr>
        <p:txBody>
          <a:bodyPr/>
          <a:lstStyle/>
          <a:p>
            <a:pPr eaLnBrk="1" hangingPunct="1">
              <a:lnSpc>
                <a:spcPct val="90000"/>
              </a:lnSpc>
              <a:buFont typeface="Wingdings" panose="05000000000000000000" pitchFamily="2" charset="2"/>
              <a:buNone/>
            </a:pPr>
            <a:r>
              <a:rPr lang="en-US">
                <a:solidFill>
                  <a:srgbClr val="002600"/>
                </a:solidFill>
              </a:rPr>
              <a:t>1. Remove the attribute  DLOCATIONS  that violates 1NF and place it  in a separate relation </a:t>
            </a:r>
            <a:r>
              <a:rPr lang="en-US" b="1">
                <a:solidFill>
                  <a:srgbClr val="002600"/>
                </a:solidFill>
              </a:rPr>
              <a:t>DEPT_LOCATIONS </a:t>
            </a:r>
            <a:r>
              <a:rPr lang="en-US">
                <a:solidFill>
                  <a:srgbClr val="002600"/>
                </a:solidFill>
              </a:rPr>
              <a:t>along  with the primary key DNUMBER OF DEPARTMENT</a:t>
            </a:r>
            <a:r>
              <a:rPr lang="en-US" smtClean="0">
                <a:solidFill>
                  <a:srgbClr val="002600"/>
                </a:solidFill>
              </a:rPr>
              <a:t>.</a:t>
            </a:r>
          </a:p>
          <a:p>
            <a:pPr eaLnBrk="1" hangingPunct="1">
              <a:lnSpc>
                <a:spcPct val="90000"/>
              </a:lnSpc>
            </a:pPr>
            <a:r>
              <a:rPr lang="en-US">
                <a:solidFill>
                  <a:srgbClr val="002600"/>
                </a:solidFill>
              </a:rPr>
              <a:t>The primary  key of relation </a:t>
            </a:r>
            <a:r>
              <a:rPr lang="en-US" b="1">
                <a:solidFill>
                  <a:srgbClr val="002600"/>
                </a:solidFill>
              </a:rPr>
              <a:t>DEPT_LOCATIONS</a:t>
            </a:r>
            <a:r>
              <a:rPr lang="en-US">
                <a:solidFill>
                  <a:srgbClr val="002600"/>
                </a:solidFill>
              </a:rPr>
              <a:t>     is the combination {DNUMBER, DLOCATION}.</a:t>
            </a:r>
          </a:p>
          <a:p>
            <a:pPr eaLnBrk="1" hangingPunct="1">
              <a:lnSpc>
                <a:spcPct val="90000"/>
              </a:lnSpc>
              <a:buFont typeface="Wingdings" panose="05000000000000000000" pitchFamily="2" charset="2"/>
              <a:buNone/>
            </a:pPr>
            <a:endParaRPr lang="en-US">
              <a:solidFill>
                <a:srgbClr val="002600"/>
              </a:solidFill>
            </a:endParaRPr>
          </a:p>
        </p:txBody>
      </p:sp>
      <p:graphicFrame>
        <p:nvGraphicFramePr>
          <p:cNvPr id="129062" name="Group 38"/>
          <p:cNvGraphicFramePr>
            <a:graphicFrameLocks noGrp="1"/>
          </p:cNvGraphicFramePr>
          <p:nvPr/>
        </p:nvGraphicFramePr>
        <p:xfrm>
          <a:off x="2133600" y="4114800"/>
          <a:ext cx="5715000" cy="685800"/>
        </p:xfrm>
        <a:graphic>
          <a:graphicData uri="http://schemas.openxmlformats.org/drawingml/2006/table">
            <a:tbl>
              <a:tblPr/>
              <a:tblGrid>
                <a:gridCol w="1676400"/>
                <a:gridCol w="1905000"/>
                <a:gridCol w="2133600"/>
              </a:tblGrid>
              <a:tr h="685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 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0066"/>
                          </a:solidFill>
                          <a:effectLst/>
                          <a:latin typeface="Tahoma" panose="020B0604030504040204" pitchFamily="34" charset="0"/>
                        </a:rPr>
                        <a:t>DNUMBER</a:t>
                      </a:r>
                      <a:endParaRPr kumimoji="0" lang="en-US" sz="2800" b="0" i="0" u="none" strike="noStrike" cap="none" normalizeH="0" baseline="0" smtClean="0">
                        <a:ln>
                          <a:noFill/>
                        </a:ln>
                        <a:solidFill>
                          <a:srgbClr val="000066"/>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DMGRENO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78" name="Line 16"/>
          <p:cNvSpPr>
            <a:spLocks noChangeShapeType="1"/>
          </p:cNvSpPr>
          <p:nvPr/>
        </p:nvSpPr>
        <p:spPr bwMode="auto">
          <a:xfrm flipH="1" flipV="1">
            <a:off x="2743200" y="4800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79" name="Line 17"/>
          <p:cNvSpPr>
            <a:spLocks noChangeShapeType="1"/>
          </p:cNvSpPr>
          <p:nvPr/>
        </p:nvSpPr>
        <p:spPr bwMode="auto">
          <a:xfrm>
            <a:off x="2743200" y="5257800"/>
            <a:ext cx="3810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80" name="Line 19"/>
          <p:cNvSpPr>
            <a:spLocks noChangeShapeType="1"/>
          </p:cNvSpPr>
          <p:nvPr/>
        </p:nvSpPr>
        <p:spPr bwMode="auto">
          <a:xfrm flipH="1" flipV="1">
            <a:off x="6553200" y="4800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81" name="Line 20"/>
          <p:cNvSpPr>
            <a:spLocks noChangeShapeType="1"/>
          </p:cNvSpPr>
          <p:nvPr/>
        </p:nvSpPr>
        <p:spPr bwMode="auto">
          <a:xfrm>
            <a:off x="4343400" y="4800600"/>
            <a:ext cx="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aphicFrame>
        <p:nvGraphicFramePr>
          <p:cNvPr id="129064" name="Group 40"/>
          <p:cNvGraphicFramePr>
            <a:graphicFrameLocks noGrp="1"/>
          </p:cNvGraphicFramePr>
          <p:nvPr/>
        </p:nvGraphicFramePr>
        <p:xfrm>
          <a:off x="2133600" y="5562600"/>
          <a:ext cx="4419600" cy="685800"/>
        </p:xfrm>
        <a:graphic>
          <a:graphicData uri="http://schemas.openxmlformats.org/drawingml/2006/table">
            <a:tbl>
              <a:tblPr/>
              <a:tblGrid>
                <a:gridCol w="1905000"/>
                <a:gridCol w="2514600"/>
              </a:tblGrid>
              <a:tr h="685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0066"/>
                          </a:solidFill>
                          <a:effectLst/>
                          <a:latin typeface="Tahoma" panose="020B0604030504040204" pitchFamily="34" charset="0"/>
                        </a:rPr>
                        <a:t>DNUMBER</a:t>
                      </a:r>
                      <a:endParaRPr kumimoji="0" lang="en-US" sz="2800" b="0" i="0" u="none" strike="noStrike" cap="none" normalizeH="0" baseline="0" smtClean="0">
                        <a:ln>
                          <a:noFill/>
                        </a:ln>
                        <a:solidFill>
                          <a:srgbClr val="000066"/>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DLOCATIONS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90" name="Line 34"/>
          <p:cNvSpPr>
            <a:spLocks noChangeShapeType="1"/>
          </p:cNvSpPr>
          <p:nvPr/>
        </p:nvSpPr>
        <p:spPr bwMode="auto">
          <a:xfrm>
            <a:off x="2743200" y="6705600"/>
            <a:ext cx="2514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91" name="Line 36"/>
          <p:cNvSpPr>
            <a:spLocks noChangeShapeType="1"/>
          </p:cNvSpPr>
          <p:nvPr/>
        </p:nvSpPr>
        <p:spPr bwMode="auto">
          <a:xfrm flipH="1" flipV="1">
            <a:off x="5257800" y="62484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492" name="Line 37"/>
          <p:cNvSpPr>
            <a:spLocks noChangeShapeType="1"/>
          </p:cNvSpPr>
          <p:nvPr/>
        </p:nvSpPr>
        <p:spPr bwMode="auto">
          <a:xfrm>
            <a:off x="2743200" y="6248400"/>
            <a:ext cx="0" cy="4191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9038966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3491" name="Rectangle 3"/>
          <p:cNvSpPr>
            <a:spLocks noGrp="1" noChangeArrowheads="1"/>
          </p:cNvSpPr>
          <p:nvPr>
            <p:ph type="body" idx="1"/>
          </p:nvPr>
        </p:nvSpPr>
        <p:spPr>
          <a:xfrm>
            <a:off x="1636714" y="1066800"/>
            <a:ext cx="8955087" cy="5791200"/>
          </a:xfrm>
        </p:spPr>
        <p:txBody>
          <a:bodyPr/>
          <a:lstStyle/>
          <a:p>
            <a:pPr eaLnBrk="1" hangingPunct="1">
              <a:buFont typeface="Wingdings" panose="05000000000000000000" pitchFamily="2" charset="2"/>
              <a:buNone/>
            </a:pPr>
            <a:r>
              <a:rPr lang="en-US" smtClean="0">
                <a:solidFill>
                  <a:srgbClr val="002600"/>
                </a:solidFill>
              </a:rPr>
              <a:t>2. Expand the key so that there will be a separate tuple in the original DEPARTMENT for each location of  a DEPARTMENT.</a:t>
            </a:r>
          </a:p>
          <a:p>
            <a:pPr eaLnBrk="1" hangingPunct="1"/>
            <a:endParaRPr lang="en-US" smtClean="0">
              <a:solidFill>
                <a:srgbClr val="002600"/>
              </a:solidFill>
            </a:endParaRPr>
          </a:p>
          <a:p>
            <a:pPr eaLnBrk="1" hangingPunct="1"/>
            <a:r>
              <a:rPr lang="en-US" smtClean="0">
                <a:solidFill>
                  <a:srgbClr val="002600"/>
                </a:solidFill>
              </a:rPr>
              <a:t>Then Primary Key becomes {DNUMBER, DLOCATION} and redundancy is introduced.</a:t>
            </a:r>
          </a:p>
          <a:p>
            <a:pPr eaLnBrk="1" hangingPunct="1"/>
            <a:endParaRPr lang="en-US" smtClean="0">
              <a:solidFill>
                <a:srgbClr val="002600"/>
              </a:solidFill>
            </a:endParaRPr>
          </a:p>
        </p:txBody>
      </p:sp>
    </p:spTree>
    <p:extLst>
      <p:ext uri="{BB962C8B-B14F-4D97-AF65-F5344CB8AC3E}">
        <p14:creationId xmlns:p14="http://schemas.microsoft.com/office/powerpoint/2010/main" val="40383391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sz="quarter"/>
          </p:nvPr>
        </p:nvSpPr>
        <p:spPr>
          <a:xfrm>
            <a:off x="2667001" y="304800"/>
            <a:ext cx="5859463" cy="990600"/>
          </a:xfrm>
        </p:spPr>
        <p:txBody>
          <a:bodyPr/>
          <a:lstStyle/>
          <a:p>
            <a:pPr eaLnBrk="1" hangingPunct="1"/>
            <a:r>
              <a:rPr lang="en-US" sz="3200">
                <a:solidFill>
                  <a:srgbClr val="420021"/>
                </a:solidFill>
              </a:rPr>
              <a:t>1NF version of same relation with redundancy</a:t>
            </a:r>
          </a:p>
        </p:txBody>
      </p:sp>
      <p:graphicFrame>
        <p:nvGraphicFramePr>
          <p:cNvPr id="185347" name="Group 3"/>
          <p:cNvGraphicFramePr>
            <a:graphicFrameLocks noGrp="1"/>
          </p:cNvGraphicFramePr>
          <p:nvPr>
            <p:ph sz="quarter" idx="2"/>
          </p:nvPr>
        </p:nvGraphicFramePr>
        <p:xfrm>
          <a:off x="2336800" y="1752600"/>
          <a:ext cx="7569200" cy="3657600"/>
        </p:xfrm>
        <a:graphic>
          <a:graphicData uri="http://schemas.openxmlformats.org/drawingml/2006/table">
            <a:tbl>
              <a:tblPr/>
              <a:tblGrid>
                <a:gridCol w="1524000"/>
                <a:gridCol w="1801813"/>
                <a:gridCol w="1931987"/>
                <a:gridCol w="2311400"/>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0066"/>
                          </a:solidFill>
                          <a:effectLst/>
                          <a:latin typeface="Tahoma" panose="020B0604030504040204" pitchFamily="34" charset="0"/>
                        </a:rPr>
                        <a:t>DNUMBER</a:t>
                      </a:r>
                      <a:endParaRPr kumimoji="0" lang="en-US" sz="2800" b="0" i="0" u="none" strike="noStrike" cap="none" normalizeH="0" baseline="0" smtClean="0">
                        <a:ln>
                          <a:noFill/>
                        </a:ln>
                        <a:solidFill>
                          <a:srgbClr val="000066"/>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DMGRENO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0066"/>
                          </a:solidFill>
                          <a:effectLst/>
                          <a:latin typeface="Tahoma" panose="020B0604030504040204" pitchFamily="34" charset="0"/>
                        </a:rPr>
                        <a:t>DLOCATIONS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22222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Delhi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Bangalore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33333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Hyderabad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22222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Pune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MCA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22222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0066"/>
                          </a:solidFill>
                          <a:effectLst/>
                          <a:latin typeface="Tahoma" panose="020B0604030504040204" pitchFamily="34" charset="0"/>
                        </a:rPr>
                        <a:t>Bangalore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313109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5539"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If a maximum number of values is known  for the attributes:</a:t>
            </a:r>
          </a:p>
          <a:p>
            <a:pPr eaLnBrk="1" hangingPunct="1"/>
            <a:r>
              <a:rPr lang="en-US" smtClean="0">
                <a:solidFill>
                  <a:srgbClr val="002600"/>
                </a:solidFill>
              </a:rPr>
              <a:t>for example , if it is known that at most three locations can exist for a department</a:t>
            </a:r>
          </a:p>
          <a:p>
            <a:pPr eaLnBrk="1" hangingPunct="1"/>
            <a:r>
              <a:rPr lang="en-US" smtClean="0">
                <a:solidFill>
                  <a:srgbClr val="002600"/>
                </a:solidFill>
              </a:rPr>
              <a:t>replace the DLOCATIONS  attribute by two atomic attributes : </a:t>
            </a:r>
          </a:p>
          <a:p>
            <a:pPr lvl="1" eaLnBrk="1" hangingPunct="1"/>
            <a:r>
              <a:rPr lang="en-US" smtClean="0">
                <a:solidFill>
                  <a:srgbClr val="002600"/>
                </a:solidFill>
              </a:rPr>
              <a:t>DLOCATION1</a:t>
            </a:r>
          </a:p>
          <a:p>
            <a:pPr lvl="1" eaLnBrk="1" hangingPunct="1"/>
            <a:r>
              <a:rPr lang="en-US" smtClean="0">
                <a:solidFill>
                  <a:srgbClr val="002600"/>
                </a:solidFill>
              </a:rPr>
              <a:t>DLOCATION2</a:t>
            </a:r>
          </a:p>
          <a:p>
            <a:pPr eaLnBrk="1" hangingPunct="1"/>
            <a:r>
              <a:rPr lang="en-US" smtClean="0">
                <a:solidFill>
                  <a:srgbClr val="002600"/>
                </a:solidFill>
              </a:rPr>
              <a:t>It leads to introduction of more NULL values</a:t>
            </a:r>
          </a:p>
        </p:txBody>
      </p:sp>
    </p:spTree>
    <p:extLst>
      <p:ext uri="{BB962C8B-B14F-4D97-AF65-F5344CB8AC3E}">
        <p14:creationId xmlns:p14="http://schemas.microsoft.com/office/powerpoint/2010/main" val="30901737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6563" name="Rectangle 3"/>
          <p:cNvSpPr>
            <a:spLocks noGrp="1" noChangeArrowheads="1"/>
          </p:cNvSpPr>
          <p:nvPr>
            <p:ph type="body" idx="1"/>
          </p:nvPr>
        </p:nvSpPr>
        <p:spPr>
          <a:xfrm>
            <a:off x="1524000" y="1066800"/>
            <a:ext cx="9144000" cy="5791200"/>
          </a:xfrm>
        </p:spPr>
        <p:txBody>
          <a:bodyPr/>
          <a:lstStyle/>
          <a:p>
            <a:pPr eaLnBrk="1" hangingPunct="1">
              <a:buFont typeface="Wingdings" panose="05000000000000000000" pitchFamily="2" charset="2"/>
              <a:buNone/>
            </a:pPr>
            <a:endParaRPr lang="en-US" smtClean="0">
              <a:solidFill>
                <a:srgbClr val="002600"/>
              </a:solidFill>
            </a:endParaRPr>
          </a:p>
        </p:txBody>
      </p:sp>
      <p:graphicFrame>
        <p:nvGraphicFramePr>
          <p:cNvPr id="186418" name="Group 50"/>
          <p:cNvGraphicFramePr>
            <a:graphicFrameLocks noGrp="1"/>
          </p:cNvGraphicFramePr>
          <p:nvPr/>
        </p:nvGraphicFramePr>
        <p:xfrm>
          <a:off x="1676401" y="1905000"/>
          <a:ext cx="8702675" cy="685800"/>
        </p:xfrm>
        <a:graphic>
          <a:graphicData uri="http://schemas.openxmlformats.org/drawingml/2006/table">
            <a:tbl>
              <a:tblPr/>
              <a:tblGrid>
                <a:gridCol w="1182688"/>
                <a:gridCol w="1568450"/>
                <a:gridCol w="1608137"/>
                <a:gridCol w="2171700"/>
                <a:gridCol w="2171700"/>
              </a:tblGrid>
              <a:tr h="685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DNUMBER</a:t>
                      </a:r>
                      <a:endParaRPr kumimoji="0" lang="en-US" sz="2400" b="0" i="0" u="none" strike="noStrike" cap="none" normalizeH="0" baseline="0" smtClean="0">
                        <a:ln>
                          <a:noFill/>
                        </a:ln>
                        <a:solidFill>
                          <a:srgbClr val="002600"/>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DMGRENO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DLOCATIONS1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DLOCATIONS2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78" name="Line 16"/>
          <p:cNvSpPr>
            <a:spLocks noChangeShapeType="1"/>
          </p:cNvSpPr>
          <p:nvPr/>
        </p:nvSpPr>
        <p:spPr bwMode="auto">
          <a:xfrm flipH="1" flipV="1">
            <a:off x="2362200" y="25908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79" name="Line 17"/>
          <p:cNvSpPr>
            <a:spLocks noChangeShapeType="1"/>
          </p:cNvSpPr>
          <p:nvPr/>
        </p:nvSpPr>
        <p:spPr bwMode="auto">
          <a:xfrm>
            <a:off x="2362200" y="3048000"/>
            <a:ext cx="685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0" name="Line 18"/>
          <p:cNvSpPr>
            <a:spLocks noChangeShapeType="1"/>
          </p:cNvSpPr>
          <p:nvPr/>
        </p:nvSpPr>
        <p:spPr bwMode="auto">
          <a:xfrm flipH="1" flipV="1">
            <a:off x="7239000" y="25146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1" name="Line 19"/>
          <p:cNvSpPr>
            <a:spLocks noChangeShapeType="1"/>
          </p:cNvSpPr>
          <p:nvPr/>
        </p:nvSpPr>
        <p:spPr bwMode="auto">
          <a:xfrm flipH="1" flipV="1">
            <a:off x="5181600" y="25908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2" name="Line 20"/>
          <p:cNvSpPr>
            <a:spLocks noChangeShapeType="1"/>
          </p:cNvSpPr>
          <p:nvPr/>
        </p:nvSpPr>
        <p:spPr bwMode="auto">
          <a:xfrm>
            <a:off x="3962400" y="2590800"/>
            <a:ext cx="0" cy="4191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3" name="Line 38"/>
          <p:cNvSpPr>
            <a:spLocks noChangeShapeType="1"/>
          </p:cNvSpPr>
          <p:nvPr/>
        </p:nvSpPr>
        <p:spPr bwMode="auto">
          <a:xfrm flipH="1" flipV="1">
            <a:off x="9220200" y="25146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9351359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67587"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First is generally considered best.</a:t>
            </a:r>
          </a:p>
          <a:p>
            <a:pPr eaLnBrk="1" hangingPunct="1"/>
            <a:endParaRPr lang="en-US" smtClean="0">
              <a:solidFill>
                <a:srgbClr val="002600"/>
              </a:solidFill>
            </a:endParaRPr>
          </a:p>
          <a:p>
            <a:pPr eaLnBrk="1" hangingPunct="1"/>
            <a:r>
              <a:rPr lang="en-US" smtClean="0">
                <a:solidFill>
                  <a:srgbClr val="002600"/>
                </a:solidFill>
              </a:rPr>
              <a:t>First normal form also disallows multivalued attributes that are themselves composite, which are called </a:t>
            </a:r>
            <a:r>
              <a:rPr lang="en-US" b="1" smtClean="0">
                <a:solidFill>
                  <a:srgbClr val="002600"/>
                </a:solidFill>
              </a:rPr>
              <a:t>nested relations </a:t>
            </a:r>
            <a:r>
              <a:rPr lang="en-US" smtClean="0">
                <a:solidFill>
                  <a:srgbClr val="002600"/>
                </a:solidFill>
              </a:rPr>
              <a:t>because each tuple can have a relation within it.</a:t>
            </a:r>
          </a:p>
          <a:p>
            <a:pPr eaLnBrk="1" hangingPunct="1"/>
            <a:endParaRPr lang="en-US" smtClean="0">
              <a:solidFill>
                <a:srgbClr val="002600"/>
              </a:solidFill>
            </a:endParaRPr>
          </a:p>
        </p:txBody>
      </p:sp>
    </p:spTree>
    <p:extLst>
      <p:ext uri="{BB962C8B-B14F-4D97-AF65-F5344CB8AC3E}">
        <p14:creationId xmlns:p14="http://schemas.microsoft.com/office/powerpoint/2010/main" val="17411951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7"/>
          <p:cNvSpPr>
            <a:spLocks noGrp="1" noChangeArrowheads="1"/>
          </p:cNvSpPr>
          <p:nvPr>
            <p:ph type="title"/>
          </p:nvPr>
        </p:nvSpPr>
        <p:spPr>
          <a:xfrm>
            <a:off x="2674938" y="442914"/>
            <a:ext cx="5707062" cy="852487"/>
          </a:xfrm>
        </p:spPr>
        <p:txBody>
          <a:bodyPr>
            <a:normAutofit fontScale="90000"/>
          </a:bodyPr>
          <a:lstStyle/>
          <a:p>
            <a:pPr eaLnBrk="1" hangingPunct="1"/>
            <a:r>
              <a:rPr lang="en-US" sz="3200">
                <a:solidFill>
                  <a:srgbClr val="420021"/>
                </a:solidFill>
              </a:rPr>
              <a:t>Normalizing nested relations into 1NF</a:t>
            </a:r>
          </a:p>
        </p:txBody>
      </p:sp>
      <p:graphicFrame>
        <p:nvGraphicFramePr>
          <p:cNvPr id="133223" name="Group 103"/>
          <p:cNvGraphicFramePr>
            <a:graphicFrameLocks noGrp="1"/>
          </p:cNvGraphicFramePr>
          <p:nvPr>
            <p:ph sz="half" idx="1"/>
          </p:nvPr>
        </p:nvGraphicFramePr>
        <p:xfrm>
          <a:off x="2057401" y="1524001"/>
          <a:ext cx="7351713" cy="1090861"/>
        </p:xfrm>
        <a:graphic>
          <a:graphicData uri="http://schemas.openxmlformats.org/drawingml/2006/table">
            <a:tbl>
              <a:tblPr/>
              <a:tblGrid>
                <a:gridCol w="1350963"/>
                <a:gridCol w="1690687"/>
                <a:gridCol w="2157413"/>
                <a:gridCol w="2152650"/>
              </a:tblGrid>
              <a:tr h="572755">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SSN</a:t>
                      </a: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ENAME</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PROJS</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17858">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PNUMBER</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HOURS</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269" name="Group 149"/>
          <p:cNvGraphicFramePr>
            <a:graphicFrameLocks noGrp="1"/>
          </p:cNvGraphicFramePr>
          <p:nvPr>
            <p:ph sz="half" idx="2"/>
          </p:nvPr>
        </p:nvGraphicFramePr>
        <p:xfrm>
          <a:off x="1981200" y="3886200"/>
          <a:ext cx="8193088" cy="2593974"/>
        </p:xfrm>
        <a:graphic>
          <a:graphicData uri="http://schemas.openxmlformats.org/drawingml/2006/table">
            <a:tbl>
              <a:tblPr/>
              <a:tblGrid>
                <a:gridCol w="1504950"/>
                <a:gridCol w="1884363"/>
                <a:gridCol w="2403475"/>
                <a:gridCol w="2400300"/>
              </a:tblGrid>
              <a:tr h="53342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SSN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ENAME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PNUMBER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HOURS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3027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11111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Ram</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1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78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87</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3027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22222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Mina</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45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54</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47" name="Text Box 106"/>
          <p:cNvSpPr txBox="1">
            <a:spLocks noChangeArrowheads="1"/>
          </p:cNvSpPr>
          <p:nvPr/>
        </p:nvSpPr>
        <p:spPr bwMode="auto">
          <a:xfrm>
            <a:off x="2057400" y="2782889"/>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000066"/>
                </a:solidFill>
              </a:rPr>
              <a:t>Relation with nested relation</a:t>
            </a:r>
          </a:p>
        </p:txBody>
      </p:sp>
    </p:spTree>
    <p:extLst>
      <p:ext uri="{BB962C8B-B14F-4D97-AF65-F5344CB8AC3E}">
        <p14:creationId xmlns:p14="http://schemas.microsoft.com/office/powerpoint/2010/main" val="225198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014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0148" name="Rectangle 4"/>
          <p:cNvSpPr>
            <a:spLocks noGrp="1" noChangeArrowheads="1"/>
          </p:cNvSpPr>
          <p:nvPr>
            <p:ph type="title"/>
          </p:nvPr>
        </p:nvSpPr>
        <p:spPr>
          <a:noFill/>
        </p:spPr>
        <p:txBody>
          <a:bodyPr/>
          <a:lstStyle/>
          <a:p>
            <a:r>
              <a:rPr lang="en-US" smtClean="0"/>
              <a:t>Reasoning About FDs</a:t>
            </a:r>
          </a:p>
        </p:txBody>
      </p:sp>
      <p:sp>
        <p:nvSpPr>
          <p:cNvPr id="1030149" name="Rectangle 5"/>
          <p:cNvSpPr>
            <a:spLocks noGrp="1" noChangeArrowheads="1"/>
          </p:cNvSpPr>
          <p:nvPr>
            <p:ph type="body" idx="1"/>
          </p:nvPr>
        </p:nvSpPr>
        <p:spPr>
          <a:xfrm>
            <a:off x="1444627" y="1444624"/>
            <a:ext cx="9067800" cy="4876800"/>
          </a:xfrm>
          <a:noFill/>
        </p:spPr>
        <p:txBody>
          <a:bodyPr/>
          <a:lstStyle/>
          <a:p>
            <a:r>
              <a:rPr lang="en-US" dirty="0" smtClean="0"/>
              <a:t>Given some FDs, we can usually infer additional FDs:</a:t>
            </a:r>
          </a:p>
          <a:p>
            <a:pPr lvl="1">
              <a:buSzPct val="75000"/>
            </a:pPr>
            <a:r>
              <a:rPr lang="en-US" i="1" dirty="0" err="1" smtClean="0"/>
              <a:t>ssn</a:t>
            </a:r>
            <a:r>
              <a:rPr lang="en-US" i="1" dirty="0" smtClean="0"/>
              <a:t>       did</a:t>
            </a:r>
            <a:r>
              <a:rPr lang="en-US" dirty="0" smtClean="0"/>
              <a:t>,  </a:t>
            </a:r>
            <a:r>
              <a:rPr lang="en-US" i="1" dirty="0" smtClean="0"/>
              <a:t>did        lot    </a:t>
            </a:r>
            <a:r>
              <a:rPr lang="en-US" dirty="0" smtClean="0"/>
              <a:t>implies    </a:t>
            </a:r>
            <a:r>
              <a:rPr lang="en-US" i="1" dirty="0" err="1" smtClean="0"/>
              <a:t>ssn</a:t>
            </a:r>
            <a:r>
              <a:rPr lang="en-US" i="1" dirty="0" smtClean="0"/>
              <a:t>        lot</a:t>
            </a:r>
          </a:p>
          <a:p>
            <a:r>
              <a:rPr lang="en-US" dirty="0" smtClean="0"/>
              <a:t>An FD </a:t>
            </a:r>
            <a:r>
              <a:rPr lang="en-US" i="1" dirty="0" smtClean="0"/>
              <a:t>f</a:t>
            </a:r>
            <a:r>
              <a:rPr lang="en-US" dirty="0" smtClean="0"/>
              <a:t> is </a:t>
            </a:r>
            <a:r>
              <a:rPr lang="en-US" i="1" u="sng" dirty="0" smtClean="0">
                <a:solidFill>
                  <a:schemeClr val="accent2"/>
                </a:solidFill>
              </a:rPr>
              <a:t>implied by</a:t>
            </a:r>
            <a:r>
              <a:rPr lang="en-US" i="1" dirty="0" smtClean="0">
                <a:solidFill>
                  <a:schemeClr val="accent2"/>
                </a:solidFill>
              </a:rPr>
              <a:t> </a:t>
            </a:r>
            <a:r>
              <a:rPr lang="en-US" dirty="0" smtClean="0"/>
              <a:t>a set of FDs </a:t>
            </a:r>
            <a:r>
              <a:rPr lang="en-US" i="1" dirty="0" smtClean="0"/>
              <a:t>F</a:t>
            </a:r>
            <a:r>
              <a:rPr lang="en-US" dirty="0" smtClean="0"/>
              <a:t> if </a:t>
            </a:r>
            <a:r>
              <a:rPr lang="en-US" i="1" dirty="0" smtClean="0"/>
              <a:t>f</a:t>
            </a:r>
            <a:r>
              <a:rPr lang="en-US" dirty="0" smtClean="0"/>
              <a:t>  holds whenever all FDs in </a:t>
            </a:r>
            <a:r>
              <a:rPr lang="en-US" i="1" dirty="0" smtClean="0"/>
              <a:t>F</a:t>
            </a:r>
            <a:r>
              <a:rPr lang="en-US" dirty="0" smtClean="0"/>
              <a:t> hold.</a:t>
            </a:r>
          </a:p>
          <a:p>
            <a:pPr lvl="1">
              <a:buSzPct val="75000"/>
            </a:pPr>
            <a:r>
              <a:rPr lang="en-US" dirty="0" smtClean="0"/>
              <a:t>      = </a:t>
            </a:r>
            <a:r>
              <a:rPr lang="en-US" i="1" dirty="0" smtClean="0">
                <a:solidFill>
                  <a:schemeClr val="accent2"/>
                </a:solidFill>
              </a:rPr>
              <a:t>closure of F </a:t>
            </a:r>
            <a:r>
              <a:rPr lang="en-US" dirty="0" smtClean="0"/>
              <a:t>is the set of all FDs that are implied by </a:t>
            </a:r>
            <a:r>
              <a:rPr lang="en-US" i="1" dirty="0" smtClean="0"/>
              <a:t>F</a:t>
            </a:r>
            <a:r>
              <a:rPr lang="en-US" dirty="0" smtClean="0"/>
              <a:t>.</a:t>
            </a:r>
          </a:p>
          <a:p>
            <a:r>
              <a:rPr lang="en-US" dirty="0" smtClean="0"/>
              <a:t>Armstrong’s Axioms (X, Y, Z are sets of attributes):</a:t>
            </a:r>
          </a:p>
          <a:p>
            <a:pPr lvl="1">
              <a:buSzPct val="75000"/>
            </a:pPr>
            <a:r>
              <a:rPr lang="en-US" i="1" u="sng" dirty="0" smtClean="0">
                <a:solidFill>
                  <a:schemeClr val="accent1"/>
                </a:solidFill>
              </a:rPr>
              <a:t>Reflexivity</a:t>
            </a:r>
            <a:r>
              <a:rPr lang="en-US" dirty="0" smtClean="0">
                <a:solidFill>
                  <a:schemeClr val="accent1"/>
                </a:solidFill>
              </a:rPr>
              <a:t>:  </a:t>
            </a:r>
            <a:r>
              <a:rPr lang="en-US" dirty="0" smtClean="0"/>
              <a:t>If  X       Y,  then   Y        X </a:t>
            </a:r>
          </a:p>
          <a:p>
            <a:pPr lvl="1">
              <a:buSzPct val="75000"/>
            </a:pPr>
            <a:r>
              <a:rPr lang="en-US" i="1" u="sng" dirty="0" smtClean="0">
                <a:solidFill>
                  <a:schemeClr val="accent1"/>
                </a:solidFill>
              </a:rPr>
              <a:t>Augmentation</a:t>
            </a:r>
            <a:r>
              <a:rPr lang="en-US" dirty="0" smtClean="0">
                <a:solidFill>
                  <a:schemeClr val="accent1"/>
                </a:solidFill>
              </a:rPr>
              <a:t>:  </a:t>
            </a:r>
            <a:r>
              <a:rPr lang="en-US" dirty="0" smtClean="0"/>
              <a:t>If  X       Y,  then   XZ         YZ   for any Z</a:t>
            </a:r>
          </a:p>
          <a:p>
            <a:pPr lvl="1">
              <a:buSzPct val="75000"/>
            </a:pPr>
            <a:r>
              <a:rPr lang="en-US" i="1" u="sng" dirty="0" smtClean="0">
                <a:solidFill>
                  <a:schemeClr val="accent1"/>
                </a:solidFill>
              </a:rPr>
              <a:t>Transitivity</a:t>
            </a:r>
            <a:r>
              <a:rPr lang="en-US" dirty="0" smtClean="0">
                <a:solidFill>
                  <a:schemeClr val="accent1"/>
                </a:solidFill>
              </a:rPr>
              <a:t>:  </a:t>
            </a:r>
            <a:r>
              <a:rPr lang="en-US" dirty="0" smtClean="0"/>
              <a:t>If  X       Y  and  Y        Z,  then   X        Z</a:t>
            </a:r>
          </a:p>
          <a:p>
            <a:r>
              <a:rPr lang="en-US" dirty="0" smtClean="0"/>
              <a:t>These are </a:t>
            </a:r>
            <a:r>
              <a:rPr lang="en-US" i="1" dirty="0" smtClean="0">
                <a:solidFill>
                  <a:schemeClr val="accent2"/>
                </a:solidFill>
              </a:rPr>
              <a:t>sound</a:t>
            </a:r>
            <a:r>
              <a:rPr lang="en-US" dirty="0" smtClean="0"/>
              <a:t> and </a:t>
            </a:r>
            <a:r>
              <a:rPr lang="en-US" i="1" dirty="0" smtClean="0">
                <a:solidFill>
                  <a:schemeClr val="accent2"/>
                </a:solidFill>
              </a:rPr>
              <a:t>complete</a:t>
            </a:r>
            <a:r>
              <a:rPr lang="en-US" i="1" dirty="0" smtClean="0"/>
              <a:t> </a:t>
            </a:r>
            <a:r>
              <a:rPr lang="en-US" dirty="0" smtClean="0"/>
              <a:t>inference rules for FDs!</a:t>
            </a:r>
          </a:p>
        </p:txBody>
      </p:sp>
      <p:graphicFrame>
        <p:nvGraphicFramePr>
          <p:cNvPr id="1030150" name="Object 2">
            <a:hlinkClick r:id="" action="ppaction://ole?verb=0"/>
          </p:cNvPr>
          <p:cNvGraphicFramePr>
            <a:graphicFrameLocks/>
          </p:cNvGraphicFramePr>
          <p:nvPr>
            <p:extLst>
              <p:ext uri="{D42A27DB-BD31-4B8C-83A1-F6EECF244321}">
                <p14:modId xmlns:p14="http://schemas.microsoft.com/office/powerpoint/2010/main" val="3829137646"/>
              </p:ext>
            </p:extLst>
          </p:nvPr>
        </p:nvGraphicFramePr>
        <p:xfrm>
          <a:off x="2701926" y="1958163"/>
          <a:ext cx="1641475" cy="779462"/>
        </p:xfrm>
        <a:graphic>
          <a:graphicData uri="http://schemas.openxmlformats.org/presentationml/2006/ole">
            <mc:AlternateContent xmlns:mc="http://schemas.openxmlformats.org/markup-compatibility/2006">
              <mc:Choice xmlns:v="urn:schemas-microsoft-com:vml" Requires="v">
                <p:oleObj spid="_x0000_s4263" name="Equation" r:id="rId4" imgW="1640215" imgH="779696" progId="Equation.3">
                  <p:embed/>
                </p:oleObj>
              </mc:Choice>
              <mc:Fallback>
                <p:oleObj name="Equation" r:id="rId4" imgW="1640215" imgH="77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926" y="1958163"/>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1" name="Object 3">
            <a:hlinkClick r:id="" action="ppaction://ole?verb=0"/>
          </p:cNvPr>
          <p:cNvGraphicFramePr>
            <a:graphicFrameLocks/>
          </p:cNvGraphicFramePr>
          <p:nvPr>
            <p:extLst>
              <p:ext uri="{D42A27DB-BD31-4B8C-83A1-F6EECF244321}">
                <p14:modId xmlns:p14="http://schemas.microsoft.com/office/powerpoint/2010/main" val="3748752457"/>
              </p:ext>
            </p:extLst>
          </p:nvPr>
        </p:nvGraphicFramePr>
        <p:xfrm>
          <a:off x="4208463" y="1899794"/>
          <a:ext cx="1641475" cy="779462"/>
        </p:xfrm>
        <a:graphic>
          <a:graphicData uri="http://schemas.openxmlformats.org/presentationml/2006/ole">
            <mc:AlternateContent xmlns:mc="http://schemas.openxmlformats.org/markup-compatibility/2006">
              <mc:Choice xmlns:v="urn:schemas-microsoft-com:vml" Requires="v">
                <p:oleObj spid="_x0000_s4264" name="Equation" r:id="rId6" imgW="1640215" imgH="779696" progId="Equation.3">
                  <p:embed/>
                </p:oleObj>
              </mc:Choice>
              <mc:Fallback>
                <p:oleObj name="Equation" r:id="rId6" imgW="1640215" imgH="779696"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8463" y="1899794"/>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2" name="Object 4">
            <a:hlinkClick r:id="" action="ppaction://ole?verb=0"/>
          </p:cNvPr>
          <p:cNvGraphicFramePr>
            <a:graphicFrameLocks/>
          </p:cNvGraphicFramePr>
          <p:nvPr>
            <p:extLst>
              <p:ext uri="{D42A27DB-BD31-4B8C-83A1-F6EECF244321}">
                <p14:modId xmlns:p14="http://schemas.microsoft.com/office/powerpoint/2010/main" val="1585329196"/>
              </p:ext>
            </p:extLst>
          </p:nvPr>
        </p:nvGraphicFramePr>
        <p:xfrm>
          <a:off x="6892926" y="1894102"/>
          <a:ext cx="1641475" cy="779462"/>
        </p:xfrm>
        <a:graphic>
          <a:graphicData uri="http://schemas.openxmlformats.org/presentationml/2006/ole">
            <mc:AlternateContent xmlns:mc="http://schemas.openxmlformats.org/markup-compatibility/2006">
              <mc:Choice xmlns:v="urn:schemas-microsoft-com:vml" Requires="v">
                <p:oleObj spid="_x0000_s4265" name="Equation" r:id="rId8" imgW="1640215" imgH="779696" progId="Equation.3">
                  <p:embed/>
                </p:oleObj>
              </mc:Choice>
              <mc:Fallback>
                <p:oleObj name="Equation" r:id="rId8" imgW="1640215" imgH="77969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2926" y="1894102"/>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3" name="Object 5">
            <a:hlinkClick r:id="" action="ppaction://ole?verb=0"/>
          </p:cNvPr>
          <p:cNvGraphicFramePr>
            <a:graphicFrameLocks/>
          </p:cNvGraphicFramePr>
          <p:nvPr/>
        </p:nvGraphicFramePr>
        <p:xfrm>
          <a:off x="2286000" y="3302001"/>
          <a:ext cx="901700" cy="754063"/>
        </p:xfrm>
        <a:graphic>
          <a:graphicData uri="http://schemas.openxmlformats.org/presentationml/2006/ole">
            <mc:AlternateContent xmlns:mc="http://schemas.openxmlformats.org/markup-compatibility/2006">
              <mc:Choice xmlns:v="urn:schemas-microsoft-com:vml" Requires="v">
                <p:oleObj spid="_x0000_s4266" name="Equation" r:id="rId10" imgW="901722" imgH="754340" progId="Equation.3">
                  <p:embed/>
                </p:oleObj>
              </mc:Choice>
              <mc:Fallback>
                <p:oleObj name="Equation" r:id="rId10" imgW="901722" imgH="75434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3302001"/>
                        <a:ext cx="9017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4" name="Object 6">
            <a:hlinkClick r:id="" action="ppaction://ole?verb=0"/>
          </p:cNvPr>
          <p:cNvGraphicFramePr>
            <a:graphicFrameLocks/>
          </p:cNvGraphicFramePr>
          <p:nvPr>
            <p:extLst>
              <p:ext uri="{D42A27DB-BD31-4B8C-83A1-F6EECF244321}">
                <p14:modId xmlns:p14="http://schemas.microsoft.com/office/powerpoint/2010/main" val="2597730608"/>
              </p:ext>
            </p:extLst>
          </p:nvPr>
        </p:nvGraphicFramePr>
        <p:xfrm>
          <a:off x="4260850" y="4141788"/>
          <a:ext cx="1536700" cy="800100"/>
        </p:xfrm>
        <a:graphic>
          <a:graphicData uri="http://schemas.openxmlformats.org/presentationml/2006/ole">
            <mc:AlternateContent xmlns:mc="http://schemas.openxmlformats.org/markup-compatibility/2006">
              <mc:Choice xmlns:v="urn:schemas-microsoft-com:vml" Requires="v">
                <p:oleObj spid="_x0000_s4267" name="Equation" r:id="rId12" imgW="1535621" imgH="800298" progId="Equation.3">
                  <p:embed/>
                </p:oleObj>
              </mc:Choice>
              <mc:Fallback>
                <p:oleObj name="Equation" r:id="rId12" imgW="1535621" imgH="800298"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4141788"/>
                        <a:ext cx="15367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5" name="Object 7">
            <a:hlinkClick r:id="" action="ppaction://ole?verb=0"/>
          </p:cNvPr>
          <p:cNvGraphicFramePr>
            <a:graphicFrameLocks/>
          </p:cNvGraphicFramePr>
          <p:nvPr>
            <p:extLst>
              <p:ext uri="{D42A27DB-BD31-4B8C-83A1-F6EECF244321}">
                <p14:modId xmlns:p14="http://schemas.microsoft.com/office/powerpoint/2010/main" val="1520970152"/>
              </p:ext>
            </p:extLst>
          </p:nvPr>
        </p:nvGraphicFramePr>
        <p:xfrm>
          <a:off x="5978527" y="4067176"/>
          <a:ext cx="1641475" cy="779462"/>
        </p:xfrm>
        <a:graphic>
          <a:graphicData uri="http://schemas.openxmlformats.org/presentationml/2006/ole">
            <mc:AlternateContent xmlns:mc="http://schemas.openxmlformats.org/markup-compatibility/2006">
              <mc:Choice xmlns:v="urn:schemas-microsoft-com:vml" Requires="v">
                <p:oleObj spid="_x0000_s4268" name="Equation" r:id="rId14" imgW="1640215" imgH="779696" progId="Equation.3">
                  <p:embed/>
                </p:oleObj>
              </mc:Choice>
              <mc:Fallback>
                <p:oleObj name="Equation" r:id="rId14" imgW="1640215" imgH="779696"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8527" y="4067176"/>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6" name="Object 8">
            <a:hlinkClick r:id="" action="ppaction://ole?verb=0"/>
          </p:cNvPr>
          <p:cNvGraphicFramePr>
            <a:graphicFrameLocks/>
          </p:cNvGraphicFramePr>
          <p:nvPr>
            <p:extLst>
              <p:ext uri="{D42A27DB-BD31-4B8C-83A1-F6EECF244321}">
                <p14:modId xmlns:p14="http://schemas.microsoft.com/office/powerpoint/2010/main" val="782821540"/>
              </p:ext>
            </p:extLst>
          </p:nvPr>
        </p:nvGraphicFramePr>
        <p:xfrm>
          <a:off x="4767150" y="4517465"/>
          <a:ext cx="1641475" cy="779462"/>
        </p:xfrm>
        <a:graphic>
          <a:graphicData uri="http://schemas.openxmlformats.org/presentationml/2006/ole">
            <mc:AlternateContent xmlns:mc="http://schemas.openxmlformats.org/markup-compatibility/2006">
              <mc:Choice xmlns:v="urn:schemas-microsoft-com:vml" Requires="v">
                <p:oleObj spid="_x0000_s4269" name="Equation" r:id="rId16" imgW="1640215" imgH="779696" progId="Equation.3">
                  <p:embed/>
                </p:oleObj>
              </mc:Choice>
              <mc:Fallback>
                <p:oleObj name="Equation" r:id="rId16" imgW="1640215" imgH="779696"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7150" y="4517465"/>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7" name="Object 9">
            <a:hlinkClick r:id="" action="ppaction://ole?verb=0"/>
          </p:cNvPr>
          <p:cNvGraphicFramePr>
            <a:graphicFrameLocks/>
          </p:cNvGraphicFramePr>
          <p:nvPr>
            <p:extLst>
              <p:ext uri="{D42A27DB-BD31-4B8C-83A1-F6EECF244321}">
                <p14:modId xmlns:p14="http://schemas.microsoft.com/office/powerpoint/2010/main" val="3863242768"/>
              </p:ext>
            </p:extLst>
          </p:nvPr>
        </p:nvGraphicFramePr>
        <p:xfrm>
          <a:off x="6723062" y="4506973"/>
          <a:ext cx="1641475" cy="779462"/>
        </p:xfrm>
        <a:graphic>
          <a:graphicData uri="http://schemas.openxmlformats.org/presentationml/2006/ole">
            <mc:AlternateContent xmlns:mc="http://schemas.openxmlformats.org/markup-compatibility/2006">
              <mc:Choice xmlns:v="urn:schemas-microsoft-com:vml" Requires="v">
                <p:oleObj spid="_x0000_s4270" name="Equation" r:id="rId18" imgW="1640215" imgH="779696" progId="Equation.3">
                  <p:embed/>
                </p:oleObj>
              </mc:Choice>
              <mc:Fallback>
                <p:oleObj name="Equation" r:id="rId18" imgW="1640215" imgH="779696"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23062" y="4506973"/>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8" name="Object 10">
            <a:hlinkClick r:id="" action="ppaction://ole?verb=0"/>
          </p:cNvPr>
          <p:cNvGraphicFramePr>
            <a:graphicFrameLocks/>
          </p:cNvGraphicFramePr>
          <p:nvPr>
            <p:extLst>
              <p:ext uri="{D42A27DB-BD31-4B8C-83A1-F6EECF244321}">
                <p14:modId xmlns:p14="http://schemas.microsoft.com/office/powerpoint/2010/main" val="1830980031"/>
              </p:ext>
            </p:extLst>
          </p:nvPr>
        </p:nvGraphicFramePr>
        <p:xfrm>
          <a:off x="4208463" y="4903421"/>
          <a:ext cx="1641475" cy="779462"/>
        </p:xfrm>
        <a:graphic>
          <a:graphicData uri="http://schemas.openxmlformats.org/presentationml/2006/ole">
            <mc:AlternateContent xmlns:mc="http://schemas.openxmlformats.org/markup-compatibility/2006">
              <mc:Choice xmlns:v="urn:schemas-microsoft-com:vml" Requires="v">
                <p:oleObj spid="_x0000_s4271" name="Equation" r:id="rId20" imgW="1640215" imgH="779696" progId="Equation.3">
                  <p:embed/>
                </p:oleObj>
              </mc:Choice>
              <mc:Fallback>
                <p:oleObj name="Equation" r:id="rId20" imgW="1640215" imgH="779696"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08463" y="4903421"/>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59" name="Object 11">
            <a:hlinkClick r:id="" action="ppaction://ole?verb=0"/>
          </p:cNvPr>
          <p:cNvGraphicFramePr>
            <a:graphicFrameLocks/>
          </p:cNvGraphicFramePr>
          <p:nvPr>
            <p:extLst>
              <p:ext uri="{D42A27DB-BD31-4B8C-83A1-F6EECF244321}">
                <p14:modId xmlns:p14="http://schemas.microsoft.com/office/powerpoint/2010/main" val="753815986"/>
              </p:ext>
            </p:extLst>
          </p:nvPr>
        </p:nvGraphicFramePr>
        <p:xfrm>
          <a:off x="5799449" y="4903421"/>
          <a:ext cx="1641475" cy="779462"/>
        </p:xfrm>
        <a:graphic>
          <a:graphicData uri="http://schemas.openxmlformats.org/presentationml/2006/ole">
            <mc:AlternateContent xmlns:mc="http://schemas.openxmlformats.org/markup-compatibility/2006">
              <mc:Choice xmlns:v="urn:schemas-microsoft-com:vml" Requires="v">
                <p:oleObj spid="_x0000_s4272" name="Equation" r:id="rId22" imgW="1640215" imgH="779696" progId="Equation.3">
                  <p:embed/>
                </p:oleObj>
              </mc:Choice>
              <mc:Fallback>
                <p:oleObj name="Equation" r:id="rId22" imgW="1640215" imgH="779696"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9449" y="4903421"/>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160" name="Object 12">
            <a:hlinkClick r:id="" action="ppaction://ole?verb=0"/>
          </p:cNvPr>
          <p:cNvGraphicFramePr>
            <a:graphicFrameLocks/>
          </p:cNvGraphicFramePr>
          <p:nvPr>
            <p:extLst>
              <p:ext uri="{D42A27DB-BD31-4B8C-83A1-F6EECF244321}">
                <p14:modId xmlns:p14="http://schemas.microsoft.com/office/powerpoint/2010/main" val="1856784623"/>
              </p:ext>
            </p:extLst>
          </p:nvPr>
        </p:nvGraphicFramePr>
        <p:xfrm>
          <a:off x="7680628" y="4846638"/>
          <a:ext cx="1641475" cy="779462"/>
        </p:xfrm>
        <a:graphic>
          <a:graphicData uri="http://schemas.openxmlformats.org/presentationml/2006/ole">
            <mc:AlternateContent xmlns:mc="http://schemas.openxmlformats.org/markup-compatibility/2006">
              <mc:Choice xmlns:v="urn:schemas-microsoft-com:vml" Requires="v">
                <p:oleObj spid="_x0000_s4273" name="Equation" r:id="rId24" imgW="1640215" imgH="779696" progId="Equation.3">
                  <p:embed/>
                </p:oleObj>
              </mc:Choice>
              <mc:Fallback>
                <p:oleObj name="Equation" r:id="rId24" imgW="1640215" imgH="779696"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80628" y="4846638"/>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05407881"/>
      </p:ext>
    </p:extLst>
  </p:cSld>
  <p:clrMapOvr>
    <a:masterClrMapping/>
  </p:clrMapOvr>
  <p:transition>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674938" y="214314"/>
            <a:ext cx="5554662" cy="547687"/>
          </a:xfrm>
        </p:spPr>
        <p:txBody>
          <a:bodyPr/>
          <a:lstStyle/>
          <a:p>
            <a:pPr eaLnBrk="1" hangingPunct="1"/>
            <a:r>
              <a:rPr lang="en-US" sz="3200">
                <a:solidFill>
                  <a:srgbClr val="420021"/>
                </a:solidFill>
              </a:rPr>
              <a:t>1 NF</a:t>
            </a:r>
          </a:p>
        </p:txBody>
      </p:sp>
      <p:graphicFrame>
        <p:nvGraphicFramePr>
          <p:cNvPr id="134176" name="Group 32"/>
          <p:cNvGraphicFramePr>
            <a:graphicFrameLocks noGrp="1"/>
          </p:cNvGraphicFramePr>
          <p:nvPr>
            <p:ph sz="half" idx="1"/>
          </p:nvPr>
        </p:nvGraphicFramePr>
        <p:xfrm>
          <a:off x="2706689" y="2017714"/>
          <a:ext cx="2789237" cy="649287"/>
        </p:xfrm>
        <a:graphic>
          <a:graphicData uri="http://schemas.openxmlformats.org/drawingml/2006/table">
            <a:tbl>
              <a:tblPr/>
              <a:tblGrid>
                <a:gridCol w="1238250"/>
                <a:gridCol w="1550987"/>
              </a:tblGrid>
              <a:tr h="6492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4178" name="Group 34"/>
          <p:cNvGraphicFramePr>
            <a:graphicFrameLocks noGrp="1"/>
          </p:cNvGraphicFramePr>
          <p:nvPr>
            <p:ph sz="half" idx="2"/>
          </p:nvPr>
        </p:nvGraphicFramePr>
        <p:xfrm>
          <a:off x="2286001" y="4816475"/>
          <a:ext cx="5191125" cy="518048"/>
        </p:xfrm>
        <a:graphic>
          <a:graphicData uri="http://schemas.openxmlformats.org/drawingml/2006/table">
            <a:tbl>
              <a:tblPr/>
              <a:tblGrid>
                <a:gridCol w="1231900"/>
                <a:gridCol w="1995488"/>
                <a:gridCol w="1963737"/>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SSN</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PNUMBER</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HOURS</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53" name="Text Box 35"/>
          <p:cNvSpPr txBox="1">
            <a:spLocks noChangeArrowheads="1"/>
          </p:cNvSpPr>
          <p:nvPr/>
        </p:nvSpPr>
        <p:spPr bwMode="auto">
          <a:xfrm>
            <a:off x="1905000" y="5562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sz="2400">
                <a:solidFill>
                  <a:srgbClr val="420021"/>
                </a:solidFill>
              </a:rPr>
              <a:t>Primary Key: {SSN, PNUMBER}</a:t>
            </a:r>
          </a:p>
        </p:txBody>
      </p:sp>
      <p:sp>
        <p:nvSpPr>
          <p:cNvPr id="69654" name="Text Box 36"/>
          <p:cNvSpPr txBox="1">
            <a:spLocks noChangeArrowheads="1"/>
          </p:cNvSpPr>
          <p:nvPr/>
        </p:nvSpPr>
        <p:spPr bwMode="auto">
          <a:xfrm>
            <a:off x="1905000" y="2819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sz="2400">
                <a:solidFill>
                  <a:srgbClr val="420021"/>
                </a:solidFill>
              </a:rPr>
              <a:t>Primary Key: SSN</a:t>
            </a:r>
          </a:p>
        </p:txBody>
      </p:sp>
      <p:sp>
        <p:nvSpPr>
          <p:cNvPr id="69655" name="Text Box 38"/>
          <p:cNvSpPr txBox="1">
            <a:spLocks noChangeArrowheads="1"/>
          </p:cNvSpPr>
          <p:nvPr/>
        </p:nvSpPr>
        <p:spPr bwMode="auto">
          <a:xfrm>
            <a:off x="1905000" y="1371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sz="2400">
                <a:solidFill>
                  <a:srgbClr val="420021"/>
                </a:solidFill>
              </a:rPr>
              <a:t>EMPLOEE</a:t>
            </a:r>
          </a:p>
        </p:txBody>
      </p:sp>
      <p:sp>
        <p:nvSpPr>
          <p:cNvPr id="69656" name="Text Box 39"/>
          <p:cNvSpPr txBox="1">
            <a:spLocks noChangeArrowheads="1"/>
          </p:cNvSpPr>
          <p:nvPr/>
        </p:nvSpPr>
        <p:spPr bwMode="auto">
          <a:xfrm>
            <a:off x="1905000" y="4343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sz="2400">
                <a:solidFill>
                  <a:srgbClr val="420021"/>
                </a:solidFill>
              </a:rPr>
              <a:t>EMP_PRJ</a:t>
            </a:r>
          </a:p>
        </p:txBody>
      </p:sp>
    </p:spTree>
    <p:extLst>
      <p:ext uri="{BB962C8B-B14F-4D97-AF65-F5344CB8AC3E}">
        <p14:creationId xmlns:p14="http://schemas.microsoft.com/office/powerpoint/2010/main" val="35983233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Second Normal From</a:t>
            </a:r>
            <a:r>
              <a:rPr lang="en-US" sz="3200"/>
              <a:t> </a:t>
            </a:r>
          </a:p>
        </p:txBody>
      </p:sp>
      <p:sp>
        <p:nvSpPr>
          <p:cNvPr id="70659" name="Rectangle 3"/>
          <p:cNvSpPr>
            <a:spLocks noGrp="1" noChangeArrowheads="1"/>
          </p:cNvSpPr>
          <p:nvPr>
            <p:ph type="body" idx="1"/>
          </p:nvPr>
        </p:nvSpPr>
        <p:spPr>
          <a:xfrm>
            <a:off x="1636714" y="1066800"/>
            <a:ext cx="8955087" cy="5791200"/>
          </a:xfrm>
        </p:spPr>
        <p:txBody>
          <a:bodyPr/>
          <a:lstStyle/>
          <a:p>
            <a:pPr eaLnBrk="1" hangingPunct="1"/>
            <a:r>
              <a:rPr lang="en-US" b="1" smtClean="0">
                <a:solidFill>
                  <a:srgbClr val="002600"/>
                </a:solidFill>
              </a:rPr>
              <a:t>Second normal form (2NF)</a:t>
            </a:r>
            <a:r>
              <a:rPr lang="en-US" smtClean="0">
                <a:solidFill>
                  <a:srgbClr val="002600"/>
                </a:solidFill>
              </a:rPr>
              <a:t> is based on the concept of </a:t>
            </a:r>
            <a:r>
              <a:rPr lang="en-US" i="1" smtClean="0">
                <a:solidFill>
                  <a:srgbClr val="002600"/>
                </a:solidFill>
              </a:rPr>
              <a:t>full functional dependency . </a:t>
            </a:r>
            <a:endParaRPr lang="en-US" smtClean="0">
              <a:solidFill>
                <a:srgbClr val="002600"/>
              </a:solidFill>
            </a:endParaRPr>
          </a:p>
          <a:p>
            <a:pPr lvl="1" eaLnBrk="1" hangingPunct="1"/>
            <a:r>
              <a:rPr lang="en-US" smtClean="0">
                <a:solidFill>
                  <a:srgbClr val="000066"/>
                </a:solidFill>
              </a:rPr>
              <a:t>full functional dependency</a:t>
            </a:r>
          </a:p>
          <a:p>
            <a:pPr lvl="1" eaLnBrk="1" hangingPunct="1"/>
            <a:r>
              <a:rPr lang="en-US" smtClean="0">
                <a:solidFill>
                  <a:srgbClr val="000066"/>
                </a:solidFill>
              </a:rPr>
              <a:t>partial  dependency</a:t>
            </a:r>
          </a:p>
          <a:p>
            <a:pPr lvl="1" eaLnBrk="1" hangingPunct="1">
              <a:buFont typeface="Wingdings" panose="05000000000000000000" pitchFamily="2" charset="2"/>
              <a:buNone/>
            </a:pPr>
            <a:r>
              <a:rPr lang="en-US" smtClean="0">
                <a:solidFill>
                  <a:srgbClr val="000066"/>
                </a:solidFill>
              </a:rPr>
              <a:t>  </a:t>
            </a:r>
          </a:p>
          <a:p>
            <a:pPr eaLnBrk="1" hangingPunct="1"/>
            <a:r>
              <a:rPr lang="en-US" b="1" smtClean="0">
                <a:solidFill>
                  <a:srgbClr val="002600"/>
                </a:solidFill>
              </a:rPr>
              <a:t>Definition :</a:t>
            </a:r>
            <a:r>
              <a:rPr lang="en-US" smtClean="0">
                <a:solidFill>
                  <a:srgbClr val="002600"/>
                </a:solidFill>
              </a:rPr>
              <a:t> A relation schema R is in 2NF if every nonprime attribute A in R is </a:t>
            </a:r>
            <a:r>
              <a:rPr lang="en-US" i="1" smtClean="0">
                <a:solidFill>
                  <a:srgbClr val="002600"/>
                </a:solidFill>
              </a:rPr>
              <a:t>fully functionally dependent</a:t>
            </a:r>
            <a:r>
              <a:rPr lang="en-US" smtClean="0">
                <a:solidFill>
                  <a:srgbClr val="002600"/>
                </a:solidFill>
              </a:rPr>
              <a:t> on the primary key.</a:t>
            </a:r>
          </a:p>
          <a:p>
            <a:pPr eaLnBrk="1" hangingPunct="1"/>
            <a:endParaRPr lang="en-US" smtClean="0">
              <a:solidFill>
                <a:srgbClr val="002600"/>
              </a:solidFill>
            </a:endParaRPr>
          </a:p>
        </p:txBody>
      </p:sp>
    </p:spTree>
    <p:extLst>
      <p:ext uri="{BB962C8B-B14F-4D97-AF65-F5344CB8AC3E}">
        <p14:creationId xmlns:p14="http://schemas.microsoft.com/office/powerpoint/2010/main" val="40971974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5"/>
          <p:cNvSpPr>
            <a:spLocks noGrp="1" noChangeArrowheads="1"/>
          </p:cNvSpPr>
          <p:nvPr>
            <p:ph type="title" sz="quarter"/>
          </p:nvPr>
        </p:nvSpPr>
        <p:spPr>
          <a:xfrm>
            <a:off x="2674939" y="214314"/>
            <a:ext cx="7793037" cy="547687"/>
          </a:xfrm>
        </p:spPr>
        <p:txBody>
          <a:bodyPr>
            <a:normAutofit fontScale="90000"/>
          </a:bodyPr>
          <a:lstStyle/>
          <a:p>
            <a:pPr eaLnBrk="1" hangingPunct="1"/>
            <a:endParaRPr lang="en-US" sz="4000"/>
          </a:p>
        </p:txBody>
      </p:sp>
      <p:graphicFrame>
        <p:nvGraphicFramePr>
          <p:cNvPr id="136301" name="Group 109"/>
          <p:cNvGraphicFramePr>
            <a:graphicFrameLocks noGrp="1"/>
          </p:cNvGraphicFramePr>
          <p:nvPr>
            <p:ph sz="quarter" idx="1"/>
          </p:nvPr>
        </p:nvGraphicFramePr>
        <p:xfrm>
          <a:off x="1676400" y="1295400"/>
          <a:ext cx="8915400" cy="457200"/>
        </p:xfrm>
        <a:graphic>
          <a:graphicData uri="http://schemas.openxmlformats.org/drawingml/2006/table">
            <a:tbl>
              <a:tblPr/>
              <a:tblGrid>
                <a:gridCol w="838200"/>
                <a:gridCol w="1828800"/>
                <a:gridCol w="1371600"/>
                <a:gridCol w="1371600"/>
                <a:gridCol w="1371600"/>
                <a:gridCol w="2133600"/>
              </a:tblGrid>
              <a:tr h="4206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dirty="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rgbClr val="002600"/>
                          </a:solidFill>
                          <a:effectLst/>
                          <a:latin typeface="Tahoma" panose="020B0604030504040204" pitchFamily="34"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HOURS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rgbClr val="002600"/>
                          </a:solidFill>
                          <a:effectLst/>
                          <a:latin typeface="Tahoma" panose="020B0604030504040204"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rgbClr val="002600"/>
                          </a:solidFill>
                          <a:effectLst/>
                          <a:latin typeface="Tahoma" panose="020B0604030504040204" pitchFamily="34" charset="0"/>
                        </a:rPr>
                        <a:t>PLOCATION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343" name="Group 151"/>
          <p:cNvGraphicFramePr>
            <a:graphicFrameLocks noGrp="1"/>
          </p:cNvGraphicFramePr>
          <p:nvPr>
            <p:ph sz="quarter" idx="2"/>
          </p:nvPr>
        </p:nvGraphicFramePr>
        <p:xfrm>
          <a:off x="2667000" y="5730875"/>
          <a:ext cx="5334000" cy="518048"/>
        </p:xfrm>
        <a:graphic>
          <a:graphicData uri="http://schemas.openxmlformats.org/drawingml/2006/table">
            <a:tbl>
              <a:tblPr/>
              <a:tblGrid>
                <a:gridCol w="1828800"/>
                <a:gridCol w="1371600"/>
                <a:gridCol w="2133600"/>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PNUMBER</a:t>
                      </a:r>
                      <a:endParaRPr kumimoji="0" lang="en-US" sz="2800" b="0" i="0" u="none" strike="noStrike" cap="none" normalizeH="0" baseline="0" smtClean="0">
                        <a:ln>
                          <a:noFill/>
                        </a:ln>
                        <a:solidFill>
                          <a:srgbClr val="002600"/>
                        </a:solidFill>
                        <a:effectLst/>
                        <a:latin typeface="Tahoma" panose="020B0604030504040204" pitchFamily="34" charset="0"/>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PNAME</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PLOCATION</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319" name="Group 127"/>
          <p:cNvGraphicFramePr>
            <a:graphicFrameLocks noGrp="1"/>
          </p:cNvGraphicFramePr>
          <p:nvPr>
            <p:ph sz="quarter" idx="3"/>
          </p:nvPr>
        </p:nvGraphicFramePr>
        <p:xfrm>
          <a:off x="2286000" y="4495800"/>
          <a:ext cx="4038600" cy="533400"/>
        </p:xfrm>
        <a:graphic>
          <a:graphicData uri="http://schemas.openxmlformats.org/drawingml/2006/table">
            <a:tbl>
              <a:tblPr/>
              <a:tblGrid>
                <a:gridCol w="838200"/>
                <a:gridCol w="1828800"/>
                <a:gridCol w="1371600"/>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328" name="Group 136"/>
          <p:cNvGraphicFramePr>
            <a:graphicFrameLocks noGrp="1"/>
          </p:cNvGraphicFramePr>
          <p:nvPr>
            <p:ph sz="quarter" idx="4"/>
          </p:nvPr>
        </p:nvGraphicFramePr>
        <p:xfrm>
          <a:off x="7086600" y="4511675"/>
          <a:ext cx="2362200" cy="518048"/>
        </p:xfrm>
        <a:graphic>
          <a:graphicData uri="http://schemas.openxmlformats.org/drawingml/2006/table">
            <a:tbl>
              <a:tblPr/>
              <a:tblGrid>
                <a:gridCol w="838200"/>
                <a:gridCol w="1524000"/>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rgbClr val="002600"/>
                          </a:solidFill>
                          <a:effectLst/>
                          <a:latin typeface="Tahoma" panose="020B0604030504040204" pitchFamily="34" charset="0"/>
                        </a:rPr>
                        <a:t>SSN</a:t>
                      </a:r>
                      <a:endParaRPr kumimoji="0" lang="en-US" sz="2800" b="0" i="0" u="none" strike="noStrike" cap="none" normalizeH="0" baseline="0" smtClean="0">
                        <a:ln>
                          <a:noFill/>
                        </a:ln>
                        <a:solidFill>
                          <a:srgbClr val="002600"/>
                        </a:solidFill>
                        <a:effectLst/>
                        <a:latin typeface="Tahoma" panose="020B0604030504040204" pitchFamily="34" charset="0"/>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rgbClr val="002600"/>
                          </a:solidFill>
                          <a:effectLst/>
                          <a:latin typeface="Tahoma" panose="020B0604030504040204" pitchFamily="34" charset="0"/>
                        </a:rPr>
                        <a:t>ENMAE</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27" name="Line 110"/>
          <p:cNvSpPr>
            <a:spLocks noChangeShapeType="1"/>
          </p:cNvSpPr>
          <p:nvPr/>
        </p:nvSpPr>
        <p:spPr bwMode="auto">
          <a:xfrm>
            <a:off x="2133600" y="20574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8" name="Line 111"/>
          <p:cNvSpPr>
            <a:spLocks noChangeShapeType="1"/>
          </p:cNvSpPr>
          <p:nvPr/>
        </p:nvSpPr>
        <p:spPr bwMode="auto">
          <a:xfrm>
            <a:off x="2133600" y="24384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9" name="Line 112"/>
          <p:cNvSpPr>
            <a:spLocks noChangeShapeType="1"/>
          </p:cNvSpPr>
          <p:nvPr/>
        </p:nvSpPr>
        <p:spPr bwMode="auto">
          <a:xfrm>
            <a:off x="3352800" y="28194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0" name="Line 113"/>
          <p:cNvSpPr>
            <a:spLocks noChangeShapeType="1"/>
          </p:cNvSpPr>
          <p:nvPr/>
        </p:nvSpPr>
        <p:spPr bwMode="auto">
          <a:xfrm>
            <a:off x="2133600" y="175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1" name="Line 114"/>
          <p:cNvSpPr>
            <a:spLocks noChangeShapeType="1"/>
          </p:cNvSpPr>
          <p:nvPr/>
        </p:nvSpPr>
        <p:spPr bwMode="auto">
          <a:xfrm>
            <a:off x="2133600" y="213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2" name="Line 116"/>
          <p:cNvSpPr>
            <a:spLocks noChangeShapeType="1"/>
          </p:cNvSpPr>
          <p:nvPr/>
        </p:nvSpPr>
        <p:spPr bwMode="auto">
          <a:xfrm>
            <a:off x="3352800" y="2514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3" name="Line 118"/>
          <p:cNvSpPr>
            <a:spLocks noChangeShapeType="1"/>
          </p:cNvSpPr>
          <p:nvPr/>
        </p:nvSpPr>
        <p:spPr bwMode="auto">
          <a:xfrm>
            <a:off x="3429000" y="175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4" name="Line 119"/>
          <p:cNvSpPr>
            <a:spLocks noChangeShapeType="1"/>
          </p:cNvSpPr>
          <p:nvPr/>
        </p:nvSpPr>
        <p:spPr bwMode="auto">
          <a:xfrm flipV="1">
            <a:off x="5029200" y="1752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5" name="Line 120"/>
          <p:cNvSpPr>
            <a:spLocks noChangeShapeType="1"/>
          </p:cNvSpPr>
          <p:nvPr/>
        </p:nvSpPr>
        <p:spPr bwMode="auto">
          <a:xfrm flipV="1">
            <a:off x="7543800" y="2514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6" name="Line 121"/>
          <p:cNvSpPr>
            <a:spLocks noChangeShapeType="1"/>
          </p:cNvSpPr>
          <p:nvPr/>
        </p:nvSpPr>
        <p:spPr bwMode="auto">
          <a:xfrm flipV="1">
            <a:off x="62484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7" name="Line 122"/>
          <p:cNvSpPr>
            <a:spLocks noChangeShapeType="1"/>
          </p:cNvSpPr>
          <p:nvPr/>
        </p:nvSpPr>
        <p:spPr bwMode="auto">
          <a:xfrm flipV="1">
            <a:off x="9220200" y="2514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8" name="Line 128"/>
          <p:cNvSpPr>
            <a:spLocks noChangeShapeType="1"/>
          </p:cNvSpPr>
          <p:nvPr/>
        </p:nvSpPr>
        <p:spPr bwMode="auto">
          <a:xfrm>
            <a:off x="2743200" y="5334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9" name="Line 129"/>
          <p:cNvSpPr>
            <a:spLocks noChangeShapeType="1"/>
          </p:cNvSpPr>
          <p:nvPr/>
        </p:nvSpPr>
        <p:spPr bwMode="auto">
          <a:xfrm>
            <a:off x="27432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0" name="Line 130"/>
          <p:cNvSpPr>
            <a:spLocks noChangeShapeType="1"/>
          </p:cNvSpPr>
          <p:nvPr/>
        </p:nvSpPr>
        <p:spPr bwMode="auto">
          <a:xfrm>
            <a:off x="4191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1" name="Line 131"/>
          <p:cNvSpPr>
            <a:spLocks noChangeShapeType="1"/>
          </p:cNvSpPr>
          <p:nvPr/>
        </p:nvSpPr>
        <p:spPr bwMode="auto">
          <a:xfrm flipV="1">
            <a:off x="5791200" y="5029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2" name="Line 137"/>
          <p:cNvSpPr>
            <a:spLocks noChangeShapeType="1"/>
          </p:cNvSpPr>
          <p:nvPr/>
        </p:nvSpPr>
        <p:spPr bwMode="auto">
          <a:xfrm>
            <a:off x="7543800" y="5334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3" name="Line 139"/>
          <p:cNvSpPr>
            <a:spLocks noChangeShapeType="1"/>
          </p:cNvSpPr>
          <p:nvPr/>
        </p:nvSpPr>
        <p:spPr bwMode="auto">
          <a:xfrm>
            <a:off x="75438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4" name="Line 140"/>
          <p:cNvSpPr>
            <a:spLocks noChangeShapeType="1"/>
          </p:cNvSpPr>
          <p:nvPr/>
        </p:nvSpPr>
        <p:spPr bwMode="auto">
          <a:xfrm flipV="1">
            <a:off x="8763000" y="5029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5" name="Line 152"/>
          <p:cNvSpPr>
            <a:spLocks noChangeShapeType="1"/>
          </p:cNvSpPr>
          <p:nvPr/>
        </p:nvSpPr>
        <p:spPr bwMode="auto">
          <a:xfrm>
            <a:off x="3581400" y="65532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6" name="Line 153"/>
          <p:cNvSpPr>
            <a:spLocks noChangeShapeType="1"/>
          </p:cNvSpPr>
          <p:nvPr/>
        </p:nvSpPr>
        <p:spPr bwMode="auto">
          <a:xfrm>
            <a:off x="3581400" y="6248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7" name="Line 155"/>
          <p:cNvSpPr>
            <a:spLocks noChangeShapeType="1"/>
          </p:cNvSpPr>
          <p:nvPr/>
        </p:nvSpPr>
        <p:spPr bwMode="auto">
          <a:xfrm flipV="1">
            <a:off x="6629400" y="624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8" name="Line 156"/>
          <p:cNvSpPr>
            <a:spLocks noChangeShapeType="1"/>
          </p:cNvSpPr>
          <p:nvPr/>
        </p:nvSpPr>
        <p:spPr bwMode="auto">
          <a:xfrm flipV="1">
            <a:off x="5181600" y="624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9" name="AutoShape 157"/>
          <p:cNvSpPr>
            <a:spLocks noChangeArrowheads="1"/>
          </p:cNvSpPr>
          <p:nvPr/>
        </p:nvSpPr>
        <p:spPr bwMode="auto">
          <a:xfrm>
            <a:off x="4648200" y="3124200"/>
            <a:ext cx="381000" cy="1066800"/>
          </a:xfrm>
          <a:prstGeom prst="down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p>
        </p:txBody>
      </p:sp>
      <p:sp>
        <p:nvSpPr>
          <p:cNvPr id="71750" name="Text Box 158"/>
          <p:cNvSpPr txBox="1">
            <a:spLocks noChangeArrowheads="1"/>
          </p:cNvSpPr>
          <p:nvPr/>
        </p:nvSpPr>
        <p:spPr bwMode="auto">
          <a:xfrm>
            <a:off x="5181600" y="33528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420021"/>
                </a:solidFill>
              </a:rPr>
              <a:t>2NF Normalization</a:t>
            </a:r>
          </a:p>
        </p:txBody>
      </p:sp>
      <p:sp>
        <p:nvSpPr>
          <p:cNvPr id="71751" name="Text Box 164"/>
          <p:cNvSpPr txBox="1">
            <a:spLocks noChangeArrowheads="1"/>
          </p:cNvSpPr>
          <p:nvPr/>
        </p:nvSpPr>
        <p:spPr bwMode="auto">
          <a:xfrm>
            <a:off x="2819401" y="2438401"/>
            <a:ext cx="627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FD3</a:t>
            </a:r>
          </a:p>
        </p:txBody>
      </p:sp>
      <p:sp>
        <p:nvSpPr>
          <p:cNvPr id="71752" name="Text Box 169"/>
          <p:cNvSpPr txBox="1">
            <a:spLocks noChangeArrowheads="1"/>
          </p:cNvSpPr>
          <p:nvPr/>
        </p:nvSpPr>
        <p:spPr bwMode="auto">
          <a:xfrm>
            <a:off x="1600201" y="1676401"/>
            <a:ext cx="627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FD1</a:t>
            </a:r>
          </a:p>
        </p:txBody>
      </p:sp>
      <p:sp>
        <p:nvSpPr>
          <p:cNvPr id="71753" name="Text Box 170"/>
          <p:cNvSpPr txBox="1">
            <a:spLocks noChangeArrowheads="1"/>
          </p:cNvSpPr>
          <p:nvPr/>
        </p:nvSpPr>
        <p:spPr bwMode="auto">
          <a:xfrm>
            <a:off x="1582738" y="2057401"/>
            <a:ext cx="627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FD2</a:t>
            </a:r>
          </a:p>
        </p:txBody>
      </p:sp>
      <p:sp>
        <p:nvSpPr>
          <p:cNvPr id="71754" name="Text Box 171"/>
          <p:cNvSpPr txBox="1">
            <a:spLocks noChangeArrowheads="1"/>
          </p:cNvSpPr>
          <p:nvPr/>
        </p:nvSpPr>
        <p:spPr bwMode="auto">
          <a:xfrm>
            <a:off x="2192338" y="5013326"/>
            <a:ext cx="627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FD1</a:t>
            </a:r>
          </a:p>
        </p:txBody>
      </p:sp>
      <p:sp>
        <p:nvSpPr>
          <p:cNvPr id="71755" name="Text Box 172"/>
          <p:cNvSpPr txBox="1">
            <a:spLocks noChangeArrowheads="1"/>
          </p:cNvSpPr>
          <p:nvPr/>
        </p:nvSpPr>
        <p:spPr bwMode="auto">
          <a:xfrm>
            <a:off x="6992938" y="4953001"/>
            <a:ext cx="627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FD2</a:t>
            </a:r>
          </a:p>
        </p:txBody>
      </p:sp>
      <p:sp>
        <p:nvSpPr>
          <p:cNvPr id="71756" name="Text Box 173"/>
          <p:cNvSpPr txBox="1">
            <a:spLocks noChangeArrowheads="1"/>
          </p:cNvSpPr>
          <p:nvPr/>
        </p:nvSpPr>
        <p:spPr bwMode="auto">
          <a:xfrm>
            <a:off x="2971801" y="6232526"/>
            <a:ext cx="627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r>
              <a:rPr lang="en-US"/>
              <a:t>FD3</a:t>
            </a:r>
          </a:p>
        </p:txBody>
      </p:sp>
    </p:spTree>
    <p:extLst>
      <p:ext uri="{BB962C8B-B14F-4D97-AF65-F5344CB8AC3E}">
        <p14:creationId xmlns:p14="http://schemas.microsoft.com/office/powerpoint/2010/main" val="3001500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72707"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A functional dependency X </a:t>
            </a:r>
            <a:r>
              <a:rPr lang="en-US" smtClean="0">
                <a:solidFill>
                  <a:srgbClr val="002600"/>
                </a:solidFill>
                <a:sym typeface="Wingdings" panose="05000000000000000000" pitchFamily="2" charset="2"/>
              </a:rPr>
              <a:t> Y is a full functional dependency, if removal of any attribute A from X means dependency does not hold any more.</a:t>
            </a:r>
          </a:p>
          <a:p>
            <a:pPr eaLnBrk="1" hangingPunct="1"/>
            <a:endParaRPr lang="en-US" smtClean="0">
              <a:solidFill>
                <a:srgbClr val="002600"/>
              </a:solidFill>
              <a:sym typeface="Wingdings" panose="05000000000000000000" pitchFamily="2" charset="2"/>
            </a:endParaRPr>
          </a:p>
          <a:p>
            <a:pPr eaLnBrk="1" hangingPunct="1"/>
            <a:r>
              <a:rPr lang="en-US" smtClean="0">
                <a:solidFill>
                  <a:srgbClr val="002600"/>
                </a:solidFill>
                <a:sym typeface="Wingdings" panose="05000000000000000000" pitchFamily="2" charset="2"/>
              </a:rPr>
              <a:t>For any attribute A </a:t>
            </a:r>
            <a:r>
              <a:rPr lang="ru-RU" smtClean="0">
                <a:solidFill>
                  <a:srgbClr val="002600"/>
                </a:solidFill>
                <a:cs typeface="Tahoma" panose="020B0604030504040204" pitchFamily="34" charset="0"/>
                <a:sym typeface="Wingdings" panose="05000000000000000000" pitchFamily="2" charset="2"/>
              </a:rPr>
              <a:t>Є</a:t>
            </a:r>
            <a:r>
              <a:rPr lang="en-US" smtClean="0">
                <a:solidFill>
                  <a:srgbClr val="002600"/>
                </a:solidFill>
                <a:cs typeface="Tahoma" panose="020B0604030504040204" pitchFamily="34" charset="0"/>
                <a:sym typeface="Wingdings" panose="05000000000000000000" pitchFamily="2" charset="2"/>
              </a:rPr>
              <a:t> X, (X – {A}) does not functionally determine Y.</a:t>
            </a:r>
          </a:p>
          <a:p>
            <a:pPr eaLnBrk="1" hangingPunct="1">
              <a:buFont typeface="Wingdings" panose="05000000000000000000" pitchFamily="2" charset="2"/>
              <a:buNone/>
            </a:pPr>
            <a:endParaRPr lang="en-US" smtClean="0">
              <a:solidFill>
                <a:srgbClr val="002600"/>
              </a:solidFill>
              <a:cs typeface="Tahoma" panose="020B0604030504040204" pitchFamily="34" charset="0"/>
              <a:sym typeface="Wingdings" panose="05000000000000000000" pitchFamily="2" charset="2"/>
            </a:endParaRPr>
          </a:p>
          <a:p>
            <a:pPr eaLnBrk="1" hangingPunct="1"/>
            <a:r>
              <a:rPr lang="en-US" smtClean="0">
                <a:solidFill>
                  <a:srgbClr val="002600"/>
                </a:solidFill>
                <a:cs typeface="Tahoma" panose="020B0604030504040204" pitchFamily="34" charset="0"/>
                <a:sym typeface="Wingdings" panose="05000000000000000000" pitchFamily="2" charset="2"/>
              </a:rPr>
              <a:t>(X – {A})  Y is partial dependency</a:t>
            </a:r>
          </a:p>
          <a:p>
            <a:pPr eaLnBrk="1" hangingPunct="1"/>
            <a:endParaRPr lang="ru-RU" smtClean="0">
              <a:solidFill>
                <a:srgbClr val="002600"/>
              </a:solidFill>
              <a:cs typeface="Tahoma" panose="020B0604030504040204" pitchFamily="34" charset="0"/>
            </a:endParaRPr>
          </a:p>
        </p:txBody>
      </p:sp>
    </p:spTree>
    <p:extLst>
      <p:ext uri="{BB962C8B-B14F-4D97-AF65-F5344CB8AC3E}">
        <p14:creationId xmlns:p14="http://schemas.microsoft.com/office/powerpoint/2010/main" val="21564592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73731" name="Rectangle 3"/>
          <p:cNvSpPr>
            <a:spLocks noGrp="1" noChangeArrowheads="1"/>
          </p:cNvSpPr>
          <p:nvPr>
            <p:ph type="body" idx="1"/>
          </p:nvPr>
        </p:nvSpPr>
        <p:spPr>
          <a:xfrm>
            <a:off x="1636714" y="1066800"/>
            <a:ext cx="8955087" cy="5791200"/>
          </a:xfrm>
        </p:spPr>
        <p:txBody>
          <a:bodyPr/>
          <a:lstStyle/>
          <a:p>
            <a:pPr eaLnBrk="1" hangingPunct="1"/>
            <a:r>
              <a:rPr lang="en-US" smtClean="0">
                <a:solidFill>
                  <a:srgbClr val="002600"/>
                </a:solidFill>
              </a:rPr>
              <a:t>The test for 2NF involves testing for functional dependencies those left side attributes are part of the Primary Key.</a:t>
            </a:r>
          </a:p>
          <a:p>
            <a:pPr eaLnBrk="1" hangingPunct="1"/>
            <a:endParaRPr lang="en-US" smtClean="0">
              <a:solidFill>
                <a:srgbClr val="002600"/>
              </a:solidFill>
            </a:endParaRPr>
          </a:p>
          <a:p>
            <a:pPr eaLnBrk="1" hangingPunct="1"/>
            <a:r>
              <a:rPr lang="en-US" smtClean="0">
                <a:solidFill>
                  <a:srgbClr val="002600"/>
                </a:solidFill>
              </a:rPr>
              <a:t>If Primary Key contains single attribute, the test need not be applied.</a:t>
            </a:r>
          </a:p>
          <a:p>
            <a:pPr eaLnBrk="1" hangingPunct="1"/>
            <a:endParaRPr lang="en-US" smtClean="0">
              <a:solidFill>
                <a:srgbClr val="002600"/>
              </a:solidFill>
            </a:endParaRP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11451760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674938" y="214314"/>
            <a:ext cx="6697662" cy="547687"/>
          </a:xfrm>
        </p:spPr>
        <p:txBody>
          <a:bodyPr/>
          <a:lstStyle/>
          <a:p>
            <a:pPr eaLnBrk="1" hangingPunct="1"/>
            <a:r>
              <a:rPr lang="en-US" sz="3200">
                <a:solidFill>
                  <a:srgbClr val="420021"/>
                </a:solidFill>
              </a:rPr>
              <a:t>Third normal form(3NF)</a:t>
            </a:r>
          </a:p>
        </p:txBody>
      </p:sp>
      <p:sp>
        <p:nvSpPr>
          <p:cNvPr id="74755" name="Rectangle 3"/>
          <p:cNvSpPr>
            <a:spLocks noGrp="1" noChangeArrowheads="1"/>
          </p:cNvSpPr>
          <p:nvPr>
            <p:ph type="body" idx="1"/>
          </p:nvPr>
        </p:nvSpPr>
        <p:spPr>
          <a:xfrm>
            <a:off x="1636714" y="1066800"/>
            <a:ext cx="8955087" cy="5791200"/>
          </a:xfrm>
        </p:spPr>
        <p:txBody>
          <a:bodyPr/>
          <a:lstStyle/>
          <a:p>
            <a:pPr eaLnBrk="1" hangingPunct="1"/>
            <a:r>
              <a:rPr lang="en-US" b="1" smtClean="0">
                <a:solidFill>
                  <a:srgbClr val="002600"/>
                </a:solidFill>
              </a:rPr>
              <a:t>Third normal form(3NF) </a:t>
            </a:r>
            <a:r>
              <a:rPr lang="en-US" smtClean="0">
                <a:solidFill>
                  <a:srgbClr val="002600"/>
                </a:solidFill>
              </a:rPr>
              <a:t>is based on the concept of </a:t>
            </a:r>
            <a:r>
              <a:rPr lang="en-US" i="1" smtClean="0">
                <a:solidFill>
                  <a:srgbClr val="002600"/>
                </a:solidFill>
              </a:rPr>
              <a:t> transitive dependency. </a:t>
            </a:r>
          </a:p>
          <a:p>
            <a:pPr eaLnBrk="1" hangingPunct="1"/>
            <a:endParaRPr lang="en-US" smtClean="0">
              <a:solidFill>
                <a:srgbClr val="002600"/>
              </a:solidFill>
            </a:endParaRPr>
          </a:p>
          <a:p>
            <a:pPr eaLnBrk="1" hangingPunct="1"/>
            <a:r>
              <a:rPr lang="en-US" smtClean="0">
                <a:solidFill>
                  <a:srgbClr val="002600"/>
                </a:solidFill>
              </a:rPr>
              <a:t>A functional dependency X</a:t>
            </a:r>
            <a:r>
              <a:rPr lang="en-US" smtClean="0">
                <a:solidFill>
                  <a:srgbClr val="002600"/>
                </a:solidFill>
                <a:sym typeface="Wingdings" panose="05000000000000000000" pitchFamily="2" charset="2"/>
              </a:rPr>
              <a:t></a:t>
            </a:r>
            <a:r>
              <a:rPr lang="en-US" smtClean="0">
                <a:solidFill>
                  <a:srgbClr val="002600"/>
                </a:solidFill>
              </a:rPr>
              <a:t>Y  in a relation schema R is </a:t>
            </a:r>
            <a:r>
              <a:rPr lang="en-US" b="1" smtClean="0">
                <a:solidFill>
                  <a:srgbClr val="002600"/>
                </a:solidFill>
              </a:rPr>
              <a:t>transitive dependency </a:t>
            </a:r>
            <a:r>
              <a:rPr lang="en-US" smtClean="0">
                <a:solidFill>
                  <a:srgbClr val="002600"/>
                </a:solidFill>
              </a:rPr>
              <a:t> if there is a set of attributes Z that is neither a candidate key nor a subset of any key of R and both X</a:t>
            </a:r>
            <a:r>
              <a:rPr lang="en-US" smtClean="0">
                <a:solidFill>
                  <a:srgbClr val="002600"/>
                </a:solidFill>
                <a:sym typeface="Wingdings" panose="05000000000000000000" pitchFamily="2" charset="2"/>
              </a:rPr>
              <a:t></a:t>
            </a:r>
            <a:r>
              <a:rPr lang="en-US" smtClean="0">
                <a:solidFill>
                  <a:srgbClr val="002600"/>
                </a:solidFill>
              </a:rPr>
              <a:t>Z and Z</a:t>
            </a:r>
            <a:r>
              <a:rPr lang="en-US" smtClean="0">
                <a:solidFill>
                  <a:srgbClr val="002600"/>
                </a:solidFill>
                <a:sym typeface="Wingdings" panose="05000000000000000000" pitchFamily="2" charset="2"/>
              </a:rPr>
              <a:t></a:t>
            </a:r>
            <a:r>
              <a:rPr lang="en-US" smtClean="0">
                <a:solidFill>
                  <a:srgbClr val="002600"/>
                </a:solidFill>
              </a:rPr>
              <a:t>Y hold.</a:t>
            </a:r>
            <a:endParaRPr lang="en-US" b="1" smtClean="0">
              <a:solidFill>
                <a:srgbClr val="002600"/>
              </a:solidFill>
            </a:endParaRPr>
          </a:p>
        </p:txBody>
      </p:sp>
    </p:spTree>
    <p:extLst>
      <p:ext uri="{BB962C8B-B14F-4D97-AF65-F5344CB8AC3E}">
        <p14:creationId xmlns:p14="http://schemas.microsoft.com/office/powerpoint/2010/main" val="12995900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674938" y="214314"/>
            <a:ext cx="6697662" cy="547687"/>
          </a:xfrm>
        </p:spPr>
        <p:txBody>
          <a:bodyPr>
            <a:normAutofit fontScale="90000"/>
          </a:bodyPr>
          <a:lstStyle/>
          <a:p>
            <a:pPr eaLnBrk="1" hangingPunct="1"/>
            <a:endParaRPr lang="en-US" sz="4000"/>
          </a:p>
        </p:txBody>
      </p:sp>
      <p:sp>
        <p:nvSpPr>
          <p:cNvPr id="75779" name="Rectangle 3"/>
          <p:cNvSpPr>
            <a:spLocks noGrp="1" noChangeArrowheads="1"/>
          </p:cNvSpPr>
          <p:nvPr>
            <p:ph type="body" idx="1"/>
          </p:nvPr>
        </p:nvSpPr>
        <p:spPr>
          <a:xfrm>
            <a:off x="1636714" y="1066800"/>
            <a:ext cx="8955087" cy="5791200"/>
          </a:xfrm>
        </p:spPr>
        <p:txBody>
          <a:bodyPr/>
          <a:lstStyle/>
          <a:p>
            <a:pPr eaLnBrk="1" hangingPunct="1"/>
            <a:r>
              <a:rPr lang="en-US" b="1" smtClean="0">
                <a:solidFill>
                  <a:srgbClr val="002600"/>
                </a:solidFill>
              </a:rPr>
              <a:t>Definition: </a:t>
            </a:r>
            <a:r>
              <a:rPr lang="en-US" smtClean="0">
                <a:solidFill>
                  <a:srgbClr val="002600"/>
                </a:solidFill>
              </a:rPr>
              <a:t>According to Codd’s  original definition , a relation schema R is in 3NF if it satisfies 2NF and no nonprime attribute of R is transitively dependent on the primary key.</a:t>
            </a:r>
          </a:p>
          <a:p>
            <a:pPr eaLnBrk="1" hangingPunct="1"/>
            <a:endParaRPr lang="en-US" smtClean="0">
              <a:solidFill>
                <a:srgbClr val="002600"/>
              </a:solidFill>
            </a:endParaRPr>
          </a:p>
          <a:p>
            <a:pPr eaLnBrk="1" hangingPunct="1"/>
            <a:endParaRPr lang="en-US" smtClean="0">
              <a:solidFill>
                <a:srgbClr val="002600"/>
              </a:solidFill>
            </a:endParaRPr>
          </a:p>
        </p:txBody>
      </p:sp>
    </p:spTree>
    <p:extLst>
      <p:ext uri="{BB962C8B-B14F-4D97-AF65-F5344CB8AC3E}">
        <p14:creationId xmlns:p14="http://schemas.microsoft.com/office/powerpoint/2010/main" val="37954999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2"/>
          <p:cNvSpPr>
            <a:spLocks noGrp="1" noChangeArrowheads="1"/>
          </p:cNvSpPr>
          <p:nvPr>
            <p:ph type="title"/>
          </p:nvPr>
        </p:nvSpPr>
        <p:spPr>
          <a:xfrm>
            <a:off x="2674939" y="214314"/>
            <a:ext cx="7793037" cy="623887"/>
          </a:xfrm>
        </p:spPr>
        <p:txBody>
          <a:bodyPr>
            <a:normAutofit fontScale="90000"/>
          </a:bodyPr>
          <a:lstStyle/>
          <a:p>
            <a:pPr eaLnBrk="1" hangingPunct="1"/>
            <a:endParaRPr lang="en-US" sz="4000"/>
          </a:p>
        </p:txBody>
      </p:sp>
      <p:graphicFrame>
        <p:nvGraphicFramePr>
          <p:cNvPr id="141431" name="Group 119"/>
          <p:cNvGraphicFramePr>
            <a:graphicFrameLocks noGrp="1"/>
          </p:cNvGraphicFramePr>
          <p:nvPr>
            <p:ph sz="half" idx="1"/>
          </p:nvPr>
        </p:nvGraphicFramePr>
        <p:xfrm>
          <a:off x="1752600" y="1600200"/>
          <a:ext cx="8839200" cy="533400"/>
        </p:xfrm>
        <a:graphic>
          <a:graphicData uri="http://schemas.openxmlformats.org/drawingml/2006/table">
            <a:tbl>
              <a:tblPr/>
              <a:tblGrid>
                <a:gridCol w="1360488"/>
                <a:gridCol w="831850"/>
                <a:gridCol w="1682750"/>
                <a:gridCol w="1785937"/>
                <a:gridCol w="1336675"/>
                <a:gridCol w="1841500"/>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rPr>
                        <a:t>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sng" strike="noStrike" cap="none" normalizeH="0" baseline="0" smtClean="0">
                          <a:ln>
                            <a:noFill/>
                          </a:ln>
                          <a:solidFill>
                            <a:schemeClr val="tx1"/>
                          </a:solidFill>
                          <a:effectLst/>
                          <a:latin typeface="Tahoma" panose="020B0604030504040204" pitchFamily="34"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rPr>
                        <a:t>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1436" name="Group 124"/>
          <p:cNvGraphicFramePr>
            <a:graphicFrameLocks noGrp="1"/>
          </p:cNvGraphicFramePr>
          <p:nvPr>
            <p:ph sz="quarter" idx="2"/>
          </p:nvPr>
        </p:nvGraphicFramePr>
        <p:xfrm>
          <a:off x="1905000" y="4038600"/>
          <a:ext cx="5943600" cy="533400"/>
        </p:xfrm>
        <a:graphic>
          <a:graphicData uri="http://schemas.openxmlformats.org/drawingml/2006/table">
            <a:tbl>
              <a:tblPr/>
              <a:tblGrid>
                <a:gridCol w="1427163"/>
                <a:gridCol w="874712"/>
                <a:gridCol w="1766888"/>
                <a:gridCol w="1874837"/>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DNUMBER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1441" name="Group 129"/>
          <p:cNvGraphicFramePr>
            <a:graphicFrameLocks noGrp="1"/>
          </p:cNvGraphicFramePr>
          <p:nvPr>
            <p:ph sz="quarter" idx="3"/>
          </p:nvPr>
        </p:nvGraphicFramePr>
        <p:xfrm>
          <a:off x="3048000" y="5181600"/>
          <a:ext cx="5181600" cy="649288"/>
        </p:xfrm>
        <a:graphic>
          <a:graphicData uri="http://schemas.openxmlformats.org/drawingml/2006/table">
            <a:tbl>
              <a:tblPr/>
              <a:tblGrid>
                <a:gridCol w="1865313"/>
                <a:gridCol w="1395412"/>
                <a:gridCol w="1920875"/>
              </a:tblGrid>
              <a:tr h="6492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sng" strike="noStrike" cap="none" normalizeH="0" baseline="0" smtClean="0">
                          <a:ln>
                            <a:noFill/>
                          </a:ln>
                          <a:solidFill>
                            <a:schemeClr val="tx1"/>
                          </a:solidFill>
                          <a:effectLst/>
                          <a:latin typeface="Tahoma" panose="020B0604030504040204" pitchFamily="34" charset="0"/>
                        </a:rPr>
                        <a:t>DNUMBER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ahoma" panose="020B0604030504040204" pitchFamily="34" charset="0"/>
                        </a:rPr>
                        <a:t>DMGRSSN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41" name="Line 120"/>
          <p:cNvSpPr>
            <a:spLocks noChangeShapeType="1"/>
          </p:cNvSpPr>
          <p:nvPr/>
        </p:nvSpPr>
        <p:spPr bwMode="auto">
          <a:xfrm>
            <a:off x="2209800" y="24384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2" name="Line 121"/>
          <p:cNvSpPr>
            <a:spLocks noChangeShapeType="1"/>
          </p:cNvSpPr>
          <p:nvPr/>
        </p:nvSpPr>
        <p:spPr bwMode="auto">
          <a:xfrm>
            <a:off x="6477000" y="27432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3" name="Line 130"/>
          <p:cNvSpPr>
            <a:spLocks noChangeShapeType="1"/>
          </p:cNvSpPr>
          <p:nvPr/>
        </p:nvSpPr>
        <p:spPr bwMode="auto">
          <a:xfrm>
            <a:off x="2286000" y="48768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4" name="Line 131"/>
          <p:cNvSpPr>
            <a:spLocks noChangeShapeType="1"/>
          </p:cNvSpPr>
          <p:nvPr/>
        </p:nvSpPr>
        <p:spPr bwMode="auto">
          <a:xfrm>
            <a:off x="3962400" y="60960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5" name="Line 132"/>
          <p:cNvSpPr>
            <a:spLocks noChangeShapeType="1"/>
          </p:cNvSpPr>
          <p:nvPr/>
        </p:nvSpPr>
        <p:spPr bwMode="auto">
          <a:xfrm>
            <a:off x="3429000" y="213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6" name="Line 133"/>
          <p:cNvSpPr>
            <a:spLocks noChangeShapeType="1"/>
          </p:cNvSpPr>
          <p:nvPr/>
        </p:nvSpPr>
        <p:spPr bwMode="auto">
          <a:xfrm>
            <a:off x="3962400" y="5791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7" name="Line 134"/>
          <p:cNvSpPr>
            <a:spLocks noChangeShapeType="1"/>
          </p:cNvSpPr>
          <p:nvPr/>
        </p:nvSpPr>
        <p:spPr bwMode="auto">
          <a:xfrm>
            <a:off x="37338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8" name="Line 135"/>
          <p:cNvSpPr>
            <a:spLocks noChangeShapeType="1"/>
          </p:cNvSpPr>
          <p:nvPr/>
        </p:nvSpPr>
        <p:spPr bwMode="auto">
          <a:xfrm flipV="1">
            <a:off x="22098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49" name="Line 136"/>
          <p:cNvSpPr>
            <a:spLocks noChangeShapeType="1"/>
          </p:cNvSpPr>
          <p:nvPr/>
        </p:nvSpPr>
        <p:spPr bwMode="auto">
          <a:xfrm flipV="1">
            <a:off x="66294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0" name="Line 137"/>
          <p:cNvSpPr>
            <a:spLocks noChangeShapeType="1"/>
          </p:cNvSpPr>
          <p:nvPr/>
        </p:nvSpPr>
        <p:spPr bwMode="auto">
          <a:xfrm flipV="1">
            <a:off x="2286000" y="4572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1" name="Line 138"/>
          <p:cNvSpPr>
            <a:spLocks noChangeShapeType="1"/>
          </p:cNvSpPr>
          <p:nvPr/>
        </p:nvSpPr>
        <p:spPr bwMode="auto">
          <a:xfrm flipV="1">
            <a:off x="5029200" y="4572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2" name="Line 139"/>
          <p:cNvSpPr>
            <a:spLocks noChangeShapeType="1"/>
          </p:cNvSpPr>
          <p:nvPr/>
        </p:nvSpPr>
        <p:spPr bwMode="auto">
          <a:xfrm flipV="1">
            <a:off x="6705600" y="4572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3" name="Line 140"/>
          <p:cNvSpPr>
            <a:spLocks noChangeShapeType="1"/>
          </p:cNvSpPr>
          <p:nvPr/>
        </p:nvSpPr>
        <p:spPr bwMode="auto">
          <a:xfrm flipV="1">
            <a:off x="5638800" y="579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4" name="Line 141"/>
          <p:cNvSpPr>
            <a:spLocks noChangeShapeType="1"/>
          </p:cNvSpPr>
          <p:nvPr/>
        </p:nvSpPr>
        <p:spPr bwMode="auto">
          <a:xfrm flipV="1">
            <a:off x="46482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5" name="Line 142"/>
          <p:cNvSpPr>
            <a:spLocks noChangeShapeType="1"/>
          </p:cNvSpPr>
          <p:nvPr/>
        </p:nvSpPr>
        <p:spPr bwMode="auto">
          <a:xfrm flipV="1">
            <a:off x="7239000" y="579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6" name="Line 143"/>
          <p:cNvSpPr>
            <a:spLocks noChangeShapeType="1"/>
          </p:cNvSpPr>
          <p:nvPr/>
        </p:nvSpPr>
        <p:spPr bwMode="auto">
          <a:xfrm flipV="1">
            <a:off x="8077200" y="243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7" name="Line 144"/>
          <p:cNvSpPr>
            <a:spLocks noChangeShapeType="1"/>
          </p:cNvSpPr>
          <p:nvPr/>
        </p:nvSpPr>
        <p:spPr bwMode="auto">
          <a:xfrm flipV="1">
            <a:off x="9601200" y="243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8" name="Line 145"/>
          <p:cNvSpPr>
            <a:spLocks noChangeShapeType="1"/>
          </p:cNvSpPr>
          <p:nvPr/>
        </p:nvSpPr>
        <p:spPr bwMode="auto">
          <a:xfrm>
            <a:off x="6477000" y="2514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59" name="Text Box 146"/>
          <p:cNvSpPr txBox="1">
            <a:spLocks noChangeArrowheads="1"/>
          </p:cNvSpPr>
          <p:nvPr/>
        </p:nvSpPr>
        <p:spPr bwMode="auto">
          <a:xfrm>
            <a:off x="5257800" y="30321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solidFill>
                  <a:srgbClr val="420021"/>
                </a:solidFill>
              </a:rPr>
              <a:t>3NF Normalization</a:t>
            </a:r>
          </a:p>
        </p:txBody>
      </p:sp>
      <p:sp>
        <p:nvSpPr>
          <p:cNvPr id="76860" name="AutoShape 147"/>
          <p:cNvSpPr>
            <a:spLocks noChangeArrowheads="1"/>
          </p:cNvSpPr>
          <p:nvPr/>
        </p:nvSpPr>
        <p:spPr bwMode="auto">
          <a:xfrm>
            <a:off x="4800600" y="2667000"/>
            <a:ext cx="381000" cy="1143000"/>
          </a:xfrm>
          <a:prstGeom prst="down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endParaRPr lang="en-US"/>
          </a:p>
        </p:txBody>
      </p:sp>
    </p:spTree>
    <p:extLst>
      <p:ext uri="{BB962C8B-B14F-4D97-AF65-F5344CB8AC3E}">
        <p14:creationId xmlns:p14="http://schemas.microsoft.com/office/powerpoint/2010/main" val="25663702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667001" y="0"/>
            <a:ext cx="5859463" cy="1524000"/>
          </a:xfrm>
        </p:spPr>
        <p:txBody>
          <a:bodyPr/>
          <a:lstStyle/>
          <a:p>
            <a:pPr eaLnBrk="1" hangingPunct="1"/>
            <a:r>
              <a:rPr lang="en-US" sz="3200">
                <a:solidFill>
                  <a:srgbClr val="420021"/>
                </a:solidFill>
              </a:rPr>
              <a:t>GENERAL DEFINITIONS OF SECOND AND THIRD NORMAL FORMS</a:t>
            </a:r>
          </a:p>
        </p:txBody>
      </p:sp>
      <p:graphicFrame>
        <p:nvGraphicFramePr>
          <p:cNvPr id="142471" name="Group 135"/>
          <p:cNvGraphicFramePr>
            <a:graphicFrameLocks noGrp="1"/>
          </p:cNvGraphicFramePr>
          <p:nvPr>
            <p:ph idx="1"/>
          </p:nvPr>
        </p:nvGraphicFramePr>
        <p:xfrm>
          <a:off x="1676400" y="1550988"/>
          <a:ext cx="8839200" cy="5030786"/>
        </p:xfrm>
        <a:graphic>
          <a:graphicData uri="http://schemas.openxmlformats.org/drawingml/2006/table">
            <a:tbl>
              <a:tblPr/>
              <a:tblGrid>
                <a:gridCol w="1230313"/>
                <a:gridCol w="3689350"/>
                <a:gridCol w="3919537"/>
              </a:tblGrid>
              <a:tr h="64139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NORMAL FORM</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TEST</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REMEDY(NORMALIZATION)</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5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First (1NF)</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Relation should have no nonatomic attributes  or nested relations</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Form new relations for each nonatomic  attribute of nested relation</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74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Second (2NF)</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For relations where primary key contains multiple attributes , no nonkey attribute should be functionally dependent on a part of the primary key.</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Decompose and set up a new relation for each partial key with its dependent attribute (s). make sure to keep the original primary key and any attributes that are fully functionally dependent on it.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374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Third (3NF)</a:t>
                      </a:r>
                      <a:endParaRPr kumimoji="0" lang="en-US" sz="1600" b="1"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Relation should not have a nonkey attribute functionally determined by another nonkey attribute( or by a set of nonkey attributes .) that is , there should be no transitive dependency of a nonkey attribute on the primary key.</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Decompose and set up a relation that include the nonkey  attribute(s) that functionally determine(s) other nonkey attribute(s).</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833328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674938" y="747714"/>
            <a:ext cx="6697662" cy="547687"/>
          </a:xfrm>
        </p:spPr>
        <p:txBody>
          <a:bodyPr>
            <a:normAutofit fontScale="90000"/>
          </a:bodyPr>
          <a:lstStyle/>
          <a:p>
            <a:pPr eaLnBrk="1" hangingPunct="1"/>
            <a:r>
              <a:rPr lang="en-US" sz="3200">
                <a:solidFill>
                  <a:srgbClr val="420021"/>
                </a:solidFill>
              </a:rPr>
              <a:t>General  Definition of second Normal Form </a:t>
            </a:r>
          </a:p>
        </p:txBody>
      </p:sp>
      <p:sp>
        <p:nvSpPr>
          <p:cNvPr id="78851" name="Rectangle 3"/>
          <p:cNvSpPr>
            <a:spLocks noGrp="1" noChangeArrowheads="1"/>
          </p:cNvSpPr>
          <p:nvPr>
            <p:ph type="body" idx="1"/>
          </p:nvPr>
        </p:nvSpPr>
        <p:spPr>
          <a:xfrm>
            <a:off x="1636714" y="1295400"/>
            <a:ext cx="8955087" cy="5562600"/>
          </a:xfrm>
        </p:spPr>
        <p:txBody>
          <a:bodyPr/>
          <a:lstStyle/>
          <a:p>
            <a:pPr eaLnBrk="1" hangingPunct="1"/>
            <a:r>
              <a:rPr lang="en-US" smtClean="0">
                <a:solidFill>
                  <a:srgbClr val="002600"/>
                </a:solidFill>
              </a:rPr>
              <a:t>A relation schema R is in </a:t>
            </a:r>
            <a:r>
              <a:rPr lang="en-US" b="1" smtClean="0">
                <a:solidFill>
                  <a:srgbClr val="002600"/>
                </a:solidFill>
              </a:rPr>
              <a:t>second normal form(2NF) </a:t>
            </a:r>
            <a:r>
              <a:rPr lang="en-US" smtClean="0">
                <a:solidFill>
                  <a:srgbClr val="002600"/>
                </a:solidFill>
              </a:rPr>
              <a:t> if every nonprime attribute A in R is not partially dependent on any key of R.</a:t>
            </a:r>
          </a:p>
        </p:txBody>
      </p:sp>
    </p:spTree>
    <p:extLst>
      <p:ext uri="{BB962C8B-B14F-4D97-AF65-F5344CB8AC3E}">
        <p14:creationId xmlns:p14="http://schemas.microsoft.com/office/powerpoint/2010/main" val="2416565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219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spcBef>
                <a:spcPct val="0"/>
              </a:spcBef>
              <a:buClrTx/>
              <a:buSzTx/>
              <a:buFontTx/>
              <a:buNone/>
            </a:pPr>
            <a:endParaRPr lang="en-US" sz="2400">
              <a:latin typeface="Times New Roman" panose="02020603050405020304" pitchFamily="18" charset="0"/>
            </a:endParaRPr>
          </a:p>
        </p:txBody>
      </p:sp>
      <p:sp>
        <p:nvSpPr>
          <p:cNvPr id="1032196" name="Rectangle 4"/>
          <p:cNvSpPr>
            <a:spLocks noGrp="1" noChangeArrowheads="1"/>
          </p:cNvSpPr>
          <p:nvPr>
            <p:ph type="title"/>
          </p:nvPr>
        </p:nvSpPr>
        <p:spPr>
          <a:noFill/>
        </p:spPr>
        <p:txBody>
          <a:bodyPr/>
          <a:lstStyle/>
          <a:p>
            <a:r>
              <a:rPr lang="en-US" smtClean="0"/>
              <a:t>Reasoning About FDs  (Contd.)</a:t>
            </a:r>
          </a:p>
        </p:txBody>
      </p:sp>
      <p:sp>
        <p:nvSpPr>
          <p:cNvPr id="1032197" name="Rectangle 5"/>
          <p:cNvSpPr>
            <a:spLocks noGrp="1" noChangeArrowheads="1"/>
          </p:cNvSpPr>
          <p:nvPr>
            <p:ph type="body" idx="1"/>
          </p:nvPr>
        </p:nvSpPr>
        <p:spPr>
          <a:xfrm>
            <a:off x="1524000" y="1600200"/>
            <a:ext cx="9067800" cy="4876800"/>
          </a:xfrm>
          <a:noFill/>
        </p:spPr>
        <p:txBody>
          <a:bodyPr/>
          <a:lstStyle/>
          <a:p>
            <a:r>
              <a:rPr lang="en-US" dirty="0" smtClean="0"/>
              <a:t>Couple of additional rules (that follow from AA):</a:t>
            </a:r>
          </a:p>
          <a:p>
            <a:pPr lvl="1">
              <a:buSzPct val="75000"/>
            </a:pPr>
            <a:r>
              <a:rPr lang="en-US" i="1" dirty="0" smtClean="0">
                <a:solidFill>
                  <a:schemeClr val="accent1"/>
                </a:solidFill>
              </a:rPr>
              <a:t>Union</a:t>
            </a:r>
            <a:r>
              <a:rPr lang="en-US" dirty="0" smtClean="0">
                <a:solidFill>
                  <a:schemeClr val="accent1"/>
                </a:solidFill>
              </a:rPr>
              <a:t>:   </a:t>
            </a:r>
            <a:r>
              <a:rPr lang="en-US" dirty="0" smtClean="0"/>
              <a:t>If X       Y  and  X        Z,   then  X          YZ</a:t>
            </a:r>
          </a:p>
          <a:p>
            <a:pPr lvl="1">
              <a:buSzPct val="75000"/>
            </a:pPr>
            <a:r>
              <a:rPr lang="en-US" i="1" dirty="0" smtClean="0">
                <a:solidFill>
                  <a:schemeClr val="accent1"/>
                </a:solidFill>
              </a:rPr>
              <a:t>Decomposition</a:t>
            </a:r>
            <a:r>
              <a:rPr lang="en-US" dirty="0" smtClean="0">
                <a:solidFill>
                  <a:schemeClr val="accent1"/>
                </a:solidFill>
              </a:rPr>
              <a:t>:   </a:t>
            </a:r>
            <a:r>
              <a:rPr lang="en-US" dirty="0" smtClean="0"/>
              <a:t>If X         YZ,   then  X        Y  and  X        Z</a:t>
            </a:r>
          </a:p>
          <a:p>
            <a:r>
              <a:rPr lang="en-US" dirty="0" smtClean="0"/>
              <a:t>Example:    </a:t>
            </a:r>
            <a:r>
              <a:rPr lang="en-US" dirty="0" smtClean="0">
                <a:solidFill>
                  <a:schemeClr val="accent2"/>
                </a:solidFill>
              </a:rPr>
              <a:t>Contracts(</a:t>
            </a:r>
            <a:r>
              <a:rPr lang="en-US" i="1" dirty="0" err="1" smtClean="0">
                <a:solidFill>
                  <a:schemeClr val="accent2"/>
                </a:solidFill>
              </a:rPr>
              <a:t>cid,sid,jid,did,pid,qty,value</a:t>
            </a:r>
            <a:r>
              <a:rPr lang="en-US" dirty="0" smtClean="0">
                <a:solidFill>
                  <a:schemeClr val="accent2"/>
                </a:solidFill>
              </a:rPr>
              <a:t>)</a:t>
            </a:r>
            <a:r>
              <a:rPr lang="en-US" dirty="0" smtClean="0"/>
              <a:t>, and:</a:t>
            </a:r>
          </a:p>
          <a:p>
            <a:pPr lvl="1">
              <a:buSzPct val="75000"/>
            </a:pPr>
            <a:r>
              <a:rPr lang="en-US" dirty="0" smtClean="0"/>
              <a:t>C is the key:   </a:t>
            </a:r>
            <a:r>
              <a:rPr lang="en-US" dirty="0" smtClean="0">
                <a:solidFill>
                  <a:schemeClr val="accent2"/>
                </a:solidFill>
              </a:rPr>
              <a:t>C         CSJDPQV</a:t>
            </a:r>
          </a:p>
          <a:p>
            <a:pPr lvl="1">
              <a:buSzPct val="75000"/>
            </a:pPr>
            <a:r>
              <a:rPr lang="en-US" dirty="0" smtClean="0"/>
              <a:t>Project purchases each part using single contract:</a:t>
            </a:r>
            <a:r>
              <a:rPr lang="en-US" dirty="0" smtClean="0">
                <a:solidFill>
                  <a:schemeClr val="accent2"/>
                </a:solidFill>
              </a:rPr>
              <a:t>  JP        C</a:t>
            </a:r>
          </a:p>
          <a:p>
            <a:pPr lvl="1">
              <a:buSzPct val="75000"/>
            </a:pPr>
            <a:r>
              <a:rPr lang="en-US" dirty="0" err="1" smtClean="0"/>
              <a:t>Dept</a:t>
            </a:r>
            <a:r>
              <a:rPr lang="en-US" dirty="0" smtClean="0"/>
              <a:t> purchases at most one part from a supplier:</a:t>
            </a:r>
            <a:r>
              <a:rPr lang="en-US" dirty="0" smtClean="0">
                <a:solidFill>
                  <a:schemeClr val="accent2"/>
                </a:solidFill>
              </a:rPr>
              <a:t>  SD        P</a:t>
            </a:r>
          </a:p>
          <a:p>
            <a:r>
              <a:rPr lang="en-US" dirty="0" smtClean="0"/>
              <a:t>JP      C,  C       CSJDPQV   imply   JP       CSJDPQV</a:t>
            </a:r>
          </a:p>
          <a:p>
            <a:r>
              <a:rPr lang="en-US" dirty="0" smtClean="0"/>
              <a:t>SD      P   implies   SDJ      JP</a:t>
            </a:r>
          </a:p>
          <a:p>
            <a:r>
              <a:rPr lang="en-US" dirty="0" smtClean="0"/>
              <a:t>SDJ      JP,   JP      CSJDPQV   imply   SDJ       CSJDPQV</a:t>
            </a:r>
          </a:p>
        </p:txBody>
      </p:sp>
      <p:graphicFrame>
        <p:nvGraphicFramePr>
          <p:cNvPr id="1032198" name="Object 2">
            <a:hlinkClick r:id="" action="ppaction://ole?verb=0"/>
          </p:cNvPr>
          <p:cNvGraphicFramePr>
            <a:graphicFrameLocks/>
          </p:cNvGraphicFramePr>
          <p:nvPr>
            <p:extLst>
              <p:ext uri="{D42A27DB-BD31-4B8C-83A1-F6EECF244321}">
                <p14:modId xmlns:p14="http://schemas.microsoft.com/office/powerpoint/2010/main" val="3413747730"/>
              </p:ext>
            </p:extLst>
          </p:nvPr>
        </p:nvGraphicFramePr>
        <p:xfrm>
          <a:off x="3768726" y="2009776"/>
          <a:ext cx="1641475" cy="779462"/>
        </p:xfrm>
        <a:graphic>
          <a:graphicData uri="http://schemas.openxmlformats.org/presentationml/2006/ole">
            <mc:AlternateContent xmlns:mc="http://schemas.openxmlformats.org/markup-compatibility/2006">
              <mc:Choice xmlns:v="urn:schemas-microsoft-com:vml" Requires="v">
                <p:oleObj spid="_x0000_s5377" name="Equation" r:id="rId4" imgW="1640215" imgH="779696" progId="Equation.3">
                  <p:embed/>
                </p:oleObj>
              </mc:Choice>
              <mc:Fallback>
                <p:oleObj name="Equation" r:id="rId4" imgW="1640215" imgH="779696"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726" y="2009776"/>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199" name="Object 3">
            <a:hlinkClick r:id="" action="ppaction://ole?verb=0"/>
          </p:cNvPr>
          <p:cNvGraphicFramePr>
            <a:graphicFrameLocks/>
          </p:cNvGraphicFramePr>
          <p:nvPr>
            <p:extLst>
              <p:ext uri="{D42A27DB-BD31-4B8C-83A1-F6EECF244321}">
                <p14:modId xmlns:p14="http://schemas.microsoft.com/office/powerpoint/2010/main" val="2319535207"/>
              </p:ext>
            </p:extLst>
          </p:nvPr>
        </p:nvGraphicFramePr>
        <p:xfrm>
          <a:off x="5257801" y="2036764"/>
          <a:ext cx="1641475" cy="779462"/>
        </p:xfrm>
        <a:graphic>
          <a:graphicData uri="http://schemas.openxmlformats.org/presentationml/2006/ole">
            <mc:AlternateContent xmlns:mc="http://schemas.openxmlformats.org/markup-compatibility/2006">
              <mc:Choice xmlns:v="urn:schemas-microsoft-com:vml" Requires="v">
                <p:oleObj spid="_x0000_s5378" name="Equation" r:id="rId6" imgW="1640215" imgH="779696" progId="Equation.3">
                  <p:embed/>
                </p:oleObj>
              </mc:Choice>
              <mc:Fallback>
                <p:oleObj name="Equation" r:id="rId6" imgW="1640215" imgH="779696"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1" y="2036764"/>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0" name="Object 4">
            <a:hlinkClick r:id="" action="ppaction://ole?verb=0"/>
          </p:cNvPr>
          <p:cNvGraphicFramePr>
            <a:graphicFrameLocks/>
          </p:cNvGraphicFramePr>
          <p:nvPr>
            <p:extLst>
              <p:ext uri="{D42A27DB-BD31-4B8C-83A1-F6EECF244321}">
                <p14:modId xmlns:p14="http://schemas.microsoft.com/office/powerpoint/2010/main" val="2091857418"/>
              </p:ext>
            </p:extLst>
          </p:nvPr>
        </p:nvGraphicFramePr>
        <p:xfrm>
          <a:off x="7199314" y="2032834"/>
          <a:ext cx="1641475" cy="779462"/>
        </p:xfrm>
        <a:graphic>
          <a:graphicData uri="http://schemas.openxmlformats.org/presentationml/2006/ole">
            <mc:AlternateContent xmlns:mc="http://schemas.openxmlformats.org/markup-compatibility/2006">
              <mc:Choice xmlns:v="urn:schemas-microsoft-com:vml" Requires="v">
                <p:oleObj spid="_x0000_s5379" name="Equation" r:id="rId8" imgW="1640215" imgH="779696" progId="Equation.3">
                  <p:embed/>
                </p:oleObj>
              </mc:Choice>
              <mc:Fallback>
                <p:oleObj name="Equation" r:id="rId8" imgW="1640215" imgH="77969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9314" y="2032834"/>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1" name="Object 5">
            <a:hlinkClick r:id="" action="ppaction://ole?verb=0"/>
          </p:cNvPr>
          <p:cNvGraphicFramePr>
            <a:graphicFrameLocks/>
          </p:cNvGraphicFramePr>
          <p:nvPr>
            <p:extLst>
              <p:ext uri="{D42A27DB-BD31-4B8C-83A1-F6EECF244321}">
                <p14:modId xmlns:p14="http://schemas.microsoft.com/office/powerpoint/2010/main" val="575329791"/>
              </p:ext>
            </p:extLst>
          </p:nvPr>
        </p:nvGraphicFramePr>
        <p:xfrm>
          <a:off x="4873627" y="2476502"/>
          <a:ext cx="1641475" cy="779462"/>
        </p:xfrm>
        <a:graphic>
          <a:graphicData uri="http://schemas.openxmlformats.org/presentationml/2006/ole">
            <mc:AlternateContent xmlns:mc="http://schemas.openxmlformats.org/markup-compatibility/2006">
              <mc:Choice xmlns:v="urn:schemas-microsoft-com:vml" Requires="v">
                <p:oleObj spid="_x0000_s5380" name="Equation" r:id="rId10" imgW="1640215" imgH="779696" progId="Equation.3">
                  <p:embed/>
                </p:oleObj>
              </mc:Choice>
              <mc:Fallback>
                <p:oleObj name="Equation" r:id="rId10" imgW="1640215" imgH="779696"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627" y="2476502"/>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2" name="Object 6">
            <a:hlinkClick r:id="" action="ppaction://ole?verb=0"/>
          </p:cNvPr>
          <p:cNvGraphicFramePr>
            <a:graphicFrameLocks/>
          </p:cNvGraphicFramePr>
          <p:nvPr>
            <p:extLst>
              <p:ext uri="{D42A27DB-BD31-4B8C-83A1-F6EECF244321}">
                <p14:modId xmlns:p14="http://schemas.microsoft.com/office/powerpoint/2010/main" val="1892092362"/>
              </p:ext>
            </p:extLst>
          </p:nvPr>
        </p:nvGraphicFramePr>
        <p:xfrm>
          <a:off x="6949456" y="2456696"/>
          <a:ext cx="1641475" cy="779462"/>
        </p:xfrm>
        <a:graphic>
          <a:graphicData uri="http://schemas.openxmlformats.org/presentationml/2006/ole">
            <mc:AlternateContent xmlns:mc="http://schemas.openxmlformats.org/markup-compatibility/2006">
              <mc:Choice xmlns:v="urn:schemas-microsoft-com:vml" Requires="v">
                <p:oleObj spid="_x0000_s5381" name="Equation" r:id="rId12" imgW="1640215" imgH="779696" progId="Equation.3">
                  <p:embed/>
                </p:oleObj>
              </mc:Choice>
              <mc:Fallback>
                <p:oleObj name="Equation" r:id="rId12" imgW="1640215" imgH="779696"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9456" y="2456696"/>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3" name="Object 7">
            <a:hlinkClick r:id="" action="ppaction://ole?verb=0"/>
          </p:cNvPr>
          <p:cNvGraphicFramePr>
            <a:graphicFrameLocks/>
          </p:cNvGraphicFramePr>
          <p:nvPr>
            <p:extLst>
              <p:ext uri="{D42A27DB-BD31-4B8C-83A1-F6EECF244321}">
                <p14:modId xmlns:p14="http://schemas.microsoft.com/office/powerpoint/2010/main" val="4037054189"/>
              </p:ext>
            </p:extLst>
          </p:nvPr>
        </p:nvGraphicFramePr>
        <p:xfrm>
          <a:off x="8478838" y="2456696"/>
          <a:ext cx="1422400" cy="771525"/>
        </p:xfrm>
        <a:graphic>
          <a:graphicData uri="http://schemas.openxmlformats.org/presentationml/2006/ole">
            <mc:AlternateContent xmlns:mc="http://schemas.openxmlformats.org/markup-compatibility/2006">
              <mc:Choice xmlns:v="urn:schemas-microsoft-com:vml" Requires="v">
                <p:oleObj spid="_x0000_s5382" name="Equation" r:id="rId14" imgW="1421520" imgH="771773" progId="Equation.3">
                  <p:embed/>
                </p:oleObj>
              </mc:Choice>
              <mc:Fallback>
                <p:oleObj name="Equation" r:id="rId14" imgW="1421520" imgH="771773"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78838" y="2456696"/>
                        <a:ext cx="14224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4" name="Object 8">
            <a:hlinkClick r:id="" action="ppaction://ole?verb=0"/>
          </p:cNvPr>
          <p:cNvGraphicFramePr>
            <a:graphicFrameLocks/>
          </p:cNvGraphicFramePr>
          <p:nvPr>
            <p:extLst>
              <p:ext uri="{D42A27DB-BD31-4B8C-83A1-F6EECF244321}">
                <p14:modId xmlns:p14="http://schemas.microsoft.com/office/powerpoint/2010/main" val="2611123743"/>
              </p:ext>
            </p:extLst>
          </p:nvPr>
        </p:nvGraphicFramePr>
        <p:xfrm>
          <a:off x="4210825" y="3363120"/>
          <a:ext cx="1641475" cy="779462"/>
        </p:xfrm>
        <a:graphic>
          <a:graphicData uri="http://schemas.openxmlformats.org/presentationml/2006/ole">
            <mc:AlternateContent xmlns:mc="http://schemas.openxmlformats.org/markup-compatibility/2006">
              <mc:Choice xmlns:v="urn:schemas-microsoft-com:vml" Requires="v">
                <p:oleObj spid="_x0000_s5383" name="Equation" r:id="rId16" imgW="1640215" imgH="779696" progId="Equation.3">
                  <p:embed/>
                </p:oleObj>
              </mc:Choice>
              <mc:Fallback>
                <p:oleObj name="Equation" r:id="rId16" imgW="1640215" imgH="779696"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0825" y="3363120"/>
                        <a:ext cx="164147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5" name="Object 9">
            <a:hlinkClick r:id="" action="ppaction://ole?verb=0"/>
          </p:cNvPr>
          <p:cNvGraphicFramePr>
            <a:graphicFrameLocks/>
          </p:cNvGraphicFramePr>
          <p:nvPr>
            <p:extLst>
              <p:ext uri="{D42A27DB-BD31-4B8C-83A1-F6EECF244321}">
                <p14:modId xmlns:p14="http://schemas.microsoft.com/office/powerpoint/2010/main" val="687477888"/>
              </p:ext>
            </p:extLst>
          </p:nvPr>
        </p:nvGraphicFramePr>
        <p:xfrm>
          <a:off x="8840789" y="3858497"/>
          <a:ext cx="609600" cy="322262"/>
        </p:xfrm>
        <a:graphic>
          <a:graphicData uri="http://schemas.openxmlformats.org/presentationml/2006/ole">
            <mc:AlternateContent xmlns:mc="http://schemas.openxmlformats.org/markup-compatibility/2006">
              <mc:Choice xmlns:v="urn:schemas-microsoft-com:vml" Requires="v">
                <p:oleObj spid="_x0000_s5384" name="Equation" r:id="rId18" imgW="609073" imgH="322729" progId="Equation.3">
                  <p:embed/>
                </p:oleObj>
              </mc:Choice>
              <mc:Fallback>
                <p:oleObj name="Equation" r:id="rId18" imgW="609073" imgH="322729"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40789" y="3858497"/>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6" name="Object 10">
            <a:hlinkClick r:id="" action="ppaction://ole?verb=0"/>
          </p:cNvPr>
          <p:cNvGraphicFramePr>
            <a:graphicFrameLocks/>
          </p:cNvGraphicFramePr>
          <p:nvPr>
            <p:extLst>
              <p:ext uri="{D42A27DB-BD31-4B8C-83A1-F6EECF244321}">
                <p14:modId xmlns:p14="http://schemas.microsoft.com/office/powerpoint/2010/main" val="4166205791"/>
              </p:ext>
            </p:extLst>
          </p:nvPr>
        </p:nvGraphicFramePr>
        <p:xfrm>
          <a:off x="8840789" y="4215210"/>
          <a:ext cx="609600" cy="322262"/>
        </p:xfrm>
        <a:graphic>
          <a:graphicData uri="http://schemas.openxmlformats.org/presentationml/2006/ole">
            <mc:AlternateContent xmlns:mc="http://schemas.openxmlformats.org/markup-compatibility/2006">
              <mc:Choice xmlns:v="urn:schemas-microsoft-com:vml" Requires="v">
                <p:oleObj spid="_x0000_s5385" name="Equation" r:id="rId20" imgW="609073" imgH="322729" progId="Equation.3">
                  <p:embed/>
                </p:oleObj>
              </mc:Choice>
              <mc:Fallback>
                <p:oleObj name="Equation" r:id="rId20" imgW="609073" imgH="322729"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40789" y="4215210"/>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7" name="Object 11">
            <a:hlinkClick r:id="" action="ppaction://ole?verb=0"/>
          </p:cNvPr>
          <p:cNvGraphicFramePr>
            <a:graphicFrameLocks/>
          </p:cNvGraphicFramePr>
          <p:nvPr>
            <p:extLst>
              <p:ext uri="{D42A27DB-BD31-4B8C-83A1-F6EECF244321}">
                <p14:modId xmlns:p14="http://schemas.microsoft.com/office/powerpoint/2010/main" val="227764414"/>
              </p:ext>
            </p:extLst>
          </p:nvPr>
        </p:nvGraphicFramePr>
        <p:xfrm>
          <a:off x="2209800" y="4737895"/>
          <a:ext cx="609600" cy="322262"/>
        </p:xfrm>
        <a:graphic>
          <a:graphicData uri="http://schemas.openxmlformats.org/presentationml/2006/ole">
            <mc:AlternateContent xmlns:mc="http://schemas.openxmlformats.org/markup-compatibility/2006">
              <mc:Choice xmlns:v="urn:schemas-microsoft-com:vml" Requires="v">
                <p:oleObj spid="_x0000_s5386" name="Equation" r:id="rId22" imgW="609073" imgH="322729" progId="Equation.3">
                  <p:embed/>
                </p:oleObj>
              </mc:Choice>
              <mc:Fallback>
                <p:oleObj name="Equation" r:id="rId22" imgW="609073" imgH="322729"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9800" y="4737895"/>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8" name="Object 12">
            <a:hlinkClick r:id="" action="ppaction://ole?verb=0"/>
          </p:cNvPr>
          <p:cNvGraphicFramePr>
            <a:graphicFrameLocks/>
          </p:cNvGraphicFramePr>
          <p:nvPr>
            <p:extLst>
              <p:ext uri="{D42A27DB-BD31-4B8C-83A1-F6EECF244321}">
                <p14:modId xmlns:p14="http://schemas.microsoft.com/office/powerpoint/2010/main" val="1552238821"/>
              </p:ext>
            </p:extLst>
          </p:nvPr>
        </p:nvGraphicFramePr>
        <p:xfrm>
          <a:off x="3355181" y="4737895"/>
          <a:ext cx="609600" cy="322262"/>
        </p:xfrm>
        <a:graphic>
          <a:graphicData uri="http://schemas.openxmlformats.org/presentationml/2006/ole">
            <mc:AlternateContent xmlns:mc="http://schemas.openxmlformats.org/markup-compatibility/2006">
              <mc:Choice xmlns:v="urn:schemas-microsoft-com:vml" Requires="v">
                <p:oleObj spid="_x0000_s5387" name="Equation" r:id="rId24" imgW="609073" imgH="322729" progId="Equation.3">
                  <p:embed/>
                </p:oleObj>
              </mc:Choice>
              <mc:Fallback>
                <p:oleObj name="Equation" r:id="rId24" imgW="609073" imgH="322729"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55181" y="4737895"/>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09" name="Object 13">
            <a:hlinkClick r:id="" action="ppaction://ole?verb=0"/>
          </p:cNvPr>
          <p:cNvGraphicFramePr>
            <a:graphicFrameLocks/>
          </p:cNvGraphicFramePr>
          <p:nvPr>
            <p:extLst>
              <p:ext uri="{D42A27DB-BD31-4B8C-83A1-F6EECF244321}">
                <p14:modId xmlns:p14="http://schemas.microsoft.com/office/powerpoint/2010/main" val="2298110061"/>
              </p:ext>
            </p:extLst>
          </p:nvPr>
        </p:nvGraphicFramePr>
        <p:xfrm>
          <a:off x="6777038" y="4723608"/>
          <a:ext cx="609600" cy="322262"/>
        </p:xfrm>
        <a:graphic>
          <a:graphicData uri="http://schemas.openxmlformats.org/presentationml/2006/ole">
            <mc:AlternateContent xmlns:mc="http://schemas.openxmlformats.org/markup-compatibility/2006">
              <mc:Choice xmlns:v="urn:schemas-microsoft-com:vml" Requires="v">
                <p:oleObj spid="_x0000_s5388" name="Equation" r:id="rId26" imgW="609073" imgH="322729" progId="Equation.3">
                  <p:embed/>
                </p:oleObj>
              </mc:Choice>
              <mc:Fallback>
                <p:oleObj name="Equation" r:id="rId26" imgW="609073" imgH="322729"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777038" y="472360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10" name="Object 14">
            <a:hlinkClick r:id="" action="ppaction://ole?verb=0"/>
          </p:cNvPr>
          <p:cNvGraphicFramePr>
            <a:graphicFrameLocks/>
          </p:cNvGraphicFramePr>
          <p:nvPr>
            <p:extLst>
              <p:ext uri="{D42A27DB-BD31-4B8C-83A1-F6EECF244321}">
                <p14:modId xmlns:p14="http://schemas.microsoft.com/office/powerpoint/2010/main" val="410932724"/>
              </p:ext>
            </p:extLst>
          </p:nvPr>
        </p:nvGraphicFramePr>
        <p:xfrm>
          <a:off x="2281238" y="5245100"/>
          <a:ext cx="609600" cy="322262"/>
        </p:xfrm>
        <a:graphic>
          <a:graphicData uri="http://schemas.openxmlformats.org/presentationml/2006/ole">
            <mc:AlternateContent xmlns:mc="http://schemas.openxmlformats.org/markup-compatibility/2006">
              <mc:Choice xmlns:v="urn:schemas-microsoft-com:vml" Requires="v">
                <p:oleObj spid="_x0000_s5389" name="Equation" r:id="rId28" imgW="609073" imgH="322729" progId="Equation.3">
                  <p:embed/>
                </p:oleObj>
              </mc:Choice>
              <mc:Fallback>
                <p:oleObj name="Equation" r:id="rId28" imgW="609073" imgH="322729"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81238" y="5245100"/>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11" name="Object 15">
            <a:hlinkClick r:id="" action="ppaction://ole?verb=0"/>
          </p:cNvPr>
          <p:cNvGraphicFramePr>
            <a:graphicFrameLocks/>
          </p:cNvGraphicFramePr>
          <p:nvPr>
            <p:extLst>
              <p:ext uri="{D42A27DB-BD31-4B8C-83A1-F6EECF244321}">
                <p14:modId xmlns:p14="http://schemas.microsoft.com/office/powerpoint/2010/main" val="141613462"/>
              </p:ext>
            </p:extLst>
          </p:nvPr>
        </p:nvGraphicFramePr>
        <p:xfrm>
          <a:off x="4950619" y="5245100"/>
          <a:ext cx="609600" cy="322262"/>
        </p:xfrm>
        <a:graphic>
          <a:graphicData uri="http://schemas.openxmlformats.org/presentationml/2006/ole">
            <mc:AlternateContent xmlns:mc="http://schemas.openxmlformats.org/markup-compatibility/2006">
              <mc:Choice xmlns:v="urn:schemas-microsoft-com:vml" Requires="v">
                <p:oleObj spid="_x0000_s5390" name="Equation" r:id="rId30" imgW="609073" imgH="322729" progId="Equation.3">
                  <p:embed/>
                </p:oleObj>
              </mc:Choice>
              <mc:Fallback>
                <p:oleObj name="Equation" r:id="rId30" imgW="609073" imgH="322729"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950619" y="5245100"/>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12" name="Object 16">
            <a:hlinkClick r:id="" action="ppaction://ole?verb=0"/>
          </p:cNvPr>
          <p:cNvGraphicFramePr>
            <a:graphicFrameLocks/>
          </p:cNvGraphicFramePr>
          <p:nvPr>
            <p:extLst>
              <p:ext uri="{D42A27DB-BD31-4B8C-83A1-F6EECF244321}">
                <p14:modId xmlns:p14="http://schemas.microsoft.com/office/powerpoint/2010/main" val="172630693"/>
              </p:ext>
            </p:extLst>
          </p:nvPr>
        </p:nvGraphicFramePr>
        <p:xfrm>
          <a:off x="2418132" y="5692834"/>
          <a:ext cx="609600" cy="322262"/>
        </p:xfrm>
        <a:graphic>
          <a:graphicData uri="http://schemas.openxmlformats.org/presentationml/2006/ole">
            <mc:AlternateContent xmlns:mc="http://schemas.openxmlformats.org/markup-compatibility/2006">
              <mc:Choice xmlns:v="urn:schemas-microsoft-com:vml" Requires="v">
                <p:oleObj spid="_x0000_s5391" name="Equation" r:id="rId32" imgW="609073" imgH="322729" progId="Equation.3">
                  <p:embed/>
                </p:oleObj>
              </mc:Choice>
              <mc:Fallback>
                <p:oleObj name="Equation" r:id="rId32" imgW="609073" imgH="322729"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18132" y="5692834"/>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13" name="Object 17">
            <a:hlinkClick r:id="" action="ppaction://ole?verb=0"/>
          </p:cNvPr>
          <p:cNvGraphicFramePr>
            <a:graphicFrameLocks/>
          </p:cNvGraphicFramePr>
          <p:nvPr>
            <p:extLst>
              <p:ext uri="{D42A27DB-BD31-4B8C-83A1-F6EECF244321}">
                <p14:modId xmlns:p14="http://schemas.microsoft.com/office/powerpoint/2010/main" val="2557948413"/>
              </p:ext>
            </p:extLst>
          </p:nvPr>
        </p:nvGraphicFramePr>
        <p:xfrm>
          <a:off x="3768726" y="5710558"/>
          <a:ext cx="609600" cy="322262"/>
        </p:xfrm>
        <a:graphic>
          <a:graphicData uri="http://schemas.openxmlformats.org/presentationml/2006/ole">
            <mc:AlternateContent xmlns:mc="http://schemas.openxmlformats.org/markup-compatibility/2006">
              <mc:Choice xmlns:v="urn:schemas-microsoft-com:vml" Requires="v">
                <p:oleObj spid="_x0000_s5392" name="Equation" r:id="rId34" imgW="609073" imgH="322729" progId="Equation.3">
                  <p:embed/>
                </p:oleObj>
              </mc:Choice>
              <mc:Fallback>
                <p:oleObj name="Equation" r:id="rId34" imgW="609073" imgH="322729" progId="Equation.3">
                  <p:embed/>
                  <p:pic>
                    <p:nvPicPr>
                      <p:cNvPr id="0" name=""/>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68726" y="5710558"/>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14" name="Object 18">
            <a:hlinkClick r:id="" action="ppaction://ole?verb=0"/>
          </p:cNvPr>
          <p:cNvGraphicFramePr>
            <a:graphicFrameLocks/>
          </p:cNvGraphicFramePr>
          <p:nvPr>
            <p:extLst>
              <p:ext uri="{D42A27DB-BD31-4B8C-83A1-F6EECF244321}">
                <p14:modId xmlns:p14="http://schemas.microsoft.com/office/powerpoint/2010/main" val="2216367447"/>
              </p:ext>
            </p:extLst>
          </p:nvPr>
        </p:nvGraphicFramePr>
        <p:xfrm>
          <a:off x="7386638" y="5663407"/>
          <a:ext cx="609600" cy="322262"/>
        </p:xfrm>
        <a:graphic>
          <a:graphicData uri="http://schemas.openxmlformats.org/presentationml/2006/ole">
            <mc:AlternateContent xmlns:mc="http://schemas.openxmlformats.org/markup-compatibility/2006">
              <mc:Choice xmlns:v="urn:schemas-microsoft-com:vml" Requires="v">
                <p:oleObj spid="_x0000_s5393" name="Equation" r:id="rId36" imgW="609073" imgH="322729" progId="Equation.3">
                  <p:embed/>
                </p:oleObj>
              </mc:Choice>
              <mc:Fallback>
                <p:oleObj name="Equation" r:id="rId36" imgW="609073" imgH="322729"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386638" y="5663407"/>
                        <a:ext cx="6096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7259982"/>
      </p:ext>
    </p:extLst>
  </p:cSld>
  <p:clrMapOvr>
    <a:masterClrMapping/>
  </p:clrMapOvr>
  <p:transition>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667001" y="304800"/>
            <a:ext cx="6697663" cy="1004888"/>
          </a:xfrm>
        </p:spPr>
        <p:txBody>
          <a:bodyPr/>
          <a:lstStyle/>
          <a:p>
            <a:pPr eaLnBrk="1" hangingPunct="1"/>
            <a:r>
              <a:rPr lang="en-US" sz="3200">
                <a:solidFill>
                  <a:srgbClr val="420021"/>
                </a:solidFill>
              </a:rPr>
              <a:t>General definition of Third Normal Form</a:t>
            </a:r>
          </a:p>
        </p:txBody>
      </p:sp>
      <p:sp>
        <p:nvSpPr>
          <p:cNvPr id="79875" name="Rectangle 3"/>
          <p:cNvSpPr>
            <a:spLocks noGrp="1" noChangeArrowheads="1"/>
          </p:cNvSpPr>
          <p:nvPr>
            <p:ph type="body" idx="1"/>
          </p:nvPr>
        </p:nvSpPr>
        <p:spPr>
          <a:xfrm>
            <a:off x="1636714" y="1066800"/>
            <a:ext cx="8955087" cy="5791200"/>
          </a:xfrm>
        </p:spPr>
        <p:txBody>
          <a:bodyPr/>
          <a:lstStyle/>
          <a:p>
            <a:pPr eaLnBrk="1" hangingPunct="1"/>
            <a:endParaRPr lang="en-US" b="1" smtClean="0"/>
          </a:p>
          <a:p>
            <a:pPr eaLnBrk="1" hangingPunct="1"/>
            <a:r>
              <a:rPr lang="en-US" b="1" smtClean="0">
                <a:solidFill>
                  <a:srgbClr val="002600"/>
                </a:solidFill>
              </a:rPr>
              <a:t>Definition :</a:t>
            </a:r>
            <a:r>
              <a:rPr lang="en-US" smtClean="0">
                <a:solidFill>
                  <a:srgbClr val="002600"/>
                </a:solidFill>
              </a:rPr>
              <a:t>A relation schema R is in </a:t>
            </a:r>
            <a:r>
              <a:rPr lang="en-US" b="1" smtClean="0">
                <a:solidFill>
                  <a:srgbClr val="002600"/>
                </a:solidFill>
              </a:rPr>
              <a:t>third normal form(3NF)</a:t>
            </a:r>
            <a:r>
              <a:rPr lang="en-US" smtClean="0">
                <a:solidFill>
                  <a:srgbClr val="002600"/>
                </a:solidFill>
              </a:rPr>
              <a:t> if , whenever a nontrivial functional dependency X</a:t>
            </a:r>
            <a:r>
              <a:rPr lang="en-US" smtClean="0">
                <a:solidFill>
                  <a:srgbClr val="002600"/>
                </a:solidFill>
                <a:sym typeface="Wingdings" panose="05000000000000000000" pitchFamily="2" charset="2"/>
              </a:rPr>
              <a:t></a:t>
            </a:r>
            <a:r>
              <a:rPr lang="en-US" smtClean="0">
                <a:solidFill>
                  <a:srgbClr val="002600"/>
                </a:solidFill>
              </a:rPr>
              <a:t>A holds in R , either</a:t>
            </a:r>
          </a:p>
          <a:p>
            <a:pPr lvl="1" eaLnBrk="1" hangingPunct="1"/>
            <a:r>
              <a:rPr lang="en-US" smtClean="0">
                <a:solidFill>
                  <a:srgbClr val="002600"/>
                </a:solidFill>
              </a:rPr>
              <a:t>X is a superkey of R , or</a:t>
            </a:r>
          </a:p>
          <a:p>
            <a:pPr lvl="1" eaLnBrk="1" hangingPunct="1"/>
            <a:r>
              <a:rPr lang="en-US" smtClean="0">
                <a:solidFill>
                  <a:srgbClr val="002600"/>
                </a:solidFill>
              </a:rPr>
              <a:t>A is a prime attribute of R</a:t>
            </a:r>
          </a:p>
        </p:txBody>
      </p:sp>
    </p:spTree>
    <p:extLst>
      <p:ext uri="{BB962C8B-B14F-4D97-AF65-F5344CB8AC3E}">
        <p14:creationId xmlns:p14="http://schemas.microsoft.com/office/powerpoint/2010/main" val="19020835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7"/>
          <p:cNvSpPr>
            <a:spLocks noGrp="1" noChangeArrowheads="1"/>
          </p:cNvSpPr>
          <p:nvPr>
            <p:ph type="title" sz="quarter"/>
          </p:nvPr>
        </p:nvSpPr>
        <p:spPr>
          <a:xfrm>
            <a:off x="2674939" y="214314"/>
            <a:ext cx="7793037" cy="547687"/>
          </a:xfrm>
        </p:spPr>
        <p:txBody>
          <a:bodyPr>
            <a:normAutofit fontScale="90000"/>
          </a:bodyPr>
          <a:lstStyle/>
          <a:p>
            <a:pPr eaLnBrk="1" hangingPunct="1"/>
            <a:endParaRPr lang="en-US" sz="4000"/>
          </a:p>
        </p:txBody>
      </p:sp>
      <p:graphicFrame>
        <p:nvGraphicFramePr>
          <p:cNvPr id="145558" name="Group 150"/>
          <p:cNvGraphicFramePr>
            <a:graphicFrameLocks noGrp="1"/>
          </p:cNvGraphicFramePr>
          <p:nvPr>
            <p:ph sz="quarter" idx="1"/>
          </p:nvPr>
        </p:nvGraphicFramePr>
        <p:xfrm>
          <a:off x="2154238" y="3810000"/>
          <a:ext cx="6227762" cy="533400"/>
        </p:xfrm>
        <a:graphic>
          <a:graphicData uri="http://schemas.openxmlformats.org/drawingml/2006/table">
            <a:tbl>
              <a:tblPr/>
              <a:tblGrid>
                <a:gridCol w="1800225"/>
                <a:gridCol w="1944687"/>
                <a:gridCol w="822325"/>
                <a:gridCol w="788988"/>
                <a:gridCol w="871537"/>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PROPERTY_ID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COUNTY_NAME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582" name="Group 174"/>
          <p:cNvGraphicFramePr>
            <a:graphicFrameLocks noGrp="1"/>
          </p:cNvGraphicFramePr>
          <p:nvPr>
            <p:ph sz="quarter" idx="2"/>
          </p:nvPr>
        </p:nvGraphicFramePr>
        <p:xfrm>
          <a:off x="3352800" y="5562600"/>
          <a:ext cx="3354388" cy="533400"/>
        </p:xfrm>
        <a:graphic>
          <a:graphicData uri="http://schemas.openxmlformats.org/drawingml/2006/table">
            <a:tbl>
              <a:tblPr/>
              <a:tblGrid>
                <a:gridCol w="1944688"/>
                <a:gridCol w="1409700"/>
              </a:tblGrid>
              <a:tr h="533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COUNTY_NAME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TAX_RATE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521" name="Group 113"/>
          <p:cNvGraphicFramePr>
            <a:graphicFrameLocks noGrp="1"/>
          </p:cNvGraphicFramePr>
          <p:nvPr/>
        </p:nvGraphicFramePr>
        <p:xfrm>
          <a:off x="1981201" y="1295400"/>
          <a:ext cx="7597775" cy="573088"/>
        </p:xfrm>
        <a:graphic>
          <a:graphicData uri="http://schemas.openxmlformats.org/drawingml/2006/table">
            <a:tbl>
              <a:tblPr/>
              <a:tblGrid>
                <a:gridCol w="1800225"/>
                <a:gridCol w="1944688"/>
                <a:gridCol w="822325"/>
                <a:gridCol w="788987"/>
                <a:gridCol w="871538"/>
                <a:gridCol w="1370012"/>
              </a:tblGrid>
              <a:tr h="5730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PROPERTY_ID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COUNTY_NAME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TAX_RATE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37" name="Line 124"/>
          <p:cNvSpPr>
            <a:spLocks noChangeShapeType="1"/>
          </p:cNvSpPr>
          <p:nvPr/>
        </p:nvSpPr>
        <p:spPr bwMode="auto">
          <a:xfrm flipV="1">
            <a:off x="2667000" y="2209800"/>
            <a:ext cx="601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8" name="Line 125"/>
          <p:cNvSpPr>
            <a:spLocks noChangeShapeType="1"/>
          </p:cNvSpPr>
          <p:nvPr/>
        </p:nvSpPr>
        <p:spPr bwMode="auto">
          <a:xfrm flipV="1">
            <a:off x="2819400" y="2667000"/>
            <a:ext cx="601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9" name="Line 126"/>
          <p:cNvSpPr>
            <a:spLocks noChangeShapeType="1"/>
          </p:cNvSpPr>
          <p:nvPr/>
        </p:nvSpPr>
        <p:spPr bwMode="auto">
          <a:xfrm flipV="1">
            <a:off x="2992438" y="4648200"/>
            <a:ext cx="502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0" name="Line 127"/>
          <p:cNvSpPr>
            <a:spLocks noChangeShapeType="1"/>
          </p:cNvSpPr>
          <p:nvPr/>
        </p:nvSpPr>
        <p:spPr bwMode="auto">
          <a:xfrm flipV="1">
            <a:off x="2916238" y="5029200"/>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1" name="Line 129"/>
          <p:cNvSpPr>
            <a:spLocks noChangeShapeType="1"/>
          </p:cNvSpPr>
          <p:nvPr/>
        </p:nvSpPr>
        <p:spPr bwMode="auto">
          <a:xfrm flipV="1">
            <a:off x="2667000" y="1828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2" name="Line 130"/>
          <p:cNvSpPr>
            <a:spLocks noChangeShapeType="1"/>
          </p:cNvSpPr>
          <p:nvPr/>
        </p:nvSpPr>
        <p:spPr bwMode="auto">
          <a:xfrm flipV="1">
            <a:off x="2992438" y="4343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3" name="Line 133"/>
          <p:cNvSpPr>
            <a:spLocks noChangeShapeType="1"/>
          </p:cNvSpPr>
          <p:nvPr/>
        </p:nvSpPr>
        <p:spPr bwMode="auto">
          <a:xfrm flipV="1">
            <a:off x="45720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4" name="Line 134"/>
          <p:cNvSpPr>
            <a:spLocks noChangeShapeType="1"/>
          </p:cNvSpPr>
          <p:nvPr/>
        </p:nvSpPr>
        <p:spPr bwMode="auto">
          <a:xfrm flipV="1">
            <a:off x="60198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5" name="Line 135"/>
          <p:cNvSpPr>
            <a:spLocks noChangeShapeType="1"/>
          </p:cNvSpPr>
          <p:nvPr/>
        </p:nvSpPr>
        <p:spPr bwMode="auto">
          <a:xfrm flipV="1">
            <a:off x="6192838" y="4724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6" name="Line 136"/>
          <p:cNvSpPr>
            <a:spLocks noChangeShapeType="1"/>
          </p:cNvSpPr>
          <p:nvPr/>
        </p:nvSpPr>
        <p:spPr bwMode="auto">
          <a:xfrm flipV="1">
            <a:off x="4745038" y="4724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7" name="Line 137"/>
          <p:cNvSpPr>
            <a:spLocks noChangeShapeType="1"/>
          </p:cNvSpPr>
          <p:nvPr/>
        </p:nvSpPr>
        <p:spPr bwMode="auto">
          <a:xfrm flipV="1">
            <a:off x="45720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8" name="Line 138"/>
          <p:cNvSpPr>
            <a:spLocks noChangeShapeType="1"/>
          </p:cNvSpPr>
          <p:nvPr/>
        </p:nvSpPr>
        <p:spPr bwMode="auto">
          <a:xfrm flipV="1">
            <a:off x="6019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9" name="Line 139"/>
          <p:cNvSpPr>
            <a:spLocks noChangeShapeType="1"/>
          </p:cNvSpPr>
          <p:nvPr/>
        </p:nvSpPr>
        <p:spPr bwMode="auto">
          <a:xfrm flipV="1">
            <a:off x="69342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0" name="Line 140"/>
          <p:cNvSpPr>
            <a:spLocks noChangeShapeType="1"/>
          </p:cNvSpPr>
          <p:nvPr/>
        </p:nvSpPr>
        <p:spPr bwMode="auto">
          <a:xfrm flipV="1">
            <a:off x="86868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1" name="Line 141"/>
          <p:cNvSpPr>
            <a:spLocks noChangeShapeType="1"/>
          </p:cNvSpPr>
          <p:nvPr/>
        </p:nvSpPr>
        <p:spPr bwMode="auto">
          <a:xfrm flipV="1">
            <a:off x="8839200" y="2286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2" name="Line 142"/>
          <p:cNvSpPr>
            <a:spLocks noChangeShapeType="1"/>
          </p:cNvSpPr>
          <p:nvPr/>
        </p:nvSpPr>
        <p:spPr bwMode="auto">
          <a:xfrm flipV="1">
            <a:off x="7620000" y="2286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3" name="Line 143"/>
          <p:cNvSpPr>
            <a:spLocks noChangeShapeType="1"/>
          </p:cNvSpPr>
          <p:nvPr/>
        </p:nvSpPr>
        <p:spPr bwMode="auto">
          <a:xfrm flipV="1">
            <a:off x="6858000" y="2286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4" name="Line 144"/>
          <p:cNvSpPr>
            <a:spLocks noChangeShapeType="1"/>
          </p:cNvSpPr>
          <p:nvPr/>
        </p:nvSpPr>
        <p:spPr bwMode="auto">
          <a:xfrm flipV="1">
            <a:off x="2819400" y="2286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5" name="Line 145"/>
          <p:cNvSpPr>
            <a:spLocks noChangeShapeType="1"/>
          </p:cNvSpPr>
          <p:nvPr/>
        </p:nvSpPr>
        <p:spPr bwMode="auto">
          <a:xfrm flipV="1">
            <a:off x="2916238"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6" name="Line 146"/>
          <p:cNvSpPr>
            <a:spLocks noChangeShapeType="1"/>
          </p:cNvSpPr>
          <p:nvPr/>
        </p:nvSpPr>
        <p:spPr bwMode="auto">
          <a:xfrm flipV="1">
            <a:off x="4973638"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7" name="Line 147"/>
          <p:cNvSpPr>
            <a:spLocks noChangeShapeType="1"/>
          </p:cNvSpPr>
          <p:nvPr/>
        </p:nvSpPr>
        <p:spPr bwMode="auto">
          <a:xfrm flipV="1">
            <a:off x="6269038"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8" name="Line 148"/>
          <p:cNvSpPr>
            <a:spLocks noChangeShapeType="1"/>
          </p:cNvSpPr>
          <p:nvPr/>
        </p:nvSpPr>
        <p:spPr bwMode="auto">
          <a:xfrm flipV="1">
            <a:off x="7107238"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9" name="Line 149"/>
          <p:cNvSpPr>
            <a:spLocks noChangeShapeType="1"/>
          </p:cNvSpPr>
          <p:nvPr/>
        </p:nvSpPr>
        <p:spPr bwMode="auto">
          <a:xfrm flipV="1">
            <a:off x="8021638"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0" name="Line 151"/>
          <p:cNvSpPr>
            <a:spLocks noChangeShapeType="1"/>
          </p:cNvSpPr>
          <p:nvPr/>
        </p:nvSpPr>
        <p:spPr bwMode="auto">
          <a:xfrm flipV="1">
            <a:off x="8097838"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1" name="Line 152"/>
          <p:cNvSpPr>
            <a:spLocks noChangeShapeType="1"/>
          </p:cNvSpPr>
          <p:nvPr/>
        </p:nvSpPr>
        <p:spPr bwMode="auto">
          <a:xfrm flipV="1">
            <a:off x="7107238"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2" name="Line 153"/>
          <p:cNvSpPr>
            <a:spLocks noChangeShapeType="1"/>
          </p:cNvSpPr>
          <p:nvPr/>
        </p:nvSpPr>
        <p:spPr bwMode="auto">
          <a:xfrm flipV="1">
            <a:off x="76962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3" name="Line 155"/>
          <p:cNvSpPr>
            <a:spLocks noChangeShapeType="1"/>
          </p:cNvSpPr>
          <p:nvPr/>
        </p:nvSpPr>
        <p:spPr bwMode="auto">
          <a:xfrm>
            <a:off x="4648200" y="30480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4" name="Line 156"/>
          <p:cNvSpPr>
            <a:spLocks noChangeShapeType="1"/>
          </p:cNvSpPr>
          <p:nvPr/>
        </p:nvSpPr>
        <p:spPr bwMode="auto">
          <a:xfrm flipV="1">
            <a:off x="4648200" y="2743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5" name="Line 157"/>
          <p:cNvSpPr>
            <a:spLocks noChangeShapeType="1"/>
          </p:cNvSpPr>
          <p:nvPr/>
        </p:nvSpPr>
        <p:spPr bwMode="auto">
          <a:xfrm flipV="1">
            <a:off x="8991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6" name="Line 165"/>
          <p:cNvSpPr>
            <a:spLocks noChangeShapeType="1"/>
          </p:cNvSpPr>
          <p:nvPr/>
        </p:nvSpPr>
        <p:spPr bwMode="auto">
          <a:xfrm>
            <a:off x="6781800" y="3352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7" name="Line 166"/>
          <p:cNvSpPr>
            <a:spLocks noChangeShapeType="1"/>
          </p:cNvSpPr>
          <p:nvPr/>
        </p:nvSpPr>
        <p:spPr bwMode="auto">
          <a:xfrm flipV="1">
            <a:off x="67818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8" name="Line 167"/>
          <p:cNvSpPr>
            <a:spLocks noChangeShapeType="1"/>
          </p:cNvSpPr>
          <p:nvPr/>
        </p:nvSpPr>
        <p:spPr bwMode="auto">
          <a:xfrm flipV="1">
            <a:off x="7620000" y="3124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9" name="Text Box 168"/>
          <p:cNvSpPr txBox="1">
            <a:spLocks noChangeArrowheads="1"/>
          </p:cNvSpPr>
          <p:nvPr/>
        </p:nvSpPr>
        <p:spPr bwMode="auto">
          <a:xfrm>
            <a:off x="2057400" y="19050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FD1</a:t>
            </a:r>
          </a:p>
        </p:txBody>
      </p:sp>
      <p:sp>
        <p:nvSpPr>
          <p:cNvPr id="80970" name="Text Box 169"/>
          <p:cNvSpPr txBox="1">
            <a:spLocks noChangeArrowheads="1"/>
          </p:cNvSpPr>
          <p:nvPr/>
        </p:nvSpPr>
        <p:spPr bwMode="auto">
          <a:xfrm>
            <a:off x="2209800" y="2270126"/>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FD2</a:t>
            </a:r>
          </a:p>
        </p:txBody>
      </p:sp>
      <p:sp>
        <p:nvSpPr>
          <p:cNvPr id="80971" name="Text Box 170"/>
          <p:cNvSpPr txBox="1">
            <a:spLocks noChangeArrowheads="1"/>
          </p:cNvSpPr>
          <p:nvPr/>
        </p:nvSpPr>
        <p:spPr bwMode="auto">
          <a:xfrm>
            <a:off x="6172200" y="3032126"/>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FD4</a:t>
            </a:r>
          </a:p>
        </p:txBody>
      </p:sp>
      <p:sp>
        <p:nvSpPr>
          <p:cNvPr id="80972" name="Text Box 171"/>
          <p:cNvSpPr txBox="1">
            <a:spLocks noChangeArrowheads="1"/>
          </p:cNvSpPr>
          <p:nvPr/>
        </p:nvSpPr>
        <p:spPr bwMode="auto">
          <a:xfrm>
            <a:off x="3962400" y="27432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spcBef>
                <a:spcPct val="50000"/>
              </a:spcBef>
            </a:pPr>
            <a:r>
              <a:rPr lang="en-US"/>
              <a:t>FD3</a:t>
            </a:r>
          </a:p>
        </p:txBody>
      </p:sp>
    </p:spTree>
    <p:extLst>
      <p:ext uri="{BB962C8B-B14F-4D97-AF65-F5344CB8AC3E}">
        <p14:creationId xmlns:p14="http://schemas.microsoft.com/office/powerpoint/2010/main" val="42744003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
          <p:cNvSpPr>
            <a:spLocks noGrp="1" noChangeArrowheads="1"/>
          </p:cNvSpPr>
          <p:nvPr>
            <p:ph type="title"/>
          </p:nvPr>
        </p:nvSpPr>
        <p:spPr/>
        <p:txBody>
          <a:bodyPr/>
          <a:lstStyle/>
          <a:p>
            <a:pPr eaLnBrk="1" hangingPunct="1"/>
            <a:endParaRPr lang="en-US" smtClean="0"/>
          </a:p>
        </p:txBody>
      </p:sp>
      <p:graphicFrame>
        <p:nvGraphicFramePr>
          <p:cNvPr id="146436" name="Group 4"/>
          <p:cNvGraphicFramePr>
            <a:graphicFrameLocks noGrp="1"/>
          </p:cNvGraphicFramePr>
          <p:nvPr>
            <p:ph idx="1"/>
          </p:nvPr>
        </p:nvGraphicFramePr>
        <p:xfrm>
          <a:off x="2706688" y="2017713"/>
          <a:ext cx="7772400" cy="4114800"/>
        </p:xfrm>
        <a:graphic>
          <a:graphicData uri="http://schemas.openxmlformats.org/drawingml/2006/table">
            <a:tbl>
              <a:tblPr/>
              <a:tblGrid>
                <a:gridCol w="1295400"/>
                <a:gridCol w="1295400"/>
                <a:gridCol w="1295400"/>
                <a:gridCol w="1295400"/>
                <a:gridCol w="1295400"/>
                <a:gridCol w="1295400"/>
              </a:tblGrid>
              <a:tr h="411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PROPERTY_ID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COUNTY_NAME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rPr>
                        <a:t>TAX_RATE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2298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5433</Words>
  <Application>Microsoft Office PowerPoint</Application>
  <PresentationFormat>Widescreen</PresentationFormat>
  <Paragraphs>710</Paragraphs>
  <Slides>92</Slides>
  <Notes>26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3" baseType="lpstr">
      <vt:lpstr>Arial</vt:lpstr>
      <vt:lpstr>Book Antiqua</vt:lpstr>
      <vt:lpstr>Calibri</vt:lpstr>
      <vt:lpstr>Calibri Light</vt:lpstr>
      <vt:lpstr>Symbol</vt:lpstr>
      <vt:lpstr>Tahoma</vt:lpstr>
      <vt:lpstr>Times New Roman</vt:lpstr>
      <vt:lpstr>Wingdings</vt:lpstr>
      <vt:lpstr>Office Theme</vt:lpstr>
      <vt:lpstr>Equation</vt:lpstr>
      <vt:lpstr>Document</vt:lpstr>
      <vt:lpstr>Schema Refinement and  Normal Forms</vt:lpstr>
      <vt:lpstr>The Evils of Redundancy</vt:lpstr>
      <vt:lpstr>What is Normalization? </vt:lpstr>
      <vt:lpstr>PowerPoint Presentation</vt:lpstr>
      <vt:lpstr>Functional Dependencies (FDs)</vt:lpstr>
      <vt:lpstr>Example:  Constraints on Entity Set</vt:lpstr>
      <vt:lpstr>Example (Contd.)</vt:lpstr>
      <vt:lpstr>Reasoning About FDs</vt:lpstr>
      <vt:lpstr>Reasoning About FDs  (Contd.)</vt:lpstr>
      <vt:lpstr>Reasoning About FDs  (Contd.)</vt:lpstr>
      <vt:lpstr>Normal Forms</vt:lpstr>
      <vt:lpstr>Boyce-Codd Normal Form  (BCNF)</vt:lpstr>
      <vt:lpstr>Third Normal Form  (3NF)</vt:lpstr>
      <vt:lpstr>What Does 3NF Achieve?</vt:lpstr>
      <vt:lpstr>Decomposition of a Relation Scheme</vt:lpstr>
      <vt:lpstr>Example Decomposition</vt:lpstr>
      <vt:lpstr>Problems with Decompositions</vt:lpstr>
      <vt:lpstr>Lossless Join Decompositions</vt:lpstr>
      <vt:lpstr>More on Lossless Join</vt:lpstr>
      <vt:lpstr>Dependency Preserving Decomposition</vt:lpstr>
      <vt:lpstr>Dependency Preserving Decompositions  (Contd.)</vt:lpstr>
      <vt:lpstr>Decomposition into BCNF</vt:lpstr>
      <vt:lpstr>BCNF and Dependency Preservation</vt:lpstr>
      <vt:lpstr>Decomposition into 3NF</vt:lpstr>
      <vt:lpstr>Minimal Cover for a Set of FDs</vt:lpstr>
      <vt:lpstr>Refining an ER Diagram</vt:lpstr>
      <vt:lpstr>Summary of Schema Refinement</vt:lpstr>
      <vt:lpstr>Additional Information on Normalization with examples</vt:lpstr>
      <vt:lpstr>PowerPoint Presentation</vt:lpstr>
      <vt:lpstr>PowerPoint Presentation</vt:lpstr>
      <vt:lpstr>Informal Design Guidelines for Relation Schemas</vt:lpstr>
      <vt:lpstr>Semantics of the relation attributes</vt:lpstr>
      <vt:lpstr>A Company Database</vt:lpstr>
      <vt:lpstr>Guideline 1</vt:lpstr>
      <vt:lpstr>Poor Design</vt:lpstr>
      <vt:lpstr>Redundant Information in Tuples</vt:lpstr>
      <vt:lpstr>Update anomalies</vt:lpstr>
      <vt:lpstr>Insertion Anomalies</vt:lpstr>
      <vt:lpstr>Poor Design</vt:lpstr>
      <vt:lpstr>Deletion Anomalies</vt:lpstr>
      <vt:lpstr>Modification Anomalies</vt:lpstr>
      <vt:lpstr>Guideline 2</vt:lpstr>
      <vt:lpstr>PowerPoint Presentation</vt:lpstr>
      <vt:lpstr>NULL values in Tuples</vt:lpstr>
      <vt:lpstr>PowerPoint Presentation</vt:lpstr>
      <vt:lpstr>Guideline 3</vt:lpstr>
      <vt:lpstr>PowerPoint Presentation</vt:lpstr>
      <vt:lpstr>Generation of Spurious Tuples</vt:lpstr>
      <vt:lpstr>Guideline 4</vt:lpstr>
      <vt:lpstr>Design Guidelines: Summary</vt:lpstr>
      <vt:lpstr>Design Guidelines: Summary</vt:lpstr>
      <vt:lpstr>Functional Dependencies</vt:lpstr>
      <vt:lpstr>PowerPoint Presentation</vt:lpstr>
      <vt:lpstr>PowerPoint Presentation</vt:lpstr>
      <vt:lpstr>PowerPoint Presentation</vt:lpstr>
      <vt:lpstr>PowerPoint Presentation</vt:lpstr>
      <vt:lpstr>PowerPoint Presentation</vt:lpstr>
      <vt:lpstr>Inferences Rules for  functional dependencies </vt:lpstr>
      <vt:lpstr>NORMAL FORMS BASED ON PRIMARY KEYS</vt:lpstr>
      <vt:lpstr>PowerPoint Presentation</vt:lpstr>
      <vt:lpstr>Normalization of  Relations</vt:lpstr>
      <vt:lpstr>PowerPoint Presentation</vt:lpstr>
      <vt:lpstr>PowerPoint Presentation</vt:lpstr>
      <vt:lpstr>PowerPoint Presentation</vt:lpstr>
      <vt:lpstr>PowerPoint Presentation</vt:lpstr>
      <vt:lpstr>Practical Use of Normal Forms</vt:lpstr>
      <vt:lpstr>Definitions of keys and Attributes Participating in keys </vt:lpstr>
      <vt:lpstr>PowerPoint Presentation</vt:lpstr>
      <vt:lpstr>PowerPoint Presentation</vt:lpstr>
      <vt:lpstr>FIRST NORMAL FORM</vt:lpstr>
      <vt:lpstr>A relation schema which is not in 1 NF</vt:lpstr>
      <vt:lpstr>PowerPoint Presentation</vt:lpstr>
      <vt:lpstr>PowerPoint Presentation</vt:lpstr>
      <vt:lpstr>PowerPoint Presentation</vt:lpstr>
      <vt:lpstr>1NF version of same relation with redundancy</vt:lpstr>
      <vt:lpstr>PowerPoint Presentation</vt:lpstr>
      <vt:lpstr>PowerPoint Presentation</vt:lpstr>
      <vt:lpstr>PowerPoint Presentation</vt:lpstr>
      <vt:lpstr>Normalizing nested relations into 1NF</vt:lpstr>
      <vt:lpstr>1 NF</vt:lpstr>
      <vt:lpstr>Second Normal From </vt:lpstr>
      <vt:lpstr>PowerPoint Presentation</vt:lpstr>
      <vt:lpstr>PowerPoint Presentation</vt:lpstr>
      <vt:lpstr>PowerPoint Presentation</vt:lpstr>
      <vt:lpstr>Third normal form(3NF)</vt:lpstr>
      <vt:lpstr>PowerPoint Presentation</vt:lpstr>
      <vt:lpstr>PowerPoint Presentation</vt:lpstr>
      <vt:lpstr>GENERAL DEFINITIONS OF SECOND AND THIRD NORMAL FORMS</vt:lpstr>
      <vt:lpstr>General  Definition of second Normal Form </vt:lpstr>
      <vt:lpstr>General definition of Third Normal Form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Refinement and  Normal Forms</dc:title>
  <dc:creator>sreenivas</dc:creator>
  <cp:lastModifiedBy>sreenivas</cp:lastModifiedBy>
  <cp:revision>15</cp:revision>
  <dcterms:created xsi:type="dcterms:W3CDTF">2018-09-24T23:54:59Z</dcterms:created>
  <dcterms:modified xsi:type="dcterms:W3CDTF">2018-10-02T23:25:28Z</dcterms:modified>
</cp:coreProperties>
</file>