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85"/>
  </p:notesMasterIdLst>
  <p:handoutMasterIdLst>
    <p:handoutMasterId r:id="rId86"/>
  </p:handoutMasterIdLst>
  <p:sldIdLst>
    <p:sldId id="256" r:id="rId2"/>
    <p:sldId id="401" r:id="rId3"/>
    <p:sldId id="400" r:id="rId4"/>
    <p:sldId id="402" r:id="rId5"/>
    <p:sldId id="403" r:id="rId6"/>
    <p:sldId id="404" r:id="rId7"/>
    <p:sldId id="405" r:id="rId8"/>
    <p:sldId id="407" r:id="rId9"/>
    <p:sldId id="399" r:id="rId10"/>
    <p:sldId id="376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77" r:id="rId19"/>
    <p:sldId id="337" r:id="rId20"/>
    <p:sldId id="340" r:id="rId21"/>
    <p:sldId id="341" r:id="rId22"/>
    <p:sldId id="378" r:id="rId23"/>
    <p:sldId id="397" r:id="rId24"/>
    <p:sldId id="375" r:id="rId25"/>
    <p:sldId id="343" r:id="rId26"/>
    <p:sldId id="292" r:id="rId27"/>
    <p:sldId id="259" r:id="rId28"/>
    <p:sldId id="346" r:id="rId29"/>
    <p:sldId id="345" r:id="rId30"/>
    <p:sldId id="356" r:id="rId31"/>
    <p:sldId id="357" r:id="rId32"/>
    <p:sldId id="347" r:id="rId33"/>
    <p:sldId id="379" r:id="rId34"/>
    <p:sldId id="348" r:id="rId35"/>
    <p:sldId id="360" r:id="rId36"/>
    <p:sldId id="349" r:id="rId37"/>
    <p:sldId id="352" r:id="rId38"/>
    <p:sldId id="353" r:id="rId39"/>
    <p:sldId id="406" r:id="rId40"/>
    <p:sldId id="355" r:id="rId41"/>
    <p:sldId id="358" r:id="rId42"/>
    <p:sldId id="260" r:id="rId43"/>
    <p:sldId id="268" r:id="rId44"/>
    <p:sldId id="408" r:id="rId45"/>
    <p:sldId id="380" r:id="rId46"/>
    <p:sldId id="410" r:id="rId47"/>
    <p:sldId id="409" r:id="rId48"/>
    <p:sldId id="362" r:id="rId49"/>
    <p:sldId id="411" r:id="rId50"/>
    <p:sldId id="381" r:id="rId51"/>
    <p:sldId id="363" r:id="rId52"/>
    <p:sldId id="412" r:id="rId53"/>
    <p:sldId id="413" r:id="rId54"/>
    <p:sldId id="366" r:id="rId55"/>
    <p:sldId id="382" r:id="rId56"/>
    <p:sldId id="414" r:id="rId57"/>
    <p:sldId id="361" r:id="rId58"/>
    <p:sldId id="415" r:id="rId59"/>
    <p:sldId id="416" r:id="rId60"/>
    <p:sldId id="417" r:id="rId61"/>
    <p:sldId id="418" r:id="rId62"/>
    <p:sldId id="364" r:id="rId63"/>
    <p:sldId id="365" r:id="rId64"/>
    <p:sldId id="388" r:id="rId65"/>
    <p:sldId id="389" r:id="rId66"/>
    <p:sldId id="298" r:id="rId67"/>
    <p:sldId id="321" r:id="rId68"/>
    <p:sldId id="383" r:id="rId69"/>
    <p:sldId id="322" r:id="rId70"/>
    <p:sldId id="367" r:id="rId71"/>
    <p:sldId id="384" r:id="rId72"/>
    <p:sldId id="297" r:id="rId73"/>
    <p:sldId id="385" r:id="rId74"/>
    <p:sldId id="420" r:id="rId75"/>
    <p:sldId id="368" r:id="rId76"/>
    <p:sldId id="422" r:id="rId77"/>
    <p:sldId id="421" r:id="rId78"/>
    <p:sldId id="419" r:id="rId79"/>
    <p:sldId id="423" r:id="rId80"/>
    <p:sldId id="424" r:id="rId81"/>
    <p:sldId id="370" r:id="rId82"/>
    <p:sldId id="425" r:id="rId83"/>
    <p:sldId id="426" r:id="rId8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 autoAdjust="0"/>
    <p:restoredTop sz="94728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1D35C388-8376-4173-9500-7D4EEA651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35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E6BE1049-40C6-4F57-9013-D09220B03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971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FD04B532-F4B0-4EA0-BABF-63542FC35B07}" type="slidenum">
              <a:rPr lang="en-US" smtClean="0">
                <a:latin typeface="Times New Roman" pitchFamily="18" charset="0"/>
              </a:rPr>
              <a:pPr eaLnBrk="1" hangingPunct="1"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23F0D6FD-D048-4814-B5A6-03A2864A473C}" type="slidenum">
              <a:rPr lang="en-US" smtClean="0">
                <a:latin typeface="Times New Roman" pitchFamily="18" charset="0"/>
              </a:rPr>
              <a:pPr eaLnBrk="1" hangingPunct="1"/>
              <a:t>42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0DB77871-E95A-4E9E-8056-D4A039C88586}" type="slidenum">
              <a:rPr lang="en-US" smtClean="0">
                <a:latin typeface="Times New Roman" pitchFamily="18" charset="0"/>
              </a:rPr>
              <a:pPr eaLnBrk="1" hangingPunct="1"/>
              <a:t>43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0DB77871-E95A-4E9E-8056-D4A039C88586}" type="slidenum">
              <a:rPr lang="en-US" smtClean="0">
                <a:latin typeface="Times New Roman" pitchFamily="18" charset="0"/>
              </a:rPr>
              <a:pPr eaLnBrk="1" hangingPunct="1"/>
              <a:t>45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66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4E50A2A2-DB86-4E38-AD46-A9CA64B8EE3A}" type="slidenum">
              <a:rPr lang="en-US" smtClean="0">
                <a:latin typeface="Times New Roman" pitchFamily="18" charset="0"/>
              </a:rPr>
              <a:pPr eaLnBrk="1" hangingPunct="1"/>
              <a:t>66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9215AD74-15C9-41CC-A64D-54AC00118AAC}" type="slidenum">
              <a:rPr lang="en-US" smtClean="0">
                <a:latin typeface="Times New Roman" pitchFamily="18" charset="0"/>
              </a:rPr>
              <a:pPr eaLnBrk="1" hangingPunct="1"/>
              <a:t>72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9215AD74-15C9-41CC-A64D-54AC00118AAC}" type="slidenum">
              <a:rPr lang="en-US" smtClean="0">
                <a:latin typeface="Times New Roman" pitchFamily="18" charset="0"/>
              </a:rPr>
              <a:pPr eaLnBrk="1" hangingPunct="1"/>
              <a:t>73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17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A30E5892-F3E0-4CD0-8CFA-7F3AB9DEE974}" type="slidenum">
              <a:rPr lang="en-US" smtClean="0">
                <a:latin typeface="Times New Roman" pitchFamily="18" charset="0"/>
              </a:rPr>
              <a:pPr eaLnBrk="1" hangingPunct="1"/>
              <a:t>12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CA4F9E62-F961-4F92-8178-6A3F2D3D1CE3}" type="slidenum">
              <a:rPr lang="en-US" smtClean="0">
                <a:latin typeface="Times New Roman" pitchFamily="18" charset="0"/>
              </a:rPr>
              <a:pPr eaLnBrk="1" hangingPunct="1"/>
              <a:t>13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81DE22B1-81A0-4A56-9B89-758C59648F04}" type="slidenum">
              <a:rPr lang="en-US" smtClean="0">
                <a:latin typeface="Times New Roman" pitchFamily="18" charset="0"/>
              </a:rPr>
              <a:pPr eaLnBrk="1" hangingPunct="1"/>
              <a:t>14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D0AC3DAC-1A45-493B-8703-EF396622E743}" type="slidenum">
              <a:rPr lang="en-US" smtClean="0">
                <a:latin typeface="Times New Roman" pitchFamily="18" charset="0"/>
              </a:rPr>
              <a:pPr eaLnBrk="1" hangingPunct="1"/>
              <a:t>15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F95FF4EE-A321-4BB5-A627-B31E794E6251}" type="slidenum">
              <a:rPr lang="en-US" smtClean="0">
                <a:latin typeface="Times New Roman" pitchFamily="18" charset="0"/>
              </a:rPr>
              <a:pPr eaLnBrk="1" hangingPunct="1"/>
              <a:t>16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B5518D1B-9E70-478B-8C46-495824298E76}" type="slidenum">
              <a:rPr lang="en-US" smtClean="0">
                <a:latin typeface="Times New Roman" pitchFamily="18" charset="0"/>
              </a:rPr>
              <a:pPr eaLnBrk="1" hangingPunct="1"/>
              <a:t>26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171076F7-9D92-4D1E-8708-56548D43C197}" type="slidenum">
              <a:rPr lang="en-US" smtClean="0">
                <a:latin typeface="Times New Roman" pitchFamily="18" charset="0"/>
              </a:rPr>
              <a:pPr eaLnBrk="1" hangingPunct="1"/>
              <a:t>27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58D51B72-EA2A-402C-86C4-6184A92F6A74}" type="slidenum">
              <a:rPr lang="en-US" smtClean="0">
                <a:latin typeface="Times New Roman" pitchFamily="18" charset="0"/>
              </a:rPr>
              <a:pPr eaLnBrk="1" hangingPunct="1"/>
              <a:t>35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fr-FR" noProof="0"/>
              <a:t>Cliquez pour modifier le style du titre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fr-FR" noProof="0"/>
              <a:t>Cliquez pour modifier le style des sous-titres du masque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BBF64-A849-4370-9BD4-D4CA419A0797}" type="datetime3">
              <a:rPr lang="en-US" smtClean="0"/>
              <a:t>28 September 2018</a:t>
            </a:fld>
            <a:endParaRPr lang="fr-F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 Thenmozhi</a:t>
            </a:r>
            <a:endParaRPr lang="fr-F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2D68-949F-4121-94EE-3121A88A3D4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68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C0760-2627-48C0-B1CA-ED5074BFB6DD}" type="datetime3">
              <a:rPr lang="en-US" smtClean="0"/>
              <a:t>28 September 2018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 Thenmozhi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CD297-1172-4B0D-A6D6-A6E4621BABC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14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959D6-D523-420D-8F95-4A9746817C50}" type="datetime3">
              <a:rPr lang="en-US" smtClean="0"/>
              <a:t>28 September 2018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 Thenmozhi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0B752-1D17-4DFF-B239-954DD2B9340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02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331" y="277813"/>
            <a:ext cx="8849669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331" y="1600200"/>
            <a:ext cx="8849669" cy="4530725"/>
          </a:xfrm>
        </p:spPr>
        <p:txBody>
          <a:bodyPr/>
          <a:lstStyle>
            <a:lvl1pPr algn="just">
              <a:lnSpc>
                <a:spcPct val="150000"/>
              </a:lnSpc>
              <a:defRPr sz="2700"/>
            </a:lvl1pPr>
            <a:lvl2pPr algn="just">
              <a:lnSpc>
                <a:spcPct val="150000"/>
              </a:lnSpc>
              <a:defRPr sz="2600"/>
            </a:lvl2pPr>
            <a:lvl3pPr algn="just">
              <a:lnSpc>
                <a:spcPct val="150000"/>
              </a:lnSpc>
              <a:defRPr sz="2500"/>
            </a:lvl3pPr>
            <a:lvl4pPr algn="just">
              <a:lnSpc>
                <a:spcPct val="150000"/>
              </a:lnSpc>
              <a:defRPr sz="2400"/>
            </a:lvl4pPr>
            <a:lvl5pPr algn="just">
              <a:lnSpc>
                <a:spcPct val="150000"/>
              </a:lnSpc>
              <a:defRPr sz="23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94331" y="6386945"/>
            <a:ext cx="2133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D2BB2-F1F6-487C-8DDB-9967C8EBFA7E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1587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02896" y="6309301"/>
            <a:ext cx="2133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5D27B-F65B-4932-9423-813C673F363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14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F0C16-035F-4CA7-81DF-7B3269AF3851}" type="datetime3">
              <a:rPr lang="en-US" smtClean="0"/>
              <a:t>28 September 2018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 Thenmozhi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9DBD3-4508-4577-8BA8-C4D464D6788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24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E0AE5-8E33-4B64-9C67-ADD2339D6F40}" type="datetime3">
              <a:rPr lang="en-US" smtClean="0"/>
              <a:t>28 September 2018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 Thenmozhi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4BCD4-5316-4E99-83F6-80082034CA3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E18D2-9270-4E2F-AC00-C8518CBDE2E5}" type="datetime3">
              <a:rPr lang="en-US" smtClean="0"/>
              <a:t>28 September 2018</a:t>
            </a:fld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 Thenmozhi</a:t>
            </a: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54C84-2C62-4FCB-9CE5-F82E2845196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02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C804C-C038-4A4A-B7EA-91F1C7B6AECE}" type="datetime3">
              <a:rPr lang="en-US" smtClean="0"/>
              <a:t>28 September 2018</a:t>
            </a:fld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 Thenmozhi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E0648-D06D-46CD-B10B-D1D0A289C8E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02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15958-19AE-406A-9754-513E1E4C9470}" type="datetime3">
              <a:rPr lang="en-US" smtClean="0"/>
              <a:t>28 September 2018</a:t>
            </a:fld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 Thenmozhi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377D2-F7F5-4D78-A4B5-CDD366C8AEA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50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1873C-E3A1-49A1-AC66-EA9831A09A52}" type="datetime3">
              <a:rPr lang="en-US" smtClean="0"/>
              <a:t>28 September 2018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 Thenmozhi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03D61-5A63-4F8E-99D8-538E0254D61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24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3C444-F86E-443C-A13B-B7BF2B448619}" type="datetime3">
              <a:rPr lang="en-US" smtClean="0"/>
              <a:t>28 September 2018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 Thenmozhi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19AF6-1CFF-4E56-9594-8F11FC21729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74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cs typeface="Arial" charset="0"/>
              </a:defRPr>
            </a:lvl1pPr>
          </a:lstStyle>
          <a:p>
            <a:pPr>
              <a:defRPr/>
            </a:pPr>
            <a:fld id="{7AA7EFD1-2EAE-4E1F-B472-7C97FE2014AF}" type="datetime3">
              <a:rPr lang="en-US" smtClean="0"/>
              <a:t>28 September 2018</a:t>
            </a:fld>
            <a:endParaRPr lang="fr-FR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Dr. S Thenmozhi</a:t>
            </a:r>
            <a:endParaRPr lang="fr-FR"/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Arial" charset="0"/>
              </a:defRPr>
            </a:lvl1pPr>
          </a:lstStyle>
          <a:p>
            <a:pPr>
              <a:defRPr/>
            </a:pPr>
            <a:fld id="{7F16CEDC-5C9F-4203-8791-188879A3B2C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 sz="2400"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 sz="2400">
              <a:latin typeface="Times New Roman" pitchFamily="18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an.r-project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-project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studio.com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2133600"/>
            <a:ext cx="7239000" cy="1800225"/>
          </a:xfrm>
        </p:spPr>
        <p:txBody>
          <a:bodyPr/>
          <a:lstStyle/>
          <a:p>
            <a:pPr algn="ctr" eaLnBrk="1" hangingPunct="1"/>
            <a:r>
              <a:rPr lang="en-US" sz="6600"/>
              <a:t>R Programming</a:t>
            </a:r>
            <a:r>
              <a:rPr lang="en-US" sz="3600"/>
              <a:t/>
            </a:r>
            <a:br>
              <a:rPr lang="en-US" sz="3600"/>
            </a:br>
            <a:endParaRPr lang="en-US" sz="1800"/>
          </a:p>
        </p:txBody>
      </p:sp>
      <p:sp>
        <p:nvSpPr>
          <p:cNvPr id="3075" name="AutoShape 4" descr="Image result for R logo"/>
          <p:cNvSpPr>
            <a:spLocks noChangeAspect="1" noChangeArrowheads="1"/>
          </p:cNvSpPr>
          <p:nvPr/>
        </p:nvSpPr>
        <p:spPr bwMode="auto">
          <a:xfrm>
            <a:off x="1730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6" name="AutoShape 6" descr="Image result for R logo"/>
          <p:cNvSpPr>
            <a:spLocks noChangeAspect="1" noChangeArrowheads="1"/>
          </p:cNvSpPr>
          <p:nvPr/>
        </p:nvSpPr>
        <p:spPr bwMode="auto">
          <a:xfrm>
            <a:off x="325438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7" name="AutoShape 8" descr="Image result for R logo"/>
          <p:cNvSpPr>
            <a:spLocks noChangeAspect="1" noChangeArrowheads="1"/>
          </p:cNvSpPr>
          <p:nvPr/>
        </p:nvSpPr>
        <p:spPr bwMode="auto">
          <a:xfrm>
            <a:off x="477838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07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221163"/>
            <a:ext cx="14192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711700"/>
            <a:ext cx="20097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C4D190C-169D-4945-A98E-AAA3502F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EA228-C80A-403E-A684-37A5468F7318}" type="datetime3">
              <a:rPr lang="en-US" smtClean="0"/>
              <a:t>28 September 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8A2198C-2B26-472E-AEC5-DA3FBAF8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4E0702A-6B00-41FA-820B-5A9515C6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AE0648-D06D-46CD-B10B-D1D0A289C8E1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B258CA-5029-4631-ACFB-BBF51EFD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84C5C9-AE5B-4050-BE1F-6DE253991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5167" indent="-457200">
              <a:buClr>
                <a:srgbClr val="000000"/>
              </a:buClr>
              <a:buSzPct val="45000"/>
              <a:buFont typeface="Wingdings" pitchFamily="2" charset="2"/>
              <a:buChar char="q"/>
              <a:defRPr/>
            </a:pPr>
            <a:r>
              <a:rPr lang="en-IN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 pitchFamily="34" charset="0"/>
              </a:rPr>
              <a:t>Web Resources</a:t>
            </a:r>
          </a:p>
          <a:p>
            <a:pPr marL="1012367" lvl="1" indent="-457200">
              <a:buClr>
                <a:srgbClr val="000000"/>
              </a:buClr>
              <a:buSzPct val="45000"/>
              <a:buFont typeface="Wingdings" pitchFamily="2" charset="2"/>
              <a:buChar char="q"/>
              <a:defRPr/>
            </a:pPr>
            <a:r>
              <a:rPr lang="en-IN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 pitchFamily="34" charset="0"/>
              </a:rPr>
              <a:t>R - </a:t>
            </a:r>
            <a:r>
              <a:rPr lang="en-IN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 pitchFamily="34" charset="0"/>
                <a:hlinkClick r:id="rId2"/>
              </a:rPr>
              <a:t>https://cran.r-project.org/</a:t>
            </a:r>
            <a:endParaRPr lang="en-IN" sz="2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cs typeface="Arial" pitchFamily="34" charset="0"/>
            </a:endParaRPr>
          </a:p>
          <a:p>
            <a:pPr marL="1012367" lvl="1" indent="-457200">
              <a:buClr>
                <a:srgbClr val="000000"/>
              </a:buClr>
              <a:buSzPct val="45000"/>
              <a:buFont typeface="Wingdings" pitchFamily="2" charset="2"/>
              <a:buChar char="q"/>
              <a:defRPr/>
            </a:pPr>
            <a:r>
              <a:rPr lang="en-IN" sz="29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 pitchFamily="34" charset="0"/>
              </a:rPr>
              <a:t>Rstudio</a:t>
            </a:r>
            <a:r>
              <a:rPr lang="en-IN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 pitchFamily="34" charset="0"/>
              </a:rPr>
              <a:t> – </a:t>
            </a:r>
            <a:r>
              <a:rPr lang="en-IN" sz="2900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 pitchFamily="34" charset="0"/>
              </a:rPr>
              <a:t>https://www.rstudio.com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805AD2-19AE-42DD-A9BF-B345909B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22F4B7-7089-4B64-BBCB-37929231D110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42162C-C130-4323-93DF-84BA8FFF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92A988-13F6-4A88-AB41-A2A3CA30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5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4213" y="2852738"/>
            <a:ext cx="8229600" cy="995362"/>
          </a:xfrm>
        </p:spPr>
        <p:txBody>
          <a:bodyPr/>
          <a:lstStyle/>
          <a:p>
            <a:pPr algn="ctr"/>
            <a:r>
              <a:rPr lang="en-IN"/>
              <a:t>Installation in Windows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17CCBD0-E455-4DE9-B57C-A9D7CDFC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74A0BB-4612-4E23-BC7A-D3B7377B450E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1509439-A4CA-4DDE-BC4A-FC56DB54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A8F8CEC-69C6-4368-950E-89B3FF68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1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Installing 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17638"/>
            <a:ext cx="8712968" cy="4708525"/>
          </a:xfrm>
        </p:spPr>
        <p:txBody>
          <a:bodyPr/>
          <a:lstStyle/>
          <a:p>
            <a:pPr eaLnBrk="1" hangingPunct="1"/>
            <a:r>
              <a:rPr lang="en-US" sz="2600" dirty="0">
                <a:hlinkClick r:id="rId3"/>
              </a:rPr>
              <a:t>www.cran.r-project.org/</a:t>
            </a:r>
            <a:r>
              <a:rPr lang="en-US" sz="2600" dirty="0"/>
              <a:t>  - direct download</a:t>
            </a:r>
          </a:p>
          <a:p>
            <a:pPr eaLnBrk="1" hangingPunct="1"/>
            <a:r>
              <a:rPr lang="en-US" sz="2600" dirty="0">
                <a:hlinkClick r:id="rId4"/>
              </a:rPr>
              <a:t>www.r-project.org/</a:t>
            </a:r>
            <a:r>
              <a:rPr lang="en-US" sz="2600" dirty="0"/>
              <a:t> - download from CRAN (</a:t>
            </a:r>
            <a:r>
              <a:rPr lang="en-US" sz="2600" dirty="0">
                <a:solidFill>
                  <a:srgbClr val="FF0000"/>
                </a:solidFill>
              </a:rPr>
              <a:t>C</a:t>
            </a:r>
            <a:r>
              <a:rPr lang="en-US" sz="2600" dirty="0"/>
              <a:t>omprehensive </a:t>
            </a:r>
            <a:r>
              <a:rPr lang="en-US" sz="2600" dirty="0">
                <a:solidFill>
                  <a:srgbClr val="FF0000"/>
                </a:solidFill>
              </a:rPr>
              <a:t>R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A</a:t>
            </a:r>
            <a:r>
              <a:rPr lang="en-US" sz="2600" dirty="0"/>
              <a:t>rchive </a:t>
            </a:r>
            <a:r>
              <a:rPr lang="en-US" sz="2600" dirty="0">
                <a:solidFill>
                  <a:srgbClr val="FF0000"/>
                </a:solidFill>
              </a:rPr>
              <a:t>N</a:t>
            </a:r>
            <a:r>
              <a:rPr lang="en-US" sz="2600" dirty="0"/>
              <a:t>etwork)</a:t>
            </a:r>
          </a:p>
          <a:p>
            <a:pPr eaLnBrk="1" hangingPunct="1"/>
            <a:r>
              <a:rPr lang="en-US" sz="2600" dirty="0"/>
              <a:t>Select a download site</a:t>
            </a:r>
          </a:p>
          <a:p>
            <a:pPr eaLnBrk="1" hangingPunct="1"/>
            <a:r>
              <a:rPr lang="en-US" sz="2600" dirty="0"/>
              <a:t>There are 25 packages that are supplied with R</a:t>
            </a:r>
          </a:p>
          <a:p>
            <a:pPr eaLnBrk="1" hangingPunct="1"/>
            <a:r>
              <a:rPr lang="en-US" sz="2600" dirty="0"/>
              <a:t>However, many packages are available in CRAN website which can be downloaded as needed</a:t>
            </a:r>
          </a:p>
          <a:p>
            <a:pPr eaLnBrk="1" hangingPunct="1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99D019C-FA61-454D-9B8D-4B51A218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58AECE-F93F-41A3-A8F4-B52C75EFA335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1B78F34-5064-40BA-B51E-019A32A2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1AF9850-B2DF-4673-9A20-16EB2FBD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43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0" y="2819400"/>
            <a:ext cx="990600" cy="762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5993E7A-5B90-4CA7-BA56-FE35CD32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9FB644-C7D1-4F1C-AF52-8A1781CE5623}" type="datetime3">
              <a:rPr lang="en-US" smtClean="0"/>
              <a:t>28 September 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25A27CB-828A-4344-9770-B311AE39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977ECD-52A1-4A9E-A31C-E21AC700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7377D2-F7F5-4D78-A4B5-CDD366C8AEA2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9720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838200" y="914400"/>
            <a:ext cx="7086600" cy="3352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FE153E1-8435-4BAE-9CF6-0DA2996E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EFDCEE-00BA-4C5C-A8AE-FCD014491E7B}" type="datetime3">
              <a:rPr lang="en-US" smtClean="0"/>
              <a:t>28 September 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CDBBD72-9F0C-45DF-BB74-831949E3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CE8B72A-21FE-4BD3-8A8D-4977CBEB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7377D2-F7F5-4D78-A4B5-CDD366C8AEA2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77450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2590800" y="3048000"/>
            <a:ext cx="1981200" cy="533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F17FDAC-AD3D-499A-BD47-19ABD4CA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F99221-0B17-411A-A6A5-41E05EE4B777}" type="datetime3">
              <a:rPr lang="en-US" smtClean="0"/>
              <a:t>28 September 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7B6722C-61C3-43F7-9FE3-93D5FE33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EDC660B-6D9A-4362-958E-5BBFCF73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7377D2-F7F5-4D78-A4B5-CDD366C8AEA2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75735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1219200" y="2743200"/>
            <a:ext cx="1981200" cy="533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806DB4B-DFA8-4B0B-AE2C-A8BE750A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EDF947-C49A-4B21-93B2-1BA64C2AB3FC}" type="datetime3">
              <a:rPr lang="en-US" smtClean="0"/>
              <a:t>28 September 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2DC59D7-6F2C-4FDE-9135-E3029A93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02319EF-5D04-412C-875C-F86C7575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7377D2-F7F5-4D78-A4B5-CDD366C8AEA2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41266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4213" y="2852738"/>
            <a:ext cx="8229600" cy="995362"/>
          </a:xfrm>
        </p:spPr>
        <p:txBody>
          <a:bodyPr/>
          <a:lstStyle/>
          <a:p>
            <a:pPr algn="ctr"/>
            <a:r>
              <a:rPr lang="en-IN" dirty="0"/>
              <a:t>Installation in </a:t>
            </a:r>
            <a:r>
              <a:rPr lang="en-IN" dirty="0" smtClean="0"/>
              <a:t>Ubuntu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17CCBD0-E455-4DE9-B57C-A9D7CDFC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74A0BB-4612-4E23-BC7A-D3B7377B450E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1509439-A4CA-4DDE-BC4A-FC56DB54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A8F8CEC-69C6-4368-950E-89B3FF68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5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637C55-A84F-4815-AC10-677AC49F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64BD46-C43A-45FF-BC78-61FF6F185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5167" indent="-457200">
              <a:buClr>
                <a:srgbClr val="000000"/>
              </a:buClr>
              <a:buSzPct val="45000"/>
              <a:buFont typeface="Wingdings" pitchFamily="2" charset="2"/>
              <a:buChar char="q"/>
              <a:defRPr/>
            </a:pPr>
            <a:r>
              <a:rPr lang="en-IN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 pitchFamily="34" charset="0"/>
              </a:rPr>
              <a:t>Through Terminal</a:t>
            </a:r>
          </a:p>
          <a:p>
            <a:pPr marL="1469567" lvl="2" indent="-457200">
              <a:buClr>
                <a:srgbClr val="000000"/>
              </a:buClr>
              <a:buSzPct val="45000"/>
              <a:buFont typeface="Wingdings" pitchFamily="2" charset="2"/>
              <a:buChar char="q"/>
              <a:defRPr/>
            </a:pPr>
            <a:r>
              <a:rPr lang="en-IN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 pitchFamily="34" charset="0"/>
              </a:rPr>
              <a:t>Open Terminal (Press </a:t>
            </a:r>
            <a:r>
              <a:rPr lang="en-IN" sz="29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 pitchFamily="34" charset="0"/>
              </a:rPr>
              <a:t>Ctrl+Alt+T</a:t>
            </a:r>
            <a:r>
              <a:rPr lang="en-IN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 pitchFamily="34" charset="0"/>
              </a:rPr>
              <a:t>)</a:t>
            </a:r>
          </a:p>
          <a:p>
            <a:pPr marL="1469567" lvl="2" indent="-457200">
              <a:buClr>
                <a:srgbClr val="000000"/>
              </a:buClr>
              <a:buSzPct val="45000"/>
              <a:buFont typeface="Wingdings" pitchFamily="2" charset="2"/>
              <a:buChar char="q"/>
              <a:defRPr/>
            </a:pPr>
            <a:r>
              <a:rPr lang="en-IN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 pitchFamily="34" charset="0"/>
              </a:rPr>
              <a:t>Then execute </a:t>
            </a:r>
            <a:r>
              <a:rPr lang="en-IN" sz="2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 pitchFamily="34" charset="0"/>
              </a:rPr>
              <a:t>sudo apt-get update </a:t>
            </a:r>
          </a:p>
          <a:p>
            <a:pPr marL="1469567" lvl="2" indent="-457200">
              <a:buClr>
                <a:srgbClr val="000000"/>
              </a:buClr>
              <a:buSzPct val="45000"/>
              <a:buFont typeface="Wingdings" pitchFamily="2" charset="2"/>
              <a:buChar char="q"/>
              <a:defRPr/>
            </a:pPr>
            <a:r>
              <a:rPr lang="en-IN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 pitchFamily="34" charset="0"/>
              </a:rPr>
              <a:t>After that, </a:t>
            </a:r>
            <a:r>
              <a:rPr lang="en-IN" sz="2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 pitchFamily="34" charset="0"/>
              </a:rPr>
              <a:t>sudo apt-get install r-base</a:t>
            </a:r>
          </a:p>
          <a:p>
            <a:pPr marL="555167" indent="-457200">
              <a:buClr>
                <a:srgbClr val="000000"/>
              </a:buClr>
              <a:buSzPct val="45000"/>
              <a:buFont typeface="Wingdings" pitchFamily="2" charset="2"/>
              <a:buChar char="q"/>
              <a:defRPr/>
            </a:pPr>
            <a:r>
              <a:rPr lang="en-IN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 pitchFamily="34" charset="0"/>
              </a:rPr>
              <a:t>To run R statistical package, execute R in the Terminal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8E1E1D-57E8-4A0B-A00A-1877E38C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61F598-3294-48DB-85D0-C8669DB385BB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2D6FAA-B855-47CE-96B9-27785F1E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3E891DF-BC37-4690-82BC-4F14AE8E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80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00200"/>
            <a:ext cx="76327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A8CCA2C-82D0-4143-A5DC-EF08EAE9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24CD83-C867-450C-9E8C-2B0C87C51032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15E9FD6-2495-46CC-9B41-59B0F7A6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6CB3C76-D63D-4E02-B630-8DA0C33E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S. Thenmozhi, Dr. A Lekha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3AFB-E8A9-4A91-AD11-AB4F1340FF86}" type="slidenum">
              <a:rPr lang="en-IN" smtClean="0"/>
              <a:t>2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defRPr/>
            </a:pPr>
            <a:r>
              <a:rPr lang="en-US" sz="3200" dirty="0"/>
              <a:t>A programming “environment” developed by Rick Becker</a:t>
            </a:r>
          </a:p>
          <a:p>
            <a:pPr algn="just">
              <a:defRPr/>
            </a:pPr>
            <a:r>
              <a:rPr lang="en-US" sz="3200" dirty="0" smtClean="0"/>
              <a:t>Similar </a:t>
            </a:r>
            <a:r>
              <a:rPr lang="en-US" sz="3200" dirty="0"/>
              <a:t>to S &amp; S-Plus developed by John </a:t>
            </a:r>
            <a:r>
              <a:rPr lang="en-US" sz="3200" dirty="0" smtClean="0"/>
              <a:t>chambers</a:t>
            </a:r>
          </a:p>
          <a:p>
            <a:pPr>
              <a:defRPr/>
            </a:pPr>
            <a:r>
              <a:rPr lang="en-US" sz="3200" dirty="0"/>
              <a:t>Object-oriented</a:t>
            </a:r>
          </a:p>
          <a:p>
            <a:pPr algn="just">
              <a:defRPr/>
            </a:pPr>
            <a:r>
              <a:rPr lang="en-US" sz="3200" dirty="0" smtClean="0"/>
              <a:t>Has </a:t>
            </a:r>
            <a:r>
              <a:rPr lang="en-US" sz="3200" dirty="0"/>
              <a:t>large integrated collection of tools for </a:t>
            </a:r>
            <a:r>
              <a:rPr lang="en-US" sz="3200" dirty="0" smtClean="0"/>
              <a:t>statistical data analysis and machine learning</a:t>
            </a:r>
            <a:endParaRPr lang="en-US" sz="3200" dirty="0"/>
          </a:p>
          <a:p>
            <a:pPr algn="just">
              <a:defRPr/>
            </a:pPr>
            <a:r>
              <a:rPr lang="en-US" sz="3200" dirty="0"/>
              <a:t>Provides </a:t>
            </a:r>
            <a:r>
              <a:rPr lang="en-US" sz="3200" dirty="0" smtClean="0"/>
              <a:t>easy calculations </a:t>
            </a:r>
            <a:r>
              <a:rPr lang="en-US" sz="3200" dirty="0"/>
              <a:t>on </a:t>
            </a:r>
            <a:r>
              <a:rPr lang="en-US" sz="3200" dirty="0" smtClean="0"/>
              <a:t>matrices </a:t>
            </a:r>
            <a:endParaRPr lang="en-US" sz="3200" dirty="0"/>
          </a:p>
          <a:p>
            <a:pPr algn="just">
              <a:defRPr/>
            </a:pPr>
            <a:r>
              <a:rPr lang="en-US" sz="3200" dirty="0"/>
              <a:t>Excellent graphics capabilities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62C1E8CF-DB8E-433D-B478-AF1EA654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78B5-C72F-446B-9392-E75EB99C3931}" type="datetime3">
              <a:rPr lang="en-IN" smtClean="0"/>
              <a:t>28 September 2018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61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76375"/>
            <a:ext cx="7561263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2EB24E1-6FEC-45B6-B8D6-DDA6A7CF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C30FF2-1867-469E-9B91-005562472C7F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6FA1EAC-CB24-49EF-BBEC-179C811A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FC89DE3-4E96-41DB-950A-33EAB918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76388"/>
            <a:ext cx="7848600" cy="48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697DA38-F3E9-417D-9CB5-B6BE0B96B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8D2153-AD4C-4EF6-BCDB-1CEB9561C675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2A064AD-D2B3-4A20-9BC3-F8F74CC4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D6F25E-2831-4F57-B321-20CE0717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2E3396-B23D-4964-B342-83450160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5E8767-9DE0-4965-B347-A2996411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5167" indent="-457200">
              <a:buClr>
                <a:srgbClr val="000000"/>
              </a:buClr>
              <a:buSzPct val="45000"/>
              <a:buFont typeface="Wingdings" pitchFamily="2" charset="2"/>
              <a:buChar char="q"/>
              <a:defRPr/>
            </a:pPr>
            <a:r>
              <a:rPr lang="en-IN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 pitchFamily="34" charset="0"/>
              </a:rPr>
              <a:t>Through Ubuntu Software Center</a:t>
            </a:r>
          </a:p>
          <a:p>
            <a:pPr marL="1012367" lvl="1" indent="-457200">
              <a:buClr>
                <a:srgbClr val="000000"/>
              </a:buClr>
              <a:buSzPct val="45000"/>
              <a:buFont typeface="Wingdings" pitchFamily="2" charset="2"/>
              <a:buChar char="q"/>
              <a:defRPr/>
            </a:pPr>
            <a:r>
              <a:rPr lang="en-IN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 pitchFamily="34" charset="0"/>
              </a:rPr>
              <a:t>Open Ubuntu Software Center </a:t>
            </a:r>
          </a:p>
          <a:p>
            <a:pPr marL="1012367" lvl="1" indent="-457200">
              <a:buClr>
                <a:srgbClr val="000000"/>
              </a:buClr>
              <a:buSzPct val="45000"/>
              <a:buFont typeface="Wingdings" pitchFamily="2" charset="2"/>
              <a:buChar char="q"/>
              <a:defRPr/>
            </a:pPr>
            <a:r>
              <a:rPr lang="en-IN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 pitchFamily="34" charset="0"/>
              </a:rPr>
              <a:t>Search for r-base</a:t>
            </a:r>
          </a:p>
          <a:p>
            <a:pPr marL="1012367" lvl="1" indent="-457200">
              <a:buClr>
                <a:srgbClr val="000000"/>
              </a:buClr>
              <a:buSzPct val="45000"/>
              <a:buFont typeface="Wingdings" pitchFamily="2" charset="2"/>
              <a:buChar char="q"/>
              <a:defRPr/>
            </a:pPr>
            <a:r>
              <a:rPr lang="en-IN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 pitchFamily="34" charset="0"/>
              </a:rPr>
              <a:t>And click Install</a:t>
            </a:r>
          </a:p>
          <a:p>
            <a:pPr marL="555167" indent="-457200">
              <a:buClr>
                <a:srgbClr val="000000"/>
              </a:buClr>
              <a:buSzPct val="45000"/>
              <a:buFont typeface="Wingdings" pitchFamily="2" charset="2"/>
              <a:buChar char="q"/>
              <a:defRPr/>
            </a:pPr>
            <a:r>
              <a:rPr lang="en-IN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 pitchFamily="34" charset="0"/>
              </a:rPr>
              <a:t>Run </a:t>
            </a:r>
            <a:r>
              <a:rPr lang="en-IN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 pitchFamily="34" charset="0"/>
              </a:rPr>
              <a:t>R by executing R in the Terminal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CCF83C2-A578-4A75-8BDF-DB25B47E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1540D3-1489-418E-A188-A828A885613E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30A7DC1-A3E5-4429-94FA-DCD38F21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D82A1-3FDF-44DB-8450-CCED8431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36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4213" y="2852738"/>
            <a:ext cx="8229600" cy="995362"/>
          </a:xfrm>
        </p:spPr>
        <p:txBody>
          <a:bodyPr/>
          <a:lstStyle/>
          <a:p>
            <a:pPr algn="ctr"/>
            <a:r>
              <a:rPr lang="en-IN" dirty="0"/>
              <a:t>Installation </a:t>
            </a:r>
            <a:r>
              <a:rPr lang="en-IN" dirty="0" smtClean="0"/>
              <a:t>of </a:t>
            </a:r>
            <a:r>
              <a:rPr lang="en-IN" dirty="0" err="1" smtClean="0"/>
              <a:t>RStudio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17CCBD0-E455-4DE9-B57C-A9D7CDFC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74A0BB-4612-4E23-BC7A-D3B7377B450E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1509439-A4CA-4DDE-BC4A-FC56DB54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A8F8CEC-69C6-4368-950E-89B3FF68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5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C38CFE-F0AE-49E0-8470-616A9344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Install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98FC9F-ACD5-415B-9CA1-5B4AA9EEB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562571"/>
            <a:ext cx="8712968" cy="4530725"/>
          </a:xfrm>
        </p:spPr>
        <p:txBody>
          <a:bodyPr/>
          <a:lstStyle/>
          <a:p>
            <a:pPr marL="555167" indent="-457200">
              <a:buClr>
                <a:srgbClr val="000000"/>
              </a:buClr>
              <a:buSzPct val="45000"/>
              <a:buFont typeface="Wingdings" pitchFamily="2" charset="2"/>
              <a:buChar char="q"/>
              <a:defRPr/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 pitchFamily="34" charset="0"/>
              </a:rPr>
              <a:t>To install RStudio IDE, do the following:</a:t>
            </a:r>
          </a:p>
          <a:p>
            <a:pPr marL="1012367" lvl="1" indent="-457200">
              <a:buClr>
                <a:srgbClr val="000000"/>
              </a:buClr>
              <a:buSzPct val="45000"/>
              <a:buFont typeface="Wingdings" pitchFamily="2" charset="2"/>
              <a:buChar char="q"/>
              <a:defRPr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 pitchFamily="34" charset="0"/>
              </a:rPr>
              <a:t>Go to rstudio.com web page</a:t>
            </a:r>
          </a:p>
          <a:p>
            <a:pPr marL="1012367" lvl="1" indent="-457200">
              <a:buClr>
                <a:srgbClr val="000000"/>
              </a:buClr>
              <a:buSzPct val="45000"/>
              <a:buFont typeface="Wingdings" pitchFamily="2" charset="2"/>
              <a:buChar char="q"/>
              <a:defRPr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 pitchFamily="34" charset="0"/>
              </a:rPr>
              <a:t>Click Download RStudio Desktop</a:t>
            </a:r>
          </a:p>
          <a:p>
            <a:pPr marL="1012367" lvl="1" indent="-457200">
              <a:buClr>
                <a:srgbClr val="000000"/>
              </a:buClr>
              <a:buSzPct val="45000"/>
              <a:buFont typeface="Wingdings" pitchFamily="2" charset="2"/>
              <a:buChar char="q"/>
              <a:defRPr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 pitchFamily="34" charset="0"/>
              </a:rPr>
              <a:t>Click for the download link recommended for your system</a:t>
            </a:r>
          </a:p>
          <a:p>
            <a:pPr marL="555167" indent="-457200">
              <a:buClr>
                <a:srgbClr val="000000"/>
              </a:buClr>
              <a:buSzPct val="45000"/>
              <a:buFont typeface="Wingdings" pitchFamily="2" charset="2"/>
              <a:buChar char="q"/>
              <a:defRPr/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 pitchFamily="34" charset="0"/>
              </a:rPr>
              <a:t>Run the downloaded file (double click the file) to start the setup wizard</a:t>
            </a:r>
          </a:p>
          <a:p>
            <a:pPr marL="555167" indent="-457200">
              <a:buClr>
                <a:srgbClr val="000000"/>
              </a:buClr>
              <a:buSzPct val="45000"/>
              <a:buFont typeface="Wingdings" pitchFamily="2" charset="2"/>
              <a:buChar char="q"/>
              <a:defRPr/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 pitchFamily="34" charset="0"/>
              </a:rPr>
              <a:t>Click “Next” until “Finish”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7479551-121B-4F49-8224-E3B571B5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F699B6-7E80-40F3-AB62-9A503C747DB4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0681664-9543-4E98-B7F3-00A57110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76F344-B9D2-4586-B7B7-466F0651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9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685925"/>
            <a:ext cx="7743825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AAF9FDE-0E79-44CE-8B09-A5CE9780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0F5C04-3F1A-449E-AE58-F7655B0F6462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CC90AC0-CEDA-4B47-A811-57F9473A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0305EBE-F73E-47F5-8750-A46AFBBB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Tutorials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From R website under “Documentation”</a:t>
            </a:r>
          </a:p>
          <a:p>
            <a:pPr lvl="1" eaLnBrk="1" hangingPunct="1"/>
            <a:r>
              <a:rPr lang="en-US" sz="2400" dirty="0"/>
              <a:t>“Manual” is the listing of official R documentation</a:t>
            </a:r>
          </a:p>
          <a:p>
            <a:pPr marL="1260475" lvl="2" indent="-360363" eaLnBrk="1" hangingPunct="1"/>
            <a:r>
              <a:rPr lang="en-US" sz="2000" dirty="0"/>
              <a:t>An Introduction to R</a:t>
            </a:r>
          </a:p>
          <a:p>
            <a:pPr marL="1260475" lvl="2" indent="-360363" eaLnBrk="1" hangingPunct="1"/>
            <a:r>
              <a:rPr lang="en-US" sz="2000" dirty="0"/>
              <a:t>R Language Definition</a:t>
            </a:r>
          </a:p>
          <a:p>
            <a:pPr marL="1260475" lvl="2" indent="-360363" eaLnBrk="1" hangingPunct="1"/>
            <a:r>
              <a:rPr lang="en-US" sz="2000" dirty="0"/>
              <a:t>Writing R Extensions</a:t>
            </a:r>
          </a:p>
          <a:p>
            <a:pPr marL="1260475" lvl="2" indent="-360363" eaLnBrk="1" hangingPunct="1"/>
            <a:r>
              <a:rPr lang="en-US" sz="2000" dirty="0"/>
              <a:t>R Data Import/Export</a:t>
            </a:r>
          </a:p>
          <a:p>
            <a:pPr marL="1260475" lvl="2" indent="-360363" eaLnBrk="1" hangingPunct="1"/>
            <a:r>
              <a:rPr lang="en-US" sz="2000" dirty="0"/>
              <a:t>R Installation and Administration</a:t>
            </a:r>
          </a:p>
          <a:p>
            <a:pPr marL="1260475" lvl="2" indent="-360363" eaLnBrk="1" hangingPunct="1"/>
            <a:r>
              <a:rPr lang="en-US" sz="2000" dirty="0"/>
              <a:t>The R Reference Index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C90AFD5-339D-46B0-AB15-F717531E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F54B0D-01FD-40F2-921B-02A1F63200FC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3EE7D17-E2A1-42F2-B57B-C5ADCAEB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C11EFA0-94B3-4AB9-9FBB-13F852B4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Exploring RStudio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Script / Workspace </a:t>
            </a:r>
            <a:r>
              <a:rPr lang="en-US" sz="2400" dirty="0"/>
              <a:t>Window</a:t>
            </a:r>
          </a:p>
          <a:p>
            <a:pPr eaLnBrk="1" hangingPunct="1"/>
            <a:r>
              <a:rPr lang="en-US" sz="2400" dirty="0"/>
              <a:t>Environment </a:t>
            </a:r>
            <a:r>
              <a:rPr lang="en-US" sz="2400" dirty="0" smtClean="0"/>
              <a:t>Window</a:t>
            </a:r>
            <a:endParaRPr lang="en-US" sz="2400" dirty="0"/>
          </a:p>
          <a:p>
            <a:pPr eaLnBrk="1" hangingPunct="1"/>
            <a:r>
              <a:rPr lang="en-US" sz="2400" dirty="0"/>
              <a:t>Console window</a:t>
            </a:r>
          </a:p>
          <a:p>
            <a:pPr eaLnBrk="1" hangingPunct="1"/>
            <a:r>
              <a:rPr lang="en-US" sz="2400" dirty="0"/>
              <a:t>Explore Window/Support Window/service window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852858D-967A-4F72-90CB-31359FFE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6B9F89-11EB-4AF9-9827-CA22DA52BDC0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FFC3E30-0EB2-41DE-8259-E281D8DF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ABCC58C-E419-43B1-B300-78C68F3C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Working Directory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Create working directory for convenience</a:t>
            </a:r>
          </a:p>
          <a:p>
            <a:pPr lvl="1"/>
            <a:r>
              <a:rPr lang="en-IN" sz="2400" dirty="0"/>
              <a:t>Menu -&gt; Session-&gt;set working directory-&gt;choose directory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A7C183E-BE03-41A6-ACE6-00538A33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C64B4D-8EE9-426A-9B27-77CD43AED2CC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88C100-FED2-45DA-A886-83FC56A2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CDF9A29-AD64-41E1-95B1-BD6D5E0C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Installing/Listing Packages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To install packages</a:t>
            </a:r>
          </a:p>
          <a:p>
            <a:pPr lvl="1"/>
            <a:r>
              <a:rPr lang="en-IN" sz="2400" dirty="0" err="1"/>
              <a:t>install.packages</a:t>
            </a:r>
            <a:r>
              <a:rPr lang="en-IN" sz="2400" dirty="0"/>
              <a:t>("</a:t>
            </a:r>
            <a:r>
              <a:rPr lang="en-IN" sz="2400" dirty="0" err="1"/>
              <a:t>labstats</a:t>
            </a:r>
            <a:r>
              <a:rPr lang="en-IN" sz="2400" dirty="0"/>
              <a:t>")</a:t>
            </a:r>
          </a:p>
          <a:p>
            <a:r>
              <a:rPr lang="en-IN" sz="2400" dirty="0"/>
              <a:t>To list all the packages enabled or used in the session</a:t>
            </a:r>
          </a:p>
          <a:p>
            <a:pPr lvl="1"/>
            <a:r>
              <a:rPr lang="en-IN" sz="2400" dirty="0"/>
              <a:t>(.packages())</a:t>
            </a:r>
          </a:p>
          <a:p>
            <a:r>
              <a:rPr lang="en-IN" sz="2400" dirty="0"/>
              <a:t>To list all the packages available with the system</a:t>
            </a:r>
          </a:p>
          <a:p>
            <a:pPr lvl="1"/>
            <a:r>
              <a:rPr lang="en-IN" sz="2400" dirty="0"/>
              <a:t>(.packages(</a:t>
            </a:r>
            <a:r>
              <a:rPr lang="en-IN" sz="2400" dirty="0" err="1"/>
              <a:t>all.available</a:t>
            </a:r>
            <a:r>
              <a:rPr lang="en-IN" sz="2400" dirty="0"/>
              <a:t>=TRUE))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236E157-B967-4E3D-87E6-7B4C31AB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D61287-FD8D-4201-AB1F-6F4487DBC2B6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2502A89-853C-4085-B8B8-C9D8373E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8A9A79B-3DF9-490F-85E4-1B0E321C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R?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S. Thenmozhi, Dr. A Lekha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3AFB-E8A9-4A91-AD11-AB4F1340FF86}" type="slidenum">
              <a:rPr lang="en-IN" smtClean="0"/>
              <a:t>3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It is powerful</a:t>
            </a:r>
          </a:p>
          <a:p>
            <a:r>
              <a:rPr lang="en-US" sz="2800" dirty="0"/>
              <a:t>It is free</a:t>
            </a:r>
          </a:p>
          <a:p>
            <a:r>
              <a:rPr lang="en-US" sz="2800" dirty="0"/>
              <a:t>Extensive support documentation</a:t>
            </a:r>
          </a:p>
          <a:p>
            <a:r>
              <a:rPr lang="en-US" sz="2800" dirty="0"/>
              <a:t>It is current (New algorithms)</a:t>
            </a:r>
          </a:p>
          <a:p>
            <a:r>
              <a:rPr lang="en-US" sz="2800" dirty="0"/>
              <a:t>It is getting easier to learn</a:t>
            </a:r>
          </a:p>
          <a:p>
            <a:r>
              <a:rPr lang="en-US" sz="2800" dirty="0"/>
              <a:t>It is independent of the platform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E005B620-ECA7-4096-BF7F-05F1883D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7856-3ACC-4A54-805B-BD38FD3E12B5}" type="datetime3">
              <a:rPr lang="en-IN" smtClean="0"/>
              <a:t>28 September 2018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64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To know keyboard shortcuts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https://support.rstudio.com/hc/en-us/articles/200711853-Keyboard-Shortcuts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20B772F-D5CC-44EC-A5AB-4FB913F6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5656C6-9627-4E27-9BE2-63BBAB6174E0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E39BC60-7DB9-470A-8076-149B6850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8018E6E-D360-44BB-A72E-C0561766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39750" y="2708275"/>
            <a:ext cx="8229600" cy="1139825"/>
          </a:xfrm>
        </p:spPr>
        <p:txBody>
          <a:bodyPr/>
          <a:lstStyle/>
          <a:p>
            <a:pPr algn="ctr"/>
            <a:r>
              <a:rPr lang="en-IN"/>
              <a:t>R Basics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69B1C63-E424-4D75-87DA-DAB1D252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FB2BE1-1B85-4473-8410-A46005179320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DCDD975-D102-4C4F-8574-B32FFD42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3BBAD69-A1B4-4920-80FC-2614D0AD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Arithmetic with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Calculator</a:t>
            </a:r>
          </a:p>
          <a:p>
            <a:pPr lvl="1">
              <a:defRPr/>
            </a:pPr>
            <a:r>
              <a:rPr lang="en-IN" dirty="0"/>
              <a:t>Write any expression in the command prompt</a:t>
            </a:r>
          </a:p>
          <a:p>
            <a:pPr>
              <a:defRPr/>
            </a:pPr>
            <a:r>
              <a:rPr lang="en-IN" dirty="0"/>
              <a:t>Any expression or statement not to be interpreted --- Comment  ( # )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C4540D5-D67E-45F1-996C-B79CADA0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780C7-4801-4899-883E-9968CD050E74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931AAC9-418C-47D9-8CB7-795F66B1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21CE8D0-F155-41EC-B3BE-BD358FA6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with R-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Arithmetic with R</a:t>
            </a:r>
          </a:p>
          <a:p>
            <a:pPr lvl="3">
              <a:defRPr/>
            </a:pPr>
            <a:r>
              <a:rPr lang="en-IN" dirty="0"/>
              <a:t>Addition: +</a:t>
            </a:r>
          </a:p>
          <a:p>
            <a:pPr lvl="3">
              <a:defRPr/>
            </a:pPr>
            <a:r>
              <a:rPr lang="en-IN" dirty="0"/>
              <a:t>Subtraction: -</a:t>
            </a:r>
          </a:p>
          <a:p>
            <a:pPr lvl="3">
              <a:defRPr/>
            </a:pPr>
            <a:r>
              <a:rPr lang="en-IN" dirty="0"/>
              <a:t>Multiplication: *</a:t>
            </a:r>
          </a:p>
          <a:p>
            <a:pPr lvl="3">
              <a:defRPr/>
            </a:pPr>
            <a:r>
              <a:rPr lang="en-IN" dirty="0"/>
              <a:t>Division: /</a:t>
            </a:r>
          </a:p>
          <a:p>
            <a:pPr lvl="3">
              <a:defRPr/>
            </a:pPr>
            <a:r>
              <a:rPr lang="en-IN" dirty="0"/>
              <a:t>Exponentiation: ^</a:t>
            </a:r>
          </a:p>
          <a:p>
            <a:pPr lvl="3">
              <a:defRPr/>
            </a:pPr>
            <a:r>
              <a:rPr lang="en-IN" dirty="0"/>
              <a:t>Modulo: %%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38C3567-8105-42BF-95B6-AA62C74C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BDBBE1-98DA-4CAB-9C71-E954BDFBDC2D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303AD52-550E-4431-B1C8-650E3B52C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8340DCC-DD57-4FBB-A953-DF05E931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46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Variable Assignment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 variable allows you to store a value (e.g. 4) or an object (e.g. a function description) in R</a:t>
            </a:r>
          </a:p>
          <a:p>
            <a:r>
              <a:rPr lang="en-IN" sz="2400" dirty="0"/>
              <a:t>Access values with the name of the variable at later point of time.</a:t>
            </a:r>
          </a:p>
          <a:p>
            <a:pPr lvl="1"/>
            <a:r>
              <a:rPr lang="en-IN" sz="2400" dirty="0" err="1"/>
              <a:t>my_var</a:t>
            </a:r>
            <a:r>
              <a:rPr lang="en-IN" sz="2400" dirty="0"/>
              <a:t> &lt;- 4 or</a:t>
            </a:r>
          </a:p>
          <a:p>
            <a:pPr lvl="1"/>
            <a:r>
              <a:rPr lang="en-IN" sz="2400" dirty="0" err="1"/>
              <a:t>my_var</a:t>
            </a:r>
            <a:r>
              <a:rPr lang="en-IN" sz="2400" dirty="0"/>
              <a:t>=4 [acceptable format version &gt;1.4]</a:t>
            </a:r>
          </a:p>
          <a:p>
            <a:r>
              <a:rPr lang="en-IN" sz="2400" dirty="0"/>
              <a:t>To print the value of the variable</a:t>
            </a:r>
          </a:p>
          <a:p>
            <a:pPr lvl="1"/>
            <a:r>
              <a:rPr lang="en-IN" sz="2400" dirty="0"/>
              <a:t>print(</a:t>
            </a:r>
            <a:r>
              <a:rPr lang="en-IN" sz="2400" dirty="0" err="1"/>
              <a:t>my_var</a:t>
            </a:r>
            <a:r>
              <a:rPr lang="en-IN" sz="2400" dirty="0"/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0C86D1F-0371-406D-840E-99AE494E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B8BCBB-21B5-4254-B18E-AC0BAF541F3C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BC3C9AB-FC62-4E68-8752-0E9DD51F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F391C5D-D537-4807-9CDB-26D6F452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Naming Convention	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Must start with a letter (A-Z or a-z)</a:t>
            </a:r>
          </a:p>
          <a:p>
            <a:pPr eaLnBrk="1" hangingPunct="1"/>
            <a:r>
              <a:rPr lang="en-US" dirty="0"/>
              <a:t>Can contain letters, digits (0-9), and/or periods “.”</a:t>
            </a:r>
          </a:p>
          <a:p>
            <a:pPr eaLnBrk="1" hangingPunct="1"/>
            <a:r>
              <a:rPr lang="en-US" dirty="0"/>
              <a:t>Is case-sensitive</a:t>
            </a:r>
          </a:p>
          <a:p>
            <a:pPr lvl="1" eaLnBrk="1" hangingPunct="1"/>
            <a:r>
              <a:rPr lang="en-US" dirty="0" err="1">
                <a:latin typeface="Courier New" pitchFamily="49" charset="0"/>
              </a:rPr>
              <a:t>mydata</a:t>
            </a:r>
            <a:r>
              <a:rPr lang="en-US" dirty="0"/>
              <a:t> different from </a:t>
            </a:r>
            <a:r>
              <a:rPr lang="en-US" dirty="0" err="1">
                <a:latin typeface="Courier New" pitchFamily="49" charset="0"/>
              </a:rPr>
              <a:t>MyData</a:t>
            </a:r>
            <a:endParaRPr lang="en-US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208CDE1-35BE-4C8F-8586-59D1D555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CCBBAA-3468-4CE1-82BF-58321C23BF91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08208BD-36DE-43FC-8682-844CF77B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926FA2A-189A-4C28-80B9-97A3C553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Create variable my_oranges and store 6</a:t>
            </a:r>
          </a:p>
          <a:p>
            <a:r>
              <a:rPr lang="en-IN"/>
              <a:t>Create variable my_apples and store 5</a:t>
            </a:r>
          </a:p>
          <a:p>
            <a:r>
              <a:rPr lang="en-IN"/>
              <a:t>Create my_fruits which has total fruits of my_oranges and my_apples</a:t>
            </a:r>
          </a:p>
          <a:p>
            <a:r>
              <a:rPr lang="en-IN"/>
              <a:t>Print my_fruits</a:t>
            </a:r>
          </a:p>
        </p:txBody>
      </p:sp>
      <p:pic>
        <p:nvPicPr>
          <p:cNvPr id="27651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60350"/>
            <a:ext cx="1824037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AAD034D-3804-4808-845A-FA100D67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76C105-CC79-4CF0-8ADD-5B2B49946AC3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76E879A-1B52-4F53-B8C7-CBA459FE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AF2A5CD-36A5-419D-A51E-DA3289A1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36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</a:t>
            </a:r>
            <a:r>
              <a:rPr lang="en-IN" dirty="0" smtClean="0"/>
              <a:t>Modes of Data</a:t>
            </a:r>
            <a:endParaRPr lang="en-IN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Numeric</a:t>
            </a:r>
            <a:r>
              <a:rPr lang="en-IN" dirty="0"/>
              <a:t> – Decimal Values (</a:t>
            </a:r>
            <a:r>
              <a:rPr lang="en-IN" dirty="0" err="1"/>
              <a:t>Eg</a:t>
            </a:r>
            <a:r>
              <a:rPr lang="en-IN" dirty="0"/>
              <a:t>. 4.5)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Logical</a:t>
            </a:r>
            <a:r>
              <a:rPr lang="en-IN" dirty="0" smtClean="0"/>
              <a:t> </a:t>
            </a:r>
            <a:r>
              <a:rPr lang="en-IN" dirty="0"/>
              <a:t>– Boolean Values ( </a:t>
            </a:r>
            <a:r>
              <a:rPr lang="en-IN" dirty="0" err="1"/>
              <a:t>Eg</a:t>
            </a:r>
            <a:r>
              <a:rPr lang="en-IN" dirty="0"/>
              <a:t>: TRUE)</a:t>
            </a:r>
          </a:p>
          <a:p>
            <a:r>
              <a:rPr lang="en-IN" dirty="0">
                <a:solidFill>
                  <a:srgbClr val="FF0000"/>
                </a:solidFill>
              </a:rPr>
              <a:t>Characters</a:t>
            </a:r>
            <a:r>
              <a:rPr lang="en-IN" dirty="0"/>
              <a:t> – Text values (</a:t>
            </a:r>
            <a:r>
              <a:rPr lang="en-IN" dirty="0" err="1"/>
              <a:t>Eg</a:t>
            </a:r>
            <a:r>
              <a:rPr lang="en-IN" dirty="0"/>
              <a:t>: Rama)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1727034-C214-4363-994C-5CA812C0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4D940B-3DB0-4EEB-ACCF-F3AD5F6D4AB2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96BE995-A4A8-4DEC-AF25-38E705DA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3DE31D-800E-4B41-815E-383415A0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37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for Managing </a:t>
            </a:r>
            <a:r>
              <a:rPr lang="en-IN" dirty="0" smtClean="0"/>
              <a:t>Modes</a:t>
            </a:r>
            <a:endParaRPr lang="en-IN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To check the type of the variable</a:t>
            </a:r>
          </a:p>
          <a:p>
            <a:pPr lvl="1"/>
            <a:r>
              <a:rPr lang="en-IN" b="1"/>
              <a:t>class()</a:t>
            </a:r>
          </a:p>
          <a:p>
            <a:r>
              <a:rPr lang="en-IN"/>
              <a:t>To check whether it belongs to data type</a:t>
            </a:r>
          </a:p>
          <a:p>
            <a:pPr lvl="1"/>
            <a:r>
              <a:rPr lang="en-IN" b="1"/>
              <a:t>is.numeric(), is.character()</a:t>
            </a:r>
            <a:endParaRPr lang="en-IN"/>
          </a:p>
          <a:p>
            <a:r>
              <a:rPr lang="en-IN"/>
              <a:t>To type coerce the data </a:t>
            </a:r>
          </a:p>
          <a:p>
            <a:pPr lvl="1"/>
            <a:r>
              <a:rPr lang="en-IN" b="1"/>
              <a:t>as.numeric(), as.character()</a:t>
            </a:r>
          </a:p>
          <a:p>
            <a:pPr lvl="1"/>
            <a:r>
              <a:rPr lang="en-IN"/>
              <a:t>Do it meaningfully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97D47F1-2C9C-49BE-93C3-85CB6572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D1A0C8-9D9D-4495-8B58-7C71E4813C1B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018EF60-08B7-4758-AA26-B5C4E6D8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1C80541-C549-4498-BD4D-6047D59C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Extended modes of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Integers </a:t>
            </a:r>
            <a:r>
              <a:rPr lang="en-IN" dirty="0"/>
              <a:t>– Natural numbers ( </a:t>
            </a:r>
            <a:r>
              <a:rPr lang="en-IN" dirty="0" err="1"/>
              <a:t>Eg</a:t>
            </a:r>
            <a:r>
              <a:rPr lang="en-IN" dirty="0"/>
              <a:t>: 4</a:t>
            </a:r>
            <a:r>
              <a:rPr lang="en-IN" dirty="0" smtClean="0"/>
              <a:t>)</a:t>
            </a:r>
          </a:p>
          <a:p>
            <a:r>
              <a:rPr lang="en-IN" dirty="0">
                <a:solidFill>
                  <a:srgbClr val="FF0000"/>
                </a:solidFill>
              </a:rPr>
              <a:t>Date</a:t>
            </a:r>
            <a:r>
              <a:rPr lang="en-IN" dirty="0" smtClean="0"/>
              <a:t> – Date format (Eg:2007/03/09”)</a:t>
            </a:r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5D2BB2-F1F6-487C-8DDB-9967C8EBFA7E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8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Things to be noted in 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S. Thenmozhi, Dr. A Lekha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3AFB-E8A9-4A91-AD11-AB4F1340FF86}" type="slidenum">
              <a:rPr lang="en-IN" smtClean="0"/>
              <a:t>4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sz="2000" dirty="0"/>
              <a:t>It is a case-sensitive, interpreted language</a:t>
            </a:r>
          </a:p>
          <a:p>
            <a:pPr algn="just"/>
            <a:r>
              <a:rPr lang="en-IN" sz="2000" dirty="0"/>
              <a:t>You can enter commands one at a time at the command prompt (&gt;)</a:t>
            </a:r>
          </a:p>
          <a:p>
            <a:pPr algn="just"/>
            <a:r>
              <a:rPr lang="en-IN" sz="2000" dirty="0"/>
              <a:t>You can run a set of commands from a source file</a:t>
            </a:r>
          </a:p>
          <a:p>
            <a:pPr algn="just"/>
            <a:r>
              <a:rPr lang="en-IN" sz="2000" dirty="0"/>
              <a:t>Most functionality is provided through built-in and user-created functions </a:t>
            </a:r>
          </a:p>
          <a:p>
            <a:pPr algn="just"/>
            <a:r>
              <a:rPr lang="en-IN" sz="2000" dirty="0"/>
              <a:t>All data objects are kept in memory during an interactive session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AD017A9E-64D5-49E0-82E0-C83EC33D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0E2E-C96B-4804-8A4C-AAD8717DA6FA}" type="datetime3">
              <a:rPr lang="en-IN" smtClean="0"/>
              <a:t>28 September 2018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0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1484784"/>
            <a:ext cx="8892480" cy="45307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IN" sz="2200" dirty="0"/>
              <a:t>Create </a:t>
            </a:r>
            <a:r>
              <a:rPr lang="en-IN" sz="2200" dirty="0" err="1"/>
              <a:t>my_n</a:t>
            </a:r>
            <a:r>
              <a:rPr lang="en-IN" sz="2200" dirty="0"/>
              <a:t>=42.4, </a:t>
            </a:r>
            <a:r>
              <a:rPr lang="en-IN" sz="2200" dirty="0" err="1"/>
              <a:t>my_c</a:t>
            </a:r>
            <a:r>
              <a:rPr lang="en-IN" sz="2200" dirty="0"/>
              <a:t>=“Universal” &amp; </a:t>
            </a:r>
            <a:r>
              <a:rPr lang="en-IN" sz="2200" dirty="0" err="1"/>
              <a:t>my_l</a:t>
            </a:r>
            <a:r>
              <a:rPr lang="en-IN" sz="2200" dirty="0"/>
              <a:t>=FALSE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200" dirty="0"/>
              <a:t>Print the values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200" dirty="0"/>
              <a:t>Find the class of each variable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200" dirty="0"/>
              <a:t>Change the </a:t>
            </a:r>
            <a:r>
              <a:rPr lang="en-IN" sz="2200" dirty="0" err="1"/>
              <a:t>my_n</a:t>
            </a:r>
            <a:r>
              <a:rPr lang="en-IN" sz="2200" dirty="0"/>
              <a:t> as integer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200" dirty="0"/>
              <a:t>How to check whether </a:t>
            </a:r>
            <a:r>
              <a:rPr lang="en-IN" sz="2200" dirty="0" err="1"/>
              <a:t>my_l</a:t>
            </a:r>
            <a:r>
              <a:rPr lang="en-IN" sz="2200" dirty="0"/>
              <a:t> is a </a:t>
            </a:r>
            <a:r>
              <a:rPr lang="en-IN" sz="2200" dirty="0" err="1"/>
              <a:t>boolean</a:t>
            </a:r>
            <a:r>
              <a:rPr lang="en-IN" sz="2200" dirty="0"/>
              <a:t> variable?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200" dirty="0"/>
              <a:t>Type </a:t>
            </a:r>
            <a:r>
              <a:rPr lang="en-IN" sz="2200" dirty="0" err="1"/>
              <a:t>my_cc</a:t>
            </a:r>
            <a:r>
              <a:rPr lang="en-IN" sz="2200" dirty="0"/>
              <a:t>=universe. What is the output?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200" dirty="0"/>
              <a:t>Type </a:t>
            </a:r>
            <a:r>
              <a:rPr lang="en-IN" sz="2200" dirty="0" err="1"/>
              <a:t>my_ll</a:t>
            </a:r>
            <a:r>
              <a:rPr lang="en-IN" sz="2200" dirty="0"/>
              <a:t>=false,. What is the output?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200" dirty="0"/>
              <a:t>Type </a:t>
            </a:r>
            <a:r>
              <a:rPr lang="en-IN" sz="2200" dirty="0" err="1"/>
              <a:t>my_ll</a:t>
            </a:r>
            <a:r>
              <a:rPr lang="en-IN" sz="2200" dirty="0"/>
              <a:t>=F. what is the output?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200" dirty="0"/>
              <a:t>Print </a:t>
            </a:r>
            <a:r>
              <a:rPr lang="en-IN" sz="2200" dirty="0" err="1"/>
              <a:t>my_ll</a:t>
            </a:r>
            <a:r>
              <a:rPr lang="en-IN" sz="2200" dirty="0"/>
              <a:t>. Check the class of </a:t>
            </a:r>
            <a:r>
              <a:rPr lang="en-IN" sz="2200" dirty="0" err="1"/>
              <a:t>my_ll</a:t>
            </a:r>
            <a:r>
              <a:rPr lang="en-IN" sz="2200" dirty="0"/>
              <a:t>.</a:t>
            </a:r>
          </a:p>
          <a:p>
            <a:pPr>
              <a:defRPr/>
            </a:pPr>
            <a:endParaRPr lang="en-IN" sz="2200" dirty="0"/>
          </a:p>
          <a:p>
            <a:pPr marL="0" indent="0">
              <a:buFont typeface="Wingdings" pitchFamily="2" charset="2"/>
              <a:buNone/>
              <a:defRPr/>
            </a:pPr>
            <a:endParaRPr lang="en-IN" dirty="0"/>
          </a:p>
          <a:p>
            <a:pPr marL="0" indent="0">
              <a:buFont typeface="Wingdings" pitchFamily="2" charset="2"/>
              <a:buNone/>
              <a:defRPr/>
            </a:pPr>
            <a:endParaRPr lang="en-IN" dirty="0"/>
          </a:p>
        </p:txBody>
      </p:sp>
      <p:pic>
        <p:nvPicPr>
          <p:cNvPr id="3072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60350"/>
            <a:ext cx="1824037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963F280-CD65-45FF-9DBD-2C17A010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5177B4-3F43-4B96-8202-B5746E79396D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D66488B-3A0A-496A-B140-CBCC665B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1F3B8BE-294E-45C3-8776-8F2EAC2D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IN" sz="2400" dirty="0"/>
              <a:t>Type </a:t>
            </a:r>
            <a:r>
              <a:rPr lang="en-IN" sz="2400" dirty="0" err="1"/>
              <a:t>my_ll</a:t>
            </a:r>
            <a:r>
              <a:rPr lang="en-IN" sz="2400" dirty="0"/>
              <a:t> at the prompt. What you get? What is your observation?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200" dirty="0"/>
              <a:t>Do </a:t>
            </a:r>
            <a:r>
              <a:rPr lang="en-IN" sz="2200" dirty="0" err="1"/>
              <a:t>my_n</a:t>
            </a:r>
            <a:r>
              <a:rPr lang="en-IN" sz="2200" dirty="0"/>
              <a:t>=my_n+5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200" dirty="0"/>
              <a:t>Do </a:t>
            </a:r>
            <a:r>
              <a:rPr lang="en-IN" sz="2200" dirty="0" err="1"/>
              <a:t>my_c</a:t>
            </a:r>
            <a:r>
              <a:rPr lang="en-IN" sz="2200" dirty="0"/>
              <a:t>=my_c+5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200" dirty="0"/>
              <a:t>Do </a:t>
            </a:r>
            <a:r>
              <a:rPr lang="en-IN" sz="2200" dirty="0" err="1"/>
              <a:t>my_c</a:t>
            </a:r>
            <a:r>
              <a:rPr lang="en-IN" sz="2200" dirty="0"/>
              <a:t>=</a:t>
            </a:r>
            <a:r>
              <a:rPr lang="en-IN" sz="2200" dirty="0" err="1"/>
              <a:t>my_c</a:t>
            </a:r>
            <a:r>
              <a:rPr lang="en-IN" sz="2200" dirty="0"/>
              <a:t> + ”truth”. What is the output?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200" dirty="0"/>
              <a:t>Do paste(</a:t>
            </a:r>
            <a:r>
              <a:rPr lang="en-IN" sz="2200" dirty="0" err="1"/>
              <a:t>my_c,”truth</a:t>
            </a:r>
            <a:r>
              <a:rPr lang="en-IN" sz="2200" dirty="0"/>
              <a:t>”). What is the output?</a:t>
            </a:r>
          </a:p>
          <a:p>
            <a:pPr>
              <a:defRPr/>
            </a:pPr>
            <a:endParaRPr lang="en-IN" sz="2200" dirty="0"/>
          </a:p>
          <a:p>
            <a:pPr marL="0" indent="0">
              <a:buFont typeface="Wingdings" pitchFamily="2" charset="2"/>
              <a:buNone/>
              <a:defRPr/>
            </a:pPr>
            <a:endParaRPr lang="en-IN" dirty="0"/>
          </a:p>
          <a:p>
            <a:pPr marL="0" indent="0">
              <a:buFont typeface="Wingdings" pitchFamily="2" charset="2"/>
              <a:buNone/>
              <a:defRPr/>
            </a:pPr>
            <a:endParaRPr lang="en-IN" dirty="0"/>
          </a:p>
        </p:txBody>
      </p:sp>
      <p:pic>
        <p:nvPicPr>
          <p:cNvPr id="3174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60350"/>
            <a:ext cx="1824037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8BC5291-E46D-4587-BE9F-58CC94AC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D14EAD-D5C5-421C-B8D4-E56DF04F2AD7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7C57EE0-AA50-4B3C-B1C6-2E295F9A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A940FD3-FA16-4C89-85B0-0A5495FF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Objects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229600" cy="4573587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Vector </a:t>
            </a:r>
            <a:r>
              <a:rPr lang="en-US" dirty="0"/>
              <a:t>– homogeneous values (1D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Matrix</a:t>
            </a:r>
            <a:r>
              <a:rPr lang="en-US" dirty="0" smtClean="0"/>
              <a:t> </a:t>
            </a:r>
            <a:r>
              <a:rPr lang="en-US" dirty="0"/>
              <a:t>– homogeneous values (2D)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List</a:t>
            </a:r>
            <a:r>
              <a:rPr lang="en-US" dirty="0"/>
              <a:t> – heterogeneous </a:t>
            </a:r>
            <a:r>
              <a:rPr lang="en-US" dirty="0" smtClean="0"/>
              <a:t>(1D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Data frame </a:t>
            </a:r>
            <a:r>
              <a:rPr lang="en-US" dirty="0"/>
              <a:t>– heterogeneous (2D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Factor</a:t>
            </a:r>
            <a:r>
              <a:rPr lang="en-US" dirty="0"/>
              <a:t> – Categorical values (1D)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14F3F49-7074-4AD2-9E22-DADF19E9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8B9129-839D-4E72-8375-75B495D429BD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817463F-B8DD-473C-B10B-DA99B5DA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31616EA-32E2-4DD1-9506-2EEB9D7C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Vector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 </a:t>
            </a:r>
            <a:r>
              <a:rPr lang="en-US" b="1" dirty="0"/>
              <a:t>vector</a:t>
            </a:r>
            <a:r>
              <a:rPr lang="en-US" dirty="0"/>
              <a:t> is a sequence of data elements of the same basic type.</a:t>
            </a:r>
          </a:p>
          <a:p>
            <a:pPr>
              <a:defRPr/>
            </a:pPr>
            <a:r>
              <a:rPr lang="en-US" dirty="0"/>
              <a:t>Vector Elements are called components.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D707B02-7D99-4426-ACBC-27D2A045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A75BF3-4794-46F5-AD2E-06BE6491E6AF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0BB9447-049D-4D7C-BA2E-1A28D461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D140D13-6074-4D46-A52D-D0754265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Numeric Vector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numeric vector contains all numeric components.</a:t>
            </a:r>
          </a:p>
          <a:p>
            <a:r>
              <a:rPr lang="en-IN" dirty="0"/>
              <a:t>c</a:t>
            </a:r>
            <a:r>
              <a:rPr lang="en-IN" dirty="0" smtClean="0"/>
              <a:t>() is function that is used to create vectors. It is called as combine/concatenate function</a:t>
            </a:r>
          </a:p>
          <a:p>
            <a:r>
              <a:rPr lang="en-IN" dirty="0" smtClean="0"/>
              <a:t>Vector can hold any number of elements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5D2BB2-F1F6-487C-8DDB-9967C8EBFA7E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8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Creation of numeric vectors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</a:t>
            </a:r>
            <a:r>
              <a:rPr lang="en-US" alt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c(0,1,2,3,4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# creation of vectors</a:t>
            </a:r>
          </a:p>
          <a:p>
            <a:pPr marL="0" indent="0">
              <a:buNone/>
              <a:defRPr/>
            </a:pPr>
            <a:r>
              <a:rPr lang="en-US" alt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display of vectors</a:t>
            </a:r>
          </a:p>
          <a:p>
            <a:pPr marL="0" indent="0">
              <a:buNone/>
              <a:defRPr/>
            </a:pPr>
            <a:r>
              <a:rPr lang="en-US" alt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print(x)     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display of vectors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dirty="0" smtClean="0">
                <a:solidFill>
                  <a:srgbClr val="0000CC"/>
                </a:solidFill>
                <a:cs typeface="Courier New" panose="02070309020205020404" pitchFamily="49" charset="0"/>
              </a:rPr>
              <a:t>Easy way of creating sequence numbers</a:t>
            </a:r>
            <a:endParaRPr lang="en-US" altLang="en-US" dirty="0">
              <a:solidFill>
                <a:srgbClr val="0000CC"/>
              </a:solidFill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 =</a:t>
            </a:r>
            <a:r>
              <a:rPr lang="en-US" alt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1:50      #sequence of numbers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&gt;z=</a:t>
            </a:r>
            <a:r>
              <a:rPr lang="en-US" alt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(1,50,by=2) #</a:t>
            </a:r>
            <a:r>
              <a:rPr lang="en-US" alt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of odd numbers</a:t>
            </a:r>
          </a:p>
          <a:p>
            <a:pPr>
              <a:buFont typeface="Wingdings" pitchFamily="2" charset="2"/>
              <a:buChar char="Ø"/>
              <a:defRPr/>
            </a:pPr>
            <a:endParaRPr lang="en-US" altLang="en-US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770E827-D697-4CCA-AFC8-DA06E29F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8613EF-D5F0-459F-AE0D-CA63F905F7B2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21A9FAF-AAD3-4494-857B-3D545644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9A996F2-27BB-4E63-B6FF-CADE39F6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25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vectors with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017" y="1772816"/>
            <a:ext cx="8849669" cy="453072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a=10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b=15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c=c(</a:t>
            </a:r>
            <a:r>
              <a:rPr lang="en-IN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I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  <a:cs typeface="Courier New" panose="02070309020205020404" pitchFamily="49" charset="0"/>
              </a:rPr>
              <a:t>Creating Vectors with repeated elements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a=rep(1,10) #1</a:t>
            </a:r>
            <a:r>
              <a:rPr lang="en-IN" baseline="30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I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 element,2</a:t>
            </a:r>
            <a:r>
              <a:rPr lang="en-IN" baseline="30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nd</a:t>
            </a:r>
            <a:r>
              <a:rPr lang="en-I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no of times </a:t>
            </a:r>
            <a:endParaRPr lang="en-IN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5D2BB2-F1F6-487C-8DDB-9967C8EBFA7E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970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named vectors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my_fruits</a:t>
            </a:r>
            <a:r>
              <a:rPr lang="en-US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=c(apple=1,guava=1,</a:t>
            </a:r>
          </a:p>
          <a:p>
            <a:pPr marL="0" indent="0">
              <a:buNone/>
              <a:defRPr/>
            </a:pPr>
            <a:r>
              <a:rPr lang="en-US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strawberry=10</a:t>
            </a:r>
            <a:r>
              <a:rPr lang="en-US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  <a:defRPr/>
            </a:pPr>
            <a:r>
              <a:rPr lang="en-US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my_fruits</a:t>
            </a:r>
            <a:endParaRPr lang="en-IN" sz="2800" dirty="0">
              <a:latin typeface="Courier New" pitchFamily="49" charset="0"/>
              <a:cs typeface="Courier New" pitchFamily="49" charset="0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5D2BB2-F1F6-487C-8DDB-9967C8EBFA7E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4693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 Vectors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63" y="1417638"/>
            <a:ext cx="8849669" cy="453072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fruits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c("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apple","orange","banana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fruits</a:t>
            </a:r>
            <a:endParaRPr lang="en-US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  <a:defRPr/>
            </a:pPr>
            <a:r>
              <a:rPr lang="en-US" altLang="en-US" dirty="0">
                <a:solidFill>
                  <a:srgbClr val="0000CC"/>
                </a:solidFill>
                <a:cs typeface="Courier New" panose="02070309020205020404" pitchFamily="49" charset="0"/>
              </a:rPr>
              <a:t>Easy way of creating Sequence of Letters</a:t>
            </a:r>
          </a:p>
          <a:p>
            <a:pPr>
              <a:buNone/>
              <a:defRPr/>
            </a:pP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alphabets=LETTERS[1:26]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CDA294C-6511-4975-B5E8-DC957D11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3810BA-7A34-4C4B-A80F-FA9AFA43DF9A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8F20684-66D1-42FC-9190-677E1375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73B30B-D007-4921-8272-197CCE0A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Logical Vectors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Vectors created using logical values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a=c(T,F,F,T,T,T,F)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b=c(1,1,0,0,0) #0- False, 1-True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b=</a:t>
            </a:r>
            <a:r>
              <a:rPr lang="en-IN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as.logical</a:t>
            </a:r>
            <a:r>
              <a:rPr lang="en-I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(b)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5D2BB2-F1F6-487C-8DDB-9967C8EBFA7E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67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Things to be noted in 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S. Thenmozhi, Dr. A Lekha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3AFB-E8A9-4A91-AD11-AB4F1340FF86}" type="slidenum">
              <a:rPr lang="en-IN" smtClean="0"/>
              <a:t>5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en-IN" sz="2800" dirty="0"/>
              <a:t>Basic functions are available by default</a:t>
            </a:r>
          </a:p>
          <a:p>
            <a:pPr algn="l"/>
            <a:r>
              <a:rPr lang="en-IN" sz="2800" dirty="0"/>
              <a:t>Other functions are contained </a:t>
            </a:r>
            <a:r>
              <a:rPr lang="en-IN" sz="2800" dirty="0" smtClean="0"/>
              <a:t>in</a:t>
            </a:r>
            <a:r>
              <a:rPr lang="en-IN" sz="2800" dirty="0"/>
              <a:t> packages that can be attached to a current session as needed.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DEC1EB6-EC42-40DB-895A-3ACF9A18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ABA2-21E5-4E61-B399-34C9CF6FE3AB}" type="datetime3">
              <a:rPr lang="en-IN" smtClean="0"/>
              <a:t>28 September 2018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8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Coercion of Vectors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63" y="1417638"/>
            <a:ext cx="8849669" cy="453072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a=10</a:t>
            </a:r>
            <a:endParaRPr lang="en-US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b=TRUE</a:t>
            </a:r>
            <a:endParaRPr lang="en-US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My_v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&lt;-c(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  <a:defRPr/>
            </a:pP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class(</a:t>
            </a:r>
            <a:r>
              <a:rPr lang="en-US" alt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My_v</a:t>
            </a: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# it is numeric</a:t>
            </a:r>
          </a:p>
          <a:p>
            <a:pPr marL="0" indent="0">
              <a:buNone/>
              <a:defRPr/>
            </a:pP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My_c</a:t>
            </a:r>
            <a:endParaRPr lang="en-US" altLang="en-US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10 1</a:t>
            </a:r>
            <a:endParaRPr lang="en-US" altLang="en-US" sz="20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test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c(1,2,"red","orange")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test</a:t>
            </a:r>
            <a:endParaRPr lang="en-US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1"      "2"      "red"    "orange"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IN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B4A5AB1-D4FA-4DF7-835D-8E20C492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DCF968-B1D9-4663-98A7-25B6780D79CA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AA64FA0-7E21-46B6-8176-920A696F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EDB4666-2427-491D-BE23-ABD6517C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5942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Checking the Vector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check whether it is vector?</a:t>
            </a:r>
          </a:p>
          <a:p>
            <a:pPr marL="0" indent="0">
              <a:buNone/>
              <a:defRPr/>
            </a:pP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is.vector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(test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[1] 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defRPr/>
            </a:pPr>
            <a:r>
              <a:rPr lang="en-US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Check the mode of the vector</a:t>
            </a:r>
          </a:p>
          <a:p>
            <a:pPr marL="0" indent="0">
              <a:buNone/>
              <a:defRPr/>
            </a:pP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is.character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(test)</a:t>
            </a:r>
          </a:p>
          <a:p>
            <a:pPr marL="0" indent="0">
              <a:buNone/>
              <a:defRPr/>
            </a:pPr>
            <a:r>
              <a:rPr lang="en-IN" altLang="en-US" dirty="0"/>
              <a:t>	</a:t>
            </a:r>
            <a:r>
              <a:rPr lang="en-IN" altLang="en-US" dirty="0" smtClean="0"/>
              <a:t>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TRUE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0FD58BA-08E3-4209-82E7-FB178338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CD44D7-0E53-4A7E-8B92-EBD7036B1872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1FB9C5-F16E-48C8-BF28-83542492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830D8FA-B1A8-46BA-BB99-674AB00A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51</a:t>
            </a:fld>
            <a:endParaRPr lang="fr-FR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Conversion of vectors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IN" alt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test = </a:t>
            </a:r>
            <a:r>
              <a:rPr lang="en-IN" alt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as.integer</a:t>
            </a:r>
            <a:r>
              <a:rPr lang="en-IN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(c(1,2,3.14,1.29)) </a:t>
            </a:r>
          </a:p>
          <a:p>
            <a:pPr marL="0" indent="0">
              <a:buNone/>
              <a:defRPr/>
            </a:pPr>
            <a:r>
              <a:rPr lang="en-IN" alt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test </a:t>
            </a:r>
            <a:endParaRPr lang="en-IN" alt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IN" altLang="en-US" dirty="0">
                <a:latin typeface="Courier New" pitchFamily="49" charset="0"/>
                <a:cs typeface="Courier New" pitchFamily="49" charset="0"/>
              </a:rPr>
              <a:t>      [1] 1 2 3 1</a:t>
            </a:r>
            <a:endParaRPr lang="en-US" altLang="en-US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5D2BB2-F1F6-487C-8DDB-9967C8EBFA7E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5693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Associating names for the vector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&gt;a=c(10,20,30,40,50)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&gt;b=c</a:t>
            </a:r>
            <a:r>
              <a:rPr lang="en-I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I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Eng</a:t>
            </a:r>
            <a:r>
              <a:rPr lang="en-I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","</a:t>
            </a:r>
            <a:r>
              <a:rPr lang="en-I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Kann</a:t>
            </a:r>
            <a:r>
              <a:rPr lang="en-I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","Mat","</a:t>
            </a:r>
            <a:r>
              <a:rPr lang="en-I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Sci</a:t>
            </a:r>
            <a:r>
              <a:rPr lang="en-I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","Social</a:t>
            </a:r>
            <a:r>
              <a:rPr lang="en-I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&gt;names(a</a:t>
            </a:r>
            <a:r>
              <a:rPr lang="en-I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)=b &gt; a </a:t>
            </a:r>
            <a:endParaRPr lang="en-IN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Eng</a:t>
            </a:r>
            <a:r>
              <a:rPr lang="en-IN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Kann</a:t>
            </a:r>
            <a:r>
              <a:rPr lang="en-IN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Mat </a:t>
            </a:r>
            <a:r>
              <a:rPr lang="en-IN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Sci</a:t>
            </a:r>
            <a:r>
              <a:rPr lang="en-IN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Social </a:t>
            </a:r>
            <a:endParaRPr lang="en-IN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10  20  30   40  50 </a:t>
            </a:r>
            <a:endParaRPr lang="en-IN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5D2BB2-F1F6-487C-8DDB-9967C8EBFA7E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0731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Subscripting Vectors</a:t>
            </a:r>
            <a:endParaRPr lang="en-IN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r>
              <a:rPr lang="en-US" altLang="en-US" dirty="0"/>
              <a:t>select only one element</a:t>
            </a:r>
          </a:p>
          <a:p>
            <a:pPr lvl="1"/>
            <a:r>
              <a:rPr lang="en-US" altLang="en-US" dirty="0">
                <a:latin typeface="Courier New" pitchFamily="49" charset="0"/>
              </a:rPr>
              <a:t>x[2]</a:t>
            </a:r>
          </a:p>
          <a:p>
            <a:r>
              <a:rPr lang="en-US" altLang="en-US" dirty="0"/>
              <a:t>select range of elements</a:t>
            </a:r>
          </a:p>
          <a:p>
            <a:pPr lvl="1"/>
            <a:r>
              <a:rPr lang="en-US" altLang="en-US" dirty="0">
                <a:latin typeface="Courier New" pitchFamily="49" charset="0"/>
              </a:rPr>
              <a:t>x[1:3]</a:t>
            </a:r>
          </a:p>
          <a:p>
            <a:r>
              <a:rPr lang="en-US" altLang="en-US" dirty="0"/>
              <a:t>select all but one element</a:t>
            </a:r>
          </a:p>
          <a:p>
            <a:pPr lvl="1"/>
            <a:r>
              <a:rPr lang="en-US" altLang="en-US" dirty="0">
                <a:latin typeface="Courier New" pitchFamily="49" charset="0"/>
              </a:rPr>
              <a:t>x[-3]</a:t>
            </a:r>
          </a:p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6B3972F-F4DE-4255-A9AB-EBF2DA15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FC2CAF-1387-4260-8062-179E26CD4CCB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65FB967-C8EA-4F0D-B8D0-3432EAB60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ED71B49-C88E-4D50-9D39-A53FF37E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54</a:t>
            </a:fld>
            <a:endParaRPr lang="fr-FR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Subscripting Vectors</a:t>
            </a:r>
            <a:endParaRPr lang="en-IN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r>
              <a:rPr lang="en-US" altLang="en-US" dirty="0"/>
              <a:t>slicing: including only part of the object</a:t>
            </a:r>
          </a:p>
          <a:p>
            <a:pPr lvl="1"/>
            <a:r>
              <a:rPr lang="en-US" altLang="en-US" dirty="0">
                <a:latin typeface="Courier New" pitchFamily="49" charset="0"/>
              </a:rPr>
              <a:t>x[c(1,2,5)]</a:t>
            </a:r>
          </a:p>
          <a:p>
            <a:r>
              <a:rPr lang="en-US" altLang="en-US" dirty="0"/>
              <a:t>select elements based on logical operator</a:t>
            </a:r>
          </a:p>
          <a:p>
            <a:pPr lvl="1"/>
            <a:r>
              <a:rPr lang="en-US" altLang="en-US" dirty="0">
                <a:latin typeface="Courier New" pitchFamily="49" charset="0"/>
              </a:rPr>
              <a:t>x[x&gt;3]</a:t>
            </a:r>
          </a:p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3527CCC-4CEC-431D-B938-EA0ADA09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30FF7-BFB6-4C37-BDD0-7691571D2129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47D693B-96EE-448F-B008-DBB629D4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0961DA3-4570-4C8B-BB52-C262C58F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9621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Elements to the vector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a=1:10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a=c(a,11:15)</a:t>
            </a:r>
            <a:endParaRPr lang="en-IN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5D2BB2-F1F6-487C-8DDB-9967C8EBFA7E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3297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Vector Arithmetic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tIns="91440"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alt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c(0,1,2,3,4)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 &lt;- 1:5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z &lt;- 1:50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alt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+ y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altLang="en-US" sz="20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[1] 1 3 5 7 9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alt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* y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altLang="en-US" sz="20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[1]  0  2  6 12 20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alt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* z (</a:t>
            </a:r>
            <a:r>
              <a:rPr lang="es-ES" alt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cycling</a:t>
            </a:r>
            <a:r>
              <a:rPr lang="es-ES" alt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altLang="en-US" sz="20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[1]   0   2   6  12  20   0   7  16  27  40   0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altLang="en-US" sz="20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[12]  12  26  42  60   0  17  36  57  80   0  22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altLang="en-US" sz="20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[23]  46  72 100   0  27  56  87 120   0  32  66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altLang="en-US" sz="20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[34] 102 140   0  37  76 117 160   0  42  86 132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altLang="en-US" sz="20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[45] 180   0  47  96 147 200</a:t>
            </a:r>
            <a:endParaRPr lang="en-US" altLang="en-US" sz="2000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756E2F2-7776-422B-8B6B-B53D7F70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CEB5EB-B1AB-402D-977D-77A222797D4E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004434C-4FDD-47A2-9CD4-3CA323AD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EFD67BC-AECC-4C64-BF88-587F305E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57</a:t>
            </a:fld>
            <a:endParaRPr lang="fr-FR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Arithmetic operators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Font typeface="Wingdings" pitchFamily="2" charset="2"/>
              <a:buNone/>
            </a:pPr>
            <a:r>
              <a:rPr lang="en-IN" sz="2000" b="1"/>
              <a:t>Operator			Description</a:t>
            </a:r>
            <a:endParaRPr lang="en-IN" sz="2000"/>
          </a:p>
          <a:p>
            <a:pPr marL="0" indent="0" fontAlgn="t">
              <a:buFont typeface="Wingdings" pitchFamily="2" charset="2"/>
              <a:buNone/>
            </a:pPr>
            <a:r>
              <a:rPr lang="en-IN" sz="2000" b="1"/>
              <a:t>+				</a:t>
            </a:r>
            <a:r>
              <a:rPr lang="en-IN" sz="2000"/>
              <a:t>addition</a:t>
            </a:r>
          </a:p>
          <a:p>
            <a:pPr marL="0" indent="0" fontAlgn="t">
              <a:buFont typeface="Wingdings" pitchFamily="2" charset="2"/>
              <a:buNone/>
            </a:pPr>
            <a:r>
              <a:rPr lang="en-IN" sz="2000" b="1"/>
              <a:t>-				</a:t>
            </a:r>
            <a:r>
              <a:rPr lang="en-IN" sz="2000"/>
              <a:t>subtraction</a:t>
            </a:r>
          </a:p>
          <a:p>
            <a:pPr marL="0" indent="0" fontAlgn="t">
              <a:buFont typeface="Wingdings" pitchFamily="2" charset="2"/>
              <a:buNone/>
            </a:pPr>
            <a:r>
              <a:rPr lang="en-IN" sz="2000" b="1"/>
              <a:t>*				</a:t>
            </a:r>
            <a:r>
              <a:rPr lang="en-IN" sz="2000"/>
              <a:t>multiplication</a:t>
            </a:r>
          </a:p>
          <a:p>
            <a:pPr marL="0" indent="0" fontAlgn="t">
              <a:buFont typeface="Wingdings" pitchFamily="2" charset="2"/>
              <a:buNone/>
            </a:pPr>
            <a:r>
              <a:rPr lang="en-IN" sz="2000" b="1"/>
              <a:t>/				</a:t>
            </a:r>
            <a:r>
              <a:rPr lang="en-IN" sz="2000"/>
              <a:t>division</a:t>
            </a:r>
          </a:p>
          <a:p>
            <a:pPr marL="0" indent="0" fontAlgn="t">
              <a:buFont typeface="Wingdings" pitchFamily="2" charset="2"/>
              <a:buNone/>
            </a:pPr>
            <a:r>
              <a:rPr lang="en-IN" sz="2000" b="1"/>
              <a:t>^ or **			</a:t>
            </a:r>
            <a:r>
              <a:rPr lang="en-IN" sz="2000"/>
              <a:t>exponentiation</a:t>
            </a:r>
          </a:p>
          <a:p>
            <a:pPr marL="0" indent="0" fontAlgn="t">
              <a:buFont typeface="Wingdings" pitchFamily="2" charset="2"/>
              <a:buNone/>
            </a:pPr>
            <a:r>
              <a:rPr lang="en-IN" sz="2000" b="1"/>
              <a:t>x %% y			</a:t>
            </a:r>
            <a:r>
              <a:rPr lang="en-IN" sz="2000"/>
              <a:t>modulus (x mod y) 5%%2 is 1</a:t>
            </a:r>
          </a:p>
          <a:p>
            <a:pPr marL="0" indent="0" fontAlgn="t">
              <a:buFont typeface="Wingdings" pitchFamily="2" charset="2"/>
              <a:buNone/>
            </a:pPr>
            <a:r>
              <a:rPr lang="en-IN" sz="2000" b="1"/>
              <a:t>x %/% y			</a:t>
            </a:r>
            <a:r>
              <a:rPr lang="en-IN" sz="2000"/>
              <a:t>integer division 5%/%2 is 2</a:t>
            </a:r>
          </a:p>
          <a:p>
            <a:pPr marL="0" indent="0">
              <a:buFont typeface="Wingdings" pitchFamily="2" charset="2"/>
              <a:buNone/>
            </a:pPr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301EBFA-D155-41DC-96CD-B222E655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20FCB0-2F7C-4F86-B680-6ADDB658F5EC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6737C4D-BEFE-4ACC-86CB-0E482BFF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1161524-8BC8-4A21-82F5-6670C115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192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</a:t>
            </a:r>
            <a:r>
              <a:rPr lang="en-IN" dirty="0" smtClean="0"/>
              <a:t>&amp; Relational operators</a:t>
            </a:r>
            <a:endParaRPr lang="en-IN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Font typeface="Wingdings" pitchFamily="2" charset="2"/>
              <a:buNone/>
            </a:pPr>
            <a:r>
              <a:rPr lang="en-IN" sz="1800" b="1" dirty="0"/>
              <a:t>Operator			Description</a:t>
            </a:r>
            <a:endParaRPr lang="en-IN" sz="1800" dirty="0"/>
          </a:p>
          <a:p>
            <a:pPr marL="0" indent="0" fontAlgn="t">
              <a:buFont typeface="Wingdings" pitchFamily="2" charset="2"/>
              <a:buNone/>
            </a:pPr>
            <a:r>
              <a:rPr lang="en-IN" sz="1800" b="1" dirty="0"/>
              <a:t>&lt;				</a:t>
            </a:r>
            <a:r>
              <a:rPr lang="en-IN" sz="1800" dirty="0"/>
              <a:t>less than</a:t>
            </a:r>
          </a:p>
          <a:p>
            <a:pPr marL="0" indent="0" fontAlgn="t">
              <a:buFont typeface="Wingdings" pitchFamily="2" charset="2"/>
              <a:buNone/>
            </a:pPr>
            <a:r>
              <a:rPr lang="en-IN" sz="1800" b="1" dirty="0"/>
              <a:t>&lt;=				</a:t>
            </a:r>
            <a:r>
              <a:rPr lang="en-IN" sz="1800" dirty="0"/>
              <a:t>less than or equal to</a:t>
            </a:r>
          </a:p>
          <a:p>
            <a:pPr marL="0" indent="0" fontAlgn="t">
              <a:buFont typeface="Wingdings" pitchFamily="2" charset="2"/>
              <a:buNone/>
            </a:pPr>
            <a:r>
              <a:rPr lang="en-IN" sz="1800" b="1" dirty="0"/>
              <a:t>&gt;				</a:t>
            </a:r>
            <a:r>
              <a:rPr lang="en-IN" sz="1800" dirty="0"/>
              <a:t>greater than</a:t>
            </a:r>
          </a:p>
          <a:p>
            <a:pPr marL="0" indent="0" fontAlgn="t">
              <a:buFont typeface="Wingdings" pitchFamily="2" charset="2"/>
              <a:buNone/>
            </a:pPr>
            <a:r>
              <a:rPr lang="en-IN" sz="1800" b="1" dirty="0"/>
              <a:t>&gt;=				</a:t>
            </a:r>
            <a:r>
              <a:rPr lang="en-IN" sz="1800" dirty="0"/>
              <a:t>greater than or equal to</a:t>
            </a:r>
          </a:p>
          <a:p>
            <a:pPr marL="0" indent="0" fontAlgn="t">
              <a:buFont typeface="Wingdings" pitchFamily="2" charset="2"/>
              <a:buNone/>
            </a:pPr>
            <a:r>
              <a:rPr lang="en-IN" sz="1800" b="1" dirty="0"/>
              <a:t>==				</a:t>
            </a:r>
            <a:r>
              <a:rPr lang="en-IN" sz="1800" dirty="0"/>
              <a:t>exactly equal to</a:t>
            </a:r>
          </a:p>
          <a:p>
            <a:pPr marL="0" indent="0" fontAlgn="t">
              <a:buFont typeface="Wingdings" pitchFamily="2" charset="2"/>
              <a:buNone/>
            </a:pPr>
            <a:r>
              <a:rPr lang="en-IN" sz="1800" b="1" dirty="0"/>
              <a:t>!=				</a:t>
            </a:r>
            <a:r>
              <a:rPr lang="en-IN" sz="1800" dirty="0"/>
              <a:t>not equal to</a:t>
            </a:r>
          </a:p>
          <a:p>
            <a:pPr marL="0" indent="0" fontAlgn="t">
              <a:buFont typeface="Wingdings" pitchFamily="2" charset="2"/>
              <a:buNone/>
            </a:pPr>
            <a:r>
              <a:rPr lang="en-IN" sz="1800" b="1" dirty="0"/>
              <a:t>!x				</a:t>
            </a:r>
            <a:r>
              <a:rPr lang="en-IN" sz="1800" dirty="0"/>
              <a:t>Not x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EBAEA2A-0E53-4BCE-B890-C09145DD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90EDE2-19A1-48AB-9128-DBE40108A0EF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30691B4-54CF-4C8C-98B7-B268884F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E5D77C7-9865-4075-A705-29CD8ACE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23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 it worth studying 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S. Thenmozhi, Dr. A Lekha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3AFB-E8A9-4A91-AD11-AB4F1340FF86}" type="slidenum">
              <a:rPr lang="en-IN" smtClean="0"/>
              <a:t>6</a:t>
            </a:fld>
            <a:endParaRPr lang="en-IN"/>
          </a:p>
        </p:txBody>
      </p:sp>
      <p:pic>
        <p:nvPicPr>
          <p:cNvPr id="1026" name="Picture 2" descr="Data Analytics Market Growth and Scope Analysis in 2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60848"/>
            <a:ext cx="5172043" cy="28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87624" y="4957192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Src</a:t>
            </a:r>
            <a:r>
              <a:rPr lang="en-IN" dirty="0"/>
              <a:t>: https://imarticus.org/data-analytics-market-growth-and-scope-analysis-in-2018/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03D4783-F3BA-4116-AC4A-017269D0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95F2-13D4-46DE-A583-9BA25EBA0080}" type="datetime3">
              <a:rPr lang="en-IN" smtClean="0"/>
              <a:t>28 September 2018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29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</a:t>
            </a:r>
            <a:r>
              <a:rPr lang="en-IN" dirty="0" smtClean="0"/>
              <a:t>and Relational operators </a:t>
            </a:r>
            <a:endParaRPr lang="en-IN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Font typeface="Wingdings" pitchFamily="2" charset="2"/>
              <a:buNone/>
            </a:pPr>
            <a:r>
              <a:rPr lang="en-IN" sz="1800" b="1" dirty="0"/>
              <a:t>Operator			Description</a:t>
            </a:r>
            <a:endParaRPr lang="en-IN" sz="1800" dirty="0"/>
          </a:p>
          <a:p>
            <a:pPr marL="0" indent="0" fontAlgn="t">
              <a:buFont typeface="Wingdings" pitchFamily="2" charset="2"/>
              <a:buNone/>
            </a:pPr>
            <a:r>
              <a:rPr lang="en-IN" sz="1800" b="1" dirty="0"/>
              <a:t>x | y				</a:t>
            </a:r>
            <a:r>
              <a:rPr lang="en-IN" sz="1800" dirty="0"/>
              <a:t>element wise OR</a:t>
            </a:r>
          </a:p>
          <a:p>
            <a:pPr marL="0" indent="0" fontAlgn="t">
              <a:buFont typeface="Wingdings" pitchFamily="2" charset="2"/>
              <a:buNone/>
            </a:pPr>
            <a:r>
              <a:rPr lang="en-IN" sz="1800" b="1" dirty="0"/>
              <a:t>x &amp; y				</a:t>
            </a:r>
            <a:r>
              <a:rPr lang="en-IN" sz="1800" dirty="0"/>
              <a:t>Element wise AND</a:t>
            </a:r>
          </a:p>
          <a:p>
            <a:pPr marL="0" indent="0" fontAlgn="t">
              <a:buFont typeface="Wingdings" pitchFamily="2" charset="2"/>
              <a:buNone/>
            </a:pPr>
            <a:r>
              <a:rPr lang="en-IN" sz="1800" b="1" dirty="0" err="1"/>
              <a:t>isTRUE</a:t>
            </a:r>
            <a:r>
              <a:rPr lang="en-IN" sz="1800" b="1" dirty="0"/>
              <a:t>(x)			</a:t>
            </a:r>
            <a:r>
              <a:rPr lang="en-IN" sz="1800" dirty="0"/>
              <a:t>test if X is TRUE</a:t>
            </a:r>
          </a:p>
          <a:p>
            <a:pPr marL="0" indent="0" fontAlgn="t">
              <a:buFont typeface="Wingdings" pitchFamily="2" charset="2"/>
              <a:buNone/>
            </a:pPr>
            <a:r>
              <a:rPr lang="en-IN" sz="1800" dirty="0"/>
              <a:t>x&amp;&amp;y				Object wise AND</a:t>
            </a:r>
          </a:p>
          <a:p>
            <a:pPr marL="0" indent="0" fontAlgn="t">
              <a:buFont typeface="Wingdings" pitchFamily="2" charset="2"/>
              <a:buNone/>
            </a:pPr>
            <a:r>
              <a:rPr lang="en-IN" sz="1800" dirty="0"/>
              <a:t>X||y				Object wise OR</a:t>
            </a:r>
          </a:p>
          <a:p>
            <a:pPr marL="0" indent="0">
              <a:buFont typeface="Wingdings" pitchFamily="2" charset="2"/>
              <a:buNone/>
            </a:pPr>
            <a:endParaRPr lang="en-IN" sz="1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EBAEA2A-0E53-4BCE-B890-C09145DD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F47946-795A-4369-B452-2F75AD43E007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30691B4-54CF-4C8C-98B7-B268884F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E5D77C7-9865-4075-A705-29CD8ACE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1613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Basic operations</a:t>
            </a:r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da-DK" dirty="0">
                <a:solidFill>
                  <a:srgbClr val="0000FF"/>
                </a:solidFill>
                <a:latin typeface="Lucida Console"/>
              </a:rPr>
              <a:t>&gt; x=c(1:10) </a:t>
            </a:r>
          </a:p>
          <a:p>
            <a:pPr marL="0" indent="0" fontAlgn="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da-DK" dirty="0">
                <a:solidFill>
                  <a:srgbClr val="0000FF"/>
                </a:solidFill>
                <a:latin typeface="Lucida Console"/>
              </a:rPr>
              <a:t>&gt; (x&gt;=10)|(x&lt;10)</a:t>
            </a:r>
          </a:p>
          <a:p>
            <a:pPr marL="0" indent="0" fontAlgn="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da-DK" dirty="0">
                <a:latin typeface="Lucida Console"/>
              </a:rPr>
              <a:t>[1] TRUE TRUE TRUE TRUE TRUE TRUE TRUE TRUE TRUE TRUE</a:t>
            </a:r>
          </a:p>
          <a:p>
            <a:pPr marL="0" indent="0" fontAlgn="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da-DK" dirty="0">
                <a:latin typeface="Lucida Console"/>
              </a:rPr>
              <a:t> </a:t>
            </a:r>
            <a:r>
              <a:rPr lang="da-DK" dirty="0">
                <a:solidFill>
                  <a:srgbClr val="0000FF"/>
                </a:solidFill>
                <a:latin typeface="Lucida Console"/>
              </a:rPr>
              <a:t>&gt; (x&gt;=10)&amp;(x&lt;10)</a:t>
            </a:r>
          </a:p>
          <a:p>
            <a:pPr marL="0" indent="0" fontAlgn="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da-DK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da-DK" dirty="0">
                <a:latin typeface="Lucida Console"/>
              </a:rPr>
              <a:t>[1] FALSE FALSE FALSE FALSE FALSE FALSE FALSE FALSE FALSE FALSE</a:t>
            </a:r>
          </a:p>
          <a:p>
            <a:pPr marL="0" indent="0" fontAlgn="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da-DK" dirty="0">
                <a:solidFill>
                  <a:srgbClr val="0000FF"/>
                </a:solidFill>
                <a:latin typeface="Lucida Console"/>
              </a:rPr>
              <a:t>&gt; (x&gt;=10)&amp;&amp; (x&lt;10)</a:t>
            </a:r>
          </a:p>
          <a:p>
            <a:pPr marL="0" indent="0" fontAlgn="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da-DK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da-DK" dirty="0">
                <a:latin typeface="Lucida Console"/>
              </a:rPr>
              <a:t>[1] FALSE </a:t>
            </a:r>
          </a:p>
          <a:p>
            <a:pPr marL="0" indent="0" fontAlgn="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da-DK" dirty="0">
                <a:solidFill>
                  <a:srgbClr val="0000FF"/>
                </a:solidFill>
                <a:latin typeface="Lucida Console"/>
              </a:rPr>
              <a:t>&gt;(x&gt;=10)|| (x&lt;10) </a:t>
            </a:r>
          </a:p>
          <a:p>
            <a:pPr marL="0" indent="0" fontAlgn="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da-DK" dirty="0">
                <a:latin typeface="Lucida Console"/>
              </a:rPr>
              <a:t>[1] TRUE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52F5588-FDD3-42AC-9EB3-734C8913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00C4E3-7137-44C8-8834-2BCE738F767D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B735468-72CB-4D76-B405-FE9586DB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E237B4A-E9CC-49BC-8920-B572CAF7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1505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Few Understanding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94330" y="1557338"/>
            <a:ext cx="8849669" cy="4530725"/>
          </a:xfrm>
        </p:spPr>
        <p:txBody>
          <a:bodyPr/>
          <a:lstStyle/>
          <a:p>
            <a:r>
              <a:rPr lang="en-IN" sz="2400" dirty="0">
                <a:solidFill>
                  <a:srgbClr val="00B0F0"/>
                </a:solidFill>
              </a:rPr>
              <a:t>What happens if any element is of different data type?</a:t>
            </a:r>
          </a:p>
          <a:p>
            <a:pPr lvl="1"/>
            <a:r>
              <a:rPr lang="en-IN" sz="2000" dirty="0"/>
              <a:t>Type coercion happens</a:t>
            </a:r>
          </a:p>
          <a:p>
            <a:r>
              <a:rPr lang="en-IN" sz="2400" dirty="0">
                <a:solidFill>
                  <a:srgbClr val="00B0F0"/>
                </a:solidFill>
              </a:rPr>
              <a:t>What happens if arithmetic operations done on a variable length vectors?</a:t>
            </a:r>
          </a:p>
          <a:p>
            <a:pPr lvl="1"/>
            <a:r>
              <a:rPr lang="en-IN" sz="2000" dirty="0"/>
              <a:t>Cycling</a:t>
            </a:r>
          </a:p>
          <a:p>
            <a:r>
              <a:rPr lang="en-IN" sz="2400" dirty="0">
                <a:solidFill>
                  <a:srgbClr val="00B0F0"/>
                </a:solidFill>
              </a:rPr>
              <a:t>Is it possible to create an empty vector?</a:t>
            </a:r>
          </a:p>
          <a:p>
            <a:pPr lvl="1"/>
            <a:r>
              <a:rPr lang="en-IN" sz="2000" dirty="0"/>
              <a:t>Yes  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=c()</a:t>
            </a:r>
            <a:endParaRPr lang="en-IN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/>
              <a:t> 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BC54E02-70D4-4F76-B7D6-18CFF957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2012F9-5C31-42C5-A428-C7347D60BAC9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40EE91F-7E66-4FE6-9BF4-74B2D56D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DD838AA-C10D-43CB-82AA-383B9AD0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62</a:t>
            </a:fld>
            <a:endParaRPr lang="fr-FR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Few Understanding – Contd..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0B0F0"/>
                </a:solidFill>
              </a:rPr>
              <a:t>How to check whether it is a vector?</a:t>
            </a:r>
          </a:p>
          <a:p>
            <a:pPr lvl="1"/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is.vector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IN" sz="2400" dirty="0">
                <a:solidFill>
                  <a:srgbClr val="00B0F0"/>
                </a:solidFill>
              </a:rPr>
              <a:t>Can we repeat same element in a vector multiple times?</a:t>
            </a:r>
          </a:p>
          <a:p>
            <a:pPr lvl="1"/>
            <a:r>
              <a:rPr lang="en-IN" dirty="0"/>
              <a:t>rep(</a:t>
            </a:r>
            <a:r>
              <a:rPr lang="en-IN" dirty="0" err="1"/>
              <a:t>number,no</a:t>
            </a:r>
            <a:r>
              <a:rPr lang="en-IN" dirty="0"/>
              <a:t> of times)</a:t>
            </a:r>
          </a:p>
          <a:p>
            <a:pPr lvl="1"/>
            <a:r>
              <a:rPr lang="en-IN" dirty="0"/>
              <a:t>rep(0,3)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1FF015B-3E6A-464B-8716-71EEC41C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2D3012-AB9E-4CF4-AEA1-42F643770F44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0C19DA6-022B-4C44-B078-85DF20FF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3F813D1-C7F6-4637-A175-0ECD71D8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63</a:t>
            </a:fld>
            <a:endParaRPr lang="fr-FR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331" y="1600200"/>
            <a:ext cx="8742165" cy="4781128"/>
          </a:xfrm>
        </p:spPr>
        <p:txBody>
          <a:bodyPr/>
          <a:lstStyle/>
          <a:p>
            <a:r>
              <a:rPr lang="en-IN" dirty="0" smtClean="0"/>
              <a:t>Categorical values stored in Levels</a:t>
            </a:r>
          </a:p>
          <a:p>
            <a:r>
              <a:rPr lang="en-IN" dirty="0" smtClean="0"/>
              <a:t>They </a:t>
            </a:r>
            <a:r>
              <a:rPr lang="en-IN" dirty="0"/>
              <a:t>can store both strings and integers. </a:t>
            </a:r>
            <a:endParaRPr lang="en-IN" dirty="0" smtClean="0"/>
          </a:p>
          <a:p>
            <a:r>
              <a:rPr lang="en-IN" dirty="0" smtClean="0"/>
              <a:t>They </a:t>
            </a:r>
            <a:r>
              <a:rPr lang="en-IN" dirty="0"/>
              <a:t>are useful in the columns which have a limited number of unique values. </a:t>
            </a:r>
            <a:endParaRPr lang="en-IN" dirty="0" smtClean="0"/>
          </a:p>
          <a:p>
            <a:r>
              <a:rPr lang="en-IN" dirty="0" err="1" smtClean="0"/>
              <a:t>Eg</a:t>
            </a:r>
            <a:r>
              <a:rPr lang="en-IN" dirty="0" smtClean="0"/>
              <a:t>: </a:t>
            </a:r>
            <a:r>
              <a:rPr lang="en-IN" dirty="0" err="1" smtClean="0"/>
              <a:t>Gender:"Male</a:t>
            </a:r>
            <a:r>
              <a:rPr lang="en-IN" dirty="0"/>
              <a:t>, "</a:t>
            </a:r>
            <a:r>
              <a:rPr lang="en-IN" dirty="0" smtClean="0"/>
              <a:t>Female“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</a:t>
            </a:r>
            <a:r>
              <a:rPr lang="en-IN" dirty="0" err="1" smtClean="0"/>
              <a:t>Grades:S,A,B,C,D,E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Rating:1,2,3,4,5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68DD01-6117-4221-8CB7-C728D74FAB8E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5021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Creation of 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331" y="1600200"/>
            <a:ext cx="8849669" cy="5141168"/>
          </a:xfrm>
        </p:spPr>
        <p:txBody>
          <a:bodyPr/>
          <a:lstStyle/>
          <a:p>
            <a:r>
              <a:rPr lang="en-IN" sz="2400" dirty="0" smtClean="0"/>
              <a:t>Factor has to be created as form of vectors </a:t>
            </a:r>
          </a:p>
          <a:p>
            <a:pPr lvl="1"/>
            <a:r>
              <a:rPr lang="pt-BR" sz="2400" dirty="0"/>
              <a:t>a=factor(c("1","2","5","5"))</a:t>
            </a:r>
            <a:endParaRPr lang="en-IN" sz="2400" dirty="0" smtClean="0"/>
          </a:p>
          <a:p>
            <a:r>
              <a:rPr lang="en-IN" sz="2400" dirty="0" smtClean="0"/>
              <a:t>It is created as a vector and then it has to be converted as factor using </a:t>
            </a:r>
            <a:r>
              <a:rPr lang="en-IN" sz="2400" dirty="0" err="1" smtClean="0"/>
              <a:t>as.factor</a:t>
            </a:r>
            <a:r>
              <a:rPr lang="en-IN" sz="2400" dirty="0" smtClean="0"/>
              <a:t>(vector) </a:t>
            </a:r>
          </a:p>
          <a:p>
            <a:pPr lvl="1" algn="l"/>
            <a:r>
              <a:rPr lang="en-IN" sz="2400" dirty="0" smtClean="0"/>
              <a:t>data </a:t>
            </a:r>
            <a:r>
              <a:rPr lang="en-IN" sz="2400" dirty="0"/>
              <a:t>&lt;- c("</a:t>
            </a:r>
            <a:r>
              <a:rPr lang="en-IN" sz="2400" dirty="0" err="1"/>
              <a:t>East","West","East","North","North","East","West</a:t>
            </a:r>
            <a:r>
              <a:rPr lang="en-IN" sz="2400" dirty="0"/>
              <a:t>", "</a:t>
            </a:r>
            <a:r>
              <a:rPr lang="en-IN" sz="2400" dirty="0" err="1"/>
              <a:t>West","West","East","North</a:t>
            </a:r>
            <a:r>
              <a:rPr lang="en-IN" sz="2400" dirty="0" smtClean="0"/>
              <a:t>")</a:t>
            </a:r>
          </a:p>
          <a:p>
            <a:pPr lvl="1" algn="l"/>
            <a:r>
              <a:rPr lang="en-IN" sz="2400" dirty="0" err="1"/>
              <a:t>factor_data</a:t>
            </a:r>
            <a:r>
              <a:rPr lang="en-IN" sz="2400" dirty="0"/>
              <a:t> &lt;- </a:t>
            </a:r>
            <a:r>
              <a:rPr lang="en-IN" sz="2400" dirty="0" err="1" smtClean="0"/>
              <a:t>as.factor</a:t>
            </a:r>
            <a:r>
              <a:rPr lang="en-IN" sz="2400" dirty="0" smtClean="0"/>
              <a:t>(data)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11B4B4-1445-4B0B-80B5-AA44C9F09124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8944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Matrix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94331" y="1600200"/>
            <a:ext cx="8849669" cy="5069160"/>
          </a:xfrm>
        </p:spPr>
        <p:txBody>
          <a:bodyPr/>
          <a:lstStyle/>
          <a:p>
            <a:pPr eaLnBrk="1" hangingPunct="1"/>
            <a:r>
              <a:rPr lang="en-US" dirty="0"/>
              <a:t>A matrix is a vector with an additional attribute (dim) that defines the number of columns and rows</a:t>
            </a:r>
          </a:p>
          <a:p>
            <a:pPr eaLnBrk="1" hangingPunct="1"/>
            <a:r>
              <a:rPr lang="en-US" dirty="0" smtClean="0"/>
              <a:t>Can </a:t>
            </a:r>
            <a:r>
              <a:rPr lang="en-US" dirty="0"/>
              <a:t>be created using </a:t>
            </a:r>
            <a:r>
              <a:rPr lang="en-US" dirty="0">
                <a:latin typeface="Courier New" pitchFamily="49" charset="0"/>
              </a:rPr>
              <a:t>matrix</a:t>
            </a:r>
            <a:r>
              <a:rPr lang="en-US" dirty="0" smtClean="0">
                <a:latin typeface="Courier New" pitchFamily="49" charset="0"/>
              </a:rPr>
              <a:t>()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x&lt;-matrix(data=0,nrow=2,ncol=2) </a:t>
            </a:r>
            <a:r>
              <a:rPr lang="en-US" sz="2400" b="1" i="1" dirty="0" smtClean="0">
                <a:latin typeface="Courier New" pitchFamily="49" charset="0"/>
              </a:rPr>
              <a:t>or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x</a:t>
            </a:r>
            <a:r>
              <a:rPr lang="en-US" sz="2400" dirty="0">
                <a:latin typeface="Courier New" pitchFamily="49" charset="0"/>
              </a:rPr>
              <a:t>&lt;-matrix(0,2,2)</a:t>
            </a:r>
          </a:p>
          <a:p>
            <a:pPr lvl="2" eaLnBrk="1" hangingPunct="1">
              <a:buFont typeface="Wingdings" pitchFamily="2" charset="2"/>
              <a:buNone/>
            </a:pPr>
            <a:endParaRPr lang="en-US" sz="2400" dirty="0">
              <a:latin typeface="Courier New" pitchFamily="49" charset="0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z="2400" dirty="0">
              <a:latin typeface="Courier New" pitchFamily="49" charset="0"/>
            </a:endParaRPr>
          </a:p>
          <a:p>
            <a:pPr eaLnBrk="1" hangingPunct="1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94C2DF-B375-4857-B9DD-4E787E9E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868A6-5E91-420C-87C7-4A83FCB2042B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4D1D1F4-AC08-450B-A738-DF310664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98A911E-FE30-45EA-9983-945E96C3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66</a:t>
            </a:fld>
            <a:endParaRPr lang="fr-FR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294331" y="1556792"/>
            <a:ext cx="8849669" cy="5112296"/>
          </a:xfrm>
        </p:spPr>
        <p:txBody>
          <a:bodyPr/>
          <a:lstStyle/>
          <a:p>
            <a:r>
              <a:rPr lang="en-IN" sz="2400" dirty="0"/>
              <a:t>mat1=matrix(1:6,nrow=3)</a:t>
            </a:r>
          </a:p>
          <a:p>
            <a:r>
              <a:rPr lang="en-IN" sz="2400" dirty="0"/>
              <a:t>mat1=matrix(1:6, </a:t>
            </a:r>
            <a:r>
              <a:rPr lang="en-IN" sz="2400" dirty="0" err="1"/>
              <a:t>nrow</a:t>
            </a:r>
            <a:r>
              <a:rPr lang="en-IN" sz="2400" dirty="0"/>
              <a:t>=2, </a:t>
            </a:r>
            <a:r>
              <a:rPr lang="en-IN" sz="2400" dirty="0" err="1"/>
              <a:t>byrow</a:t>
            </a:r>
            <a:r>
              <a:rPr lang="en-IN" sz="2400" dirty="0"/>
              <a:t>=FALSE)</a:t>
            </a:r>
          </a:p>
          <a:p>
            <a:r>
              <a:rPr lang="en-IN" sz="2400" dirty="0"/>
              <a:t>Identical matrix</a:t>
            </a:r>
          </a:p>
          <a:p>
            <a:pPr lvl="1"/>
            <a:r>
              <a:rPr lang="en-IN" dirty="0">
                <a:latin typeface="Courier New" pitchFamily="49" charset="0"/>
                <a:cs typeface="Courier New" pitchFamily="49" charset="0"/>
              </a:rPr>
              <a:t>mat2=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(3)</a:t>
            </a:r>
            <a:r>
              <a:rPr lang="en-IN" sz="2000" dirty="0"/>
              <a:t> # all diagonal element is 1</a:t>
            </a:r>
          </a:p>
          <a:p>
            <a:r>
              <a:rPr lang="en-IN" sz="2400" dirty="0"/>
              <a:t>Edit a matrix</a:t>
            </a:r>
          </a:p>
          <a:p>
            <a:pPr lvl="1"/>
            <a:r>
              <a:rPr lang="en-IN" dirty="0">
                <a:latin typeface="Courier New" pitchFamily="49" charset="0"/>
                <a:cs typeface="Courier New" pitchFamily="49" charset="0"/>
              </a:rPr>
              <a:t>fix(mat2)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83EC394-90B6-422F-A7BF-2E7D7B37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E2448B-3521-4962-8DE0-A9850C198323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EE526B1-D55A-4DF8-8D11-2644EE460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17A0041-9EE7-4BB9-8A35-73163214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67</a:t>
            </a:fld>
            <a:endParaRPr lang="fr-FR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Matrix Subscripting</a:t>
            </a:r>
            <a:endParaRPr lang="en-IN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r>
              <a:rPr lang="en-IN" sz="2400" dirty="0"/>
              <a:t>Accessing elements row wise/column wise</a:t>
            </a:r>
          </a:p>
          <a:p>
            <a:pPr lvl="1"/>
            <a:r>
              <a:rPr lang="en-IN" dirty="0">
                <a:latin typeface="Courier New" pitchFamily="49" charset="0"/>
                <a:cs typeface="Courier New" pitchFamily="49" charset="0"/>
              </a:rPr>
              <a:t>All rows of column1 - mat[,1]</a:t>
            </a:r>
          </a:p>
          <a:p>
            <a:pPr lvl="1"/>
            <a:r>
              <a:rPr lang="en-IN" dirty="0">
                <a:latin typeface="Courier New" pitchFamily="49" charset="0"/>
                <a:cs typeface="Courier New" pitchFamily="49" charset="0"/>
              </a:rPr>
              <a:t>All columns of row2 – mat[2,]</a:t>
            </a:r>
          </a:p>
          <a:p>
            <a:pPr lvl="1"/>
            <a:r>
              <a:rPr lang="en-IN" dirty="0">
                <a:latin typeface="Courier New" pitchFamily="49" charset="0"/>
                <a:cs typeface="Courier New" pitchFamily="49" charset="0"/>
              </a:rPr>
              <a:t>Element of row1 col2 – mat[1,2]</a:t>
            </a:r>
          </a:p>
          <a:p>
            <a:pPr lvl="1"/>
            <a:r>
              <a:rPr lang="en-IN" dirty="0">
                <a:latin typeface="Courier New" pitchFamily="49" charset="0"/>
                <a:cs typeface="Courier New" pitchFamily="49" charset="0"/>
              </a:rPr>
              <a:t>All columns expect col3 – mat[,-3]</a:t>
            </a:r>
          </a:p>
          <a:p>
            <a:pPr lvl="1"/>
            <a:r>
              <a:rPr lang="en-IN" dirty="0">
                <a:latin typeface="Courier New" pitchFamily="49" charset="0"/>
                <a:cs typeface="Courier New" pitchFamily="49" charset="0"/>
              </a:rPr>
              <a:t>All rows expect row2 – mat[-2,]</a:t>
            </a:r>
          </a:p>
          <a:p>
            <a:pPr lvl="1"/>
            <a:endParaRPr lang="en-I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1837CAB-0AB8-4F7B-99A9-E23A7BFB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58F0F8-4A84-4477-AA5D-FE308B1D3761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066E953-917F-4859-9FE3-AFB3164C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D52FDB4-E376-4AC4-A265-49ABE3A0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2977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rbind(),cbind()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Add a new row to the existing matrix</a:t>
            </a:r>
          </a:p>
          <a:p>
            <a:pPr lvl="1"/>
            <a:r>
              <a:rPr lang="en-IN"/>
              <a:t>rbind(mat2,7:9)</a:t>
            </a:r>
          </a:p>
          <a:p>
            <a:r>
              <a:rPr lang="en-IN"/>
              <a:t>Add a new column to the existing matrix</a:t>
            </a:r>
          </a:p>
          <a:p>
            <a:pPr lvl="1"/>
            <a:r>
              <a:rPr lang="en-IN"/>
              <a:t>cbind(mat2,c(10,15,12))</a:t>
            </a:r>
          </a:p>
          <a:p>
            <a:r>
              <a:rPr lang="en-IN"/>
              <a:t>Naming of column and row names</a:t>
            </a:r>
          </a:p>
          <a:p>
            <a:pPr lvl="1"/>
            <a:r>
              <a:rPr lang="en-IN"/>
              <a:t>colnames(mat2)=c(“col1”,”col2”,”col3”)</a:t>
            </a:r>
          </a:p>
          <a:p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34B850A-2610-4EB6-8924-550556AA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F3EB6D-6D18-4E2D-BA00-08244BA380C4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2B57F3B-5176-421F-96FD-5CE3508A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BE744A2-2D8B-459D-A062-F32405FA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69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RStudio</a:t>
            </a:r>
            <a:r>
              <a:rPr lang="en-IN" dirty="0"/>
              <a:t>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Dr. S. Thenmozhi, Dr. A Lekha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3AFB-E8A9-4A91-AD11-AB4F1340FF86}" type="slidenum">
              <a:rPr lang="en-IN" smtClean="0"/>
              <a:t>7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R Studio is an IDE</a:t>
            </a:r>
          </a:p>
          <a:p>
            <a:r>
              <a:rPr lang="en-IN" dirty="0"/>
              <a:t>Allows to run R in a user-friendly environment</a:t>
            </a:r>
          </a:p>
          <a:p>
            <a:r>
              <a:rPr lang="en-IN" dirty="0"/>
              <a:t>Open Source</a:t>
            </a:r>
          </a:p>
          <a:p>
            <a:r>
              <a:rPr lang="en-IN" dirty="0"/>
              <a:t>Available at </a:t>
            </a:r>
            <a:r>
              <a:rPr lang="en-IN" dirty="0">
                <a:hlinkClick r:id="rId2"/>
              </a:rPr>
              <a:t>http://rstudio.com/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42262E01-6E27-4009-A9F8-9358D746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0A43-8742-4E3A-80F8-5F93072B2918}" type="datetime3">
              <a:rPr lang="en-IN" smtClean="0"/>
              <a:t>28 September 2018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50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330" y="1559285"/>
            <a:ext cx="8849669" cy="4530725"/>
          </a:xfrm>
        </p:spPr>
        <p:txBody>
          <a:bodyPr/>
          <a:lstStyle/>
          <a:p>
            <a:pPr>
              <a:defRPr/>
            </a:pPr>
            <a:r>
              <a:rPr lang="en-IN" sz="2400" dirty="0"/>
              <a:t>Ordered collections of objects</a:t>
            </a:r>
          </a:p>
          <a:p>
            <a:pPr>
              <a:defRPr/>
            </a:pPr>
            <a:r>
              <a:rPr lang="en-IN" sz="2400" dirty="0"/>
              <a:t>Each component can be of variable length</a:t>
            </a:r>
          </a:p>
          <a:p>
            <a:pPr>
              <a:defRPr/>
            </a:pPr>
            <a:r>
              <a:rPr lang="en-IN" sz="2400" dirty="0"/>
              <a:t>Creation of List</a:t>
            </a:r>
          </a:p>
          <a:p>
            <a:pPr lvl="1">
              <a:defRPr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a=list(“Teachers”,3,c(“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Radha”,”Krishna”,”Bama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”))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EDA569E-F649-4C70-BF65-6368CE55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76E4A9-4F20-4793-A7B5-A800DDBB5164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4496C58-EAE3-4121-AE4C-815E4462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E2439EF-58A7-4E67-AD40-1C6A6804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70</a:t>
            </a:fld>
            <a:endParaRPr lang="fr-FR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–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330" y="1559285"/>
            <a:ext cx="8849669" cy="4530725"/>
          </a:xfrm>
        </p:spPr>
        <p:txBody>
          <a:bodyPr/>
          <a:lstStyle/>
          <a:p>
            <a:pPr>
              <a:defRPr/>
            </a:pPr>
            <a:r>
              <a:rPr lang="en-IN" sz="2400" dirty="0"/>
              <a:t>Accessing a list</a:t>
            </a:r>
          </a:p>
          <a:p>
            <a:pPr lvl="1">
              <a:defRPr/>
            </a:pPr>
            <a:r>
              <a:rPr lang="en-IN" sz="2000" dirty="0"/>
              <a:t>double bracket </a:t>
            </a:r>
            <a:r>
              <a:rPr lang="en-IN" sz="2000" b="1" dirty="0"/>
              <a:t>[[ ]] </a:t>
            </a:r>
            <a:r>
              <a:rPr lang="en-IN" sz="2000" dirty="0"/>
              <a:t>is used to select components of the list</a:t>
            </a:r>
          </a:p>
          <a:p>
            <a:pPr lvl="1">
              <a:defRPr/>
            </a:pPr>
            <a:r>
              <a:rPr lang="en-IN" sz="2000" dirty="0"/>
              <a:t>single bracket </a:t>
            </a:r>
            <a:r>
              <a:rPr lang="en-IN" sz="2000" b="1" dirty="0"/>
              <a:t>[ ] </a:t>
            </a:r>
            <a:r>
              <a:rPr lang="en-IN" sz="2000" dirty="0"/>
              <a:t>is used to select elements of the I component</a:t>
            </a:r>
          </a:p>
          <a:p>
            <a:pPr lvl="1">
              <a:defRPr/>
            </a:pP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Eg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 a[[3]][2:3] – retrieves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krishna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bama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A[[3]] – retrieves all elements of the 3</a:t>
            </a:r>
            <a:r>
              <a:rPr lang="en-IN" sz="2000" baseline="30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rd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component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EDA569E-F649-4C70-BF65-6368CE55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8EF599-3768-4025-A34F-C90DE077164F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4496C58-EAE3-4121-AE4C-815E4462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E2439EF-58A7-4E67-AD40-1C6A6804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2522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Frame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Fundamental data structure to store to start typical datasets</a:t>
            </a:r>
          </a:p>
          <a:p>
            <a:pPr eaLnBrk="1" hangingPunct="1"/>
            <a:r>
              <a:rPr lang="en-US" sz="2400" dirty="0"/>
              <a:t>Can contain heterogenous data</a:t>
            </a:r>
          </a:p>
          <a:p>
            <a:pPr eaLnBrk="1" hangingPunct="1"/>
            <a:r>
              <a:rPr lang="en-US" sz="2400" dirty="0"/>
              <a:t>All rows should be of equal length</a:t>
            </a:r>
          </a:p>
          <a:p>
            <a:pPr eaLnBrk="1" hangingPunct="1"/>
            <a:r>
              <a:rPr lang="en-US" sz="2400" dirty="0"/>
              <a:t>Column should have same data type</a:t>
            </a:r>
          </a:p>
          <a:p>
            <a:pPr eaLnBrk="1" hangingPunct="1"/>
            <a:r>
              <a:rPr lang="en-US" sz="2400" dirty="0"/>
              <a:t>Several modes allowed within a single data frame</a:t>
            </a:r>
          </a:p>
          <a:p>
            <a:pPr lvl="1" eaLnBrk="1" hangingPunct="1"/>
            <a:endParaRPr lang="en-US" dirty="0">
              <a:latin typeface="Courier New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6D5D918-99C1-4A7A-B087-8DF2AFAD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1E0F65-3386-4B94-9A23-04A6F15F34EF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6593271-B935-4254-8590-C364FF19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DD626E4-9DD8-4989-A9F2-CFCF6635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72</a:t>
            </a:fld>
            <a:endParaRPr lang="fr-FR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 Frame – Contd..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Can be created using </a:t>
            </a:r>
            <a:r>
              <a:rPr lang="en-US" sz="2400" dirty="0" err="1">
                <a:latin typeface="Courier New" pitchFamily="49" charset="0"/>
              </a:rPr>
              <a:t>data.frame</a:t>
            </a:r>
            <a:r>
              <a:rPr lang="en-US" sz="2400" dirty="0">
                <a:latin typeface="Courier New" pitchFamily="49" charset="0"/>
              </a:rPr>
              <a:t>()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L&lt;-LETTERS[1:4] #A B C D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x&lt;-1:4          #1 2 3 4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data.frame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x,L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</a:rPr>
              <a:t> #create data frame</a:t>
            </a:r>
          </a:p>
          <a:p>
            <a:pPr lvl="1" eaLnBrk="1" hangingPunct="1"/>
            <a:endParaRPr lang="en-US" dirty="0">
              <a:latin typeface="Courier New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6D5D918-99C1-4A7A-B087-8DF2AFAD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BDE1-791D-45D9-A838-8EC6A91A91B3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6593271-B935-4254-8590-C364FF19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DD626E4-9DD8-4989-A9F2-CFCF6635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7688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Ex: Creating Employee data frame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331" y="1600200"/>
            <a:ext cx="8849669" cy="4530725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emp.data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emp_id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c 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(1:5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0" indent="0">
              <a:buNone/>
            </a:pP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emp_name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c("</a:t>
            </a: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Ricky","Danish","Mini","Ryan","Gary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"),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salary = c(643.3,515.2,671.0,729.0,943.25),</a:t>
            </a:r>
          </a:p>
          <a:p>
            <a:pPr marL="0" indent="0">
              <a:buNone/>
            </a:pP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start_date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.Date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(c("2012-01-01", "2013-09-23", "2014-11-15", "2014-05-11","2015-03-27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")))</a:t>
            </a:r>
            <a:endParaRPr lang="en-I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5D2BB2-F1F6-487C-8DDB-9967C8EBFA7E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Dr. S </a:t>
            </a:r>
            <a:r>
              <a:rPr lang="en-US" dirty="0" err="1" smtClean="0"/>
              <a:t>Thenmozhi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1113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 – Contd..</a:t>
            </a:r>
            <a:endParaRPr lang="en-IN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IN" sz="2400" dirty="0"/>
              <a:t>Accessing - $</a:t>
            </a:r>
          </a:p>
          <a:p>
            <a:pPr lvl="1"/>
            <a:r>
              <a:rPr lang="en-IN" sz="2000" dirty="0" err="1"/>
              <a:t>Eg:a$x</a:t>
            </a:r>
            <a:endParaRPr lang="en-IN" sz="2000" dirty="0"/>
          </a:p>
          <a:p>
            <a:r>
              <a:rPr lang="en-IN" sz="2400" dirty="0"/>
              <a:t>Testing</a:t>
            </a:r>
          </a:p>
          <a:p>
            <a:pPr lvl="1"/>
            <a:r>
              <a:rPr lang="en-IN" sz="2000" dirty="0" err="1"/>
              <a:t>is.data.frame</a:t>
            </a:r>
            <a:r>
              <a:rPr lang="en-IN" sz="2000" dirty="0"/>
              <a:t>()</a:t>
            </a:r>
          </a:p>
          <a:p>
            <a:r>
              <a:rPr lang="en-IN" sz="2400" dirty="0"/>
              <a:t>Coercing</a:t>
            </a:r>
          </a:p>
          <a:p>
            <a:pPr lvl="1"/>
            <a:r>
              <a:rPr lang="en-IN" sz="2000" dirty="0" err="1"/>
              <a:t>as.data.frame</a:t>
            </a:r>
            <a:r>
              <a:rPr lang="en-IN" sz="2000" dirty="0"/>
              <a:t>()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ACBEA36-94A9-4EC1-A85A-67384845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65EE2-51C4-419B-8649-2285B2BEC4FF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35AF010-62B2-4B90-B6EA-67B9DF4C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E43E967-368F-4390-8714-A5C20FD4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75</a:t>
            </a:fld>
            <a:endParaRPr lang="fr-FR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– Contd..</a:t>
            </a:r>
            <a:endParaRPr lang="en-IN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IN" sz="2400" dirty="0"/>
              <a:t>Structure of data frame</a:t>
            </a:r>
          </a:p>
          <a:p>
            <a:pPr lvl="1"/>
            <a:r>
              <a:rPr lang="en-IN" sz="2000" dirty="0"/>
              <a:t>str()</a:t>
            </a:r>
          </a:p>
          <a:p>
            <a:r>
              <a:rPr lang="en-IN" sz="2400" dirty="0"/>
              <a:t>To find number of rows</a:t>
            </a:r>
          </a:p>
          <a:p>
            <a:pPr lvl="1"/>
            <a:r>
              <a:rPr lang="en-IN" sz="2000" dirty="0" err="1"/>
              <a:t>nrows</a:t>
            </a:r>
            <a:r>
              <a:rPr lang="en-IN" sz="2000" dirty="0" smtClean="0"/>
              <a:t>()</a:t>
            </a:r>
          </a:p>
          <a:p>
            <a:r>
              <a:rPr lang="en-IN" sz="2100" dirty="0" smtClean="0"/>
              <a:t>To find the dimension</a:t>
            </a:r>
          </a:p>
          <a:p>
            <a:pPr lvl="1"/>
            <a:r>
              <a:rPr lang="en-IN" sz="2000" dirty="0"/>
              <a:t>d</a:t>
            </a:r>
            <a:r>
              <a:rPr lang="en-IN" sz="2000" dirty="0" smtClean="0"/>
              <a:t>im()</a:t>
            </a:r>
            <a:endParaRPr lang="en-IN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ACBEA36-94A9-4EC1-A85A-67384845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38A9FE-4ECD-492A-AA71-F5DBFE177B82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35AF010-62B2-4B90-B6EA-67B9DF4C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E43E967-368F-4390-8714-A5C20FD4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0987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Subscripting </a:t>
            </a:r>
            <a:r>
              <a:rPr lang="en-IN" dirty="0" err="1"/>
              <a:t>DataFrame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331" y="1412776"/>
            <a:ext cx="8849669" cy="5229200"/>
          </a:xfrm>
        </p:spPr>
        <p:txBody>
          <a:bodyPr/>
          <a:lstStyle/>
          <a:p>
            <a:r>
              <a:rPr lang="en-IN" dirty="0" smtClean="0"/>
              <a:t>Creating a data frame from another </a:t>
            </a:r>
            <a:r>
              <a:rPr lang="en-IN" dirty="0" err="1" smtClean="0"/>
              <a:t>dataframe</a:t>
            </a:r>
            <a:endParaRPr lang="en-IN" dirty="0" smtClean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result=</a:t>
            </a:r>
            <a:r>
              <a:rPr lang="en-I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I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emp.data$emp_name,emp.data$salary</a:t>
            </a:r>
            <a:r>
              <a:rPr lang="en-I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IN" dirty="0"/>
              <a:t>Ext</a:t>
            </a:r>
            <a:r>
              <a:rPr lang="en-IN" dirty="0" smtClean="0"/>
              <a:t>racting first two rows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emp.data</a:t>
            </a:r>
            <a:r>
              <a:rPr lang="en-I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[1:2,]</a:t>
            </a:r>
          </a:p>
          <a:p>
            <a:r>
              <a:rPr lang="en-IN" dirty="0" smtClean="0"/>
              <a:t>Extracting first and third rows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emp.data</a:t>
            </a:r>
            <a:r>
              <a:rPr lang="en-I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[c(1,3),]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5D2BB2-F1F6-487C-8DDB-9967C8EBFA7E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1677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Subscripting </a:t>
            </a:r>
            <a:r>
              <a:rPr lang="en-IN" dirty="0" err="1" smtClean="0"/>
              <a:t>DataFrame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Extract 3</a:t>
            </a:r>
            <a:r>
              <a:rPr lang="en-IN" baseline="30000" dirty="0"/>
              <a:t>rd</a:t>
            </a:r>
            <a:r>
              <a:rPr lang="en-IN" dirty="0"/>
              <a:t> and 5</a:t>
            </a:r>
            <a:r>
              <a:rPr lang="en-IN" baseline="30000" dirty="0"/>
              <a:t>th</a:t>
            </a:r>
            <a:r>
              <a:rPr lang="en-IN" dirty="0"/>
              <a:t> row with 2</a:t>
            </a:r>
            <a:r>
              <a:rPr lang="en-IN" baseline="30000" dirty="0"/>
              <a:t>nd</a:t>
            </a:r>
            <a:r>
              <a:rPr lang="en-IN" dirty="0"/>
              <a:t> and 4</a:t>
            </a:r>
            <a:r>
              <a:rPr lang="en-IN" baseline="30000" dirty="0"/>
              <a:t>th</a:t>
            </a:r>
            <a:r>
              <a:rPr lang="en-IN" dirty="0"/>
              <a:t> column </a:t>
            </a:r>
            <a:r>
              <a:rPr lang="en-IN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emp.data</a:t>
            </a:r>
            <a:r>
              <a:rPr lang="en-I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[c(3,5</a:t>
            </a:r>
            <a:r>
              <a:rPr lang="en-I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),c(2,4)]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5D2BB2-F1F6-487C-8DDB-9967C8EBFA7E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1373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Adding a new column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IN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emp.data$dept</a:t>
            </a:r>
            <a:r>
              <a:rPr lang="en-I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c("</a:t>
            </a:r>
            <a:r>
              <a:rPr lang="en-IN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IT","Operations","IT","HR","Finance</a:t>
            </a:r>
            <a:r>
              <a:rPr lang="en-I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IN" dirty="0"/>
              <a:t>Adding a new row</a:t>
            </a:r>
          </a:p>
          <a:p>
            <a:pPr marL="0" indent="0" algn="l">
              <a:buNone/>
            </a:pPr>
            <a:r>
              <a:rPr lang="en-I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IN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newrow</a:t>
            </a:r>
            <a:r>
              <a:rPr lang="en-I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I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emp_id</a:t>
            </a:r>
            <a:r>
              <a:rPr lang="en-I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=6, </a:t>
            </a:r>
            <a:r>
              <a:rPr lang="en-IN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emp_name</a:t>
            </a:r>
            <a:r>
              <a:rPr lang="en-I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IN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Raksha</a:t>
            </a:r>
            <a:r>
              <a:rPr lang="en-I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”, salary=900,start_date=“2018-09-22”,dept=“Finance”)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IN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emp.data</a:t>
            </a:r>
            <a:r>
              <a:rPr lang="en-I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rbind</a:t>
            </a:r>
            <a:r>
              <a:rPr lang="en-I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emp.data,newrow</a:t>
            </a:r>
            <a:r>
              <a:rPr lang="en-I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IN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5D2BB2-F1F6-487C-8DDB-9967C8EBFA7E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Dr. S </a:t>
            </a:r>
            <a:r>
              <a:rPr lang="en-US" dirty="0" err="1" smtClean="0"/>
              <a:t>Thenmozhi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7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R Studio?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Code highlighting that gives different </a:t>
            </a:r>
            <a:r>
              <a:rPr lang="en-IN" sz="1800" dirty="0" err="1"/>
              <a:t>colors</a:t>
            </a:r>
            <a:r>
              <a:rPr lang="en-IN" sz="1800" dirty="0"/>
              <a:t> to keywords and variables, making it easier to read</a:t>
            </a:r>
          </a:p>
          <a:p>
            <a:r>
              <a:rPr lang="en-IN" sz="1800" dirty="0"/>
              <a:t>Automatic bracket matching</a:t>
            </a:r>
          </a:p>
          <a:p>
            <a:r>
              <a:rPr lang="en-IN" sz="1800" dirty="0"/>
              <a:t>Code completion, so as to reduce the effort of typing the commands in full</a:t>
            </a:r>
          </a:p>
          <a:p>
            <a:r>
              <a:rPr lang="en-IN" sz="1800" dirty="0"/>
              <a:t>Easy access to R Help, with additional features for exploring functions and parameters of functions</a:t>
            </a:r>
          </a:p>
          <a:p>
            <a:r>
              <a:rPr lang="en-IN" sz="1800" dirty="0"/>
              <a:t>Easy exploration of variables and </a:t>
            </a:r>
            <a:r>
              <a:rPr lang="en-IN" sz="1800" dirty="0" smtClean="0"/>
              <a:t>values.</a:t>
            </a:r>
            <a:endParaRPr lang="en-IN" sz="1800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5D2BB2-F1F6-487C-8DDB-9967C8EBFA7E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35352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 those who work in finance </a:t>
            </a:r>
            <a:r>
              <a:rPr lang="en-IN" dirty="0" err="1" smtClean="0"/>
              <a:t>dept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emp.data</a:t>
            </a:r>
            <a:r>
              <a:rPr lang="en-I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IN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emp.data$dept</a:t>
            </a:r>
            <a:r>
              <a:rPr lang="en-IN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==“Finance”,]</a:t>
            </a:r>
          </a:p>
          <a:p>
            <a:r>
              <a:rPr lang="en-IN" dirty="0"/>
              <a:t>Find those who work in finance </a:t>
            </a:r>
            <a:r>
              <a:rPr lang="en-IN" dirty="0" err="1" smtClean="0"/>
              <a:t>dept</a:t>
            </a:r>
            <a:r>
              <a:rPr lang="en-IN" dirty="0" smtClean="0"/>
              <a:t> and salary &gt; 925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emp.data</a:t>
            </a:r>
            <a:r>
              <a:rPr lang="en-I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I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emp.data$dept</a:t>
            </a:r>
            <a:r>
              <a:rPr lang="en-I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=="Finance"&amp;</a:t>
            </a:r>
            <a:r>
              <a:rPr lang="en-I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emp.data$salary</a:t>
            </a:r>
            <a:r>
              <a:rPr lang="en-I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&gt;925,]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5D2BB2-F1F6-487C-8DDB-9967C8EBFA7E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6854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294331" y="1484784"/>
            <a:ext cx="8849669" cy="48965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000" dirty="0"/>
              <a:t>Create a vector weekdays which has seven days of the week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Create a vector temp which has temp on seven days of the week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Create a vector sale which has the data of sale of </a:t>
            </a:r>
            <a:r>
              <a:rPr lang="en-IN" sz="2000" dirty="0" err="1"/>
              <a:t>icecreams</a:t>
            </a:r>
            <a:r>
              <a:rPr lang="en-IN" sz="2000" dirty="0"/>
              <a:t> on seven days of the week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Create a </a:t>
            </a:r>
            <a:r>
              <a:rPr lang="en-IN" sz="2000" dirty="0" err="1"/>
              <a:t>dataframe</a:t>
            </a:r>
            <a:r>
              <a:rPr lang="en-IN" sz="2000" dirty="0"/>
              <a:t> named </a:t>
            </a:r>
            <a:r>
              <a:rPr lang="en-IN" sz="2000" dirty="0" err="1"/>
              <a:t>soi</a:t>
            </a:r>
            <a:r>
              <a:rPr lang="en-IN" sz="2000" dirty="0"/>
              <a:t> which comprises weekdays, temp and </a:t>
            </a:r>
            <a:r>
              <a:rPr lang="en-IN" sz="2000" dirty="0" smtClean="0"/>
              <a:t>sale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Change the weekdays as factor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Check the data frame components types</a:t>
            </a:r>
            <a:endParaRPr lang="en-IN" sz="2000" dirty="0"/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Print the temp column from </a:t>
            </a:r>
            <a:r>
              <a:rPr lang="en-IN" sz="2000" dirty="0" err="1" smtClean="0"/>
              <a:t>soi</a:t>
            </a:r>
            <a:endParaRPr lang="en-IN" sz="2000" dirty="0"/>
          </a:p>
        </p:txBody>
      </p:sp>
      <p:pic>
        <p:nvPicPr>
          <p:cNvPr id="4710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60350"/>
            <a:ext cx="1824037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BF9223F-BC99-420A-9674-32A78CBF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F93A93-7BB7-4D90-AF46-13E3FE2B8FB9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E9B6FAB-E5FD-4F77-9341-D76AA39A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ACC2D6F-5B71-47F4-9FA1-E4B7D38C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81</a:t>
            </a:fld>
            <a:endParaRPr lang="fr-FR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294331" y="1484784"/>
            <a:ext cx="8849669" cy="5257800"/>
          </a:xfrm>
        </p:spPr>
        <p:txBody>
          <a:bodyPr/>
          <a:lstStyle/>
          <a:p>
            <a:pPr marL="457200" indent="-457200">
              <a:buFont typeface="+mj-lt"/>
              <a:buAutoNum type="arabicPeriod" startAt="8"/>
            </a:pPr>
            <a:r>
              <a:rPr lang="en-IN" sz="2000" dirty="0" smtClean="0"/>
              <a:t>Print </a:t>
            </a:r>
            <a:r>
              <a:rPr lang="en-IN" sz="2000" dirty="0"/>
              <a:t>the weekdays and sale from </a:t>
            </a:r>
            <a:r>
              <a:rPr lang="en-IN" sz="2000" dirty="0" err="1"/>
              <a:t>soi</a:t>
            </a:r>
            <a:endParaRPr lang="en-IN" sz="2000" dirty="0"/>
          </a:p>
          <a:p>
            <a:pPr marL="457200" indent="-457200">
              <a:buFont typeface="+mj-lt"/>
              <a:buAutoNum type="arabicPeriod" startAt="8"/>
            </a:pPr>
            <a:r>
              <a:rPr lang="en-IN" sz="2000" dirty="0"/>
              <a:t>Print when the sale is more than </a:t>
            </a:r>
            <a:r>
              <a:rPr lang="en-IN" sz="2000" dirty="0" smtClean="0"/>
              <a:t>10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IN" sz="2000" dirty="0" smtClean="0"/>
              <a:t>Print the records where temp is more than 32 and sale of </a:t>
            </a:r>
            <a:r>
              <a:rPr lang="en-IN" sz="2000" dirty="0" err="1" smtClean="0"/>
              <a:t>icecream</a:t>
            </a:r>
            <a:r>
              <a:rPr lang="en-IN" sz="2000" dirty="0" smtClean="0"/>
              <a:t> is more than 15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710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60350"/>
            <a:ext cx="1824037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BF9223F-BC99-420A-9674-32A78CBF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F93A93-7BB7-4D90-AF46-13E3FE2B8FB9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E9B6FAB-E5FD-4F77-9341-D76AA39A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ACC2D6F-5B71-47F4-9FA1-E4B7D38C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51220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Reading 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https://www.listendata.com/p/r-programming-tutorials.html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5D2BB2-F1F6-487C-8DDB-9967C8EBFA7E}" type="datetime3">
              <a:rPr lang="en-US" smtClean="0"/>
              <a:t>28 September 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D27B-F65B-4932-9423-813C673F363B}" type="slidenum">
              <a:rPr lang="fr-FR" smtClean="0"/>
              <a:pPr>
                <a:defRPr/>
              </a:pPr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08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Where to get the software?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5C804C-C038-4A4A-B7EA-91F1C7B6AECE}" type="datetime3">
              <a:rPr lang="en-US" smtClean="0"/>
              <a:t>28 September 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 Thenmozhi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AE0648-D06D-46CD-B10B-D1D0A289C8E1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B984C5C9-AE5B-4050-BE1F-6DE253991F73}"/>
              </a:ext>
            </a:extLst>
          </p:cNvPr>
          <p:cNvSpPr txBox="1">
            <a:spLocks/>
          </p:cNvSpPr>
          <p:nvPr/>
        </p:nvSpPr>
        <p:spPr>
          <a:xfrm>
            <a:off x="294331" y="1600200"/>
            <a:ext cx="8849669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55167" indent="-457200">
              <a:buClr>
                <a:srgbClr val="000000"/>
              </a:buClr>
              <a:buSzPct val="45000"/>
              <a:buFont typeface="Wingdings" pitchFamily="2" charset="2"/>
              <a:buChar char="q"/>
              <a:defRPr/>
            </a:pPr>
            <a:r>
              <a:rPr lang="en-IN" sz="29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 pitchFamily="34" charset="0"/>
              </a:rPr>
              <a:t>Web Resources</a:t>
            </a:r>
          </a:p>
          <a:p>
            <a:pPr marL="1012367" lvl="1" indent="-457200">
              <a:buClr>
                <a:srgbClr val="000000"/>
              </a:buClr>
              <a:buSzPct val="45000"/>
              <a:buFont typeface="Wingdings" pitchFamily="2" charset="2"/>
              <a:buChar char="q"/>
              <a:defRPr/>
            </a:pPr>
            <a:r>
              <a:rPr lang="en-IN" sz="29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 pitchFamily="34" charset="0"/>
              </a:rPr>
              <a:t>R - </a:t>
            </a:r>
            <a:r>
              <a:rPr lang="en-IN" sz="29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 pitchFamily="34" charset="0"/>
                <a:hlinkClick r:id="rId2"/>
              </a:rPr>
              <a:t>https://cran.r-project.org/</a:t>
            </a:r>
            <a:endParaRPr lang="en-IN" sz="29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cs typeface="Arial" pitchFamily="34" charset="0"/>
            </a:endParaRPr>
          </a:p>
          <a:p>
            <a:pPr marL="1012367" lvl="1" indent="-457200">
              <a:buClr>
                <a:srgbClr val="000000"/>
              </a:buClr>
              <a:buSzPct val="45000"/>
              <a:buFont typeface="Wingdings" pitchFamily="2" charset="2"/>
              <a:buChar char="q"/>
              <a:defRPr/>
            </a:pPr>
            <a:r>
              <a:rPr lang="en-IN" sz="29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 pitchFamily="34" charset="0"/>
              </a:rPr>
              <a:t>Rstudio – </a:t>
            </a:r>
            <a:r>
              <a:rPr lang="en-IN" sz="2900" spc="-1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 pitchFamily="34" charset="0"/>
              </a:rPr>
              <a:t>https://www.rstudio.com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887535"/>
      </p:ext>
    </p:extLst>
  </p:cSld>
  <p:clrMapOvr>
    <a:masterClrMapping/>
  </p:clrMapOvr>
</p:sld>
</file>

<file path=ppt/theme/theme1.xml><?xml version="1.0" encoding="utf-8"?>
<a:theme xmlns:a="http://schemas.openxmlformats.org/drawingml/2006/main" name="Niveau">
  <a:themeElements>
    <a:clrScheme name="Niveau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Niveau">
      <a:majorFont>
        <a:latin typeface="Garamond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Niveau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veau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veau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veau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veau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veau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veau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veau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4859</TotalTime>
  <Words>2816</Words>
  <Application>Microsoft Office PowerPoint</Application>
  <PresentationFormat>On-screen Show (4:3)</PresentationFormat>
  <Paragraphs>683</Paragraphs>
  <Slides>83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Niveau</vt:lpstr>
      <vt:lpstr>R Programming </vt:lpstr>
      <vt:lpstr>What is R ?</vt:lpstr>
      <vt:lpstr>Why R?</vt:lpstr>
      <vt:lpstr>Things to be noted in R</vt:lpstr>
      <vt:lpstr>Things to be noted in R</vt:lpstr>
      <vt:lpstr>Is it worth studying R</vt:lpstr>
      <vt:lpstr>What is RStudio?</vt:lpstr>
      <vt:lpstr>Why R Studio?</vt:lpstr>
      <vt:lpstr>Where to get the software?</vt:lpstr>
      <vt:lpstr>Installation</vt:lpstr>
      <vt:lpstr>Installation in Windows</vt:lpstr>
      <vt:lpstr>Installing R</vt:lpstr>
      <vt:lpstr>PowerPoint Presentation</vt:lpstr>
      <vt:lpstr>PowerPoint Presentation</vt:lpstr>
      <vt:lpstr>PowerPoint Presentation</vt:lpstr>
      <vt:lpstr>PowerPoint Presentation</vt:lpstr>
      <vt:lpstr>Installation in Ubuntu</vt:lpstr>
      <vt:lpstr>Ubuntu</vt:lpstr>
      <vt:lpstr>PowerPoint Presentation</vt:lpstr>
      <vt:lpstr>PowerPoint Presentation</vt:lpstr>
      <vt:lpstr>PowerPoint Presentation</vt:lpstr>
      <vt:lpstr>PowerPoint Presentation</vt:lpstr>
      <vt:lpstr>Installation of RStudio</vt:lpstr>
      <vt:lpstr>To Install R Studio</vt:lpstr>
      <vt:lpstr>PowerPoint Presentation</vt:lpstr>
      <vt:lpstr>Tutorials</vt:lpstr>
      <vt:lpstr>Exploring RStudio</vt:lpstr>
      <vt:lpstr>Working Directory</vt:lpstr>
      <vt:lpstr>Installing/Listing Packages</vt:lpstr>
      <vt:lpstr>To know keyboard shortcuts</vt:lpstr>
      <vt:lpstr>R Basics</vt:lpstr>
      <vt:lpstr>Arithmetic with R</vt:lpstr>
      <vt:lpstr>Arithmetic with R- Contd..</vt:lpstr>
      <vt:lpstr>Variable Assignment</vt:lpstr>
      <vt:lpstr>Naming Convention </vt:lpstr>
      <vt:lpstr>PowerPoint Presentation</vt:lpstr>
      <vt:lpstr>Basic Modes of Data</vt:lpstr>
      <vt:lpstr>Functions for Managing Modes</vt:lpstr>
      <vt:lpstr>Extended modes of Data</vt:lpstr>
      <vt:lpstr>PowerPoint Presentation</vt:lpstr>
      <vt:lpstr>PowerPoint Presentation</vt:lpstr>
      <vt:lpstr>R Objects</vt:lpstr>
      <vt:lpstr>Vector</vt:lpstr>
      <vt:lpstr>Numeric Vector</vt:lpstr>
      <vt:lpstr>Creation of numeric vectors</vt:lpstr>
      <vt:lpstr>Creating vectors with variables</vt:lpstr>
      <vt:lpstr>Creating named vectors</vt:lpstr>
      <vt:lpstr>Character Vectors</vt:lpstr>
      <vt:lpstr>Logical Vectors</vt:lpstr>
      <vt:lpstr>Type Coercion of Vectors</vt:lpstr>
      <vt:lpstr>Checking the Vector</vt:lpstr>
      <vt:lpstr>Conversion of vectors</vt:lpstr>
      <vt:lpstr>Associating names for the vector</vt:lpstr>
      <vt:lpstr>Subscripting Vectors</vt:lpstr>
      <vt:lpstr>Subscripting Vectors</vt:lpstr>
      <vt:lpstr>Adding Elements to the vector</vt:lpstr>
      <vt:lpstr>Vector Arithmetic</vt:lpstr>
      <vt:lpstr>Arithmetic operators</vt:lpstr>
      <vt:lpstr>Logical &amp; Relational operators</vt:lpstr>
      <vt:lpstr>Logical and Relational operators </vt:lpstr>
      <vt:lpstr>Basic operations</vt:lpstr>
      <vt:lpstr>Few Understanding</vt:lpstr>
      <vt:lpstr>Few Understanding – Contd..</vt:lpstr>
      <vt:lpstr>Factor</vt:lpstr>
      <vt:lpstr>Creation of Factors</vt:lpstr>
      <vt:lpstr>Matrix</vt:lpstr>
      <vt:lpstr>PowerPoint Presentation</vt:lpstr>
      <vt:lpstr>Matrix Subscripting</vt:lpstr>
      <vt:lpstr>rbind(),cbind()</vt:lpstr>
      <vt:lpstr>List</vt:lpstr>
      <vt:lpstr>List – Contd..</vt:lpstr>
      <vt:lpstr>Data Frame</vt:lpstr>
      <vt:lpstr>Data Frame – Contd..</vt:lpstr>
      <vt:lpstr>Ex: Creating Employee data frame</vt:lpstr>
      <vt:lpstr>Data Frame – Contd..</vt:lpstr>
      <vt:lpstr>Data Frame – Contd..</vt:lpstr>
      <vt:lpstr>Subscripting DataFrame</vt:lpstr>
      <vt:lpstr>Subscripting DataFrame</vt:lpstr>
      <vt:lpstr>Operations</vt:lpstr>
      <vt:lpstr>PowerPoint Presentation</vt:lpstr>
      <vt:lpstr>PowerPoint Presentation</vt:lpstr>
      <vt:lpstr>PowerPoint Presentation</vt:lpstr>
      <vt:lpstr>Reading resources</vt:lpstr>
    </vt:vector>
  </TitlesOfParts>
  <Company>VUMC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the R Programming Language for Statistical Analyses  Jennifer Urbano Blackford, Ph.D. Department of Psychiatry &amp; Kennedy Center</dc:title>
  <dc:creator>Jennifer Blackford</dc:creator>
  <cp:lastModifiedBy>mozhi</cp:lastModifiedBy>
  <cp:revision>144</cp:revision>
  <cp:lastPrinted>2017-01-17T07:36:44Z</cp:lastPrinted>
  <dcterms:created xsi:type="dcterms:W3CDTF">2003-07-07T01:22:23Z</dcterms:created>
  <dcterms:modified xsi:type="dcterms:W3CDTF">2018-09-28T07:59:34Z</dcterms:modified>
</cp:coreProperties>
</file>