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9" r:id="rId4"/>
    <p:sldId id="296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97" r:id="rId13"/>
    <p:sldId id="298" r:id="rId14"/>
    <p:sldId id="269" r:id="rId15"/>
    <p:sldId id="270" r:id="rId16"/>
    <p:sldId id="271" r:id="rId17"/>
    <p:sldId id="272" r:id="rId18"/>
    <p:sldId id="266" r:id="rId19"/>
    <p:sldId id="267" r:id="rId20"/>
    <p:sldId id="268" r:id="rId21"/>
    <p:sldId id="274" r:id="rId22"/>
    <p:sldId id="275" r:id="rId23"/>
    <p:sldId id="276" r:id="rId24"/>
    <p:sldId id="277" r:id="rId25"/>
    <p:sldId id="279" r:id="rId26"/>
    <p:sldId id="280" r:id="rId27"/>
    <p:sldId id="299" r:id="rId28"/>
    <p:sldId id="281" r:id="rId29"/>
    <p:sldId id="282" r:id="rId30"/>
    <p:sldId id="283" r:id="rId31"/>
    <p:sldId id="284" r:id="rId32"/>
    <p:sldId id="285" r:id="rId33"/>
    <p:sldId id="286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2F9"/>
    <a:srgbClr val="422C16"/>
    <a:srgbClr val="0C788E"/>
    <a:srgbClr val="006666"/>
    <a:srgbClr val="0099CC"/>
    <a:srgbClr val="660066"/>
    <a:srgbClr val="660033"/>
    <a:srgbClr val="3366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23" autoAdjust="0"/>
    <p:restoredTop sz="94652" autoAdjust="0"/>
  </p:normalViewPr>
  <p:slideViewPr>
    <p:cSldViewPr>
      <p:cViewPr varScale="1">
        <p:scale>
          <a:sx n="68" d="100"/>
          <a:sy n="68" d="100"/>
        </p:scale>
        <p:origin x="13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BCF57-F29C-4411-ADD0-C697C31B244A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72E5B-E64F-49DF-AC77-C8BD5B334B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712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C4D7E5-B727-4B03-BCA6-7373C281911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103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E23878-5D6C-4215-8B54-D53925F70BC1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610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17039-7A37-4487-A882-A21585C7DCD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997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F20D85-1ACC-4D71-9505-B918E221C25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959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66F63A-1CB5-434B-902F-4C042F7829E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734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C1EE24-3ABB-4176-A528-E2338476D1C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375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7F7153-5A15-4A60-8D17-07DB7679323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045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98CA2E-B4FA-4195-B3C0-4EFB2E047CE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71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93DD51-9F26-4E2D-BBE2-9A21C194EF3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15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D30AF8-AE2F-4977-8E03-73B15E55325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056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A4574A-105C-4339-9F8C-92063746F81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069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1297C10-AC06-498A-91FC-F5998727703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_servlet" TargetMode="External"/><Relationship Id="rId2" Type="http://schemas.openxmlformats.org/officeDocument/2006/relationships/hyperlink" Target="https://en.wikipedia.org/wiki/Web_serv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0" y="2708920"/>
            <a:ext cx="9143999" cy="1871513"/>
          </a:xfrm>
        </p:spPr>
        <p:txBody>
          <a:bodyPr anchor="ctr"/>
          <a:lstStyle/>
          <a:p>
            <a:r>
              <a:rPr lang="es-UY" sz="4800" b="1" dirty="0" err="1">
                <a:solidFill>
                  <a:srgbClr val="336699"/>
                </a:solidFill>
              </a:rPr>
              <a:t>Advanced</a:t>
            </a:r>
            <a:r>
              <a:rPr lang="es-UY" sz="4800" b="1" dirty="0">
                <a:solidFill>
                  <a:srgbClr val="336699"/>
                </a:solidFill>
              </a:rPr>
              <a:t> Java </a:t>
            </a:r>
            <a:r>
              <a:rPr lang="es-UY" sz="4800" b="1" dirty="0" err="1">
                <a:solidFill>
                  <a:srgbClr val="336699"/>
                </a:solidFill>
              </a:rPr>
              <a:t>Programming</a:t>
            </a:r>
            <a:br>
              <a:rPr lang="es-UY" sz="4800" b="1" dirty="0">
                <a:solidFill>
                  <a:srgbClr val="336699"/>
                </a:solidFill>
              </a:rPr>
            </a:br>
            <a:r>
              <a:rPr lang="es-UY" sz="4800" b="1" dirty="0">
                <a:solidFill>
                  <a:srgbClr val="336699"/>
                </a:solidFill>
              </a:rPr>
              <a:t>(J2EE)</a:t>
            </a:r>
            <a:endParaRPr lang="es-ES" sz="4800" b="1" dirty="0">
              <a:solidFill>
                <a:srgbClr val="336699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43808" y="6093296"/>
            <a:ext cx="3528392" cy="432048"/>
          </a:xfrm>
          <a:prstGeom prst="rect">
            <a:avLst/>
          </a:prstGeom>
          <a:solidFill>
            <a:srgbClr val="E9F2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150"/>
          <p:cNvSpPr txBox="1">
            <a:spLocks noChangeArrowheads="1"/>
          </p:cNvSpPr>
          <p:nvPr/>
        </p:nvSpPr>
        <p:spPr bwMode="auto">
          <a:xfrm>
            <a:off x="2843809" y="6093296"/>
            <a:ext cx="3528392" cy="395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UY" sz="2800" b="1" dirty="0">
                <a:solidFill>
                  <a:srgbClr val="336699"/>
                </a:solidFill>
              </a:rPr>
              <a:t>Deepthi S </a:t>
            </a:r>
            <a:r>
              <a:rPr lang="es-UY" sz="2800" b="1" dirty="0" err="1">
                <a:solidFill>
                  <a:srgbClr val="336699"/>
                </a:solidFill>
              </a:rPr>
              <a:t>Narayan</a:t>
            </a:r>
            <a:endParaRPr lang="es-ES" sz="2800" b="1" dirty="0">
              <a:solidFill>
                <a:srgbClr val="3366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Servlet Packaging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8280" indent="-457200">
              <a:lnSpc>
                <a:spcPct val="100000"/>
              </a:lnSpc>
              <a:buClr>
                <a:srgbClr val="000000"/>
              </a:buClr>
              <a:buSzPct val="25000"/>
              <a:buFont typeface="Wingdings" panose="05000000000000000000" pitchFamily="2" charset="2"/>
              <a:buChar char="Ø"/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Why are packages used?</a:t>
            </a:r>
            <a:endParaRPr lang="en-IN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8280" indent="-457200">
              <a:lnSpc>
                <a:spcPct val="100000"/>
              </a:lnSpc>
              <a:buClr>
                <a:srgbClr val="000000"/>
              </a:buClr>
              <a:buSzPct val="25000"/>
              <a:buFont typeface="Wingdings" panose="05000000000000000000" pitchFamily="2" charset="2"/>
              <a:buChar char="Ø"/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Place the files in a sub-directory that matches the intended package name</a:t>
            </a:r>
            <a:endParaRPr lang="en-IN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8280" indent="-457200">
              <a:lnSpc>
                <a:spcPct val="100000"/>
              </a:lnSpc>
              <a:buClr>
                <a:srgbClr val="000000"/>
              </a:buClr>
              <a:buSzPct val="25000"/>
              <a:buFont typeface="Wingdings" panose="05000000000000000000" pitchFamily="2" charset="2"/>
              <a:buChar char="Ø"/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Insert a package statement in the class file.</a:t>
            </a:r>
            <a:endParaRPr lang="en-IN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19599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dirty="0"/>
              <a:t>Servlet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IN" sz="16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Init</a:t>
            </a: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– one-time setup code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public void </a:t>
            </a:r>
            <a:r>
              <a:rPr lang="en-IN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init</a:t>
            </a: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() throws </a:t>
            </a:r>
            <a:r>
              <a:rPr lang="en-IN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ServletException</a:t>
            </a: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{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}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</a:t>
            </a: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) General initializations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ii) Initializations controlled by Initialization Parameters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Service</a:t>
            </a: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– </a:t>
            </a:r>
            <a:r>
              <a:rPr lang="en-IN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doGet</a:t>
            </a: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(), </a:t>
            </a:r>
            <a:r>
              <a:rPr lang="en-IN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doPost</a:t>
            </a: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() and other </a:t>
            </a:r>
            <a:r>
              <a:rPr lang="en-IN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doXXX</a:t>
            </a: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() methods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public void </a:t>
            </a:r>
            <a:r>
              <a:rPr lang="en-IN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doGet</a:t>
            </a: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</a:t>
            </a:r>
            <a:r>
              <a:rPr lang="en-IN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HttpServletRequest</a:t>
            </a: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request, </a:t>
            </a:r>
            <a:r>
              <a:rPr lang="en-IN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HttpServletResponse</a:t>
            </a: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response) 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throws </a:t>
            </a:r>
            <a:r>
              <a:rPr lang="en-IN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ServletException</a:t>
            </a: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, </a:t>
            </a:r>
            <a:r>
              <a:rPr lang="en-IN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IOException</a:t>
            </a: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{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//</a:t>
            </a:r>
            <a:r>
              <a:rPr lang="en-IN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servletcode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}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public void </a:t>
            </a:r>
            <a:r>
              <a:rPr lang="en-IN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doPost</a:t>
            </a: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</a:t>
            </a:r>
            <a:r>
              <a:rPr lang="en-IN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HttpServletRequest</a:t>
            </a: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request, </a:t>
            </a:r>
            <a:r>
              <a:rPr lang="en-IN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HttpServletResponse</a:t>
            </a: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response) 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throws </a:t>
            </a:r>
            <a:r>
              <a:rPr lang="en-IN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ServletException</a:t>
            </a: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, </a:t>
            </a:r>
            <a:r>
              <a:rPr lang="en-IN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IOException</a:t>
            </a: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{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//</a:t>
            </a:r>
            <a:r>
              <a:rPr lang="en-IN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servletcode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}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Destroy</a:t>
            </a: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– clean-up activities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Public void destroy() {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9192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01F9-979A-4213-9557-4496FE1EB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Servlet Lifecycle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1A96DC-525B-4319-AACC-2396C60C8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9792" y="1417638"/>
            <a:ext cx="3744416" cy="43876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254E41-9207-4707-A1EE-DC5D9A4E6587}"/>
              </a:ext>
            </a:extLst>
          </p:cNvPr>
          <p:cNvSpPr/>
          <p:nvPr/>
        </p:nvSpPr>
        <p:spPr>
          <a:xfrm>
            <a:off x="2673791" y="5598613"/>
            <a:ext cx="2880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964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CAE0-B341-48B8-AFAF-0382EE3F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Servlet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44CA9-EEB7-40E5-9BEB-F57EF4A2E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A </a:t>
            </a:r>
            <a:r>
              <a:rPr lang="en-GB" sz="2400" b="1" dirty="0"/>
              <a:t>web container</a:t>
            </a:r>
            <a:r>
              <a:rPr lang="en-GB" sz="2400" dirty="0"/>
              <a:t> (also known as a servlet container) is the component of a </a:t>
            </a:r>
            <a:r>
              <a:rPr lang="en-GB" sz="2400" dirty="0">
                <a:hlinkClick r:id="rId2" tooltip="Web server"/>
              </a:rPr>
              <a:t>web server</a:t>
            </a:r>
            <a:r>
              <a:rPr lang="en-GB" sz="2400" dirty="0"/>
              <a:t> that interacts with </a:t>
            </a:r>
            <a:r>
              <a:rPr lang="en-GB" sz="2400" dirty="0">
                <a:hlinkClick r:id="rId3" tooltip="Java servlet"/>
              </a:rPr>
              <a:t>Java servlets</a:t>
            </a:r>
            <a:r>
              <a:rPr lang="en-GB" sz="2400" dirty="0"/>
              <a:t>.</a:t>
            </a:r>
          </a:p>
          <a:p>
            <a:r>
              <a:rPr lang="en-GB" sz="2400" dirty="0"/>
              <a:t>Servlet Container communicates between client Browsers and the servlets.</a:t>
            </a:r>
          </a:p>
          <a:p>
            <a:r>
              <a:rPr lang="en-GB" sz="2400" dirty="0"/>
              <a:t>In Java, Servlet container (also known as a Web container) generates dynamic web pages.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371DDC-6446-49C4-AEAD-3EE09343C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350" y="4402138"/>
            <a:ext cx="50673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32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Servlet Container Advantages</a:t>
            </a:r>
            <a:endParaRPr lang="en-IN" dirty="0"/>
          </a:p>
        </p:txBody>
      </p:sp>
      <p:sp>
        <p:nvSpPr>
          <p:cNvPr id="4" name="CustomShape 2"/>
          <p:cNvSpPr>
            <a:spLocks noGrp="1"/>
          </p:cNvSpPr>
          <p:nvPr>
            <p:ph idx="1"/>
          </p:nvPr>
        </p:nvSpPr>
        <p:spPr>
          <a:xfrm>
            <a:off x="2195736" y="1393128"/>
            <a:ext cx="4896544" cy="498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(Body)"/>
                <a:ea typeface="DejaVu Sans"/>
              </a:rPr>
              <a:t>Communications support</a:t>
            </a:r>
            <a:endParaRPr lang="en-IN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(Body)"/>
            </a:endParaRPr>
          </a:p>
          <a:p>
            <a:pPr>
              <a:lnSpc>
                <a:spcPct val="100000"/>
              </a:lnSpc>
            </a:pPr>
            <a:endParaRPr lang="en-IN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(Body)"/>
            </a:endParaRPr>
          </a:p>
          <a:p>
            <a:pPr>
              <a:lnSpc>
                <a:spcPct val="100000"/>
              </a:lnSpc>
            </a:pPr>
            <a:r>
              <a:rPr lang="en-IN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(Body)"/>
                <a:ea typeface="DejaVu Sans"/>
              </a:rPr>
              <a:t>Lifecycle management</a:t>
            </a:r>
            <a:endParaRPr lang="en-IN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(Body)"/>
            </a:endParaRPr>
          </a:p>
          <a:p>
            <a:pPr>
              <a:lnSpc>
                <a:spcPct val="100000"/>
              </a:lnSpc>
            </a:pPr>
            <a:endParaRPr lang="en-IN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(Body)"/>
            </a:endParaRPr>
          </a:p>
          <a:p>
            <a:pPr>
              <a:lnSpc>
                <a:spcPct val="100000"/>
              </a:lnSpc>
            </a:pPr>
            <a:r>
              <a:rPr lang="en-IN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(Body)"/>
                <a:ea typeface="DejaVu Sans"/>
              </a:rPr>
              <a:t>Multithreading support</a:t>
            </a:r>
            <a:endParaRPr lang="en-IN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(Body)"/>
            </a:endParaRPr>
          </a:p>
          <a:p>
            <a:pPr>
              <a:lnSpc>
                <a:spcPct val="100000"/>
              </a:lnSpc>
            </a:pPr>
            <a:endParaRPr lang="en-IN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(Body)"/>
            </a:endParaRPr>
          </a:p>
          <a:p>
            <a:pPr>
              <a:lnSpc>
                <a:spcPct val="100000"/>
              </a:lnSpc>
            </a:pPr>
            <a:r>
              <a:rPr lang="en-IN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(Body)"/>
                <a:ea typeface="DejaVu Sans"/>
              </a:rPr>
              <a:t>Declarative security</a:t>
            </a:r>
            <a:endParaRPr lang="en-IN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(Body)"/>
            </a:endParaRPr>
          </a:p>
          <a:p>
            <a:pPr>
              <a:lnSpc>
                <a:spcPct val="100000"/>
              </a:lnSpc>
            </a:pPr>
            <a:endParaRPr lang="en-IN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(Body)"/>
            </a:endParaRPr>
          </a:p>
          <a:p>
            <a:pPr>
              <a:lnSpc>
                <a:spcPct val="100000"/>
              </a:lnSpc>
            </a:pPr>
            <a:r>
              <a:rPr lang="en-IN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(Body)"/>
                <a:ea typeface="DejaVu Sans"/>
              </a:rPr>
              <a:t>JSP support</a:t>
            </a:r>
            <a:endParaRPr lang="en-IN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(Body)"/>
            </a:endParaRPr>
          </a:p>
        </p:txBody>
      </p:sp>
    </p:spTree>
    <p:extLst>
      <p:ext uri="{BB962C8B-B14F-4D97-AF65-F5344CB8AC3E}">
        <p14:creationId xmlns:p14="http://schemas.microsoft.com/office/powerpoint/2010/main" val="1962426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CONTAINERS</a:t>
            </a:r>
            <a:endParaRPr lang="en-IN" dirty="0"/>
          </a:p>
        </p:txBody>
      </p:sp>
      <p:pic>
        <p:nvPicPr>
          <p:cNvPr id="4" name="Picture 6"/>
          <p:cNvPicPr>
            <a:picLocks noGrp="1"/>
          </p:cNvPicPr>
          <p:nvPr>
            <p:ph idx="1"/>
          </p:nvPr>
        </p:nvPicPr>
        <p:blipFill>
          <a:blip r:embed="rId2">
            <a:lum bright="-24000"/>
          </a:blip>
          <a:stretch/>
        </p:blipFill>
        <p:spPr>
          <a:xfrm>
            <a:off x="2374007" y="1268760"/>
            <a:ext cx="5006305" cy="3096344"/>
          </a:xfrm>
          <a:prstGeom prst="rect">
            <a:avLst/>
          </a:prstGeom>
          <a:ln>
            <a:noFill/>
          </a:ln>
        </p:spPr>
      </p:pic>
      <p:pic>
        <p:nvPicPr>
          <p:cNvPr id="5" name="Picture 7"/>
          <p:cNvPicPr/>
          <p:nvPr/>
        </p:nvPicPr>
        <p:blipFill>
          <a:blip r:embed="rId3">
            <a:lum bright="-24000"/>
          </a:blip>
          <a:stretch/>
        </p:blipFill>
        <p:spPr>
          <a:xfrm>
            <a:off x="2374007" y="4345385"/>
            <a:ext cx="5006305" cy="183218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1188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CONTAINERS</a:t>
            </a:r>
            <a:endParaRPr lang="en-IN" dirty="0"/>
          </a:p>
        </p:txBody>
      </p:sp>
      <p:pic>
        <p:nvPicPr>
          <p:cNvPr id="4" name="Picture 6"/>
          <p:cNvPicPr/>
          <p:nvPr/>
        </p:nvPicPr>
        <p:blipFill>
          <a:blip r:embed="rId2">
            <a:lum bright="-25000"/>
          </a:blip>
          <a:stretch/>
        </p:blipFill>
        <p:spPr>
          <a:xfrm>
            <a:off x="2506336" y="1235213"/>
            <a:ext cx="4657952" cy="3561939"/>
          </a:xfrm>
          <a:prstGeom prst="rect">
            <a:avLst/>
          </a:prstGeom>
          <a:ln>
            <a:noFill/>
          </a:ln>
        </p:spPr>
      </p:pic>
      <p:pic>
        <p:nvPicPr>
          <p:cNvPr id="5" name="Picture 5"/>
          <p:cNvPicPr/>
          <p:nvPr/>
        </p:nvPicPr>
        <p:blipFill>
          <a:blip r:embed="rId3">
            <a:lum bright="-25000"/>
          </a:blip>
          <a:stretch/>
        </p:blipFill>
        <p:spPr>
          <a:xfrm>
            <a:off x="2506336" y="4797152"/>
            <a:ext cx="4657952" cy="149448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2544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/>
          <p:nvPr/>
        </p:nvPicPr>
        <p:blipFill>
          <a:blip r:embed="rId2">
            <a:lum bright="-25000"/>
          </a:blip>
          <a:stretch/>
        </p:blipFill>
        <p:spPr>
          <a:xfrm>
            <a:off x="467544" y="503640"/>
            <a:ext cx="8280920" cy="590682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8416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/>
          <p:nvPr/>
        </p:nvPicPr>
        <p:blipFill>
          <a:blip r:embed="rId2">
            <a:lum bright="-16000"/>
          </a:blip>
          <a:stretch/>
        </p:blipFill>
        <p:spPr>
          <a:xfrm>
            <a:off x="467544" y="1340768"/>
            <a:ext cx="8248680" cy="439248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0648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lang="en-IN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SingleThreadModelInterface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Multiple threads can concurrently access same servlet object.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spcBef>
                <a:spcPts val="0"/>
              </a:spcBef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Prevent multithreaded access by having servlet implement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SingleThreadModel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interface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spcBef>
                <a:spcPts val="0"/>
              </a:spcBef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Queues up all requests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spcBef>
                <a:spcPts val="0"/>
              </a:spcBef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Creation of pool of multiple instances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spcBef>
                <a:spcPts val="0"/>
              </a:spcBef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Local variables, instance variables – is OK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spcBef>
                <a:spcPts val="0"/>
              </a:spcBef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Class variables?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spcBef>
                <a:spcPts val="0"/>
              </a:spcBef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Drawback of this -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) Performance issue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ii) Pool of instances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38534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548680"/>
            <a:ext cx="8229600" cy="5833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J2EE -  Java 2 Enterprise Edition – platform independent</a:t>
            </a:r>
          </a:p>
          <a:p>
            <a:pPr>
              <a:lnSpc>
                <a:spcPct val="150000"/>
              </a:lnSpc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Java-centric environment for developing web application.</a:t>
            </a:r>
          </a:p>
          <a:p>
            <a:pPr>
              <a:lnSpc>
                <a:spcPct val="150000"/>
              </a:lnSpc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is a web application?</a:t>
            </a:r>
          </a:p>
          <a:p>
            <a:pPr>
              <a:lnSpc>
                <a:spcPct val="150000"/>
              </a:lnSpc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are the major API's of JEE?</a:t>
            </a:r>
          </a:p>
          <a:p>
            <a:pPr>
              <a:lnSpc>
                <a:spcPct val="150000"/>
              </a:lnSpc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How is J2EE a 3-tier architecture?</a:t>
            </a:r>
          </a:p>
          <a:p>
            <a:pPr>
              <a:lnSpc>
                <a:spcPct val="150000"/>
              </a:lnSpc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gmail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example</a:t>
            </a:r>
          </a:p>
          <a:p>
            <a:pPr>
              <a:lnSpc>
                <a:spcPct val="150000"/>
              </a:lnSpc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Static and Dynamic resources</a:t>
            </a:r>
          </a:p>
          <a:p>
            <a:pPr>
              <a:lnSpc>
                <a:spcPct val="150000"/>
              </a:lnSpc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URL</a:t>
            </a:r>
          </a:p>
          <a:p>
            <a:pPr>
              <a:lnSpc>
                <a:spcPct val="150000"/>
              </a:lnSpc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</a:t>
            </a:r>
          </a:p>
          <a:p>
            <a:pPr>
              <a:lnSpc>
                <a:spcPct val="150000"/>
              </a:lnSpc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is a Web Server?</a:t>
            </a:r>
          </a:p>
          <a:p>
            <a:pPr>
              <a:lnSpc>
                <a:spcPct val="150000"/>
              </a:lnSpc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Name some of the web servers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688632"/>
          </a:xfrm>
        </p:spPr>
        <p:txBody>
          <a:bodyPr/>
          <a:lstStyle/>
          <a:p>
            <a:pPr marL="1080" indent="0">
              <a:lnSpc>
                <a:spcPct val="100000"/>
              </a:lnSpc>
              <a:buClr>
                <a:srgbClr val="000000"/>
              </a:buClr>
              <a:buSzPct val="25000"/>
              <a:buNone/>
            </a:pP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Use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SingleThreadModel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Ex: public class Sample extends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HTTPServlet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implements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SingleThreadModel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{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}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Synchronize the code explicitly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synchronized(this) {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	...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	...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	...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}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Are Servlets Multi-threaded?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13156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HANDLING THE CLIENT REQUEST: FORM DATA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Form Data – query string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buNone/>
            </a:pP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1. Use the &lt;form&gt; element to create an HTML form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2. Use input elements to collect user data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3. Place a submit button at the end of the form.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buNone/>
            </a:pP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Why Servlets?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buNone/>
            </a:pP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Extracting the form data is tedious...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buNone/>
            </a:pP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a) Before Servlets, CGI programs read data in different ways for GET and POST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b) Separation of parameter names and parameter values cutting it at the &amp;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c) URL-decode the values ( ~ = %7E)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d) Values can be omitted or sometimes a parameter can appear more than once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674049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Reading form data from Servlets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1080" indent="0">
              <a:lnSpc>
                <a:spcPct val="100000"/>
              </a:lnSpc>
              <a:buClr>
                <a:srgbClr val="000000"/>
              </a:buClr>
              <a:buSzPct val="25000"/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(Body)"/>
                <a:ea typeface="DejaVu Sans"/>
              </a:rPr>
              <a:t>Form data and parameters – The parameters specified in a form (html) 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(Body)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(Body)"/>
                <a:ea typeface="DejaVu Sans"/>
              </a:rPr>
              <a:t>can be retrieved with some of the methods provided by the Servlet.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(Body)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(Body)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(Body)"/>
                <a:ea typeface="DejaVu Sans"/>
              </a:rPr>
              <a:t>getParameter</a:t>
            </a: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(Body)"/>
                <a:ea typeface="DejaVu Sans"/>
              </a:rPr>
              <a:t>() takes case sensitive parameter name as an argument.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(Body)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(Body)"/>
                <a:ea typeface="DejaVu Sans"/>
              </a:rPr>
              <a:t>(Present in </a:t>
            </a:r>
            <a:r>
              <a:rPr lang="en-IN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(Body)"/>
                <a:ea typeface="DejaVu Sans"/>
              </a:rPr>
              <a:t>HttpServletRequest</a:t>
            </a: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(Body)"/>
                <a:ea typeface="DejaVu Sans"/>
              </a:rPr>
              <a:t>)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(Body)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(Body)"/>
                <a:ea typeface="DejaVu Sans"/>
              </a:rPr>
              <a:t>getParameterValues</a:t>
            </a: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(Body)"/>
                <a:ea typeface="DejaVu Sans"/>
              </a:rPr>
              <a:t>() – returns array of Strings.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(Body)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(Body)"/>
                <a:ea typeface="DejaVu Sans"/>
              </a:rPr>
              <a:t>(Present in </a:t>
            </a:r>
            <a:r>
              <a:rPr lang="en-IN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(Body)"/>
                <a:ea typeface="DejaVu Sans"/>
              </a:rPr>
              <a:t>HttpServletRequest</a:t>
            </a: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(Body)"/>
                <a:ea typeface="DejaVu Sans"/>
              </a:rPr>
              <a:t>)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(Body)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(Body)"/>
                <a:ea typeface="DejaVu Sans"/>
              </a:rPr>
              <a:t>getParameterNames</a:t>
            </a: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(Body)"/>
                <a:ea typeface="DejaVu Sans"/>
              </a:rPr>
              <a:t>() – gets the list of parameter names in the 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(Body)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(Body)"/>
                <a:ea typeface="DejaVu Sans"/>
              </a:rPr>
              <a:t>form of Enumeration.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(Body)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(Body)"/>
                <a:ea typeface="DejaVu Sans"/>
              </a:rPr>
              <a:t>(Present in </a:t>
            </a:r>
            <a:r>
              <a:rPr lang="en-IN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(Body)"/>
                <a:ea typeface="DejaVu Sans"/>
              </a:rPr>
              <a:t>ServletRequest</a:t>
            </a: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(Body)"/>
                <a:ea typeface="DejaVu Sans"/>
              </a:rPr>
              <a:t> interface)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(Body)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(Body)"/>
            </a:endParaRPr>
          </a:p>
          <a:p>
            <a:pPr marL="1080" indent="0">
              <a:lnSpc>
                <a:spcPct val="100000"/>
              </a:lnSpc>
              <a:buClr>
                <a:srgbClr val="000000"/>
              </a:buClr>
              <a:buSzPct val="25000"/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(Body)"/>
                <a:ea typeface="DejaVu Sans"/>
              </a:rPr>
              <a:t>Reading Raw Form Data -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(Body)"/>
            </a:endParaRPr>
          </a:p>
          <a:p>
            <a:pPr marL="1080" indent="0">
              <a:lnSpc>
                <a:spcPct val="100000"/>
              </a:lnSpc>
              <a:buClr>
                <a:srgbClr val="000000"/>
              </a:buClr>
              <a:buSzPct val="25000"/>
              <a:buNone/>
            </a:pPr>
            <a:r>
              <a:rPr lang="en-IN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(Body)"/>
                <a:ea typeface="DejaVu Sans"/>
              </a:rPr>
              <a:t>getReader</a:t>
            </a: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(Body)"/>
                <a:ea typeface="DejaVu Sans"/>
              </a:rPr>
              <a:t>() or </a:t>
            </a:r>
            <a:r>
              <a:rPr lang="en-IN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(Body)"/>
                <a:ea typeface="DejaVu Sans"/>
              </a:rPr>
              <a:t>getInputStream</a:t>
            </a: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(Body)"/>
                <a:ea typeface="DejaVu Sans"/>
              </a:rPr>
              <a:t>()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(Body)"/>
            </a:endParaRPr>
          </a:p>
          <a:p>
            <a:pPr marL="1080" indent="0">
              <a:lnSpc>
                <a:spcPct val="100000"/>
              </a:lnSpc>
              <a:buClr>
                <a:srgbClr val="000000"/>
              </a:buClr>
              <a:buSzPct val="25000"/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(Body)"/>
                <a:ea typeface="DejaVu Sans"/>
              </a:rPr>
              <a:t>Useful when -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(Body)"/>
            </a:endParaRPr>
          </a:p>
          <a:p>
            <a:pPr marL="1080" indent="0">
              <a:lnSpc>
                <a:spcPct val="100000"/>
              </a:lnSpc>
              <a:buClr>
                <a:srgbClr val="000000"/>
              </a:buClr>
              <a:buSzPct val="25000"/>
              <a:buNone/>
            </a:pPr>
            <a:r>
              <a:rPr lang="en-IN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(Body)"/>
                <a:ea typeface="DejaVu Sans"/>
              </a:rPr>
              <a:t>i</a:t>
            </a: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(Body)"/>
                <a:ea typeface="DejaVu Sans"/>
              </a:rPr>
              <a:t>) Data comes from a custom client – applet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(Body)"/>
            </a:endParaRPr>
          </a:p>
          <a:p>
            <a:pPr marL="1080" indent="0">
              <a:lnSpc>
                <a:spcPct val="100000"/>
              </a:lnSpc>
              <a:buClr>
                <a:srgbClr val="000000"/>
              </a:buClr>
              <a:buSzPct val="25000"/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(Body)"/>
                <a:ea typeface="DejaVu Sans"/>
              </a:rPr>
              <a:t>ii) Data comes from an uploaded file. &lt;input type=”file” ... /&gt;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(Body)"/>
            </a:endParaRP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21800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60640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Example Programs</a:t>
            </a:r>
            <a:endParaRPr lang="en-IN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ThreeParams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– reading input using 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request.getParameter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()</a:t>
            </a:r>
            <a:endParaRPr lang="en-IN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ShowParameters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– reading input using 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request.getParameterNames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()</a:t>
            </a:r>
            <a:endParaRPr lang="en-IN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And then use 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hasMoreElements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() and 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nextElement</a:t>
            </a:r>
            <a:r>
              <a:rPr lang="en-IN" dirty="0"/>
              <a:t>()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read each input element.</a:t>
            </a:r>
            <a:endParaRPr lang="en-IN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4773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Parameters are missing or malformed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1080" indent="0">
              <a:lnSpc>
                <a:spcPct val="100000"/>
              </a:lnSpc>
              <a:buClr>
                <a:srgbClr val="000000"/>
              </a:buClr>
              <a:buSzPct val="25000"/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What should the servlet do when the user fails to supply necessary information?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buClr>
                <a:srgbClr val="000000"/>
              </a:buClr>
              <a:buSzPct val="25000"/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- Use default values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buClr>
                <a:srgbClr val="000000"/>
              </a:buClr>
              <a:buSzPct val="25000"/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- Redisplay the form( prompt the user for missing values)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buClr>
                <a:srgbClr val="000000"/>
              </a:buClr>
              <a:buSzPct val="25000"/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When examining the request parameters, check the three conditions -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1) The value is null – to avoid </a:t>
            </a:r>
            <a:r>
              <a:rPr lang="en-IN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NullPointerException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2) The value is an empty string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buClr>
                <a:srgbClr val="000000"/>
              </a:buClr>
              <a:buSzPct val="25000"/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String </a:t>
            </a:r>
            <a:r>
              <a:rPr lang="en-IN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param</a:t>
            </a: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= </a:t>
            </a:r>
            <a:r>
              <a:rPr lang="en-IN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request.getParameter</a:t>
            </a: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(“</a:t>
            </a:r>
            <a:r>
              <a:rPr lang="en-IN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someName</a:t>
            </a: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”);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48360" lvl="3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if((</a:t>
            </a:r>
            <a:r>
              <a:rPr lang="en-IN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param</a:t>
            </a: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==null) || (</a:t>
            </a:r>
            <a:r>
              <a:rPr lang="en-IN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param.trim</a:t>
            </a: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().equals(“”))) {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48360" lvl="3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en-IN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doSomethingForMissingValues</a:t>
            </a: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(...);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48360" lvl="3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} else {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48360" lvl="3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en-IN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doSomethingWithParameter</a:t>
            </a: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</a:t>
            </a:r>
            <a:r>
              <a:rPr lang="en-IN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param</a:t>
            </a: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);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48360" lvl="3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}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48360" lvl="3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}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47700" lvl="3" indent="-204788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3) The value is a non-empty string of the wrong format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2619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Filtering Strings for HTML-specific Characters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1080" lvl="5" indent="0">
              <a:lnSpc>
                <a:spcPct val="100000"/>
              </a:lnSpc>
              <a:buClr>
                <a:srgbClr val="000000"/>
              </a:buClr>
              <a:buSzPct val="25000"/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HTML Character entities - &lt;, &gt;, “, &amp;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Note the special characters and use the standard HTML replacements.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Two cases where this is not easy -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1) When string is derived from a program segment or another source 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which is already in some format.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2) When the string is derived from the HTML form data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Code for filtering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Strings are immutable.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Always use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StringBuffer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when modification is involved.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Ex: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ServletUtilities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CodeForm1.html, BadCodeServlet.java, CodeForm2.html, </a:t>
            </a:r>
            <a:r>
              <a:rPr lang="en-IN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GoodCodeServlet.java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7465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Redisplay Options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525963"/>
          </a:xfrm>
        </p:spPr>
        <p:txBody>
          <a:bodyPr/>
          <a:lstStyle/>
          <a:p>
            <a:pPr marL="1080" indent="0">
              <a:lnSpc>
                <a:spcPct val="100000"/>
              </a:lnSpc>
              <a:buClr>
                <a:srgbClr val="000000"/>
              </a:buClr>
              <a:buSzPct val="25000"/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Have the same servlet present the form, process the data and present the results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buClr>
                <a:srgbClr val="000000"/>
              </a:buClr>
              <a:buSzPct val="25000"/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Have one servlet present the form, have a second servlet process data and 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buClr>
                <a:srgbClr val="000000"/>
              </a:buClr>
              <a:buSzPct val="25000"/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present the results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Syntax of </a:t>
            </a:r>
            <a:r>
              <a:rPr lang="en-IN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sendRedirect</a:t>
            </a: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() method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public void </a:t>
            </a:r>
            <a:r>
              <a:rPr lang="en-IN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sendRedirect</a:t>
            </a: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(String URL)throws </a:t>
            </a:r>
            <a:r>
              <a:rPr lang="en-IN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IOException</a:t>
            </a: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;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buClr>
                <a:srgbClr val="000000"/>
              </a:buClr>
              <a:buSzPct val="25000"/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Have a JSP page manually present the form, have a servlet or JSP page process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buClr>
                <a:srgbClr val="000000"/>
              </a:buClr>
              <a:buSzPct val="25000"/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data and present the results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buClr>
                <a:srgbClr val="000000"/>
              </a:buClr>
              <a:buSzPct val="25000"/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Have a JSP page present the form, automatically filling in the fields with values 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buClr>
                <a:srgbClr val="000000"/>
              </a:buClr>
              <a:buSzPct val="25000"/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obtained from a data object. Have a servlet or JSP page process the data and 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buClr>
                <a:srgbClr val="000000"/>
              </a:buClr>
              <a:buSzPct val="25000"/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present the results.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buClr>
                <a:srgbClr val="000000"/>
              </a:buClr>
              <a:buSzPct val="25000"/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Example Program – </a:t>
            </a:r>
            <a:r>
              <a:rPr lang="en-IN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RedirectServlet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544636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6CD9-086E-4CA5-8208-7FCCC9B67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Demonstrating </a:t>
            </a:r>
            <a:r>
              <a:rPr lang="en-IN" sz="4000" dirty="0" err="1"/>
              <a:t>RequestDispatcher</a:t>
            </a:r>
            <a:r>
              <a:rPr lang="en-IN" sz="40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E49E9-F6BF-4A35-BF8D-2941DDB7A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Files to be created :</a:t>
            </a:r>
            <a:endParaRPr lang="en-GB" dirty="0"/>
          </a:p>
          <a:p>
            <a:r>
              <a:rPr lang="en-GB" b="1" dirty="0"/>
              <a:t>requestdispatch.html</a:t>
            </a:r>
            <a:r>
              <a:rPr lang="en-GB" dirty="0"/>
              <a:t> will have form fields to get user information.</a:t>
            </a:r>
          </a:p>
          <a:p>
            <a:r>
              <a:rPr lang="en-GB" b="1" dirty="0"/>
              <a:t>Validate.java</a:t>
            </a:r>
            <a:r>
              <a:rPr lang="en-GB" dirty="0"/>
              <a:t> will validate the data entered by the user.</a:t>
            </a:r>
          </a:p>
          <a:p>
            <a:r>
              <a:rPr lang="en-GB" b="1" dirty="0"/>
              <a:t>Welcome.java</a:t>
            </a:r>
            <a:r>
              <a:rPr lang="en-GB" dirty="0"/>
              <a:t> will be the welcome page.</a:t>
            </a:r>
          </a:p>
          <a:p>
            <a:r>
              <a:rPr lang="en-GB" b="1" dirty="0"/>
              <a:t>web.xml</a:t>
            </a:r>
            <a:r>
              <a:rPr lang="en-GB" dirty="0"/>
              <a:t>, the deployment descriptor.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28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HTTP Request Header Sample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GET /servlet/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Search?keywords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=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servlets+jsp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HTTP/1.1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Accept: image/gif, image/jpg, */*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Accept-Encoding: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gzip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Connection: Keep-Alive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Cookie: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userID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= id12334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Host: www.somebookstore.com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Referer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: http://www.somebookstore.com/findbooks.html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User-Agent: Mozilla4.0(compatible; MSIE 6.0; Windows NT 5.0)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Fiddler demo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40139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HANDLING THE CLIENT REQUEST: </a:t>
            </a:r>
            <a:b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HTTP REQUEST HEADERS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600200"/>
            <a:ext cx="7272808" cy="452596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HTTP Headers: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HTTP headers are set by a client to give information to a server about software environment that client is using.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HTTP headers can be accessed from the servlet by calling the following methods: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1.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getHeader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(String name)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2.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getHeaders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(String name)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3.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getHeaderNames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()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4.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getIntHeader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(String name)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5.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getDateHeader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(String name)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9278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832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3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(Body)"/>
                <a:ea typeface="DejaVu Sans"/>
              </a:rPr>
              <a:t>Java Software Development Kit (SDK) - J2SE</a:t>
            </a:r>
            <a:endParaRPr lang="en-IN" sz="3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(Body)"/>
            </a:endParaRPr>
          </a:p>
          <a:p>
            <a:pPr>
              <a:lnSpc>
                <a:spcPct val="150000"/>
              </a:lnSpc>
            </a:pPr>
            <a:r>
              <a:rPr lang="en-IN" sz="3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(Body)"/>
                <a:ea typeface="DejaVu Sans"/>
              </a:rPr>
              <a:t>Download a server</a:t>
            </a:r>
            <a:endParaRPr lang="en-IN" sz="3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(Body)"/>
            </a:endParaRPr>
          </a:p>
          <a:p>
            <a:pPr>
              <a:lnSpc>
                <a:spcPct val="150000"/>
              </a:lnSpc>
            </a:pPr>
            <a:r>
              <a:rPr lang="en-IN" sz="3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(Body)"/>
                <a:ea typeface="DejaVu Sans"/>
              </a:rPr>
              <a:t>Configure the server</a:t>
            </a:r>
            <a:endParaRPr lang="en-IN" sz="3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(Body)"/>
            </a:endParaRPr>
          </a:p>
          <a:p>
            <a:pPr>
              <a:lnSpc>
                <a:spcPct val="150000"/>
              </a:lnSpc>
            </a:pPr>
            <a:r>
              <a:rPr lang="en-IN" sz="3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(Body)"/>
                <a:ea typeface="DejaVu Sans"/>
              </a:rPr>
              <a:t>Set up your development environment – CLASSPATH and JAR settings</a:t>
            </a:r>
            <a:endParaRPr lang="en-IN" sz="3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(Body)"/>
            </a:endParaRPr>
          </a:p>
          <a:p>
            <a:pPr>
              <a:lnSpc>
                <a:spcPct val="150000"/>
              </a:lnSpc>
            </a:pPr>
            <a:r>
              <a:rPr lang="en-IN" sz="3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(Body)"/>
                <a:ea typeface="DejaVu Sans"/>
              </a:rPr>
              <a:t>Test your setup</a:t>
            </a:r>
            <a:endParaRPr lang="en-IN" sz="3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(Body)"/>
            </a:endParaRPr>
          </a:p>
          <a:p>
            <a:pPr>
              <a:lnSpc>
                <a:spcPct val="150000"/>
              </a:lnSpc>
            </a:pPr>
            <a:r>
              <a:rPr lang="en-IN" sz="3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(Body)"/>
                <a:ea typeface="DejaVu Sans"/>
              </a:rPr>
              <a:t>Deployment - WAR</a:t>
            </a:r>
            <a:endParaRPr lang="en-IN" sz="3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(Body)"/>
            </a:endParaRPr>
          </a:p>
          <a:p>
            <a:pPr>
              <a:lnSpc>
                <a:spcPct val="150000"/>
              </a:lnSpc>
            </a:pPr>
            <a:r>
              <a:rPr lang="en-IN" sz="3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(Body)"/>
                <a:ea typeface="DejaVu Sans"/>
              </a:rPr>
              <a:t>Create Web application</a:t>
            </a:r>
            <a:endParaRPr lang="en-IN" sz="3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(Body)"/>
            </a:endParaRPr>
          </a:p>
        </p:txBody>
      </p:sp>
    </p:spTree>
    <p:extLst>
      <p:ext uri="{BB962C8B-B14F-4D97-AF65-F5344CB8AC3E}">
        <p14:creationId xmlns:p14="http://schemas.microsoft.com/office/powerpoint/2010/main" val="1731693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Other Request Header methods include -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getCookies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() - returns the contents of the Cookie header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getAuthType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() and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getRemoteUser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() - breaks Authorization header into its 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component pieces.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getContentLength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() - returns the value of Content-Length header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getContentType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() - returns the value of Content-Type header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31120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For information on the first line in the HTTP Request Header -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getMethod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() - returns the main request method (normally GET or POST, HEAD, PUT, DELETE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etc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)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getRequestURI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() - returns part of the URL that comes after the host and port but before the form data.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getQueryString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() - returns the form data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getProtocol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() - returns the third part of the request line HTTP/1.0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ot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HTTP/1.1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77950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Important HTTP1.1 Request Headers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35698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Accept – A servlet that can return a resource in more than one format can examine the 'Accept' header to decide which format to use.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Ex. Image formats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Accept-Charset – Ex: ISO – 8859-1, UTF-8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Accept-Encoding – Free to encode the page by using the format specified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Content - Encoding response header is sent to indicate that it has done so.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Accept-Language – Specifies the clients preferred languages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Ex. en-us, de-at,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en-gb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etc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Authorization – Used by clients to identify themselves when accessing password-Protected web pages.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Connection – Indicates whether the client can handle persistent HTTP connections.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Content-Length – Applicable only to POST requests and gives the size of the post data in bytes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294283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76664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Cookie – Returns cookies to servers that previously sent them to the browser.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Host – Indicates host and port as given in the original URL.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If-Modified-Since – Indicates that the client wants the page only if it has been changed after the specified date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If-Unmodified-Since – Specifies that the operation should succeed only if the document is older than the specified date.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Typically, If-Modified-Since is used for GET requests(“give me the document only if it is newer than my cached version”), whereas                  If-Unmodified-Since is used for PUT requests(“update this document only if nobody has changed it since I generated it”)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98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Referer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– Indicates the URL of the referring web page. Useful for tracking where request came from.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98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User-Agent – Identifies the browser or other client making the request and can also be used to return different content to different types of browsers.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98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IN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A5C3HI2RU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739372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Sending Compressed Web Pages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34398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Gzip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– is a text compression scheme that can dramatically reduce the size of HTML (or plain text) pages.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98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Accept-Encoding request header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buClr>
                <a:srgbClr val="000000"/>
              </a:buClr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98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Differentiating among different browser types using “User-Agent”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98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BrowserInsult.java and WrongDestination.java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buClr>
                <a:srgbClr val="FF6600"/>
              </a:buClr>
              <a:buNone/>
            </a:pPr>
            <a:r>
              <a:rPr lang="en-IN" sz="2000" b="0" strike="noStrike" spc="-1" dirty="0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Changing the page according to how the user got there – using </a:t>
            </a:r>
            <a:r>
              <a:rPr lang="en-IN" sz="2000" b="0" strike="noStrike" spc="-1" dirty="0" err="1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Referer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422542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GENERATING THE SERVER RESPONSE: </a:t>
            </a:r>
            <a:b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HTTP STATUS CODES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0" y="1628800"/>
            <a:ext cx="4834880" cy="4525963"/>
          </a:xfrm>
        </p:spPr>
        <p:txBody>
          <a:bodyPr/>
          <a:lstStyle/>
          <a:p>
            <a:pPr marL="1080" indent="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HTTP/1.1 200 OK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Content-Type: text/html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Header2:...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.....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Header N:...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(Blank line)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&lt;!DOCTYPE...&gt;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&lt;html&gt;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&lt;head&gt;...&lt;/head&gt;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&lt;body&gt;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...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...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&lt;/body&gt;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&lt;/html&gt;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1459386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7666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Specifying Status codes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response.setStatus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()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response.sendRedirect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()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response.sendError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()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Setting 302 and 404 Status codes: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sendRedirect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and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sendError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public void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sendRedirect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(String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url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)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public void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sendError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int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code, String message)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603" y="4293096"/>
            <a:ext cx="5102794" cy="19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887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0465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Syntax for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sendRedirect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()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public void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sendRedirect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(String URL)throws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IOException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;  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What is Servlet forward()?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request.getRequestDispacher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("servlet2").forward(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request,response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);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81493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GENERATING THE SERVER RESPONSE: </a:t>
            </a:r>
            <a:b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HTTP RESPONSE HEADERS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44" y="1268760"/>
            <a:ext cx="8229600" cy="4708525"/>
          </a:xfrm>
        </p:spPr>
        <p:txBody>
          <a:bodyPr/>
          <a:lstStyle/>
          <a:p>
            <a:pPr marL="1080" indent="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Setting Response Headers from Servlets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setHeader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(String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headerName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, String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headerValue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) method of 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HttpServletResponse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setDateHeader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(String header, long milliseconds) – saves translating a Java 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date in milliseconds since 1970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setIntHeader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(String header, int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headerValue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) – converts an int to a String 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before inserting it into a header.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Common header related methods -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setContentType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(String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mimeType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) 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setContentLength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int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length) 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addCookie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(Cookie c)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sendRedirect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(String address)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3469665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Important HTTP1.1 Response Headers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Allow – specifies the request methods(GET,POST etc) that the server supports.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Cache-Control – Tells the browser, the circumstances in which the response document can be safely cached.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public, private, no-cache, no-store, must-revalidate, proxy-revalidate, max-age = xxx, s-max-age=xxx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Connection -  close (not to use persistent HTTP connections)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Content-Disposition – Browser asks the user to save the response to disk in a file of the given name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Content-Disposition: attachment; filename=some-file-name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Content-Encoding – The way in which page was encoded during transmission.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Content-Language – Signifies the language in which document is written.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Content-Length – Indicates the number of bytes in the response.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30154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1690-8B2A-4A10-B496-1C371CD8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 of a 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45865-9136-4A15-ACD1-00412CFBE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Web server cannot generate dynamic resources</a:t>
            </a:r>
          </a:p>
          <a:p>
            <a:r>
              <a:rPr lang="en-IN" dirty="0"/>
              <a:t>Web server cannot directly interact with DB.</a:t>
            </a:r>
          </a:p>
        </p:txBody>
      </p:sp>
    </p:spTree>
    <p:extLst>
      <p:ext uri="{BB962C8B-B14F-4D97-AF65-F5344CB8AC3E}">
        <p14:creationId xmlns:p14="http://schemas.microsoft.com/office/powerpoint/2010/main" val="40508302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046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Content-Type – header gives the MIME type of the response document.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response.setContentType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maintype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/subtype)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Expires – Specifies the time at which the content should be considered out-of-date and thus no longer be cached.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Last-Modified – Indicates when the document was last changed.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Location – Notifies the browser of the document address. Usually used with 300's status codes (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sendRedirects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Pragma – HTTP1.0 – clients not to cache the document.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Refresh – Specifies how soon the browser should ask for an updated page.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Ex: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response.setIntHeader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(“Refresh”, 30);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Retry-After – Tells the client how soon it can repeat its request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Normally used with 503(Service Unavailable)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069733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Set-Cookie – Specifies the cookie associated with the page.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WWW-Authenticate – mostly included with 401(Unauthorized) status code. It tells the browser the authorization type(BASIC or DIGEST). Used for security mechanisms. 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AC7EL2PR2SW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6105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710977"/>
          </a:xfrm>
        </p:spPr>
        <p:txBody>
          <a:bodyPr/>
          <a:lstStyle/>
          <a:p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Servlets</a:t>
            </a:r>
            <a:endParaRPr lang="en-US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776"/>
            <a:ext cx="8229600" cy="4968974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Its an API of J2EE and it helps webserver in serving dynamic resources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Servlets are like any other java program. 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It accepts web request via webserver and generates 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dynamic content and gives it back to webserver.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Webserver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inturn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gives the dynamic data back to requested user.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Servlets must be accessed via URL.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Java Servlet is a Java program that extends the capabilities of a server.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Servlets are programs that run on a web or application server and 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act as a middle layer between request from Web browser 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or other HTTP client and databases or applications on the HTTP server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4678"/>
            <a:ext cx="8229600" cy="850106"/>
          </a:xfrm>
        </p:spPr>
        <p:txBody>
          <a:bodyPr/>
          <a:lstStyle/>
          <a:p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Servlet functionalities</a:t>
            </a:r>
            <a:b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Read the explicit data sent by the client.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Read the implicit HTTP request data sent by the browser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Generate the results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Send the explicit data to the client.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Send the implicit HTTP response data.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5996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Basic Servlet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980">
              <a:lnSpc>
                <a:spcPct val="100000"/>
              </a:lnSpc>
              <a:buClr>
                <a:srgbClr val="000000"/>
              </a:buClr>
              <a:buSzPct val="25000"/>
              <a:buFont typeface="Wingdings" panose="05000000000000000000" pitchFamily="2" charset="2"/>
              <a:buChar char="Ø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Servlets typically extends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HttpServlet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980">
              <a:lnSpc>
                <a:spcPct val="100000"/>
              </a:lnSpc>
              <a:buClr>
                <a:srgbClr val="000000"/>
              </a:buClr>
              <a:buSzPct val="25000"/>
              <a:buFont typeface="Wingdings" panose="05000000000000000000" pitchFamily="2" charset="2"/>
              <a:buChar char="Ø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GET and POST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980">
              <a:lnSpc>
                <a:spcPct val="100000"/>
              </a:lnSpc>
              <a:buClr>
                <a:srgbClr val="000000"/>
              </a:buClr>
              <a:buSzPct val="25000"/>
              <a:buFont typeface="Wingdings" panose="05000000000000000000" pitchFamily="2" charset="2"/>
              <a:buChar char="Ø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Override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doGet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or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doPost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980">
              <a:lnSpc>
                <a:spcPct val="100000"/>
              </a:lnSpc>
              <a:buClr>
                <a:srgbClr val="000000"/>
              </a:buClr>
              <a:buSzPct val="25000"/>
              <a:buFont typeface="Wingdings" panose="05000000000000000000" pitchFamily="2" charset="2"/>
              <a:buChar char="Ø"/>
            </a:pP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HttpServletRequest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and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HttpServletResponse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980">
              <a:lnSpc>
                <a:spcPct val="100000"/>
              </a:lnSpc>
              <a:buClr>
                <a:srgbClr val="000000"/>
              </a:buClr>
              <a:buSzPct val="25000"/>
              <a:buFont typeface="Wingdings" panose="05000000000000000000" pitchFamily="2" charset="2"/>
              <a:buChar char="Ø"/>
            </a:pP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ServletException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and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IOException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980">
              <a:lnSpc>
                <a:spcPct val="100000"/>
              </a:lnSpc>
              <a:buClr>
                <a:srgbClr val="000000"/>
              </a:buClr>
              <a:buSzPct val="25000"/>
              <a:buFont typeface="Wingdings" panose="05000000000000000000" pitchFamily="2" charset="2"/>
              <a:buChar char="Ø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Import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javax.servlet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and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javax.servlet.http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13071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/>
        </p:blipFill>
        <p:spPr>
          <a:xfrm>
            <a:off x="683568" y="764704"/>
            <a:ext cx="7794720" cy="532859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2389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/>
        </p:blipFill>
        <p:spPr>
          <a:xfrm>
            <a:off x="3059832" y="1556792"/>
            <a:ext cx="3019320" cy="409932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2E4018-3B28-4B35-B913-FB2A7ABAFE21}"/>
              </a:ext>
            </a:extLst>
          </p:cNvPr>
          <p:cNvSpPr txBox="1"/>
          <p:nvPr/>
        </p:nvSpPr>
        <p:spPr>
          <a:xfrm>
            <a:off x="2193228" y="620688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THE SERVLET HIERARCHY</a:t>
            </a:r>
          </a:p>
        </p:txBody>
      </p:sp>
    </p:spTree>
    <p:extLst>
      <p:ext uri="{BB962C8B-B14F-4D97-AF65-F5344CB8AC3E}">
        <p14:creationId xmlns:p14="http://schemas.microsoft.com/office/powerpoint/2010/main" val="4261734033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11424</TotalTime>
  <Words>2132</Words>
  <Application>Microsoft Office PowerPoint</Application>
  <PresentationFormat>On-screen Show (4:3)</PresentationFormat>
  <Paragraphs>366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Arial(Body)</vt:lpstr>
      <vt:lpstr>Calibri</vt:lpstr>
      <vt:lpstr>Times New Roman</vt:lpstr>
      <vt:lpstr>Wingdings</vt:lpstr>
      <vt:lpstr>Diseño predeterminado</vt:lpstr>
      <vt:lpstr>Advanced Java Programming (J2EE)</vt:lpstr>
      <vt:lpstr>PowerPoint Presentation</vt:lpstr>
      <vt:lpstr>PowerPoint Presentation</vt:lpstr>
      <vt:lpstr>Limitations of a Web Server</vt:lpstr>
      <vt:lpstr>Servlets</vt:lpstr>
      <vt:lpstr>Servlet functionalities </vt:lpstr>
      <vt:lpstr>Basic Servlet Structure</vt:lpstr>
      <vt:lpstr>PowerPoint Presentation</vt:lpstr>
      <vt:lpstr>PowerPoint Presentation</vt:lpstr>
      <vt:lpstr>Servlet Packaging</vt:lpstr>
      <vt:lpstr>Servlet Lifecycle</vt:lpstr>
      <vt:lpstr>Servlet Lifecycle</vt:lpstr>
      <vt:lpstr>Servlet Container</vt:lpstr>
      <vt:lpstr>Servlet Container Advantages</vt:lpstr>
      <vt:lpstr>CONTAINERS</vt:lpstr>
      <vt:lpstr>CONTAINERS</vt:lpstr>
      <vt:lpstr>PowerPoint Presentation</vt:lpstr>
      <vt:lpstr>PowerPoint Presentation</vt:lpstr>
      <vt:lpstr>The SingleThreadModelInterface</vt:lpstr>
      <vt:lpstr>PowerPoint Presentation</vt:lpstr>
      <vt:lpstr>HANDLING THE CLIENT REQUEST: FORM DATA</vt:lpstr>
      <vt:lpstr>Reading form data from Servlets</vt:lpstr>
      <vt:lpstr>PowerPoint Presentation</vt:lpstr>
      <vt:lpstr>Parameters are missing or malformed</vt:lpstr>
      <vt:lpstr>Filtering Strings for HTML-specific Characters</vt:lpstr>
      <vt:lpstr>Redisplay Options</vt:lpstr>
      <vt:lpstr>Demonstrating RequestDispatcher </vt:lpstr>
      <vt:lpstr>HTTP Request Header Sample</vt:lpstr>
      <vt:lpstr>HANDLING THE CLIENT REQUEST:  HTTP REQUEST HEADERS</vt:lpstr>
      <vt:lpstr>PowerPoint Presentation</vt:lpstr>
      <vt:lpstr>PowerPoint Presentation</vt:lpstr>
      <vt:lpstr>Important HTTP1.1 Request Headers</vt:lpstr>
      <vt:lpstr>PowerPoint Presentation</vt:lpstr>
      <vt:lpstr>Sending Compressed Web Pages</vt:lpstr>
      <vt:lpstr>GENERATING THE SERVER RESPONSE:  HTTP STATUS CODES</vt:lpstr>
      <vt:lpstr>PowerPoint Presentation</vt:lpstr>
      <vt:lpstr>PowerPoint Presentation</vt:lpstr>
      <vt:lpstr>GENERATING THE SERVER RESPONSE:  HTTP RESPONSE HEADERS</vt:lpstr>
      <vt:lpstr>Important HTTP1.1 Response Headers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Kiran Baradur</cp:lastModifiedBy>
  <cp:revision>774</cp:revision>
  <dcterms:created xsi:type="dcterms:W3CDTF">2010-05-23T14:28:12Z</dcterms:created>
  <dcterms:modified xsi:type="dcterms:W3CDTF">2019-09-15T16:49:18Z</dcterms:modified>
</cp:coreProperties>
</file>