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 id="2147483700" r:id="rId4"/>
    <p:sldMasterId id="2147483713" r:id="rId5"/>
    <p:sldMasterId id="2147483726" r:id="rId6"/>
    <p:sldMasterId id="2147483739" r:id="rId7"/>
    <p:sldMasterId id="2147483752" r:id="rId8"/>
    <p:sldMasterId id="2147483765" r:id="rId9"/>
  </p:sldMasterIdLst>
  <p:notesMasterIdLst>
    <p:notesMasterId r:id="rId47"/>
  </p:notesMasterIdLst>
  <p:sldIdLst>
    <p:sldId id="256" r:id="rId10"/>
    <p:sldId id="257" r:id="rId11"/>
    <p:sldId id="258" r:id="rId12"/>
    <p:sldId id="259" r:id="rId13"/>
    <p:sldId id="261" r:id="rId14"/>
    <p:sldId id="262" r:id="rId15"/>
    <p:sldId id="263" r:id="rId16"/>
    <p:sldId id="264" r:id="rId17"/>
    <p:sldId id="265" r:id="rId18"/>
    <p:sldId id="266" r:id="rId19"/>
    <p:sldId id="267" r:id="rId20"/>
    <p:sldId id="268" r:id="rId21"/>
    <p:sldId id="293"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26" autoAdjust="0"/>
  </p:normalViewPr>
  <p:slideViewPr>
    <p:cSldViewPr snapToGrid="0">
      <p:cViewPr varScale="1">
        <p:scale>
          <a:sx n="77" d="100"/>
          <a:sy n="77" d="100"/>
        </p:scale>
        <p:origin x="978" y="96"/>
      </p:cViewPr>
      <p:guideLst/>
    </p:cSldViewPr>
  </p:slideViewPr>
  <p:notesTextViewPr>
    <p:cViewPr>
      <p:scale>
        <a:sx n="1" d="1"/>
        <a:sy n="1" d="1"/>
      </p:scale>
      <p:origin x="0" y="0"/>
    </p:cViewPr>
  </p:notesTextViewPr>
  <p:sorterViewPr>
    <p:cViewPr>
      <p:scale>
        <a:sx n="100" d="100"/>
        <a:sy n="100" d="100"/>
      </p:scale>
      <p:origin x="0" y="-53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3C865B0-EEA9-4847-808C-259E8B9C1CFE}" type="datetimeFigureOut">
              <a:rPr lang="en-IN" smtClean="0"/>
              <a:t>08-10-2019</a:t>
            </a:fld>
            <a:endParaRPr lang="en-IN"/>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4587C2A-189D-4568-B690-FC29C49D976A}" type="slidenum">
              <a:rPr lang="en-IN" smtClean="0"/>
              <a:t>‹#›</a:t>
            </a:fld>
            <a:endParaRPr lang="en-IN"/>
          </a:p>
        </p:txBody>
      </p:sp>
    </p:spTree>
    <p:extLst>
      <p:ext uri="{BB962C8B-B14F-4D97-AF65-F5344CB8AC3E}">
        <p14:creationId xmlns:p14="http://schemas.microsoft.com/office/powerpoint/2010/main" val="374059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587C2A-189D-4568-B690-FC29C49D976A}" type="slidenum">
              <a:rPr lang="en-IN" smtClean="0"/>
              <a:t>5</a:t>
            </a:fld>
            <a:endParaRPr lang="en-IN"/>
          </a:p>
        </p:txBody>
      </p:sp>
    </p:spTree>
    <p:extLst>
      <p:ext uri="{BB962C8B-B14F-4D97-AF65-F5344CB8AC3E}">
        <p14:creationId xmlns:p14="http://schemas.microsoft.com/office/powerpoint/2010/main" val="60148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1"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2"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4"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6"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7"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8"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0"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1"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2"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4"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5"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6"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8"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9"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1"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2"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3"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4"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6"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7"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58" name="Picture 357"/>
          <p:cNvPicPr/>
          <p:nvPr/>
        </p:nvPicPr>
        <p:blipFill>
          <a:blip r:embed="rId2"/>
          <a:stretch/>
        </p:blipFill>
        <p:spPr>
          <a:xfrm>
            <a:off x="2292480" y="1768680"/>
            <a:ext cx="5494680" cy="4384080"/>
          </a:xfrm>
          <a:prstGeom prst="rect">
            <a:avLst/>
          </a:prstGeom>
          <a:ln>
            <a:noFill/>
          </a:ln>
        </p:spPr>
      </p:pic>
      <p:pic>
        <p:nvPicPr>
          <p:cNvPr id="359" name="Picture 358"/>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1"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0"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8"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1"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42" name="Picture 141"/>
          <p:cNvPicPr/>
          <p:nvPr/>
        </p:nvPicPr>
        <p:blipFill>
          <a:blip r:embed="rId2"/>
          <a:stretch/>
        </p:blipFill>
        <p:spPr>
          <a:xfrm>
            <a:off x="2292480" y="1768680"/>
            <a:ext cx="5494680" cy="4384080"/>
          </a:xfrm>
          <a:prstGeom prst="rect">
            <a:avLst/>
          </a:prstGeom>
          <a:ln>
            <a:noFill/>
          </a:ln>
        </p:spPr>
      </p:pic>
      <p:pic>
        <p:nvPicPr>
          <p:cNvPr id="143" name="Picture 142"/>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7"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9"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1"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2"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6"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7"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2"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6"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8"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9"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1"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2"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3"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4"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6"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7"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78" name="Picture 177"/>
          <p:cNvPicPr/>
          <p:nvPr/>
        </p:nvPicPr>
        <p:blipFill>
          <a:blip r:embed="rId2"/>
          <a:stretch/>
        </p:blipFill>
        <p:spPr>
          <a:xfrm>
            <a:off x="2292480" y="1768680"/>
            <a:ext cx="5494680" cy="4384080"/>
          </a:xfrm>
          <a:prstGeom prst="rect">
            <a:avLst/>
          </a:prstGeom>
          <a:ln>
            <a:noFill/>
          </a:ln>
        </p:spPr>
      </p:pic>
      <p:pic>
        <p:nvPicPr>
          <p:cNvPr id="179" name="Picture 178"/>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5"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7"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8"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2"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3"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4"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6"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7"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8"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0"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1"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2"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4"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5"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7"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8"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9"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0"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2"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3"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14" name="Picture 213"/>
          <p:cNvPicPr/>
          <p:nvPr/>
        </p:nvPicPr>
        <p:blipFill>
          <a:blip r:embed="rId2"/>
          <a:stretch/>
        </p:blipFill>
        <p:spPr>
          <a:xfrm>
            <a:off x="2292480" y="1768680"/>
            <a:ext cx="5494680" cy="4384080"/>
          </a:xfrm>
          <a:prstGeom prst="rect">
            <a:avLst/>
          </a:prstGeom>
          <a:ln>
            <a:noFill/>
          </a:ln>
        </p:spPr>
      </p:pic>
      <p:pic>
        <p:nvPicPr>
          <p:cNvPr id="215" name="Picture 21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1"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3"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4"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8"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9"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0"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2"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3"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4"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6"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7"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8"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0"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1"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3"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4"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5"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6"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8"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9"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50" name="Picture 249"/>
          <p:cNvPicPr/>
          <p:nvPr/>
        </p:nvPicPr>
        <p:blipFill>
          <a:blip r:embed="rId2"/>
          <a:stretch/>
        </p:blipFill>
        <p:spPr>
          <a:xfrm>
            <a:off x="2292480" y="1768680"/>
            <a:ext cx="5494680" cy="4384080"/>
          </a:xfrm>
          <a:prstGeom prst="rect">
            <a:avLst/>
          </a:prstGeom>
          <a:ln>
            <a:noFill/>
          </a:ln>
        </p:spPr>
      </p:pic>
      <p:pic>
        <p:nvPicPr>
          <p:cNvPr id="251" name="Picture 25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7"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9"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0"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4"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5"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6"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8"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9"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0"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2"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3"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4"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6"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7"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9"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0"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1"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2"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4"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5"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86" name="Picture 285"/>
          <p:cNvPicPr/>
          <p:nvPr/>
        </p:nvPicPr>
        <p:blipFill>
          <a:blip r:embed="rId2"/>
          <a:stretch/>
        </p:blipFill>
        <p:spPr>
          <a:xfrm>
            <a:off x="2292480" y="1768680"/>
            <a:ext cx="5494680" cy="4384080"/>
          </a:xfrm>
          <a:prstGeom prst="rect">
            <a:avLst/>
          </a:prstGeom>
          <a:ln>
            <a:noFill/>
          </a:ln>
        </p:spPr>
      </p:pic>
      <p:pic>
        <p:nvPicPr>
          <p:cNvPr id="287" name="Picture 28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1"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3"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5"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6" name="PlaceHolder 3"/>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0"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1" name="PlaceHolder 3"/>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2" name="PlaceHolder 4"/>
          <p:cNvSpPr>
            <a:spLocks noGrp="1"/>
          </p:cNvSpPr>
          <p:nvPr>
            <p:ph type="body"/>
          </p:nvPr>
        </p:nvSpPr>
        <p:spPr>
          <a:xfrm>
            <a:off x="515268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4" name="PlaceHolder 2"/>
          <p:cNvSpPr>
            <a:spLocks noGrp="1"/>
          </p:cNvSpPr>
          <p:nvPr>
            <p:ph type="body"/>
          </p:nvPr>
        </p:nvSpPr>
        <p:spPr>
          <a:xfrm>
            <a:off x="504000" y="1768680"/>
            <a:ext cx="442692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5"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6"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8"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9"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0" name="PlaceHolder 4"/>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2" name="PlaceHolder 2"/>
          <p:cNvSpPr>
            <a:spLocks noGrp="1"/>
          </p:cNvSpPr>
          <p:nvPr>
            <p:ph type="body"/>
          </p:nvPr>
        </p:nvSpPr>
        <p:spPr>
          <a:xfrm>
            <a:off x="504000" y="176868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3" name="PlaceHolder 3"/>
          <p:cNvSpPr>
            <a:spLocks noGrp="1"/>
          </p:cNvSpPr>
          <p:nvPr>
            <p:ph type="body"/>
          </p:nvPr>
        </p:nvSpPr>
        <p:spPr>
          <a:xfrm>
            <a:off x="504000" y="4058640"/>
            <a:ext cx="907200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5" name="PlaceHolder 2"/>
          <p:cNvSpPr>
            <a:spLocks noGrp="1"/>
          </p:cNvSpPr>
          <p:nvPr>
            <p:ph type="body"/>
          </p:nvPr>
        </p:nvSpPr>
        <p:spPr>
          <a:xfrm>
            <a:off x="50400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6" name="PlaceHolder 3"/>
          <p:cNvSpPr>
            <a:spLocks noGrp="1"/>
          </p:cNvSpPr>
          <p:nvPr>
            <p:ph type="body"/>
          </p:nvPr>
        </p:nvSpPr>
        <p:spPr>
          <a:xfrm>
            <a:off x="5152680" y="176868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7" name="PlaceHolder 4"/>
          <p:cNvSpPr>
            <a:spLocks noGrp="1"/>
          </p:cNvSpPr>
          <p:nvPr>
            <p:ph type="body"/>
          </p:nvPr>
        </p:nvSpPr>
        <p:spPr>
          <a:xfrm>
            <a:off x="515268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8" name="PlaceHolder 5"/>
          <p:cNvSpPr>
            <a:spLocks noGrp="1"/>
          </p:cNvSpPr>
          <p:nvPr>
            <p:ph type="body"/>
          </p:nvPr>
        </p:nvSpPr>
        <p:spPr>
          <a:xfrm>
            <a:off x="504000" y="4058640"/>
            <a:ext cx="4426920" cy="20908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0"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1" name="PlaceHolder 3"/>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22" name="Picture 321"/>
          <p:cNvPicPr/>
          <p:nvPr/>
        </p:nvPicPr>
        <p:blipFill>
          <a:blip r:embed="rId2"/>
          <a:stretch/>
        </p:blipFill>
        <p:spPr>
          <a:xfrm>
            <a:off x="2292480" y="1768680"/>
            <a:ext cx="5494680" cy="4384080"/>
          </a:xfrm>
          <a:prstGeom prst="rect">
            <a:avLst/>
          </a:prstGeom>
          <a:ln>
            <a:noFill/>
          </a:ln>
        </p:spPr>
      </p:pic>
      <p:pic>
        <p:nvPicPr>
          <p:cNvPr id="323" name="Picture 322"/>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7"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2600" b="0" strike="noStrike" spc="-1">
              <a:solidFill>
                <a:srgbClr val="000000"/>
              </a:solidFill>
              <a:uFill>
                <a:solidFill>
                  <a:srgbClr val="FFFFFF"/>
                </a:solidFill>
              </a:u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9" name="PlaceHolder 2"/>
          <p:cNvSpPr>
            <a:spLocks noGrp="1"/>
          </p:cNvSpPr>
          <p:nvPr>
            <p:ph type="body"/>
          </p:nvPr>
        </p:nvSpPr>
        <p:spPr>
          <a:xfrm>
            <a:off x="504000" y="1768680"/>
            <a:ext cx="9072000" cy="43840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09"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45"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81"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1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5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301320"/>
            <a:ext cx="9070920" cy="126072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9" name="PlaceHolder 2"/>
          <p:cNvSpPr>
            <a:spLocks noGrp="1"/>
          </p:cNvSpPr>
          <p:nvPr>
            <p:ph type="body"/>
          </p:nvPr>
        </p:nvSpPr>
        <p:spPr>
          <a:xfrm>
            <a:off x="504000" y="1768680"/>
            <a:ext cx="9070920" cy="438300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25"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JSP (Java Server Pages)</a:t>
            </a:r>
            <a:endParaRPr lang="en-IN" sz="1400" b="0" strike="noStrike" spc="-1">
              <a:solidFill>
                <a:srgbClr val="000000"/>
              </a:solidFill>
              <a:uFill>
                <a:solidFill>
                  <a:srgbClr val="FFFFFF"/>
                </a:solidFill>
              </a:uFill>
              <a:latin typeface="Arial"/>
            </a:endParaRPr>
          </a:p>
        </p:txBody>
      </p:sp>
      <p:sp>
        <p:nvSpPr>
          <p:cNvPr id="361"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strike="noStrike" spc="-1" dirty="0">
                <a:solidFill>
                  <a:srgbClr val="000000"/>
                </a:solidFill>
                <a:uFill>
                  <a:solidFill>
                    <a:srgbClr val="FFFFFF"/>
                  </a:solidFill>
                </a:uFill>
                <a:latin typeface="Arial"/>
                <a:ea typeface="DejaVu Sans"/>
              </a:rPr>
              <a:t>Java Server Pages(JSP) technology enables you to mix regular, </a:t>
            </a:r>
            <a:endParaRPr lang="en-IN" sz="1400" b="0" strike="noStrike" spc="-1" dirty="0">
              <a:solidFill>
                <a:srgbClr val="000000"/>
              </a:solidFill>
              <a:uFill>
                <a:solidFill>
                  <a:srgbClr val="FFFFFF"/>
                </a:solidFill>
              </a:uFill>
              <a:latin typeface="Arial"/>
            </a:endParaRPr>
          </a:p>
          <a:p>
            <a:r>
              <a:rPr lang="en-IN" sz="2400" b="0" strike="noStrike" spc="-1" dirty="0">
                <a:solidFill>
                  <a:srgbClr val="000000"/>
                </a:solidFill>
                <a:uFill>
                  <a:solidFill>
                    <a:srgbClr val="FFFFFF"/>
                  </a:solidFill>
                </a:uFill>
                <a:latin typeface="Arial"/>
                <a:ea typeface="DejaVu Sans"/>
              </a:rPr>
              <a:t>static HTML with dynamically generated content.</a:t>
            </a:r>
            <a:endParaRPr lang="en-IN" sz="1400" b="0" strike="noStrike" spc="-1" dirty="0">
              <a:solidFill>
                <a:srgbClr val="000000"/>
              </a:solidFill>
              <a:uFill>
                <a:solidFill>
                  <a:srgbClr val="FFFFFF"/>
                </a:solidFill>
              </a:uFill>
              <a:latin typeface="Arial"/>
            </a:endParaRPr>
          </a:p>
          <a:p>
            <a:endParaRPr lang="en-IN" sz="1400" b="0" strike="noStrike" spc="-1" dirty="0">
              <a:solidFill>
                <a:srgbClr val="000000"/>
              </a:solidFill>
              <a:uFill>
                <a:solidFill>
                  <a:srgbClr val="FFFFFF"/>
                </a:solidFill>
              </a:uFill>
              <a:latin typeface="Arial"/>
            </a:endParaRPr>
          </a:p>
          <a:p>
            <a:r>
              <a:rPr lang="en-IN" sz="2400" b="0" strike="noStrike" spc="-1" dirty="0">
                <a:solidFill>
                  <a:srgbClr val="000000"/>
                </a:solidFill>
                <a:uFill>
                  <a:solidFill>
                    <a:srgbClr val="FFFFFF"/>
                  </a:solidFill>
                </a:uFill>
                <a:latin typeface="Arial"/>
                <a:ea typeface="DejaVu Sans"/>
              </a:rPr>
              <a:t>JSP is an API </a:t>
            </a:r>
            <a:r>
              <a:rPr lang="en-IN" sz="2400" b="0" strike="noStrike" spc="-1">
                <a:solidFill>
                  <a:srgbClr val="000000"/>
                </a:solidFill>
                <a:uFill>
                  <a:solidFill>
                    <a:srgbClr val="FFFFFF"/>
                  </a:solidFill>
                </a:uFill>
                <a:latin typeface="Arial"/>
                <a:ea typeface="DejaVu Sans"/>
              </a:rPr>
              <a:t>of J2EE </a:t>
            </a:r>
            <a:r>
              <a:rPr lang="en-IN" sz="2400" b="0" strike="noStrike" spc="-1" dirty="0">
                <a:solidFill>
                  <a:srgbClr val="000000"/>
                </a:solidFill>
                <a:uFill>
                  <a:solidFill>
                    <a:srgbClr val="FFFFFF"/>
                  </a:solidFill>
                </a:uFill>
                <a:latin typeface="Arial"/>
                <a:ea typeface="DejaVu Sans"/>
              </a:rPr>
              <a:t>that helps us to accept the request over the network and generate </a:t>
            </a:r>
            <a:r>
              <a:rPr lang="en-IN" sz="2400" b="0" strike="noStrike" spc="-1">
                <a:solidFill>
                  <a:srgbClr val="000000"/>
                </a:solidFill>
                <a:uFill>
                  <a:solidFill>
                    <a:srgbClr val="FFFFFF"/>
                  </a:solidFill>
                </a:uFill>
                <a:latin typeface="Arial"/>
                <a:ea typeface="DejaVu Sans"/>
              </a:rPr>
              <a:t>dynamic response</a:t>
            </a:r>
            <a:r>
              <a:rPr lang="en-IN" sz="2400" b="0" strike="noStrike" spc="-1" dirty="0">
                <a:solidFill>
                  <a:srgbClr val="000000"/>
                </a:solidFill>
                <a:uFill>
                  <a:solidFill>
                    <a:srgbClr val="FFFFFF"/>
                  </a:solidFill>
                </a:uFill>
                <a:latin typeface="Arial"/>
                <a:ea typeface="DejaVu Sans"/>
              </a:rPr>
              <a:t>.</a:t>
            </a:r>
            <a:endParaRPr lang="en-IN" sz="1400" b="0" strike="noStrike" spc="-1" dirty="0">
              <a:solidFill>
                <a:srgbClr val="000000"/>
              </a:solidFill>
              <a:uFill>
                <a:solidFill>
                  <a:srgbClr val="FFFFFF"/>
                </a:solidFill>
              </a:uFill>
              <a:latin typeface="Arial"/>
            </a:endParaRPr>
          </a:p>
          <a:p>
            <a:endParaRPr lang="en-IN" sz="1400" b="0" strike="noStrike" spc="-1" dirty="0">
              <a:solidFill>
                <a:srgbClr val="000000"/>
              </a:solidFill>
              <a:uFill>
                <a:solidFill>
                  <a:srgbClr val="FFFFFF"/>
                </a:solidFill>
              </a:uFill>
              <a:latin typeface="Arial"/>
            </a:endParaRPr>
          </a:p>
          <a:p>
            <a:r>
              <a:rPr lang="en-IN" sz="2400" b="0" strike="noStrike" spc="-1" dirty="0">
                <a:solidFill>
                  <a:srgbClr val="000000"/>
                </a:solidFill>
                <a:uFill>
                  <a:solidFill>
                    <a:srgbClr val="FFFFFF"/>
                  </a:solidFill>
                </a:uFill>
                <a:latin typeface="Arial"/>
                <a:ea typeface="DejaVu Sans"/>
              </a:rPr>
              <a:t>JSP helps us to separate business logic from presentation logic.</a:t>
            </a:r>
            <a:endParaRPr lang="en-IN" sz="1400" b="0" strike="noStrike" spc="-1" dirty="0">
              <a:solidFill>
                <a:srgbClr val="000000"/>
              </a:solidFill>
              <a:uFill>
                <a:solidFill>
                  <a:srgbClr val="FFFFFF"/>
                </a:solidFill>
              </a:uFill>
              <a:latin typeface="Arial"/>
            </a:endParaRPr>
          </a:p>
        </p:txBody>
      </p:sp>
      <p:pic>
        <p:nvPicPr>
          <p:cNvPr id="2" name="Picture 1">
            <a:extLst>
              <a:ext uri="{FF2B5EF4-FFF2-40B4-BE49-F238E27FC236}">
                <a16:creationId xmlns:a16="http://schemas.microsoft.com/office/drawing/2014/main" id="{7C89A104-A68F-407A-B8E1-9077965A9282}"/>
              </a:ext>
            </a:extLst>
          </p:cNvPr>
          <p:cNvPicPr>
            <a:picLocks noChangeAspect="1"/>
          </p:cNvPicPr>
          <p:nvPr/>
        </p:nvPicPr>
        <p:blipFill>
          <a:blip r:embed="rId2"/>
          <a:stretch>
            <a:fillRect/>
          </a:stretch>
        </p:blipFill>
        <p:spPr>
          <a:xfrm>
            <a:off x="3122341" y="4257110"/>
            <a:ext cx="3557239" cy="189349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JSP Lifecycle</a:t>
            </a:r>
            <a:endParaRPr lang="en-IN" sz="1400" b="0" strike="noStrike" spc="-1">
              <a:solidFill>
                <a:srgbClr val="000000"/>
              </a:solidFill>
              <a:uFill>
                <a:solidFill>
                  <a:srgbClr val="FFFFFF"/>
                </a:solidFill>
              </a:uFill>
              <a:latin typeface="Arial"/>
            </a:endParaRPr>
          </a:p>
        </p:txBody>
      </p:sp>
      <p:pic>
        <p:nvPicPr>
          <p:cNvPr id="384" name="Picture 383"/>
          <p:cNvPicPr/>
          <p:nvPr/>
        </p:nvPicPr>
        <p:blipFill>
          <a:blip r:embed="rId2"/>
          <a:stretch/>
        </p:blipFill>
        <p:spPr>
          <a:xfrm>
            <a:off x="1014120" y="1768680"/>
            <a:ext cx="8047800" cy="4379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sp>
      <p:sp>
        <p:nvSpPr>
          <p:cNvPr id="386"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sp>
      <p:pic>
        <p:nvPicPr>
          <p:cNvPr id="387" name="Picture 386"/>
          <p:cNvPicPr/>
          <p:nvPr/>
        </p:nvPicPr>
        <p:blipFill>
          <a:blip r:embed="rId2"/>
          <a:stretch/>
        </p:blipFill>
        <p:spPr>
          <a:xfrm>
            <a:off x="2579040" y="1563480"/>
            <a:ext cx="5037840" cy="4481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504000" y="301320"/>
            <a:ext cx="907056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JSP - &gt; Servlet</a:t>
            </a:r>
            <a:endParaRPr lang="en-IN" sz="1400" b="0" strike="noStrike" spc="-1">
              <a:solidFill>
                <a:srgbClr val="000000"/>
              </a:solidFill>
              <a:uFill>
                <a:solidFill>
                  <a:srgbClr val="FFFFFF"/>
                </a:solidFill>
              </a:uFill>
              <a:latin typeface="Arial"/>
            </a:endParaRPr>
          </a:p>
        </p:txBody>
      </p:sp>
      <p:sp>
        <p:nvSpPr>
          <p:cNvPr id="389" name="CustomShape 2"/>
          <p:cNvSpPr/>
          <p:nvPr/>
        </p:nvSpPr>
        <p:spPr>
          <a:xfrm>
            <a:off x="504000" y="1768680"/>
            <a:ext cx="907056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Every JSP gets translated to Servlet and it can be found at</a:t>
            </a:r>
            <a:endParaRPr lang="en-IN" sz="1400" b="0" strike="noStrike" spc="-1">
              <a:solidFill>
                <a:srgbClr val="000000"/>
              </a:solidFill>
              <a:uFill>
                <a:solidFill>
                  <a:srgbClr val="FFFFFF"/>
                </a:solidFill>
              </a:uFill>
              <a:latin typeface="Arial"/>
            </a:endParaRPr>
          </a:p>
          <a:p>
            <a:endParaRPr lang="en-IN" sz="14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&lt;path_to_workspace&gt;/.metadata/.plugins/org.eclipse.wst.server.core/tmp0/&lt;server_domain_name&gt;/work/&lt;project_name&gt;/jsp_servlet/</a:t>
            </a:r>
            <a:endParaRPr lang="en-IN" sz="14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[OR]</a:t>
            </a:r>
            <a:endParaRPr lang="en-IN" sz="14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&lt;Tomcat location&gt;\work\Catalina\localhost\&lt;ApplicationName&gt;\org\apache\jsp</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73EB-D94D-4D66-8F73-09EE94B7C328}"/>
              </a:ext>
            </a:extLst>
          </p:cNvPr>
          <p:cNvSpPr>
            <a:spLocks noGrp="1"/>
          </p:cNvSpPr>
          <p:nvPr>
            <p:ph type="title"/>
          </p:nvPr>
        </p:nvSpPr>
        <p:spPr/>
        <p:txBody>
          <a:bodyPr/>
          <a:lstStyle/>
          <a:p>
            <a:r>
              <a:rPr lang="en-IN" dirty="0"/>
              <a:t>How is a JSP Served?</a:t>
            </a:r>
          </a:p>
        </p:txBody>
      </p:sp>
      <p:pic>
        <p:nvPicPr>
          <p:cNvPr id="4" name="Picture 3">
            <a:extLst>
              <a:ext uri="{FF2B5EF4-FFF2-40B4-BE49-F238E27FC236}">
                <a16:creationId xmlns:a16="http://schemas.microsoft.com/office/drawing/2014/main" id="{9643DFE7-D8B5-4226-92F2-1D77F42D04C6}"/>
              </a:ext>
            </a:extLst>
          </p:cNvPr>
          <p:cNvPicPr>
            <a:picLocks noChangeAspect="1"/>
          </p:cNvPicPr>
          <p:nvPr/>
        </p:nvPicPr>
        <p:blipFill>
          <a:blip r:embed="rId2"/>
          <a:stretch>
            <a:fillRect/>
          </a:stretch>
        </p:blipFill>
        <p:spPr>
          <a:xfrm>
            <a:off x="1349298" y="1768680"/>
            <a:ext cx="7092175" cy="4029954"/>
          </a:xfrm>
          <a:prstGeom prst="rect">
            <a:avLst/>
          </a:prstGeom>
        </p:spPr>
      </p:pic>
    </p:spTree>
    <p:extLst>
      <p:ext uri="{BB962C8B-B14F-4D97-AF65-F5344CB8AC3E}">
        <p14:creationId xmlns:p14="http://schemas.microsoft.com/office/powerpoint/2010/main" val="364376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Basic Syntax</a:t>
            </a:r>
            <a:endParaRPr lang="en-IN" sz="1400" b="0" strike="noStrike" spc="-1">
              <a:solidFill>
                <a:srgbClr val="000000"/>
              </a:solidFill>
              <a:uFill>
                <a:solidFill>
                  <a:srgbClr val="FFFFFF"/>
                </a:solidFill>
              </a:uFill>
              <a:latin typeface="Arial"/>
            </a:endParaRPr>
          </a:p>
        </p:txBody>
      </p:sp>
      <p:sp>
        <p:nvSpPr>
          <p:cNvPr id="391"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120">
              <a:lnSpc>
                <a:spcPct val="100000"/>
              </a:lnSpc>
              <a:buClr>
                <a:srgbClr val="000000"/>
              </a:buClr>
              <a:buSzPct val="45000"/>
              <a:buFont typeface="Wingdings" charset="2"/>
              <a:buChar char=""/>
            </a:pPr>
            <a:r>
              <a:rPr lang="en-IN" sz="3600" b="0" strike="noStrike" spc="-1" dirty="0">
                <a:solidFill>
                  <a:srgbClr val="000000"/>
                </a:solidFill>
                <a:uFill>
                  <a:solidFill>
                    <a:srgbClr val="FFFFFF"/>
                  </a:solidFill>
                </a:uFill>
                <a:latin typeface="Arial"/>
                <a:ea typeface="DejaVu Sans"/>
              </a:rPr>
              <a:t>HTML Text</a:t>
            </a:r>
            <a:endParaRPr lang="en-IN" sz="3600" b="0" strike="noStrike" spc="-1" dirty="0">
              <a:solidFill>
                <a:srgbClr val="000000"/>
              </a:solidFill>
              <a:uFill>
                <a:solidFill>
                  <a:srgbClr val="FFFFFF"/>
                </a:solidFill>
              </a:uFill>
              <a:latin typeface="Arial"/>
            </a:endParaRPr>
          </a:p>
          <a:p>
            <a:pPr marL="432000" indent="-321120">
              <a:lnSpc>
                <a:spcPct val="100000"/>
              </a:lnSpc>
              <a:buClr>
                <a:srgbClr val="000000"/>
              </a:buClr>
              <a:buSzPct val="45000"/>
              <a:buFont typeface="Wingdings" charset="2"/>
              <a:buChar char=""/>
            </a:pPr>
            <a:r>
              <a:rPr lang="en-IN" sz="3600" b="0" strike="noStrike" spc="-1" dirty="0">
                <a:solidFill>
                  <a:srgbClr val="000000"/>
                </a:solidFill>
                <a:uFill>
                  <a:solidFill>
                    <a:srgbClr val="FFFFFF"/>
                  </a:solidFill>
                </a:uFill>
                <a:latin typeface="Arial"/>
                <a:ea typeface="DejaVu Sans"/>
              </a:rPr>
              <a:t>HTML Comments</a:t>
            </a:r>
            <a:endParaRPr lang="en-IN" sz="3600" b="0" strike="noStrike" spc="-1" dirty="0">
              <a:solidFill>
                <a:srgbClr val="000000"/>
              </a:solidFill>
              <a:uFill>
                <a:solidFill>
                  <a:srgbClr val="FFFFFF"/>
                </a:solidFill>
              </a:uFill>
              <a:latin typeface="Arial"/>
            </a:endParaRPr>
          </a:p>
          <a:p>
            <a:pPr marL="432000" indent="-321120">
              <a:lnSpc>
                <a:spcPct val="100000"/>
              </a:lnSpc>
              <a:buClr>
                <a:srgbClr val="000000"/>
              </a:buClr>
              <a:buSzPct val="45000"/>
              <a:buFont typeface="Wingdings" charset="2"/>
              <a:buChar char=""/>
            </a:pPr>
            <a:r>
              <a:rPr lang="en-IN" sz="3600" b="0" strike="noStrike" spc="-1" dirty="0">
                <a:solidFill>
                  <a:srgbClr val="000000"/>
                </a:solidFill>
                <a:uFill>
                  <a:solidFill>
                    <a:srgbClr val="FFFFFF"/>
                  </a:solidFill>
                </a:uFill>
                <a:latin typeface="Arial"/>
                <a:ea typeface="DejaVu Sans"/>
              </a:rPr>
              <a:t>JSP Comments - &lt;%-- Hello --%&gt;</a:t>
            </a:r>
            <a:endParaRPr lang="en-IN" sz="3600" b="0" strike="noStrike" spc="-1" dirty="0">
              <a:solidFill>
                <a:srgbClr val="000000"/>
              </a:solidFill>
              <a:uFill>
                <a:solidFill>
                  <a:srgbClr val="FFFFFF"/>
                </a:solidFill>
              </a:uFill>
              <a:latin typeface="Arial"/>
            </a:endParaRPr>
          </a:p>
          <a:p>
            <a:pPr marL="432000" indent="-321120">
              <a:lnSpc>
                <a:spcPct val="100000"/>
              </a:lnSpc>
              <a:buClr>
                <a:srgbClr val="000000"/>
              </a:buClr>
              <a:buSzPct val="45000"/>
              <a:buFont typeface="Wingdings" charset="2"/>
              <a:buChar char=""/>
            </a:pPr>
            <a:r>
              <a:rPr lang="en-IN" sz="3600" b="0" strike="noStrike" spc="-1" dirty="0">
                <a:solidFill>
                  <a:srgbClr val="000000"/>
                </a:solidFill>
                <a:uFill>
                  <a:solidFill>
                    <a:srgbClr val="FFFFFF"/>
                  </a:solidFill>
                </a:uFill>
                <a:latin typeface="Arial"/>
                <a:ea typeface="DejaVu Sans"/>
              </a:rPr>
              <a:t>JSP Expression - &lt;%= Java Value %&gt;</a:t>
            </a:r>
            <a:endParaRPr lang="en-IN" sz="3600" b="0" strike="noStrike" spc="-1" dirty="0">
              <a:solidFill>
                <a:srgbClr val="000000"/>
              </a:solidFill>
              <a:uFill>
                <a:solidFill>
                  <a:srgbClr val="FFFFFF"/>
                </a:solidFill>
              </a:uFill>
              <a:latin typeface="Arial"/>
            </a:endParaRPr>
          </a:p>
          <a:p>
            <a:pPr marL="432000" indent="-321120">
              <a:lnSpc>
                <a:spcPct val="100000"/>
              </a:lnSpc>
              <a:buClr>
                <a:srgbClr val="000000"/>
              </a:buClr>
              <a:buSzPct val="45000"/>
              <a:buFont typeface="Wingdings" charset="2"/>
              <a:buChar char=""/>
            </a:pPr>
            <a:r>
              <a:rPr lang="en-IN" sz="3600" b="0" strike="noStrike" spc="-1" dirty="0">
                <a:solidFill>
                  <a:srgbClr val="000000"/>
                </a:solidFill>
                <a:uFill>
                  <a:solidFill>
                    <a:srgbClr val="FFFFFF"/>
                  </a:solidFill>
                </a:uFill>
                <a:latin typeface="Arial"/>
                <a:ea typeface="DejaVu Sans"/>
              </a:rPr>
              <a:t>JSP </a:t>
            </a:r>
            <a:r>
              <a:rPr lang="en-IN" sz="3600" b="0" strike="noStrike" spc="-1" dirty="0" err="1">
                <a:solidFill>
                  <a:srgbClr val="000000"/>
                </a:solidFill>
                <a:uFill>
                  <a:solidFill>
                    <a:srgbClr val="FFFFFF"/>
                  </a:solidFill>
                </a:uFill>
                <a:latin typeface="Arial"/>
                <a:ea typeface="DejaVu Sans"/>
              </a:rPr>
              <a:t>Scriptlet</a:t>
            </a:r>
            <a:r>
              <a:rPr lang="en-IN" sz="3600" b="0" strike="noStrike" spc="-1" dirty="0">
                <a:solidFill>
                  <a:srgbClr val="000000"/>
                </a:solidFill>
                <a:uFill>
                  <a:solidFill>
                    <a:srgbClr val="FFFFFF"/>
                  </a:solidFill>
                </a:uFill>
                <a:latin typeface="Arial"/>
                <a:ea typeface="DejaVu Sans"/>
              </a:rPr>
              <a:t> - &lt;% Java Statements %&gt;</a:t>
            </a:r>
            <a:endParaRPr lang="en-IN" sz="3600" b="0" strike="noStrike" spc="-1" dirty="0">
              <a:solidFill>
                <a:srgbClr val="000000"/>
              </a:solidFill>
              <a:uFill>
                <a:solidFill>
                  <a:srgbClr val="FFFFFF"/>
                </a:solidFill>
              </a:uFill>
              <a:latin typeface="Arial"/>
            </a:endParaRPr>
          </a:p>
          <a:p>
            <a:pPr marL="432000" indent="-321120">
              <a:lnSpc>
                <a:spcPct val="100000"/>
              </a:lnSpc>
              <a:buClr>
                <a:srgbClr val="000000"/>
              </a:buClr>
              <a:buSzPct val="45000"/>
              <a:buFont typeface="Wingdings" charset="2"/>
              <a:buChar char=""/>
            </a:pPr>
            <a:r>
              <a:rPr lang="en-IN" sz="3600" b="0" strike="noStrike" spc="-1" dirty="0">
                <a:solidFill>
                  <a:srgbClr val="000000"/>
                </a:solidFill>
                <a:uFill>
                  <a:solidFill>
                    <a:srgbClr val="FFFFFF"/>
                  </a:solidFill>
                </a:uFill>
                <a:latin typeface="Arial"/>
                <a:ea typeface="DejaVu Sans"/>
              </a:rPr>
              <a:t>JSP Declaration - &lt;%! Field/Method Definition %&gt;</a:t>
            </a:r>
            <a:endParaRPr lang="en-IN" sz="3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576000" y="394200"/>
            <a:ext cx="906984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a:solidFill>
                  <a:srgbClr val="000000"/>
                </a:solidFill>
                <a:uFill>
                  <a:solidFill>
                    <a:srgbClr val="FFFFFF"/>
                  </a:solidFill>
                </a:uFill>
                <a:latin typeface="Arial"/>
                <a:ea typeface="DejaVu Sans"/>
              </a:rPr>
              <a:t>Basic Syntax</a:t>
            </a:r>
            <a:endParaRPr lang="en-IN" sz="1400" b="0" strike="noStrike" spc="-1">
              <a:solidFill>
                <a:srgbClr val="000000"/>
              </a:solidFill>
              <a:uFill>
                <a:solidFill>
                  <a:srgbClr val="FFFFFF"/>
                </a:solidFill>
              </a:uFill>
              <a:latin typeface="Arial"/>
            </a:endParaRPr>
          </a:p>
        </p:txBody>
      </p:sp>
      <p:sp>
        <p:nvSpPr>
          <p:cNvPr id="393" name="CustomShape 2"/>
          <p:cNvSpPr/>
          <p:nvPr/>
        </p:nvSpPr>
        <p:spPr>
          <a:xfrm>
            <a:off x="504000" y="1768680"/>
            <a:ext cx="9069840" cy="4381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2800" b="0" strike="noStrike" spc="-1" dirty="0">
                <a:solidFill>
                  <a:srgbClr val="000000"/>
                </a:solidFill>
                <a:uFill>
                  <a:solidFill>
                    <a:srgbClr val="FFFFFF"/>
                  </a:solidFill>
                </a:uFill>
                <a:latin typeface="Arial"/>
                <a:ea typeface="DejaVu Sans"/>
              </a:rPr>
              <a:t>JSP Directive - &lt;%@ directive attribute = “value” %&gt;</a:t>
            </a:r>
            <a:endParaRPr lang="en-IN" sz="1400" b="0" strike="noStrike" spc="-1" dirty="0">
              <a:solidFill>
                <a:srgbClr val="000000"/>
              </a:solidFill>
              <a:uFill>
                <a:solidFill>
                  <a:srgbClr val="FFFFFF"/>
                </a:solidFill>
              </a:uFill>
              <a:latin typeface="Arial"/>
            </a:endParaRPr>
          </a:p>
          <a:p>
            <a:endParaRPr lang="en-IN" sz="1400" b="0" strike="noStrike" spc="-1" dirty="0">
              <a:solidFill>
                <a:srgbClr val="000000"/>
              </a:solidFill>
              <a:uFill>
                <a:solidFill>
                  <a:srgbClr val="FFFFFF"/>
                </a:solidFill>
              </a:uFill>
              <a:latin typeface="Arial"/>
            </a:endParaRPr>
          </a:p>
          <a:p>
            <a:r>
              <a:rPr lang="en-IN" sz="2800" b="0" strike="noStrike" spc="-1" dirty="0">
                <a:solidFill>
                  <a:srgbClr val="000000"/>
                </a:solidFill>
                <a:uFill>
                  <a:solidFill>
                    <a:srgbClr val="FFFFFF"/>
                  </a:solidFill>
                </a:uFill>
                <a:latin typeface="Arial"/>
                <a:ea typeface="DejaVu Sans"/>
              </a:rPr>
              <a:t>JSP Action – </a:t>
            </a:r>
            <a:r>
              <a:rPr lang="en-IN" sz="2800" b="0" strike="noStrike" spc="-1" dirty="0" err="1">
                <a:solidFill>
                  <a:srgbClr val="000000"/>
                </a:solidFill>
                <a:uFill>
                  <a:solidFill>
                    <a:srgbClr val="FFFFFF"/>
                  </a:solidFill>
                </a:uFill>
                <a:latin typeface="Arial"/>
                <a:ea typeface="DejaVu Sans"/>
              </a:rPr>
              <a:t>jsp:action_name</a:t>
            </a:r>
            <a:r>
              <a:rPr lang="en-IN" sz="2800" b="0" strike="noStrike" spc="-1" dirty="0">
                <a:solidFill>
                  <a:srgbClr val="000000"/>
                </a:solidFill>
                <a:uFill>
                  <a:solidFill>
                    <a:srgbClr val="FFFFFF"/>
                  </a:solidFill>
                </a:uFill>
                <a:latin typeface="Arial"/>
                <a:ea typeface="DejaVu Sans"/>
              </a:rPr>
              <a:t> </a:t>
            </a:r>
            <a:r>
              <a:rPr lang="en-IN" sz="2800" b="0" strike="noStrike" spc="-1" dirty="0" err="1">
                <a:solidFill>
                  <a:srgbClr val="000000"/>
                </a:solidFill>
                <a:uFill>
                  <a:solidFill>
                    <a:srgbClr val="FFFFFF"/>
                  </a:solidFill>
                </a:uFill>
                <a:latin typeface="Arial"/>
                <a:ea typeface="DejaVu Sans"/>
              </a:rPr>
              <a:t>action_attributes</a:t>
            </a:r>
            <a:endParaRPr lang="en-IN" sz="1400" b="0" strike="noStrike" spc="-1" dirty="0">
              <a:solidFill>
                <a:srgbClr val="000000"/>
              </a:solidFill>
              <a:uFill>
                <a:solidFill>
                  <a:srgbClr val="FFFFFF"/>
                </a:solidFill>
              </a:uFill>
              <a:latin typeface="Arial"/>
            </a:endParaRPr>
          </a:p>
          <a:p>
            <a:endParaRPr lang="en-IN" sz="1400" b="0" strike="noStrike" spc="-1" dirty="0">
              <a:solidFill>
                <a:srgbClr val="000000"/>
              </a:solidFill>
              <a:uFill>
                <a:solidFill>
                  <a:srgbClr val="FFFFFF"/>
                </a:solidFill>
              </a:uFill>
              <a:latin typeface="Arial"/>
            </a:endParaRPr>
          </a:p>
          <a:p>
            <a:r>
              <a:rPr lang="en-IN" sz="2800" b="0" strike="noStrike" spc="-1" dirty="0">
                <a:solidFill>
                  <a:srgbClr val="000000"/>
                </a:solidFill>
                <a:uFill>
                  <a:solidFill>
                    <a:srgbClr val="FFFFFF"/>
                  </a:solidFill>
                </a:uFill>
                <a:latin typeface="Arial"/>
                <a:ea typeface="DejaVu Sans"/>
              </a:rPr>
              <a:t>JSP Expression Language Element - ${EL expression}</a:t>
            </a:r>
            <a:endParaRPr lang="en-IN" sz="1400" b="0" strike="noStrike" spc="-1" dirty="0">
              <a:solidFill>
                <a:srgbClr val="000000"/>
              </a:solidFill>
              <a:uFill>
                <a:solidFill>
                  <a:srgbClr val="FFFFFF"/>
                </a:solidFill>
              </a:uFill>
              <a:latin typeface="Arial"/>
            </a:endParaRPr>
          </a:p>
          <a:p>
            <a:endParaRPr lang="en-IN" sz="1400" b="0" strike="noStrike" spc="-1" dirty="0">
              <a:solidFill>
                <a:srgbClr val="000000"/>
              </a:solidFill>
              <a:uFill>
                <a:solidFill>
                  <a:srgbClr val="FFFFFF"/>
                </a:solidFill>
              </a:uFill>
              <a:latin typeface="Arial"/>
            </a:endParaRPr>
          </a:p>
          <a:p>
            <a:r>
              <a:rPr lang="en-IN" sz="2800" b="0" strike="noStrike" spc="-1" dirty="0">
                <a:solidFill>
                  <a:srgbClr val="000000"/>
                </a:solidFill>
                <a:uFill>
                  <a:solidFill>
                    <a:srgbClr val="FFFFFF"/>
                  </a:solidFill>
                </a:uFill>
                <a:latin typeface="Arial"/>
                <a:ea typeface="DejaVu Sans"/>
              </a:rPr>
              <a:t>Custom tag - &lt;</a:t>
            </a:r>
            <a:r>
              <a:rPr lang="en-IN" sz="2800" b="0" strike="noStrike" spc="-1" dirty="0" err="1">
                <a:solidFill>
                  <a:srgbClr val="000000"/>
                </a:solidFill>
                <a:uFill>
                  <a:solidFill>
                    <a:srgbClr val="FFFFFF"/>
                  </a:solidFill>
                </a:uFill>
                <a:latin typeface="Arial"/>
                <a:ea typeface="DejaVu Sans"/>
              </a:rPr>
              <a:t>prefix:name</a:t>
            </a:r>
            <a:r>
              <a:rPr lang="en-IN" sz="2800" b="0" strike="noStrike" spc="-1" dirty="0">
                <a:solidFill>
                  <a:srgbClr val="000000"/>
                </a:solidFill>
                <a:uFill>
                  <a:solidFill>
                    <a:srgbClr val="FFFFFF"/>
                  </a:solidFill>
                </a:uFill>
                <a:latin typeface="Arial"/>
                <a:ea typeface="DejaVu Sans"/>
              </a:rPr>
              <a:t>&gt; &lt;/</a:t>
            </a:r>
            <a:r>
              <a:rPr lang="en-IN" sz="2800" b="0" strike="noStrike" spc="-1" dirty="0" err="1">
                <a:solidFill>
                  <a:srgbClr val="000000"/>
                </a:solidFill>
                <a:uFill>
                  <a:solidFill>
                    <a:srgbClr val="FFFFFF"/>
                  </a:solidFill>
                </a:uFill>
                <a:latin typeface="Arial"/>
                <a:ea typeface="DejaVu Sans"/>
              </a:rPr>
              <a:t>prefix:name</a:t>
            </a:r>
            <a:r>
              <a:rPr lang="en-IN" sz="2800" b="0" strike="noStrike" spc="-1" dirty="0">
                <a:solidFill>
                  <a:srgbClr val="000000"/>
                </a:solidFill>
                <a:uFill>
                  <a:solidFill>
                    <a:srgbClr val="FFFFFF"/>
                  </a:solidFill>
                </a:uFill>
                <a:latin typeface="Arial"/>
                <a:ea typeface="DejaVu Sans"/>
              </a:rPr>
              <a:t>&gt;</a:t>
            </a:r>
          </a:p>
          <a:p>
            <a:r>
              <a:rPr lang="en-IN" sz="2800" spc="-1" dirty="0">
                <a:solidFill>
                  <a:srgbClr val="000000"/>
                </a:solidFill>
                <a:uFill>
                  <a:solidFill>
                    <a:srgbClr val="FFFFFF"/>
                  </a:solidFill>
                </a:uFill>
                <a:latin typeface="Arial"/>
              </a:rPr>
              <a:t>Escaped Template Text – Ex: &lt;\%   %\&gt;</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JSP Tags</a:t>
            </a:r>
            <a:endParaRPr lang="en-IN" sz="1400" b="0" strike="noStrike" spc="-1">
              <a:solidFill>
                <a:srgbClr val="000000"/>
              </a:solidFill>
              <a:uFill>
                <a:solidFill>
                  <a:srgbClr val="FFFFFF"/>
                </a:solidFill>
              </a:uFill>
              <a:latin typeface="Arial"/>
            </a:endParaRPr>
          </a:p>
        </p:txBody>
      </p:sp>
      <p:sp>
        <p:nvSpPr>
          <p:cNvPr id="395"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12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Every JSP tag has its own functionality defined and each tag has its own specific purpose. </a:t>
            </a:r>
            <a:endParaRPr lang="en-IN" sz="3200" b="0" strike="noStrike" spc="-1" dirty="0">
              <a:solidFill>
                <a:srgbClr val="000000"/>
              </a:solidFill>
              <a:uFill>
                <a:solidFill>
                  <a:srgbClr val="FFFFFF"/>
                </a:solidFill>
              </a:uFill>
              <a:latin typeface="Arial"/>
            </a:endParaRPr>
          </a:p>
          <a:p>
            <a:pPr marL="432000" indent="-32112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We cannot make use of one tag inside another.</a:t>
            </a:r>
          </a:p>
          <a:p>
            <a:pPr marL="432000" indent="-321120">
              <a:lnSpc>
                <a:spcPct val="100000"/>
              </a:lnSpc>
              <a:buClr>
                <a:srgbClr val="000000"/>
              </a:buClr>
              <a:buSzPct val="45000"/>
              <a:buFont typeface="Wingdings" charset="2"/>
              <a:buChar char=""/>
            </a:pPr>
            <a:r>
              <a:rPr lang="en-IN" sz="3200" spc="-1" dirty="0">
                <a:solidFill>
                  <a:srgbClr val="000000"/>
                </a:solidFill>
                <a:uFill>
                  <a:solidFill>
                    <a:srgbClr val="FFFFFF"/>
                  </a:solidFill>
                </a:uFill>
                <a:latin typeface="Arial"/>
              </a:rPr>
              <a:t>What is template text?</a:t>
            </a:r>
          </a:p>
          <a:p>
            <a:pPr marL="432000" indent="-32112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rPr>
              <a:t>Two minor ex</a:t>
            </a:r>
            <a:r>
              <a:rPr lang="en-IN" sz="3200" spc="-1" dirty="0">
                <a:solidFill>
                  <a:srgbClr val="000000"/>
                </a:solidFill>
                <a:uFill>
                  <a:solidFill>
                    <a:srgbClr val="FFFFFF"/>
                  </a:solidFill>
                </a:uFill>
                <a:latin typeface="Arial"/>
              </a:rPr>
              <a:t>ceptions to the “template text” processing –</a:t>
            </a:r>
          </a:p>
          <a:p>
            <a:pPr marL="110880">
              <a:lnSpc>
                <a:spcPct val="100000"/>
              </a:lnSpc>
              <a:buClr>
                <a:srgbClr val="000000"/>
              </a:buClr>
              <a:buSzPct val="45000"/>
            </a:pPr>
            <a:r>
              <a:rPr lang="en-IN" sz="3200" b="0" strike="noStrike" spc="-1" dirty="0">
                <a:solidFill>
                  <a:srgbClr val="000000"/>
                </a:solidFill>
                <a:uFill>
                  <a:solidFill>
                    <a:srgbClr val="FFFFFF"/>
                  </a:solidFill>
                </a:uFill>
                <a:latin typeface="Arial"/>
              </a:rPr>
              <a:t>a) &lt;% or %</a:t>
            </a:r>
            <a:r>
              <a:rPr lang="en-IN" sz="3200" spc="-1" dirty="0">
                <a:solidFill>
                  <a:srgbClr val="000000"/>
                </a:solidFill>
                <a:uFill>
                  <a:solidFill>
                    <a:srgbClr val="FFFFFF"/>
                  </a:solidFill>
                </a:uFill>
                <a:latin typeface="Arial"/>
              </a:rPr>
              <a:t>&gt; in the output</a:t>
            </a:r>
          </a:p>
          <a:p>
            <a:pPr marL="110880">
              <a:lnSpc>
                <a:spcPct val="100000"/>
              </a:lnSpc>
              <a:buClr>
                <a:srgbClr val="000000"/>
              </a:buClr>
              <a:buSzPct val="45000"/>
            </a:pPr>
            <a:r>
              <a:rPr lang="en-IN" sz="3200" b="0" strike="noStrike" spc="-1" dirty="0">
                <a:solidFill>
                  <a:srgbClr val="000000"/>
                </a:solidFill>
                <a:uFill>
                  <a:solidFill>
                    <a:srgbClr val="FFFFFF"/>
                  </a:solidFill>
                </a:uFill>
                <a:latin typeface="Arial"/>
              </a:rPr>
              <a:t>b) Comment </a:t>
            </a:r>
            <a:r>
              <a:rPr lang="en-IN" sz="3200" spc="-1" dirty="0">
                <a:solidFill>
                  <a:srgbClr val="000000"/>
                </a:solidFill>
                <a:uFill>
                  <a:solidFill>
                    <a:srgbClr val="FFFFFF"/>
                  </a:solidFill>
                </a:uFill>
                <a:latin typeface="Arial"/>
              </a:rPr>
              <a:t>to appear in the JSP page - &lt;%--  </a:t>
            </a:r>
          </a:p>
          <a:p>
            <a:pPr marL="110880">
              <a:lnSpc>
                <a:spcPct val="100000"/>
              </a:lnSpc>
              <a:buClr>
                <a:srgbClr val="000000"/>
              </a:buClr>
              <a:buSzPct val="45000"/>
            </a:pPr>
            <a:r>
              <a:rPr lang="en-IN" sz="3200" spc="-1" dirty="0">
                <a:solidFill>
                  <a:srgbClr val="000000"/>
                </a:solidFill>
                <a:uFill>
                  <a:solidFill>
                    <a:srgbClr val="FFFFFF"/>
                  </a:solidFill>
                </a:uFill>
                <a:latin typeface="Arial"/>
              </a:rPr>
              <a:t>--%&gt;</a:t>
            </a:r>
            <a:endParaRPr lang="en-IN"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504000" y="301320"/>
            <a:ext cx="906984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Invoking Java Code from JSP</a:t>
            </a:r>
            <a:endParaRPr lang="en-IN" sz="1400" b="0" strike="noStrike" spc="-1">
              <a:solidFill>
                <a:srgbClr val="000000"/>
              </a:solidFill>
              <a:uFill>
                <a:solidFill>
                  <a:srgbClr val="FFFFFF"/>
                </a:solidFill>
              </a:uFill>
              <a:latin typeface="Arial"/>
            </a:endParaRPr>
          </a:p>
        </p:txBody>
      </p:sp>
      <p:sp>
        <p:nvSpPr>
          <p:cNvPr id="397" name="CustomShape 2"/>
          <p:cNvSpPr/>
          <p:nvPr/>
        </p:nvSpPr>
        <p:spPr>
          <a:xfrm>
            <a:off x="504000" y="1768680"/>
            <a:ext cx="9069840" cy="4381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2800" b="0" strike="noStrike" spc="-1">
                <a:solidFill>
                  <a:srgbClr val="000000"/>
                </a:solidFill>
                <a:uFill>
                  <a:solidFill>
                    <a:srgbClr val="FFFFFF"/>
                  </a:solidFill>
                </a:uFill>
                <a:latin typeface="Arial"/>
                <a:ea typeface="DejaVu Sans"/>
              </a:rPr>
              <a:t>Usage of long and complicated blocks of Java code in JSP pages yields a result which is </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Hard to maintain</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Hard to debug</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Hard to reuse</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Hard to divide among different members in the development team.</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504000" y="301320"/>
            <a:ext cx="906984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Invoking Java Code from JSP</a:t>
            </a:r>
            <a:endParaRPr lang="en-IN" sz="1400" b="0" strike="noStrike" spc="-1">
              <a:solidFill>
                <a:srgbClr val="000000"/>
              </a:solidFill>
              <a:uFill>
                <a:solidFill>
                  <a:srgbClr val="FFFFFF"/>
                </a:solidFill>
              </a:uFill>
              <a:latin typeface="Arial"/>
            </a:endParaRPr>
          </a:p>
        </p:txBody>
      </p:sp>
      <p:sp>
        <p:nvSpPr>
          <p:cNvPr id="399" name="CustomShape 2"/>
          <p:cNvSpPr/>
          <p:nvPr/>
        </p:nvSpPr>
        <p:spPr>
          <a:xfrm>
            <a:off x="504000" y="1768680"/>
            <a:ext cx="9069840" cy="4381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Call Java code directly</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Call Java code indirectly(Utility classes)</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Use beans</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Use MVC architecture</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Use JSP expression language</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Use custom tags(tag handler classes)</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504000" y="301320"/>
            <a:ext cx="906984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Types of JSP Scripting Elements</a:t>
            </a:r>
            <a:endParaRPr lang="en-IN" sz="1400" b="0" strike="noStrike" spc="-1">
              <a:solidFill>
                <a:srgbClr val="000000"/>
              </a:solidFill>
              <a:uFill>
                <a:solidFill>
                  <a:srgbClr val="FFFFFF"/>
                </a:solidFill>
              </a:uFill>
              <a:latin typeface="Arial"/>
            </a:endParaRPr>
          </a:p>
        </p:txBody>
      </p:sp>
      <p:sp>
        <p:nvSpPr>
          <p:cNvPr id="401" name="CustomShape 2"/>
          <p:cNvSpPr/>
          <p:nvPr/>
        </p:nvSpPr>
        <p:spPr>
          <a:xfrm>
            <a:off x="504000" y="1768680"/>
            <a:ext cx="9069840" cy="4381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10160">
              <a:lnSpc>
                <a:spcPct val="100000"/>
              </a:lnSpc>
              <a:buClr>
                <a:srgbClr val="000000"/>
              </a:buClr>
              <a:buSzPct val="45000"/>
            </a:pPr>
            <a:r>
              <a:rPr lang="en-IN" sz="3200" b="0" strike="noStrike" spc="-1" dirty="0">
                <a:solidFill>
                  <a:srgbClr val="00B0F0"/>
                </a:solidFill>
                <a:uFill>
                  <a:solidFill>
                    <a:srgbClr val="FFFFFF"/>
                  </a:solidFill>
                </a:uFill>
                <a:latin typeface="Arial"/>
                <a:ea typeface="DejaVu Sans"/>
              </a:rPr>
              <a:t>Expressions</a:t>
            </a:r>
            <a:r>
              <a:rPr lang="en-IN" sz="3200" b="0" strike="noStrike" spc="-1" dirty="0">
                <a:solidFill>
                  <a:srgbClr val="000000"/>
                </a:solidFill>
                <a:uFill>
                  <a:solidFill>
                    <a:srgbClr val="FFFFFF"/>
                  </a:solidFill>
                </a:uFill>
                <a:latin typeface="Arial"/>
                <a:ea typeface="DejaVu Sans"/>
              </a:rPr>
              <a:t> </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Syntax: &lt;%=  </a:t>
            </a:r>
            <a:r>
              <a:rPr lang="en-IN" sz="3200" b="0" i="1" strike="noStrike" spc="-1" dirty="0">
                <a:solidFill>
                  <a:srgbClr val="000000"/>
                </a:solidFill>
                <a:uFill>
                  <a:solidFill>
                    <a:srgbClr val="FFFFFF"/>
                  </a:solidFill>
                </a:uFill>
                <a:latin typeface="Arial"/>
                <a:ea typeface="DejaVu Sans"/>
              </a:rPr>
              <a:t>Java Expression</a:t>
            </a:r>
            <a:r>
              <a:rPr lang="en-IN" sz="3200" b="0" strike="noStrike" spc="-1" dirty="0">
                <a:solidFill>
                  <a:srgbClr val="000000"/>
                </a:solidFill>
                <a:uFill>
                  <a:solidFill>
                    <a:srgbClr val="FFFFFF"/>
                  </a:solidFill>
                </a:uFill>
                <a:latin typeface="Arial"/>
                <a:ea typeface="DejaVu Sans"/>
              </a:rPr>
              <a:t>   %&gt;</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Allows us to print dynamic values to output stream</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Code placed within this tag should NOT end with semi-colon.</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JSP capable servers</a:t>
            </a:r>
            <a:endParaRPr lang="en-IN" sz="1400" b="0" strike="noStrike" spc="-1">
              <a:solidFill>
                <a:srgbClr val="000000"/>
              </a:solidFill>
              <a:uFill>
                <a:solidFill>
                  <a:srgbClr val="FFFFFF"/>
                </a:solidFill>
              </a:uFill>
              <a:latin typeface="Arial"/>
            </a:endParaRPr>
          </a:p>
        </p:txBody>
      </p:sp>
      <p:sp>
        <p:nvSpPr>
          <p:cNvPr id="363"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120">
              <a:lnSpc>
                <a:spcPct val="100000"/>
              </a:lnSpc>
              <a:buClr>
                <a:srgbClr val="000000"/>
              </a:buClr>
              <a:buSzPct val="45000"/>
              <a:buFont typeface="Wingdings" charset="2"/>
              <a:buChar char=""/>
            </a:pPr>
            <a:r>
              <a:rPr lang="en-IN" sz="4000" b="0" strike="noStrike" spc="-1" dirty="0">
                <a:solidFill>
                  <a:srgbClr val="000000"/>
                </a:solidFill>
                <a:uFill>
                  <a:solidFill>
                    <a:srgbClr val="FFFFFF"/>
                  </a:solidFill>
                </a:uFill>
                <a:latin typeface="Arial"/>
                <a:ea typeface="DejaVu Sans"/>
              </a:rPr>
              <a:t>Tomcat from Apache </a:t>
            </a:r>
            <a:endParaRPr lang="en-IN" sz="1400" b="0" strike="noStrike" spc="-1" dirty="0">
              <a:solidFill>
                <a:srgbClr val="000000"/>
              </a:solidFill>
              <a:uFill>
                <a:solidFill>
                  <a:srgbClr val="FFFFFF"/>
                </a:solidFill>
              </a:uFill>
              <a:latin typeface="Arial"/>
            </a:endParaRPr>
          </a:p>
          <a:p>
            <a:pPr marL="432000" indent="-321120">
              <a:lnSpc>
                <a:spcPct val="100000"/>
              </a:lnSpc>
              <a:buClr>
                <a:srgbClr val="000000"/>
              </a:buClr>
              <a:buSzPct val="45000"/>
              <a:buFont typeface="Wingdings" charset="2"/>
              <a:buChar char=""/>
            </a:pPr>
            <a:r>
              <a:rPr lang="en-IN" sz="4000" b="0" strike="noStrike" spc="-1" dirty="0">
                <a:solidFill>
                  <a:srgbClr val="000000"/>
                </a:solidFill>
                <a:uFill>
                  <a:solidFill>
                    <a:srgbClr val="FFFFFF"/>
                  </a:solidFill>
                </a:uFill>
                <a:latin typeface="Arial"/>
                <a:ea typeface="DejaVu Sans"/>
              </a:rPr>
              <a:t>WebLogic from BEA Systems (JSP, Servlets and EJBs)</a:t>
            </a:r>
            <a:endParaRPr lang="en-IN" sz="1400" b="0" strike="noStrike" spc="-1" dirty="0">
              <a:solidFill>
                <a:srgbClr val="000000"/>
              </a:solidFill>
              <a:uFill>
                <a:solidFill>
                  <a:srgbClr val="FFFFFF"/>
                </a:solidFill>
              </a:uFill>
              <a:latin typeface="Arial"/>
            </a:endParaRPr>
          </a:p>
          <a:p>
            <a:pPr marL="432000" indent="-321120">
              <a:lnSpc>
                <a:spcPct val="100000"/>
              </a:lnSpc>
              <a:buClr>
                <a:srgbClr val="000000"/>
              </a:buClr>
              <a:buSzPct val="45000"/>
              <a:buFont typeface="Wingdings" charset="2"/>
              <a:buChar char=""/>
            </a:pPr>
            <a:r>
              <a:rPr lang="en-IN" sz="4000" b="0" strike="noStrike" spc="-1" dirty="0">
                <a:solidFill>
                  <a:srgbClr val="000000"/>
                </a:solidFill>
                <a:uFill>
                  <a:solidFill>
                    <a:srgbClr val="FFFFFF"/>
                  </a:solidFill>
                </a:uFill>
                <a:latin typeface="Arial"/>
                <a:ea typeface="DejaVu Sans"/>
              </a:rPr>
              <a:t>WebSphere from IBM (JSP, Servlets and EJBs)</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504000" y="301320"/>
            <a:ext cx="9069840" cy="1259640"/>
          </a:xfrm>
          <a:prstGeom prst="rect">
            <a:avLst/>
          </a:prstGeom>
          <a:noFill/>
          <a:ln>
            <a:noFill/>
          </a:ln>
        </p:spPr>
        <p:style>
          <a:lnRef idx="0">
            <a:scrgbClr r="0" g="0" b="0"/>
          </a:lnRef>
          <a:fillRef idx="0">
            <a:scrgbClr r="0" g="0" b="0"/>
          </a:fillRef>
          <a:effectRef idx="0">
            <a:scrgbClr r="0" g="0" b="0"/>
          </a:effectRef>
          <a:fontRef idx="minor"/>
        </p:style>
      </p:sp>
      <p:sp>
        <p:nvSpPr>
          <p:cNvPr id="403" name="CustomShape 2"/>
          <p:cNvSpPr/>
          <p:nvPr/>
        </p:nvSpPr>
        <p:spPr>
          <a:xfrm>
            <a:off x="504000" y="1768680"/>
            <a:ext cx="9069840" cy="4381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10160">
              <a:lnSpc>
                <a:spcPct val="100000"/>
              </a:lnSpc>
              <a:buClr>
                <a:srgbClr val="000000"/>
              </a:buClr>
              <a:buSzPct val="45000"/>
            </a:pPr>
            <a:r>
              <a:rPr lang="en-IN" sz="3200" b="0" u="sng" strike="noStrike" spc="-1" dirty="0" err="1">
                <a:solidFill>
                  <a:srgbClr val="00B0F0"/>
                </a:solidFill>
                <a:uFill>
                  <a:solidFill>
                    <a:srgbClr val="FFFFFF"/>
                  </a:solidFill>
                </a:uFill>
                <a:latin typeface="Arial"/>
                <a:ea typeface="DejaVu Sans"/>
              </a:rPr>
              <a:t>Scriptlets</a:t>
            </a:r>
            <a:r>
              <a:rPr lang="en-IN" sz="3200" b="0" strike="noStrike" spc="-1" dirty="0">
                <a:solidFill>
                  <a:srgbClr val="000000"/>
                </a:solidFill>
                <a:uFill>
                  <a:solidFill>
                    <a:srgbClr val="FFFFFF"/>
                  </a:solidFill>
                </a:uFill>
                <a:latin typeface="Arial"/>
                <a:ea typeface="DejaVu Sans"/>
              </a:rPr>
              <a:t> </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Syntax &lt;% </a:t>
            </a:r>
            <a:r>
              <a:rPr lang="en-IN" sz="3200" b="0" i="1" strike="noStrike" spc="-1" dirty="0">
                <a:solidFill>
                  <a:srgbClr val="000000"/>
                </a:solidFill>
                <a:uFill>
                  <a:solidFill>
                    <a:srgbClr val="FFFFFF"/>
                  </a:solidFill>
                </a:uFill>
                <a:latin typeface="Arial"/>
                <a:ea typeface="DejaVu Sans"/>
              </a:rPr>
              <a:t>Java Code</a:t>
            </a:r>
            <a:r>
              <a:rPr lang="en-IN" sz="3200" b="0" strike="noStrike" spc="-1" dirty="0">
                <a:solidFill>
                  <a:srgbClr val="000000"/>
                </a:solidFill>
                <a:uFill>
                  <a:solidFill>
                    <a:srgbClr val="FFFFFF"/>
                  </a:solidFill>
                </a:uFill>
                <a:latin typeface="Arial"/>
                <a:ea typeface="DejaVu Sans"/>
              </a:rPr>
              <a:t> %&gt;</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Helps us to write any amount of valid Java code inside JSP</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Code placed within this tag becomes part of _</a:t>
            </a:r>
            <a:r>
              <a:rPr lang="en-IN" sz="3200" b="0" strike="noStrike" spc="-1" dirty="0" err="1">
                <a:solidFill>
                  <a:srgbClr val="000000"/>
                </a:solidFill>
                <a:uFill>
                  <a:solidFill>
                    <a:srgbClr val="FFFFFF"/>
                  </a:solidFill>
                </a:uFill>
                <a:latin typeface="Arial"/>
                <a:ea typeface="DejaVu Sans"/>
              </a:rPr>
              <a:t>jspService</a:t>
            </a:r>
            <a:r>
              <a:rPr lang="en-IN" sz="3200" b="0" strike="noStrike" spc="-1" dirty="0">
                <a:solidFill>
                  <a:srgbClr val="000000"/>
                </a:solidFill>
                <a:uFill>
                  <a:solidFill>
                    <a:srgbClr val="FFFFFF"/>
                  </a:solidFill>
                </a:uFill>
                <a:latin typeface="Arial"/>
                <a:ea typeface="DejaVu Sans"/>
              </a:rPr>
              <a:t>() method.</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504000" y="301320"/>
            <a:ext cx="9069840" cy="1259640"/>
          </a:xfrm>
          <a:prstGeom prst="rect">
            <a:avLst/>
          </a:prstGeom>
          <a:noFill/>
          <a:ln>
            <a:noFill/>
          </a:ln>
        </p:spPr>
        <p:style>
          <a:lnRef idx="0">
            <a:scrgbClr r="0" g="0" b="0"/>
          </a:lnRef>
          <a:fillRef idx="0">
            <a:scrgbClr r="0" g="0" b="0"/>
          </a:fillRef>
          <a:effectRef idx="0">
            <a:scrgbClr r="0" g="0" b="0"/>
          </a:effectRef>
          <a:fontRef idx="minor"/>
        </p:style>
      </p:sp>
      <p:sp>
        <p:nvSpPr>
          <p:cNvPr id="405" name="CustomShape 2"/>
          <p:cNvSpPr/>
          <p:nvPr/>
        </p:nvSpPr>
        <p:spPr>
          <a:xfrm>
            <a:off x="504000" y="1768680"/>
            <a:ext cx="9069840" cy="4381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10160">
              <a:lnSpc>
                <a:spcPct val="100000"/>
              </a:lnSpc>
              <a:buClr>
                <a:srgbClr val="000000"/>
              </a:buClr>
              <a:buSzPct val="45000"/>
            </a:pPr>
            <a:r>
              <a:rPr lang="en-IN" sz="3200" b="0" u="sng" strike="noStrike" spc="-1" dirty="0">
                <a:solidFill>
                  <a:srgbClr val="00B0F0"/>
                </a:solidFill>
                <a:uFill>
                  <a:solidFill>
                    <a:srgbClr val="FFFFFF"/>
                  </a:solidFill>
                </a:uFill>
                <a:latin typeface="Arial"/>
                <a:ea typeface="DejaVu Sans"/>
              </a:rPr>
              <a:t>Declarations</a:t>
            </a:r>
            <a:endParaRPr lang="en-IN" sz="1400" b="0" strike="noStrike" spc="-1" dirty="0">
              <a:solidFill>
                <a:srgbClr val="00B0F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Syntax:  &lt;%! </a:t>
            </a:r>
            <a:r>
              <a:rPr lang="en-IN" sz="3200" b="0" i="1" strike="noStrike" spc="-1" dirty="0">
                <a:solidFill>
                  <a:srgbClr val="000000"/>
                </a:solidFill>
                <a:uFill>
                  <a:solidFill>
                    <a:srgbClr val="FFFFFF"/>
                  </a:solidFill>
                </a:uFill>
                <a:latin typeface="Arial"/>
                <a:ea typeface="DejaVu Sans"/>
              </a:rPr>
              <a:t>Field/Method Declaration</a:t>
            </a:r>
            <a:r>
              <a:rPr lang="en-IN" sz="3200" b="0" strike="noStrike" spc="-1" dirty="0">
                <a:solidFill>
                  <a:srgbClr val="000000"/>
                </a:solidFill>
                <a:uFill>
                  <a:solidFill>
                    <a:srgbClr val="FFFFFF"/>
                  </a:solidFill>
                </a:uFill>
                <a:latin typeface="Arial"/>
                <a:ea typeface="DejaVu Sans"/>
              </a:rPr>
              <a:t> %&gt;</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This tag allows us to declare variables, methods(non-abstract), inner classes or blocks(static or non-static).</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Code placed within this tag will be present outside of _</a:t>
            </a:r>
            <a:r>
              <a:rPr lang="en-IN" sz="3200" b="0" strike="noStrike" spc="-1" dirty="0" err="1">
                <a:solidFill>
                  <a:srgbClr val="000000"/>
                </a:solidFill>
                <a:uFill>
                  <a:solidFill>
                    <a:srgbClr val="FFFFFF"/>
                  </a:solidFill>
                </a:uFill>
                <a:latin typeface="Arial"/>
                <a:ea typeface="DejaVu Sans"/>
              </a:rPr>
              <a:t>jspService</a:t>
            </a:r>
            <a:r>
              <a:rPr lang="en-IN" sz="3200" b="0" strike="noStrike" spc="-1" dirty="0">
                <a:solidFill>
                  <a:srgbClr val="000000"/>
                </a:solidFill>
                <a:uFill>
                  <a:solidFill>
                    <a:srgbClr val="FFFFFF"/>
                  </a:solidFill>
                </a:uFill>
                <a:latin typeface="Arial"/>
                <a:ea typeface="DejaVu Sans"/>
              </a:rPr>
              <a:t>() method of translated servlet. Hence if we declare a variable using this tag, it becomes class level variable.</a:t>
            </a:r>
            <a:endParaRPr lang="en-IN" sz="14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We can write declaration tag anywhere in JSP.</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504000" y="301320"/>
            <a:ext cx="906984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Limiting the Amount of Java Code in JSP</a:t>
            </a:r>
            <a:endParaRPr lang="en-IN" sz="1400" b="0" strike="noStrike" spc="-1">
              <a:solidFill>
                <a:srgbClr val="000000"/>
              </a:solidFill>
              <a:uFill>
                <a:solidFill>
                  <a:srgbClr val="FFFFFF"/>
                </a:solidFill>
              </a:uFill>
              <a:latin typeface="Arial"/>
            </a:endParaRPr>
          </a:p>
        </p:txBody>
      </p:sp>
      <p:sp>
        <p:nvSpPr>
          <p:cNvPr id="407" name="CustomShape 2"/>
          <p:cNvSpPr/>
          <p:nvPr/>
        </p:nvSpPr>
        <p:spPr>
          <a:xfrm>
            <a:off x="504000" y="1768680"/>
            <a:ext cx="9069840" cy="4381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IN" sz="2800" b="0" strike="noStrike" spc="-1" dirty="0">
                <a:solidFill>
                  <a:srgbClr val="000000"/>
                </a:solidFill>
                <a:uFill>
                  <a:solidFill>
                    <a:srgbClr val="FFFFFF"/>
                  </a:solidFill>
                </a:uFill>
                <a:latin typeface="Arial"/>
                <a:ea typeface="DejaVu Sans"/>
              </a:rPr>
              <a:t>Using separate Java class and invoking it with one or two lines inside JSP is better option. Y??</a:t>
            </a:r>
          </a:p>
          <a:p>
            <a:pPr>
              <a:lnSpc>
                <a:spcPct val="100000"/>
              </a:lnSpc>
            </a:pPr>
            <a:endParaRPr lang="en-IN" sz="14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Arial"/>
                <a:ea typeface="DejaVu Sans"/>
              </a:rPr>
              <a:t>Development</a:t>
            </a:r>
            <a:endParaRPr lang="en-IN" sz="14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Arial"/>
                <a:ea typeface="DejaVu Sans"/>
              </a:rPr>
              <a:t>Compilation</a:t>
            </a:r>
            <a:endParaRPr lang="en-IN" sz="14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Arial"/>
                <a:ea typeface="DejaVu Sans"/>
              </a:rPr>
              <a:t>Debugging</a:t>
            </a:r>
            <a:endParaRPr lang="en-IN" sz="14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Arial"/>
                <a:ea typeface="DejaVu Sans"/>
              </a:rPr>
              <a:t>Division of </a:t>
            </a:r>
            <a:r>
              <a:rPr lang="en-IN" sz="2800" b="0" strike="noStrike" spc="-1" dirty="0" err="1">
                <a:solidFill>
                  <a:srgbClr val="000000"/>
                </a:solidFill>
                <a:uFill>
                  <a:solidFill>
                    <a:srgbClr val="FFFFFF"/>
                  </a:solidFill>
                </a:uFill>
                <a:latin typeface="Arial"/>
                <a:ea typeface="DejaVu Sans"/>
              </a:rPr>
              <a:t>labor</a:t>
            </a:r>
            <a:endParaRPr lang="en-IN" sz="14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Arial"/>
                <a:ea typeface="DejaVu Sans"/>
              </a:rPr>
              <a:t>Testing</a:t>
            </a:r>
            <a:endParaRPr lang="en-IN" sz="14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Arial"/>
                <a:ea typeface="DejaVu Sans"/>
              </a:rPr>
              <a:t>Reuse</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Using JSP Expressions</a:t>
            </a:r>
            <a:endParaRPr lang="en-IN" sz="1400" b="0" strike="noStrike" spc="-1">
              <a:solidFill>
                <a:srgbClr val="000000"/>
              </a:solidFill>
              <a:uFill>
                <a:solidFill>
                  <a:srgbClr val="FFFFFF"/>
                </a:solidFill>
              </a:uFill>
              <a:latin typeface="Arial"/>
            </a:endParaRPr>
          </a:p>
        </p:txBody>
      </p:sp>
      <p:sp>
        <p:nvSpPr>
          <p:cNvPr id="409"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2800" b="0" strike="noStrike" spc="-1">
                <a:solidFill>
                  <a:srgbClr val="000000"/>
                </a:solidFill>
                <a:uFill>
                  <a:solidFill>
                    <a:srgbClr val="FFFFFF"/>
                  </a:solidFill>
                </a:uFill>
                <a:latin typeface="Arial"/>
                <a:ea typeface="DejaVu Sans"/>
              </a:rPr>
              <a:t>A JSP Expression is used to insert values directly into the output.</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&lt;%= Java Expression %&gt;</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The expression is evaluated, converted to a string and inserted in the page. This evaluation is done at runtime.</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Ex: Current Time: &lt;%= new java.util.Date() %&gt;</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Predefined Variables</a:t>
            </a:r>
            <a:endParaRPr lang="en-IN" sz="1400" b="0" strike="noStrike" spc="-1">
              <a:solidFill>
                <a:srgbClr val="000000"/>
              </a:solidFill>
              <a:uFill>
                <a:solidFill>
                  <a:srgbClr val="FFFFFF"/>
                </a:solidFill>
              </a:uFill>
              <a:latin typeface="Arial"/>
            </a:endParaRPr>
          </a:p>
        </p:txBody>
      </p:sp>
      <p:sp>
        <p:nvSpPr>
          <p:cNvPr id="411"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They are nothing but “implicit objects” - There are 9 implicit objects</a:t>
            </a:r>
            <a:endParaRPr lang="en-IN" sz="14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These are the objects that are created by the container automatically, so that developer need not explicitly create them.</a:t>
            </a:r>
            <a:endParaRPr lang="en-IN" sz="14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These objects use the standard variable names and are available only in _jspService() method.</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sp>
      <p:sp>
        <p:nvSpPr>
          <p:cNvPr id="413"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Arial"/>
                <a:ea typeface="DejaVu Sans"/>
              </a:rPr>
              <a:t>request</a:t>
            </a:r>
            <a:r>
              <a:rPr lang="en-IN" sz="2800" b="0" strike="noStrike" spc="-1" dirty="0">
                <a:solidFill>
                  <a:srgbClr val="000000"/>
                </a:solidFill>
                <a:uFill>
                  <a:solidFill>
                    <a:srgbClr val="FFFFFF"/>
                  </a:solidFill>
                </a:uFill>
                <a:latin typeface="Arial"/>
                <a:ea typeface="DejaVu Sans"/>
              </a:rPr>
              <a:t> – </a:t>
            </a:r>
            <a:r>
              <a:rPr lang="en-IN" sz="2800" b="0" strike="noStrike" spc="-1" dirty="0" err="1">
                <a:solidFill>
                  <a:srgbClr val="000000"/>
                </a:solidFill>
                <a:uFill>
                  <a:solidFill>
                    <a:srgbClr val="FFFFFF"/>
                  </a:solidFill>
                </a:uFill>
                <a:latin typeface="Arial"/>
                <a:ea typeface="DejaVu Sans"/>
              </a:rPr>
              <a:t>HttpServletRequest</a:t>
            </a:r>
            <a:endParaRPr lang="en-IN"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Arial"/>
                <a:ea typeface="DejaVu Sans"/>
              </a:rPr>
              <a:t>response</a:t>
            </a:r>
            <a:r>
              <a:rPr lang="en-IN" sz="2800" b="0" strike="noStrike" spc="-1" dirty="0">
                <a:solidFill>
                  <a:srgbClr val="000000"/>
                </a:solidFill>
                <a:uFill>
                  <a:solidFill>
                    <a:srgbClr val="FFFFFF"/>
                  </a:solidFill>
                </a:uFill>
                <a:latin typeface="Arial"/>
                <a:ea typeface="DejaVu Sans"/>
              </a:rPr>
              <a:t> – </a:t>
            </a:r>
            <a:r>
              <a:rPr lang="en-IN" sz="2800" b="0" strike="noStrike" spc="-1" dirty="0" err="1">
                <a:solidFill>
                  <a:srgbClr val="000000"/>
                </a:solidFill>
                <a:uFill>
                  <a:solidFill>
                    <a:srgbClr val="FFFFFF"/>
                  </a:solidFill>
                </a:uFill>
                <a:latin typeface="Arial"/>
                <a:ea typeface="DejaVu Sans"/>
              </a:rPr>
              <a:t>HttpServletResponse</a:t>
            </a:r>
            <a:endParaRPr lang="en-IN"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Arial"/>
                <a:ea typeface="DejaVu Sans"/>
              </a:rPr>
              <a:t>session</a:t>
            </a:r>
            <a:r>
              <a:rPr lang="en-IN" sz="2800" b="0" strike="noStrike" spc="-1" dirty="0">
                <a:solidFill>
                  <a:srgbClr val="000000"/>
                </a:solidFill>
                <a:uFill>
                  <a:solidFill>
                    <a:srgbClr val="FFFFFF"/>
                  </a:solidFill>
                </a:uFill>
                <a:latin typeface="Arial"/>
                <a:ea typeface="DejaVu Sans"/>
              </a:rPr>
              <a:t> – </a:t>
            </a:r>
            <a:r>
              <a:rPr lang="en-IN" sz="2800" b="0" strike="noStrike" spc="-1" dirty="0" err="1">
                <a:solidFill>
                  <a:srgbClr val="000000"/>
                </a:solidFill>
                <a:uFill>
                  <a:solidFill>
                    <a:srgbClr val="FFFFFF"/>
                  </a:solidFill>
                </a:uFill>
                <a:latin typeface="Arial"/>
                <a:ea typeface="DejaVu Sans"/>
              </a:rPr>
              <a:t>HttpSession</a:t>
            </a:r>
            <a:endParaRPr lang="en-IN"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Arial"/>
                <a:ea typeface="DejaVu Sans"/>
              </a:rPr>
              <a:t>out</a:t>
            </a:r>
            <a:r>
              <a:rPr lang="en-IN" sz="2800" b="0" strike="noStrike" spc="-1" dirty="0">
                <a:solidFill>
                  <a:srgbClr val="000000"/>
                </a:solidFill>
                <a:uFill>
                  <a:solidFill>
                    <a:srgbClr val="FFFFFF"/>
                  </a:solidFill>
                </a:uFill>
                <a:latin typeface="Arial"/>
                <a:ea typeface="DejaVu Sans"/>
              </a:rPr>
              <a:t> – </a:t>
            </a:r>
            <a:r>
              <a:rPr lang="en-IN" sz="2800" b="0" strike="noStrike" spc="-1" dirty="0" err="1">
                <a:solidFill>
                  <a:srgbClr val="000000"/>
                </a:solidFill>
                <a:uFill>
                  <a:solidFill>
                    <a:srgbClr val="FFFFFF"/>
                  </a:solidFill>
                </a:uFill>
                <a:latin typeface="Arial"/>
                <a:ea typeface="DejaVu Sans"/>
              </a:rPr>
              <a:t>PrintWriter</a:t>
            </a:r>
            <a:endParaRPr lang="en-IN"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Arial"/>
                <a:ea typeface="DejaVu Sans"/>
              </a:rPr>
              <a:t>application</a:t>
            </a:r>
            <a:r>
              <a:rPr lang="en-IN" sz="2800" b="0" strike="noStrike" spc="-1" dirty="0">
                <a:solidFill>
                  <a:srgbClr val="000000"/>
                </a:solidFill>
                <a:uFill>
                  <a:solidFill>
                    <a:srgbClr val="FFFFFF"/>
                  </a:solidFill>
                </a:uFill>
                <a:latin typeface="Arial"/>
                <a:ea typeface="DejaVu Sans"/>
              </a:rPr>
              <a:t> – </a:t>
            </a:r>
            <a:r>
              <a:rPr lang="en-IN" sz="2800" b="0" strike="noStrike" spc="-1" dirty="0" err="1">
                <a:solidFill>
                  <a:srgbClr val="000000"/>
                </a:solidFill>
                <a:uFill>
                  <a:solidFill>
                    <a:srgbClr val="FFFFFF"/>
                  </a:solidFill>
                </a:uFill>
                <a:latin typeface="Arial"/>
                <a:ea typeface="DejaVu Sans"/>
              </a:rPr>
              <a:t>ServletContext</a:t>
            </a:r>
            <a:endParaRPr lang="en-IN"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Arial"/>
                <a:ea typeface="DejaVu Sans"/>
              </a:rPr>
              <a:t>config</a:t>
            </a:r>
            <a:r>
              <a:rPr lang="en-IN" sz="2800" b="0" strike="noStrike" spc="-1" dirty="0">
                <a:solidFill>
                  <a:srgbClr val="000000"/>
                </a:solidFill>
                <a:uFill>
                  <a:solidFill>
                    <a:srgbClr val="FFFFFF"/>
                  </a:solidFill>
                </a:uFill>
                <a:latin typeface="Arial"/>
                <a:ea typeface="DejaVu Sans"/>
              </a:rPr>
              <a:t> – </a:t>
            </a:r>
            <a:r>
              <a:rPr lang="en-IN" sz="2800" b="0" strike="noStrike" spc="-1" dirty="0" err="1">
                <a:solidFill>
                  <a:srgbClr val="000000"/>
                </a:solidFill>
                <a:uFill>
                  <a:solidFill>
                    <a:srgbClr val="FFFFFF"/>
                  </a:solidFill>
                </a:uFill>
                <a:latin typeface="Arial"/>
                <a:ea typeface="DejaVu Sans"/>
              </a:rPr>
              <a:t>ServletConfig</a:t>
            </a:r>
            <a:endParaRPr lang="en-IN"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1" strike="noStrike" spc="-1" dirty="0" err="1">
                <a:solidFill>
                  <a:srgbClr val="000000"/>
                </a:solidFill>
                <a:uFill>
                  <a:solidFill>
                    <a:srgbClr val="FFFFFF"/>
                  </a:solidFill>
                </a:uFill>
                <a:latin typeface="Arial"/>
                <a:ea typeface="DejaVu Sans"/>
              </a:rPr>
              <a:t>pageContext</a:t>
            </a:r>
            <a:r>
              <a:rPr lang="en-IN" sz="2800" b="0" strike="noStrike" spc="-1" dirty="0">
                <a:solidFill>
                  <a:srgbClr val="000000"/>
                </a:solidFill>
                <a:uFill>
                  <a:solidFill>
                    <a:srgbClr val="FFFFFF"/>
                  </a:solidFill>
                </a:uFill>
                <a:latin typeface="Arial"/>
                <a:ea typeface="DejaVu Sans"/>
              </a:rPr>
              <a:t> – High Performance </a:t>
            </a:r>
            <a:r>
              <a:rPr lang="en-IN" sz="2800" b="0" strike="noStrike" spc="-1" dirty="0" err="1">
                <a:solidFill>
                  <a:srgbClr val="000000"/>
                </a:solidFill>
                <a:uFill>
                  <a:solidFill>
                    <a:srgbClr val="FFFFFF"/>
                  </a:solidFill>
                </a:uFill>
                <a:latin typeface="Arial"/>
                <a:ea typeface="DejaVu Sans"/>
              </a:rPr>
              <a:t>JSPWriters</a:t>
            </a:r>
            <a:endParaRPr lang="en-IN"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Arial"/>
                <a:ea typeface="DejaVu Sans"/>
              </a:rPr>
              <a:t>page</a:t>
            </a:r>
            <a:r>
              <a:rPr lang="en-IN" sz="2800" b="0" strike="noStrike" spc="-1" dirty="0">
                <a:solidFill>
                  <a:srgbClr val="000000"/>
                </a:solidFill>
                <a:uFill>
                  <a:solidFill>
                    <a:srgbClr val="FFFFFF"/>
                  </a:solidFill>
                </a:uFill>
                <a:latin typeface="Arial"/>
                <a:ea typeface="DejaVu Sans"/>
              </a:rPr>
              <a:t> - this</a:t>
            </a:r>
            <a:endParaRPr lang="en-IN"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Arial"/>
                <a:ea typeface="DejaVu Sans"/>
              </a:rPr>
              <a:t>exception</a:t>
            </a:r>
            <a:r>
              <a:rPr lang="en-IN" sz="2800" b="0" strike="noStrike" spc="-1" dirty="0">
                <a:solidFill>
                  <a:srgbClr val="000000"/>
                </a:solidFill>
                <a:uFill>
                  <a:solidFill>
                    <a:srgbClr val="FFFFFF"/>
                  </a:solidFill>
                </a:uFill>
                <a:latin typeface="Arial"/>
                <a:ea typeface="DejaVu Sans"/>
              </a:rPr>
              <a:t> - Exception</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080" algn="ctr">
              <a:lnSpc>
                <a:spcPct val="100000"/>
              </a:lnSpc>
              <a:buClr>
                <a:srgbClr val="000000"/>
              </a:buClr>
              <a:buSzPct val="45000"/>
            </a:pPr>
            <a:r>
              <a:rPr lang="en-IN" sz="4400" b="0" strike="noStrike" spc="-1">
                <a:solidFill>
                  <a:srgbClr val="000000"/>
                </a:solidFill>
                <a:uFill>
                  <a:solidFill>
                    <a:srgbClr val="FFFFFF"/>
                  </a:solidFill>
                </a:uFill>
                <a:latin typeface="Arial"/>
                <a:ea typeface="DejaVu Sans"/>
              </a:rPr>
              <a:t>JSP/Servlet Correspondence</a:t>
            </a:r>
            <a:endParaRPr lang="en-IN" sz="1400" b="0" strike="noStrike" spc="-1">
              <a:solidFill>
                <a:srgbClr val="000000"/>
              </a:solidFill>
              <a:uFill>
                <a:solidFill>
                  <a:srgbClr val="FFFFFF"/>
                </a:solidFill>
              </a:uFill>
              <a:latin typeface="Arial"/>
            </a:endParaRPr>
          </a:p>
        </p:txBody>
      </p:sp>
      <p:sp>
        <p:nvSpPr>
          <p:cNvPr id="415"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JSP expressions basically become print (or write) statements in the servlet that results from the JSP page.</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Regular HTML – print statement with double quotes</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JSP expressions – print statements without double quotes</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sp>
      <p:sp>
        <p:nvSpPr>
          <p:cNvPr id="417" name="CustomShape 2"/>
          <p:cNvSpPr/>
          <p:nvPr/>
        </p:nvSpPr>
        <p:spPr>
          <a:xfrm>
            <a:off x="504000" y="1445295"/>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09080">
              <a:lnSpc>
                <a:spcPct val="100000"/>
              </a:lnSpc>
              <a:buClr>
                <a:srgbClr val="000000"/>
              </a:buClr>
              <a:buSzPct val="45000"/>
            </a:pPr>
            <a:r>
              <a:rPr lang="en-IN" sz="2800" b="0" u="sng" strike="noStrike" spc="-1" dirty="0">
                <a:solidFill>
                  <a:srgbClr val="000000"/>
                </a:solidFill>
                <a:uFill>
                  <a:solidFill>
                    <a:srgbClr val="FFFFFF"/>
                  </a:solidFill>
                </a:uFill>
                <a:latin typeface="Arial"/>
                <a:ea typeface="DejaVu Sans"/>
              </a:rPr>
              <a:t>Sample JSP</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1" strike="noStrike" spc="-1" dirty="0">
                <a:solidFill>
                  <a:srgbClr val="000000"/>
                </a:solidFill>
                <a:uFill>
                  <a:solidFill>
                    <a:srgbClr val="FFFFFF"/>
                  </a:solidFill>
                </a:uFill>
                <a:latin typeface="Arial"/>
                <a:ea typeface="DejaVu Sans"/>
              </a:rPr>
              <a:t>&lt;h1&gt; A random number &lt;/h1&gt;</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1" strike="noStrike" spc="-1" dirty="0">
                <a:solidFill>
                  <a:srgbClr val="000000"/>
                </a:solidFill>
                <a:uFill>
                  <a:solidFill>
                    <a:srgbClr val="FFFFFF"/>
                  </a:solidFill>
                </a:uFill>
                <a:latin typeface="Arial"/>
                <a:ea typeface="DejaVu Sans"/>
              </a:rPr>
              <a:t>&lt;%= </a:t>
            </a:r>
            <a:r>
              <a:rPr lang="en-IN" sz="2800" b="1" strike="noStrike" spc="-1" dirty="0" err="1">
                <a:solidFill>
                  <a:srgbClr val="000000"/>
                </a:solidFill>
                <a:uFill>
                  <a:solidFill>
                    <a:srgbClr val="FFFFFF"/>
                  </a:solidFill>
                </a:uFill>
                <a:latin typeface="Arial"/>
                <a:ea typeface="DejaVu Sans"/>
              </a:rPr>
              <a:t>Math.random</a:t>
            </a:r>
            <a:r>
              <a:rPr lang="en-IN" sz="2800" b="1" strike="noStrike" spc="-1" dirty="0">
                <a:solidFill>
                  <a:srgbClr val="000000"/>
                </a:solidFill>
                <a:uFill>
                  <a:solidFill>
                    <a:srgbClr val="FFFFFF"/>
                  </a:solidFill>
                </a:uFill>
                <a:latin typeface="Arial"/>
                <a:ea typeface="DejaVu Sans"/>
              </a:rPr>
              <a:t>() %&gt;</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0" u="sng" strike="noStrike" spc="-1" dirty="0">
                <a:solidFill>
                  <a:srgbClr val="000000"/>
                </a:solidFill>
                <a:uFill>
                  <a:solidFill>
                    <a:srgbClr val="FFFFFF"/>
                  </a:solidFill>
                </a:uFill>
                <a:latin typeface="Arial"/>
                <a:ea typeface="DejaVu Sans"/>
              </a:rPr>
              <a:t>Resulting Servlet Code</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0" strike="noStrike" spc="-1" dirty="0">
                <a:solidFill>
                  <a:srgbClr val="000000"/>
                </a:solidFill>
                <a:uFill>
                  <a:solidFill>
                    <a:srgbClr val="FFFFFF"/>
                  </a:solidFill>
                </a:uFill>
                <a:latin typeface="Arial"/>
                <a:ea typeface="DejaVu Sans"/>
              </a:rPr>
              <a:t>public void _</a:t>
            </a:r>
            <a:r>
              <a:rPr lang="en-IN" sz="2800" b="0" strike="noStrike" spc="-1" dirty="0" err="1">
                <a:solidFill>
                  <a:srgbClr val="000000"/>
                </a:solidFill>
                <a:uFill>
                  <a:solidFill>
                    <a:srgbClr val="FFFFFF"/>
                  </a:solidFill>
                </a:uFill>
                <a:latin typeface="Arial"/>
                <a:ea typeface="DejaVu Sans"/>
              </a:rPr>
              <a:t>jspService</a:t>
            </a:r>
            <a:r>
              <a:rPr lang="en-IN" sz="2800" b="0" strike="noStrike" spc="-1" dirty="0">
                <a:solidFill>
                  <a:srgbClr val="000000"/>
                </a:solidFill>
                <a:uFill>
                  <a:solidFill>
                    <a:srgbClr val="FFFFFF"/>
                  </a:solidFill>
                </a:uFill>
                <a:latin typeface="Arial"/>
                <a:ea typeface="DejaVu Sans"/>
              </a:rPr>
              <a:t>(</a:t>
            </a:r>
            <a:r>
              <a:rPr lang="en-IN" sz="2800" b="0" strike="noStrike" spc="-1" dirty="0" err="1">
                <a:solidFill>
                  <a:srgbClr val="000000"/>
                </a:solidFill>
                <a:uFill>
                  <a:solidFill>
                    <a:srgbClr val="FFFFFF"/>
                  </a:solidFill>
                </a:uFill>
                <a:latin typeface="Arial"/>
                <a:ea typeface="DejaVu Sans"/>
              </a:rPr>
              <a:t>HttpServletRequest</a:t>
            </a:r>
            <a:r>
              <a:rPr lang="en-IN" sz="2800" b="0" strike="noStrike" spc="-1" dirty="0">
                <a:solidFill>
                  <a:srgbClr val="000000"/>
                </a:solidFill>
                <a:uFill>
                  <a:solidFill>
                    <a:srgbClr val="FFFFFF"/>
                  </a:solidFill>
                </a:uFill>
                <a:latin typeface="Arial"/>
                <a:ea typeface="DejaVu Sans"/>
              </a:rPr>
              <a:t> request, </a:t>
            </a:r>
            <a:r>
              <a:rPr lang="en-IN" sz="2800" b="0" strike="noStrike" spc="-1" dirty="0" err="1">
                <a:solidFill>
                  <a:srgbClr val="000000"/>
                </a:solidFill>
                <a:uFill>
                  <a:solidFill>
                    <a:srgbClr val="FFFFFF"/>
                  </a:solidFill>
                </a:uFill>
                <a:latin typeface="Arial"/>
                <a:ea typeface="DejaVu Sans"/>
              </a:rPr>
              <a:t>HttpServletResponse</a:t>
            </a:r>
            <a:r>
              <a:rPr lang="en-IN" sz="2800" b="0" strike="noStrike" spc="-1" dirty="0">
                <a:solidFill>
                  <a:srgbClr val="000000"/>
                </a:solidFill>
                <a:uFill>
                  <a:solidFill>
                    <a:srgbClr val="FFFFFF"/>
                  </a:solidFill>
                </a:uFill>
                <a:latin typeface="Arial"/>
                <a:ea typeface="DejaVu Sans"/>
              </a:rPr>
              <a:t> response) throws </a:t>
            </a:r>
            <a:r>
              <a:rPr lang="en-IN" sz="2800" b="0" strike="noStrike" spc="-1" dirty="0" err="1">
                <a:solidFill>
                  <a:srgbClr val="000000"/>
                </a:solidFill>
                <a:uFill>
                  <a:solidFill>
                    <a:srgbClr val="FFFFFF"/>
                  </a:solidFill>
                </a:uFill>
                <a:latin typeface="Arial"/>
                <a:ea typeface="DejaVu Sans"/>
              </a:rPr>
              <a:t>ServletException</a:t>
            </a:r>
            <a:r>
              <a:rPr lang="en-IN" sz="2800" b="0" strike="noStrike" spc="-1" dirty="0">
                <a:solidFill>
                  <a:srgbClr val="000000"/>
                </a:solidFill>
                <a:uFill>
                  <a:solidFill>
                    <a:srgbClr val="FFFFFF"/>
                  </a:solidFill>
                </a:uFill>
                <a:latin typeface="Arial"/>
                <a:ea typeface="DejaVu Sans"/>
              </a:rPr>
              <a:t>, </a:t>
            </a:r>
            <a:r>
              <a:rPr lang="en-IN" sz="2800" b="0" strike="noStrike" spc="-1" dirty="0" err="1">
                <a:solidFill>
                  <a:srgbClr val="000000"/>
                </a:solidFill>
                <a:uFill>
                  <a:solidFill>
                    <a:srgbClr val="FFFFFF"/>
                  </a:solidFill>
                </a:uFill>
                <a:latin typeface="Arial"/>
                <a:ea typeface="DejaVu Sans"/>
              </a:rPr>
              <a:t>IOException</a:t>
            </a:r>
            <a:r>
              <a:rPr lang="en-IN" sz="2800" b="0" strike="noStrike" spc="-1" dirty="0">
                <a:solidFill>
                  <a:srgbClr val="000000"/>
                </a:solidFill>
                <a:uFill>
                  <a:solidFill>
                    <a:srgbClr val="FFFFFF"/>
                  </a:solidFill>
                </a:uFill>
                <a:latin typeface="Arial"/>
                <a:ea typeface="DejaVu Sans"/>
              </a:rPr>
              <a:t> {</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0" strike="noStrike" spc="-1" dirty="0" err="1">
                <a:solidFill>
                  <a:srgbClr val="000000"/>
                </a:solidFill>
                <a:uFill>
                  <a:solidFill>
                    <a:srgbClr val="FFFFFF"/>
                  </a:solidFill>
                </a:uFill>
                <a:latin typeface="Arial"/>
                <a:ea typeface="DejaVu Sans"/>
              </a:rPr>
              <a:t>JspWriter</a:t>
            </a:r>
            <a:r>
              <a:rPr lang="en-IN" sz="2800" b="0" strike="noStrike" spc="-1" dirty="0">
                <a:solidFill>
                  <a:srgbClr val="000000"/>
                </a:solidFill>
                <a:uFill>
                  <a:solidFill>
                    <a:srgbClr val="FFFFFF"/>
                  </a:solidFill>
                </a:uFill>
                <a:latin typeface="Arial"/>
                <a:ea typeface="DejaVu Sans"/>
              </a:rPr>
              <a:t> out = </a:t>
            </a:r>
            <a:r>
              <a:rPr lang="en-IN" sz="2800" b="0" strike="noStrike" spc="-1" dirty="0" err="1">
                <a:solidFill>
                  <a:srgbClr val="000000"/>
                </a:solidFill>
                <a:uFill>
                  <a:solidFill>
                    <a:srgbClr val="FFFFFF"/>
                  </a:solidFill>
                </a:uFill>
                <a:latin typeface="Arial"/>
                <a:ea typeface="DejaVu Sans"/>
              </a:rPr>
              <a:t>response.getWriter</a:t>
            </a:r>
            <a:r>
              <a:rPr lang="en-IN" sz="2800" b="0" strike="noStrike" spc="-1" dirty="0">
                <a:solidFill>
                  <a:srgbClr val="000000"/>
                </a:solidFill>
                <a:uFill>
                  <a:solidFill>
                    <a:srgbClr val="FFFFFF"/>
                  </a:solidFill>
                </a:uFill>
                <a:latin typeface="Arial"/>
                <a:ea typeface="DejaVu Sans"/>
              </a:rPr>
              <a:t>();</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1" strike="noStrike" spc="-1" dirty="0" err="1">
                <a:solidFill>
                  <a:srgbClr val="000000"/>
                </a:solidFill>
                <a:uFill>
                  <a:solidFill>
                    <a:srgbClr val="FFFFFF"/>
                  </a:solidFill>
                </a:uFill>
                <a:latin typeface="Arial"/>
                <a:ea typeface="DejaVu Sans"/>
              </a:rPr>
              <a:t>out.println</a:t>
            </a:r>
            <a:r>
              <a:rPr lang="en-IN" sz="2800" b="1" strike="noStrike" spc="-1" dirty="0">
                <a:solidFill>
                  <a:srgbClr val="000000"/>
                </a:solidFill>
                <a:uFill>
                  <a:solidFill>
                    <a:srgbClr val="FFFFFF"/>
                  </a:solidFill>
                </a:uFill>
                <a:latin typeface="Arial"/>
                <a:ea typeface="DejaVu Sans"/>
              </a:rPr>
              <a:t>(“&lt;h1&gt; A random number &lt;/h1&gt;”);</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1" strike="noStrike" spc="-1" dirty="0" err="1">
                <a:solidFill>
                  <a:srgbClr val="000000"/>
                </a:solidFill>
                <a:uFill>
                  <a:solidFill>
                    <a:srgbClr val="FFFFFF"/>
                  </a:solidFill>
                </a:uFill>
                <a:latin typeface="Arial"/>
                <a:ea typeface="DejaVu Sans"/>
              </a:rPr>
              <a:t>out.println</a:t>
            </a:r>
            <a:r>
              <a:rPr lang="en-IN" sz="2800" b="1" strike="noStrike" spc="-1" dirty="0">
                <a:solidFill>
                  <a:srgbClr val="000000"/>
                </a:solidFill>
                <a:uFill>
                  <a:solidFill>
                    <a:srgbClr val="FFFFFF"/>
                  </a:solidFill>
                </a:uFill>
                <a:latin typeface="Arial"/>
                <a:ea typeface="DejaVu Sans"/>
              </a:rPr>
              <a:t>(</a:t>
            </a:r>
            <a:r>
              <a:rPr lang="en-IN" sz="2800" b="1" strike="noStrike" spc="-1" dirty="0" err="1">
                <a:solidFill>
                  <a:srgbClr val="000000"/>
                </a:solidFill>
                <a:uFill>
                  <a:solidFill>
                    <a:srgbClr val="FFFFFF"/>
                  </a:solidFill>
                </a:uFill>
                <a:latin typeface="Arial"/>
                <a:ea typeface="DejaVu Sans"/>
              </a:rPr>
              <a:t>Math</a:t>
            </a:r>
            <a:r>
              <a:rPr lang="en-IN" sz="2800" b="1" strike="noStrike" spc="-1" err="1">
                <a:solidFill>
                  <a:srgbClr val="000000"/>
                </a:solidFill>
                <a:uFill>
                  <a:solidFill>
                    <a:srgbClr val="FFFFFF"/>
                  </a:solidFill>
                </a:uFill>
                <a:latin typeface="Arial"/>
                <a:ea typeface="DejaVu Sans"/>
              </a:rPr>
              <a:t>.</a:t>
            </a:r>
            <a:r>
              <a:rPr lang="en-IN" sz="2800" b="1" strike="noStrike" spc="-1">
                <a:solidFill>
                  <a:srgbClr val="000000"/>
                </a:solidFill>
                <a:uFill>
                  <a:solidFill>
                    <a:srgbClr val="FFFFFF"/>
                  </a:solidFill>
                </a:uFill>
                <a:latin typeface="Arial"/>
                <a:ea typeface="DejaVu Sans"/>
              </a:rPr>
              <a:t>random</a:t>
            </a:r>
            <a:r>
              <a:rPr lang="en-IN" sz="2800" b="1" strike="noStrike" spc="-1" dirty="0">
                <a:solidFill>
                  <a:srgbClr val="000000"/>
                </a:solidFill>
                <a:uFill>
                  <a:solidFill>
                    <a:srgbClr val="FFFFFF"/>
                  </a:solidFill>
                </a:uFill>
                <a:latin typeface="Arial"/>
                <a:ea typeface="DejaVu Sans"/>
              </a:rPr>
              <a:t>());</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0" strike="noStrike" spc="-1" dirty="0">
                <a:solidFill>
                  <a:srgbClr val="000000"/>
                </a:solidFill>
                <a:uFill>
                  <a:solidFill>
                    <a:srgbClr val="FFFFFF"/>
                  </a:solidFill>
                </a:uFill>
                <a:latin typeface="Arial"/>
                <a:ea typeface="DejaVu Sans"/>
              </a:rPr>
              <a:t>.......</a:t>
            </a:r>
            <a:endParaRPr lang="en-IN" sz="1400" b="0" strike="noStrike" spc="-1" dirty="0">
              <a:solidFill>
                <a:srgbClr val="000000"/>
              </a:solidFill>
              <a:uFill>
                <a:solidFill>
                  <a:srgbClr val="FFFFFF"/>
                </a:solidFill>
              </a:uFill>
              <a:latin typeface="Arial"/>
            </a:endParaRPr>
          </a:p>
          <a:p>
            <a:pPr marL="109080">
              <a:lnSpc>
                <a:spcPct val="100000"/>
              </a:lnSpc>
              <a:buClr>
                <a:srgbClr val="000000"/>
              </a:buClr>
              <a:buSzPct val="45000"/>
            </a:pPr>
            <a:r>
              <a:rPr lang="en-IN" sz="2800" b="0" strike="noStrike" spc="-1" dirty="0">
                <a:solidFill>
                  <a:srgbClr val="000000"/>
                </a:solidFill>
                <a:uFill>
                  <a:solidFill>
                    <a:srgbClr val="FFFFFF"/>
                  </a:solidFill>
                </a:uFill>
                <a:latin typeface="Arial"/>
                <a:ea typeface="DejaVu Sans"/>
              </a:rPr>
              <a:t>}</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Comparing Servlets to JSP Pages (ThreeParams example)</a:t>
            </a:r>
            <a:endParaRPr lang="en-IN" sz="1400" b="0" strike="noStrike" spc="-1">
              <a:solidFill>
                <a:srgbClr val="000000"/>
              </a:solidFill>
              <a:uFill>
                <a:solidFill>
                  <a:srgbClr val="FFFFFF"/>
                </a:solidFill>
              </a:uFill>
              <a:latin typeface="Arial"/>
            </a:endParaRPr>
          </a:p>
        </p:txBody>
      </p:sp>
      <p:sp>
        <p:nvSpPr>
          <p:cNvPr id="419"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JSP Version is clearly superior: shorter, simpler and easier to maintain</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JSP is best when structure of HTML is fixed but the values at various places need to be computed dynamically.</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If the page consists of binary data or has less static content, servlets are better.</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Writing Scriptlets</a:t>
            </a:r>
            <a:endParaRPr lang="en-IN" sz="1400" b="0" strike="noStrike" spc="-1">
              <a:solidFill>
                <a:srgbClr val="000000"/>
              </a:solidFill>
              <a:uFill>
                <a:solidFill>
                  <a:srgbClr val="FFFFFF"/>
                </a:solidFill>
              </a:uFill>
              <a:latin typeface="Arial"/>
            </a:endParaRPr>
          </a:p>
        </p:txBody>
      </p:sp>
      <p:sp>
        <p:nvSpPr>
          <p:cNvPr id="421"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IN" sz="2600" b="0" strike="noStrike" spc="-1">
                <a:solidFill>
                  <a:srgbClr val="000000"/>
                </a:solidFill>
                <a:uFill>
                  <a:solidFill>
                    <a:srgbClr val="FFFFFF"/>
                  </a:solidFill>
                </a:uFill>
                <a:latin typeface="Arial"/>
                <a:ea typeface="DejaVu Sans"/>
              </a:rPr>
              <a:t>Any arbitrary or complex code will be part of scriptlet.</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It becomes part of _jspService() method</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&lt;% Java code %&gt;</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Implicit objects can be accessed in scriptlet.</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Ex: &lt;%</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String querydata = request.getQueryString();</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out.println(“Attached GET data:” +querydata);</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%&gt;</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The Need for JSP</a:t>
            </a:r>
            <a:endParaRPr lang="en-IN" sz="1400" b="0" strike="noStrike" spc="-1">
              <a:solidFill>
                <a:srgbClr val="000000"/>
              </a:solidFill>
              <a:uFill>
                <a:solidFill>
                  <a:srgbClr val="FFFFFF"/>
                </a:solidFill>
              </a:uFill>
              <a:latin typeface="Arial"/>
            </a:endParaRPr>
          </a:p>
        </p:txBody>
      </p:sp>
      <p:sp>
        <p:nvSpPr>
          <p:cNvPr id="365"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IN" sz="2600" b="0" strike="noStrike" spc="-1" dirty="0">
                <a:solidFill>
                  <a:srgbClr val="000000"/>
                </a:solidFill>
                <a:uFill>
                  <a:solidFill>
                    <a:srgbClr val="FFFFFF"/>
                  </a:solidFill>
                </a:uFill>
                <a:latin typeface="Arial"/>
                <a:ea typeface="DejaVu Sans"/>
              </a:rPr>
              <a:t>Drawbacks of Servlets</a:t>
            </a:r>
            <a:endParaRPr lang="en-IN" sz="1400" b="0" strike="noStrike" spc="-1" dirty="0">
              <a:solidFill>
                <a:srgbClr val="000000"/>
              </a:solidFill>
              <a:uFill>
                <a:solidFill>
                  <a:srgbClr val="FFFFFF"/>
                </a:solidFill>
              </a:uFill>
              <a:latin typeface="Arial"/>
            </a:endParaRPr>
          </a:p>
          <a:p>
            <a:pPr>
              <a:lnSpc>
                <a:spcPct val="100000"/>
              </a:lnSpc>
            </a:pPr>
            <a:endParaRPr lang="en-IN" sz="1400" b="0" strike="noStrike" spc="-1" dirty="0">
              <a:solidFill>
                <a:srgbClr val="000000"/>
              </a:solidFill>
              <a:uFill>
                <a:solidFill>
                  <a:srgbClr val="FFFFFF"/>
                </a:solidFill>
              </a:uFill>
              <a:latin typeface="Arial"/>
            </a:endParaRPr>
          </a:p>
          <a:p>
            <a:pPr>
              <a:lnSpc>
                <a:spcPct val="100000"/>
              </a:lnSpc>
            </a:pPr>
            <a:r>
              <a:rPr lang="en-IN" sz="2600" b="0" strike="noStrike" spc="-1" dirty="0">
                <a:solidFill>
                  <a:srgbClr val="000000"/>
                </a:solidFill>
                <a:uFill>
                  <a:solidFill>
                    <a:srgbClr val="FFFFFF"/>
                  </a:solidFill>
                </a:uFill>
                <a:latin typeface="Arial"/>
                <a:ea typeface="DejaVu Sans"/>
              </a:rPr>
              <a:t>- It is hard to write and maintain the HTML</a:t>
            </a:r>
            <a:endParaRPr lang="en-IN" sz="1400" b="0" strike="noStrike" spc="-1" dirty="0">
              <a:solidFill>
                <a:srgbClr val="000000"/>
              </a:solidFill>
              <a:uFill>
                <a:solidFill>
                  <a:srgbClr val="FFFFFF"/>
                </a:solidFill>
              </a:uFill>
              <a:latin typeface="Arial"/>
            </a:endParaRPr>
          </a:p>
          <a:p>
            <a:pPr>
              <a:lnSpc>
                <a:spcPct val="100000"/>
              </a:lnSpc>
            </a:pPr>
            <a:endParaRPr lang="en-IN" sz="1400" b="0" strike="noStrike" spc="-1" dirty="0">
              <a:solidFill>
                <a:srgbClr val="000000"/>
              </a:solidFill>
              <a:uFill>
                <a:solidFill>
                  <a:srgbClr val="FFFFFF"/>
                </a:solidFill>
              </a:uFill>
              <a:latin typeface="Arial"/>
            </a:endParaRPr>
          </a:p>
          <a:p>
            <a:pPr marL="457200" indent="-457200">
              <a:lnSpc>
                <a:spcPct val="100000"/>
              </a:lnSpc>
              <a:buFontTx/>
              <a:buChar char="-"/>
            </a:pPr>
            <a:r>
              <a:rPr lang="en-IN" sz="2600" b="0" strike="noStrike" spc="-1" dirty="0">
                <a:solidFill>
                  <a:srgbClr val="000000"/>
                </a:solidFill>
                <a:uFill>
                  <a:solidFill>
                    <a:srgbClr val="FFFFFF"/>
                  </a:solidFill>
                </a:uFill>
                <a:latin typeface="Arial"/>
                <a:ea typeface="DejaVu Sans"/>
              </a:rPr>
              <a:t>You cannot use standard HTML tools/Editors</a:t>
            </a:r>
          </a:p>
          <a:p>
            <a:pPr>
              <a:lnSpc>
                <a:spcPct val="100000"/>
              </a:lnSpc>
            </a:pPr>
            <a:r>
              <a:rPr lang="en-IN" sz="2600" spc="-1" dirty="0">
                <a:solidFill>
                  <a:srgbClr val="000000"/>
                </a:solidFill>
                <a:uFill>
                  <a:solidFill>
                    <a:srgbClr val="FFFFFF"/>
                  </a:solidFill>
                </a:uFill>
                <a:latin typeface="Arial"/>
              </a:rPr>
              <a:t>(Dreamweaver, MS Expression Web, Google Web designer, </a:t>
            </a:r>
            <a:r>
              <a:rPr lang="en-IN" sz="2600" spc="-1" dirty="0" err="1">
                <a:solidFill>
                  <a:srgbClr val="000000"/>
                </a:solidFill>
                <a:uFill>
                  <a:solidFill>
                    <a:srgbClr val="FFFFFF"/>
                  </a:solidFill>
                </a:uFill>
                <a:latin typeface="Arial"/>
              </a:rPr>
              <a:t>Kompozer</a:t>
            </a:r>
            <a:r>
              <a:rPr lang="en-IN" sz="2600" spc="-1" dirty="0">
                <a:solidFill>
                  <a:srgbClr val="000000"/>
                </a:solidFill>
                <a:uFill>
                  <a:solidFill>
                    <a:srgbClr val="FFFFFF"/>
                  </a:solidFill>
                </a:uFill>
                <a:latin typeface="Arial"/>
              </a:rPr>
              <a:t>, MS FrontPage)</a:t>
            </a:r>
            <a:endParaRPr lang="en-IN" sz="1400" b="0" strike="noStrike" spc="-1" dirty="0">
              <a:solidFill>
                <a:srgbClr val="000000"/>
              </a:solidFill>
              <a:uFill>
                <a:solidFill>
                  <a:srgbClr val="FFFFFF"/>
                </a:solidFill>
              </a:uFill>
              <a:latin typeface="Arial"/>
            </a:endParaRPr>
          </a:p>
          <a:p>
            <a:pPr>
              <a:lnSpc>
                <a:spcPct val="100000"/>
              </a:lnSpc>
            </a:pPr>
            <a:endParaRPr lang="en-IN" sz="1400" b="0" strike="noStrike" spc="-1" dirty="0">
              <a:solidFill>
                <a:srgbClr val="000000"/>
              </a:solidFill>
              <a:uFill>
                <a:solidFill>
                  <a:srgbClr val="FFFFFF"/>
                </a:solidFill>
              </a:uFill>
              <a:latin typeface="Arial"/>
            </a:endParaRPr>
          </a:p>
          <a:p>
            <a:pPr>
              <a:lnSpc>
                <a:spcPct val="100000"/>
              </a:lnSpc>
            </a:pPr>
            <a:r>
              <a:rPr lang="en-IN" sz="2600" b="0" strike="noStrike" spc="-1" dirty="0">
                <a:solidFill>
                  <a:srgbClr val="000000"/>
                </a:solidFill>
                <a:uFill>
                  <a:solidFill>
                    <a:srgbClr val="FFFFFF"/>
                  </a:solidFill>
                </a:uFill>
                <a:latin typeface="Arial"/>
                <a:ea typeface="DejaVu Sans"/>
              </a:rPr>
              <a:t>- The HTML is inaccessible to non-Java developers</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sp>
      <p:sp>
        <p:nvSpPr>
          <p:cNvPr id="423"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Combination of Scriptlet and expression</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&lt;% String querydata = request.getQueryString(); %&gt;</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Attached GET data: &lt;%= querydata %&gt;</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Single JSPSingle JSP Expression</a:t>
            </a:r>
            <a:endParaRPr lang="en-IN" sz="14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Attached GET data: &lt;%= request.getQueryString() %&gt;</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sp>
      <p:sp>
        <p:nvSpPr>
          <p:cNvPr id="425"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Scriptlets can be used to do many of the tasks including,</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Setting response headers</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Setting status codes</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Writing to the server log</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Updating database</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Execute code that contains loops, conditionals or other complex constructs</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JSP/Servlet Correspondence</a:t>
            </a:r>
            <a:endParaRPr lang="en-IN" sz="1400" b="0" strike="noStrike" spc="-1">
              <a:solidFill>
                <a:srgbClr val="000000"/>
              </a:solidFill>
              <a:uFill>
                <a:solidFill>
                  <a:srgbClr val="FFFFFF"/>
                </a:solidFill>
              </a:uFill>
              <a:latin typeface="Arial"/>
            </a:endParaRPr>
          </a:p>
        </p:txBody>
      </p:sp>
      <p:sp>
        <p:nvSpPr>
          <p:cNvPr id="427"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IN" sz="1800" b="0" strike="noStrike" spc="-1">
                <a:solidFill>
                  <a:srgbClr val="000000"/>
                </a:solidFill>
                <a:uFill>
                  <a:solidFill>
                    <a:srgbClr val="FFFFFF"/>
                  </a:solidFill>
                </a:uFill>
                <a:latin typeface="Arial"/>
                <a:ea typeface="DejaVu Sans"/>
              </a:rPr>
              <a:t>Scriptlet code is directly inserted into the _jspService() method</a:t>
            </a:r>
            <a:endParaRPr lang="en-IN" sz="14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Arial"/>
                <a:ea typeface="DejaVu Sans"/>
              </a:rPr>
              <a:t>Sample JSP</a:t>
            </a:r>
            <a:endParaRPr lang="en-IN" sz="14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Arial"/>
                <a:ea typeface="DejaVu Sans"/>
              </a:rPr>
              <a:t>&lt;H2&gt; foo &lt;/H2&gt;</a:t>
            </a:r>
            <a:endParaRPr lang="en-IN" sz="14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Arial"/>
                <a:ea typeface="DejaVu Sans"/>
              </a:rPr>
              <a:t>&lt;%= bar() %&gt;</a:t>
            </a:r>
            <a:endParaRPr lang="en-IN" sz="14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Arial"/>
                <a:ea typeface="DejaVu Sans"/>
              </a:rPr>
              <a:t>&lt;% baz(); %&gt;</a:t>
            </a:r>
            <a:endParaRPr lang="en-IN" sz="1400" b="0" strike="noStrike" spc="-1">
              <a:solidFill>
                <a:srgbClr val="000000"/>
              </a:solidFill>
              <a:uFill>
                <a:solidFill>
                  <a:srgbClr val="FFFFFF"/>
                </a:solidFill>
              </a:uFill>
              <a:latin typeface="Arial"/>
            </a:endParaRPr>
          </a:p>
          <a:p>
            <a:pPr>
              <a:lnSpc>
                <a:spcPct val="100000"/>
              </a:lnSpc>
            </a:pPr>
            <a:r>
              <a:rPr lang="en-IN" sz="1800" b="0" u="sng" strike="noStrike" spc="-1">
                <a:solidFill>
                  <a:srgbClr val="000000"/>
                </a:solidFill>
                <a:uFill>
                  <a:solidFill>
                    <a:srgbClr val="FFFFFF"/>
                  </a:solidFill>
                </a:uFill>
                <a:latin typeface="Arial"/>
                <a:ea typeface="DejaVu Sans"/>
              </a:rPr>
              <a:t>Resulting Servlet Code</a:t>
            </a:r>
            <a:endParaRPr lang="en-IN" sz="14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Arial"/>
                <a:ea typeface="DejaVu Sans"/>
              </a:rPr>
              <a:t>public void _jspService(HttpServletRequest request, HttpServletResponse response) throws  ServletException, IOException {</a:t>
            </a:r>
            <a:endParaRPr lang="en-IN" sz="14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Arial"/>
                <a:ea typeface="DejaVu Sans"/>
              </a:rPr>
              <a:t>response.setContentType(“text/html”);</a:t>
            </a:r>
            <a:endParaRPr lang="en-IN" sz="14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Arial"/>
                <a:ea typeface="DejaVu Sans"/>
              </a:rPr>
              <a:t>HttpSession session = request.getSession();</a:t>
            </a:r>
            <a:endParaRPr lang="en-IN" sz="14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Arial"/>
                <a:ea typeface="DejaVu Sans"/>
              </a:rPr>
              <a:t>JspWriter out = response.getWriter();</a:t>
            </a:r>
            <a:endParaRPr lang="en-IN" sz="14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Arial"/>
                <a:ea typeface="DejaVu Sans"/>
              </a:rPr>
              <a:t>out.println(“&lt;H2&gt; foo &lt;/H2&gt;”);</a:t>
            </a:r>
            <a:endParaRPr lang="en-IN" sz="14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Arial"/>
                <a:ea typeface="DejaVu Sans"/>
              </a:rPr>
              <a:t>out.println(bar());</a:t>
            </a:r>
            <a:endParaRPr lang="en-IN" sz="14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Arial"/>
                <a:ea typeface="DejaVu Sans"/>
              </a:rPr>
              <a:t>baz();</a:t>
            </a:r>
            <a:endParaRPr lang="en-IN" sz="14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Arial"/>
                <a:ea typeface="DejaVu Sans"/>
              </a:rPr>
              <a:t>...</a:t>
            </a:r>
            <a:endParaRPr lang="en-IN" sz="14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Arial"/>
                <a:ea typeface="DejaVu Sans"/>
              </a:rPr>
              <a:t>}</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Example Programs</a:t>
            </a:r>
            <a:endParaRPr lang="en-IN" sz="1400" b="0" strike="noStrike" spc="-1">
              <a:solidFill>
                <a:srgbClr val="000000"/>
              </a:solidFill>
              <a:uFill>
                <a:solidFill>
                  <a:srgbClr val="FFFFFF"/>
                </a:solidFill>
              </a:uFill>
              <a:latin typeface="Arial"/>
            </a:endParaRPr>
          </a:p>
        </p:txBody>
      </p:sp>
      <p:sp>
        <p:nvSpPr>
          <p:cNvPr id="429"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BGColor.jsp</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Using Scriptlets to Make parts of the JSP Page Conditional</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DayWish.jsp</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1) code inside a scriptlet gets inserted into the resultant's servlet's _jspService() method</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2) any static HTML(template text) before or after a scriptlet gets converted to print statements</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Using Declarations</a:t>
            </a:r>
            <a:endParaRPr lang="en-IN" sz="1400" b="0" strike="noStrike" spc="-1">
              <a:solidFill>
                <a:srgbClr val="000000"/>
              </a:solidFill>
              <a:uFill>
                <a:solidFill>
                  <a:srgbClr val="FFFFFF"/>
                </a:solidFill>
              </a:uFill>
              <a:latin typeface="Arial"/>
            </a:endParaRPr>
          </a:p>
        </p:txBody>
      </p:sp>
      <p:sp>
        <p:nvSpPr>
          <p:cNvPr id="431"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JSP Declaration lets us define methods and fields that get inserted into the main body of the servlet class( outside the _jspService())</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&lt;%! Field or Method Definition %&gt;</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JSP Declaration can contain field(instance variable) definitions, method definitions, inner class definitions or even static blocks.</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Do not use JSP declarations to override the standard servlet life-cycle methods</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sp>
      <p:sp>
        <p:nvSpPr>
          <p:cNvPr id="433"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For initializations and cleanup in JSP pages, use JSP declarations to override jspInit or jspDestroy</a:t>
            </a:r>
            <a:endParaRPr lang="en-IN" sz="14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2800" b="0" strike="noStrike" spc="-1">
                <a:solidFill>
                  <a:srgbClr val="000000"/>
                </a:solidFill>
                <a:uFill>
                  <a:solidFill>
                    <a:srgbClr val="FFFFFF"/>
                  </a:solidFill>
                </a:uFill>
                <a:latin typeface="Arial"/>
                <a:ea typeface="DejaVu Sans"/>
              </a:rPr>
              <a:t>Define most methods with separate Java classes, not JSP declarations.</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JSP/Servlet Correspondence</a:t>
            </a:r>
            <a:endParaRPr lang="en-IN" sz="1400" b="0" strike="noStrike" spc="-1">
              <a:solidFill>
                <a:srgbClr val="000000"/>
              </a:solidFill>
              <a:uFill>
                <a:solidFill>
                  <a:srgbClr val="FFFFFF"/>
                </a:solidFill>
              </a:uFill>
              <a:latin typeface="Arial"/>
            </a:endParaRPr>
          </a:p>
        </p:txBody>
      </p:sp>
      <p:sp>
        <p:nvSpPr>
          <p:cNvPr id="435" name="CustomShape 2"/>
          <p:cNvSpPr/>
          <p:nvPr/>
        </p:nvSpPr>
        <p:spPr>
          <a:xfrm>
            <a:off x="504000" y="17686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Ex: &lt;H1&gt; Some Heading &lt;/H1&gt;</a:t>
            </a:r>
            <a:endParaRPr lang="en-IN" sz="14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&lt;%!</a:t>
            </a:r>
            <a:endParaRPr lang="en-IN" sz="14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private String randomHeading() {</a:t>
            </a:r>
            <a:endParaRPr lang="en-IN" sz="14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return(“&lt;H2” +Math.random()+ “&lt;/H2&gt;”);</a:t>
            </a:r>
            <a:endParaRPr lang="en-IN" sz="14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a:t>
            </a:r>
            <a:endParaRPr lang="en-IN" sz="14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%&gt;</a:t>
            </a:r>
            <a:endParaRPr lang="en-IN" sz="14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&lt;%= randomHeading() %&gt;</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sp>
      <p:sp>
        <p:nvSpPr>
          <p:cNvPr id="437" name="CustomShape 2"/>
          <p:cNvSpPr/>
          <p:nvPr/>
        </p:nvSpPr>
        <p:spPr>
          <a:xfrm>
            <a:off x="504000" y="936000"/>
            <a:ext cx="9070920" cy="4383000"/>
          </a:xfrm>
          <a:prstGeom prst="rect">
            <a:avLst/>
          </a:prstGeom>
          <a:noFill/>
          <a:ln>
            <a:noFill/>
          </a:ln>
        </p:spPr>
        <p:style>
          <a:lnRef idx="0">
            <a:scrgbClr r="0" g="0" b="0"/>
          </a:lnRef>
          <a:fillRef idx="0">
            <a:scrgbClr r="0" g="0" b="0"/>
          </a:fillRef>
          <a:effectRef idx="0">
            <a:scrgbClr r="0" g="0" b="0"/>
          </a:effectRef>
          <a:fontRef idx="minor"/>
        </p:style>
      </p:sp>
      <p:sp>
        <p:nvSpPr>
          <p:cNvPr id="438" name="TextShape 3"/>
          <p:cNvSpPr txBox="1"/>
          <p:nvPr/>
        </p:nvSpPr>
        <p:spPr>
          <a:xfrm>
            <a:off x="504000" y="301320"/>
            <a:ext cx="9072000" cy="1261800"/>
          </a:xfrm>
          <a:prstGeom prst="rect">
            <a:avLst/>
          </a:prstGeom>
          <a:noFill/>
          <a:ln>
            <a:noFill/>
          </a:ln>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9" name="TextShape 4"/>
          <p:cNvSpPr txBox="1"/>
          <p:nvPr/>
        </p:nvSpPr>
        <p:spPr>
          <a:xfrm>
            <a:off x="504000" y="824040"/>
            <a:ext cx="9072000" cy="6273360"/>
          </a:xfrm>
          <a:prstGeom prst="rect">
            <a:avLst/>
          </a:prstGeom>
          <a:noFill/>
          <a:ln>
            <a:noFill/>
          </a:ln>
        </p:spPr>
        <p:txBody>
          <a:bodyPr lIns="0" tIns="0" rIns="0" bIns="0" anchor="ctr"/>
          <a:lstStyle/>
          <a:p>
            <a:pPr algn="ctr"/>
            <a:endParaRPr lang="en-IN" sz="2600" b="0" strike="noStrike" spc="-1">
              <a:solidFill>
                <a:srgbClr val="000000"/>
              </a:solidFill>
              <a:uFill>
                <a:solidFill>
                  <a:srgbClr val="FFFFFF"/>
                </a:solidFill>
              </a:uFill>
              <a:latin typeface="Arial"/>
            </a:endParaRPr>
          </a:p>
          <a:p>
            <a:endParaRPr lang="en-IN" sz="26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rPr>
              <a:t>public class XXX implements HttpJspBase {</a:t>
            </a:r>
          </a:p>
          <a:p>
            <a:r>
              <a:rPr lang="en-IN" sz="2600" b="1" strike="noStrike" spc="-1">
                <a:solidFill>
                  <a:srgbClr val="000000"/>
                </a:solidFill>
                <a:uFill>
                  <a:solidFill>
                    <a:srgbClr val="FFFFFF"/>
                  </a:solidFill>
                </a:uFill>
                <a:latin typeface="Arial"/>
              </a:rPr>
              <a:t>private String randomHeading() {</a:t>
            </a:r>
            <a:endParaRPr lang="en-IN" sz="2600" b="0" strike="noStrike" spc="-1">
              <a:solidFill>
                <a:srgbClr val="000000"/>
              </a:solidFill>
              <a:uFill>
                <a:solidFill>
                  <a:srgbClr val="FFFFFF"/>
                </a:solidFill>
              </a:uFill>
              <a:latin typeface="Arial"/>
            </a:endParaRPr>
          </a:p>
          <a:p>
            <a:r>
              <a:rPr lang="en-IN" sz="2600" b="1" strike="noStrike" spc="-1">
                <a:solidFill>
                  <a:srgbClr val="000000"/>
                </a:solidFill>
                <a:uFill>
                  <a:solidFill>
                    <a:srgbClr val="FFFFFF"/>
                  </a:solidFill>
                </a:uFill>
                <a:latin typeface="Arial"/>
              </a:rPr>
              <a:t>return(“&lt;H2&gt;” +Math.random()+ “&lt;/H2&gt;”);</a:t>
            </a:r>
            <a:endParaRPr lang="en-IN" sz="2600" b="0" strike="noStrike" spc="-1">
              <a:solidFill>
                <a:srgbClr val="000000"/>
              </a:solidFill>
              <a:uFill>
                <a:solidFill>
                  <a:srgbClr val="FFFFFF"/>
                </a:solidFill>
              </a:uFill>
              <a:latin typeface="Arial"/>
            </a:endParaRPr>
          </a:p>
          <a:p>
            <a:r>
              <a:rPr lang="en-IN" sz="2600" b="1" strike="noStrike" spc="-1">
                <a:solidFill>
                  <a:srgbClr val="000000"/>
                </a:solidFill>
                <a:uFill>
                  <a:solidFill>
                    <a:srgbClr val="FFFFFF"/>
                  </a:solidFill>
                </a:uFill>
                <a:latin typeface="Arial"/>
              </a:rPr>
              <a:t>}</a:t>
            </a:r>
            <a:endParaRPr lang="en-IN" sz="26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rPr>
              <a:t>public void _jspService(HttpServletRequest request, HttpServletResponse response) throws  ServletException, IOException {</a:t>
            </a:r>
          </a:p>
          <a:p>
            <a:r>
              <a:rPr lang="en-IN" sz="2600" b="0" strike="noStrike" spc="-1">
                <a:solidFill>
                  <a:srgbClr val="000000"/>
                </a:solidFill>
                <a:uFill>
                  <a:solidFill>
                    <a:srgbClr val="FFFFFF"/>
                  </a:solidFill>
                </a:uFill>
                <a:latin typeface="Arial"/>
              </a:rPr>
              <a:t>response.setContentType(“text/html”);</a:t>
            </a:r>
          </a:p>
          <a:p>
            <a:r>
              <a:rPr lang="en-IN" sz="2600" b="0" strike="noStrike" spc="-1">
                <a:solidFill>
                  <a:srgbClr val="000000"/>
                </a:solidFill>
                <a:uFill>
                  <a:solidFill>
                    <a:srgbClr val="FFFFFF"/>
                  </a:solidFill>
                </a:uFill>
                <a:latin typeface="Arial"/>
              </a:rPr>
              <a:t>HttpSession session = request.getSession();</a:t>
            </a:r>
          </a:p>
          <a:p>
            <a:r>
              <a:rPr lang="en-IN" sz="2600" b="0" strike="noStrike" spc="-1">
                <a:solidFill>
                  <a:srgbClr val="000000"/>
                </a:solidFill>
                <a:uFill>
                  <a:solidFill>
                    <a:srgbClr val="FFFFFF"/>
                  </a:solidFill>
                </a:uFill>
                <a:latin typeface="Arial"/>
              </a:rPr>
              <a:t>JspWriter out = response.getWriter();</a:t>
            </a:r>
          </a:p>
          <a:p>
            <a:r>
              <a:rPr lang="en-IN" sz="2600" b="0" strike="noStrike" spc="-1">
                <a:solidFill>
                  <a:srgbClr val="000000"/>
                </a:solidFill>
                <a:uFill>
                  <a:solidFill>
                    <a:srgbClr val="FFFFFF"/>
                  </a:solidFill>
                </a:uFill>
                <a:latin typeface="Arial"/>
              </a:rPr>
              <a:t>out.println(“&lt;H1&gt; Some Heading &lt;/H1&gt;”);</a:t>
            </a:r>
          </a:p>
          <a:p>
            <a:r>
              <a:rPr lang="en-IN" sz="2600" b="0" strike="noStrike" spc="-1">
                <a:solidFill>
                  <a:srgbClr val="000000"/>
                </a:solidFill>
                <a:uFill>
                  <a:solidFill>
                    <a:srgbClr val="FFFFFF"/>
                  </a:solidFill>
                </a:uFill>
                <a:latin typeface="Arial"/>
              </a:rPr>
              <a:t>out.println(randomHeading());</a:t>
            </a:r>
          </a:p>
          <a:p>
            <a:r>
              <a:rPr lang="en-IN" sz="2600" b="0" strike="noStrike" spc="-1">
                <a:solidFill>
                  <a:srgbClr val="000000"/>
                </a:solidFill>
                <a:uFill>
                  <a:solidFill>
                    <a:srgbClr val="FFFFFF"/>
                  </a:solidFill>
                </a:uFill>
                <a:latin typeface="Arial"/>
              </a:rPr>
              <a:t>..</a:t>
            </a:r>
          </a:p>
          <a:p>
            <a:r>
              <a:rPr lang="en-IN" sz="2600" b="0" strike="noStrike" spc="-1">
                <a:solidFill>
                  <a:srgbClr val="000000"/>
                </a:solidFill>
                <a:uFill>
                  <a:solidFill>
                    <a:srgbClr val="FFFFFF"/>
                  </a:solidFill>
                </a:uFill>
                <a:latin typeface="Arial"/>
              </a:rPr>
              <a:t>}</a:t>
            </a:r>
          </a:p>
          <a:p>
            <a:r>
              <a:rPr lang="en-IN" sz="2600" b="0" strike="noStrike" spc="-1">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solidFill>
                  <a:srgbClr val="000000"/>
                </a:solidFill>
                <a:uFill>
                  <a:solidFill>
                    <a:srgbClr val="FFFFFF"/>
                  </a:solidFill>
                </a:uFill>
                <a:latin typeface="Arial"/>
                <a:ea typeface="DejaVu Sans"/>
              </a:rPr>
              <a:t>Benefits of JSP</a:t>
            </a:r>
            <a:endParaRPr lang="en-IN" sz="1400" b="0" strike="noStrike" spc="-1" dirty="0">
              <a:solidFill>
                <a:srgbClr val="000000"/>
              </a:solidFill>
              <a:uFill>
                <a:solidFill>
                  <a:srgbClr val="FFFFFF"/>
                </a:solidFill>
              </a:uFill>
              <a:latin typeface="Arial"/>
            </a:endParaRPr>
          </a:p>
        </p:txBody>
      </p:sp>
      <p:sp>
        <p:nvSpPr>
          <p:cNvPr id="367" name="CustomShape 2"/>
          <p:cNvSpPr/>
          <p:nvPr/>
        </p:nvSpPr>
        <p:spPr>
          <a:xfrm>
            <a:off x="504000" y="1351029"/>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5780" indent="-342900">
              <a:lnSpc>
                <a:spcPct val="100000"/>
              </a:lnSpc>
              <a:buClr>
                <a:srgbClr val="000000"/>
              </a:buClr>
              <a:buSzPct val="45000"/>
              <a:buFontTx/>
              <a:buChar char="-"/>
            </a:pPr>
            <a:r>
              <a:rPr lang="en-IN" sz="2400" b="0" strike="noStrike" spc="-1" dirty="0">
                <a:solidFill>
                  <a:srgbClr val="000000"/>
                </a:solidFill>
                <a:uFill>
                  <a:solidFill>
                    <a:srgbClr val="FFFFFF"/>
                  </a:solidFill>
                </a:uFill>
                <a:latin typeface="Arial"/>
                <a:ea typeface="DejaVu Sans"/>
              </a:rPr>
              <a:t>It is easier to write and maintain the HTML</a:t>
            </a:r>
            <a:endParaRPr lang="en-IN" sz="1400" spc="-1" dirty="0">
              <a:solidFill>
                <a:srgbClr val="000000"/>
              </a:solidFill>
              <a:uFill>
                <a:solidFill>
                  <a:srgbClr val="FFFFFF"/>
                </a:solidFill>
              </a:uFill>
              <a:latin typeface="Arial"/>
            </a:endParaRPr>
          </a:p>
          <a:p>
            <a:pPr marL="345780" indent="-342900">
              <a:lnSpc>
                <a:spcPct val="100000"/>
              </a:lnSpc>
              <a:buClr>
                <a:srgbClr val="000000"/>
              </a:buClr>
              <a:buSzPct val="45000"/>
              <a:buFontTx/>
              <a:buChar char="-"/>
            </a:pPr>
            <a:r>
              <a:rPr lang="en-IN" sz="2400" b="0" strike="noStrike" spc="-1" dirty="0">
                <a:solidFill>
                  <a:srgbClr val="000000"/>
                </a:solidFill>
                <a:uFill>
                  <a:solidFill>
                    <a:srgbClr val="FFFFFF"/>
                  </a:solidFill>
                </a:uFill>
                <a:latin typeface="Arial"/>
                <a:ea typeface="DejaVu Sans"/>
              </a:rPr>
              <a:t>You can use standard web-site development tools</a:t>
            </a:r>
            <a:endParaRPr lang="en-IN" sz="1400" spc="-1" dirty="0">
              <a:solidFill>
                <a:srgbClr val="000000"/>
              </a:solidFill>
              <a:uFill>
                <a:solidFill>
                  <a:srgbClr val="FFFFFF"/>
                </a:solidFill>
              </a:uFill>
              <a:latin typeface="Arial"/>
            </a:endParaRPr>
          </a:p>
          <a:p>
            <a:pPr marL="345780" indent="-342900">
              <a:lnSpc>
                <a:spcPct val="100000"/>
              </a:lnSpc>
              <a:buClr>
                <a:srgbClr val="000000"/>
              </a:buClr>
              <a:buSzPct val="45000"/>
              <a:buFontTx/>
              <a:buChar char="-"/>
            </a:pPr>
            <a:r>
              <a:rPr lang="en-IN" sz="2400" b="0" strike="noStrike" spc="-1" dirty="0">
                <a:solidFill>
                  <a:srgbClr val="000000"/>
                </a:solidFill>
                <a:uFill>
                  <a:solidFill>
                    <a:srgbClr val="FFFFFF"/>
                  </a:solidFill>
                </a:uFill>
                <a:latin typeface="Arial"/>
                <a:ea typeface="DejaVu Sans"/>
              </a:rPr>
              <a:t>You can divide up your development team</a:t>
            </a:r>
          </a:p>
          <a:p>
            <a:pPr marL="345780" indent="-342900">
              <a:lnSpc>
                <a:spcPct val="100000"/>
              </a:lnSpc>
              <a:buClr>
                <a:srgbClr val="000000"/>
              </a:buClr>
              <a:buSzPct val="45000"/>
              <a:buFontTx/>
              <a:buChar char="-"/>
            </a:pPr>
            <a:endParaRPr lang="en-IN" sz="2400" b="0" strike="noStrike" spc="-1" dirty="0">
              <a:solidFill>
                <a:srgbClr val="000000"/>
              </a:solidFill>
              <a:uFill>
                <a:solidFill>
                  <a:srgbClr val="FFFFFF"/>
                </a:solidFill>
              </a:uFill>
              <a:latin typeface="Arial"/>
              <a:ea typeface="DejaVu Sans"/>
            </a:endParaRPr>
          </a:p>
          <a:p>
            <a:pPr marL="2880">
              <a:lnSpc>
                <a:spcPct val="100000"/>
              </a:lnSpc>
              <a:buClr>
                <a:srgbClr val="000000"/>
              </a:buClr>
              <a:buSzPct val="45000"/>
            </a:pPr>
            <a:r>
              <a:rPr lang="en-IN" sz="2400" spc="-1" dirty="0">
                <a:solidFill>
                  <a:srgbClr val="000000"/>
                </a:solidFill>
                <a:uFill>
                  <a:solidFill>
                    <a:srgbClr val="FFFFFF"/>
                  </a:solidFill>
                </a:uFill>
                <a:latin typeface="Arial"/>
                <a:ea typeface="DejaVu Sans"/>
              </a:rPr>
              <a:t>Other Advantages </a:t>
            </a:r>
            <a:endParaRPr lang="en-IN" sz="2400" spc="-1" dirty="0">
              <a:solidFill>
                <a:srgbClr val="000000"/>
              </a:solidFill>
              <a:uFill>
                <a:solidFill>
                  <a:srgbClr val="FFFFFF"/>
                </a:solidFill>
              </a:uFill>
              <a:latin typeface="Arial"/>
            </a:endParaRPr>
          </a:p>
          <a:p>
            <a:pPr marL="216000" indent="-213120">
              <a:lnSpc>
                <a:spcPct val="100000"/>
              </a:lnSpc>
              <a:buClr>
                <a:srgbClr val="000000"/>
              </a:buClr>
              <a:buSzPct val="45000"/>
              <a:buFont typeface="Wingdings" charset="2"/>
              <a:buChar char=""/>
            </a:pPr>
            <a:r>
              <a:rPr lang="en-IN" sz="2400" spc="-1" dirty="0">
                <a:solidFill>
                  <a:srgbClr val="000000"/>
                </a:solidFill>
                <a:uFill>
                  <a:solidFill>
                    <a:srgbClr val="FFFFFF"/>
                  </a:solidFill>
                </a:uFill>
                <a:latin typeface="Arial"/>
              </a:rPr>
              <a:t>JSP are translated and compiled into JAVA servlets but are easier to develop than JAVA Servlets</a:t>
            </a:r>
          </a:p>
          <a:p>
            <a:pPr marL="216000" indent="-213120">
              <a:lnSpc>
                <a:spcPct val="100000"/>
              </a:lnSpc>
              <a:buClr>
                <a:srgbClr val="000000"/>
              </a:buClr>
              <a:buSzPct val="45000"/>
              <a:buFont typeface="Wingdings" charset="2"/>
              <a:buChar char=""/>
            </a:pPr>
            <a:endParaRPr lang="en-IN" sz="2400" spc="-1" dirty="0">
              <a:solidFill>
                <a:srgbClr val="000000"/>
              </a:solidFill>
              <a:uFill>
                <a:solidFill>
                  <a:srgbClr val="FFFFFF"/>
                </a:solidFill>
              </a:uFill>
              <a:latin typeface="Arial"/>
            </a:endParaRPr>
          </a:p>
          <a:p>
            <a:pPr marL="216000" indent="-213120">
              <a:lnSpc>
                <a:spcPct val="100000"/>
              </a:lnSpc>
              <a:buClr>
                <a:srgbClr val="000000"/>
              </a:buClr>
              <a:buSzPct val="45000"/>
              <a:buFont typeface="Wingdings" charset="2"/>
              <a:buChar char=""/>
            </a:pPr>
            <a:r>
              <a:rPr lang="en-IN" sz="2400" spc="-1" dirty="0">
                <a:solidFill>
                  <a:srgbClr val="000000"/>
                </a:solidFill>
                <a:uFill>
                  <a:solidFill>
                    <a:srgbClr val="FFFFFF"/>
                  </a:solidFill>
                </a:uFill>
                <a:latin typeface="Arial"/>
              </a:rPr>
              <a:t>JSP have all advantages of Java </a:t>
            </a:r>
            <a:r>
              <a:rPr lang="en-IN" sz="2400" spc="-1" dirty="0" err="1">
                <a:solidFill>
                  <a:srgbClr val="000000"/>
                </a:solidFill>
                <a:uFill>
                  <a:solidFill>
                    <a:srgbClr val="FFFFFF"/>
                  </a:solidFill>
                </a:uFill>
                <a:latin typeface="Arial"/>
              </a:rPr>
              <a:t>i.e</a:t>
            </a:r>
            <a:r>
              <a:rPr lang="en-IN" sz="2400" spc="-1" dirty="0">
                <a:solidFill>
                  <a:srgbClr val="000000"/>
                </a:solidFill>
                <a:uFill>
                  <a:solidFill>
                    <a:srgbClr val="FFFFFF"/>
                  </a:solidFill>
                </a:uFill>
                <a:latin typeface="Arial"/>
              </a:rPr>
              <a:t> write once run anywhere</a:t>
            </a:r>
          </a:p>
          <a:p>
            <a:pPr marL="2880">
              <a:lnSpc>
                <a:spcPct val="100000"/>
              </a:lnSpc>
              <a:buClr>
                <a:srgbClr val="000000"/>
              </a:buClr>
              <a:buSzPct val="45000"/>
            </a:pPr>
            <a:r>
              <a:rPr lang="en-IN" sz="2400" spc="-1" dirty="0">
                <a:solidFill>
                  <a:srgbClr val="000000"/>
                </a:solidFill>
                <a:uFill>
                  <a:solidFill>
                    <a:srgbClr val="FFFFFF"/>
                  </a:solidFill>
                </a:uFill>
                <a:latin typeface="Arial"/>
              </a:rPr>
              <a:t> </a:t>
            </a:r>
          </a:p>
          <a:p>
            <a:pPr marL="216000" indent="-213120">
              <a:lnSpc>
                <a:spcPct val="100000"/>
              </a:lnSpc>
              <a:buClr>
                <a:srgbClr val="000000"/>
              </a:buClr>
              <a:buSzPct val="45000"/>
              <a:buFont typeface="Wingdings" charset="2"/>
              <a:buChar char=""/>
            </a:pPr>
            <a:r>
              <a:rPr lang="en-IN" sz="2400" spc="-1" dirty="0">
                <a:solidFill>
                  <a:srgbClr val="000000"/>
                </a:solidFill>
                <a:uFill>
                  <a:solidFill>
                    <a:srgbClr val="FFFFFF"/>
                  </a:solidFill>
                </a:uFill>
                <a:latin typeface="Arial"/>
              </a:rPr>
              <a:t>JSP uses simplified scripting language based syntax for embedding HTML into JSP.</a:t>
            </a:r>
          </a:p>
          <a:p>
            <a:pPr marL="2880">
              <a:lnSpc>
                <a:spcPct val="100000"/>
              </a:lnSpc>
              <a:buClr>
                <a:srgbClr val="000000"/>
              </a:buClr>
              <a:buSzPct val="45000"/>
            </a:pPr>
            <a:r>
              <a:rPr lang="en-IN" sz="2400" spc="-1" dirty="0">
                <a:solidFill>
                  <a:srgbClr val="000000"/>
                </a:solidFill>
                <a:uFill>
                  <a:solidFill>
                    <a:srgbClr val="FFFFFF"/>
                  </a:solidFill>
                </a:uFill>
                <a:latin typeface="Arial"/>
              </a:rPr>
              <a:t> </a:t>
            </a:r>
          </a:p>
          <a:p>
            <a:pPr marL="216000" indent="-213120">
              <a:lnSpc>
                <a:spcPct val="100000"/>
              </a:lnSpc>
              <a:buClr>
                <a:srgbClr val="000000"/>
              </a:buClr>
              <a:buSzPct val="45000"/>
              <a:buFont typeface="Wingdings" charset="2"/>
              <a:buChar char=""/>
            </a:pPr>
            <a:r>
              <a:rPr lang="en-IN" sz="2400" spc="-1" dirty="0">
                <a:solidFill>
                  <a:srgbClr val="000000"/>
                </a:solidFill>
                <a:uFill>
                  <a:solidFill>
                    <a:srgbClr val="FFFFFF"/>
                  </a:solidFill>
                </a:uFill>
                <a:latin typeface="Arial"/>
              </a:rPr>
              <a:t>JSP containers provide easy way for accessing standard objects and actions.</a:t>
            </a:r>
          </a:p>
          <a:p>
            <a:pPr marL="345780" indent="-342900">
              <a:lnSpc>
                <a:spcPct val="100000"/>
              </a:lnSpc>
              <a:buClr>
                <a:srgbClr val="000000"/>
              </a:buClr>
              <a:buSzPct val="45000"/>
              <a:buFontTx/>
              <a:buChar char="-"/>
            </a:pP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sp>
      <p:sp>
        <p:nvSpPr>
          <p:cNvPr id="372" name="CustomShape 2"/>
          <p:cNvSpPr/>
          <p:nvPr/>
        </p:nvSpPr>
        <p:spPr>
          <a:xfrm>
            <a:off x="504000" y="1446480"/>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16000" indent="-213840">
              <a:lnSpc>
                <a:spcPct val="100000"/>
              </a:lnSpc>
              <a:buClr>
                <a:srgbClr val="000000"/>
              </a:buClr>
              <a:buSzPct val="45000"/>
              <a:buFont typeface="Wingdings" charset="2"/>
              <a:buChar char=""/>
            </a:pPr>
            <a:r>
              <a:rPr lang="en-IN" sz="2400" b="0" strike="noStrike" spc="-1" dirty="0">
                <a:solidFill>
                  <a:srgbClr val="000000"/>
                </a:solidFill>
                <a:uFill>
                  <a:solidFill>
                    <a:srgbClr val="FFFFFF"/>
                  </a:solidFill>
                </a:uFill>
                <a:latin typeface="Arial"/>
                <a:ea typeface="DejaVu Sans"/>
              </a:rPr>
              <a:t>JSP reaps all the benefits provided by JAVA servlets and web container environment, but they have an added advantage of being simpler and more natural program for web enabled enterprise developer.</a:t>
            </a:r>
            <a:endParaRPr lang="en-IN" sz="1400" b="0" strike="noStrike" spc="-1" dirty="0">
              <a:solidFill>
                <a:srgbClr val="000000"/>
              </a:solidFill>
              <a:uFill>
                <a:solidFill>
                  <a:srgbClr val="FFFFFF"/>
                </a:solidFill>
              </a:uFill>
              <a:latin typeface="Arial"/>
            </a:endParaRPr>
          </a:p>
          <a:p>
            <a:pPr marL="2160">
              <a:lnSpc>
                <a:spcPct val="100000"/>
              </a:lnSpc>
              <a:buClr>
                <a:srgbClr val="000000"/>
              </a:buClr>
              <a:buSzPct val="45000"/>
            </a:pPr>
            <a:endParaRPr lang="en-IN" sz="1400" b="0" strike="noStrike" spc="-1" dirty="0">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lang="en-IN" sz="2400" b="0" strike="noStrike" spc="-1" dirty="0">
                <a:solidFill>
                  <a:srgbClr val="000000"/>
                </a:solidFill>
                <a:uFill>
                  <a:solidFill>
                    <a:srgbClr val="FFFFFF"/>
                  </a:solidFill>
                </a:uFill>
                <a:latin typeface="Arial"/>
                <a:ea typeface="DejaVu Sans"/>
              </a:rPr>
              <a:t>JSP use HTTP as default request /response communication paradigm and thus make JSP ideal as Web Enabling Technology.</a:t>
            </a:r>
            <a:endParaRPr lang="en-IN"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Advantages of JSP over other technologies</a:t>
            </a:r>
            <a:endParaRPr lang="en-IN" sz="1400" b="0" strike="noStrike" spc="-1">
              <a:solidFill>
                <a:srgbClr val="000000"/>
              </a:solidFill>
              <a:uFill>
                <a:solidFill>
                  <a:srgbClr val="FFFFFF"/>
                </a:solidFill>
              </a:uFill>
              <a:latin typeface="Arial"/>
            </a:endParaRPr>
          </a:p>
        </p:txBody>
      </p:sp>
      <p:sp>
        <p:nvSpPr>
          <p:cNvPr id="374"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u="sng" strike="noStrike" spc="-1">
                <a:solidFill>
                  <a:srgbClr val="000000"/>
                </a:solidFill>
                <a:uFill>
                  <a:solidFill>
                    <a:srgbClr val="FFFFFF"/>
                  </a:solidFill>
                </a:uFill>
                <a:latin typeface="Arial"/>
                <a:ea typeface="DejaVu Sans"/>
              </a:rPr>
              <a:t>Versus .NET and ASP</a:t>
            </a:r>
            <a:endParaRPr lang="en-IN" sz="14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DejaVu Sans"/>
              </a:rPr>
              <a:t>JSP is portable to multiple operating systems and Web servers</a:t>
            </a:r>
            <a:endParaRPr lang="en-IN" sz="14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DejaVu Sans"/>
              </a:rPr>
              <a:t>JSP is more powerful and better suited to complex applications that require reusable components.</a:t>
            </a:r>
            <a:endParaRPr lang="en-IN" sz="1400" b="0" strike="noStrike" spc="-1">
              <a:solidFill>
                <a:srgbClr val="000000"/>
              </a:solidFill>
              <a:uFill>
                <a:solidFill>
                  <a:srgbClr val="FFFFFF"/>
                </a:solidFill>
              </a:uFill>
              <a:latin typeface="Arial"/>
            </a:endParaRPr>
          </a:p>
          <a:p>
            <a:endParaRPr lang="en-IN" sz="1400" b="0" strike="noStrike" spc="-1">
              <a:solidFill>
                <a:srgbClr val="000000"/>
              </a:solidFill>
              <a:uFill>
                <a:solidFill>
                  <a:srgbClr val="FFFFFF"/>
                </a:solidFill>
              </a:uFill>
              <a:latin typeface="Arial"/>
            </a:endParaRPr>
          </a:p>
          <a:p>
            <a:r>
              <a:rPr lang="en-IN" sz="2400" b="0" u="sng" strike="noStrike" spc="-1">
                <a:solidFill>
                  <a:srgbClr val="000000"/>
                </a:solidFill>
                <a:uFill>
                  <a:solidFill>
                    <a:srgbClr val="FFFFFF"/>
                  </a:solidFill>
                </a:uFill>
                <a:latin typeface="Arial"/>
                <a:ea typeface="DejaVu Sans"/>
              </a:rPr>
              <a:t>Versus PHP</a:t>
            </a:r>
            <a:endParaRPr lang="en-IN" sz="14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DejaVu Sans"/>
              </a:rPr>
              <a:t>Dynamic part of JSP is written in Java which already has API for networking, database access, distributed objects etc.</a:t>
            </a:r>
            <a:endParaRPr lang="en-IN" sz="14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DejaVu Sans"/>
              </a:rPr>
              <a:t>JSP is much more widely supported by tool and server vendors than is PHP.</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sp>
      <p:sp>
        <p:nvSpPr>
          <p:cNvPr id="376"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sp>
      <p:sp>
        <p:nvSpPr>
          <p:cNvPr id="377" name="CustomShape 3"/>
          <p:cNvSpPr/>
          <p:nvPr/>
        </p:nvSpPr>
        <p:spPr>
          <a:xfrm>
            <a:off x="504000" y="301320"/>
            <a:ext cx="9069840" cy="1259640"/>
          </a:xfrm>
          <a:prstGeom prst="rect">
            <a:avLst/>
          </a:prstGeom>
          <a:noFill/>
          <a:ln>
            <a:noFill/>
          </a:ln>
        </p:spPr>
        <p:style>
          <a:lnRef idx="0">
            <a:scrgbClr r="0" g="0" b="0"/>
          </a:lnRef>
          <a:fillRef idx="0">
            <a:scrgbClr r="0" g="0" b="0"/>
          </a:fillRef>
          <a:effectRef idx="0">
            <a:scrgbClr r="0" g="0" b="0"/>
          </a:effectRef>
          <a:fontRef idx="minor"/>
        </p:style>
      </p:sp>
      <p:sp>
        <p:nvSpPr>
          <p:cNvPr id="378" name="CustomShape 4"/>
          <p:cNvSpPr/>
          <p:nvPr/>
        </p:nvSpPr>
        <p:spPr>
          <a:xfrm>
            <a:off x="504000" y="-200520"/>
            <a:ext cx="9069840" cy="8321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IN" sz="1400" b="0" strike="noStrike" spc="-1">
              <a:solidFill>
                <a:srgbClr val="000000"/>
              </a:solidFill>
              <a:uFill>
                <a:solidFill>
                  <a:srgbClr val="FFFFFF"/>
                </a:solidFill>
              </a:uFill>
              <a:latin typeface="Arial"/>
            </a:endParaRPr>
          </a:p>
          <a:p>
            <a:pPr algn="ctr">
              <a:lnSpc>
                <a:spcPct val="100000"/>
              </a:lnSpc>
            </a:pPr>
            <a:endParaRPr lang="en-IN" sz="1400" b="0" strike="noStrike" spc="-1">
              <a:solidFill>
                <a:srgbClr val="000000"/>
              </a:solidFill>
              <a:uFill>
                <a:solidFill>
                  <a:srgbClr val="FFFFFF"/>
                </a:solidFill>
              </a:uFill>
              <a:latin typeface="Arial"/>
            </a:endParaRPr>
          </a:p>
          <a:p>
            <a:pPr algn="ctr">
              <a:lnSpc>
                <a:spcPct val="100000"/>
              </a:lnSpc>
            </a:pPr>
            <a:endParaRPr lang="en-IN" sz="1400" b="0" strike="noStrike" spc="-1">
              <a:solidFill>
                <a:srgbClr val="000000"/>
              </a:solidFill>
              <a:uFill>
                <a:solidFill>
                  <a:srgbClr val="FFFFFF"/>
                </a:solidFill>
              </a:uFill>
              <a:latin typeface="Arial"/>
            </a:endParaRPr>
          </a:p>
          <a:p>
            <a:pPr algn="ctr">
              <a:lnSpc>
                <a:spcPct val="100000"/>
              </a:lnSpc>
            </a:pP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Versus Pure Servlets</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Convinient to write regular HTML than to use too many println statements to generate HTML.</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Different people can work on different tasks. JSP developers need to know servlets -</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1) JSP pages get translated into servlets</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2) JSP consists of static HTML, special purpose JSP tags and Java code</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3) Servlets are better in some scenarios and JSP's are better in others.</a:t>
            </a:r>
            <a:endParaRPr lang="en-IN" sz="14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Arial"/>
                <a:ea typeface="DejaVu Sans"/>
              </a:rPr>
              <a:t>4) Some tasks are better accomplished by a combination of servlets and JSP.</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gn="ctr">
              <a:lnSpc>
                <a:spcPct val="100000"/>
              </a:lnSpc>
            </a:pPr>
            <a:endParaRPr lang="en-IN" sz="1400" b="0" strike="noStrike" spc="-1">
              <a:solidFill>
                <a:srgbClr val="000000"/>
              </a:solidFill>
              <a:uFill>
                <a:solidFill>
                  <a:srgbClr val="FFFFFF"/>
                </a:solidFill>
              </a:uFill>
              <a:latin typeface="Arial"/>
            </a:endParaRPr>
          </a:p>
          <a:p>
            <a:pPr algn="ctr">
              <a:lnSpc>
                <a:spcPct val="100000"/>
              </a:lnSpc>
            </a:pPr>
            <a:endParaRPr lang="en-IN" sz="1400" b="0" strike="noStrike" spc="-1">
              <a:solidFill>
                <a:srgbClr val="000000"/>
              </a:solidFill>
              <a:uFill>
                <a:solidFill>
                  <a:srgbClr val="FFFFFF"/>
                </a:solidFill>
              </a:uFill>
              <a:latin typeface="Arial"/>
            </a:endParaRPr>
          </a:p>
          <a:p>
            <a:pPr algn="ctr">
              <a:lnSpc>
                <a:spcPct val="100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sp>
      <p:sp>
        <p:nvSpPr>
          <p:cNvPr id="380" name="CustomShape 2"/>
          <p:cNvSpPr/>
          <p:nvPr/>
        </p:nvSpPr>
        <p:spPr>
          <a:xfrm>
            <a:off x="504000" y="1769040"/>
            <a:ext cx="906876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IN" sz="2400" b="0" u="sng" strike="noStrike" spc="-1">
                <a:solidFill>
                  <a:srgbClr val="000000"/>
                </a:solidFill>
                <a:uFill>
                  <a:solidFill>
                    <a:srgbClr val="FFFFFF"/>
                  </a:solidFill>
                </a:uFill>
                <a:latin typeface="Arial"/>
                <a:ea typeface="DejaVu Sans"/>
              </a:rPr>
              <a:t>Versus JavaScript</a:t>
            </a: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Arial"/>
                <a:ea typeface="DejaVu Sans"/>
              </a:rPr>
              <a:t>Its a complementary technology to JSP</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Arial"/>
                <a:ea typeface="DejaVu Sans"/>
              </a:rPr>
              <a:t>Choosing a Technology - </a:t>
            </a:r>
            <a:endParaRPr lang="en-IN" sz="1400" b="0" strike="noStrike" spc="-1">
              <a:solidFill>
                <a:srgbClr val="000000"/>
              </a:solidFill>
              <a:uFill>
                <a:solidFill>
                  <a:srgbClr val="FFFFFF"/>
                </a:solidFill>
              </a:uFill>
              <a:latin typeface="Arial"/>
            </a:endParaRPr>
          </a:p>
          <a:p>
            <a:pPr>
              <a:lnSpc>
                <a:spcPct val="100000"/>
              </a:lnSpc>
            </a:pP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Arial"/>
                <a:ea typeface="DejaVu Sans"/>
              </a:rPr>
              <a:t>Standardization</a:t>
            </a: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Arial"/>
                <a:ea typeface="DejaVu Sans"/>
              </a:rPr>
              <a:t>Portability</a:t>
            </a: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Arial"/>
                <a:ea typeface="DejaVu Sans"/>
              </a:rPr>
              <a:t>Integration</a:t>
            </a: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Arial"/>
                <a:ea typeface="DejaVu Sans"/>
              </a:rPr>
              <a:t>Industry support</a:t>
            </a:r>
            <a:endParaRPr lang="en-IN" sz="14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Arial"/>
                <a:ea typeface="DejaVu Sans"/>
              </a:rPr>
              <a:t>Technical Features</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504000" y="301320"/>
            <a:ext cx="9068760" cy="1259280"/>
          </a:xfrm>
          <a:prstGeom prst="rect">
            <a:avLst/>
          </a:prstGeom>
          <a:noFill/>
          <a:ln>
            <a:noFill/>
          </a:ln>
        </p:spPr>
        <p:style>
          <a:lnRef idx="0">
            <a:scrgbClr r="0" g="0" b="0"/>
          </a:lnRef>
          <a:fillRef idx="0">
            <a:scrgbClr r="0" g="0" b="0"/>
          </a:fillRef>
          <a:effectRef idx="0">
            <a:scrgbClr r="0" g="0" b="0"/>
          </a:effectRef>
          <a:fontRef idx="minor"/>
        </p:style>
      </p:sp>
      <p:pic>
        <p:nvPicPr>
          <p:cNvPr id="382" name="Picture 381"/>
          <p:cNvPicPr/>
          <p:nvPr/>
        </p:nvPicPr>
        <p:blipFill>
          <a:blip r:embed="rId2"/>
          <a:stretch/>
        </p:blipFill>
        <p:spPr>
          <a:xfrm>
            <a:off x="1080000" y="145440"/>
            <a:ext cx="7871760" cy="6762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4262</TotalTime>
  <Words>1729</Words>
  <Application>Microsoft Office PowerPoint</Application>
  <PresentationFormat>Custom</PresentationFormat>
  <Paragraphs>249</Paragraphs>
  <Slides>37</Slides>
  <Notes>1</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37</vt:i4>
      </vt:variant>
    </vt:vector>
  </HeadingPairs>
  <TitlesOfParts>
    <vt:vector size="50" baseType="lpstr">
      <vt:lpstr>Arial</vt:lpstr>
      <vt:lpstr>Calibri</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is a JSP Served?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Kiran Baradur</cp:lastModifiedBy>
  <cp:revision>117</cp:revision>
  <dcterms:created xsi:type="dcterms:W3CDTF">2018-09-17T20:31:19Z</dcterms:created>
  <dcterms:modified xsi:type="dcterms:W3CDTF">2019-10-08T13:46:38Z</dcterms:modified>
  <dc:language>en-IN</dc:language>
</cp:coreProperties>
</file>