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79" r:id="rId2"/>
    <p:sldId id="329" r:id="rId3"/>
    <p:sldId id="289" r:id="rId4"/>
    <p:sldId id="330" r:id="rId5"/>
    <p:sldId id="339" r:id="rId6"/>
    <p:sldId id="338" r:id="rId7"/>
    <p:sldId id="336" r:id="rId8"/>
    <p:sldId id="340" r:id="rId9"/>
    <p:sldId id="342" r:id="rId10"/>
    <p:sldId id="344" r:id="rId11"/>
    <p:sldId id="332" r:id="rId12"/>
    <p:sldId id="34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591" autoAdjust="0"/>
  </p:normalViewPr>
  <p:slideViewPr>
    <p:cSldViewPr>
      <p:cViewPr>
        <p:scale>
          <a:sx n="79" d="100"/>
          <a:sy n="79" d="100"/>
        </p:scale>
        <p:origin x="-1098" y="20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September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September 25, 2015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6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7400" y="2590800"/>
            <a:ext cx="5410200" cy="106680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Bank Model</a:t>
            </a:r>
            <a:endParaRPr lang="en-US" sz="72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Bank Team </a:t>
            </a:r>
            <a:r>
              <a:rPr lang="en-US" dirty="0" smtClean="0">
                <a:latin typeface="+mj-lt"/>
              </a:rPr>
              <a:t>One</a:t>
            </a:r>
          </a:p>
          <a:p>
            <a:pPr eaLnBrk="1" hangingPunct="1"/>
            <a:r>
              <a:rPr lang="en-US" dirty="0" smtClean="0">
                <a:latin typeface="+mj-lt"/>
              </a:rPr>
              <a:t>Analytics and Model</a:t>
            </a:r>
          </a:p>
          <a:p>
            <a:pPr eaLnBrk="1" hangingPunct="1"/>
            <a:r>
              <a:rPr lang="en-US" dirty="0" smtClean="0">
                <a:latin typeface="+mj-lt"/>
              </a:rPr>
              <a:t>September </a:t>
            </a:r>
            <a:r>
              <a:rPr lang="en-US" dirty="0" smtClean="0">
                <a:latin typeface="+mj-lt"/>
              </a:rPr>
              <a:t>25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{Feature Selection}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90505"/>
              </p:ext>
            </p:extLst>
          </p:nvPr>
        </p:nvGraphicFramePr>
        <p:xfrm>
          <a:off x="533400" y="1141462"/>
          <a:ext cx="8001000" cy="5635596"/>
        </p:xfrm>
        <a:graphic>
          <a:graphicData uri="http://schemas.openxmlformats.org/drawingml/2006/table">
            <a:tbl>
              <a:tblPr/>
              <a:tblGrid>
                <a:gridCol w="2138738"/>
                <a:gridCol w="1214062"/>
                <a:gridCol w="4648200"/>
              </a:tblGrid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Variable Name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Coefficient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Possible Drivers?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success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2.102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Prior Success, Data Issue - Unknowns need to be captured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mar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Tax Returns?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oct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1.682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Holiday Promotions?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cellular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Holiday Promotions?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gt_2500_balance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0.5279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Disposable Cash, split deposit balances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Housing_no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0.4494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 on hand, no liabilities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student_default_no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Student Promotion?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student_loan_no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Student Promotion?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middle to late of month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-0.4227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Paychecks have ran out/ Other Bills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retired_housing_no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 on hand, no liabilities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Loan_no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 on hand, no liabilities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contacted_last_200_days_loan_no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0.3047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Frequent Contact with the customer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1_contact_campaign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Multiple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opportunities to explain product to 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 of month_pdays_group_no_previous_contact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-0.2497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Lack of Cash,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lack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prior customer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touchpoints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Default_yes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-0.2101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cash available for deposits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le_2500_balance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0.20174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While low balance has positive coefficient,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it’s several time smaller than &gt;$2500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7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tertiary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Highly Educated, well employed?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not_contacted_last_200_days_loan_no</a:t>
                      </a: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 liabilities?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14629" marR="6368" marT="63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2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{Model Outcome}</a:t>
            </a:r>
            <a:endParaRPr lang="en-US" dirty="0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22772"/>
            <a:ext cx="8420100" cy="5230427"/>
          </a:xfrm>
        </p:spPr>
        <p:txBody>
          <a:bodyPr>
            <a:noAutofit/>
          </a:bodyPr>
          <a:lstStyle/>
          <a:p>
            <a:pPr marL="0" indent="0">
              <a:spcBef>
                <a:spcPct val="100000"/>
              </a:spcBef>
              <a:buNone/>
              <a:tabLst>
                <a:tab pos="6865938" algn="l"/>
              </a:tabLst>
            </a:pPr>
            <a:r>
              <a:rPr lang="en-US" sz="1400" b="1" dirty="0"/>
              <a:t>Logistic Regression Model Score:  </a:t>
            </a:r>
            <a:r>
              <a:rPr lang="en-US" sz="1400" b="1" dirty="0" smtClean="0"/>
              <a:t>0.72</a:t>
            </a:r>
            <a:endParaRPr lang="en-US" sz="1400" b="1" dirty="0"/>
          </a:p>
          <a:p>
            <a:pPr marL="0" indent="0">
              <a:spcBef>
                <a:spcPct val="100000"/>
              </a:spcBef>
              <a:buNone/>
              <a:tabLst>
                <a:tab pos="6865938" algn="l"/>
              </a:tabLst>
            </a:pPr>
            <a:r>
              <a:rPr lang="en-US" sz="1400" b="1" dirty="0"/>
              <a:t> Accuracy </a:t>
            </a:r>
            <a:r>
              <a:rPr lang="en-US" sz="1400" b="1" dirty="0" smtClean="0"/>
              <a:t>Score:   0.72</a:t>
            </a:r>
            <a:endParaRPr lang="en-US" sz="1400" b="1" dirty="0"/>
          </a:p>
          <a:p>
            <a:pPr marL="0" indent="0">
              <a:spcBef>
                <a:spcPct val="100000"/>
              </a:spcBef>
              <a:buNone/>
              <a:tabLst>
                <a:tab pos="6865938" algn="l"/>
              </a:tabLst>
            </a:pPr>
            <a:r>
              <a:rPr lang="en-US" sz="1400" b="1" dirty="0"/>
              <a:t> Classification Report:</a:t>
            </a:r>
          </a:p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25846"/>
              </p:ext>
            </p:extLst>
          </p:nvPr>
        </p:nvGraphicFramePr>
        <p:xfrm>
          <a:off x="1828800" y="2757485"/>
          <a:ext cx="5791200" cy="1966914"/>
        </p:xfrm>
        <a:graphic>
          <a:graphicData uri="http://schemas.openxmlformats.org/drawingml/2006/table">
            <a:tbl>
              <a:tblPr/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644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Target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6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{Model Outcome}</a:t>
            </a:r>
            <a:endParaRPr lang="en-US" dirty="0" smtClean="0"/>
          </a:p>
        </p:txBody>
      </p:sp>
      <p:pic>
        <p:nvPicPr>
          <p:cNvPr id="5" name="Picture 2" descr="C:\Users\xtl476\Desktop\R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62303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{Model Objective}</a:t>
            </a:r>
            <a:endParaRPr lang="en-US" dirty="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22773"/>
            <a:ext cx="7924800" cy="4419600"/>
          </a:xfrm>
        </p:spPr>
        <p:txBody>
          <a:bodyPr>
            <a:noAutofit/>
          </a:bodyPr>
          <a:lstStyle/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400" dirty="0"/>
              <a:t>Build a model </a:t>
            </a:r>
            <a:r>
              <a:rPr lang="en-US" sz="1400" dirty="0" smtClean="0"/>
              <a:t>to c</a:t>
            </a:r>
            <a:r>
              <a:rPr lang="en-US" sz="1400" dirty="0" smtClean="0"/>
              <a:t>lassify customers who respond and convert to Term Deposit Campaign</a:t>
            </a:r>
            <a:endParaRPr lang="en-US" sz="1400" dirty="0" smtClean="0"/>
          </a:p>
          <a:p>
            <a:pPr marL="1085850" lvl="2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What are useful characteristic to run a successful campaign?</a:t>
            </a:r>
            <a:endParaRPr lang="en-US" sz="1200" dirty="0" smtClean="0"/>
          </a:p>
          <a:p>
            <a:pPr marL="685800" lvl="1">
              <a:spcBef>
                <a:spcPct val="100000"/>
              </a:spcBef>
              <a:tabLst>
                <a:tab pos="6865938" algn="l"/>
              </a:tabLst>
            </a:pPr>
            <a:r>
              <a:rPr lang="en-US" sz="1400" dirty="0" smtClean="0"/>
              <a:t>Hypothesis Driven Analysis, key factors to convert: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Identify </a:t>
            </a:r>
            <a:r>
              <a:rPr lang="en-US" sz="1200" dirty="0" smtClean="0"/>
              <a:t>Impact of </a:t>
            </a:r>
            <a:r>
              <a:rPr lang="en-US" sz="1200" dirty="0" smtClean="0"/>
              <a:t>Seasonality</a:t>
            </a:r>
            <a:endParaRPr lang="en-US" sz="1200" dirty="0" smtClean="0"/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Co-Relation between </a:t>
            </a:r>
            <a:r>
              <a:rPr lang="en-US" sz="1200" dirty="0" smtClean="0"/>
              <a:t>Profession, Age and Cash availability, Liabilities, Frequency of contact, day of the month</a:t>
            </a:r>
          </a:p>
          <a:p>
            <a:pPr marL="685800" lvl="1">
              <a:spcBef>
                <a:spcPct val="100000"/>
              </a:spcBef>
              <a:tabLst>
                <a:tab pos="6865938" algn="l"/>
              </a:tabLst>
            </a:pPr>
            <a:r>
              <a:rPr lang="en-US" sz="1400" dirty="0" smtClean="0">
                <a:solidFill>
                  <a:srgbClr val="4D5B6B"/>
                </a:solidFill>
              </a:rPr>
              <a:t>Explore key factors to get better conversion rate: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Cash at hand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/>
              <a:t>Identify Optimal Timing for </a:t>
            </a:r>
            <a:r>
              <a:rPr lang="en-US" sz="1200" dirty="0" smtClean="0"/>
              <a:t> </a:t>
            </a:r>
            <a:r>
              <a:rPr lang="en-US" sz="1200" dirty="0" err="1" smtClean="0"/>
              <a:t>reachin</a:t>
            </a:r>
            <a:r>
              <a:rPr lang="en-US" sz="1200" dirty="0" smtClean="0"/>
              <a:t> g to customers  - Reach </a:t>
            </a:r>
            <a:r>
              <a:rPr lang="en-US" sz="1200" dirty="0" smtClean="0"/>
              <a:t>to them early in the month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 No Liabilities, No Defaults</a:t>
            </a:r>
            <a:endParaRPr lang="en-US" sz="1200" dirty="0" smtClean="0"/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Tax return season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Success of previous campaign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Frequency of contacts</a:t>
            </a:r>
          </a:p>
          <a:p>
            <a:pPr marL="1025525" lvl="2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200" dirty="0" smtClean="0"/>
              <a:t>Number of contacts</a:t>
            </a:r>
            <a:endParaRPr lang="en-US" sz="1200" dirty="0" smtClean="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8600" y="1295400"/>
            <a:ext cx="8153400" cy="548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51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33400" y="1143000"/>
            <a:ext cx="8153400" cy="434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{Data Analysis}</a:t>
            </a:r>
            <a:endParaRPr 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22772"/>
            <a:ext cx="7924800" cy="4849427"/>
          </a:xfrm>
        </p:spPr>
        <p:txBody>
          <a:bodyPr>
            <a:normAutofit/>
          </a:bodyPr>
          <a:lstStyle/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800" dirty="0" smtClean="0"/>
              <a:t>Data Exploration</a:t>
            </a:r>
            <a:endParaRPr lang="en-US" sz="1800" dirty="0"/>
          </a:p>
          <a:p>
            <a:pPr marL="685800" lvl="1">
              <a:spcBef>
                <a:spcPct val="100000"/>
              </a:spcBef>
              <a:tabLst>
                <a:tab pos="6865938" algn="l"/>
              </a:tabLst>
            </a:pPr>
            <a:r>
              <a:rPr lang="en-US" dirty="0" smtClean="0"/>
              <a:t>Numerical variables – </a:t>
            </a:r>
            <a:r>
              <a:rPr lang="en-US" dirty="0" err="1" smtClean="0"/>
              <a:t>Correllograms</a:t>
            </a:r>
            <a:endParaRPr lang="en-US" dirty="0" smtClean="0"/>
          </a:p>
          <a:p>
            <a:pPr marL="685800" lvl="1">
              <a:spcBef>
                <a:spcPct val="100000"/>
              </a:spcBef>
              <a:tabLst>
                <a:tab pos="6865938" algn="l"/>
              </a:tabLst>
            </a:pPr>
            <a:r>
              <a:rPr lang="en-US" dirty="0" smtClean="0"/>
              <a:t>Categorical variables - Distribution</a:t>
            </a:r>
            <a:endParaRPr lang="en-US" dirty="0" smtClean="0"/>
          </a:p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800" dirty="0" smtClean="0"/>
              <a:t>Imbalanced Target</a:t>
            </a:r>
          </a:p>
          <a:p>
            <a:pPr marL="685800" lvl="1">
              <a:spcBef>
                <a:spcPct val="100000"/>
              </a:spcBef>
              <a:tabLst>
                <a:tab pos="6865938" algn="l"/>
              </a:tabLst>
            </a:pPr>
            <a:r>
              <a:rPr lang="en-US" dirty="0" err="1" smtClean="0"/>
              <a:t>Undersampling</a:t>
            </a:r>
            <a:r>
              <a:rPr lang="en-US" dirty="0" smtClean="0"/>
              <a:t> to balance the target</a:t>
            </a:r>
          </a:p>
          <a:p>
            <a:pPr marL="1085850" lvl="2">
              <a:spcBef>
                <a:spcPct val="100000"/>
              </a:spcBef>
              <a:tabLst>
                <a:tab pos="6865938" algn="l"/>
              </a:tabLst>
            </a:pPr>
            <a:r>
              <a:rPr lang="en-US" sz="1600" dirty="0" smtClean="0"/>
              <a:t>Re-run the model fit</a:t>
            </a:r>
          </a:p>
          <a:p>
            <a:pPr marL="857250" lvl="2" indent="0">
              <a:spcBef>
                <a:spcPct val="100000"/>
              </a:spcBef>
              <a:buNone/>
              <a:tabLst>
                <a:tab pos="6865938" algn="l"/>
              </a:tabLst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{Data </a:t>
            </a:r>
            <a:r>
              <a:rPr lang="en-US" sz="6000" dirty="0" smtClean="0"/>
              <a:t>Analysis}</a:t>
            </a:r>
            <a:endParaRPr lang="en-US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4495800" y="2645311"/>
            <a:ext cx="457200" cy="19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6248400" y="3816854"/>
            <a:ext cx="228600" cy="3741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:\Users\xtl476\Desktop\Correllogr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47943"/>
            <a:ext cx="6257925" cy="56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{Data </a:t>
            </a:r>
            <a:r>
              <a:rPr lang="en-US" sz="6000" dirty="0" smtClean="0"/>
              <a:t>Analysis}</a:t>
            </a:r>
            <a:endParaRPr lang="en-US" dirty="0" smtClean="0"/>
          </a:p>
        </p:txBody>
      </p:sp>
      <p:pic>
        <p:nvPicPr>
          <p:cNvPr id="3076" name="Picture 4" descr="C:\Users\xtl476\Desktop\Bar Char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1"/>
            <a:ext cx="826881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{Feature Selection}</a:t>
            </a:r>
            <a:endParaRPr lang="en-US" dirty="0" smtClean="0"/>
          </a:p>
        </p:txBody>
      </p:sp>
      <p:pic>
        <p:nvPicPr>
          <p:cNvPr id="4098" name="Picture 2" descr="C:\Users\xtl476\Desktop\student_loan_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3018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1219200"/>
            <a:ext cx="6354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dirty="0" smtClean="0"/>
              <a:t>	Response Rates by Interaction terms of Categorical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{Feature Selection}</a:t>
            </a:r>
            <a:endParaRPr lang="en-US" dirty="0" smtClean="0"/>
          </a:p>
        </p:txBody>
      </p:sp>
      <p:pic>
        <p:nvPicPr>
          <p:cNvPr id="5122" name="Picture 2" descr="C:\Users\xtl476\Desktop\student_default_n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772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{Feature Selection}</a:t>
            </a:r>
            <a:endParaRPr lang="en-US" dirty="0" smtClean="0"/>
          </a:p>
        </p:txBody>
      </p:sp>
      <p:pic>
        <p:nvPicPr>
          <p:cNvPr id="6146" name="Picture 2" descr="C:\Users\xtl476\Desktop\loan_pda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2075"/>
            <a:ext cx="86772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8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33400" y="1142999"/>
            <a:ext cx="8153400" cy="5322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239000" cy="9906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{Feature Selection}</a:t>
            </a:r>
            <a:endParaRPr 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322772"/>
            <a:ext cx="7924800" cy="4849427"/>
          </a:xfrm>
        </p:spPr>
        <p:txBody>
          <a:bodyPr>
            <a:normAutofit/>
          </a:bodyPr>
          <a:lstStyle/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800" dirty="0" smtClean="0"/>
              <a:t>Throw Imbalanced and Balanced data with all dummy variables to Random Forest for feature importance</a:t>
            </a:r>
            <a:endParaRPr lang="en-US" sz="1800" dirty="0" smtClean="0"/>
          </a:p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800" dirty="0" smtClean="0"/>
              <a:t>Fit a logistic regression, KNN, Decision Trees with balanced data</a:t>
            </a:r>
          </a:p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r>
              <a:rPr lang="en-US" sz="1800" dirty="0" smtClean="0"/>
              <a:t>Logistic Regression was finally selected for interpretability</a:t>
            </a:r>
          </a:p>
          <a:p>
            <a:pPr marL="225425" indent="-225425">
              <a:spcBef>
                <a:spcPct val="100000"/>
              </a:spcBef>
              <a:tabLst>
                <a:tab pos="6865938" algn="l"/>
              </a:tabLs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199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184</TotalTime>
  <Words>399</Words>
  <Application>Microsoft Office PowerPoint</Application>
  <PresentationFormat>On-screen Show (4:3)</PresentationFormat>
  <Paragraphs>129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Thermal</vt:lpstr>
      <vt:lpstr>Bank Model</vt:lpstr>
      <vt:lpstr>{Model Objective}</vt:lpstr>
      <vt:lpstr>{Data Analysis}</vt:lpstr>
      <vt:lpstr>{Data Analysis}</vt:lpstr>
      <vt:lpstr>{Data Analysis}</vt:lpstr>
      <vt:lpstr>{Feature Selection}</vt:lpstr>
      <vt:lpstr>{Feature Selection}</vt:lpstr>
      <vt:lpstr>{Feature Selection}</vt:lpstr>
      <vt:lpstr>{Feature Selection}</vt:lpstr>
      <vt:lpstr>{Feature Selection}</vt:lpstr>
      <vt:lpstr>{Model Outcome}</vt:lpstr>
      <vt:lpstr>{Model Outcome}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Scoring Model</dc:title>
  <dc:creator>Atul Chowdhory</dc:creator>
  <cp:lastModifiedBy>Rahul Sharma</cp:lastModifiedBy>
  <cp:revision>49</cp:revision>
  <dcterms:created xsi:type="dcterms:W3CDTF">2015-09-18T13:42:00Z</dcterms:created>
  <dcterms:modified xsi:type="dcterms:W3CDTF">2015-09-25T19:11:18Z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