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0"/>
  </p:notesMasterIdLst>
  <p:sldIdLst>
    <p:sldId id="256" r:id="rId2"/>
    <p:sldId id="257" r:id="rId3"/>
    <p:sldId id="297" r:id="rId4"/>
    <p:sldId id="259" r:id="rId5"/>
    <p:sldId id="260" r:id="rId6"/>
    <p:sldId id="299" r:id="rId7"/>
    <p:sldId id="300" r:id="rId8"/>
    <p:sldId id="301" r:id="rId9"/>
    <p:sldId id="307" r:id="rId10"/>
    <p:sldId id="303" r:id="rId11"/>
    <p:sldId id="266" r:id="rId12"/>
    <p:sldId id="270" r:id="rId13"/>
    <p:sldId id="272" r:id="rId14"/>
    <p:sldId id="276" r:id="rId15"/>
    <p:sldId id="278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90" r:id="rId24"/>
    <p:sldId id="306" r:id="rId25"/>
    <p:sldId id="295" r:id="rId26"/>
    <p:sldId id="305" r:id="rId27"/>
    <p:sldId id="296" r:id="rId28"/>
    <p:sldId id="30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4041-6599-4413-85A0-915F86AFFA81}" type="datetimeFigureOut">
              <a:rPr lang="en-US" smtClean="0"/>
              <a:pPr/>
              <a:t>11/20/2013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E6CA7-9123-4D77-B71D-743C07D8D93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6CA7-9123-4D77-B71D-743C07D8D930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9D34-AFFA-467E-AD8C-3B50CBE994DC}" type="datetimeFigureOut">
              <a:rPr lang="en-US" smtClean="0"/>
              <a:pPr/>
              <a:t>11/20/2013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6ABC-0683-42F4-809A-80C2A39DE1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9D34-AFFA-467E-AD8C-3B50CBE994DC}" type="datetimeFigureOut">
              <a:rPr lang="en-US" smtClean="0"/>
              <a:pPr/>
              <a:t>11/20/2013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6ABC-0683-42F4-809A-80C2A39DE1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9D34-AFFA-467E-AD8C-3B50CBE994DC}" type="datetimeFigureOut">
              <a:rPr lang="en-US" smtClean="0"/>
              <a:pPr/>
              <a:t>11/20/2013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6ABC-0683-42F4-809A-80C2A39DE1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9D34-AFFA-467E-AD8C-3B50CBE994DC}" type="datetimeFigureOut">
              <a:rPr lang="en-US" smtClean="0"/>
              <a:pPr/>
              <a:t>11/20/2013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6ABC-0683-42F4-809A-80C2A39DE1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9D34-AFFA-467E-AD8C-3B50CBE994DC}" type="datetimeFigureOut">
              <a:rPr lang="en-US" smtClean="0"/>
              <a:pPr/>
              <a:t>11/20/2013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6ABC-0683-42F4-809A-80C2A39DE1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9D34-AFFA-467E-AD8C-3B50CBE994DC}" type="datetimeFigureOut">
              <a:rPr lang="en-US" smtClean="0"/>
              <a:pPr/>
              <a:t>11/20/2013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6ABC-0683-42F4-809A-80C2A39DE1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9D34-AFFA-467E-AD8C-3B50CBE994DC}" type="datetimeFigureOut">
              <a:rPr lang="en-US" smtClean="0"/>
              <a:pPr/>
              <a:t>11/20/2013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6ABC-0683-42F4-809A-80C2A39DE1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9D34-AFFA-467E-AD8C-3B50CBE994DC}" type="datetimeFigureOut">
              <a:rPr lang="en-US" smtClean="0"/>
              <a:pPr/>
              <a:t>11/20/2013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6ABC-0683-42F4-809A-80C2A39DE1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9D34-AFFA-467E-AD8C-3B50CBE994DC}" type="datetimeFigureOut">
              <a:rPr lang="en-US" smtClean="0"/>
              <a:pPr/>
              <a:t>11/20/2013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6ABC-0683-42F4-809A-80C2A39DE1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9D34-AFFA-467E-AD8C-3B50CBE994DC}" type="datetimeFigureOut">
              <a:rPr lang="en-US" smtClean="0"/>
              <a:pPr/>
              <a:t>11/20/2013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6ABC-0683-42F4-809A-80C2A39DE1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9D34-AFFA-467E-AD8C-3B50CBE994DC}" type="datetimeFigureOut">
              <a:rPr lang="en-US" smtClean="0"/>
              <a:pPr/>
              <a:t>11/20/2013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2CC6ABC-0683-42F4-809A-80C2A39DE17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3D9D34-AFFA-467E-AD8C-3B50CBE994DC}" type="datetimeFigureOut">
              <a:rPr lang="en-US" smtClean="0"/>
              <a:pPr/>
              <a:t>11/20/2013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CC6ABC-0683-42F4-809A-80C2A39DE17A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PROJECT NAME-Generation  of a closed </a:t>
            </a:r>
            <a:r>
              <a:rPr lang="en-IN" dirty="0" err="1" smtClean="0"/>
              <a:t>isothetic</a:t>
            </a:r>
            <a:r>
              <a:rPr lang="en-IN" dirty="0" smtClean="0"/>
              <a:t> polygon with minimum cost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MENTOR-</a:t>
            </a:r>
            <a:r>
              <a:rPr lang="en-IN" dirty="0" err="1" smtClean="0"/>
              <a:t>Apurba</a:t>
            </a:r>
            <a:r>
              <a:rPr lang="en-IN" dirty="0" smtClean="0"/>
              <a:t> </a:t>
            </a:r>
            <a:r>
              <a:rPr lang="en-IN" dirty="0" err="1" smtClean="0"/>
              <a:t>Sarkar,Lecturer,Department</a:t>
            </a:r>
            <a:r>
              <a:rPr lang="en-IN" dirty="0" smtClean="0"/>
              <a:t> of Computer Science and </a:t>
            </a:r>
            <a:r>
              <a:rPr lang="en-IN" dirty="0" err="1" smtClean="0"/>
              <a:t>Technology,Bengal</a:t>
            </a:r>
            <a:r>
              <a:rPr lang="en-IN" dirty="0" smtClean="0"/>
              <a:t> Engineering and Science </a:t>
            </a:r>
            <a:r>
              <a:rPr lang="en-IN" dirty="0" err="1" smtClean="0"/>
              <a:t>University,Shibpur</a:t>
            </a:r>
            <a:r>
              <a:rPr lang="en-IN" dirty="0" smtClean="0"/>
              <a:t>.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1612"/>
            <a:ext cx="8305800" cy="2286016"/>
          </a:xfrm>
        </p:spPr>
        <p:txBody>
          <a:bodyPr>
            <a:normAutofit fontScale="90000"/>
          </a:bodyPr>
          <a:lstStyle/>
          <a:p>
            <a:r>
              <a:rPr lang="en-IN" sz="7200" dirty="0" smtClean="0"/>
              <a:t>PROPOSED</a:t>
            </a:r>
            <a:r>
              <a:rPr lang="en-IN" dirty="0" smtClean="0"/>
              <a:t> </a:t>
            </a:r>
            <a:r>
              <a:rPr lang="en-IN" sz="7200" dirty="0" smtClean="0"/>
              <a:t>METHOD TO SOLVE POLYGONS WITH SHARED VERTICES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229600" cy="1500198"/>
          </a:xfrm>
        </p:spPr>
        <p:txBody>
          <a:bodyPr>
            <a:normAutofit fontScale="90000"/>
          </a:bodyPr>
          <a:lstStyle/>
          <a:p>
            <a:r>
              <a:rPr lang="en-IN" altLang="ko-KR" dirty="0" smtClean="0"/>
              <a:t>INTERSECTION OF </a:t>
            </a:r>
            <a:r>
              <a:rPr lang="en-IN" altLang="ko-KR" dirty="0" smtClean="0"/>
              <a:t>2 LINE </a:t>
            </a:r>
            <a:r>
              <a:rPr lang="en-IN" altLang="ko-KR" dirty="0" smtClean="0"/>
              <a:t>SEGMENTS:</a:t>
            </a:r>
            <a:endParaRPr lang="ko-KR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 : a pair of line segments</a:t>
            </a:r>
          </a:p>
          <a:p>
            <a:r>
              <a:rPr lang="en-US" altLang="ko-KR" dirty="0" smtClean="0"/>
              <a:t>Output : yes – if they intersect</a:t>
            </a:r>
          </a:p>
          <a:p>
            <a:r>
              <a:rPr lang="en-US" altLang="ko-KR" dirty="0" smtClean="0"/>
              <a:t>                 no – otherwise</a:t>
            </a:r>
          </a:p>
          <a:p>
            <a:r>
              <a:rPr lang="en-US" altLang="ko-KR" dirty="0" smtClean="0"/>
              <a:t>How do we know that intersection(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exits between two lines?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                 </a:t>
            </a:r>
          </a:p>
          <a:p>
            <a:endParaRPr lang="en-US" altLang="ko-KR" dirty="0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V="1">
            <a:off x="1066800" y="4419600"/>
            <a:ext cx="457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1447800" y="4724400"/>
            <a:ext cx="464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35052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352800" y="53340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i="1">
                <a:ea typeface="굴림" pitchFamily="50" charset="-127"/>
              </a:rPr>
              <a:t>(</a:t>
            </a:r>
            <a:r>
              <a:rPr lang="en-US" altLang="ko-KR" sz="1800" i="1">
                <a:ea typeface="굴림" pitchFamily="50" charset="-127"/>
              </a:rPr>
              <a:t>x</a:t>
            </a:r>
            <a:r>
              <a:rPr lang="en-US" altLang="ko-KR" sz="1800" baseline="-25000">
                <a:ea typeface="굴림" pitchFamily="50" charset="-127"/>
              </a:rPr>
              <a:t>, </a:t>
            </a:r>
            <a:r>
              <a:rPr lang="en-US" altLang="ko-KR" sz="1800" i="1">
                <a:ea typeface="굴림" pitchFamily="50" charset="-127"/>
              </a:rPr>
              <a:t>y)</a:t>
            </a:r>
            <a:endParaRPr lang="en-US" altLang="ko-KR" sz="1800">
              <a:ea typeface="굴림" pitchFamily="50" charset="-127"/>
            </a:endParaRPr>
          </a:p>
          <a:p>
            <a:pPr>
              <a:spcBef>
                <a:spcPct val="50000"/>
              </a:spcBef>
            </a:pPr>
            <a:endParaRPr lang="en-US" altLang="ko-KR" sz="1800" baseline="-2500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 FOR </a:t>
            </a:r>
            <a:r>
              <a:rPr lang="en-US" i="1" dirty="0" smtClean="0"/>
              <a:t>n</a:t>
            </a:r>
            <a:r>
              <a:rPr lang="en-US" dirty="0" smtClean="0"/>
              <a:t> LINE SEGEMENTS: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8771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Input</a:t>
            </a:r>
            <a:r>
              <a:rPr lang="en-US" b="1" dirty="0">
                <a:solidFill>
                  <a:srgbClr val="009999"/>
                </a:solidFill>
              </a:rPr>
              <a:t>: </a:t>
            </a:r>
            <a:r>
              <a:rPr lang="en-US" dirty="0">
                <a:solidFill>
                  <a:srgbClr val="00CC00"/>
                </a:solidFill>
              </a:rPr>
              <a:t> a set of </a:t>
            </a:r>
            <a:r>
              <a:rPr lang="en-US" i="1" dirty="0">
                <a:solidFill>
                  <a:srgbClr val="00CC00"/>
                </a:solidFill>
              </a:rPr>
              <a:t>n</a:t>
            </a:r>
            <a:r>
              <a:rPr lang="en-US" b="1" dirty="0">
                <a:solidFill>
                  <a:srgbClr val="00CC00"/>
                </a:solidFill>
              </a:rPr>
              <a:t> </a:t>
            </a:r>
            <a:r>
              <a:rPr lang="en-US" dirty="0">
                <a:solidFill>
                  <a:srgbClr val="00CC00"/>
                </a:solidFill>
              </a:rPr>
              <a:t>line segments in the plane. </a:t>
            </a:r>
          </a:p>
          <a:p>
            <a:r>
              <a:rPr lang="en-US" b="1" dirty="0">
                <a:solidFill>
                  <a:srgbClr val="00CC00"/>
                </a:solidFill>
              </a:rPr>
              <a:t>Output</a:t>
            </a:r>
            <a:r>
              <a:rPr lang="en-US" dirty="0">
                <a:solidFill>
                  <a:srgbClr val="00CC00"/>
                </a:solidFill>
              </a:rPr>
              <a:t>: all intersections and for each intersection the involved</a:t>
            </a:r>
          </a:p>
          <a:p>
            <a:r>
              <a:rPr lang="en-US" dirty="0">
                <a:solidFill>
                  <a:srgbClr val="00CC00"/>
                </a:solidFill>
              </a:rPr>
              <a:t>               segments.            . </a:t>
            </a:r>
          </a:p>
        </p:txBody>
      </p:sp>
      <p:sp>
        <p:nvSpPr>
          <p:cNvPr id="8196" name="Line 2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905000" y="2819400"/>
            <a:ext cx="5562600" cy="2286000"/>
            <a:chOff x="1200" y="1776"/>
            <a:chExt cx="3504" cy="1440"/>
          </a:xfrm>
        </p:grpSpPr>
        <p:sp>
          <p:nvSpPr>
            <p:cNvPr id="8198" name="Oval 31"/>
            <p:cNvSpPr>
              <a:spLocks noChangeArrowheads="1"/>
            </p:cNvSpPr>
            <p:nvPr/>
          </p:nvSpPr>
          <p:spPr bwMode="auto">
            <a:xfrm>
              <a:off x="1632" y="17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Oval 32"/>
            <p:cNvSpPr>
              <a:spLocks noChangeArrowheads="1"/>
            </p:cNvSpPr>
            <p:nvPr/>
          </p:nvSpPr>
          <p:spPr bwMode="auto">
            <a:xfrm>
              <a:off x="2448" y="24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33"/>
            <p:cNvSpPr>
              <a:spLocks noChangeArrowheads="1"/>
            </p:cNvSpPr>
            <p:nvPr/>
          </p:nvSpPr>
          <p:spPr bwMode="auto">
            <a:xfrm>
              <a:off x="1200" y="27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Oval 34"/>
            <p:cNvSpPr>
              <a:spLocks noChangeArrowheads="1"/>
            </p:cNvSpPr>
            <p:nvPr/>
          </p:nvSpPr>
          <p:spPr bwMode="auto">
            <a:xfrm>
              <a:off x="1776" y="225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Oval 35"/>
            <p:cNvSpPr>
              <a:spLocks noChangeArrowheads="1"/>
            </p:cNvSpPr>
            <p:nvPr/>
          </p:nvSpPr>
          <p:spPr bwMode="auto">
            <a:xfrm>
              <a:off x="3264" y="273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Oval 36"/>
            <p:cNvSpPr>
              <a:spLocks noChangeArrowheads="1"/>
            </p:cNvSpPr>
            <p:nvPr/>
          </p:nvSpPr>
          <p:spPr bwMode="auto">
            <a:xfrm>
              <a:off x="1968" y="283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Oval 37"/>
            <p:cNvSpPr>
              <a:spLocks noChangeArrowheads="1"/>
            </p:cNvSpPr>
            <p:nvPr/>
          </p:nvSpPr>
          <p:spPr bwMode="auto">
            <a:xfrm>
              <a:off x="2688" y="312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Oval 38"/>
            <p:cNvSpPr>
              <a:spLocks noChangeArrowheads="1"/>
            </p:cNvSpPr>
            <p:nvPr/>
          </p:nvSpPr>
          <p:spPr bwMode="auto">
            <a:xfrm>
              <a:off x="3888" y="235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Oval 39"/>
            <p:cNvSpPr>
              <a:spLocks noChangeArrowheads="1"/>
            </p:cNvSpPr>
            <p:nvPr/>
          </p:nvSpPr>
          <p:spPr bwMode="auto">
            <a:xfrm>
              <a:off x="2688" y="192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Oval 40"/>
            <p:cNvSpPr>
              <a:spLocks noChangeArrowheads="1"/>
            </p:cNvSpPr>
            <p:nvPr/>
          </p:nvSpPr>
          <p:spPr bwMode="auto">
            <a:xfrm>
              <a:off x="2880" y="240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Oval 41"/>
            <p:cNvSpPr>
              <a:spLocks noChangeArrowheads="1"/>
            </p:cNvSpPr>
            <p:nvPr/>
          </p:nvSpPr>
          <p:spPr bwMode="auto">
            <a:xfrm>
              <a:off x="3120" y="18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42"/>
            <p:cNvSpPr>
              <a:spLocks noChangeShapeType="1"/>
            </p:cNvSpPr>
            <p:nvPr/>
          </p:nvSpPr>
          <p:spPr bwMode="auto">
            <a:xfrm flipH="1">
              <a:off x="1249" y="1871"/>
              <a:ext cx="432" cy="9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0" name="Line 43"/>
            <p:cNvSpPr>
              <a:spLocks noChangeShapeType="1"/>
            </p:cNvSpPr>
            <p:nvPr/>
          </p:nvSpPr>
          <p:spPr bwMode="auto">
            <a:xfrm>
              <a:off x="1824" y="2352"/>
              <a:ext cx="19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1" name="Line 44"/>
            <p:cNvSpPr>
              <a:spLocks noChangeShapeType="1"/>
            </p:cNvSpPr>
            <p:nvPr/>
          </p:nvSpPr>
          <p:spPr bwMode="auto">
            <a:xfrm>
              <a:off x="2544" y="2544"/>
              <a:ext cx="72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2" name="Line 45"/>
            <p:cNvSpPr>
              <a:spLocks noChangeShapeType="1"/>
            </p:cNvSpPr>
            <p:nvPr/>
          </p:nvSpPr>
          <p:spPr bwMode="auto">
            <a:xfrm flipH="1">
              <a:off x="2736" y="2496"/>
              <a:ext cx="19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3" name="Oval 46"/>
            <p:cNvSpPr>
              <a:spLocks noChangeArrowheads="1"/>
            </p:cNvSpPr>
            <p:nvPr/>
          </p:nvSpPr>
          <p:spPr bwMode="auto">
            <a:xfrm>
              <a:off x="2112" y="24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47"/>
            <p:cNvSpPr>
              <a:spLocks noChangeShapeType="1"/>
            </p:cNvSpPr>
            <p:nvPr/>
          </p:nvSpPr>
          <p:spPr bwMode="auto">
            <a:xfrm flipV="1">
              <a:off x="2208" y="1920"/>
              <a:ext cx="91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5" name="Line 48"/>
            <p:cNvSpPr>
              <a:spLocks noChangeShapeType="1"/>
            </p:cNvSpPr>
            <p:nvPr/>
          </p:nvSpPr>
          <p:spPr bwMode="auto">
            <a:xfrm>
              <a:off x="2784" y="1968"/>
              <a:ext cx="110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6" name="Oval 49"/>
            <p:cNvSpPr>
              <a:spLocks noChangeArrowheads="1"/>
            </p:cNvSpPr>
            <p:nvPr/>
          </p:nvSpPr>
          <p:spPr bwMode="auto">
            <a:xfrm>
              <a:off x="4608" y="240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Oval 50"/>
            <p:cNvSpPr>
              <a:spLocks noChangeArrowheads="1"/>
            </p:cNvSpPr>
            <p:nvPr/>
          </p:nvSpPr>
          <p:spPr bwMode="auto">
            <a:xfrm>
              <a:off x="3552" y="259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Line 51"/>
            <p:cNvSpPr>
              <a:spLocks noChangeShapeType="1"/>
            </p:cNvSpPr>
            <p:nvPr/>
          </p:nvSpPr>
          <p:spPr bwMode="auto">
            <a:xfrm flipV="1">
              <a:off x="3648" y="2448"/>
              <a:ext cx="96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BRUTE-FORCE ALGORITHM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79145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Simply take each pair of segments, and check if they intersect.</a:t>
            </a:r>
          </a:p>
          <a:p>
            <a:r>
              <a:rPr lang="en-US" dirty="0">
                <a:solidFill>
                  <a:schemeClr val="tx2"/>
                </a:solidFill>
              </a:rPr>
              <a:t>If so, output the intersection.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85800" y="2743200"/>
            <a:ext cx="2828925" cy="527050"/>
            <a:chOff x="432" y="1728"/>
            <a:chExt cx="1782" cy="332"/>
          </a:xfrm>
        </p:grpSpPr>
        <p:sp>
          <p:nvSpPr>
            <p:cNvPr id="9225" name="Text Box 4"/>
            <p:cNvSpPr txBox="1">
              <a:spLocks noChangeArrowheads="1"/>
            </p:cNvSpPr>
            <p:nvPr/>
          </p:nvSpPr>
          <p:spPr bwMode="auto">
            <a:xfrm>
              <a:off x="432" y="1772"/>
              <a:ext cx="178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Running time </a:t>
              </a:r>
              <a:r>
                <a:rPr lang="en-US" b="1">
                  <a:solidFill>
                    <a:srgbClr val="FF3399"/>
                  </a:solidFill>
                  <a:sym typeface="Symbol" pitchFamily="18" charset="2"/>
                </a:rPr>
                <a:t></a:t>
              </a:r>
              <a:r>
                <a:rPr lang="en-US" b="1">
                  <a:solidFill>
                    <a:srgbClr val="FF3399"/>
                  </a:solidFill>
                </a:rPr>
                <a:t>(</a:t>
              </a:r>
              <a:r>
                <a:rPr lang="en-US" b="1" i="1">
                  <a:solidFill>
                    <a:srgbClr val="FF3399"/>
                  </a:solidFill>
                </a:rPr>
                <a:t>n  </a:t>
              </a:r>
              <a:r>
                <a:rPr lang="en-US" b="1">
                  <a:solidFill>
                    <a:srgbClr val="FF3399"/>
                  </a:solidFill>
                </a:rPr>
                <a:t>)</a:t>
              </a:r>
              <a:r>
                <a:rPr lang="en-US">
                  <a:solidFill>
                    <a:srgbClr val="FF3399"/>
                  </a:solidFill>
                </a:rPr>
                <a:t>.</a:t>
              </a:r>
              <a:r>
                <a:rPr lang="en-US"/>
                <a:t> </a:t>
              </a:r>
            </a:p>
          </p:txBody>
        </p:sp>
        <p:sp>
          <p:nvSpPr>
            <p:cNvPr id="9226" name="Text Box 5"/>
            <p:cNvSpPr txBox="1">
              <a:spLocks noChangeArrowheads="1"/>
            </p:cNvSpPr>
            <p:nvPr/>
          </p:nvSpPr>
          <p:spPr bwMode="auto">
            <a:xfrm>
              <a:off x="1824" y="1728"/>
              <a:ext cx="196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FF3399"/>
                  </a:solidFill>
                </a:rPr>
                <a:t>2</a:t>
              </a:r>
              <a:endParaRPr lang="en-US">
                <a:solidFill>
                  <a:srgbClr val="FF3399"/>
                </a:solidFill>
              </a:endParaRPr>
            </a:p>
          </p:txBody>
        </p:sp>
      </p:grp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357158" y="3786190"/>
            <a:ext cx="5775325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Most segments do not intersect, or if they do, </a:t>
            </a:r>
          </a:p>
          <a:p>
            <a:r>
              <a:rPr lang="en-US" dirty="0">
                <a:solidFill>
                  <a:srgbClr val="990000"/>
                </a:solidFill>
              </a:rPr>
              <a:t>only with a few other segments.  </a:t>
            </a:r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500034" y="4929198"/>
            <a:ext cx="69564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Need a faster algorithm that deals with such situations!</a:t>
            </a:r>
            <a:r>
              <a:rPr lang="en-US" dirty="0"/>
              <a:t> </a:t>
            </a:r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2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PLANE SWEEP ALGORITHM: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62722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Avoid testing pairs of segments that are far apart</a:t>
            </a:r>
            <a:r>
              <a:rPr lang="en-US" dirty="0"/>
              <a:t>. </a:t>
            </a: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7548563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Idea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i="1" dirty="0">
                <a:solidFill>
                  <a:schemeClr val="accent2"/>
                </a:solidFill>
              </a:rPr>
              <a:t>imagine</a:t>
            </a:r>
            <a:r>
              <a:rPr lang="en-US" dirty="0">
                <a:solidFill>
                  <a:schemeClr val="accent2"/>
                </a:solidFill>
              </a:rPr>
              <a:t> a vertical sweep line passes through the given</a:t>
            </a:r>
          </a:p>
          <a:p>
            <a:r>
              <a:rPr lang="en-US" dirty="0">
                <a:solidFill>
                  <a:schemeClr val="accent2"/>
                </a:solidFill>
              </a:rPr>
              <a:t>         set of line segments, from left to right.   </a:t>
            </a:r>
          </a:p>
        </p:txBody>
      </p:sp>
      <p:sp>
        <p:nvSpPr>
          <p:cNvPr id="346131" name="Line 19"/>
          <p:cNvSpPr>
            <a:spLocks noChangeShapeType="1"/>
          </p:cNvSpPr>
          <p:nvPr/>
        </p:nvSpPr>
        <p:spPr bwMode="auto">
          <a:xfrm>
            <a:off x="1447800" y="3276600"/>
            <a:ext cx="0" cy="198120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6133" name="AutoShape 21"/>
          <p:cNvSpPr>
            <a:spLocks noChangeArrowheads="1"/>
          </p:cNvSpPr>
          <p:nvPr/>
        </p:nvSpPr>
        <p:spPr bwMode="auto">
          <a:xfrm>
            <a:off x="2286000" y="5410200"/>
            <a:ext cx="2209800" cy="155575"/>
          </a:xfrm>
          <a:prstGeom prst="rightArrow">
            <a:avLst>
              <a:gd name="adj1" fmla="val 50000"/>
              <a:gd name="adj2" fmla="val 35510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6134" name="Text Box 22"/>
          <p:cNvSpPr txBox="1">
            <a:spLocks noChangeArrowheads="1"/>
          </p:cNvSpPr>
          <p:nvPr/>
        </p:nvSpPr>
        <p:spPr bwMode="auto">
          <a:xfrm>
            <a:off x="609600" y="3810000"/>
            <a:ext cx="862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CC00"/>
                </a:solidFill>
              </a:rPr>
              <a:t>Sweep</a:t>
            </a:r>
          </a:p>
          <a:p>
            <a:r>
              <a:rPr lang="en-US" sz="2000">
                <a:solidFill>
                  <a:srgbClr val="00CC00"/>
                </a:solidFill>
              </a:rPr>
              <a:t>line</a:t>
            </a:r>
            <a:endParaRPr lang="en-US">
              <a:solidFill>
                <a:srgbClr val="00CC00"/>
              </a:solidFill>
            </a:endParaRPr>
          </a:p>
        </p:txBody>
      </p:sp>
      <p:sp>
        <p:nvSpPr>
          <p:cNvPr id="10248" name="Line 2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981200" y="2971800"/>
            <a:ext cx="5257800" cy="2057400"/>
            <a:chOff x="1248" y="1872"/>
            <a:chExt cx="3312" cy="1296"/>
          </a:xfrm>
        </p:grpSpPr>
        <p:sp>
          <p:nvSpPr>
            <p:cNvPr id="10250" name="Oval 5"/>
            <p:cNvSpPr>
              <a:spLocks noChangeArrowheads="1"/>
            </p:cNvSpPr>
            <p:nvPr/>
          </p:nvSpPr>
          <p:spPr bwMode="auto">
            <a:xfrm>
              <a:off x="1248" y="235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Oval 6"/>
            <p:cNvSpPr>
              <a:spLocks noChangeArrowheads="1"/>
            </p:cNvSpPr>
            <p:nvPr/>
          </p:nvSpPr>
          <p:spPr bwMode="auto">
            <a:xfrm>
              <a:off x="2256" y="211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Oval 7"/>
            <p:cNvSpPr>
              <a:spLocks noChangeArrowheads="1"/>
            </p:cNvSpPr>
            <p:nvPr/>
          </p:nvSpPr>
          <p:spPr bwMode="auto">
            <a:xfrm>
              <a:off x="1968" y="244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Oval 8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Oval 9"/>
            <p:cNvSpPr>
              <a:spLocks noChangeArrowheads="1"/>
            </p:cNvSpPr>
            <p:nvPr/>
          </p:nvSpPr>
          <p:spPr bwMode="auto">
            <a:xfrm>
              <a:off x="2592" y="288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Oval 10"/>
            <p:cNvSpPr>
              <a:spLocks noChangeArrowheads="1"/>
            </p:cNvSpPr>
            <p:nvPr/>
          </p:nvSpPr>
          <p:spPr bwMode="auto">
            <a:xfrm>
              <a:off x="1536" y="27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13"/>
            <p:cNvSpPr>
              <a:spLocks noChangeShapeType="1"/>
            </p:cNvSpPr>
            <p:nvPr/>
          </p:nvSpPr>
          <p:spPr bwMode="auto">
            <a:xfrm flipV="1">
              <a:off x="1344" y="2160"/>
              <a:ext cx="91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57" name="Line 14"/>
            <p:cNvSpPr>
              <a:spLocks noChangeShapeType="1"/>
            </p:cNvSpPr>
            <p:nvPr/>
          </p:nvSpPr>
          <p:spPr bwMode="auto">
            <a:xfrm flipV="1">
              <a:off x="2064" y="2448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>
              <a:off x="1632" y="2832"/>
              <a:ext cx="96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59" name="Line 24"/>
            <p:cNvSpPr>
              <a:spLocks noChangeShapeType="1"/>
            </p:cNvSpPr>
            <p:nvPr/>
          </p:nvSpPr>
          <p:spPr bwMode="auto">
            <a:xfrm flipV="1">
              <a:off x="2496" y="1920"/>
              <a:ext cx="816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0" name="Oval 25"/>
            <p:cNvSpPr>
              <a:spLocks noChangeArrowheads="1"/>
            </p:cNvSpPr>
            <p:nvPr/>
          </p:nvSpPr>
          <p:spPr bwMode="auto">
            <a:xfrm>
              <a:off x="2448" y="259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Oval 26"/>
            <p:cNvSpPr>
              <a:spLocks noChangeArrowheads="1"/>
            </p:cNvSpPr>
            <p:nvPr/>
          </p:nvSpPr>
          <p:spPr bwMode="auto">
            <a:xfrm>
              <a:off x="3264" y="18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27"/>
            <p:cNvSpPr>
              <a:spLocks noChangeShapeType="1"/>
            </p:cNvSpPr>
            <p:nvPr/>
          </p:nvSpPr>
          <p:spPr bwMode="auto">
            <a:xfrm>
              <a:off x="2976" y="2064"/>
              <a:ext cx="1008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3" name="Oval 28"/>
            <p:cNvSpPr>
              <a:spLocks noChangeArrowheads="1"/>
            </p:cNvSpPr>
            <p:nvPr/>
          </p:nvSpPr>
          <p:spPr bwMode="auto">
            <a:xfrm>
              <a:off x="2928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Oval 29"/>
            <p:cNvSpPr>
              <a:spLocks noChangeArrowheads="1"/>
            </p:cNvSpPr>
            <p:nvPr/>
          </p:nvSpPr>
          <p:spPr bwMode="auto">
            <a:xfrm>
              <a:off x="3936" y="30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Line 30"/>
            <p:cNvSpPr>
              <a:spLocks noChangeShapeType="1"/>
            </p:cNvSpPr>
            <p:nvPr/>
          </p:nvSpPr>
          <p:spPr bwMode="auto">
            <a:xfrm flipV="1">
              <a:off x="3648" y="2112"/>
              <a:ext cx="86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6" name="Oval 31"/>
            <p:cNvSpPr>
              <a:spLocks noChangeArrowheads="1"/>
            </p:cNvSpPr>
            <p:nvPr/>
          </p:nvSpPr>
          <p:spPr bwMode="auto">
            <a:xfrm>
              <a:off x="3600" y="24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Oval 32"/>
            <p:cNvSpPr>
              <a:spLocks noChangeArrowheads="1"/>
            </p:cNvSpPr>
            <p:nvPr/>
          </p:nvSpPr>
          <p:spPr bwMode="auto">
            <a:xfrm>
              <a:off x="4464" y="206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9017E-6 L 0.69167 -2.89017E-6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/>
      <p:bldP spid="346131" grpId="0" animBg="1"/>
      <p:bldP spid="346131" grpId="1" animBg="1"/>
      <p:bldP spid="346133" grpId="0" animBg="1"/>
      <p:bldP spid="3461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 SWEEP LINE STATUS:</a:t>
            </a:r>
          </a:p>
        </p:txBody>
      </p:sp>
      <p:sp>
        <p:nvSpPr>
          <p:cNvPr id="12291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685800" y="1524000"/>
            <a:ext cx="602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The set of segments intersecting the sweep line. </a:t>
            </a:r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669925" y="2098675"/>
            <a:ext cx="731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It changes as the sweep line moves, but </a:t>
            </a:r>
            <a:r>
              <a:rPr lang="en-US" i="1">
                <a:solidFill>
                  <a:srgbClr val="9900CC"/>
                </a:solidFill>
              </a:rPr>
              <a:t>not continuously</a:t>
            </a:r>
            <a:r>
              <a:rPr lang="en-US">
                <a:solidFill>
                  <a:schemeClr val="accent2"/>
                </a:solidFill>
              </a:rPr>
              <a:t>.  </a:t>
            </a:r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685800" y="2743200"/>
            <a:ext cx="584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Updates of status happen only at </a:t>
            </a:r>
            <a:r>
              <a:rPr lang="en-US" i="1">
                <a:solidFill>
                  <a:srgbClr val="FF0000"/>
                </a:solidFill>
              </a:rPr>
              <a:t>event points</a:t>
            </a:r>
            <a:r>
              <a:rPr lang="en-US">
                <a:solidFill>
                  <a:schemeClr val="accent2"/>
                </a:solidFill>
              </a:rPr>
              <a:t>. 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746125" y="3698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7626" name="AutoShape 10"/>
          <p:cNvSpPr>
            <a:spLocks/>
          </p:cNvSpPr>
          <p:nvPr/>
        </p:nvSpPr>
        <p:spPr bwMode="auto">
          <a:xfrm>
            <a:off x="6477000" y="2667000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6629400" y="2514600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endpoints</a:t>
            </a:r>
          </a:p>
        </p:txBody>
      </p: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6629400" y="3048000"/>
            <a:ext cx="1722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intersections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0" y="3657600"/>
            <a:ext cx="5562600" cy="2286000"/>
            <a:chOff x="1200" y="1776"/>
            <a:chExt cx="3504" cy="1440"/>
          </a:xfrm>
        </p:grpSpPr>
        <p:sp>
          <p:nvSpPr>
            <p:cNvPr id="12309" name="Oval 14"/>
            <p:cNvSpPr>
              <a:spLocks noChangeArrowheads="1"/>
            </p:cNvSpPr>
            <p:nvPr/>
          </p:nvSpPr>
          <p:spPr bwMode="auto">
            <a:xfrm>
              <a:off x="1632" y="17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Oval 15"/>
            <p:cNvSpPr>
              <a:spLocks noChangeArrowheads="1"/>
            </p:cNvSpPr>
            <p:nvPr/>
          </p:nvSpPr>
          <p:spPr bwMode="auto">
            <a:xfrm>
              <a:off x="2448" y="24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Oval 16"/>
            <p:cNvSpPr>
              <a:spLocks noChangeArrowheads="1"/>
            </p:cNvSpPr>
            <p:nvPr/>
          </p:nvSpPr>
          <p:spPr bwMode="auto">
            <a:xfrm>
              <a:off x="1200" y="27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Oval 17"/>
            <p:cNvSpPr>
              <a:spLocks noChangeArrowheads="1"/>
            </p:cNvSpPr>
            <p:nvPr/>
          </p:nvSpPr>
          <p:spPr bwMode="auto">
            <a:xfrm>
              <a:off x="1776" y="225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Oval 18"/>
            <p:cNvSpPr>
              <a:spLocks noChangeArrowheads="1"/>
            </p:cNvSpPr>
            <p:nvPr/>
          </p:nvSpPr>
          <p:spPr bwMode="auto">
            <a:xfrm>
              <a:off x="3264" y="273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Oval 19"/>
            <p:cNvSpPr>
              <a:spLocks noChangeArrowheads="1"/>
            </p:cNvSpPr>
            <p:nvPr/>
          </p:nvSpPr>
          <p:spPr bwMode="auto">
            <a:xfrm>
              <a:off x="1968" y="283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Oval 20"/>
            <p:cNvSpPr>
              <a:spLocks noChangeArrowheads="1"/>
            </p:cNvSpPr>
            <p:nvPr/>
          </p:nvSpPr>
          <p:spPr bwMode="auto">
            <a:xfrm>
              <a:off x="2688" y="312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Oval 21"/>
            <p:cNvSpPr>
              <a:spLocks noChangeArrowheads="1"/>
            </p:cNvSpPr>
            <p:nvPr/>
          </p:nvSpPr>
          <p:spPr bwMode="auto">
            <a:xfrm>
              <a:off x="3888" y="235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Oval 22"/>
            <p:cNvSpPr>
              <a:spLocks noChangeArrowheads="1"/>
            </p:cNvSpPr>
            <p:nvPr/>
          </p:nvSpPr>
          <p:spPr bwMode="auto">
            <a:xfrm>
              <a:off x="2688" y="192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Oval 23"/>
            <p:cNvSpPr>
              <a:spLocks noChangeArrowheads="1"/>
            </p:cNvSpPr>
            <p:nvPr/>
          </p:nvSpPr>
          <p:spPr bwMode="auto">
            <a:xfrm>
              <a:off x="2880" y="240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Oval 24"/>
            <p:cNvSpPr>
              <a:spLocks noChangeArrowheads="1"/>
            </p:cNvSpPr>
            <p:nvPr/>
          </p:nvSpPr>
          <p:spPr bwMode="auto">
            <a:xfrm>
              <a:off x="3120" y="18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Line 25"/>
            <p:cNvSpPr>
              <a:spLocks noChangeShapeType="1"/>
            </p:cNvSpPr>
            <p:nvPr/>
          </p:nvSpPr>
          <p:spPr bwMode="auto">
            <a:xfrm flipH="1">
              <a:off x="1249" y="1871"/>
              <a:ext cx="432" cy="9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1" name="Line 26"/>
            <p:cNvSpPr>
              <a:spLocks noChangeShapeType="1"/>
            </p:cNvSpPr>
            <p:nvPr/>
          </p:nvSpPr>
          <p:spPr bwMode="auto">
            <a:xfrm>
              <a:off x="1824" y="2352"/>
              <a:ext cx="19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2" name="Line 27"/>
            <p:cNvSpPr>
              <a:spLocks noChangeShapeType="1"/>
            </p:cNvSpPr>
            <p:nvPr/>
          </p:nvSpPr>
          <p:spPr bwMode="auto">
            <a:xfrm>
              <a:off x="2544" y="2544"/>
              <a:ext cx="72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3" name="Line 28"/>
            <p:cNvSpPr>
              <a:spLocks noChangeShapeType="1"/>
            </p:cNvSpPr>
            <p:nvPr/>
          </p:nvSpPr>
          <p:spPr bwMode="auto">
            <a:xfrm flipH="1">
              <a:off x="2736" y="2496"/>
              <a:ext cx="19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4" name="Oval 29"/>
            <p:cNvSpPr>
              <a:spLocks noChangeArrowheads="1"/>
            </p:cNvSpPr>
            <p:nvPr/>
          </p:nvSpPr>
          <p:spPr bwMode="auto">
            <a:xfrm>
              <a:off x="2112" y="24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Line 30"/>
            <p:cNvSpPr>
              <a:spLocks noChangeShapeType="1"/>
            </p:cNvSpPr>
            <p:nvPr/>
          </p:nvSpPr>
          <p:spPr bwMode="auto">
            <a:xfrm flipV="1">
              <a:off x="2208" y="1920"/>
              <a:ext cx="91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6" name="Line 31"/>
            <p:cNvSpPr>
              <a:spLocks noChangeShapeType="1"/>
            </p:cNvSpPr>
            <p:nvPr/>
          </p:nvSpPr>
          <p:spPr bwMode="auto">
            <a:xfrm>
              <a:off x="2784" y="1968"/>
              <a:ext cx="110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7" name="Oval 32"/>
            <p:cNvSpPr>
              <a:spLocks noChangeArrowheads="1"/>
            </p:cNvSpPr>
            <p:nvPr/>
          </p:nvSpPr>
          <p:spPr bwMode="auto">
            <a:xfrm>
              <a:off x="4608" y="240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Oval 33"/>
            <p:cNvSpPr>
              <a:spLocks noChangeArrowheads="1"/>
            </p:cNvSpPr>
            <p:nvPr/>
          </p:nvSpPr>
          <p:spPr bwMode="auto">
            <a:xfrm>
              <a:off x="3552" y="259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Line 34"/>
            <p:cNvSpPr>
              <a:spLocks noChangeShapeType="1"/>
            </p:cNvSpPr>
            <p:nvPr/>
          </p:nvSpPr>
          <p:spPr bwMode="auto">
            <a:xfrm flipV="1">
              <a:off x="3648" y="2448"/>
              <a:ext cx="96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7651" name="Line 35"/>
          <p:cNvSpPr>
            <a:spLocks noChangeShapeType="1"/>
          </p:cNvSpPr>
          <p:nvPr/>
        </p:nvSpPr>
        <p:spPr bwMode="auto">
          <a:xfrm flipH="1" flipV="1">
            <a:off x="4267200" y="51816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67652" name="Line 36"/>
          <p:cNvSpPr>
            <a:spLocks noChangeShapeType="1"/>
          </p:cNvSpPr>
          <p:nvPr/>
        </p:nvSpPr>
        <p:spPr bwMode="auto">
          <a:xfrm flipV="1">
            <a:off x="5029200" y="51816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67653" name="Oval 37"/>
          <p:cNvSpPr>
            <a:spLocks noChangeArrowheads="1"/>
          </p:cNvSpPr>
          <p:nvPr/>
        </p:nvSpPr>
        <p:spPr bwMode="auto">
          <a:xfrm>
            <a:off x="4114800" y="4953000"/>
            <a:ext cx="155575" cy="155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7654" name="Text Box 38"/>
          <p:cNvSpPr txBox="1">
            <a:spLocks noChangeArrowheads="1"/>
          </p:cNvSpPr>
          <p:nvPr/>
        </p:nvSpPr>
        <p:spPr bwMode="auto">
          <a:xfrm>
            <a:off x="4419600" y="6172200"/>
            <a:ext cx="1416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event points</a:t>
            </a:r>
          </a:p>
        </p:txBody>
      </p:sp>
      <p:sp>
        <p:nvSpPr>
          <p:cNvPr id="367655" name="Line 39"/>
          <p:cNvSpPr>
            <a:spLocks noChangeShapeType="1"/>
          </p:cNvSpPr>
          <p:nvPr/>
        </p:nvSpPr>
        <p:spPr bwMode="auto">
          <a:xfrm>
            <a:off x="4114800" y="3429000"/>
            <a:ext cx="0" cy="304800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7656" name="Text Box 40"/>
          <p:cNvSpPr txBox="1">
            <a:spLocks noChangeArrowheads="1"/>
          </p:cNvSpPr>
          <p:nvPr/>
        </p:nvSpPr>
        <p:spPr bwMode="auto">
          <a:xfrm>
            <a:off x="4937125" y="38512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367657" name="Text Box 41"/>
          <p:cNvSpPr txBox="1">
            <a:spLocks noChangeArrowheads="1"/>
          </p:cNvSpPr>
          <p:nvPr/>
        </p:nvSpPr>
        <p:spPr bwMode="auto">
          <a:xfrm>
            <a:off x="3413125" y="40798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G</a:t>
            </a:r>
          </a:p>
        </p:txBody>
      </p:sp>
      <p:sp>
        <p:nvSpPr>
          <p:cNvPr id="367658" name="Text Box 42"/>
          <p:cNvSpPr txBox="1">
            <a:spLocks noChangeArrowheads="1"/>
          </p:cNvSpPr>
          <p:nvPr/>
        </p:nvSpPr>
        <p:spPr bwMode="auto">
          <a:xfrm>
            <a:off x="3581400" y="495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367659" name="Text Box 43"/>
          <p:cNvSpPr txBox="1">
            <a:spLocks noChangeArrowheads="1"/>
          </p:cNvSpPr>
          <p:nvPr/>
        </p:nvSpPr>
        <p:spPr bwMode="auto">
          <a:xfrm>
            <a:off x="4022725" y="53752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3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6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3" grpId="0"/>
      <p:bldP spid="367624" grpId="0"/>
      <p:bldP spid="367626" grpId="0" animBg="1"/>
      <p:bldP spid="367627" grpId="0"/>
      <p:bldP spid="367628" grpId="0"/>
      <p:bldP spid="367651" grpId="0" animBg="1"/>
      <p:bldP spid="367652" grpId="0" animBg="1"/>
      <p:bldP spid="367653" grpId="0" animBg="1"/>
      <p:bldP spid="367654" grpId="0"/>
      <p:bldP spid="367655" grpId="0" animBg="1"/>
      <p:bldP spid="367656" grpId="0"/>
      <p:bldP spid="367657" grpId="0"/>
      <p:bldP spid="367658" grpId="0"/>
      <p:bldP spid="3676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 ORDERING SEGMENTS: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167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total order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over the segments that intersect the current </a:t>
            </a:r>
          </a:p>
          <a:p>
            <a:r>
              <a:rPr lang="en-US" dirty="0">
                <a:solidFill>
                  <a:schemeClr val="accent2"/>
                </a:solidFill>
              </a:rPr>
              <a:t>position of the sweep line:</a:t>
            </a:r>
            <a:r>
              <a:rPr lang="en-US" dirty="0"/>
              <a:t> </a:t>
            </a:r>
          </a:p>
        </p:txBody>
      </p:sp>
      <p:sp>
        <p:nvSpPr>
          <p:cNvPr id="350212" name="Line 4"/>
          <p:cNvSpPr>
            <a:spLocks noChangeShapeType="1"/>
          </p:cNvSpPr>
          <p:nvPr/>
        </p:nvSpPr>
        <p:spPr bwMode="auto">
          <a:xfrm>
            <a:off x="2819400" y="3276600"/>
            <a:ext cx="0" cy="1981200"/>
          </a:xfrm>
          <a:prstGeom prst="line">
            <a:avLst/>
          </a:prstGeom>
          <a:noFill/>
          <a:ln w="50800">
            <a:solidFill>
              <a:srgbClr val="3399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1981200" y="37338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990600" y="4191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2438400" y="3810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352800" y="33528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2209800" y="43434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191000" y="4267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2438400" y="48006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733800" y="5029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V="1">
            <a:off x="1141413" y="3884613"/>
            <a:ext cx="841375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V="1">
            <a:off x="2590800" y="3505200"/>
            <a:ext cx="762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2362200" y="4343400"/>
            <a:ext cx="1828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2590800" y="4876800"/>
            <a:ext cx="1143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4724400" y="3886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5257800" y="4648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4876800" y="40386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1127125" y="3622675"/>
            <a:ext cx="369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2498725" y="3165475"/>
            <a:ext cx="369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3108325" y="3927475"/>
            <a:ext cx="3873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3184525" y="4537075"/>
            <a:ext cx="4048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D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5089525" y="3851275"/>
            <a:ext cx="369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E</a:t>
            </a:r>
          </a:p>
        </p:txBody>
      </p:sp>
      <p:sp>
        <p:nvSpPr>
          <p:cNvPr id="350235" name="Text Box 27"/>
          <p:cNvSpPr txBox="1">
            <a:spLocks noChangeArrowheads="1"/>
          </p:cNvSpPr>
          <p:nvPr/>
        </p:nvSpPr>
        <p:spPr bwMode="auto">
          <a:xfrm>
            <a:off x="6248400" y="3048000"/>
            <a:ext cx="2027238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B &gt; C &gt; D</a:t>
            </a:r>
          </a:p>
          <a:p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A </a:t>
            </a:r>
            <a:r>
              <a:rPr lang="en-US">
                <a:solidFill>
                  <a:schemeClr val="accent2"/>
                </a:solidFill>
              </a:rPr>
              <a:t>and</a:t>
            </a:r>
            <a:r>
              <a:rPr lang="en-US" i="1">
                <a:solidFill>
                  <a:schemeClr val="accent2"/>
                </a:solidFill>
              </a:rPr>
              <a:t> E </a:t>
            </a:r>
            <a:r>
              <a:rPr lang="en-US">
                <a:solidFill>
                  <a:schemeClr val="accent2"/>
                </a:solidFill>
              </a:rPr>
              <a:t>not in</a:t>
            </a:r>
          </a:p>
          <a:p>
            <a:r>
              <a:rPr lang="en-US">
                <a:solidFill>
                  <a:schemeClr val="accent2"/>
                </a:solidFill>
              </a:rPr>
              <a:t>the ordering)</a:t>
            </a:r>
          </a:p>
        </p:txBody>
      </p:sp>
      <p:sp>
        <p:nvSpPr>
          <p:cNvPr id="13338" name="Line 3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50241" name="Text Box 33"/>
          <p:cNvSpPr txBox="1">
            <a:spLocks noChangeArrowheads="1"/>
          </p:cNvSpPr>
          <p:nvPr/>
        </p:nvSpPr>
        <p:spPr bwMode="auto">
          <a:xfrm>
            <a:off x="6248400" y="4343400"/>
            <a:ext cx="2020888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C &gt; D</a:t>
            </a:r>
          </a:p>
          <a:p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B </a:t>
            </a:r>
            <a:r>
              <a:rPr lang="en-US">
                <a:solidFill>
                  <a:schemeClr val="accent2"/>
                </a:solidFill>
              </a:rPr>
              <a:t>drops out of</a:t>
            </a:r>
          </a:p>
          <a:p>
            <a:r>
              <a:rPr lang="en-US">
                <a:solidFill>
                  <a:schemeClr val="accent2"/>
                </a:solidFill>
              </a:rPr>
              <a:t>the ordering)</a:t>
            </a:r>
          </a:p>
        </p:txBody>
      </p:sp>
      <p:sp>
        <p:nvSpPr>
          <p:cNvPr id="350243" name="Text Box 35"/>
          <p:cNvSpPr txBox="1">
            <a:spLocks noChangeArrowheads="1"/>
          </p:cNvSpPr>
          <p:nvPr/>
        </p:nvSpPr>
        <p:spPr bwMode="auto">
          <a:xfrm>
            <a:off x="838200" y="5562600"/>
            <a:ext cx="676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At an event point, the sequence of segments changes: </a:t>
            </a:r>
          </a:p>
        </p:txBody>
      </p:sp>
      <p:sp>
        <p:nvSpPr>
          <p:cNvPr id="350244" name="Text Box 36"/>
          <p:cNvSpPr txBox="1">
            <a:spLocks noChangeArrowheads="1"/>
          </p:cNvSpPr>
          <p:nvPr/>
        </p:nvSpPr>
        <p:spPr bwMode="auto">
          <a:xfrm>
            <a:off x="1371600" y="6019800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 </a:t>
            </a:r>
            <a:r>
              <a:rPr lang="en-US" dirty="0">
                <a:solidFill>
                  <a:srgbClr val="009900"/>
                </a:solidFill>
              </a:rPr>
              <a:t>Update the status.</a:t>
            </a:r>
          </a:p>
        </p:txBody>
      </p:sp>
      <p:sp>
        <p:nvSpPr>
          <p:cNvPr id="350245" name="Text Box 37"/>
          <p:cNvSpPr txBox="1">
            <a:spLocks noChangeArrowheads="1"/>
          </p:cNvSpPr>
          <p:nvPr/>
        </p:nvSpPr>
        <p:spPr bwMode="auto">
          <a:xfrm>
            <a:off x="1371600" y="6400800"/>
            <a:ext cx="3422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 </a:t>
            </a:r>
            <a:r>
              <a:rPr lang="en-US" dirty="0">
                <a:solidFill>
                  <a:srgbClr val="009900"/>
                </a:solidFill>
              </a:rPr>
              <a:t>Detect the intersections.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53179E-6 L 0.09167 6.53179E-6 " pathEditMode="relative" ptsTypes="AA">
                                      <p:cBhvr>
                                        <p:cTn id="14" dur="20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5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5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 animBg="1"/>
      <p:bldP spid="350212" grpId="1" animBg="1"/>
      <p:bldP spid="350235" grpId="0"/>
      <p:bldP spid="350235" grpId="1"/>
      <p:bldP spid="350241" grpId="0"/>
      <p:bldP spid="350243" grpId="0"/>
      <p:bldP spid="350244" grpId="0"/>
      <p:bldP spid="3502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 STATUS UPDATE (1)</a:t>
            </a:r>
          </a:p>
        </p:txBody>
      </p:sp>
      <p:sp>
        <p:nvSpPr>
          <p:cNvPr id="14339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4340" name="Line 31"/>
          <p:cNvSpPr>
            <a:spLocks noChangeShapeType="1"/>
          </p:cNvSpPr>
          <p:nvPr/>
        </p:nvSpPr>
        <p:spPr bwMode="auto">
          <a:xfrm>
            <a:off x="2320925" y="2286000"/>
            <a:ext cx="0" cy="304800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673" name="Text Box 33"/>
          <p:cNvSpPr txBox="1">
            <a:spLocks noChangeArrowheads="1"/>
          </p:cNvSpPr>
          <p:nvPr/>
        </p:nvSpPr>
        <p:spPr bwMode="auto">
          <a:xfrm>
            <a:off x="5029200" y="2265363"/>
            <a:ext cx="3467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¨"/>
            </a:pPr>
            <a:r>
              <a:rPr lang="en-US" sz="2000" dirty="0">
                <a:solidFill>
                  <a:srgbClr val="009900"/>
                </a:solidFill>
              </a:rPr>
              <a:t>A new segment </a:t>
            </a:r>
            <a:r>
              <a:rPr lang="en-US" sz="2000" i="1" dirty="0">
                <a:solidFill>
                  <a:srgbClr val="009900"/>
                </a:solidFill>
              </a:rPr>
              <a:t>L</a:t>
            </a:r>
            <a:r>
              <a:rPr lang="en-US" sz="2000" dirty="0">
                <a:solidFill>
                  <a:srgbClr val="009900"/>
                </a:solidFill>
              </a:rPr>
              <a:t> intersecting </a:t>
            </a:r>
          </a:p>
          <a:p>
            <a:pPr>
              <a:buFont typeface="Symbol" pitchFamily="18" charset="2"/>
              <a:buNone/>
            </a:pPr>
            <a:r>
              <a:rPr lang="en-US" sz="2000" dirty="0">
                <a:solidFill>
                  <a:srgbClr val="009900"/>
                </a:solidFill>
              </a:rPr>
              <a:t>   the sweep line</a:t>
            </a:r>
          </a:p>
        </p:txBody>
      </p:sp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2514600" y="3048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14343" name="Text Box 39"/>
          <p:cNvSpPr txBox="1">
            <a:spLocks noChangeArrowheads="1"/>
          </p:cNvSpPr>
          <p:nvPr/>
        </p:nvSpPr>
        <p:spPr bwMode="auto">
          <a:xfrm>
            <a:off x="2438400" y="3733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</a:t>
            </a:r>
          </a:p>
        </p:txBody>
      </p:sp>
      <p:sp>
        <p:nvSpPr>
          <p:cNvPr id="14344" name="Text Box 40"/>
          <p:cNvSpPr txBox="1">
            <a:spLocks noChangeArrowheads="1"/>
          </p:cNvSpPr>
          <p:nvPr/>
        </p:nvSpPr>
        <p:spPr bwMode="auto">
          <a:xfrm>
            <a:off x="1828800" y="2514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368681" name="Text Box 41"/>
          <p:cNvSpPr txBox="1">
            <a:spLocks noChangeArrowheads="1"/>
          </p:cNvSpPr>
          <p:nvPr/>
        </p:nvSpPr>
        <p:spPr bwMode="auto">
          <a:xfrm>
            <a:off x="5029200" y="3200400"/>
            <a:ext cx="3479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¨"/>
            </a:pPr>
            <a:r>
              <a:rPr lang="en-US" sz="2000" dirty="0">
                <a:solidFill>
                  <a:srgbClr val="009900"/>
                </a:solidFill>
              </a:rPr>
              <a:t> Check if </a:t>
            </a:r>
            <a:r>
              <a:rPr lang="en-US" sz="2000" i="1" dirty="0">
                <a:solidFill>
                  <a:srgbClr val="009900"/>
                </a:solidFill>
              </a:rPr>
              <a:t>L</a:t>
            </a:r>
            <a:r>
              <a:rPr lang="en-US" sz="2000" dirty="0">
                <a:solidFill>
                  <a:srgbClr val="009900"/>
                </a:solidFill>
              </a:rPr>
              <a:t> intersects with the </a:t>
            </a:r>
          </a:p>
          <a:p>
            <a:pPr>
              <a:buFont typeface="Symbol" pitchFamily="18" charset="2"/>
              <a:buNone/>
            </a:pPr>
            <a:r>
              <a:rPr lang="en-US" sz="2000" dirty="0">
                <a:solidFill>
                  <a:srgbClr val="009900"/>
                </a:solidFill>
              </a:rPr>
              <a:t>    segment above (</a:t>
            </a:r>
            <a:r>
              <a:rPr lang="en-US" sz="2000" i="1" dirty="0">
                <a:solidFill>
                  <a:srgbClr val="009900"/>
                </a:solidFill>
              </a:rPr>
              <a:t>K</a:t>
            </a:r>
            <a:r>
              <a:rPr lang="en-US" sz="2000" dirty="0">
                <a:solidFill>
                  <a:srgbClr val="009900"/>
                </a:solidFill>
              </a:rPr>
              <a:t>) and the </a:t>
            </a:r>
          </a:p>
          <a:p>
            <a:pPr>
              <a:buFont typeface="Symbol" pitchFamily="18" charset="2"/>
              <a:buNone/>
            </a:pPr>
            <a:r>
              <a:rPr lang="en-US" sz="2000" dirty="0">
                <a:solidFill>
                  <a:srgbClr val="009900"/>
                </a:solidFill>
              </a:rPr>
              <a:t>    segment below (</a:t>
            </a:r>
            <a:r>
              <a:rPr lang="en-US" sz="2000" i="1" dirty="0">
                <a:solidFill>
                  <a:srgbClr val="009900"/>
                </a:solidFill>
              </a:rPr>
              <a:t>M</a:t>
            </a:r>
            <a:r>
              <a:rPr lang="en-US" sz="2000" dirty="0">
                <a:solidFill>
                  <a:srgbClr val="009900"/>
                </a:solidFill>
              </a:rPr>
              <a:t>). </a:t>
            </a:r>
          </a:p>
        </p:txBody>
      </p:sp>
      <p:sp>
        <p:nvSpPr>
          <p:cNvPr id="368683" name="Line 43"/>
          <p:cNvSpPr>
            <a:spLocks noChangeShapeType="1"/>
          </p:cNvSpPr>
          <p:nvPr/>
        </p:nvSpPr>
        <p:spPr bwMode="auto">
          <a:xfrm flipH="1" flipV="1">
            <a:off x="3124200" y="38100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68684" name="Text Box 44"/>
          <p:cNvSpPr txBox="1">
            <a:spLocks noChangeArrowheads="1"/>
          </p:cNvSpPr>
          <p:nvPr/>
        </p:nvSpPr>
        <p:spPr bwMode="auto">
          <a:xfrm>
            <a:off x="2895600" y="4648200"/>
            <a:ext cx="111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new event</a:t>
            </a:r>
          </a:p>
          <a:p>
            <a:r>
              <a:rPr lang="en-US" sz="1800">
                <a:solidFill>
                  <a:schemeClr val="accent2"/>
                </a:solidFill>
              </a:rPr>
              <a:t>    point</a:t>
            </a:r>
          </a:p>
        </p:txBody>
      </p:sp>
      <p:sp>
        <p:nvSpPr>
          <p:cNvPr id="368685" name="Text Box 45"/>
          <p:cNvSpPr txBox="1">
            <a:spLocks noChangeArrowheads="1"/>
          </p:cNvSpPr>
          <p:nvPr/>
        </p:nvSpPr>
        <p:spPr bwMode="auto">
          <a:xfrm>
            <a:off x="5029200" y="4343400"/>
            <a:ext cx="30481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¨"/>
            </a:pPr>
            <a:r>
              <a:rPr lang="en-US" sz="2000" dirty="0">
                <a:solidFill>
                  <a:srgbClr val="009900"/>
                </a:solidFill>
              </a:rPr>
              <a:t> Intersection(s) are </a:t>
            </a:r>
            <a:r>
              <a:rPr lang="en-US" sz="2000" dirty="0" smtClean="0">
                <a:solidFill>
                  <a:srgbClr val="009900"/>
                </a:solidFill>
              </a:rPr>
              <a:t>new </a:t>
            </a:r>
          </a:p>
          <a:p>
            <a:r>
              <a:rPr lang="en-US" sz="2000" dirty="0" smtClean="0">
                <a:solidFill>
                  <a:srgbClr val="009900"/>
                </a:solidFill>
              </a:rPr>
              <a:t>     event points.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14349" name="Text Box 46"/>
          <p:cNvSpPr txBox="1">
            <a:spLocks noChangeArrowheads="1"/>
          </p:cNvSpPr>
          <p:nvPr/>
        </p:nvSpPr>
        <p:spPr bwMode="auto">
          <a:xfrm>
            <a:off x="1828800" y="1371600"/>
            <a:ext cx="565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Event point is the left endpoint of a segment.</a:t>
            </a: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304800" y="3657600"/>
            <a:ext cx="1905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>
            <a:off x="762000" y="2667000"/>
            <a:ext cx="11430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flipV="1">
            <a:off x="2133600" y="4114800"/>
            <a:ext cx="1295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>
            <a:off x="2286000" y="3429000"/>
            <a:ext cx="1524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 flipV="1">
            <a:off x="1981200" y="3657600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5" name="Oval 20"/>
          <p:cNvSpPr>
            <a:spLocks noChangeArrowheads="1"/>
          </p:cNvSpPr>
          <p:nvPr/>
        </p:nvSpPr>
        <p:spPr bwMode="auto">
          <a:xfrm>
            <a:off x="304800" y="35814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Oval 21"/>
          <p:cNvSpPr>
            <a:spLocks noChangeArrowheads="1"/>
          </p:cNvSpPr>
          <p:nvPr/>
        </p:nvSpPr>
        <p:spPr bwMode="auto">
          <a:xfrm>
            <a:off x="685800" y="25908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66800" y="2743200"/>
            <a:ext cx="1524000" cy="1219200"/>
            <a:chOff x="720" y="2064"/>
            <a:chExt cx="960" cy="768"/>
          </a:xfrm>
        </p:grpSpPr>
        <p:sp>
          <p:nvSpPr>
            <p:cNvPr id="14374" name="Line 11"/>
            <p:cNvSpPr>
              <a:spLocks noChangeShapeType="1"/>
            </p:cNvSpPr>
            <p:nvPr/>
          </p:nvSpPr>
          <p:spPr bwMode="auto">
            <a:xfrm flipV="1">
              <a:off x="768" y="2112"/>
              <a:ext cx="86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75" name="Oval 22"/>
            <p:cNvSpPr>
              <a:spLocks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Oval 23"/>
            <p:cNvSpPr>
              <a:spLocks noChangeArrowheads="1"/>
            </p:cNvSpPr>
            <p:nvPr/>
          </p:nvSpPr>
          <p:spPr bwMode="auto">
            <a:xfrm>
              <a:off x="1584" y="206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8" name="Oval 24"/>
          <p:cNvSpPr>
            <a:spLocks noChangeArrowheads="1"/>
          </p:cNvSpPr>
          <p:nvPr/>
        </p:nvSpPr>
        <p:spPr bwMode="auto">
          <a:xfrm>
            <a:off x="2133600" y="44196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Oval 25"/>
          <p:cNvSpPr>
            <a:spLocks noChangeArrowheads="1"/>
          </p:cNvSpPr>
          <p:nvPr/>
        </p:nvSpPr>
        <p:spPr bwMode="auto">
          <a:xfrm>
            <a:off x="1828800" y="5029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Oval 26"/>
          <p:cNvSpPr>
            <a:spLocks noChangeArrowheads="1"/>
          </p:cNvSpPr>
          <p:nvPr/>
        </p:nvSpPr>
        <p:spPr bwMode="auto">
          <a:xfrm>
            <a:off x="1905000" y="3810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Oval 27"/>
          <p:cNvSpPr>
            <a:spLocks noChangeArrowheads="1"/>
          </p:cNvSpPr>
          <p:nvPr/>
        </p:nvSpPr>
        <p:spPr bwMode="auto">
          <a:xfrm>
            <a:off x="2057400" y="4953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Oval 29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Oval 30"/>
          <p:cNvSpPr>
            <a:spLocks noChangeArrowheads="1"/>
          </p:cNvSpPr>
          <p:nvPr/>
        </p:nvSpPr>
        <p:spPr bwMode="auto">
          <a:xfrm>
            <a:off x="3352800" y="40386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Oval 37"/>
          <p:cNvSpPr>
            <a:spLocks noChangeArrowheads="1"/>
          </p:cNvSpPr>
          <p:nvPr/>
        </p:nvSpPr>
        <p:spPr bwMode="auto">
          <a:xfrm>
            <a:off x="2209800" y="33528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2" name="Oval 42"/>
          <p:cNvSpPr>
            <a:spLocks noChangeArrowheads="1"/>
          </p:cNvSpPr>
          <p:nvPr/>
        </p:nvSpPr>
        <p:spPr bwMode="auto">
          <a:xfrm>
            <a:off x="3030538" y="36401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Oval 48"/>
          <p:cNvSpPr>
            <a:spLocks noChangeArrowheads="1"/>
          </p:cNvSpPr>
          <p:nvPr/>
        </p:nvSpPr>
        <p:spPr bwMode="auto">
          <a:xfrm>
            <a:off x="3352800" y="35814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Text Box 50"/>
          <p:cNvSpPr txBox="1">
            <a:spLocks noChangeArrowheads="1"/>
          </p:cNvSpPr>
          <p:nvPr/>
        </p:nvSpPr>
        <p:spPr bwMode="auto">
          <a:xfrm>
            <a:off x="2590800" y="4648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</a:p>
        </p:txBody>
      </p:sp>
      <p:sp>
        <p:nvSpPr>
          <p:cNvPr id="14368" name="Text Box 51"/>
          <p:cNvSpPr txBox="1">
            <a:spLocks noChangeArrowheads="1"/>
          </p:cNvSpPr>
          <p:nvPr/>
        </p:nvSpPr>
        <p:spPr bwMode="auto">
          <a:xfrm>
            <a:off x="1219200" y="54102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K, M, N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2362200" y="5410200"/>
            <a:ext cx="114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accent2"/>
                </a:solidFill>
              </a:rPr>
              <a:t>K, L, M, N</a:t>
            </a:r>
          </a:p>
        </p:txBody>
      </p:sp>
      <p:sp>
        <p:nvSpPr>
          <p:cNvPr id="14370" name="Line 53"/>
          <p:cNvSpPr>
            <a:spLocks noChangeShapeType="1"/>
          </p:cNvSpPr>
          <p:nvPr/>
        </p:nvSpPr>
        <p:spPr bwMode="auto">
          <a:xfrm>
            <a:off x="2971800" y="3200400"/>
            <a:ext cx="1524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71" name="Oval 54"/>
          <p:cNvSpPr>
            <a:spLocks noChangeArrowheads="1"/>
          </p:cNvSpPr>
          <p:nvPr/>
        </p:nvSpPr>
        <p:spPr bwMode="auto">
          <a:xfrm>
            <a:off x="4419600" y="3429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Oval 55"/>
          <p:cNvSpPr>
            <a:spLocks noChangeArrowheads="1"/>
          </p:cNvSpPr>
          <p:nvPr/>
        </p:nvSpPr>
        <p:spPr bwMode="auto">
          <a:xfrm>
            <a:off x="2895600" y="3124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Text Box 56"/>
          <p:cNvSpPr txBox="1">
            <a:spLocks noChangeArrowheads="1"/>
          </p:cNvSpPr>
          <p:nvPr/>
        </p:nvSpPr>
        <p:spPr bwMode="auto">
          <a:xfrm>
            <a:off x="3581400" y="2819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6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3" grpId="0"/>
      <p:bldP spid="368681" grpId="0"/>
      <p:bldP spid="368683" grpId="0" animBg="1"/>
      <p:bldP spid="368684" grpId="0"/>
      <p:bldP spid="368685" grpId="0"/>
      <p:bldP spid="368682" grpId="0" animBg="1"/>
      <p:bldP spid="3686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 STATUS UPDATE(2)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124200" y="2743200"/>
            <a:ext cx="0" cy="304800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76837" name="Text Box 5"/>
          <p:cNvSpPr txBox="1">
            <a:spLocks noChangeArrowheads="1"/>
          </p:cNvSpPr>
          <p:nvPr/>
        </p:nvSpPr>
        <p:spPr bwMode="auto">
          <a:xfrm>
            <a:off x="5029200" y="2265363"/>
            <a:ext cx="3592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¨"/>
            </a:pPr>
            <a:r>
              <a:rPr lang="en-US" sz="2000">
                <a:solidFill>
                  <a:srgbClr val="009900"/>
                </a:solidFill>
              </a:rPr>
              <a:t> The two intersecting segments </a:t>
            </a:r>
          </a:p>
          <a:p>
            <a:pPr>
              <a:buFont typeface="Symbol" pitchFamily="18" charset="2"/>
              <a:buNone/>
            </a:pPr>
            <a:r>
              <a:rPr lang="en-US" sz="2000">
                <a:solidFill>
                  <a:srgbClr val="009900"/>
                </a:solidFill>
              </a:rPr>
              <a:t>    (</a:t>
            </a:r>
            <a:r>
              <a:rPr lang="en-US" sz="2000" i="1">
                <a:solidFill>
                  <a:srgbClr val="009900"/>
                </a:solidFill>
              </a:rPr>
              <a:t>L </a:t>
            </a:r>
            <a:r>
              <a:rPr lang="en-US" sz="2000">
                <a:solidFill>
                  <a:srgbClr val="009900"/>
                </a:solidFill>
              </a:rPr>
              <a:t>and </a:t>
            </a:r>
            <a:r>
              <a:rPr lang="en-US" sz="2000" i="1">
                <a:solidFill>
                  <a:srgbClr val="009900"/>
                </a:solidFill>
              </a:rPr>
              <a:t>M</a:t>
            </a:r>
            <a:r>
              <a:rPr lang="en-US" sz="2000">
                <a:solidFill>
                  <a:srgbClr val="009900"/>
                </a:solidFill>
              </a:rPr>
              <a:t>) change order.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514600" y="3124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438400" y="3733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828800" y="2514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376841" name="Text Box 9"/>
          <p:cNvSpPr txBox="1">
            <a:spLocks noChangeArrowheads="1"/>
          </p:cNvSpPr>
          <p:nvPr/>
        </p:nvSpPr>
        <p:spPr bwMode="auto">
          <a:xfrm>
            <a:off x="5029200" y="3200400"/>
            <a:ext cx="39800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¨"/>
            </a:pPr>
            <a:r>
              <a:rPr lang="en-US" sz="2000" dirty="0">
                <a:solidFill>
                  <a:srgbClr val="009900"/>
                </a:solidFill>
              </a:rPr>
              <a:t> Check intersection with new</a:t>
            </a:r>
          </a:p>
          <a:p>
            <a:pPr>
              <a:buFont typeface="Symbol" pitchFamily="18" charset="2"/>
              <a:buNone/>
            </a:pPr>
            <a:r>
              <a:rPr lang="en-US" sz="2000" dirty="0">
                <a:solidFill>
                  <a:srgbClr val="009900"/>
                </a:solidFill>
              </a:rPr>
              <a:t>    neighbors (</a:t>
            </a:r>
            <a:r>
              <a:rPr lang="en-US" sz="2000" i="1" dirty="0">
                <a:solidFill>
                  <a:srgbClr val="009900"/>
                </a:solidFill>
              </a:rPr>
              <a:t>M</a:t>
            </a:r>
            <a:r>
              <a:rPr lang="en-US" sz="2000" dirty="0">
                <a:solidFill>
                  <a:srgbClr val="009900"/>
                </a:solidFill>
              </a:rPr>
              <a:t> with </a:t>
            </a:r>
            <a:r>
              <a:rPr lang="en-US" sz="2000" i="1" dirty="0">
                <a:solidFill>
                  <a:srgbClr val="009900"/>
                </a:solidFill>
              </a:rPr>
              <a:t>O</a:t>
            </a:r>
            <a:r>
              <a:rPr lang="en-US" sz="2000" dirty="0">
                <a:solidFill>
                  <a:srgbClr val="009900"/>
                </a:solidFill>
              </a:rPr>
              <a:t> and </a:t>
            </a:r>
            <a:r>
              <a:rPr lang="en-US" sz="2000" i="1" dirty="0">
                <a:solidFill>
                  <a:srgbClr val="009900"/>
                </a:solidFill>
              </a:rPr>
              <a:t>L </a:t>
            </a:r>
            <a:r>
              <a:rPr lang="en-US" sz="2000" dirty="0" smtClean="0">
                <a:solidFill>
                  <a:srgbClr val="009900"/>
                </a:solidFill>
              </a:rPr>
              <a:t>with</a:t>
            </a:r>
          </a:p>
          <a:p>
            <a:pPr>
              <a:buFont typeface="Symbol" pitchFamily="18" charset="2"/>
              <a:buNone/>
            </a:pPr>
            <a:r>
              <a:rPr lang="en-US" sz="2000" dirty="0" smtClean="0">
                <a:solidFill>
                  <a:srgbClr val="009900"/>
                </a:solidFill>
              </a:rPr>
              <a:t>     </a:t>
            </a:r>
            <a:r>
              <a:rPr lang="en-US" sz="2000" i="1" dirty="0" smtClean="0">
                <a:solidFill>
                  <a:srgbClr val="009900"/>
                </a:solidFill>
              </a:rPr>
              <a:t>N)</a:t>
            </a:r>
            <a:r>
              <a:rPr lang="en-US" sz="2000" dirty="0" smtClean="0">
                <a:solidFill>
                  <a:srgbClr val="009900"/>
                </a:solidFill>
              </a:rPr>
              <a:t>.  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376844" name="Text Box 12"/>
          <p:cNvSpPr txBox="1">
            <a:spLocks noChangeArrowheads="1"/>
          </p:cNvSpPr>
          <p:nvPr/>
        </p:nvSpPr>
        <p:spPr bwMode="auto">
          <a:xfrm>
            <a:off x="5024438" y="4191000"/>
            <a:ext cx="30481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¨"/>
            </a:pPr>
            <a:r>
              <a:rPr lang="en-US" sz="2000" dirty="0">
                <a:solidFill>
                  <a:srgbClr val="009900"/>
                </a:solidFill>
              </a:rPr>
              <a:t> Intersection(s) are new </a:t>
            </a:r>
            <a:endParaRPr lang="en-US" sz="2000" dirty="0" smtClean="0">
              <a:solidFill>
                <a:srgbClr val="009900"/>
              </a:solidFill>
            </a:endParaRPr>
          </a:p>
          <a:p>
            <a:r>
              <a:rPr lang="en-US" sz="2000" dirty="0" smtClean="0">
                <a:solidFill>
                  <a:srgbClr val="009900"/>
                </a:solidFill>
              </a:rPr>
              <a:t>     event points.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15371" name="Text Box 13"/>
          <p:cNvSpPr txBox="1">
            <a:spLocks noChangeArrowheads="1"/>
          </p:cNvSpPr>
          <p:nvPr/>
        </p:nvSpPr>
        <p:spPr bwMode="auto">
          <a:xfrm>
            <a:off x="1828800" y="1371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Event point is an intersection.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4800" y="2590800"/>
            <a:ext cx="3581400" cy="2590800"/>
            <a:chOff x="816" y="1584"/>
            <a:chExt cx="2256" cy="1632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816" y="1584"/>
              <a:ext cx="2256" cy="1632"/>
              <a:chOff x="816" y="1584"/>
              <a:chExt cx="2256" cy="1632"/>
            </a:xfrm>
          </p:grpSpPr>
          <p:sp>
            <p:nvSpPr>
              <p:cNvPr id="15382" name="Line 16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120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83" name="Line 17"/>
              <p:cNvSpPr>
                <a:spLocks noChangeShapeType="1"/>
              </p:cNvSpPr>
              <p:nvPr/>
            </p:nvSpPr>
            <p:spPr bwMode="auto">
              <a:xfrm>
                <a:off x="1104" y="1632"/>
                <a:ext cx="72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84" name="Line 18"/>
              <p:cNvSpPr>
                <a:spLocks noChangeShapeType="1"/>
              </p:cNvSpPr>
              <p:nvPr/>
            </p:nvSpPr>
            <p:spPr bwMode="auto">
              <a:xfrm flipV="1">
                <a:off x="1968" y="2544"/>
                <a:ext cx="816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85" name="Line 19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96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86" name="Line 20"/>
              <p:cNvSpPr>
                <a:spLocks noChangeShapeType="1"/>
              </p:cNvSpPr>
              <p:nvPr/>
            </p:nvSpPr>
            <p:spPr bwMode="auto">
              <a:xfrm flipV="1">
                <a:off x="1872" y="2256"/>
                <a:ext cx="91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87" name="Oval 21"/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8" name="Oval 22"/>
              <p:cNvSpPr>
                <a:spLocks noChangeArrowheads="1"/>
              </p:cNvSpPr>
              <p:nvPr/>
            </p:nvSpPr>
            <p:spPr bwMode="auto">
              <a:xfrm>
                <a:off x="1056" y="1584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3"/>
              <p:cNvGrpSpPr>
                <a:grpSpLocks/>
              </p:cNvGrpSpPr>
              <p:nvPr/>
            </p:nvGrpSpPr>
            <p:grpSpPr bwMode="auto">
              <a:xfrm>
                <a:off x="1296" y="1680"/>
                <a:ext cx="960" cy="768"/>
                <a:chOff x="720" y="2064"/>
                <a:chExt cx="960" cy="768"/>
              </a:xfrm>
            </p:grpSpPr>
            <p:sp>
              <p:nvSpPr>
                <p:cNvPr id="1539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864" cy="6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399" name="Oval 25"/>
                <p:cNvSpPr>
                  <a:spLocks noChangeArrowheads="1"/>
                </p:cNvSpPr>
                <p:nvPr/>
              </p:nvSpPr>
              <p:spPr bwMode="auto">
                <a:xfrm>
                  <a:off x="720" y="2736"/>
                  <a:ext cx="96" cy="96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00" name="Oval 26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96" cy="96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390" name="Oval 27"/>
              <p:cNvSpPr>
                <a:spLocks noChangeArrowheads="1"/>
              </p:cNvSpPr>
              <p:nvPr/>
            </p:nvSpPr>
            <p:spPr bwMode="auto">
              <a:xfrm>
                <a:off x="1968" y="273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Oval 28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Oval 29"/>
              <p:cNvSpPr>
                <a:spLocks noChangeArrowheads="1"/>
              </p:cNvSpPr>
              <p:nvPr/>
            </p:nvSpPr>
            <p:spPr bwMode="auto">
              <a:xfrm>
                <a:off x="1824" y="2352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Oval 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Oval 31"/>
              <p:cNvSpPr>
                <a:spLocks noChangeArrowheads="1"/>
              </p:cNvSpPr>
              <p:nvPr/>
            </p:nvSpPr>
            <p:spPr bwMode="auto">
              <a:xfrm>
                <a:off x="2976" y="2400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5" name="Oval 32"/>
              <p:cNvSpPr>
                <a:spLocks noChangeArrowheads="1"/>
              </p:cNvSpPr>
              <p:nvPr/>
            </p:nvSpPr>
            <p:spPr bwMode="auto">
              <a:xfrm>
                <a:off x="2736" y="249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Oval 33"/>
              <p:cNvSpPr>
                <a:spLocks noChangeArrowheads="1"/>
              </p:cNvSpPr>
              <p:nvPr/>
            </p:nvSpPr>
            <p:spPr bwMode="auto">
              <a:xfrm>
                <a:off x="2016" y="2064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Oval 34"/>
              <p:cNvSpPr>
                <a:spLocks noChangeArrowheads="1"/>
              </p:cNvSpPr>
              <p:nvPr/>
            </p:nvSpPr>
            <p:spPr bwMode="auto">
              <a:xfrm>
                <a:off x="2533" y="2245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81" name="Oval 35"/>
            <p:cNvSpPr>
              <a:spLocks noChangeArrowheads="1"/>
            </p:cNvSpPr>
            <p:nvPr/>
          </p:nvSpPr>
          <p:spPr bwMode="auto">
            <a:xfrm>
              <a:off x="2736" y="220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73" name="Line 36"/>
          <p:cNvSpPr>
            <a:spLocks noChangeShapeType="1"/>
          </p:cNvSpPr>
          <p:nvPr/>
        </p:nvSpPr>
        <p:spPr bwMode="auto">
          <a:xfrm>
            <a:off x="2971800" y="3200400"/>
            <a:ext cx="1524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74" name="Oval 37"/>
          <p:cNvSpPr>
            <a:spLocks noChangeArrowheads="1"/>
          </p:cNvSpPr>
          <p:nvPr/>
        </p:nvSpPr>
        <p:spPr bwMode="auto">
          <a:xfrm>
            <a:off x="4419600" y="3429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Oval 38"/>
          <p:cNvSpPr>
            <a:spLocks noChangeArrowheads="1"/>
          </p:cNvSpPr>
          <p:nvPr/>
        </p:nvSpPr>
        <p:spPr bwMode="auto">
          <a:xfrm>
            <a:off x="2895600" y="3124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41"/>
          <p:cNvSpPr txBox="1">
            <a:spLocks noChangeArrowheads="1"/>
          </p:cNvSpPr>
          <p:nvPr/>
        </p:nvSpPr>
        <p:spPr bwMode="auto">
          <a:xfrm>
            <a:off x="2590800" y="4648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</a:p>
        </p:txBody>
      </p:sp>
      <p:sp>
        <p:nvSpPr>
          <p:cNvPr id="15377" name="Text Box 42"/>
          <p:cNvSpPr txBox="1">
            <a:spLocks noChangeArrowheads="1"/>
          </p:cNvSpPr>
          <p:nvPr/>
        </p:nvSpPr>
        <p:spPr bwMode="auto">
          <a:xfrm>
            <a:off x="3581400" y="2819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O</a:t>
            </a:r>
          </a:p>
        </p:txBody>
      </p:sp>
      <p:sp>
        <p:nvSpPr>
          <p:cNvPr id="15378" name="Text Box 44"/>
          <p:cNvSpPr txBox="1">
            <a:spLocks noChangeArrowheads="1"/>
          </p:cNvSpPr>
          <p:nvPr/>
        </p:nvSpPr>
        <p:spPr bwMode="auto">
          <a:xfrm>
            <a:off x="1812925" y="54483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accent2"/>
                </a:solidFill>
              </a:rPr>
              <a:t>O, L, M, N</a:t>
            </a:r>
          </a:p>
        </p:txBody>
      </p:sp>
      <p:sp>
        <p:nvSpPr>
          <p:cNvPr id="376877" name="Text Box 45"/>
          <p:cNvSpPr txBox="1">
            <a:spLocks noChangeArrowheads="1"/>
          </p:cNvSpPr>
          <p:nvPr/>
        </p:nvSpPr>
        <p:spPr bwMode="auto">
          <a:xfrm>
            <a:off x="3200400" y="54102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accent2"/>
                </a:solidFill>
              </a:rPr>
              <a:t>O, M, L,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7" grpId="0"/>
      <p:bldP spid="376841" grpId="0"/>
      <p:bldP spid="376844" grpId="0"/>
      <p:bldP spid="3768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 STATUS UPDATE (3)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429000" y="2743200"/>
            <a:ext cx="0" cy="304800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5029200" y="2265363"/>
            <a:ext cx="3455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¨"/>
            </a:pPr>
            <a:r>
              <a:rPr lang="en-US" sz="2000" dirty="0">
                <a:solidFill>
                  <a:srgbClr val="009900"/>
                </a:solidFill>
              </a:rPr>
              <a:t> The two neighbors (</a:t>
            </a:r>
            <a:r>
              <a:rPr lang="en-US" sz="2000" i="1" dirty="0">
                <a:solidFill>
                  <a:srgbClr val="009900"/>
                </a:solidFill>
              </a:rPr>
              <a:t>O </a:t>
            </a:r>
            <a:r>
              <a:rPr lang="en-US" sz="2000" dirty="0">
                <a:solidFill>
                  <a:srgbClr val="009900"/>
                </a:solidFill>
              </a:rPr>
              <a:t>and </a:t>
            </a:r>
            <a:r>
              <a:rPr lang="en-US" sz="2000" i="1" dirty="0">
                <a:solidFill>
                  <a:srgbClr val="009900"/>
                </a:solidFill>
              </a:rPr>
              <a:t>L</a:t>
            </a:r>
            <a:r>
              <a:rPr lang="en-US" sz="2000" dirty="0">
                <a:solidFill>
                  <a:srgbClr val="009900"/>
                </a:solidFill>
              </a:rPr>
              <a:t>) </a:t>
            </a:r>
          </a:p>
          <a:p>
            <a:pPr>
              <a:buFont typeface="Symbol" pitchFamily="18" charset="2"/>
              <a:buNone/>
            </a:pPr>
            <a:r>
              <a:rPr lang="en-US" sz="2000" dirty="0">
                <a:solidFill>
                  <a:srgbClr val="009900"/>
                </a:solidFill>
              </a:rPr>
              <a:t>    become adjacent.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514600" y="3124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438400" y="3733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28800" y="2514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5029200" y="3200400"/>
            <a:ext cx="3903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¨"/>
            </a:pPr>
            <a:r>
              <a:rPr lang="en-US" sz="2000">
                <a:solidFill>
                  <a:srgbClr val="009900"/>
                </a:solidFill>
              </a:rPr>
              <a:t> Check if they (</a:t>
            </a:r>
            <a:r>
              <a:rPr lang="en-US" sz="2000" i="1">
                <a:solidFill>
                  <a:srgbClr val="009900"/>
                </a:solidFill>
              </a:rPr>
              <a:t>O</a:t>
            </a:r>
            <a:r>
              <a:rPr lang="en-US" sz="2000">
                <a:solidFill>
                  <a:srgbClr val="009900"/>
                </a:solidFill>
              </a:rPr>
              <a:t> and </a:t>
            </a:r>
            <a:r>
              <a:rPr lang="en-US" sz="2000" i="1">
                <a:solidFill>
                  <a:srgbClr val="009900"/>
                </a:solidFill>
              </a:rPr>
              <a:t>L</a:t>
            </a:r>
            <a:r>
              <a:rPr lang="en-US" sz="2000">
                <a:solidFill>
                  <a:srgbClr val="009900"/>
                </a:solidFill>
              </a:rPr>
              <a:t>)  intersect.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024438" y="4191000"/>
            <a:ext cx="361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¨"/>
            </a:pPr>
            <a:r>
              <a:rPr lang="en-US" sz="2000" dirty="0">
                <a:solidFill>
                  <a:srgbClr val="009900"/>
                </a:solidFill>
              </a:rPr>
              <a:t> Intersection is new event point.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828800" y="1371600"/>
            <a:ext cx="570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Event point is a lower endpoint of a segment.</a:t>
            </a:r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>
            <a:off x="304800" y="3657600"/>
            <a:ext cx="1905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97" name="Line 15"/>
          <p:cNvSpPr>
            <a:spLocks noChangeShapeType="1"/>
          </p:cNvSpPr>
          <p:nvPr/>
        </p:nvSpPr>
        <p:spPr bwMode="auto">
          <a:xfrm>
            <a:off x="762000" y="2667000"/>
            <a:ext cx="11430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98" name="Line 16"/>
          <p:cNvSpPr>
            <a:spLocks noChangeShapeType="1"/>
          </p:cNvSpPr>
          <p:nvPr/>
        </p:nvSpPr>
        <p:spPr bwMode="auto">
          <a:xfrm flipV="1">
            <a:off x="2133600" y="4038600"/>
            <a:ext cx="1447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99" name="Line 17"/>
          <p:cNvSpPr>
            <a:spLocks noChangeShapeType="1"/>
          </p:cNvSpPr>
          <p:nvPr/>
        </p:nvSpPr>
        <p:spPr bwMode="auto">
          <a:xfrm>
            <a:off x="2286000" y="3429000"/>
            <a:ext cx="1524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00" name="Line 18"/>
          <p:cNvSpPr>
            <a:spLocks noChangeShapeType="1"/>
          </p:cNvSpPr>
          <p:nvPr/>
        </p:nvSpPr>
        <p:spPr bwMode="auto">
          <a:xfrm flipV="1">
            <a:off x="1981200" y="3657600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01" name="Oval 19"/>
          <p:cNvSpPr>
            <a:spLocks noChangeArrowheads="1"/>
          </p:cNvSpPr>
          <p:nvPr/>
        </p:nvSpPr>
        <p:spPr bwMode="auto">
          <a:xfrm>
            <a:off x="304800" y="35814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Oval 20"/>
          <p:cNvSpPr>
            <a:spLocks noChangeArrowheads="1"/>
          </p:cNvSpPr>
          <p:nvPr/>
        </p:nvSpPr>
        <p:spPr bwMode="auto">
          <a:xfrm>
            <a:off x="685800" y="25908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066800" y="2743200"/>
            <a:ext cx="1524000" cy="1219200"/>
            <a:chOff x="720" y="2064"/>
            <a:chExt cx="960" cy="768"/>
          </a:xfrm>
        </p:grpSpPr>
        <p:sp>
          <p:nvSpPr>
            <p:cNvPr id="16420" name="Line 22"/>
            <p:cNvSpPr>
              <a:spLocks noChangeShapeType="1"/>
            </p:cNvSpPr>
            <p:nvPr/>
          </p:nvSpPr>
          <p:spPr bwMode="auto">
            <a:xfrm flipV="1">
              <a:off x="768" y="2112"/>
              <a:ext cx="86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421" name="Oval 23"/>
            <p:cNvSpPr>
              <a:spLocks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Oval 24"/>
            <p:cNvSpPr>
              <a:spLocks noChangeArrowheads="1"/>
            </p:cNvSpPr>
            <p:nvPr/>
          </p:nvSpPr>
          <p:spPr bwMode="auto">
            <a:xfrm>
              <a:off x="1584" y="206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04" name="Oval 25"/>
          <p:cNvSpPr>
            <a:spLocks noChangeArrowheads="1"/>
          </p:cNvSpPr>
          <p:nvPr/>
        </p:nvSpPr>
        <p:spPr bwMode="auto">
          <a:xfrm>
            <a:off x="2133600" y="44196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Oval 26"/>
          <p:cNvSpPr>
            <a:spLocks noChangeArrowheads="1"/>
          </p:cNvSpPr>
          <p:nvPr/>
        </p:nvSpPr>
        <p:spPr bwMode="auto">
          <a:xfrm>
            <a:off x="1828800" y="5029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Oval 27"/>
          <p:cNvSpPr>
            <a:spLocks noChangeArrowheads="1"/>
          </p:cNvSpPr>
          <p:nvPr/>
        </p:nvSpPr>
        <p:spPr bwMode="auto">
          <a:xfrm>
            <a:off x="1905000" y="3810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Oval 28"/>
          <p:cNvSpPr>
            <a:spLocks noChangeArrowheads="1"/>
          </p:cNvSpPr>
          <p:nvPr/>
        </p:nvSpPr>
        <p:spPr bwMode="auto">
          <a:xfrm>
            <a:off x="2057400" y="4953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Oval 29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Oval 30"/>
          <p:cNvSpPr>
            <a:spLocks noChangeArrowheads="1"/>
          </p:cNvSpPr>
          <p:nvPr/>
        </p:nvSpPr>
        <p:spPr bwMode="auto">
          <a:xfrm>
            <a:off x="3505200" y="39624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Oval 31"/>
          <p:cNvSpPr>
            <a:spLocks noChangeArrowheads="1"/>
          </p:cNvSpPr>
          <p:nvPr/>
        </p:nvSpPr>
        <p:spPr bwMode="auto">
          <a:xfrm>
            <a:off x="2209800" y="33528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Oval 32"/>
          <p:cNvSpPr>
            <a:spLocks noChangeArrowheads="1"/>
          </p:cNvSpPr>
          <p:nvPr/>
        </p:nvSpPr>
        <p:spPr bwMode="auto">
          <a:xfrm>
            <a:off x="3030538" y="36401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Oval 33"/>
          <p:cNvSpPr>
            <a:spLocks noChangeArrowheads="1"/>
          </p:cNvSpPr>
          <p:nvPr/>
        </p:nvSpPr>
        <p:spPr bwMode="auto">
          <a:xfrm>
            <a:off x="3352800" y="35814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Text Box 37"/>
          <p:cNvSpPr txBox="1">
            <a:spLocks noChangeArrowheads="1"/>
          </p:cNvSpPr>
          <p:nvPr/>
        </p:nvSpPr>
        <p:spPr bwMode="auto">
          <a:xfrm>
            <a:off x="2590800" y="4648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</a:p>
        </p:txBody>
      </p:sp>
      <p:sp>
        <p:nvSpPr>
          <p:cNvPr id="16414" name="Text Box 39"/>
          <p:cNvSpPr txBox="1">
            <a:spLocks noChangeArrowheads="1"/>
          </p:cNvSpPr>
          <p:nvPr/>
        </p:nvSpPr>
        <p:spPr bwMode="auto">
          <a:xfrm>
            <a:off x="2057400" y="54102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O, M, L, N</a:t>
            </a:r>
          </a:p>
        </p:txBody>
      </p:sp>
      <p:sp>
        <p:nvSpPr>
          <p:cNvPr id="377896" name="Text Box 40"/>
          <p:cNvSpPr txBox="1">
            <a:spLocks noChangeArrowheads="1"/>
          </p:cNvSpPr>
          <p:nvPr/>
        </p:nvSpPr>
        <p:spPr bwMode="auto">
          <a:xfrm>
            <a:off x="3581400" y="54102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O, L, N</a:t>
            </a:r>
          </a:p>
        </p:txBody>
      </p:sp>
      <p:sp>
        <p:nvSpPr>
          <p:cNvPr id="16416" name="Line 41"/>
          <p:cNvSpPr>
            <a:spLocks noChangeShapeType="1"/>
          </p:cNvSpPr>
          <p:nvPr/>
        </p:nvSpPr>
        <p:spPr bwMode="auto">
          <a:xfrm>
            <a:off x="2971800" y="3200400"/>
            <a:ext cx="1524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17" name="Oval 42"/>
          <p:cNvSpPr>
            <a:spLocks noChangeArrowheads="1"/>
          </p:cNvSpPr>
          <p:nvPr/>
        </p:nvSpPr>
        <p:spPr bwMode="auto">
          <a:xfrm>
            <a:off x="4419600" y="3429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Oval 43"/>
          <p:cNvSpPr>
            <a:spLocks noChangeArrowheads="1"/>
          </p:cNvSpPr>
          <p:nvPr/>
        </p:nvSpPr>
        <p:spPr bwMode="auto">
          <a:xfrm>
            <a:off x="2895600" y="3124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Text Box 44"/>
          <p:cNvSpPr txBox="1">
            <a:spLocks noChangeArrowheads="1"/>
          </p:cNvSpPr>
          <p:nvPr/>
        </p:nvSpPr>
        <p:spPr bwMode="auto">
          <a:xfrm>
            <a:off x="3581400" y="2819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1" grpId="0"/>
      <p:bldP spid="377865" grpId="0"/>
      <p:bldP spid="377866" grpId="0"/>
      <p:bldP spid="3778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TEAM MEMBERS: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err="1" smtClean="0"/>
              <a:t>Rahul</a:t>
            </a:r>
            <a:r>
              <a:rPr lang="en-IN" sz="3200" dirty="0" smtClean="0"/>
              <a:t> </a:t>
            </a:r>
            <a:r>
              <a:rPr lang="en-IN" sz="3200" dirty="0" err="1" smtClean="0"/>
              <a:t>Chowdhury</a:t>
            </a:r>
            <a:r>
              <a:rPr lang="en-IN" sz="3200" dirty="0" smtClean="0"/>
              <a:t>(exam roll-111205007)</a:t>
            </a:r>
          </a:p>
          <a:p>
            <a:r>
              <a:rPr lang="en-IN" sz="3200" dirty="0" err="1" smtClean="0"/>
              <a:t>Shreyasee</a:t>
            </a:r>
            <a:r>
              <a:rPr lang="en-IN" sz="3200" dirty="0" smtClean="0"/>
              <a:t> De(exam roll-111205027)</a:t>
            </a:r>
          </a:p>
          <a:p>
            <a:r>
              <a:rPr lang="en-IN" sz="3200" dirty="0" err="1" smtClean="0"/>
              <a:t>Siddharth</a:t>
            </a:r>
            <a:r>
              <a:rPr lang="en-IN" sz="3200" dirty="0" smtClean="0"/>
              <a:t> Kumar(exam roll-111205048)</a:t>
            </a:r>
          </a:p>
          <a:p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785794"/>
            <a:ext cx="7772400" cy="10001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 SPECIAL CASE:</a:t>
            </a:r>
            <a:endParaRPr lang="en-US" dirty="0">
              <a:latin typeface="Arial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57158" y="2357430"/>
            <a:ext cx="8296275" cy="830997"/>
          </a:xfrm>
          <a:prstGeom prst="rect">
            <a:avLst/>
          </a:prstGeom>
          <a:solidFill>
            <a:srgbClr val="CCFF99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</a:rPr>
              <a:t>Assume segments in L are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vertical (blue)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or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FF3300"/>
                </a:solidFill>
              </a:rPr>
              <a:t>horizontal (red)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</a:rPr>
              <a:t>and each intersection is between a red-blue pair.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3286116" y="4214818"/>
            <a:ext cx="2362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667116" y="4519618"/>
            <a:ext cx="685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524116" y="5281618"/>
            <a:ext cx="2362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581516" y="5053018"/>
            <a:ext cx="838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H="1">
            <a:off x="1685916" y="4824418"/>
            <a:ext cx="3276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>
            <a:off x="2143116" y="4367218"/>
            <a:ext cx="533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H="1">
            <a:off x="2295516" y="5586418"/>
            <a:ext cx="838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5191116" y="5510218"/>
            <a:ext cx="1600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4048116" y="4367218"/>
            <a:ext cx="0" cy="1066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2828916" y="3910018"/>
            <a:ext cx="0" cy="8382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2600316" y="4672018"/>
            <a:ext cx="0" cy="762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495916" y="4062418"/>
            <a:ext cx="0" cy="60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5953116" y="3910018"/>
            <a:ext cx="0" cy="1524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5724516" y="4443418"/>
            <a:ext cx="0" cy="1371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72200" y="4999842"/>
            <a:ext cx="2714644" cy="1588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929588" y="4999842"/>
            <a:ext cx="2714644" cy="1588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2929720" y="4999842"/>
            <a:ext cx="2714644" cy="1588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786976" y="4999842"/>
            <a:ext cx="2714644" cy="1588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787108" y="4999842"/>
            <a:ext cx="2714644" cy="1588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929456" y="5071280"/>
            <a:ext cx="2714644" cy="1588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5644364" y="4999842"/>
            <a:ext cx="2714644" cy="1588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 SPECIAL CASE:</a:t>
            </a:r>
            <a:endParaRPr lang="en-US" dirty="0">
              <a:latin typeface="Arial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1000" y="4929198"/>
            <a:ext cx="836612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/>
              <a:t>Plane Sweep Method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3300"/>
                </a:solidFill>
              </a:rPr>
              <a:t>vertical sweep-line moving left-to-right. </a:t>
            </a:r>
            <a:endParaRPr lang="en-US" sz="2000" dirty="0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1800" dirty="0"/>
              <a:t> Active segments: </a:t>
            </a:r>
            <a:r>
              <a:rPr lang="en-US" sz="1800" dirty="0">
                <a:solidFill>
                  <a:srgbClr val="FF3300"/>
                </a:solidFill>
              </a:rPr>
              <a:t>horizontal segments that intersect the sweep-line.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1800" dirty="0"/>
              <a:t> Sweep event schedule: </a:t>
            </a:r>
            <a:r>
              <a:rPr lang="en-US" sz="1800" dirty="0">
                <a:solidFill>
                  <a:srgbClr val="FF3300"/>
                </a:solidFill>
              </a:rPr>
              <a:t>x-sorted segment </a:t>
            </a:r>
            <a:r>
              <a:rPr lang="en-US" sz="1800" dirty="0" smtClean="0">
                <a:solidFill>
                  <a:srgbClr val="FF3300"/>
                </a:solidFill>
              </a:rPr>
              <a:t>endpoints.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1800" dirty="0"/>
              <a:t> Sweep Status: </a:t>
            </a:r>
            <a:r>
              <a:rPr lang="en-US" sz="1800" dirty="0">
                <a:solidFill>
                  <a:srgbClr val="FF3300"/>
                </a:solidFill>
              </a:rPr>
              <a:t>y-ordering of the active horizontal segments maintained</a:t>
            </a:r>
            <a:br>
              <a:rPr lang="en-US" sz="1800" dirty="0">
                <a:solidFill>
                  <a:srgbClr val="FF3300"/>
                </a:solidFill>
              </a:rPr>
            </a:br>
            <a:r>
              <a:rPr lang="en-US" sz="1800" dirty="0">
                <a:solidFill>
                  <a:srgbClr val="FF3300"/>
                </a:solidFill>
              </a:rPr>
              <a:t> 		     in an efficient </a:t>
            </a:r>
            <a:r>
              <a:rPr lang="en-US" sz="1800" dirty="0" smtClean="0">
                <a:solidFill>
                  <a:srgbClr val="FF3300"/>
                </a:solidFill>
              </a:rPr>
              <a:t>binary search tree. </a:t>
            </a:r>
            <a:endParaRPr lang="en-US" sz="1800" dirty="0">
              <a:solidFill>
                <a:srgbClr val="FF3300"/>
              </a:solidFill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505200" y="16764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200400" y="2286000"/>
            <a:ext cx="2438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657600" y="2590800"/>
            <a:ext cx="685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514600" y="3352800"/>
            <a:ext cx="2362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572000" y="3124200"/>
            <a:ext cx="838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1676400" y="2895600"/>
            <a:ext cx="3276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>
            <a:off x="2133600" y="2438400"/>
            <a:ext cx="533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2286000" y="3657600"/>
            <a:ext cx="838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5181600" y="3581400"/>
            <a:ext cx="1600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4038600" y="2438400"/>
            <a:ext cx="0" cy="1066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2819400" y="1981200"/>
            <a:ext cx="0" cy="8382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2590800" y="2743200"/>
            <a:ext cx="0" cy="762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5486400" y="2133600"/>
            <a:ext cx="0" cy="60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943600" y="1981200"/>
            <a:ext cx="0" cy="1524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5715000" y="2514600"/>
            <a:ext cx="0" cy="1371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514600" y="1600200"/>
            <a:ext cx="1062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Sweep-line</a:t>
            </a: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3581400" y="1752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3581400" y="3962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34290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b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3429000" y="2667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a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36576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c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3429000" y="1981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d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3962400" y="2971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e</a:t>
            </a:r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7772400" y="31242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77724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b</a:t>
            </a:r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7239000" y="25908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7239000" y="2624134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a</a:t>
            </a:r>
          </a:p>
        </p:txBody>
      </p: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7696200" y="18288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7696200" y="1828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d</a:t>
            </a:r>
          </a:p>
        </p:txBody>
      </p:sp>
      <p:sp>
        <p:nvSpPr>
          <p:cNvPr id="21540" name="Freeform 36"/>
          <p:cNvSpPr>
            <a:spLocks/>
          </p:cNvSpPr>
          <p:nvPr/>
        </p:nvSpPr>
        <p:spPr bwMode="auto">
          <a:xfrm>
            <a:off x="6980238" y="2743200"/>
            <a:ext cx="258762" cy="1588"/>
          </a:xfrm>
          <a:custGeom>
            <a:avLst/>
            <a:gdLst>
              <a:gd name="T0" fmla="*/ 0 w 163"/>
              <a:gd name="T1" fmla="*/ 0 h 1"/>
              <a:gd name="T2" fmla="*/ 163 w 163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3" h="1">
                <a:moveTo>
                  <a:pt x="0" y="0"/>
                </a:moveTo>
                <a:lnTo>
                  <a:pt x="163" y="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41" name="Freeform 37"/>
          <p:cNvSpPr>
            <a:spLocks/>
          </p:cNvSpPr>
          <p:nvPr/>
        </p:nvSpPr>
        <p:spPr bwMode="auto">
          <a:xfrm>
            <a:off x="7467600" y="2895600"/>
            <a:ext cx="338138" cy="304800"/>
          </a:xfrm>
          <a:custGeom>
            <a:avLst/>
            <a:gdLst>
              <a:gd name="T0" fmla="*/ 0 w 213"/>
              <a:gd name="T1" fmla="*/ 0 h 192"/>
              <a:gd name="T2" fmla="*/ 213 w 213"/>
              <a:gd name="T3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3" h="192">
                <a:moveTo>
                  <a:pt x="0" y="0"/>
                </a:moveTo>
                <a:lnTo>
                  <a:pt x="213" y="19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42" name="Freeform 38"/>
          <p:cNvSpPr>
            <a:spLocks/>
          </p:cNvSpPr>
          <p:nvPr/>
        </p:nvSpPr>
        <p:spPr bwMode="auto">
          <a:xfrm>
            <a:off x="7459663" y="2085975"/>
            <a:ext cx="301625" cy="501650"/>
          </a:xfrm>
          <a:custGeom>
            <a:avLst/>
            <a:gdLst>
              <a:gd name="T0" fmla="*/ 0 w 190"/>
              <a:gd name="T1" fmla="*/ 316 h 316"/>
              <a:gd name="T2" fmla="*/ 190 w 190"/>
              <a:gd name="T3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" h="316">
                <a:moveTo>
                  <a:pt x="0" y="316"/>
                </a:moveTo>
                <a:lnTo>
                  <a:pt x="19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43" name="Freeform 39"/>
          <p:cNvSpPr>
            <a:spLocks/>
          </p:cNvSpPr>
          <p:nvPr/>
        </p:nvSpPr>
        <p:spPr bwMode="auto">
          <a:xfrm>
            <a:off x="8001000" y="2057400"/>
            <a:ext cx="206375" cy="206375"/>
          </a:xfrm>
          <a:custGeom>
            <a:avLst/>
            <a:gdLst>
              <a:gd name="T0" fmla="*/ 0 w 130"/>
              <a:gd name="T1" fmla="*/ 0 h 130"/>
              <a:gd name="T2" fmla="*/ 130 w 130"/>
              <a:gd name="T3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0" h="130">
                <a:moveTo>
                  <a:pt x="0" y="0"/>
                </a:moveTo>
                <a:lnTo>
                  <a:pt x="130" y="1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44" name="Freeform 40"/>
          <p:cNvSpPr>
            <a:spLocks/>
          </p:cNvSpPr>
          <p:nvPr/>
        </p:nvSpPr>
        <p:spPr bwMode="auto">
          <a:xfrm>
            <a:off x="8001000" y="1728788"/>
            <a:ext cx="150813" cy="176212"/>
          </a:xfrm>
          <a:custGeom>
            <a:avLst/>
            <a:gdLst>
              <a:gd name="T0" fmla="*/ 0 w 95"/>
              <a:gd name="T1" fmla="*/ 111 h 111"/>
              <a:gd name="T2" fmla="*/ 95 w 95"/>
              <a:gd name="T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5" h="111">
                <a:moveTo>
                  <a:pt x="0" y="111"/>
                </a:moveTo>
                <a:lnTo>
                  <a:pt x="95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47" name="Freeform 43"/>
          <p:cNvSpPr>
            <a:spLocks/>
          </p:cNvSpPr>
          <p:nvPr/>
        </p:nvSpPr>
        <p:spPr bwMode="auto">
          <a:xfrm>
            <a:off x="8077200" y="3033713"/>
            <a:ext cx="152400" cy="166687"/>
          </a:xfrm>
          <a:custGeom>
            <a:avLst/>
            <a:gdLst>
              <a:gd name="T0" fmla="*/ 0 w 96"/>
              <a:gd name="T1" fmla="*/ 105 h 105"/>
              <a:gd name="T2" fmla="*/ 96 w 96"/>
              <a:gd name="T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6" h="105">
                <a:moveTo>
                  <a:pt x="0" y="105"/>
                </a:moveTo>
                <a:lnTo>
                  <a:pt x="9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48" name="Freeform 44"/>
          <p:cNvSpPr>
            <a:spLocks/>
          </p:cNvSpPr>
          <p:nvPr/>
        </p:nvSpPr>
        <p:spPr bwMode="auto">
          <a:xfrm>
            <a:off x="8077200" y="3352800"/>
            <a:ext cx="152400" cy="149225"/>
          </a:xfrm>
          <a:custGeom>
            <a:avLst/>
            <a:gdLst>
              <a:gd name="T0" fmla="*/ 0 w 96"/>
              <a:gd name="T1" fmla="*/ 0 h 94"/>
              <a:gd name="T2" fmla="*/ 96 w 96"/>
              <a:gd name="T3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6" h="94">
                <a:moveTo>
                  <a:pt x="0" y="0"/>
                </a:moveTo>
                <a:lnTo>
                  <a:pt x="96" y="9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8153400" y="1600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8229600" y="22098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8229600" y="28956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8229600" y="3505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1554" name="Rectangle 50"/>
          <p:cNvSpPr>
            <a:spLocks noChangeArrowheads="1"/>
          </p:cNvSpPr>
          <p:nvPr/>
        </p:nvSpPr>
        <p:spPr bwMode="auto">
          <a:xfrm>
            <a:off x="6858000" y="23622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          SPECIAL CASE:</a:t>
            </a:r>
            <a:endParaRPr lang="en-US" dirty="0">
              <a:latin typeface="Arial" charset="0"/>
            </a:endParaRP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3024174" y="2247896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185974" y="2857496"/>
            <a:ext cx="2438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643174" y="3162296"/>
            <a:ext cx="685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1500174" y="3924296"/>
            <a:ext cx="2362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3557574" y="3695696"/>
            <a:ext cx="838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661974" y="3467096"/>
            <a:ext cx="3276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>
            <a:off x="1119174" y="3009896"/>
            <a:ext cx="533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1271574" y="4229096"/>
            <a:ext cx="838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4167174" y="4152896"/>
            <a:ext cx="1600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3024174" y="3009896"/>
            <a:ext cx="0" cy="1066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1804974" y="2552696"/>
            <a:ext cx="0" cy="8382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1576374" y="3314696"/>
            <a:ext cx="0" cy="762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4471974" y="2705096"/>
            <a:ext cx="0" cy="60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4929174" y="2552696"/>
            <a:ext cx="0" cy="1524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4700574" y="3086096"/>
            <a:ext cx="0" cy="1371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028812" y="2171696"/>
            <a:ext cx="1062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Sweep-line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3100374" y="232409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3100374" y="453389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2414574" y="3695696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b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2414574" y="3238496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a</a:t>
            </a: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2643174" y="2857496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c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2414574" y="2552696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d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2947974" y="3543296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e</a:t>
            </a:r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058044" y="3995734"/>
            <a:ext cx="304800" cy="304800"/>
          </a:xfrm>
          <a:prstGeom prst="ellipse">
            <a:avLst/>
          </a:prstGeom>
          <a:solidFill>
            <a:srgbClr val="CCFF33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7058044" y="3995734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b</a:t>
            </a:r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6524644" y="3462334"/>
            <a:ext cx="304800" cy="304800"/>
          </a:xfrm>
          <a:prstGeom prst="ellipse">
            <a:avLst/>
          </a:prstGeom>
          <a:solidFill>
            <a:srgbClr val="CCFF33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6524644" y="3462334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a</a:t>
            </a:r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>
            <a:off x="6981844" y="2700334"/>
            <a:ext cx="304800" cy="3048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6981844" y="2700334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d</a:t>
            </a:r>
          </a:p>
        </p:txBody>
      </p:sp>
      <p:sp>
        <p:nvSpPr>
          <p:cNvPr id="22562" name="Oval 34"/>
          <p:cNvSpPr>
            <a:spLocks noChangeArrowheads="1"/>
          </p:cNvSpPr>
          <p:nvPr/>
        </p:nvSpPr>
        <p:spPr bwMode="auto">
          <a:xfrm>
            <a:off x="7439044" y="3081334"/>
            <a:ext cx="304800" cy="304800"/>
          </a:xfrm>
          <a:prstGeom prst="ellipse">
            <a:avLst/>
          </a:prstGeom>
          <a:solidFill>
            <a:srgbClr val="CC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7439044" y="308133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c</a:t>
            </a:r>
          </a:p>
        </p:txBody>
      </p:sp>
      <p:sp>
        <p:nvSpPr>
          <p:cNvPr id="22564" name="Freeform 36"/>
          <p:cNvSpPr>
            <a:spLocks/>
          </p:cNvSpPr>
          <p:nvPr/>
        </p:nvSpPr>
        <p:spPr bwMode="auto">
          <a:xfrm>
            <a:off x="6265882" y="3614734"/>
            <a:ext cx="258762" cy="1588"/>
          </a:xfrm>
          <a:custGeom>
            <a:avLst/>
            <a:gdLst>
              <a:gd name="T0" fmla="*/ 0 w 163"/>
              <a:gd name="T1" fmla="*/ 0 h 1"/>
              <a:gd name="T2" fmla="*/ 163 w 163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3" h="1">
                <a:moveTo>
                  <a:pt x="0" y="0"/>
                </a:moveTo>
                <a:lnTo>
                  <a:pt x="163" y="1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65" name="Freeform 37"/>
          <p:cNvSpPr>
            <a:spLocks/>
          </p:cNvSpPr>
          <p:nvPr/>
        </p:nvSpPr>
        <p:spPr bwMode="auto">
          <a:xfrm>
            <a:off x="6753244" y="3767134"/>
            <a:ext cx="338138" cy="304800"/>
          </a:xfrm>
          <a:custGeom>
            <a:avLst/>
            <a:gdLst>
              <a:gd name="T0" fmla="*/ 0 w 213"/>
              <a:gd name="T1" fmla="*/ 0 h 192"/>
              <a:gd name="T2" fmla="*/ 213 w 213"/>
              <a:gd name="T3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3" h="192">
                <a:moveTo>
                  <a:pt x="0" y="0"/>
                </a:moveTo>
                <a:lnTo>
                  <a:pt x="213" y="192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66" name="Freeform 38"/>
          <p:cNvSpPr>
            <a:spLocks/>
          </p:cNvSpPr>
          <p:nvPr/>
        </p:nvSpPr>
        <p:spPr bwMode="auto">
          <a:xfrm>
            <a:off x="6745307" y="2957509"/>
            <a:ext cx="301625" cy="501650"/>
          </a:xfrm>
          <a:custGeom>
            <a:avLst/>
            <a:gdLst>
              <a:gd name="T0" fmla="*/ 0 w 190"/>
              <a:gd name="T1" fmla="*/ 316 h 316"/>
              <a:gd name="T2" fmla="*/ 190 w 190"/>
              <a:gd name="T3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" h="316">
                <a:moveTo>
                  <a:pt x="0" y="316"/>
                </a:moveTo>
                <a:lnTo>
                  <a:pt x="190" y="0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67" name="Freeform 39"/>
          <p:cNvSpPr>
            <a:spLocks/>
          </p:cNvSpPr>
          <p:nvPr/>
        </p:nvSpPr>
        <p:spPr bwMode="auto">
          <a:xfrm>
            <a:off x="7286644" y="2928934"/>
            <a:ext cx="206375" cy="206375"/>
          </a:xfrm>
          <a:custGeom>
            <a:avLst/>
            <a:gdLst>
              <a:gd name="T0" fmla="*/ 0 w 130"/>
              <a:gd name="T1" fmla="*/ 0 h 130"/>
              <a:gd name="T2" fmla="*/ 130 w 130"/>
              <a:gd name="T3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0" h="130">
                <a:moveTo>
                  <a:pt x="0" y="0"/>
                </a:moveTo>
                <a:lnTo>
                  <a:pt x="130" y="130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68" name="Freeform 40"/>
          <p:cNvSpPr>
            <a:spLocks/>
          </p:cNvSpPr>
          <p:nvPr/>
        </p:nvSpPr>
        <p:spPr bwMode="auto">
          <a:xfrm>
            <a:off x="7286644" y="2600322"/>
            <a:ext cx="150813" cy="176212"/>
          </a:xfrm>
          <a:custGeom>
            <a:avLst/>
            <a:gdLst>
              <a:gd name="T0" fmla="*/ 0 w 95"/>
              <a:gd name="T1" fmla="*/ 111 h 111"/>
              <a:gd name="T2" fmla="*/ 95 w 95"/>
              <a:gd name="T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5" h="111">
                <a:moveTo>
                  <a:pt x="0" y="111"/>
                </a:moveTo>
                <a:lnTo>
                  <a:pt x="95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69" name="Line 41"/>
          <p:cNvSpPr>
            <a:spLocks noChangeShapeType="1"/>
          </p:cNvSpPr>
          <p:nvPr/>
        </p:nvSpPr>
        <p:spPr bwMode="auto">
          <a:xfrm flipV="1">
            <a:off x="7667644" y="2928934"/>
            <a:ext cx="152400" cy="152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70" name="Freeform 42"/>
          <p:cNvSpPr>
            <a:spLocks/>
          </p:cNvSpPr>
          <p:nvPr/>
        </p:nvSpPr>
        <p:spPr bwMode="auto">
          <a:xfrm>
            <a:off x="7715269" y="3346447"/>
            <a:ext cx="101600" cy="112712"/>
          </a:xfrm>
          <a:custGeom>
            <a:avLst/>
            <a:gdLst>
              <a:gd name="T0" fmla="*/ 0 w 64"/>
              <a:gd name="T1" fmla="*/ 0 h 71"/>
              <a:gd name="T2" fmla="*/ 64 w 64"/>
              <a:gd name="T3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4" h="71">
                <a:moveTo>
                  <a:pt x="0" y="0"/>
                </a:moveTo>
                <a:lnTo>
                  <a:pt x="64" y="7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71" name="Freeform 43"/>
          <p:cNvSpPr>
            <a:spLocks/>
          </p:cNvSpPr>
          <p:nvPr/>
        </p:nvSpPr>
        <p:spPr bwMode="auto">
          <a:xfrm>
            <a:off x="7362844" y="3905247"/>
            <a:ext cx="152400" cy="166687"/>
          </a:xfrm>
          <a:custGeom>
            <a:avLst/>
            <a:gdLst>
              <a:gd name="T0" fmla="*/ 0 w 96"/>
              <a:gd name="T1" fmla="*/ 105 h 105"/>
              <a:gd name="T2" fmla="*/ 96 w 96"/>
              <a:gd name="T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6" h="105">
                <a:moveTo>
                  <a:pt x="0" y="105"/>
                </a:moveTo>
                <a:lnTo>
                  <a:pt x="9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72" name="Freeform 44"/>
          <p:cNvSpPr>
            <a:spLocks/>
          </p:cNvSpPr>
          <p:nvPr/>
        </p:nvSpPr>
        <p:spPr bwMode="auto">
          <a:xfrm>
            <a:off x="7362844" y="4224334"/>
            <a:ext cx="152400" cy="149225"/>
          </a:xfrm>
          <a:custGeom>
            <a:avLst/>
            <a:gdLst>
              <a:gd name="T0" fmla="*/ 0 w 96"/>
              <a:gd name="T1" fmla="*/ 0 h 94"/>
              <a:gd name="T2" fmla="*/ 96 w 96"/>
              <a:gd name="T3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6" h="94">
                <a:moveTo>
                  <a:pt x="0" y="0"/>
                </a:moveTo>
                <a:lnTo>
                  <a:pt x="96" y="94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7439044" y="2471734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2574" name="Rectangle 46"/>
          <p:cNvSpPr>
            <a:spLocks noChangeArrowheads="1"/>
          </p:cNvSpPr>
          <p:nvPr/>
        </p:nvSpPr>
        <p:spPr bwMode="auto">
          <a:xfrm>
            <a:off x="7820044" y="2776534"/>
            <a:ext cx="152400" cy="152400"/>
          </a:xfrm>
          <a:prstGeom prst="rect">
            <a:avLst/>
          </a:prstGeom>
          <a:solidFill>
            <a:srgbClr val="CCFF33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7820044" y="3462334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7515244" y="3767134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7515244" y="4376734"/>
            <a:ext cx="152400" cy="152400"/>
          </a:xfrm>
          <a:prstGeom prst="rect">
            <a:avLst/>
          </a:prstGeom>
          <a:solidFill>
            <a:srgbClr val="CCFF33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6143644" y="3233734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/>
              <a:t>D</a:t>
            </a:r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2992424" y="3924296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e</a:t>
            </a:r>
            <a:r>
              <a:rPr lang="en-US" sz="1400" baseline="-25000"/>
              <a:t>1</a:t>
            </a:r>
          </a:p>
        </p:txBody>
      </p:sp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2947974" y="2857496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e</a:t>
            </a:r>
            <a:r>
              <a:rPr lang="en-US" sz="1400" baseline="-25000"/>
              <a:t>2</a:t>
            </a:r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7667644" y="4300534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e</a:t>
            </a:r>
            <a:r>
              <a:rPr lang="en-US" sz="1400" baseline="-25000"/>
              <a:t>1</a:t>
            </a:r>
          </a:p>
        </p:txBody>
      </p: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7972444" y="2700334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e</a:t>
            </a:r>
            <a:r>
              <a:rPr lang="en-US" sz="1400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 THE ALGORITHM: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1066800" y="1573213"/>
            <a:ext cx="7491413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2000" dirty="0" err="1"/>
              <a:t>FindIntersections</a:t>
            </a:r>
            <a:r>
              <a:rPr lang="en-US" sz="2000" dirty="0"/>
              <a:t>(</a:t>
            </a:r>
            <a:r>
              <a:rPr lang="en-US" sz="2000" i="1" dirty="0"/>
              <a:t>S</a:t>
            </a:r>
            <a:r>
              <a:rPr lang="en-US" sz="2000" dirty="0"/>
              <a:t>)</a:t>
            </a:r>
          </a:p>
          <a:p>
            <a:pPr marL="457200" indent="-457200"/>
            <a:r>
              <a:rPr lang="en-US" sz="2000" b="1" dirty="0">
                <a:solidFill>
                  <a:srgbClr val="FF6600"/>
                </a:solidFill>
              </a:rPr>
              <a:t>Input</a:t>
            </a:r>
            <a:r>
              <a:rPr lang="en-US" sz="2000" dirty="0">
                <a:solidFill>
                  <a:srgbClr val="009900"/>
                </a:solidFill>
              </a:rPr>
              <a:t>: </a:t>
            </a:r>
            <a:r>
              <a:rPr lang="en-US" sz="2000" dirty="0"/>
              <a:t>a set S of line segments</a:t>
            </a:r>
          </a:p>
          <a:p>
            <a:pPr marL="457200" indent="-457200"/>
            <a:r>
              <a:rPr lang="en-US" sz="2000" b="1" dirty="0" err="1">
                <a:solidFill>
                  <a:srgbClr val="FF6600"/>
                </a:solidFill>
              </a:rPr>
              <a:t>Ouput</a:t>
            </a:r>
            <a:r>
              <a:rPr lang="en-US" sz="2000" dirty="0">
                <a:solidFill>
                  <a:srgbClr val="009900"/>
                </a:solidFill>
              </a:rPr>
              <a:t>: </a:t>
            </a:r>
            <a:r>
              <a:rPr lang="en-US" sz="2000" dirty="0"/>
              <a:t>all intersection points and </a:t>
            </a:r>
            <a:r>
              <a:rPr lang="en-US" sz="2000" dirty="0">
                <a:solidFill>
                  <a:srgbClr val="FF6600"/>
                </a:solidFill>
              </a:rPr>
              <a:t>for each intersection the </a:t>
            </a:r>
          </a:p>
          <a:p>
            <a:pPr marL="457200" indent="-457200"/>
            <a:r>
              <a:rPr lang="en-US" sz="2000" dirty="0">
                <a:solidFill>
                  <a:srgbClr val="FF6600"/>
                </a:solidFill>
              </a:rPr>
              <a:t>             segment containing it.</a:t>
            </a:r>
          </a:p>
          <a:p>
            <a:pPr marL="457200" indent="-457200"/>
            <a:r>
              <a:rPr lang="en-US" sz="2000" dirty="0"/>
              <a:t>1</a:t>
            </a:r>
            <a:r>
              <a:rPr lang="en-US" sz="2000" i="1" dirty="0"/>
              <a:t>.    Q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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2000" dirty="0">
                <a:solidFill>
                  <a:srgbClr val="009900"/>
                </a:solidFill>
                <a:sym typeface="Symbol" pitchFamily="18" charset="2"/>
              </a:rPr>
              <a:t>// initialize an empty event queue</a:t>
            </a:r>
          </a:p>
          <a:p>
            <a:pPr marL="457200" indent="-457200"/>
            <a:r>
              <a:rPr lang="en-US" sz="2000" dirty="0">
                <a:sym typeface="Symbol" pitchFamily="18" charset="2"/>
              </a:rPr>
              <a:t>2.    Insert the segment endpoints into </a:t>
            </a:r>
            <a:r>
              <a:rPr lang="en-US" sz="2000" i="1" dirty="0">
                <a:sym typeface="Symbol" pitchFamily="18" charset="2"/>
              </a:rPr>
              <a:t>Q</a:t>
            </a:r>
            <a:r>
              <a:rPr lang="en-US" sz="2000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9900"/>
                </a:solidFill>
                <a:sym typeface="Symbol" pitchFamily="18" charset="2"/>
              </a:rPr>
              <a:t>// store with every left endpoint</a:t>
            </a:r>
          </a:p>
          <a:p>
            <a:pPr marL="457200" indent="-457200"/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                                                               </a:t>
            </a:r>
            <a:r>
              <a:rPr lang="en-US" sz="2000" dirty="0">
                <a:solidFill>
                  <a:srgbClr val="009900"/>
                </a:solidFill>
                <a:sym typeface="Symbol" pitchFamily="18" charset="2"/>
              </a:rPr>
              <a:t>//  the corresponding segments</a:t>
            </a:r>
          </a:p>
          <a:p>
            <a:pPr marL="457200" indent="-457200"/>
            <a:r>
              <a:rPr lang="en-US" sz="2000" dirty="0">
                <a:sym typeface="Symbol" pitchFamily="18" charset="2"/>
              </a:rPr>
              <a:t>3.    </a:t>
            </a:r>
            <a:r>
              <a:rPr lang="en-US" sz="2000" i="1" dirty="0">
                <a:sym typeface="Symbol" pitchFamily="18" charset="2"/>
              </a:rPr>
              <a:t>T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</a:t>
            </a:r>
            <a:r>
              <a:rPr lang="en-US" sz="2000" dirty="0">
                <a:sym typeface="Symbol" pitchFamily="18" charset="2"/>
              </a:rPr>
              <a:t>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9900"/>
                </a:solidFill>
                <a:sym typeface="Symbol" pitchFamily="18" charset="2"/>
              </a:rPr>
              <a:t>// initialize an empty status structure</a:t>
            </a:r>
          </a:p>
          <a:p>
            <a:pPr marL="457200" indent="-457200">
              <a:buFontTx/>
              <a:buAutoNum type="arabicPeriod" startAt="4"/>
            </a:pP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while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i="1" dirty="0">
                <a:sym typeface="Symbol" pitchFamily="18" charset="2"/>
              </a:rPr>
              <a:t>Q </a:t>
            </a:r>
            <a:r>
              <a:rPr lang="en-US" sz="2000" dirty="0">
                <a:sym typeface="Symbol" pitchFamily="18" charset="2"/>
              </a:rPr>
              <a:t> </a:t>
            </a:r>
          </a:p>
          <a:p>
            <a:pPr marL="457200" indent="-457200">
              <a:buFontTx/>
              <a:buAutoNum type="arabicPeriod" startAt="5"/>
            </a:pPr>
            <a:r>
              <a:rPr lang="en-US" sz="2000" dirty="0">
                <a:sym typeface="Symbol" pitchFamily="18" charset="2"/>
              </a:rPr>
              <a:t>     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do</a:t>
            </a:r>
            <a:r>
              <a:rPr lang="en-US" sz="2000" dirty="0">
                <a:sym typeface="Symbol" pitchFamily="18" charset="2"/>
              </a:rPr>
              <a:t> extract the next event point </a:t>
            </a:r>
            <a:r>
              <a:rPr lang="en-US" sz="2000" i="1" dirty="0">
                <a:sym typeface="Symbol" pitchFamily="18" charset="2"/>
              </a:rPr>
              <a:t>p</a:t>
            </a:r>
          </a:p>
          <a:p>
            <a:pPr marL="457200" indent="-457200"/>
            <a:r>
              <a:rPr lang="en-US" sz="2000" dirty="0">
                <a:sym typeface="Symbol" pitchFamily="18" charset="2"/>
              </a:rPr>
              <a:t>6.                </a:t>
            </a:r>
            <a:r>
              <a:rPr lang="en-US" sz="2000" i="1" dirty="0">
                <a:sym typeface="Symbol" pitchFamily="18" charset="2"/>
              </a:rPr>
              <a:t>Q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sz="2000" i="1" dirty="0"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 – {</a:t>
            </a:r>
            <a:r>
              <a:rPr lang="en-US" sz="2000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}</a:t>
            </a:r>
          </a:p>
          <a:p>
            <a:pPr marL="457200" indent="-457200"/>
            <a:r>
              <a:rPr lang="en-US" sz="2000" dirty="0">
                <a:sym typeface="Symbol" pitchFamily="18" charset="2"/>
              </a:rPr>
              <a:t>7.                </a:t>
            </a:r>
            <a:r>
              <a:rPr lang="en-US" sz="2000" dirty="0" err="1">
                <a:sym typeface="Symbol" pitchFamily="18" charset="2"/>
              </a:rPr>
              <a:t>HandleEventPoint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)</a:t>
            </a:r>
          </a:p>
          <a:p>
            <a:pPr marL="457200" indent="-457200"/>
            <a:r>
              <a:rPr lang="en-US" sz="2000" dirty="0">
                <a:solidFill>
                  <a:srgbClr val="009900"/>
                </a:solidFill>
                <a:sym typeface="Symbol" pitchFamily="18" charset="2"/>
              </a:rPr>
              <a:t>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REDUCTION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8596" y="2857496"/>
            <a:ext cx="63579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Plane Sweep Algorithm gave us a significant improvement in the time complexity of the problem as compared to the brute force approach. The Plane Sweep Algorithm has a time complexity of </a:t>
            </a:r>
            <a:r>
              <a:rPr lang="en-US" sz="2000" i="1" dirty="0" smtClean="0"/>
              <a:t>O(n log n) </a:t>
            </a:r>
            <a:r>
              <a:rPr lang="en-US" sz="2000" dirty="0" smtClean="0"/>
              <a:t>much effective as compared to the </a:t>
            </a:r>
            <a:r>
              <a:rPr lang="en-US" sz="2000" i="1" dirty="0" smtClean="0"/>
              <a:t>O(n</a:t>
            </a:r>
            <a:r>
              <a:rPr lang="en-US" sz="2000" i="1" baseline="30000" dirty="0" smtClean="0"/>
              <a:t>2</a:t>
            </a:r>
            <a:r>
              <a:rPr lang="en-US" sz="2000" i="1" dirty="0" smtClean="0"/>
              <a:t>)</a:t>
            </a:r>
            <a:r>
              <a:rPr lang="en-US" sz="2000" dirty="0" smtClean="0"/>
              <a:t> time of the brute approach. This made the program significantly efficient for large data.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STATUS: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layout has been designed and programmed</a:t>
            </a:r>
          </a:p>
          <a:p>
            <a:r>
              <a:rPr lang="en-IN" dirty="0" smtClean="0"/>
              <a:t>the </a:t>
            </a:r>
            <a:r>
              <a:rPr lang="en-IN" dirty="0"/>
              <a:t>polygon points are being written to a file which is being plotted by a graph creator.</a:t>
            </a:r>
          </a:p>
          <a:p>
            <a:r>
              <a:rPr lang="en-IN" dirty="0"/>
              <a:t>the intersection </a:t>
            </a:r>
            <a:r>
              <a:rPr lang="en-IN" dirty="0" err="1"/>
              <a:t>points,found</a:t>
            </a:r>
            <a:r>
              <a:rPr lang="en-IN" dirty="0"/>
              <a:t> by using the PLANE SWEEP algorithm, are being written to a separate file</a:t>
            </a:r>
          </a:p>
          <a:p>
            <a:r>
              <a:rPr lang="en-IN" dirty="0" smtClean="0"/>
              <a:t>removing </a:t>
            </a:r>
            <a:r>
              <a:rPr lang="en-IN" dirty="0"/>
              <a:t>boundary conditions(intersection point removal) and cost Optimization is under process.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428604"/>
            <a:ext cx="8229600" cy="1143000"/>
          </a:xfrm>
        </p:spPr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358114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5720" y="6000768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Plot for a particular set of randomly generated coordinates.(intersection points have not yet been removed)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/>
              <a:t>BENIFITS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/>
              <a:t>got to learn new concepts such as binary search </a:t>
            </a:r>
            <a:r>
              <a:rPr lang="en-IN" dirty="0" err="1"/>
              <a:t>tree,priority</a:t>
            </a:r>
            <a:r>
              <a:rPr lang="en-IN" dirty="0"/>
              <a:t> </a:t>
            </a:r>
            <a:r>
              <a:rPr lang="en-IN" dirty="0" err="1"/>
              <a:t>queue,PLANE</a:t>
            </a:r>
            <a:r>
              <a:rPr lang="en-IN" dirty="0"/>
              <a:t> SWEEP algorithm to name a few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got </a:t>
            </a:r>
            <a:r>
              <a:rPr lang="en-IN" dirty="0"/>
              <a:t>to learn many interesting </a:t>
            </a:r>
            <a:r>
              <a:rPr lang="en-IN" dirty="0" err="1"/>
              <a:t>oncepts</a:t>
            </a:r>
            <a:r>
              <a:rPr lang="en-IN" dirty="0"/>
              <a:t> regarding computational geometry from professor </a:t>
            </a:r>
            <a:r>
              <a:rPr lang="en-IN" dirty="0" err="1"/>
              <a:t>apurba</a:t>
            </a:r>
            <a:r>
              <a:rPr lang="en-IN" dirty="0"/>
              <a:t> </a:t>
            </a:r>
            <a:r>
              <a:rPr lang="en-IN" dirty="0" err="1" smtClean="0"/>
              <a:t>sarkar</a:t>
            </a:r>
            <a:endParaRPr lang="en-IN" dirty="0" smtClean="0"/>
          </a:p>
          <a:p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 enhanced </a:t>
            </a:r>
            <a:r>
              <a:rPr lang="en-IN" dirty="0"/>
              <a:t>algorithm development and programming skills while doing the project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5926"/>
            <a:ext cx="8305800" cy="2071702"/>
          </a:xfrm>
        </p:spPr>
        <p:txBody>
          <a:bodyPr>
            <a:normAutofit/>
          </a:bodyPr>
          <a:lstStyle/>
          <a:p>
            <a:r>
              <a:rPr lang="en-IN" sz="7200" b="1" dirty="0" smtClean="0"/>
              <a:t>       THANK YOU!!</a:t>
            </a:r>
            <a:endParaRPr lang="en-IN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PROBLEM STATEMENT: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Generate a closed </a:t>
            </a:r>
            <a:r>
              <a:rPr lang="en-IN" dirty="0" err="1" smtClean="0"/>
              <a:t>isothetic</a:t>
            </a:r>
            <a:r>
              <a:rPr lang="en-IN" dirty="0" smtClean="0"/>
              <a:t> polygon in a 2-dimensional plane with minimum cost where its vertices are given.</a:t>
            </a:r>
          </a:p>
          <a:p>
            <a:endParaRPr lang="en-IN" dirty="0" smtClean="0"/>
          </a:p>
          <a:p>
            <a:r>
              <a:rPr lang="en-IN" dirty="0" smtClean="0"/>
              <a:t>Here cost refers to the addition or deletion of points.</a:t>
            </a:r>
          </a:p>
          <a:p>
            <a:endParaRPr lang="en-IN" dirty="0" smtClean="0"/>
          </a:p>
          <a:p>
            <a:r>
              <a:rPr lang="en-IN" dirty="0" smtClean="0"/>
              <a:t>One addition or deletion=1 unit of cost.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PROJECT OBJECTIVES: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generate a closed unique </a:t>
            </a:r>
            <a:r>
              <a:rPr lang="en-IN" dirty="0" err="1" smtClean="0"/>
              <a:t>isothetic</a:t>
            </a:r>
            <a:r>
              <a:rPr lang="en-IN" dirty="0" smtClean="0"/>
              <a:t> polygon in a two dimensional plane each time the program is invoked.</a:t>
            </a:r>
            <a:r>
              <a:rPr lang="en-IN" sz="2800" dirty="0" smtClean="0"/>
              <a:t> </a:t>
            </a:r>
            <a:r>
              <a:rPr lang="en-IN" sz="2400" dirty="0" smtClean="0"/>
              <a:t>The polygons may be nested inside one another but they  may not intersect or share vertices.</a:t>
            </a:r>
          </a:p>
          <a:p>
            <a:endParaRPr lang="en-IN" dirty="0" smtClean="0"/>
          </a:p>
          <a:p>
            <a:r>
              <a:rPr lang="en-IN" dirty="0" smtClean="0"/>
              <a:t>Take care of all boundary conditions(intersecting </a:t>
            </a:r>
            <a:r>
              <a:rPr lang="en-IN" dirty="0" err="1" smtClean="0"/>
              <a:t>points,separated</a:t>
            </a:r>
            <a:r>
              <a:rPr lang="en-IN" dirty="0" smtClean="0"/>
              <a:t> polygons).</a:t>
            </a:r>
          </a:p>
          <a:p>
            <a:endParaRPr lang="en-IN" dirty="0" smtClean="0"/>
          </a:p>
          <a:p>
            <a:r>
              <a:rPr lang="en-IN" dirty="0" smtClean="0"/>
              <a:t>Optimize the cost of generation of the polygon.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401080" cy="9286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DESIGNING OF THE BASIC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Let a set of vertices be V.</a:t>
            </a:r>
          </a:p>
          <a:p>
            <a:r>
              <a:rPr lang="en-IN" sz="2800" dirty="0" smtClean="0"/>
              <a:t>Index set of vertices on a </a:t>
            </a:r>
            <a:r>
              <a:rPr lang="en-IN" sz="2800" dirty="0" err="1" smtClean="0"/>
              <a:t>particualr</a:t>
            </a:r>
            <a:r>
              <a:rPr lang="en-IN" sz="2800" dirty="0" smtClean="0"/>
              <a:t> horizontal line is from 1 to </a:t>
            </a:r>
            <a:r>
              <a:rPr lang="en-IN" sz="2800" dirty="0" err="1" smtClean="0"/>
              <a:t>m,m</a:t>
            </a:r>
            <a:r>
              <a:rPr lang="en-IN" sz="2800" dirty="0" smtClean="0"/>
              <a:t> must be even.</a:t>
            </a:r>
          </a:p>
          <a:p>
            <a:r>
              <a:rPr lang="en-IN" sz="2800" dirty="0" smtClean="0"/>
              <a:t>Same for all other horizontal and vertical lines.</a:t>
            </a:r>
          </a:p>
          <a:p>
            <a:r>
              <a:rPr lang="en-IN" sz="2800" dirty="0" smtClean="0"/>
              <a:t>All the horizontal and vertical </a:t>
            </a:r>
            <a:r>
              <a:rPr lang="en-IN" sz="2800" dirty="0" err="1" smtClean="0"/>
              <a:t>edes</a:t>
            </a:r>
            <a:r>
              <a:rPr lang="en-IN" sz="2800" dirty="0" smtClean="0"/>
              <a:t> of the polygon may be reconstructed by joining the alternate pairs of dots.</a:t>
            </a:r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OF VERTICES: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371732" y="310039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71732" y="348139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71732" y="416719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71732" y="477679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81332" y="310039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48132" y="310039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48132" y="348139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62532" y="416719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48132" y="416719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95932" y="485299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95932" y="416719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95932" y="310039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5932" y="348139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62532" y="348139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6" idx="7"/>
            <a:endCxn id="10" idx="7"/>
          </p:cNvCxnSpPr>
          <p:nvPr/>
        </p:nvCxnSpPr>
        <p:spPr>
          <a:xfrm rot="5400000" flipH="1" flipV="1">
            <a:off x="2741573" y="2806757"/>
            <a:ext cx="1588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7"/>
            <a:endCxn id="12" idx="0"/>
          </p:cNvCxnSpPr>
          <p:nvPr/>
        </p:nvCxnSpPr>
        <p:spPr>
          <a:xfrm rot="5400000" flipH="1" flipV="1">
            <a:off x="3255923" y="2662249"/>
            <a:ext cx="11159" cy="164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71732" y="4205247"/>
            <a:ext cx="1741441" cy="9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0"/>
          </p:cNvCxnSpPr>
          <p:nvPr/>
        </p:nvCxnSpPr>
        <p:spPr>
          <a:xfrm rot="5400000" flipH="1" flipV="1">
            <a:off x="5248282" y="3233748"/>
            <a:ext cx="1588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7" idx="1"/>
          </p:cNvCxnSpPr>
          <p:nvPr/>
        </p:nvCxnSpPr>
        <p:spPr>
          <a:xfrm>
            <a:off x="4124332" y="3101986"/>
            <a:ext cx="1382759" cy="9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6" idx="1"/>
          </p:cNvCxnSpPr>
          <p:nvPr/>
        </p:nvCxnSpPr>
        <p:spPr>
          <a:xfrm>
            <a:off x="4962532" y="4168786"/>
            <a:ext cx="544559" cy="9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3"/>
          </p:cNvCxnSpPr>
          <p:nvPr/>
        </p:nvCxnSpPr>
        <p:spPr>
          <a:xfrm flipV="1">
            <a:off x="2447932" y="4841839"/>
            <a:ext cx="468359" cy="12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  <a:endCxn id="7" idx="0"/>
          </p:cNvCxnSpPr>
          <p:nvPr/>
        </p:nvCxnSpPr>
        <p:spPr>
          <a:xfrm rot="16200000" flipH="1">
            <a:off x="2219332" y="3290898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3876682" y="3271848"/>
            <a:ext cx="369841" cy="2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2"/>
          </p:cNvCxnSpPr>
          <p:nvPr/>
        </p:nvCxnSpPr>
        <p:spPr>
          <a:xfrm rot="5400000">
            <a:off x="4638682" y="3881448"/>
            <a:ext cx="6477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35" idx="3"/>
          </p:cNvCxnSpPr>
          <p:nvPr/>
        </p:nvCxnSpPr>
        <p:spPr>
          <a:xfrm rot="16200000" flipH="1">
            <a:off x="3755285" y="4537832"/>
            <a:ext cx="598441" cy="9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9" idx="1"/>
          </p:cNvCxnSpPr>
          <p:nvPr/>
        </p:nvCxnSpPr>
        <p:spPr>
          <a:xfrm rot="16200000" flipH="1">
            <a:off x="2066932" y="4471997"/>
            <a:ext cx="620759" cy="1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8" idx="1"/>
          </p:cNvCxnSpPr>
          <p:nvPr/>
        </p:nvCxnSpPr>
        <p:spPr>
          <a:xfrm rot="16200000" flipH="1">
            <a:off x="5343532" y="3328997"/>
            <a:ext cx="315959" cy="1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1"/>
            <a:endCxn id="15" idx="1"/>
          </p:cNvCxnSpPr>
          <p:nvPr/>
        </p:nvCxnSpPr>
        <p:spPr>
          <a:xfrm rot="16200000" flipH="1">
            <a:off x="5164191" y="4521257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048132" y="477679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05132" y="477679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4048132" y="4852998"/>
            <a:ext cx="1436641" cy="9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7"/>
          </p:cNvCxnSpPr>
          <p:nvPr/>
        </p:nvCxnSpPr>
        <p:spPr>
          <a:xfrm rot="5400000">
            <a:off x="2170074" y="3976698"/>
            <a:ext cx="1611359" cy="1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510466"/>
          </a:xfrm>
        </p:spPr>
        <p:txBody>
          <a:bodyPr>
            <a:normAutofit/>
          </a:bodyPr>
          <a:lstStyle/>
          <a:p>
            <a:r>
              <a:rPr lang="en-IN" dirty="0" smtClean="0"/>
              <a:t>THEORITICAL POLYGON :</a:t>
            </a:r>
            <a:endParaRPr lang="en-IN" dirty="0"/>
          </a:p>
        </p:txBody>
      </p:sp>
      <p:pic>
        <p:nvPicPr>
          <p:cNvPr id="4" name="Picture 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2143116"/>
            <a:ext cx="6000792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ILLEGAL CASES: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b="1" dirty="0" smtClean="0"/>
          </a:p>
          <a:p>
            <a:endParaRPr lang="en-IN" dirty="0"/>
          </a:p>
        </p:txBody>
      </p:sp>
      <p:pic>
        <p:nvPicPr>
          <p:cNvPr id="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2285992"/>
            <a:ext cx="6858048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/>
          <a:lstStyle/>
          <a:p>
            <a:r>
              <a:rPr lang="en-US" dirty="0" smtClean="0"/>
              <a:t>ILLEGAL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="1" dirty="0" smtClean="0"/>
              <a:t>Intersecting line segments-</a:t>
            </a:r>
            <a:r>
              <a:rPr lang="en-US" dirty="0" smtClean="0"/>
              <a:t>In the generated </a:t>
            </a:r>
            <a:r>
              <a:rPr lang="en-US" dirty="0" err="1" smtClean="0"/>
              <a:t>polygon,various</a:t>
            </a:r>
            <a:r>
              <a:rPr lang="en-US" dirty="0" smtClean="0"/>
              <a:t> cases of intersecting line segments could be </a:t>
            </a:r>
            <a:r>
              <a:rPr lang="en-US" dirty="0" err="1" smtClean="0"/>
              <a:t>seen.This</a:t>
            </a:r>
            <a:r>
              <a:rPr lang="en-US" dirty="0" smtClean="0"/>
              <a:t> led to intersecting </a:t>
            </a:r>
            <a:r>
              <a:rPr lang="en-US" dirty="0" err="1" smtClean="0"/>
              <a:t>polygons,which</a:t>
            </a:r>
            <a:r>
              <a:rPr lang="en-US" dirty="0" smtClean="0"/>
              <a:t> was against our goal.</a:t>
            </a:r>
          </a:p>
          <a:p>
            <a:endParaRPr lang="en-US" dirty="0" smtClean="0"/>
          </a:p>
          <a:p>
            <a:r>
              <a:rPr lang="en-US" dirty="0" smtClean="0"/>
              <a:t>2.</a:t>
            </a:r>
            <a:r>
              <a:rPr lang="en-US" b="1" dirty="0" smtClean="0"/>
              <a:t>Disjoint polygons-</a:t>
            </a:r>
            <a:r>
              <a:rPr lang="en-US" dirty="0" smtClean="0"/>
              <a:t>Since alternate points were </a:t>
            </a:r>
            <a:r>
              <a:rPr lang="en-US" dirty="0" err="1" smtClean="0"/>
              <a:t>joined,sometimes</a:t>
            </a:r>
            <a:r>
              <a:rPr lang="en-US" dirty="0" smtClean="0"/>
              <a:t> disjoint polygons could be observed.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636</TotalTime>
  <Words>1132</Words>
  <Application>Microsoft Office PowerPoint</Application>
  <PresentationFormat>On-screen Show (4:3)</PresentationFormat>
  <Paragraphs>196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PROJECT NAME-Generation  of a closed isothetic polygon with minimum cost</vt:lpstr>
      <vt:lpstr>  TEAM MEMBERS:</vt:lpstr>
      <vt:lpstr>  PROBLEM STATEMENT:</vt:lpstr>
      <vt:lpstr> PROJECT OBJECTIVES:</vt:lpstr>
      <vt:lpstr>  DESIGNING OF THE BASIC LAYOUT</vt:lpstr>
      <vt:lpstr>SET OF VERTICES:</vt:lpstr>
      <vt:lpstr>THEORITICAL POLYGON :</vt:lpstr>
      <vt:lpstr>ILLEGAL CASES:</vt:lpstr>
      <vt:lpstr>ILLEGAL CASES</vt:lpstr>
      <vt:lpstr>PROPOSED METHOD TO SOLVE POLYGONS WITH SHARED VERTICES:</vt:lpstr>
      <vt:lpstr>INTERSECTION OF 2 LINE SEGMENTS:</vt:lpstr>
      <vt:lpstr> FOR n LINE SEGEMENTS:</vt:lpstr>
      <vt:lpstr>A BRUTE-FORCE ALGORITHM</vt:lpstr>
      <vt:lpstr>THE PLANE SWEEP ALGORITHM:</vt:lpstr>
      <vt:lpstr> SWEEP LINE STATUS:</vt:lpstr>
      <vt:lpstr> ORDERING SEGMENTS:</vt:lpstr>
      <vt:lpstr> STATUS UPDATE (1)</vt:lpstr>
      <vt:lpstr> STATUS UPDATE(2)</vt:lpstr>
      <vt:lpstr> STATUS UPDATE (3)</vt:lpstr>
      <vt:lpstr> SPECIAL CASE:</vt:lpstr>
      <vt:lpstr> SPECIAL CASE:</vt:lpstr>
      <vt:lpstr>          SPECIAL CASE:</vt:lpstr>
      <vt:lpstr> THE ALGORITHM:</vt:lpstr>
      <vt:lpstr>TIME COMPLEXITY REDUCTION</vt:lpstr>
      <vt:lpstr>CURRENT STATUS:</vt:lpstr>
      <vt:lpstr>CURRENT STATUS</vt:lpstr>
      <vt:lpstr> BENIFITS</vt:lpstr>
      <vt:lpstr>       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1.PROJECT NAME-Generation  and cost optimization of a unique closed isothetic polygon</dc:title>
  <dc:creator>Shreyasee De</dc:creator>
  <cp:lastModifiedBy>Rahul</cp:lastModifiedBy>
  <cp:revision>66</cp:revision>
  <dcterms:created xsi:type="dcterms:W3CDTF">2013-11-16T11:08:04Z</dcterms:created>
  <dcterms:modified xsi:type="dcterms:W3CDTF">2013-11-20T19:56:33Z</dcterms:modified>
</cp:coreProperties>
</file>