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8"/>
  </p:notesMasterIdLst>
  <p:sldIdLst>
    <p:sldId id="256" r:id="rId2"/>
    <p:sldId id="257" r:id="rId3"/>
    <p:sldId id="258" r:id="rId4"/>
    <p:sldId id="307" r:id="rId5"/>
    <p:sldId id="262" r:id="rId6"/>
    <p:sldId id="305" r:id="rId7"/>
    <p:sldId id="304" r:id="rId8"/>
    <p:sldId id="263" r:id="rId9"/>
    <p:sldId id="299" r:id="rId10"/>
    <p:sldId id="300" r:id="rId11"/>
    <p:sldId id="264" r:id="rId12"/>
    <p:sldId id="265" r:id="rId13"/>
    <p:sldId id="302" r:id="rId14"/>
    <p:sldId id="267" r:id="rId15"/>
    <p:sldId id="269" r:id="rId16"/>
    <p:sldId id="270" r:id="rId17"/>
    <p:sldId id="306" r:id="rId18"/>
    <p:sldId id="271" r:id="rId19"/>
    <p:sldId id="272" r:id="rId20"/>
    <p:sldId id="287" r:id="rId21"/>
    <p:sldId id="294" r:id="rId22"/>
    <p:sldId id="273" r:id="rId23"/>
    <p:sldId id="275" r:id="rId24"/>
    <p:sldId id="295" r:id="rId25"/>
    <p:sldId id="296" r:id="rId26"/>
    <p:sldId id="278" r:id="rId27"/>
    <p:sldId id="279" r:id="rId28"/>
    <p:sldId id="291" r:id="rId29"/>
    <p:sldId id="297" r:id="rId30"/>
    <p:sldId id="285" r:id="rId31"/>
    <p:sldId id="286" r:id="rId32"/>
    <p:sldId id="293" r:id="rId33"/>
    <p:sldId id="308" r:id="rId34"/>
    <p:sldId id="309" r:id="rId35"/>
    <p:sldId id="281" r:id="rId36"/>
    <p:sldId id="28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17" autoAdjust="0"/>
    <p:restoredTop sz="94607" autoAdjust="0"/>
  </p:normalViewPr>
  <p:slideViewPr>
    <p:cSldViewPr>
      <p:cViewPr varScale="1">
        <p:scale>
          <a:sx n="69" d="100"/>
          <a:sy n="69" d="100"/>
        </p:scale>
        <p:origin x="-5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51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E2A90-B5C2-4B00-B3C6-8F3506A62DAA}" type="datetimeFigureOut">
              <a:rPr lang="en-IN" smtClean="0"/>
              <a:pPr/>
              <a:t>20-04-2014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5F0F0-78CD-4EEC-9738-9AC266153D3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CD082-21CD-4059-8E01-C06D9F2587EF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F0F0-78CD-4EEC-9738-9AC266153D35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B91FB-11CB-4E2E-87AB-B613EC28318C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0DD5-FAC4-4661-9A40-D335248D07DE}" type="datetimeFigureOut">
              <a:rPr lang="en-IN" smtClean="0"/>
              <a:pPr/>
              <a:t>20-04-2014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4F37-3B98-40D1-8256-CF5A212819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0DD5-FAC4-4661-9A40-D335248D07DE}" type="datetimeFigureOut">
              <a:rPr lang="en-IN" smtClean="0"/>
              <a:pPr/>
              <a:t>20-04-2014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4F37-3B98-40D1-8256-CF5A212819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0DD5-FAC4-4661-9A40-D335248D07DE}" type="datetimeFigureOut">
              <a:rPr lang="en-IN" smtClean="0"/>
              <a:pPr/>
              <a:t>20-04-2014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4F37-3B98-40D1-8256-CF5A212819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0DD5-FAC4-4661-9A40-D335248D07DE}" type="datetimeFigureOut">
              <a:rPr lang="en-IN" smtClean="0"/>
              <a:pPr/>
              <a:t>20-04-2014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4F37-3B98-40D1-8256-CF5A212819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0DD5-FAC4-4661-9A40-D335248D07DE}" type="datetimeFigureOut">
              <a:rPr lang="en-IN" smtClean="0"/>
              <a:pPr/>
              <a:t>20-04-2014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4F37-3B98-40D1-8256-CF5A212819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0DD5-FAC4-4661-9A40-D335248D07DE}" type="datetimeFigureOut">
              <a:rPr lang="en-IN" smtClean="0"/>
              <a:pPr/>
              <a:t>20-04-2014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4F37-3B98-40D1-8256-CF5A212819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0DD5-FAC4-4661-9A40-D335248D07DE}" type="datetimeFigureOut">
              <a:rPr lang="en-IN" smtClean="0"/>
              <a:pPr/>
              <a:t>20-04-2014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4F37-3B98-40D1-8256-CF5A212819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0DD5-FAC4-4661-9A40-D335248D07DE}" type="datetimeFigureOut">
              <a:rPr lang="en-IN" smtClean="0"/>
              <a:pPr/>
              <a:t>20-04-2014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4F37-3B98-40D1-8256-CF5A212819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0DD5-FAC4-4661-9A40-D335248D07DE}" type="datetimeFigureOut">
              <a:rPr lang="en-IN" smtClean="0"/>
              <a:pPr/>
              <a:t>20-04-2014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4F37-3B98-40D1-8256-CF5A212819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0DD5-FAC4-4661-9A40-D335248D07DE}" type="datetimeFigureOut">
              <a:rPr lang="en-IN" smtClean="0"/>
              <a:pPr/>
              <a:t>20-04-2014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4F37-3B98-40D1-8256-CF5A212819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0DD5-FAC4-4661-9A40-D335248D07DE}" type="datetimeFigureOut">
              <a:rPr lang="en-IN" smtClean="0"/>
              <a:pPr/>
              <a:t>20-04-2014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4F37-3B98-40D1-8256-CF5A212819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B0DD5-FAC4-4661-9A40-D335248D07DE}" type="datetimeFigureOut">
              <a:rPr lang="en-IN" smtClean="0"/>
              <a:pPr/>
              <a:t>20-04-2014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E4F37-3B98-40D1-8256-CF5A2128197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500042"/>
            <a:ext cx="8643998" cy="2736303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57150">
            <a:solidFill>
              <a:schemeClr val="tx1"/>
            </a:solidFill>
            <a:prstDash val="solid"/>
          </a:ln>
        </p:spPr>
        <p:txBody>
          <a:bodyPr>
            <a:no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GENERATION OF OUTER COVER,CONVEX HULL AND INNER COVER OF A 2D DIGITAL OBJECT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3857628"/>
            <a:ext cx="8286808" cy="280831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MENTOR- </a:t>
            </a:r>
            <a:r>
              <a:rPr lang="en-IN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Apurba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Sarkar</a:t>
            </a:r>
            <a:endParaRPr lang="en-IN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Assistant 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Professor, </a:t>
            </a:r>
          </a:p>
          <a:p>
            <a:pPr algn="l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Computer Science and Technology,</a:t>
            </a:r>
          </a:p>
          <a:p>
            <a:pPr algn="l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Indian Institute of Engineering Science and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Technology,Shibpur</a:t>
            </a:r>
            <a:endParaRPr lang="en-I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TERMS AND CONVENTIONS USED</a:t>
            </a:r>
            <a:br>
              <a:rPr lang="en-IN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(CONTD.)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10.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VERTEX</a:t>
            </a: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IN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53250" name="Picture 2" descr="G:\final images\final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2285992"/>
            <a:ext cx="4786346" cy="4000528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 rot="10800000">
            <a:off x="6143636" y="3214686"/>
            <a:ext cx="150019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5929322" y="2643182"/>
            <a:ext cx="1714512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5500694" y="3571876"/>
            <a:ext cx="214314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6000760" y="3643314"/>
            <a:ext cx="164307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6250793" y="4179099"/>
            <a:ext cx="192882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72396" y="335756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Vertices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TERMS AND CONVENTIONS USED</a:t>
            </a:r>
            <a:br>
              <a:rPr lang="en-IN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(CONTD.)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5357850" cy="64294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11.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VERTEX TYPES: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a)for outer cover:  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b)for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inner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cover: 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571472" y="1928802"/>
          <a:ext cx="1571636" cy="1214446"/>
        </p:xfrm>
        <a:graphic>
          <a:graphicData uri="http://schemas.openxmlformats.org/drawingml/2006/table">
            <a:tbl>
              <a:tblPr/>
              <a:tblGrid>
                <a:gridCol w="785818"/>
                <a:gridCol w="785818"/>
              </a:tblGrid>
              <a:tr h="554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2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5" name="Flowchart: Connector 64"/>
          <p:cNvSpPr/>
          <p:nvPr/>
        </p:nvSpPr>
        <p:spPr>
          <a:xfrm>
            <a:off x="1571604" y="214311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1428728" y="228599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1928794" y="228599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1714480" y="20002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/>
          <p:cNvSpPr/>
          <p:nvPr/>
        </p:nvSpPr>
        <p:spPr>
          <a:xfrm>
            <a:off x="1928794" y="20002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Connector 77"/>
          <p:cNvSpPr/>
          <p:nvPr/>
        </p:nvSpPr>
        <p:spPr>
          <a:xfrm>
            <a:off x="1785918" y="228599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2714612" y="1928802"/>
          <a:ext cx="1571636" cy="1214446"/>
        </p:xfrm>
        <a:graphic>
          <a:graphicData uri="http://schemas.openxmlformats.org/drawingml/2006/table">
            <a:tbl>
              <a:tblPr/>
              <a:tblGrid>
                <a:gridCol w="785818"/>
                <a:gridCol w="785818"/>
              </a:tblGrid>
              <a:tr h="554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2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0" name="Flowchart: Connector 79"/>
          <p:cNvSpPr/>
          <p:nvPr/>
        </p:nvSpPr>
        <p:spPr>
          <a:xfrm>
            <a:off x="3714744" y="214311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Connector 80"/>
          <p:cNvSpPr/>
          <p:nvPr/>
        </p:nvSpPr>
        <p:spPr>
          <a:xfrm>
            <a:off x="3571868" y="228599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Connector 81"/>
          <p:cNvSpPr/>
          <p:nvPr/>
        </p:nvSpPr>
        <p:spPr>
          <a:xfrm>
            <a:off x="4071934" y="228599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Connector 82"/>
          <p:cNvSpPr/>
          <p:nvPr/>
        </p:nvSpPr>
        <p:spPr>
          <a:xfrm>
            <a:off x="3857620" y="20002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Connector 83"/>
          <p:cNvSpPr/>
          <p:nvPr/>
        </p:nvSpPr>
        <p:spPr>
          <a:xfrm>
            <a:off x="4071934" y="20002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/>
          <p:cNvSpPr/>
          <p:nvPr/>
        </p:nvSpPr>
        <p:spPr>
          <a:xfrm>
            <a:off x="3929058" y="228599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5000628" y="1928802"/>
          <a:ext cx="1571636" cy="1214446"/>
        </p:xfrm>
        <a:graphic>
          <a:graphicData uri="http://schemas.openxmlformats.org/drawingml/2006/table">
            <a:tbl>
              <a:tblPr/>
              <a:tblGrid>
                <a:gridCol w="785818"/>
                <a:gridCol w="785818"/>
              </a:tblGrid>
              <a:tr h="554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                                      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2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5" name="Flowchart: Connector 94"/>
          <p:cNvSpPr/>
          <p:nvPr/>
        </p:nvSpPr>
        <p:spPr>
          <a:xfrm>
            <a:off x="6000760" y="214311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Connector 95"/>
          <p:cNvSpPr/>
          <p:nvPr/>
        </p:nvSpPr>
        <p:spPr>
          <a:xfrm>
            <a:off x="5857884" y="228599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/>
          <p:cNvSpPr/>
          <p:nvPr/>
        </p:nvSpPr>
        <p:spPr>
          <a:xfrm>
            <a:off x="6357950" y="228599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/>
          <p:cNvSpPr/>
          <p:nvPr/>
        </p:nvSpPr>
        <p:spPr>
          <a:xfrm>
            <a:off x="6143636" y="20002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/>
          <p:cNvSpPr/>
          <p:nvPr/>
        </p:nvSpPr>
        <p:spPr>
          <a:xfrm>
            <a:off x="6357950" y="20002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Connector 99"/>
          <p:cNvSpPr/>
          <p:nvPr/>
        </p:nvSpPr>
        <p:spPr>
          <a:xfrm>
            <a:off x="5643570" y="292893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Connector 100"/>
          <p:cNvSpPr/>
          <p:nvPr/>
        </p:nvSpPr>
        <p:spPr>
          <a:xfrm>
            <a:off x="5357818" y="292893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/>
          <p:cNvSpPr/>
          <p:nvPr/>
        </p:nvSpPr>
        <p:spPr>
          <a:xfrm>
            <a:off x="5286380" y="285749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Connector 102"/>
          <p:cNvSpPr/>
          <p:nvPr/>
        </p:nvSpPr>
        <p:spPr>
          <a:xfrm>
            <a:off x="5500694" y="271462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Connector 103"/>
          <p:cNvSpPr/>
          <p:nvPr/>
        </p:nvSpPr>
        <p:spPr>
          <a:xfrm>
            <a:off x="5072066" y="292893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Connector 104"/>
          <p:cNvSpPr/>
          <p:nvPr/>
        </p:nvSpPr>
        <p:spPr>
          <a:xfrm>
            <a:off x="5072066" y="257174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/>
          <p:cNvSpPr/>
          <p:nvPr/>
        </p:nvSpPr>
        <p:spPr>
          <a:xfrm>
            <a:off x="5286380" y="264318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/>
          <p:cNvSpPr/>
          <p:nvPr/>
        </p:nvSpPr>
        <p:spPr>
          <a:xfrm>
            <a:off x="5643570" y="250030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Connector 107"/>
          <p:cNvSpPr/>
          <p:nvPr/>
        </p:nvSpPr>
        <p:spPr>
          <a:xfrm>
            <a:off x="6215074" y="228599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9" name="Table 108"/>
          <p:cNvGraphicFramePr>
            <a:graphicFrameLocks noGrp="1"/>
          </p:cNvGraphicFramePr>
          <p:nvPr/>
        </p:nvGraphicFramePr>
        <p:xfrm>
          <a:off x="6786578" y="1928802"/>
          <a:ext cx="1571636" cy="1214446"/>
        </p:xfrm>
        <a:graphic>
          <a:graphicData uri="http://schemas.openxmlformats.org/drawingml/2006/table">
            <a:tbl>
              <a:tblPr/>
              <a:tblGrid>
                <a:gridCol w="785818"/>
                <a:gridCol w="785818"/>
              </a:tblGrid>
              <a:tr h="554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2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0" name="Flowchart: Connector 109"/>
          <p:cNvSpPr/>
          <p:nvPr/>
        </p:nvSpPr>
        <p:spPr>
          <a:xfrm>
            <a:off x="7786710" y="214311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lowchart: Connector 110"/>
          <p:cNvSpPr/>
          <p:nvPr/>
        </p:nvSpPr>
        <p:spPr>
          <a:xfrm>
            <a:off x="7643834" y="228599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lowchart: Connector 111"/>
          <p:cNvSpPr/>
          <p:nvPr/>
        </p:nvSpPr>
        <p:spPr>
          <a:xfrm>
            <a:off x="8143900" y="228599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lowchart: Connector 112"/>
          <p:cNvSpPr/>
          <p:nvPr/>
        </p:nvSpPr>
        <p:spPr>
          <a:xfrm>
            <a:off x="7929586" y="20002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lowchart: Connector 113"/>
          <p:cNvSpPr/>
          <p:nvPr/>
        </p:nvSpPr>
        <p:spPr>
          <a:xfrm>
            <a:off x="8143900" y="20002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lowchart: Connector 114"/>
          <p:cNvSpPr/>
          <p:nvPr/>
        </p:nvSpPr>
        <p:spPr>
          <a:xfrm>
            <a:off x="7429520" y="292893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lowchart: Connector 115"/>
          <p:cNvSpPr/>
          <p:nvPr/>
        </p:nvSpPr>
        <p:spPr>
          <a:xfrm>
            <a:off x="7143768" y="292893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Connector 116"/>
          <p:cNvSpPr/>
          <p:nvPr/>
        </p:nvSpPr>
        <p:spPr>
          <a:xfrm>
            <a:off x="7072330" y="285749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lowchart: Connector 117"/>
          <p:cNvSpPr/>
          <p:nvPr/>
        </p:nvSpPr>
        <p:spPr>
          <a:xfrm>
            <a:off x="7286644" y="271462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Connector 118"/>
          <p:cNvSpPr/>
          <p:nvPr/>
        </p:nvSpPr>
        <p:spPr>
          <a:xfrm>
            <a:off x="6858016" y="292893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lowchart: Connector 119"/>
          <p:cNvSpPr/>
          <p:nvPr/>
        </p:nvSpPr>
        <p:spPr>
          <a:xfrm>
            <a:off x="6858016" y="257174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lowchart: Connector 120"/>
          <p:cNvSpPr/>
          <p:nvPr/>
        </p:nvSpPr>
        <p:spPr>
          <a:xfrm>
            <a:off x="7072330" y="264318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lowchart: Connector 121"/>
          <p:cNvSpPr/>
          <p:nvPr/>
        </p:nvSpPr>
        <p:spPr>
          <a:xfrm>
            <a:off x="7429520" y="250030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lowchart: Connector 122"/>
          <p:cNvSpPr/>
          <p:nvPr/>
        </p:nvSpPr>
        <p:spPr>
          <a:xfrm>
            <a:off x="8001024" y="228599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857224" y="335756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TYPE 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429388" y="614364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TYPE 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071802" y="335756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dirty="0" smtClean="0"/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928662" y="6072206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TYPE 1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86512" y="335756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TYPE 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000364" y="6072206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TYPE 2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1" name="Table 160"/>
          <p:cNvGraphicFramePr>
            <a:graphicFrameLocks noGrp="1"/>
          </p:cNvGraphicFramePr>
          <p:nvPr/>
        </p:nvGraphicFramePr>
        <p:xfrm>
          <a:off x="5143504" y="4786322"/>
          <a:ext cx="1571636" cy="1214446"/>
        </p:xfrm>
        <a:graphic>
          <a:graphicData uri="http://schemas.openxmlformats.org/drawingml/2006/table">
            <a:tbl>
              <a:tblPr/>
              <a:tblGrid>
                <a:gridCol w="785818"/>
                <a:gridCol w="785818"/>
              </a:tblGrid>
              <a:tr h="554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                                      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2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2" name="Flowchart: Connector 161"/>
          <p:cNvSpPr/>
          <p:nvPr/>
        </p:nvSpPr>
        <p:spPr>
          <a:xfrm>
            <a:off x="6143636" y="500063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lowchart: Connector 162"/>
          <p:cNvSpPr/>
          <p:nvPr/>
        </p:nvSpPr>
        <p:spPr>
          <a:xfrm>
            <a:off x="6000760" y="51435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Connector 163"/>
          <p:cNvSpPr/>
          <p:nvPr/>
        </p:nvSpPr>
        <p:spPr>
          <a:xfrm>
            <a:off x="6500826" y="51435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lowchart: Connector 164"/>
          <p:cNvSpPr/>
          <p:nvPr/>
        </p:nvSpPr>
        <p:spPr>
          <a:xfrm>
            <a:off x="6286512" y="485776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lowchart: Connector 165"/>
          <p:cNvSpPr/>
          <p:nvPr/>
        </p:nvSpPr>
        <p:spPr>
          <a:xfrm>
            <a:off x="6500826" y="485776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lowchart: Connector 166"/>
          <p:cNvSpPr/>
          <p:nvPr/>
        </p:nvSpPr>
        <p:spPr>
          <a:xfrm>
            <a:off x="5786446" y="578645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Connector 167"/>
          <p:cNvSpPr/>
          <p:nvPr/>
        </p:nvSpPr>
        <p:spPr>
          <a:xfrm>
            <a:off x="5500694" y="578645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Connector 168"/>
          <p:cNvSpPr/>
          <p:nvPr/>
        </p:nvSpPr>
        <p:spPr>
          <a:xfrm>
            <a:off x="5429256" y="571501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lowchart: Connector 169"/>
          <p:cNvSpPr/>
          <p:nvPr/>
        </p:nvSpPr>
        <p:spPr>
          <a:xfrm>
            <a:off x="5643570" y="55721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lowchart: Connector 170"/>
          <p:cNvSpPr/>
          <p:nvPr/>
        </p:nvSpPr>
        <p:spPr>
          <a:xfrm>
            <a:off x="5214942" y="578645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lowchart: Connector 171"/>
          <p:cNvSpPr/>
          <p:nvPr/>
        </p:nvSpPr>
        <p:spPr>
          <a:xfrm>
            <a:off x="5214942" y="542926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lowchart: Connector 172"/>
          <p:cNvSpPr/>
          <p:nvPr/>
        </p:nvSpPr>
        <p:spPr>
          <a:xfrm>
            <a:off x="5429256" y="550070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lowchart: Connector 173"/>
          <p:cNvSpPr/>
          <p:nvPr/>
        </p:nvSpPr>
        <p:spPr>
          <a:xfrm>
            <a:off x="5786446" y="535782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lowchart: Connector 174"/>
          <p:cNvSpPr/>
          <p:nvPr/>
        </p:nvSpPr>
        <p:spPr>
          <a:xfrm>
            <a:off x="6357950" y="51435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lowchart: Connector 190"/>
          <p:cNvSpPr/>
          <p:nvPr/>
        </p:nvSpPr>
        <p:spPr>
          <a:xfrm>
            <a:off x="3357554" y="228599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lowchart: Connector 191"/>
          <p:cNvSpPr/>
          <p:nvPr/>
        </p:nvSpPr>
        <p:spPr>
          <a:xfrm>
            <a:off x="3071802" y="235743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lowchart: Connector 192"/>
          <p:cNvSpPr/>
          <p:nvPr/>
        </p:nvSpPr>
        <p:spPr>
          <a:xfrm>
            <a:off x="3000364" y="221455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lowchart: Connector 193"/>
          <p:cNvSpPr/>
          <p:nvPr/>
        </p:nvSpPr>
        <p:spPr>
          <a:xfrm>
            <a:off x="3214678" y="214311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lowchart: Connector 194"/>
          <p:cNvSpPr/>
          <p:nvPr/>
        </p:nvSpPr>
        <p:spPr>
          <a:xfrm>
            <a:off x="2786050" y="228599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lowchart: Connector 195"/>
          <p:cNvSpPr/>
          <p:nvPr/>
        </p:nvSpPr>
        <p:spPr>
          <a:xfrm>
            <a:off x="2786050" y="20002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lowchart: Connector 196"/>
          <p:cNvSpPr/>
          <p:nvPr/>
        </p:nvSpPr>
        <p:spPr>
          <a:xfrm>
            <a:off x="3000364" y="2071678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lowchart: Connector 197"/>
          <p:cNvSpPr/>
          <p:nvPr/>
        </p:nvSpPr>
        <p:spPr>
          <a:xfrm>
            <a:off x="3357554" y="20002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lowchart: Connector 198"/>
          <p:cNvSpPr/>
          <p:nvPr/>
        </p:nvSpPr>
        <p:spPr>
          <a:xfrm>
            <a:off x="7786710" y="271462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lowchart: Connector 199"/>
          <p:cNvSpPr/>
          <p:nvPr/>
        </p:nvSpPr>
        <p:spPr>
          <a:xfrm>
            <a:off x="7643834" y="285749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lowchart: Connector 200"/>
          <p:cNvSpPr/>
          <p:nvPr/>
        </p:nvSpPr>
        <p:spPr>
          <a:xfrm>
            <a:off x="8143900" y="285749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lowchart: Connector 201"/>
          <p:cNvSpPr/>
          <p:nvPr/>
        </p:nvSpPr>
        <p:spPr>
          <a:xfrm>
            <a:off x="7929586" y="257174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lowchart: Connector 202"/>
          <p:cNvSpPr/>
          <p:nvPr/>
        </p:nvSpPr>
        <p:spPr>
          <a:xfrm>
            <a:off x="8143900" y="257174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lowchart: Connector 203"/>
          <p:cNvSpPr/>
          <p:nvPr/>
        </p:nvSpPr>
        <p:spPr>
          <a:xfrm>
            <a:off x="8001024" y="285749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5" name="Table 204"/>
          <p:cNvGraphicFramePr>
            <a:graphicFrameLocks noGrp="1"/>
          </p:cNvGraphicFramePr>
          <p:nvPr/>
        </p:nvGraphicFramePr>
        <p:xfrm>
          <a:off x="642910" y="4786322"/>
          <a:ext cx="1571636" cy="1214446"/>
        </p:xfrm>
        <a:graphic>
          <a:graphicData uri="http://schemas.openxmlformats.org/drawingml/2006/table">
            <a:tbl>
              <a:tblPr/>
              <a:tblGrid>
                <a:gridCol w="785818"/>
                <a:gridCol w="785818"/>
              </a:tblGrid>
              <a:tr h="554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2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6" name="Flowchart: Connector 205"/>
          <p:cNvSpPr/>
          <p:nvPr/>
        </p:nvSpPr>
        <p:spPr>
          <a:xfrm>
            <a:off x="1643042" y="500063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lowchart: Connector 206"/>
          <p:cNvSpPr/>
          <p:nvPr/>
        </p:nvSpPr>
        <p:spPr>
          <a:xfrm>
            <a:off x="1500166" y="51435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lowchart: Connector 207"/>
          <p:cNvSpPr/>
          <p:nvPr/>
        </p:nvSpPr>
        <p:spPr>
          <a:xfrm>
            <a:off x="2000232" y="51435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lowchart: Connector 208"/>
          <p:cNvSpPr/>
          <p:nvPr/>
        </p:nvSpPr>
        <p:spPr>
          <a:xfrm>
            <a:off x="1785918" y="485776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lowchart: Connector 209"/>
          <p:cNvSpPr/>
          <p:nvPr/>
        </p:nvSpPr>
        <p:spPr>
          <a:xfrm>
            <a:off x="2000232" y="485776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lowchart: Connector 210"/>
          <p:cNvSpPr/>
          <p:nvPr/>
        </p:nvSpPr>
        <p:spPr>
          <a:xfrm>
            <a:off x="1285852" y="578645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lowchart: Connector 211"/>
          <p:cNvSpPr/>
          <p:nvPr/>
        </p:nvSpPr>
        <p:spPr>
          <a:xfrm>
            <a:off x="1000100" y="578645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lowchart: Connector 212"/>
          <p:cNvSpPr/>
          <p:nvPr/>
        </p:nvSpPr>
        <p:spPr>
          <a:xfrm>
            <a:off x="928662" y="571501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lowchart: Connector 213"/>
          <p:cNvSpPr/>
          <p:nvPr/>
        </p:nvSpPr>
        <p:spPr>
          <a:xfrm>
            <a:off x="1142976" y="55721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lowchart: Connector 214"/>
          <p:cNvSpPr/>
          <p:nvPr/>
        </p:nvSpPr>
        <p:spPr>
          <a:xfrm>
            <a:off x="714348" y="578645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Flowchart: Connector 215"/>
          <p:cNvSpPr/>
          <p:nvPr/>
        </p:nvSpPr>
        <p:spPr>
          <a:xfrm>
            <a:off x="714348" y="542926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lowchart: Connector 216"/>
          <p:cNvSpPr/>
          <p:nvPr/>
        </p:nvSpPr>
        <p:spPr>
          <a:xfrm>
            <a:off x="928662" y="550070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lowchart: Connector 217"/>
          <p:cNvSpPr/>
          <p:nvPr/>
        </p:nvSpPr>
        <p:spPr>
          <a:xfrm>
            <a:off x="1285852" y="535782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lowchart: Connector 218"/>
          <p:cNvSpPr/>
          <p:nvPr/>
        </p:nvSpPr>
        <p:spPr>
          <a:xfrm>
            <a:off x="1857356" y="51435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lowchart: Connector 219"/>
          <p:cNvSpPr/>
          <p:nvPr/>
        </p:nvSpPr>
        <p:spPr>
          <a:xfrm>
            <a:off x="1643042" y="55721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lowchart: Connector 220"/>
          <p:cNvSpPr/>
          <p:nvPr/>
        </p:nvSpPr>
        <p:spPr>
          <a:xfrm>
            <a:off x="1500166" y="571501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lowchart: Connector 221"/>
          <p:cNvSpPr/>
          <p:nvPr/>
        </p:nvSpPr>
        <p:spPr>
          <a:xfrm>
            <a:off x="2000232" y="571501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lowchart: Connector 222"/>
          <p:cNvSpPr/>
          <p:nvPr/>
        </p:nvSpPr>
        <p:spPr>
          <a:xfrm>
            <a:off x="1785918" y="542926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lowchart: Connector 223"/>
          <p:cNvSpPr/>
          <p:nvPr/>
        </p:nvSpPr>
        <p:spPr>
          <a:xfrm>
            <a:off x="2000232" y="542926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lowchart: Connector 224"/>
          <p:cNvSpPr/>
          <p:nvPr/>
        </p:nvSpPr>
        <p:spPr>
          <a:xfrm>
            <a:off x="1857356" y="571501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1" name="Table 240"/>
          <p:cNvGraphicFramePr>
            <a:graphicFrameLocks noGrp="1"/>
          </p:cNvGraphicFramePr>
          <p:nvPr/>
        </p:nvGraphicFramePr>
        <p:xfrm>
          <a:off x="2714612" y="4786322"/>
          <a:ext cx="1571636" cy="1214446"/>
        </p:xfrm>
        <a:graphic>
          <a:graphicData uri="http://schemas.openxmlformats.org/drawingml/2006/table">
            <a:tbl>
              <a:tblPr/>
              <a:tblGrid>
                <a:gridCol w="785818"/>
                <a:gridCol w="785818"/>
              </a:tblGrid>
              <a:tr h="554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2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2" name="Flowchart: Connector 241"/>
          <p:cNvSpPr/>
          <p:nvPr/>
        </p:nvSpPr>
        <p:spPr>
          <a:xfrm>
            <a:off x="3714744" y="500063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lowchart: Connector 242"/>
          <p:cNvSpPr/>
          <p:nvPr/>
        </p:nvSpPr>
        <p:spPr>
          <a:xfrm>
            <a:off x="3571868" y="51435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lowchart: Connector 243"/>
          <p:cNvSpPr/>
          <p:nvPr/>
        </p:nvSpPr>
        <p:spPr>
          <a:xfrm>
            <a:off x="4071934" y="51435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Flowchart: Connector 244"/>
          <p:cNvSpPr/>
          <p:nvPr/>
        </p:nvSpPr>
        <p:spPr>
          <a:xfrm>
            <a:off x="3857620" y="485776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lowchart: Connector 245"/>
          <p:cNvSpPr/>
          <p:nvPr/>
        </p:nvSpPr>
        <p:spPr>
          <a:xfrm>
            <a:off x="4071934" y="485776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lowchart: Connector 246"/>
          <p:cNvSpPr/>
          <p:nvPr/>
        </p:nvSpPr>
        <p:spPr>
          <a:xfrm>
            <a:off x="3929058" y="51435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lowchart: Connector 247"/>
          <p:cNvSpPr/>
          <p:nvPr/>
        </p:nvSpPr>
        <p:spPr>
          <a:xfrm>
            <a:off x="3357554" y="51435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lowchart: Connector 248"/>
          <p:cNvSpPr/>
          <p:nvPr/>
        </p:nvSpPr>
        <p:spPr>
          <a:xfrm>
            <a:off x="3071802" y="521495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lowchart: Connector 249"/>
          <p:cNvSpPr/>
          <p:nvPr/>
        </p:nvSpPr>
        <p:spPr>
          <a:xfrm>
            <a:off x="3000364" y="507207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lowchart: Connector 250"/>
          <p:cNvSpPr/>
          <p:nvPr/>
        </p:nvSpPr>
        <p:spPr>
          <a:xfrm>
            <a:off x="3214678" y="500063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Flowchart: Connector 251"/>
          <p:cNvSpPr/>
          <p:nvPr/>
        </p:nvSpPr>
        <p:spPr>
          <a:xfrm>
            <a:off x="2786050" y="51435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lowchart: Connector 252"/>
          <p:cNvSpPr/>
          <p:nvPr/>
        </p:nvSpPr>
        <p:spPr>
          <a:xfrm>
            <a:off x="2786050" y="485776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lowchart: Connector 253"/>
          <p:cNvSpPr/>
          <p:nvPr/>
        </p:nvSpPr>
        <p:spPr>
          <a:xfrm>
            <a:off x="3000364" y="4929198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lowchart: Connector 254"/>
          <p:cNvSpPr/>
          <p:nvPr/>
        </p:nvSpPr>
        <p:spPr>
          <a:xfrm>
            <a:off x="3357554" y="485776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3" name="Table 262"/>
          <p:cNvGraphicFramePr>
            <a:graphicFrameLocks noGrp="1"/>
          </p:cNvGraphicFramePr>
          <p:nvPr/>
        </p:nvGraphicFramePr>
        <p:xfrm>
          <a:off x="7000892" y="4786322"/>
          <a:ext cx="1571636" cy="1214446"/>
        </p:xfrm>
        <a:graphic>
          <a:graphicData uri="http://schemas.openxmlformats.org/drawingml/2006/table">
            <a:tbl>
              <a:tblPr/>
              <a:tblGrid>
                <a:gridCol w="785818"/>
                <a:gridCol w="785818"/>
              </a:tblGrid>
              <a:tr h="554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2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4" name="Flowchart: Connector 263"/>
          <p:cNvSpPr/>
          <p:nvPr/>
        </p:nvSpPr>
        <p:spPr>
          <a:xfrm>
            <a:off x="8001024" y="500063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Flowchart: Connector 264"/>
          <p:cNvSpPr/>
          <p:nvPr/>
        </p:nvSpPr>
        <p:spPr>
          <a:xfrm>
            <a:off x="7858148" y="51435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lowchart: Connector 265"/>
          <p:cNvSpPr/>
          <p:nvPr/>
        </p:nvSpPr>
        <p:spPr>
          <a:xfrm>
            <a:off x="8358214" y="51435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lowchart: Connector 266"/>
          <p:cNvSpPr/>
          <p:nvPr/>
        </p:nvSpPr>
        <p:spPr>
          <a:xfrm>
            <a:off x="8143900" y="485776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lowchart: Connector 267"/>
          <p:cNvSpPr/>
          <p:nvPr/>
        </p:nvSpPr>
        <p:spPr>
          <a:xfrm>
            <a:off x="8358214" y="485776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lowchart: Connector 268"/>
          <p:cNvSpPr/>
          <p:nvPr/>
        </p:nvSpPr>
        <p:spPr>
          <a:xfrm>
            <a:off x="8215338" y="51435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TERMS AND CONVENTIONS USED</a:t>
            </a:r>
            <a:br>
              <a:rPr lang="en-IN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(CONTD.)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71612"/>
            <a:ext cx="8229600" cy="50006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12.DIRECTION (symbol d):</a:t>
            </a:r>
            <a:endParaRPr lang="en-IN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4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2000232" y="2500306"/>
            <a:ext cx="5357850" cy="3574542"/>
            <a:chOff x="3000364" y="1142984"/>
            <a:chExt cx="4357718" cy="2815475"/>
          </a:xfrm>
        </p:grpSpPr>
        <p:sp>
          <p:nvSpPr>
            <p:cNvPr id="4" name="Quad Arrow 3"/>
            <p:cNvSpPr/>
            <p:nvPr/>
          </p:nvSpPr>
          <p:spPr>
            <a:xfrm>
              <a:off x="3714744" y="1500174"/>
              <a:ext cx="2428892" cy="2071702"/>
            </a:xfrm>
            <a:prstGeom prst="quadArrow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43438" y="1142984"/>
              <a:ext cx="1143008" cy="315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d=1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14876" y="3643314"/>
              <a:ext cx="1143008" cy="315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d=3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00364" y="2357430"/>
              <a:ext cx="1143008" cy="315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d=2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15074" y="2357430"/>
              <a:ext cx="1143008" cy="315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d=0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TERMS AND CONVENTIONS USED</a:t>
            </a:r>
            <a:br>
              <a:rPr lang="en-IN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(CONTD.)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5357850" cy="64294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13.OCCUPANCY(symbol t):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a)for outer cover:  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b)for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inner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cover: 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571472" y="1928802"/>
          <a:ext cx="1571636" cy="1214446"/>
        </p:xfrm>
        <a:graphic>
          <a:graphicData uri="http://schemas.openxmlformats.org/drawingml/2006/table">
            <a:tbl>
              <a:tblPr/>
              <a:tblGrid>
                <a:gridCol w="785818"/>
                <a:gridCol w="785818"/>
              </a:tblGrid>
              <a:tr h="554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2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5" name="Flowchart: Connector 64"/>
          <p:cNvSpPr/>
          <p:nvPr/>
        </p:nvSpPr>
        <p:spPr>
          <a:xfrm>
            <a:off x="1571604" y="214311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1428728" y="228599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1928794" y="228599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1714480" y="20002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/>
          <p:cNvSpPr/>
          <p:nvPr/>
        </p:nvSpPr>
        <p:spPr>
          <a:xfrm>
            <a:off x="1928794" y="20002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Connector 77"/>
          <p:cNvSpPr/>
          <p:nvPr/>
        </p:nvSpPr>
        <p:spPr>
          <a:xfrm>
            <a:off x="1785918" y="228599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2714612" y="1928802"/>
          <a:ext cx="1571636" cy="1214446"/>
        </p:xfrm>
        <a:graphic>
          <a:graphicData uri="http://schemas.openxmlformats.org/drawingml/2006/table">
            <a:tbl>
              <a:tblPr/>
              <a:tblGrid>
                <a:gridCol w="785818"/>
                <a:gridCol w="785818"/>
              </a:tblGrid>
              <a:tr h="554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2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0" name="Flowchart: Connector 79"/>
          <p:cNvSpPr/>
          <p:nvPr/>
        </p:nvSpPr>
        <p:spPr>
          <a:xfrm>
            <a:off x="3714744" y="214311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Connector 80"/>
          <p:cNvSpPr/>
          <p:nvPr/>
        </p:nvSpPr>
        <p:spPr>
          <a:xfrm>
            <a:off x="3571868" y="228599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Connector 81"/>
          <p:cNvSpPr/>
          <p:nvPr/>
        </p:nvSpPr>
        <p:spPr>
          <a:xfrm>
            <a:off x="4071934" y="228599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Connector 82"/>
          <p:cNvSpPr/>
          <p:nvPr/>
        </p:nvSpPr>
        <p:spPr>
          <a:xfrm>
            <a:off x="3857620" y="20002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Connector 83"/>
          <p:cNvSpPr/>
          <p:nvPr/>
        </p:nvSpPr>
        <p:spPr>
          <a:xfrm>
            <a:off x="4071934" y="20002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/>
          <p:cNvSpPr/>
          <p:nvPr/>
        </p:nvSpPr>
        <p:spPr>
          <a:xfrm>
            <a:off x="3929058" y="228599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5000628" y="1928802"/>
          <a:ext cx="1571636" cy="1214446"/>
        </p:xfrm>
        <a:graphic>
          <a:graphicData uri="http://schemas.openxmlformats.org/drawingml/2006/table">
            <a:tbl>
              <a:tblPr/>
              <a:tblGrid>
                <a:gridCol w="785818"/>
                <a:gridCol w="785818"/>
              </a:tblGrid>
              <a:tr h="554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                                      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2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5" name="Flowchart: Connector 94"/>
          <p:cNvSpPr/>
          <p:nvPr/>
        </p:nvSpPr>
        <p:spPr>
          <a:xfrm>
            <a:off x="6000760" y="214311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Connector 95"/>
          <p:cNvSpPr/>
          <p:nvPr/>
        </p:nvSpPr>
        <p:spPr>
          <a:xfrm>
            <a:off x="5857884" y="228599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/>
          <p:cNvSpPr/>
          <p:nvPr/>
        </p:nvSpPr>
        <p:spPr>
          <a:xfrm>
            <a:off x="6357950" y="228599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/>
          <p:cNvSpPr/>
          <p:nvPr/>
        </p:nvSpPr>
        <p:spPr>
          <a:xfrm>
            <a:off x="6143636" y="20002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/>
          <p:cNvSpPr/>
          <p:nvPr/>
        </p:nvSpPr>
        <p:spPr>
          <a:xfrm>
            <a:off x="6357950" y="20002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Connector 99"/>
          <p:cNvSpPr/>
          <p:nvPr/>
        </p:nvSpPr>
        <p:spPr>
          <a:xfrm>
            <a:off x="5643570" y="292893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Connector 100"/>
          <p:cNvSpPr/>
          <p:nvPr/>
        </p:nvSpPr>
        <p:spPr>
          <a:xfrm>
            <a:off x="5357818" y="292893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/>
          <p:cNvSpPr/>
          <p:nvPr/>
        </p:nvSpPr>
        <p:spPr>
          <a:xfrm>
            <a:off x="5286380" y="285749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Connector 102"/>
          <p:cNvSpPr/>
          <p:nvPr/>
        </p:nvSpPr>
        <p:spPr>
          <a:xfrm>
            <a:off x="5500694" y="271462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Connector 103"/>
          <p:cNvSpPr/>
          <p:nvPr/>
        </p:nvSpPr>
        <p:spPr>
          <a:xfrm>
            <a:off x="5072066" y="292893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Connector 104"/>
          <p:cNvSpPr/>
          <p:nvPr/>
        </p:nvSpPr>
        <p:spPr>
          <a:xfrm>
            <a:off x="5072066" y="257174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/>
          <p:cNvSpPr/>
          <p:nvPr/>
        </p:nvSpPr>
        <p:spPr>
          <a:xfrm>
            <a:off x="5286380" y="264318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/>
          <p:cNvSpPr/>
          <p:nvPr/>
        </p:nvSpPr>
        <p:spPr>
          <a:xfrm>
            <a:off x="5643570" y="250030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Connector 107"/>
          <p:cNvSpPr/>
          <p:nvPr/>
        </p:nvSpPr>
        <p:spPr>
          <a:xfrm>
            <a:off x="6215074" y="228599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9" name="Table 108"/>
          <p:cNvGraphicFramePr>
            <a:graphicFrameLocks noGrp="1"/>
          </p:cNvGraphicFramePr>
          <p:nvPr/>
        </p:nvGraphicFramePr>
        <p:xfrm>
          <a:off x="6786578" y="1928802"/>
          <a:ext cx="1571636" cy="1214446"/>
        </p:xfrm>
        <a:graphic>
          <a:graphicData uri="http://schemas.openxmlformats.org/drawingml/2006/table">
            <a:tbl>
              <a:tblPr/>
              <a:tblGrid>
                <a:gridCol w="785818"/>
                <a:gridCol w="785818"/>
              </a:tblGrid>
              <a:tr h="554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2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0" name="Flowchart: Connector 109"/>
          <p:cNvSpPr/>
          <p:nvPr/>
        </p:nvSpPr>
        <p:spPr>
          <a:xfrm>
            <a:off x="7786710" y="214311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lowchart: Connector 110"/>
          <p:cNvSpPr/>
          <p:nvPr/>
        </p:nvSpPr>
        <p:spPr>
          <a:xfrm>
            <a:off x="7643834" y="228599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lowchart: Connector 111"/>
          <p:cNvSpPr/>
          <p:nvPr/>
        </p:nvSpPr>
        <p:spPr>
          <a:xfrm>
            <a:off x="8143900" y="228599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lowchart: Connector 112"/>
          <p:cNvSpPr/>
          <p:nvPr/>
        </p:nvSpPr>
        <p:spPr>
          <a:xfrm>
            <a:off x="7929586" y="20002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lowchart: Connector 113"/>
          <p:cNvSpPr/>
          <p:nvPr/>
        </p:nvSpPr>
        <p:spPr>
          <a:xfrm>
            <a:off x="8143900" y="20002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lowchart: Connector 114"/>
          <p:cNvSpPr/>
          <p:nvPr/>
        </p:nvSpPr>
        <p:spPr>
          <a:xfrm>
            <a:off x="7429520" y="292893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lowchart: Connector 115"/>
          <p:cNvSpPr/>
          <p:nvPr/>
        </p:nvSpPr>
        <p:spPr>
          <a:xfrm>
            <a:off x="7143768" y="292893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Connector 116"/>
          <p:cNvSpPr/>
          <p:nvPr/>
        </p:nvSpPr>
        <p:spPr>
          <a:xfrm>
            <a:off x="7072330" y="285749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lowchart: Connector 117"/>
          <p:cNvSpPr/>
          <p:nvPr/>
        </p:nvSpPr>
        <p:spPr>
          <a:xfrm>
            <a:off x="7286644" y="271462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Connector 118"/>
          <p:cNvSpPr/>
          <p:nvPr/>
        </p:nvSpPr>
        <p:spPr>
          <a:xfrm>
            <a:off x="6858016" y="292893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lowchart: Connector 119"/>
          <p:cNvSpPr/>
          <p:nvPr/>
        </p:nvSpPr>
        <p:spPr>
          <a:xfrm>
            <a:off x="6858016" y="257174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lowchart: Connector 120"/>
          <p:cNvSpPr/>
          <p:nvPr/>
        </p:nvSpPr>
        <p:spPr>
          <a:xfrm>
            <a:off x="7072330" y="264318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lowchart: Connector 121"/>
          <p:cNvSpPr/>
          <p:nvPr/>
        </p:nvSpPr>
        <p:spPr>
          <a:xfrm>
            <a:off x="7429520" y="250030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lowchart: Connector 122"/>
          <p:cNvSpPr/>
          <p:nvPr/>
        </p:nvSpPr>
        <p:spPr>
          <a:xfrm>
            <a:off x="8001024" y="228599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857224" y="335756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t=1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429388" y="614364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t=-1 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071802" y="335756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928662" y="607220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t=-1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286512" y="335756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t=-1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000364" y="607220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 </a:t>
            </a:r>
            <a:endParaRPr lang="en-US" dirty="0"/>
          </a:p>
        </p:txBody>
      </p:sp>
      <p:graphicFrame>
        <p:nvGraphicFramePr>
          <p:cNvPr id="161" name="Table 160"/>
          <p:cNvGraphicFramePr>
            <a:graphicFrameLocks noGrp="1"/>
          </p:cNvGraphicFramePr>
          <p:nvPr/>
        </p:nvGraphicFramePr>
        <p:xfrm>
          <a:off x="5143504" y="4786322"/>
          <a:ext cx="1571636" cy="1214446"/>
        </p:xfrm>
        <a:graphic>
          <a:graphicData uri="http://schemas.openxmlformats.org/drawingml/2006/table">
            <a:tbl>
              <a:tblPr/>
              <a:tblGrid>
                <a:gridCol w="785818"/>
                <a:gridCol w="785818"/>
              </a:tblGrid>
              <a:tr h="554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                                      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2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2" name="Flowchart: Connector 161"/>
          <p:cNvSpPr/>
          <p:nvPr/>
        </p:nvSpPr>
        <p:spPr>
          <a:xfrm>
            <a:off x="6143636" y="500063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lowchart: Connector 162"/>
          <p:cNvSpPr/>
          <p:nvPr/>
        </p:nvSpPr>
        <p:spPr>
          <a:xfrm>
            <a:off x="6000760" y="51435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Connector 163"/>
          <p:cNvSpPr/>
          <p:nvPr/>
        </p:nvSpPr>
        <p:spPr>
          <a:xfrm>
            <a:off x="6500826" y="51435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lowchart: Connector 164"/>
          <p:cNvSpPr/>
          <p:nvPr/>
        </p:nvSpPr>
        <p:spPr>
          <a:xfrm>
            <a:off x="6286512" y="485776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lowchart: Connector 165"/>
          <p:cNvSpPr/>
          <p:nvPr/>
        </p:nvSpPr>
        <p:spPr>
          <a:xfrm>
            <a:off x="6500826" y="485776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lowchart: Connector 166"/>
          <p:cNvSpPr/>
          <p:nvPr/>
        </p:nvSpPr>
        <p:spPr>
          <a:xfrm>
            <a:off x="5786446" y="578645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Connector 167"/>
          <p:cNvSpPr/>
          <p:nvPr/>
        </p:nvSpPr>
        <p:spPr>
          <a:xfrm>
            <a:off x="5500694" y="578645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Connector 168"/>
          <p:cNvSpPr/>
          <p:nvPr/>
        </p:nvSpPr>
        <p:spPr>
          <a:xfrm>
            <a:off x="5429256" y="571501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lowchart: Connector 169"/>
          <p:cNvSpPr/>
          <p:nvPr/>
        </p:nvSpPr>
        <p:spPr>
          <a:xfrm>
            <a:off x="5643570" y="55721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lowchart: Connector 170"/>
          <p:cNvSpPr/>
          <p:nvPr/>
        </p:nvSpPr>
        <p:spPr>
          <a:xfrm>
            <a:off x="5214942" y="578645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lowchart: Connector 171"/>
          <p:cNvSpPr/>
          <p:nvPr/>
        </p:nvSpPr>
        <p:spPr>
          <a:xfrm>
            <a:off x="5214942" y="542926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lowchart: Connector 172"/>
          <p:cNvSpPr/>
          <p:nvPr/>
        </p:nvSpPr>
        <p:spPr>
          <a:xfrm>
            <a:off x="5429256" y="550070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lowchart: Connector 173"/>
          <p:cNvSpPr/>
          <p:nvPr/>
        </p:nvSpPr>
        <p:spPr>
          <a:xfrm>
            <a:off x="5786446" y="535782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lowchart: Connector 174"/>
          <p:cNvSpPr/>
          <p:nvPr/>
        </p:nvSpPr>
        <p:spPr>
          <a:xfrm>
            <a:off x="6357950" y="51435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lowchart: Connector 190"/>
          <p:cNvSpPr/>
          <p:nvPr/>
        </p:nvSpPr>
        <p:spPr>
          <a:xfrm>
            <a:off x="3357554" y="228599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lowchart: Connector 191"/>
          <p:cNvSpPr/>
          <p:nvPr/>
        </p:nvSpPr>
        <p:spPr>
          <a:xfrm>
            <a:off x="3071802" y="235743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lowchart: Connector 192"/>
          <p:cNvSpPr/>
          <p:nvPr/>
        </p:nvSpPr>
        <p:spPr>
          <a:xfrm>
            <a:off x="3000364" y="221455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lowchart: Connector 193"/>
          <p:cNvSpPr/>
          <p:nvPr/>
        </p:nvSpPr>
        <p:spPr>
          <a:xfrm>
            <a:off x="3214678" y="214311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lowchart: Connector 194"/>
          <p:cNvSpPr/>
          <p:nvPr/>
        </p:nvSpPr>
        <p:spPr>
          <a:xfrm>
            <a:off x="2786050" y="228599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lowchart: Connector 195"/>
          <p:cNvSpPr/>
          <p:nvPr/>
        </p:nvSpPr>
        <p:spPr>
          <a:xfrm>
            <a:off x="2786050" y="20002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lowchart: Connector 196"/>
          <p:cNvSpPr/>
          <p:nvPr/>
        </p:nvSpPr>
        <p:spPr>
          <a:xfrm>
            <a:off x="3000364" y="2071678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lowchart: Connector 197"/>
          <p:cNvSpPr/>
          <p:nvPr/>
        </p:nvSpPr>
        <p:spPr>
          <a:xfrm>
            <a:off x="3357554" y="20002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lowchart: Connector 198"/>
          <p:cNvSpPr/>
          <p:nvPr/>
        </p:nvSpPr>
        <p:spPr>
          <a:xfrm>
            <a:off x="7786710" y="271462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lowchart: Connector 199"/>
          <p:cNvSpPr/>
          <p:nvPr/>
        </p:nvSpPr>
        <p:spPr>
          <a:xfrm>
            <a:off x="7643834" y="285749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lowchart: Connector 200"/>
          <p:cNvSpPr/>
          <p:nvPr/>
        </p:nvSpPr>
        <p:spPr>
          <a:xfrm>
            <a:off x="8143900" y="285749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lowchart: Connector 201"/>
          <p:cNvSpPr/>
          <p:nvPr/>
        </p:nvSpPr>
        <p:spPr>
          <a:xfrm>
            <a:off x="7929586" y="257174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lowchart: Connector 202"/>
          <p:cNvSpPr/>
          <p:nvPr/>
        </p:nvSpPr>
        <p:spPr>
          <a:xfrm>
            <a:off x="8143900" y="257174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lowchart: Connector 203"/>
          <p:cNvSpPr/>
          <p:nvPr/>
        </p:nvSpPr>
        <p:spPr>
          <a:xfrm>
            <a:off x="8001024" y="285749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5" name="Table 204"/>
          <p:cNvGraphicFramePr>
            <a:graphicFrameLocks noGrp="1"/>
          </p:cNvGraphicFramePr>
          <p:nvPr/>
        </p:nvGraphicFramePr>
        <p:xfrm>
          <a:off x="642910" y="4786322"/>
          <a:ext cx="1571636" cy="1214446"/>
        </p:xfrm>
        <a:graphic>
          <a:graphicData uri="http://schemas.openxmlformats.org/drawingml/2006/table">
            <a:tbl>
              <a:tblPr/>
              <a:tblGrid>
                <a:gridCol w="785818"/>
                <a:gridCol w="785818"/>
              </a:tblGrid>
              <a:tr h="554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2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6" name="Flowchart: Connector 205"/>
          <p:cNvSpPr/>
          <p:nvPr/>
        </p:nvSpPr>
        <p:spPr>
          <a:xfrm>
            <a:off x="1643042" y="500063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lowchart: Connector 206"/>
          <p:cNvSpPr/>
          <p:nvPr/>
        </p:nvSpPr>
        <p:spPr>
          <a:xfrm>
            <a:off x="1500166" y="51435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lowchart: Connector 207"/>
          <p:cNvSpPr/>
          <p:nvPr/>
        </p:nvSpPr>
        <p:spPr>
          <a:xfrm>
            <a:off x="2000232" y="51435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lowchart: Connector 208"/>
          <p:cNvSpPr/>
          <p:nvPr/>
        </p:nvSpPr>
        <p:spPr>
          <a:xfrm>
            <a:off x="1785918" y="485776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lowchart: Connector 209"/>
          <p:cNvSpPr/>
          <p:nvPr/>
        </p:nvSpPr>
        <p:spPr>
          <a:xfrm>
            <a:off x="2000232" y="485776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lowchart: Connector 210"/>
          <p:cNvSpPr/>
          <p:nvPr/>
        </p:nvSpPr>
        <p:spPr>
          <a:xfrm>
            <a:off x="1285852" y="578645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lowchart: Connector 211"/>
          <p:cNvSpPr/>
          <p:nvPr/>
        </p:nvSpPr>
        <p:spPr>
          <a:xfrm>
            <a:off x="1000100" y="578645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lowchart: Connector 212"/>
          <p:cNvSpPr/>
          <p:nvPr/>
        </p:nvSpPr>
        <p:spPr>
          <a:xfrm>
            <a:off x="928662" y="571501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lowchart: Connector 213"/>
          <p:cNvSpPr/>
          <p:nvPr/>
        </p:nvSpPr>
        <p:spPr>
          <a:xfrm>
            <a:off x="1142976" y="55721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lowchart: Connector 214"/>
          <p:cNvSpPr/>
          <p:nvPr/>
        </p:nvSpPr>
        <p:spPr>
          <a:xfrm>
            <a:off x="714348" y="578645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Flowchart: Connector 215"/>
          <p:cNvSpPr/>
          <p:nvPr/>
        </p:nvSpPr>
        <p:spPr>
          <a:xfrm>
            <a:off x="714348" y="542926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lowchart: Connector 216"/>
          <p:cNvSpPr/>
          <p:nvPr/>
        </p:nvSpPr>
        <p:spPr>
          <a:xfrm>
            <a:off x="928662" y="550070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lowchart: Connector 217"/>
          <p:cNvSpPr/>
          <p:nvPr/>
        </p:nvSpPr>
        <p:spPr>
          <a:xfrm>
            <a:off x="1285852" y="535782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lowchart: Connector 218"/>
          <p:cNvSpPr/>
          <p:nvPr/>
        </p:nvSpPr>
        <p:spPr>
          <a:xfrm>
            <a:off x="1857356" y="51435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lowchart: Connector 219"/>
          <p:cNvSpPr/>
          <p:nvPr/>
        </p:nvSpPr>
        <p:spPr>
          <a:xfrm>
            <a:off x="1643042" y="55721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lowchart: Connector 220"/>
          <p:cNvSpPr/>
          <p:nvPr/>
        </p:nvSpPr>
        <p:spPr>
          <a:xfrm>
            <a:off x="1500166" y="571501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lowchart: Connector 221"/>
          <p:cNvSpPr/>
          <p:nvPr/>
        </p:nvSpPr>
        <p:spPr>
          <a:xfrm>
            <a:off x="2000232" y="571501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lowchart: Connector 222"/>
          <p:cNvSpPr/>
          <p:nvPr/>
        </p:nvSpPr>
        <p:spPr>
          <a:xfrm>
            <a:off x="1785918" y="542926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lowchart: Connector 223"/>
          <p:cNvSpPr/>
          <p:nvPr/>
        </p:nvSpPr>
        <p:spPr>
          <a:xfrm>
            <a:off x="2000232" y="542926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lowchart: Connector 224"/>
          <p:cNvSpPr/>
          <p:nvPr/>
        </p:nvSpPr>
        <p:spPr>
          <a:xfrm>
            <a:off x="1857356" y="571501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1" name="Table 240"/>
          <p:cNvGraphicFramePr>
            <a:graphicFrameLocks noGrp="1"/>
          </p:cNvGraphicFramePr>
          <p:nvPr/>
        </p:nvGraphicFramePr>
        <p:xfrm>
          <a:off x="2714612" y="4786322"/>
          <a:ext cx="1571636" cy="1214446"/>
        </p:xfrm>
        <a:graphic>
          <a:graphicData uri="http://schemas.openxmlformats.org/drawingml/2006/table">
            <a:tbl>
              <a:tblPr/>
              <a:tblGrid>
                <a:gridCol w="785818"/>
                <a:gridCol w="785818"/>
              </a:tblGrid>
              <a:tr h="554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2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2" name="Flowchart: Connector 241"/>
          <p:cNvSpPr/>
          <p:nvPr/>
        </p:nvSpPr>
        <p:spPr>
          <a:xfrm>
            <a:off x="3714744" y="500063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lowchart: Connector 242"/>
          <p:cNvSpPr/>
          <p:nvPr/>
        </p:nvSpPr>
        <p:spPr>
          <a:xfrm>
            <a:off x="3571868" y="51435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lowchart: Connector 243"/>
          <p:cNvSpPr/>
          <p:nvPr/>
        </p:nvSpPr>
        <p:spPr>
          <a:xfrm>
            <a:off x="4071934" y="51435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Flowchart: Connector 244"/>
          <p:cNvSpPr/>
          <p:nvPr/>
        </p:nvSpPr>
        <p:spPr>
          <a:xfrm>
            <a:off x="3857620" y="485776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lowchart: Connector 245"/>
          <p:cNvSpPr/>
          <p:nvPr/>
        </p:nvSpPr>
        <p:spPr>
          <a:xfrm>
            <a:off x="4071934" y="485776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lowchart: Connector 246"/>
          <p:cNvSpPr/>
          <p:nvPr/>
        </p:nvSpPr>
        <p:spPr>
          <a:xfrm>
            <a:off x="3929058" y="51435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lowchart: Connector 247"/>
          <p:cNvSpPr/>
          <p:nvPr/>
        </p:nvSpPr>
        <p:spPr>
          <a:xfrm>
            <a:off x="3357554" y="51435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lowchart: Connector 248"/>
          <p:cNvSpPr/>
          <p:nvPr/>
        </p:nvSpPr>
        <p:spPr>
          <a:xfrm>
            <a:off x="3071802" y="521495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lowchart: Connector 249"/>
          <p:cNvSpPr/>
          <p:nvPr/>
        </p:nvSpPr>
        <p:spPr>
          <a:xfrm>
            <a:off x="3000364" y="507207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lowchart: Connector 250"/>
          <p:cNvSpPr/>
          <p:nvPr/>
        </p:nvSpPr>
        <p:spPr>
          <a:xfrm>
            <a:off x="3214678" y="500063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Flowchart: Connector 251"/>
          <p:cNvSpPr/>
          <p:nvPr/>
        </p:nvSpPr>
        <p:spPr>
          <a:xfrm>
            <a:off x="2786050" y="51435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lowchart: Connector 252"/>
          <p:cNvSpPr/>
          <p:nvPr/>
        </p:nvSpPr>
        <p:spPr>
          <a:xfrm>
            <a:off x="2786050" y="485776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lowchart: Connector 253"/>
          <p:cNvSpPr/>
          <p:nvPr/>
        </p:nvSpPr>
        <p:spPr>
          <a:xfrm>
            <a:off x="3000364" y="4929198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lowchart: Connector 254"/>
          <p:cNvSpPr/>
          <p:nvPr/>
        </p:nvSpPr>
        <p:spPr>
          <a:xfrm>
            <a:off x="3357554" y="485776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3" name="Table 262"/>
          <p:cNvGraphicFramePr>
            <a:graphicFrameLocks noGrp="1"/>
          </p:cNvGraphicFramePr>
          <p:nvPr/>
        </p:nvGraphicFramePr>
        <p:xfrm>
          <a:off x="7000892" y="4786322"/>
          <a:ext cx="1571636" cy="1214446"/>
        </p:xfrm>
        <a:graphic>
          <a:graphicData uri="http://schemas.openxmlformats.org/drawingml/2006/table">
            <a:tbl>
              <a:tblPr/>
              <a:tblGrid>
                <a:gridCol w="785818"/>
                <a:gridCol w="785818"/>
              </a:tblGrid>
              <a:tr h="554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2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4" name="Flowchart: Connector 263"/>
          <p:cNvSpPr/>
          <p:nvPr/>
        </p:nvSpPr>
        <p:spPr>
          <a:xfrm>
            <a:off x="8001024" y="500063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Flowchart: Connector 264"/>
          <p:cNvSpPr/>
          <p:nvPr/>
        </p:nvSpPr>
        <p:spPr>
          <a:xfrm>
            <a:off x="7858148" y="51435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lowchart: Connector 265"/>
          <p:cNvSpPr/>
          <p:nvPr/>
        </p:nvSpPr>
        <p:spPr>
          <a:xfrm>
            <a:off x="8358214" y="51435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lowchart: Connector 266"/>
          <p:cNvSpPr/>
          <p:nvPr/>
        </p:nvSpPr>
        <p:spPr>
          <a:xfrm>
            <a:off x="8143900" y="485776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lowchart: Connector 267"/>
          <p:cNvSpPr/>
          <p:nvPr/>
        </p:nvSpPr>
        <p:spPr>
          <a:xfrm>
            <a:off x="8358214" y="485776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lowchart: Connector 268"/>
          <p:cNvSpPr/>
          <p:nvPr/>
        </p:nvSpPr>
        <p:spPr>
          <a:xfrm>
            <a:off x="8215338" y="51435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HOW TO FIND  DIRECTION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abc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85720" y="1000108"/>
            <a:ext cx="8229600" cy="2232248"/>
          </a:xfrm>
        </p:spPr>
      </p:pic>
      <p:pic>
        <p:nvPicPr>
          <p:cNvPr id="7" name="Picture 6" descr="ab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4337720"/>
            <a:ext cx="8424936" cy="2520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2976" y="3357562"/>
            <a:ext cx="621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b="1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=( 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b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b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) modulo 4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PROPOSED SOLUTION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78687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Outline of algorithm</a:t>
            </a:r>
          </a:p>
          <a:p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step 1</a:t>
            </a:r>
            <a:r>
              <a:rPr lang="en-IN" sz="2800" i="1" dirty="0" smtClean="0">
                <a:latin typeface="Times New Roman" pitchFamily="18" charset="0"/>
                <a:cs typeface="Times New Roman" pitchFamily="18" charset="0"/>
              </a:rPr>
              <a:t>: input PGM image as a file and grid-size from the         user</a:t>
            </a:r>
          </a:p>
          <a:p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step 2</a:t>
            </a:r>
            <a:r>
              <a:rPr lang="en-IN" sz="2800" i="1" dirty="0" smtClean="0">
                <a:latin typeface="Times New Roman" pitchFamily="18" charset="0"/>
                <a:cs typeface="Times New Roman" pitchFamily="18" charset="0"/>
              </a:rPr>
              <a:t>: generate outer cover</a:t>
            </a:r>
          </a:p>
          <a:p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step 3</a:t>
            </a:r>
            <a:r>
              <a:rPr lang="en-IN" sz="2800" i="1" dirty="0" smtClean="0">
                <a:latin typeface="Times New Roman" pitchFamily="18" charset="0"/>
                <a:cs typeface="Times New Roman" pitchFamily="18" charset="0"/>
              </a:rPr>
              <a:t>: generate convex hull</a:t>
            </a:r>
          </a:p>
          <a:p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step 4</a:t>
            </a:r>
            <a:r>
              <a:rPr lang="en-IN" sz="2800" i="1" dirty="0" smtClean="0">
                <a:latin typeface="Times New Roman" pitchFamily="18" charset="0"/>
                <a:cs typeface="Times New Roman" pitchFamily="18" charset="0"/>
              </a:rPr>
              <a:t>: generate inner cover</a:t>
            </a:r>
          </a:p>
          <a:p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step 5</a:t>
            </a:r>
            <a:r>
              <a:rPr lang="en-IN" sz="2800" i="1" dirty="0" smtClean="0">
                <a:latin typeface="Times New Roman" pitchFamily="18" charset="0"/>
                <a:cs typeface="Times New Roman" pitchFamily="18" charset="0"/>
              </a:rPr>
              <a:t>: output an image file which contains the original image  along with grid-lines and the covers</a:t>
            </a:r>
          </a:p>
          <a:p>
            <a:pPr>
              <a:buNone/>
            </a:pPr>
            <a:endParaRPr lang="en-IN" i="1" dirty="0" smtClean="0"/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IMAGE NOISE REMOVAL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8643998" cy="564357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What is image noise?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Image noise, in this case, refers to the unwanted pixels, which distort the original image and hamper the generation of the covers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Noise </a:t>
            </a: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removal</a:t>
            </a:r>
          </a:p>
          <a:p>
            <a:pPr>
              <a:buNone/>
            </a:pP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Step 1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: Add the values at each pixel where the gray-scale value is less than the scale of the image</a:t>
            </a:r>
          </a:p>
          <a:p>
            <a:pPr>
              <a:buNone/>
            </a:pP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Step 2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: Find the average value by dividing the total value by the total number of pixels that have gray-scale value less than the scale</a:t>
            </a:r>
          </a:p>
          <a:p>
            <a:pPr>
              <a:buNone/>
            </a:pP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Step 3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: Add an adjustment factor(say 50) to the average value. This is the new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average</a:t>
            </a:r>
            <a:endParaRPr lang="en-IN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Step 4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: If the value of a pixel is less than the average value, make the value of the pixel= average value, otherwise make it equal to the image scale</a:t>
            </a:r>
          </a:p>
          <a:p>
            <a:pPr>
              <a:buNone/>
            </a:pP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Step 5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: If pixel value is less than average, make it equal to average, otherwise make it equal to the image scale</a:t>
            </a:r>
            <a:endParaRPr lang="en-IN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572560" cy="92867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NOISE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REMOVAL-DEMONSTRATION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4857760"/>
            <a:ext cx="8401080" cy="17145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Total value of pixels which have value less than scale = 4352880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Total number of pixels which have value less than scale = 23113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Adjustment factor = 20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AVERAGE VALUE = 4352880/23113 + 20= 208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928670"/>
            <a:ext cx="9144000" cy="3170238"/>
            <a:chOff x="0" y="1428736"/>
            <a:chExt cx="9144000" cy="3170238"/>
          </a:xfrm>
        </p:grpSpPr>
        <p:pic>
          <p:nvPicPr>
            <p:cNvPr id="54274" name="Picture 2" descr="G:\noise.jpe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00364" y="1500174"/>
              <a:ext cx="3060700" cy="3098800"/>
            </a:xfrm>
            <a:prstGeom prst="rect">
              <a:avLst/>
            </a:prstGeom>
            <a:noFill/>
          </p:spPr>
        </p:pic>
        <p:pic>
          <p:nvPicPr>
            <p:cNvPr id="54275" name="Picture 3" descr="G:\noise_removed.jpe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3300" y="1428736"/>
              <a:ext cx="3060700" cy="3098800"/>
            </a:xfrm>
            <a:prstGeom prst="rect">
              <a:avLst/>
            </a:prstGeom>
            <a:noFill/>
          </p:spPr>
        </p:pic>
        <p:sp>
          <p:nvSpPr>
            <p:cNvPr id="6" name="Right Arrow 5"/>
            <p:cNvSpPr/>
            <p:nvPr/>
          </p:nvSpPr>
          <p:spPr>
            <a:xfrm>
              <a:off x="5786446" y="2500306"/>
              <a:ext cx="714380" cy="5000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G:\final images\grid.jpe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1500174"/>
              <a:ext cx="3060700" cy="3098800"/>
            </a:xfrm>
            <a:prstGeom prst="rect">
              <a:avLst/>
            </a:prstGeom>
            <a:noFill/>
          </p:spPr>
        </p:pic>
        <p:sp>
          <p:nvSpPr>
            <p:cNvPr id="8" name="Right Arrow 7"/>
            <p:cNvSpPr/>
            <p:nvPr/>
          </p:nvSpPr>
          <p:spPr>
            <a:xfrm>
              <a:off x="2643174" y="2571744"/>
              <a:ext cx="714380" cy="5000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8596" y="428625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IMAGE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86116" y="428625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NOISE HIGHLIGHTED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00826" y="4214818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NOISE REMOVED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OUTER COVER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Determination of the starting vertex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IN" sz="2400" i="1" dirty="0" smtClean="0"/>
              <a:t>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Step 1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: traverse image from top to bottom, from left to right</a:t>
            </a:r>
          </a:p>
          <a:p>
            <a:pPr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Step 2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: Taking each point, we observe the conditions of its containing cells. If the cell c2 is occupied and c1,c3 and c4 are </a:t>
            </a:r>
          </a:p>
          <a:p>
            <a:pPr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unoccupied, then the first such point becomes the starting vertex</a:t>
            </a:r>
          </a:p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cover generation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IN" sz="2400" i="1" dirty="0" smtClean="0"/>
              <a:t>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Step 1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: start from starting vertex </a:t>
            </a:r>
          </a:p>
          <a:p>
            <a:pPr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Step 2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: assume initial  d=2</a:t>
            </a:r>
          </a:p>
          <a:p>
            <a:pPr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Step 3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: find occupancy t</a:t>
            </a:r>
          </a:p>
          <a:p>
            <a:pPr>
              <a:buNone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Step 4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: calculate (d + t) modulo 4 and assign it to d</a:t>
            </a:r>
          </a:p>
          <a:p>
            <a:endParaRPr lang="en-IN" sz="24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OUTER COVER (CONTD.)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Step 5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: move in the direction ,according to d, g units to get the new vertex</a:t>
            </a:r>
          </a:p>
          <a:p>
            <a:pPr>
              <a:buNone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Step 6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: join the initial and new vertex</a:t>
            </a:r>
          </a:p>
          <a:p>
            <a:pPr>
              <a:buNone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Step 7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: the new vertex becomes the initial vertex</a:t>
            </a:r>
          </a:p>
          <a:p>
            <a:pPr>
              <a:buNone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Step 8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: check if the new vertex=starting vertex</a:t>
            </a:r>
          </a:p>
          <a:p>
            <a:pPr>
              <a:buNone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Step 9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: if result of step 8 is false, go to step 3</a:t>
            </a:r>
          </a:p>
          <a:p>
            <a:pPr>
              <a:buNone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Step 10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: if result of step 8 is true, the outer cover is completed</a:t>
            </a:r>
          </a:p>
          <a:p>
            <a:pPr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714356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MEMBERS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786058"/>
            <a:ext cx="6615130" cy="2828932"/>
          </a:xfrm>
          <a:ln w="38100"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Chowdhury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(Exam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roll-111205007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Shreyasee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De(Exam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roll-111205027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Siddharth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Kumar(Exam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roll-111205048)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54032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DEMONSTRATION(OUTER COVER)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556792"/>
            <a:ext cx="626469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 rot="5400000">
            <a:off x="5106991" y="1964521"/>
            <a:ext cx="215108" cy="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788024" y="2420888"/>
            <a:ext cx="4320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4684002" y="2316866"/>
            <a:ext cx="206334" cy="17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572000" y="2214554"/>
            <a:ext cx="2160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4499707" y="2143971"/>
            <a:ext cx="14458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779912" y="2060848"/>
            <a:ext cx="7920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79912" y="2060848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563888" y="2204864"/>
            <a:ext cx="2160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3392703" y="2385739"/>
            <a:ext cx="350350" cy="79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563888" y="2564904"/>
            <a:ext cx="2160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79912" y="2564904"/>
            <a:ext cx="0" cy="3600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79912" y="2924944"/>
            <a:ext cx="2160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95936" y="2924944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779912" y="3068960"/>
            <a:ext cx="2160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779912" y="3068960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571868" y="3214686"/>
            <a:ext cx="2160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3503280" y="3140398"/>
            <a:ext cx="145726" cy="85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2714612" y="3071810"/>
            <a:ext cx="85725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699792" y="3068960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0800000" flipV="1">
            <a:off x="2500298" y="3212976"/>
            <a:ext cx="199494" cy="17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483768" y="3212976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483768" y="3933056"/>
            <a:ext cx="4320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915816" y="3933056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915816" y="4077072"/>
            <a:ext cx="4320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3347864" y="3933056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357554" y="3929066"/>
            <a:ext cx="4320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779912" y="3933056"/>
            <a:ext cx="0" cy="792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3563888" y="4725144"/>
            <a:ext cx="2160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563888" y="4725144"/>
            <a:ext cx="0" cy="2160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3347864" y="4941168"/>
            <a:ext cx="2160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347864" y="4941168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915816" y="5085184"/>
            <a:ext cx="4320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915816" y="5085184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2699792" y="5229200"/>
            <a:ext cx="2160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2699792" y="5229200"/>
            <a:ext cx="0" cy="2160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339752" y="5445224"/>
            <a:ext cx="3600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339752" y="5445224"/>
            <a:ext cx="0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1907704" y="5733256"/>
            <a:ext cx="4320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907704" y="5733256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1475656" y="5877272"/>
            <a:ext cx="4320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475656" y="5877272"/>
            <a:ext cx="0" cy="5760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475656" y="6453336"/>
            <a:ext cx="10081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2483768" y="6237312"/>
            <a:ext cx="0" cy="2160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483768" y="6237312"/>
            <a:ext cx="2160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2699792" y="6093296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699792" y="6093296"/>
            <a:ext cx="2160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2915816" y="5949280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15816" y="5949280"/>
            <a:ext cx="2160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131840" y="5733256"/>
            <a:ext cx="0" cy="2160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131840" y="5733256"/>
            <a:ext cx="10081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5400000">
            <a:off x="3964146" y="5894242"/>
            <a:ext cx="36004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0800000">
            <a:off x="3929058" y="6072206"/>
            <a:ext cx="21431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>
            <a:off x="3751257" y="6250801"/>
            <a:ext cx="356396" cy="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929058" y="6429396"/>
            <a:ext cx="10801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5400000" flipH="1" flipV="1">
            <a:off x="4654268" y="6079616"/>
            <a:ext cx="696140" cy="34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5000628" y="5715016"/>
            <a:ext cx="428628" cy="182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436096" y="5733256"/>
            <a:ext cx="0" cy="2160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5220072" y="5949280"/>
            <a:ext cx="2160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220072" y="5949280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6200000" flipH="1">
            <a:off x="5242111" y="6259351"/>
            <a:ext cx="381130" cy="68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436096" y="6453336"/>
            <a:ext cx="2160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5652120" y="6453336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5652120" y="6597352"/>
            <a:ext cx="4320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6084168" y="6237312"/>
            <a:ext cx="0" cy="3600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084168" y="6237312"/>
            <a:ext cx="3600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444208" y="6237312"/>
            <a:ext cx="0" cy="2160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444208" y="6453336"/>
            <a:ext cx="6480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7092280" y="6237312"/>
            <a:ext cx="0" cy="2160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7092280" y="6237312"/>
            <a:ext cx="2160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7308304" y="5733256"/>
            <a:ext cx="0" cy="5040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7092280" y="5733256"/>
            <a:ext cx="2160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7092280" y="5589240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6660232" y="5589240"/>
            <a:ext cx="4320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6660232" y="5445224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>
            <a:off x="6444208" y="5445224"/>
            <a:ext cx="2160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6444208" y="4581128"/>
            <a:ext cx="0" cy="8640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6228184" y="4581128"/>
            <a:ext cx="2160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6228184" y="3933056"/>
            <a:ext cx="0" cy="6480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H="1">
            <a:off x="6084168" y="3933056"/>
            <a:ext cx="1440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6072198" y="3571876"/>
            <a:ext cx="0" cy="3600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rot="10800000" flipV="1">
            <a:off x="5868144" y="3571876"/>
            <a:ext cx="204054" cy="11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5868144" y="3212976"/>
            <a:ext cx="0" cy="3600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5652120" y="3212976"/>
            <a:ext cx="2160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5652120" y="3068960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5652120" y="3068960"/>
            <a:ext cx="4320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6084168" y="2924944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6084168" y="2924944"/>
            <a:ext cx="1440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6228184" y="2780928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6228184" y="2780928"/>
            <a:ext cx="28803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V="1">
            <a:off x="6500826" y="2428868"/>
            <a:ext cx="0" cy="3600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>
            <a:off x="6228184" y="2420888"/>
            <a:ext cx="28803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6228184" y="2060848"/>
            <a:ext cx="0" cy="3600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>
            <a:off x="5868144" y="2060848"/>
            <a:ext cx="3600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V="1">
            <a:off x="5868144" y="1916832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5580112" y="1916832"/>
            <a:ext cx="28803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V="1">
            <a:off x="5580112" y="1700808"/>
            <a:ext cx="0" cy="2160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>
            <a:off x="5220072" y="1700808"/>
            <a:ext cx="3600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5214942" y="6072206"/>
            <a:ext cx="2160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14282" y="1285860"/>
            <a:ext cx="2220434" cy="1828870"/>
            <a:chOff x="2516173" y="1020769"/>
            <a:chExt cx="5016536" cy="3128812"/>
          </a:xfrm>
        </p:grpSpPr>
        <p:sp>
          <p:nvSpPr>
            <p:cNvPr id="105" name="Quad Arrow 104"/>
            <p:cNvSpPr/>
            <p:nvPr/>
          </p:nvSpPr>
          <p:spPr>
            <a:xfrm>
              <a:off x="3645952" y="1631846"/>
              <a:ext cx="2428891" cy="2071702"/>
            </a:xfrm>
            <a:prstGeom prst="quadArrow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07349" y="1020769"/>
              <a:ext cx="2582351" cy="684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d=1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291540" y="3465077"/>
              <a:ext cx="1727741" cy="684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d=3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516173" y="2242923"/>
              <a:ext cx="1788597" cy="684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d=2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066906" y="2242923"/>
              <a:ext cx="1465803" cy="684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d=0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6072198" y="1285860"/>
            <a:ext cx="321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=( 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 modulo 4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Octagon 111"/>
          <p:cNvSpPr/>
          <p:nvPr/>
        </p:nvSpPr>
        <p:spPr>
          <a:xfrm>
            <a:off x="4572000" y="1928802"/>
            <a:ext cx="133352" cy="142876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13" name="Octagon 112"/>
          <p:cNvSpPr/>
          <p:nvPr/>
        </p:nvSpPr>
        <p:spPr>
          <a:xfrm>
            <a:off x="5072066" y="1500174"/>
            <a:ext cx="133352" cy="142876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15" name="Octagon 114"/>
          <p:cNvSpPr/>
          <p:nvPr/>
        </p:nvSpPr>
        <p:spPr>
          <a:xfrm>
            <a:off x="4786314" y="2071678"/>
            <a:ext cx="133352" cy="142876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16" name="Octagon 115"/>
          <p:cNvSpPr/>
          <p:nvPr/>
        </p:nvSpPr>
        <p:spPr>
          <a:xfrm>
            <a:off x="5214942" y="2428868"/>
            <a:ext cx="142876" cy="142876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17" name="Octagon 116"/>
          <p:cNvSpPr/>
          <p:nvPr/>
        </p:nvSpPr>
        <p:spPr>
          <a:xfrm>
            <a:off x="4429124" y="2214554"/>
            <a:ext cx="142876" cy="142876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18" name="Octagon 117"/>
          <p:cNvSpPr/>
          <p:nvPr/>
        </p:nvSpPr>
        <p:spPr>
          <a:xfrm>
            <a:off x="4572000" y="2428868"/>
            <a:ext cx="142876" cy="142876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51" name="Octagon 150"/>
          <p:cNvSpPr/>
          <p:nvPr/>
        </p:nvSpPr>
        <p:spPr>
          <a:xfrm>
            <a:off x="5286380" y="1785926"/>
            <a:ext cx="142876" cy="142876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53" name="Octagon 152"/>
          <p:cNvSpPr/>
          <p:nvPr/>
        </p:nvSpPr>
        <p:spPr>
          <a:xfrm>
            <a:off x="5000628" y="2000240"/>
            <a:ext cx="142876" cy="142876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54" name="Octagon 153"/>
          <p:cNvSpPr/>
          <p:nvPr/>
        </p:nvSpPr>
        <p:spPr>
          <a:xfrm>
            <a:off x="5286380" y="2143116"/>
            <a:ext cx="142876" cy="142876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</a:t>
            </a:r>
            <a:endParaRPr lang="en-US" sz="1000" dirty="0"/>
          </a:p>
        </p:txBody>
      </p:sp>
      <p:cxnSp>
        <p:nvCxnSpPr>
          <p:cNvPr id="161" name="Straight Connector 160"/>
          <p:cNvCxnSpPr/>
          <p:nvPr/>
        </p:nvCxnSpPr>
        <p:spPr>
          <a:xfrm rot="5400000">
            <a:off x="5107785" y="2321711"/>
            <a:ext cx="21431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5400000">
            <a:off x="5137948" y="2147878"/>
            <a:ext cx="153194" cy="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5400000">
            <a:off x="5107785" y="1820851"/>
            <a:ext cx="215108" cy="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5" grpId="0" animBg="1"/>
      <p:bldP spid="116" grpId="0" animBg="1"/>
      <p:bldP spid="117" grpId="0" animBg="1"/>
      <p:bldP spid="118" grpId="0" animBg="1"/>
      <p:bldP spid="151" grpId="0" animBg="1"/>
      <p:bldP spid="153" grpId="0" animBg="1"/>
      <p:bldP spid="1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IMAGE WITH OUTER COVER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56792"/>
            <a:ext cx="6505248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CONVEX HULL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Determination of the starting vertex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The starting vertex of outer cover is the starting vertex of the convex hull.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Cover generation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Step 1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: start from starting vertex </a:t>
            </a:r>
          </a:p>
          <a:p>
            <a:pPr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Step 2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: push vertex into a stack</a:t>
            </a:r>
          </a:p>
          <a:p>
            <a:pPr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Step 3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: if the stack has more than or equal to 5 elements, pop the top 4 elements</a:t>
            </a:r>
          </a:p>
          <a:p>
            <a:pPr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Step 4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: if the popped 2nd,3rd,4th and 5th elements are 1,3,3,1 or 3,3,3,1 respectively, add and/or remove vertices to remove concavity</a:t>
            </a:r>
          </a:p>
          <a:p>
            <a:pPr>
              <a:buNone/>
            </a:pPr>
            <a:endParaRPr lang="en-IN" sz="24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CONVEX HULL(CONTD.)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Step 5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push the new set of vertices into the stack</a:t>
            </a:r>
          </a:p>
          <a:p>
            <a:pPr>
              <a:buNone/>
            </a:pP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Step 6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go to step 3</a:t>
            </a:r>
          </a:p>
          <a:p>
            <a:pPr>
              <a:buNone/>
            </a:pP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Step 7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push 2 vertices from stack</a:t>
            </a:r>
          </a:p>
          <a:p>
            <a:pPr>
              <a:buNone/>
            </a:pP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Step 8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join the vertices</a:t>
            </a:r>
          </a:p>
          <a:p>
            <a:pPr>
              <a:buNone/>
            </a:pP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Step 9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check if stack is empty</a:t>
            </a:r>
          </a:p>
          <a:p>
            <a:pPr>
              <a:buNone/>
            </a:pP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Step 10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if result of step 9 is false ,go to step 7</a:t>
            </a:r>
          </a:p>
          <a:p>
            <a:pPr>
              <a:buNone/>
            </a:pP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Step 11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if result of step 9 is true, the convex hull is completed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1438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DEMONSTRATION(CONVEX HULL)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56792"/>
            <a:ext cx="6505248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5508104" y="1700808"/>
            <a:ext cx="0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995936" y="2071678"/>
            <a:ext cx="1512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931623" y="2135991"/>
            <a:ext cx="133186" cy="45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779912" y="2204864"/>
            <a:ext cx="216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779912" y="2204864"/>
            <a:ext cx="0" cy="7920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915816" y="2996952"/>
            <a:ext cx="8640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915816" y="2996952"/>
            <a:ext cx="0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699792" y="3212976"/>
            <a:ext cx="216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699792" y="3212976"/>
            <a:ext cx="0" cy="20882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483768" y="5301208"/>
            <a:ext cx="216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83768" y="5301208"/>
            <a:ext cx="0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068250" y="5643578"/>
            <a:ext cx="432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051720" y="5661248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619672" y="5805264"/>
            <a:ext cx="432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619672" y="5805264"/>
            <a:ext cx="0" cy="5040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619672" y="6309320"/>
            <a:ext cx="43204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940152" y="6309320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940152" y="6453336"/>
            <a:ext cx="432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372200" y="6309320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372200" y="6309320"/>
            <a:ext cx="10801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7452320" y="6165304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452320" y="6143644"/>
            <a:ext cx="216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 flipH="1" flipV="1">
            <a:off x="7394198" y="5893214"/>
            <a:ext cx="500066" cy="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452320" y="5643578"/>
            <a:ext cx="216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 flipV="1">
            <a:off x="7324928" y="5533856"/>
            <a:ext cx="231984" cy="22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0800000">
            <a:off x="7000892" y="5429264"/>
            <a:ext cx="428628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020272" y="5301208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804248" y="5301208"/>
            <a:ext cx="216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6200000" flipV="1">
            <a:off x="5323524" y="3820484"/>
            <a:ext cx="2943778" cy="176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6588224" y="2348880"/>
            <a:ext cx="216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 flipV="1">
            <a:off x="6441643" y="2202299"/>
            <a:ext cx="277202" cy="159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156176" y="2060848"/>
            <a:ext cx="432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156176" y="1916832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5940152" y="1916832"/>
            <a:ext cx="216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940152" y="1700808"/>
            <a:ext cx="0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5508104" y="1700808"/>
            <a:ext cx="432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ctagon 41"/>
          <p:cNvSpPr/>
          <p:nvPr/>
        </p:nvSpPr>
        <p:spPr>
          <a:xfrm>
            <a:off x="5572132" y="1785926"/>
            <a:ext cx="133352" cy="142876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95" name="Octagon 94"/>
          <p:cNvSpPr/>
          <p:nvPr/>
        </p:nvSpPr>
        <p:spPr>
          <a:xfrm>
            <a:off x="4857752" y="2285992"/>
            <a:ext cx="133352" cy="142876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96" name="Octagon 95"/>
          <p:cNvSpPr/>
          <p:nvPr/>
        </p:nvSpPr>
        <p:spPr>
          <a:xfrm>
            <a:off x="4929190" y="1857364"/>
            <a:ext cx="133352" cy="142876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98" name="Octagon 97"/>
          <p:cNvSpPr/>
          <p:nvPr/>
        </p:nvSpPr>
        <p:spPr>
          <a:xfrm>
            <a:off x="3857620" y="1928802"/>
            <a:ext cx="133352" cy="142876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10" name="Octagon 109"/>
          <p:cNvSpPr/>
          <p:nvPr/>
        </p:nvSpPr>
        <p:spPr>
          <a:xfrm>
            <a:off x="5572132" y="2357430"/>
            <a:ext cx="142876" cy="142876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11" name="Octagon 110"/>
          <p:cNvSpPr/>
          <p:nvPr/>
        </p:nvSpPr>
        <p:spPr>
          <a:xfrm>
            <a:off x="5000628" y="2428868"/>
            <a:ext cx="142876" cy="142876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12" name="Octagon 111"/>
          <p:cNvSpPr/>
          <p:nvPr/>
        </p:nvSpPr>
        <p:spPr>
          <a:xfrm>
            <a:off x="4643438" y="2143116"/>
            <a:ext cx="142876" cy="142876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16" name="Octagon 115"/>
          <p:cNvSpPr/>
          <p:nvPr/>
        </p:nvSpPr>
        <p:spPr>
          <a:xfrm>
            <a:off x="5572132" y="2143116"/>
            <a:ext cx="142876" cy="142876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3</a:t>
            </a:r>
            <a:endParaRPr lang="en-US" sz="1000" dirty="0"/>
          </a:p>
        </p:txBody>
      </p:sp>
      <p:cxnSp>
        <p:nvCxnSpPr>
          <p:cNvPr id="132" name="Straight Connector 131"/>
          <p:cNvCxnSpPr/>
          <p:nvPr/>
        </p:nvCxnSpPr>
        <p:spPr>
          <a:xfrm rot="5400000">
            <a:off x="5180017" y="2035165"/>
            <a:ext cx="64294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0800000">
            <a:off x="5072066" y="2357430"/>
            <a:ext cx="435468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5400000">
            <a:off x="5000628" y="2285992"/>
            <a:ext cx="142876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5400000" flipH="1" flipV="1">
            <a:off x="4786314" y="2143116"/>
            <a:ext cx="142876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0800000">
            <a:off x="4857752" y="2214554"/>
            <a:ext cx="22115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0800000">
            <a:off x="5072066" y="2214554"/>
            <a:ext cx="428628" cy="1588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10800000">
            <a:off x="3286116" y="5786454"/>
            <a:ext cx="1143008" cy="1588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5400000">
            <a:off x="3929058" y="2928934"/>
            <a:ext cx="142876" cy="1588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0800000">
            <a:off x="3143240" y="5929330"/>
            <a:ext cx="1071570" cy="1588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0800000">
            <a:off x="2928926" y="6143644"/>
            <a:ext cx="1285884" cy="1588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0800000">
            <a:off x="5286380" y="5786454"/>
            <a:ext cx="214314" cy="1588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10800000">
            <a:off x="5286380" y="5929330"/>
            <a:ext cx="214314" cy="1588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2286778" y="4499776"/>
            <a:ext cx="1285884" cy="1588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5400000">
            <a:off x="6072992" y="3356768"/>
            <a:ext cx="1000132" cy="1588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5400000">
            <a:off x="2608249" y="4535495"/>
            <a:ext cx="1071570" cy="1588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5400000">
            <a:off x="3144034" y="4428338"/>
            <a:ext cx="857256" cy="1588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5400000">
            <a:off x="3394067" y="4249743"/>
            <a:ext cx="785818" cy="1588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5400000">
            <a:off x="6108711" y="3249611"/>
            <a:ext cx="500066" cy="1588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>
            <a:off x="6037273" y="3106735"/>
            <a:ext cx="214314" cy="1588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142844" y="1285860"/>
            <a:ext cx="2220434" cy="1828870"/>
            <a:chOff x="2516173" y="1020769"/>
            <a:chExt cx="5016536" cy="3128812"/>
          </a:xfrm>
        </p:grpSpPr>
        <p:sp>
          <p:nvSpPr>
            <p:cNvPr id="70" name="Quad Arrow 69"/>
            <p:cNvSpPr/>
            <p:nvPr/>
          </p:nvSpPr>
          <p:spPr>
            <a:xfrm>
              <a:off x="3645952" y="1631846"/>
              <a:ext cx="2428891" cy="2071702"/>
            </a:xfrm>
            <a:prstGeom prst="quadArrow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07349" y="1020769"/>
              <a:ext cx="2582351" cy="684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d=1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91540" y="3465077"/>
              <a:ext cx="1727741" cy="684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d=3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16173" y="2242923"/>
              <a:ext cx="1788597" cy="684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d=2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66906" y="2242923"/>
              <a:ext cx="1465803" cy="684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d=0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929322" y="1142984"/>
            <a:ext cx="321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=( 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 modulo 4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IMAGE WITH OUTER COVER AND CONVEX HULL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6696744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INNER COVER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Determination of starting vertex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Step 1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: traverse image from top to bottom, from left to right</a:t>
            </a:r>
          </a:p>
          <a:p>
            <a:pPr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Step 2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: Taking each point, we observe the conditions of its containing cells. If 1 cell is uncovered and the remaining 3 are covered, the first such point becomes the starting vertex</a:t>
            </a:r>
          </a:p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 Cover generation: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Step 1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: start from starting vertex </a:t>
            </a:r>
          </a:p>
          <a:p>
            <a:pPr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Step 2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: initial d is determined by the position of the unoccupied cell</a:t>
            </a:r>
          </a:p>
          <a:p>
            <a:pPr>
              <a:buNone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Step 3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: find occupancy t</a:t>
            </a:r>
          </a:p>
          <a:p>
            <a:pPr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Step 4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: calculate (d + t) modulo 4 and assign it to d</a:t>
            </a:r>
          </a:p>
          <a:p>
            <a:endParaRPr lang="en-IN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INNER COVER(CONTD.)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Step 5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: move in the direction ,according to d, g units to get the new vertex</a:t>
            </a:r>
          </a:p>
          <a:p>
            <a:pPr>
              <a:buNone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Step 6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: join the initial and new vertex</a:t>
            </a:r>
          </a:p>
          <a:p>
            <a:pPr>
              <a:buNone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Step 7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: the new vertex becomes the initial vertex</a:t>
            </a:r>
          </a:p>
          <a:p>
            <a:pPr>
              <a:buNone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Step 8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: check if the new vertex=starting vertex</a:t>
            </a:r>
          </a:p>
          <a:p>
            <a:pPr>
              <a:buNone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Step 9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: if result of step 8 is false, go to step 3</a:t>
            </a:r>
          </a:p>
          <a:p>
            <a:pPr>
              <a:buNone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Step 10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: if result of step 8 is true, the inner cover is completed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14372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DEMONSTRATION(INNER COVER)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357298"/>
            <a:ext cx="712879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5" name="Group 84"/>
          <p:cNvGrpSpPr/>
          <p:nvPr/>
        </p:nvGrpSpPr>
        <p:grpSpPr>
          <a:xfrm>
            <a:off x="214282" y="1142984"/>
            <a:ext cx="2220434" cy="1828870"/>
            <a:chOff x="2516173" y="1020769"/>
            <a:chExt cx="5016536" cy="3128812"/>
          </a:xfrm>
        </p:grpSpPr>
        <p:sp>
          <p:nvSpPr>
            <p:cNvPr id="87" name="Quad Arrow 86"/>
            <p:cNvSpPr/>
            <p:nvPr/>
          </p:nvSpPr>
          <p:spPr>
            <a:xfrm>
              <a:off x="3645952" y="1631846"/>
              <a:ext cx="2428891" cy="2071702"/>
            </a:xfrm>
            <a:prstGeom prst="quadArrow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07349" y="1020769"/>
              <a:ext cx="2582351" cy="684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d=1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291540" y="3465077"/>
              <a:ext cx="1727741" cy="684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d=3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516173" y="2242923"/>
              <a:ext cx="1788597" cy="684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d=2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066906" y="2242923"/>
              <a:ext cx="1465803" cy="684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d=0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6143636" y="1071546"/>
            <a:ext cx="321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=( 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 modulo 4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rot="5400000">
            <a:off x="3751257" y="2320917"/>
            <a:ext cx="50006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000496" y="2571744"/>
            <a:ext cx="28575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000496" y="2071678"/>
            <a:ext cx="50006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000496" y="3071810"/>
            <a:ext cx="28575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286116" y="3286124"/>
            <a:ext cx="71438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857488" y="3071810"/>
            <a:ext cx="428628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000496" y="4500570"/>
            <a:ext cx="28575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286116" y="5357826"/>
            <a:ext cx="50006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>
            <a:off x="3894133" y="3178173"/>
            <a:ext cx="21431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>
            <a:off x="3178959" y="3178967"/>
            <a:ext cx="21431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>
            <a:off x="2751125" y="3178173"/>
            <a:ext cx="21431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5400000">
            <a:off x="3215472" y="3499644"/>
            <a:ext cx="14287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>
            <a:off x="3715538" y="3856834"/>
            <a:ext cx="57150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5400000">
            <a:off x="4037009" y="2820983"/>
            <a:ext cx="50006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>
            <a:off x="4392611" y="2178041"/>
            <a:ext cx="21431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2429654" y="3428206"/>
            <a:ext cx="28575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5400000">
            <a:off x="3501224" y="3499644"/>
            <a:ext cx="14287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5400000">
            <a:off x="4108447" y="4321181"/>
            <a:ext cx="35719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5400000">
            <a:off x="3858414" y="4642652"/>
            <a:ext cx="28575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>
            <a:off x="3679819" y="4892685"/>
            <a:ext cx="21431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5400000">
            <a:off x="3465505" y="5106999"/>
            <a:ext cx="21431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5400000">
            <a:off x="3001158" y="5285594"/>
            <a:ext cx="14287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5400000">
            <a:off x="3715538" y="5428470"/>
            <a:ext cx="14287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5400000">
            <a:off x="2715406" y="5428470"/>
            <a:ext cx="14287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3786182" y="4786322"/>
            <a:ext cx="21431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3571868" y="5000636"/>
            <a:ext cx="21431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3071802" y="5214950"/>
            <a:ext cx="50006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2571736" y="3286124"/>
            <a:ext cx="28575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000496" y="4143380"/>
            <a:ext cx="28575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3571868" y="3571876"/>
            <a:ext cx="428628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3286116" y="3429000"/>
            <a:ext cx="28575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2571736" y="3571876"/>
            <a:ext cx="71438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2786050" y="5357826"/>
            <a:ext cx="28575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2786050" y="5500702"/>
            <a:ext cx="50006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3786182" y="5500702"/>
            <a:ext cx="71438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5000628" y="5500702"/>
            <a:ext cx="92869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5400000">
            <a:off x="3214678" y="5429264"/>
            <a:ext cx="14287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rot="5400000">
            <a:off x="4144166" y="5857098"/>
            <a:ext cx="71438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rot="5400000">
            <a:off x="4643438" y="5857892"/>
            <a:ext cx="71438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rot="5400000">
            <a:off x="5608645" y="5821379"/>
            <a:ext cx="64294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rot="5400000">
            <a:off x="6573058" y="5928536"/>
            <a:ext cx="14287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929322" y="6143644"/>
            <a:ext cx="21431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858016" y="5643578"/>
            <a:ext cx="50006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6143636" y="5857892"/>
            <a:ext cx="50006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500562" y="6215082"/>
            <a:ext cx="50006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rot="5400000">
            <a:off x="7500958" y="5929330"/>
            <a:ext cx="14287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rot="5400000">
            <a:off x="7250925" y="5750735"/>
            <a:ext cx="21431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rot="5400000">
            <a:off x="6786578" y="5572140"/>
            <a:ext cx="14287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rot="5400000">
            <a:off x="6179355" y="5322107"/>
            <a:ext cx="35719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rot="5400000">
            <a:off x="6249999" y="4536289"/>
            <a:ext cx="215108" cy="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rot="5400000">
            <a:off x="6000760" y="6000768"/>
            <a:ext cx="28575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6357950" y="5500702"/>
            <a:ext cx="50006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143636" y="3929066"/>
            <a:ext cx="21431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6143636" y="4429132"/>
            <a:ext cx="21431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6357950" y="5143512"/>
            <a:ext cx="21431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7358082" y="5857892"/>
            <a:ext cx="21431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6643702" y="6000768"/>
            <a:ext cx="92869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rot="5400000">
            <a:off x="5965041" y="4250537"/>
            <a:ext cx="35719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rot="5400000">
            <a:off x="6286512" y="4000504"/>
            <a:ext cx="14287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rot="5400000">
            <a:off x="6000760" y="3786190"/>
            <a:ext cx="28575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rot="5400000">
            <a:off x="5750727" y="3464719"/>
            <a:ext cx="35719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rot="5400000">
            <a:off x="6072198" y="2643182"/>
            <a:ext cx="14287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rot="5400000">
            <a:off x="6322231" y="4893479"/>
            <a:ext cx="50006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6143636" y="4071942"/>
            <a:ext cx="21431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5929322" y="3643314"/>
            <a:ext cx="21431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5715008" y="3286124"/>
            <a:ext cx="21431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5715008" y="2714620"/>
            <a:ext cx="428628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5929322" y="2071678"/>
            <a:ext cx="428628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6357950" y="4643446"/>
            <a:ext cx="21431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5400000">
            <a:off x="6107917" y="2321711"/>
            <a:ext cx="50006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rot="5400000">
            <a:off x="5858678" y="2142322"/>
            <a:ext cx="14287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5400000">
            <a:off x="6072992" y="2285198"/>
            <a:ext cx="14287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5400000">
            <a:off x="4571206" y="2428868"/>
            <a:ext cx="286546" cy="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rot="5400000">
            <a:off x="5430050" y="2999578"/>
            <a:ext cx="57150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5929322" y="2214554"/>
            <a:ext cx="21431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4929190" y="2357430"/>
            <a:ext cx="121444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4714876" y="2571744"/>
            <a:ext cx="21431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4500562" y="2285992"/>
            <a:ext cx="21431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6143636" y="2571744"/>
            <a:ext cx="21431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rot="5400000">
            <a:off x="4822827" y="2463793"/>
            <a:ext cx="21431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56792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IMAGE WITH OUTER COVER,CONVEX HULL AND INNER COVER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727280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create an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isothetic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outer cover of a digital 2D object.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remove the concavity of the outer cover, that is, create the convex hull.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create the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isothetic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inner cover of that single connected object for different grid sizes depending on the user input.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INPUTS: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PGM image as a file.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Grid-size of the covers as user input.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SAMPLE 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IMAGES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00174"/>
            <a:ext cx="309634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1357298"/>
            <a:ext cx="3096344" cy="496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>
            <a:off x="4000496" y="3500438"/>
            <a:ext cx="92869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SAMPLE IMAGES(CONTD.)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714488"/>
            <a:ext cx="3816423" cy="136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1571612"/>
            <a:ext cx="417646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52" y="4071942"/>
            <a:ext cx="2304256" cy="2088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4942" y="3571876"/>
            <a:ext cx="252028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3786182" y="2500306"/>
            <a:ext cx="92869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929058" y="4643446"/>
            <a:ext cx="92869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SAMPLE 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IMAGES(CONTD.)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928670"/>
            <a:ext cx="2376264" cy="25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857232"/>
            <a:ext cx="2808312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3929066"/>
            <a:ext cx="2808311" cy="256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4005064"/>
            <a:ext cx="2880320" cy="269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4071934" y="2500306"/>
            <a:ext cx="92869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214810" y="4929198"/>
            <a:ext cx="92869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SHORTCOMINGS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571744"/>
            <a:ext cx="2993556" cy="323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shortcoming (1)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9190" y="2214554"/>
            <a:ext cx="2883170" cy="3518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472" y="1412776"/>
            <a:ext cx="785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Covers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cannot be generated for multiple distinct objects in the same image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file.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714744" y="4071942"/>
            <a:ext cx="107442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5357818" y="2357430"/>
            <a:ext cx="1714512" cy="1428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72330" y="214311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COVER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SHORTCOMINGS(CONTD.)</a:t>
            </a:r>
            <a:endParaRPr lang="en-IN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273630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59632" y="4869160"/>
            <a:ext cx="69847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2.P5(raw)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image files cannot be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processed.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3.the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adjustment factor in the noise elimination algorithm is different for different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images.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IN" dirty="0"/>
          </a:p>
        </p:txBody>
      </p:sp>
      <p:pic>
        <p:nvPicPr>
          <p:cNvPr id="5" name="Picture 4" descr="shortcoming2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1484784"/>
            <a:ext cx="2880320" cy="280831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857620" y="2420888"/>
            <a:ext cx="93040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16200000" flipV="1">
            <a:off x="6536545" y="3393281"/>
            <a:ext cx="1143008" cy="642942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72198" y="4286256"/>
            <a:ext cx="307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INNER COVER IN THIS PART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isothetic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cover of a digital object not only specifies a simple representation of the object but also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provides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 approximate information about its structural content and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geometric characteristics, hence it is useful in shape analysis.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can be used in VLSI layout design.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robotics this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structural and geo-metric relation with the concerned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object can be used for robot-grasping and navigation.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rough sets.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Approximation of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polotypes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endParaRPr lang="en-IN" sz="4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8800" b="1" dirty="0">
                <a:latin typeface="Showcard Gothic" pitchFamily="82" charset="0"/>
                <a:cs typeface="Times New Roman" pitchFamily="18" charset="0"/>
              </a:rPr>
              <a:t> </a:t>
            </a:r>
            <a:r>
              <a:rPr lang="en-IN" sz="8800" b="1" dirty="0" smtClean="0">
                <a:latin typeface="Showcard Gothic" pitchFamily="82" charset="0"/>
                <a:cs typeface="Times New Roman" pitchFamily="18" charset="0"/>
              </a:rPr>
              <a:t>   </a:t>
            </a:r>
            <a:r>
              <a:rPr lang="en-IN" sz="8800" b="1" dirty="0" smtClean="0">
                <a:latin typeface="Showcard Gothic" pitchFamily="82" charset="0"/>
                <a:cs typeface="Times New Roman" pitchFamily="18" charset="0"/>
              </a:rPr>
              <a:t> </a:t>
            </a:r>
            <a:r>
              <a:rPr lang="en-IN" sz="8800" b="1" dirty="0" smtClean="0">
                <a:latin typeface="Showcard Gothic" pitchFamily="82" charset="0"/>
                <a:cs typeface="Times New Roman" pitchFamily="18" charset="0"/>
              </a:rPr>
              <a:t>THANK YOU!</a:t>
            </a:r>
            <a:endParaRPr lang="en-IN" sz="8800" b="1" dirty="0">
              <a:latin typeface="Showcard Gothic" pitchFamily="82" charset="0"/>
              <a:cs typeface="Times New Roman" pitchFamily="18" charset="0"/>
            </a:endParaRPr>
          </a:p>
          <a:p>
            <a:pPr>
              <a:buNone/>
            </a:pPr>
            <a:r>
              <a:rPr lang="en-IN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           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(a sample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pgm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imag</a:t>
            </a:r>
            <a:endParaRPr lang="en-IN" sz="2800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33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(a sample </a:t>
            </a:r>
            <a:r>
              <a:rPr lang="en-IN" sz="3300" dirty="0" err="1" smtClean="0">
                <a:latin typeface="Times New Roman" pitchFamily="18" charset="0"/>
                <a:cs typeface="Times New Roman" pitchFamily="18" charset="0"/>
              </a:rPr>
              <a:t>pgm</a:t>
            </a:r>
            <a:r>
              <a:rPr lang="en-IN" sz="3300" dirty="0" smtClean="0">
                <a:latin typeface="Times New Roman" pitchFamily="18" charset="0"/>
                <a:cs typeface="Times New Roman" pitchFamily="18" charset="0"/>
              </a:rPr>
              <a:t> image)</a:t>
            </a:r>
            <a:endParaRPr lang="en-IN" sz="33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u="sng" dirty="0" smtClean="0">
                <a:latin typeface="Times New Roman" pitchFamily="18" charset="0"/>
                <a:cs typeface="Times New Roman" pitchFamily="18" charset="0"/>
              </a:rPr>
              <a:t>File format of this image: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P2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# feep.pgm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24 7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15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0 0 0 0 0 0 0 0 0 0 0 0 0 0 0 0 0 0 0 0 0 0 0 0 0 3 3 3 3 0 0 7 7 7 7 0 0 11 11 11 11 0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0 15 15 15 15 0 0 3 0 0 0 0 0 7 0 0 0 0 0 11 0 0 0 0 0 15 0 0 15 0 0 3 3 3 0 0 0 7 7 7 0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0 0 11 11 11 0 0 0 15 15 15 15 0 0 3 0 0 0 0 0 7 0 0 0 0 0 11 0 0 0 0 0 15 0 0 0 0 0 3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0 0 0 0 0 7 7 7 7 0 0 11 11 11 11 0 0 15 0 0 0 0 0 0 0 0 0 0 0 0 0 0 0 0 0 0 0 0 0 0 0 0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0 0 0 0</a:t>
            </a:r>
            <a:endParaRPr lang="en-IN" dirty="0"/>
          </a:p>
          <a:p>
            <a:pPr>
              <a:buNone/>
            </a:pPr>
            <a:endParaRPr lang="en-I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1"/>
            <a:ext cx="9067800" cy="22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714356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 TERMS AND CONVENTIONS USED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8929718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1.ISOTHETIC POLYGON</a:t>
            </a: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IN" sz="28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</a:p>
          <a:p>
            <a:pPr>
              <a:buNone/>
            </a:pP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2.OUTER COVER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:				</a:t>
            </a:r>
          </a:p>
          <a:p>
            <a:pPr>
              <a:buNone/>
            </a:pP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2" name="Picture 2" descr="http://upload.wikimedia.org/wikipedia/commons/thumb/1/1b/Isothet.jpg/220px-Isoth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571612"/>
            <a:ext cx="3214710" cy="1643074"/>
          </a:xfrm>
          <a:prstGeom prst="rect">
            <a:avLst/>
          </a:prstGeom>
          <a:noFill/>
        </p:spPr>
      </p:pic>
      <p:pic>
        <p:nvPicPr>
          <p:cNvPr id="30724" name="Picture 4" descr="http://i.stack.imgur.com/nw7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142984"/>
            <a:ext cx="3143272" cy="2000240"/>
          </a:xfrm>
          <a:prstGeom prst="rect">
            <a:avLst/>
          </a:prstGeom>
          <a:noFill/>
        </p:spPr>
      </p:pic>
      <p:pic>
        <p:nvPicPr>
          <p:cNvPr id="30725" name="Picture 5" descr="G:\final images\outer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3429000"/>
            <a:ext cx="3060700" cy="30988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TERMS AND CONVENTIONS USED</a:t>
            </a:r>
            <a:br>
              <a:rPr lang="en-IN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(CONTD.)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3.CONVEX HULL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2226" name="Picture 2" descr="G:\final images\hull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2357430"/>
            <a:ext cx="4429156" cy="400052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8686800" cy="1428728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TERMS AND CONVENTIONS USED</a:t>
            </a:r>
            <a:br>
              <a:rPr lang="en-IN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(CONTD.)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4.INNER COVER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5.CELL: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03" name="Picture 3" descr="G:\tes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1428736"/>
            <a:ext cx="3060700" cy="309880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86050" y="5072074"/>
          <a:ext cx="1857388" cy="1285884"/>
        </p:xfrm>
        <a:graphic>
          <a:graphicData uri="http://schemas.openxmlformats.org/drawingml/2006/table">
            <a:tbl>
              <a:tblPr/>
              <a:tblGrid>
                <a:gridCol w="928694"/>
                <a:gridCol w="928694"/>
              </a:tblGrid>
              <a:tr h="586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7222" y="0"/>
            <a:ext cx="9501222" cy="928670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TERMS AND CONVENTIONS 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USED(CONTD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.)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64704"/>
            <a:ext cx="8715436" cy="6093296"/>
          </a:xfrm>
        </p:spPr>
        <p:txBody>
          <a:bodyPr>
            <a:noAutofit/>
          </a:bodyPr>
          <a:lstStyle/>
          <a:p>
            <a:pPr>
              <a:buNone/>
            </a:pPr>
            <a:endParaRPr lang="en-IN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6.GRID-SIZE 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(symbol g):</a:t>
            </a:r>
            <a:endParaRPr lang="en-IN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357950" y="107154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g=4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42878" y="1500150"/>
            <a:ext cx="8501122" cy="5357850"/>
            <a:chOff x="500034" y="1214422"/>
            <a:chExt cx="8501122" cy="5357850"/>
          </a:xfrm>
        </p:grpSpPr>
        <p:pic>
          <p:nvPicPr>
            <p:cNvPr id="29702" name="Picture 6" descr="G:\final images\8.jpe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43504" y="3929066"/>
              <a:ext cx="2500330" cy="2643182"/>
            </a:xfrm>
            <a:prstGeom prst="rect">
              <a:avLst/>
            </a:prstGeom>
            <a:noFill/>
          </p:spPr>
        </p:pic>
        <p:sp>
          <p:nvSpPr>
            <p:cNvPr id="137" name="TextBox 136"/>
            <p:cNvSpPr txBox="1"/>
            <p:nvPr/>
          </p:nvSpPr>
          <p:spPr>
            <a:xfrm>
              <a:off x="1000100" y="121442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g=1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714744" y="121442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g=2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9699" name="Picture 3" descr="G:\final images\1.jpe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0034" y="1571612"/>
              <a:ext cx="2214578" cy="2286016"/>
            </a:xfrm>
            <a:prstGeom prst="rect">
              <a:avLst/>
            </a:prstGeom>
            <a:noFill/>
          </p:spPr>
        </p:pic>
        <p:pic>
          <p:nvPicPr>
            <p:cNvPr id="29700" name="Picture 4" descr="G:\final images\2.jpe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00430" y="1571612"/>
              <a:ext cx="2286016" cy="2401894"/>
            </a:xfrm>
            <a:prstGeom prst="rect">
              <a:avLst/>
            </a:prstGeom>
            <a:noFill/>
          </p:spPr>
        </p:pic>
        <p:pic>
          <p:nvPicPr>
            <p:cNvPr id="29701" name="Picture 5" descr="G:\final images\4.jpe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29388" y="1428736"/>
              <a:ext cx="2357454" cy="2500330"/>
            </a:xfrm>
            <a:prstGeom prst="rect">
              <a:avLst/>
            </a:prstGeom>
            <a:noFill/>
          </p:spPr>
        </p:pic>
        <p:pic>
          <p:nvPicPr>
            <p:cNvPr id="29703" name="Picture 7" descr="G:\final images\16.jpe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0034" y="3857628"/>
              <a:ext cx="2571768" cy="2714644"/>
            </a:xfrm>
            <a:prstGeom prst="rect">
              <a:avLst/>
            </a:prstGeom>
            <a:noFill/>
          </p:spPr>
        </p:pic>
        <p:sp>
          <p:nvSpPr>
            <p:cNvPr id="131" name="TextBox 130"/>
            <p:cNvSpPr txBox="1"/>
            <p:nvPr/>
          </p:nvSpPr>
          <p:spPr>
            <a:xfrm>
              <a:off x="2857488" y="528638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g=16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358082" y="542926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g=8</a:t>
              </a:r>
              <a:endParaRPr lang="en-US" dirty="0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TERMS AND CONVENTIONS USED</a:t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(CONTD.)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472518" cy="4525963"/>
          </a:xfrm>
        </p:spPr>
        <p:txBody>
          <a:bodyPr/>
          <a:lstStyle/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7.OCCUPIED CELL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8.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UNOCCUPIED CELL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9.POINT: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57620" y="1785926"/>
          <a:ext cx="1571636" cy="1214446"/>
        </p:xfrm>
        <a:graphic>
          <a:graphicData uri="http://schemas.openxmlformats.org/drawingml/2006/table">
            <a:tbl>
              <a:tblPr/>
              <a:tblGrid>
                <a:gridCol w="785818"/>
                <a:gridCol w="785818"/>
              </a:tblGrid>
              <a:tr h="554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2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Flowchart: Connector 16"/>
          <p:cNvSpPr/>
          <p:nvPr/>
        </p:nvSpPr>
        <p:spPr>
          <a:xfrm>
            <a:off x="4857752" y="20002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4714876" y="214311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5214942" y="214311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5000628" y="185736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5214942" y="185736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4500562" y="2786058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4214810" y="2786058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4143372" y="271462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4357686" y="257174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3929058" y="2786058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3929058" y="2428868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4143372" y="250030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4500562" y="235743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5072066" y="214311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857620" y="3571876"/>
          <a:ext cx="1571636" cy="1214446"/>
        </p:xfrm>
        <a:graphic>
          <a:graphicData uri="http://schemas.openxmlformats.org/drawingml/2006/table">
            <a:tbl>
              <a:tblPr/>
              <a:tblGrid>
                <a:gridCol w="785818"/>
                <a:gridCol w="785818"/>
              </a:tblGrid>
              <a:tr h="554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2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Flowchart: Connector 36"/>
          <p:cNvSpPr/>
          <p:nvPr/>
        </p:nvSpPr>
        <p:spPr>
          <a:xfrm>
            <a:off x="4857752" y="378619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4714876" y="392906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5214942" y="392906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5000628" y="364331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5214942" y="364331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4500562" y="4572008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4214810" y="4572008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4143372" y="450057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4357686" y="4357694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3929058" y="4572008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3929058" y="4214818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4143372" y="428625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4500562" y="414338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5072066" y="3929066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rot="10800000" flipV="1">
            <a:off x="4572000" y="2500306"/>
            <a:ext cx="2071702" cy="214314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5214942" y="2071678"/>
            <a:ext cx="1428760" cy="35719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643702" y="228599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Occupied cells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15140" y="407194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Unoccupied cells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Straight Arrow Connector 61"/>
          <p:cNvCxnSpPr>
            <a:stCxn id="61" idx="1"/>
          </p:cNvCxnSpPr>
          <p:nvPr/>
        </p:nvCxnSpPr>
        <p:spPr>
          <a:xfrm rot="10800000" flipV="1">
            <a:off x="4786314" y="4256608"/>
            <a:ext cx="1928826" cy="243962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1" idx="1"/>
          </p:cNvCxnSpPr>
          <p:nvPr/>
        </p:nvCxnSpPr>
        <p:spPr>
          <a:xfrm rot="10800000">
            <a:off x="4357686" y="3857628"/>
            <a:ext cx="2357454" cy="39898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3643306" y="5357826"/>
          <a:ext cx="1571636" cy="1214446"/>
        </p:xfrm>
        <a:graphic>
          <a:graphicData uri="http://schemas.openxmlformats.org/drawingml/2006/table">
            <a:tbl>
              <a:tblPr/>
              <a:tblGrid>
                <a:gridCol w="785818"/>
                <a:gridCol w="785818"/>
              </a:tblGrid>
              <a:tr h="554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2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9" name="Straight Arrow Connector 68"/>
          <p:cNvCxnSpPr/>
          <p:nvPr/>
        </p:nvCxnSpPr>
        <p:spPr>
          <a:xfrm rot="10800000">
            <a:off x="4429124" y="5929330"/>
            <a:ext cx="2786082" cy="142876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286644" y="592933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1438</TotalTime>
  <Words>1354</Words>
  <Application>Microsoft Office PowerPoint</Application>
  <PresentationFormat>On-screen Show (4:3)</PresentationFormat>
  <Paragraphs>277</Paragraphs>
  <Slides>36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GENERATION OF OUTER COVER,CONVEX HULL AND INNER COVER OF A 2D DIGITAL OBJECT</vt:lpstr>
      <vt:lpstr> GROUP MEMBERS</vt:lpstr>
      <vt:lpstr>OBJECTIVES</vt:lpstr>
      <vt:lpstr>Slide 4</vt:lpstr>
      <vt:lpstr> TERMS AND CONVENTIONS USED</vt:lpstr>
      <vt:lpstr>TERMS AND CONVENTIONS USED (CONTD.)</vt:lpstr>
      <vt:lpstr>TERMS AND CONVENTIONS USED (CONTD.)</vt:lpstr>
      <vt:lpstr>TERMS AND CONVENTIONS USED(CONTD.)</vt:lpstr>
      <vt:lpstr>TERMS AND CONVENTIONS USED (CONTD.)</vt:lpstr>
      <vt:lpstr>TERMS AND CONVENTIONS USED (CONTD.)</vt:lpstr>
      <vt:lpstr>TERMS AND CONVENTIONS USED (CONTD.)</vt:lpstr>
      <vt:lpstr>TERMS AND CONVENTIONS USED (CONTD.)</vt:lpstr>
      <vt:lpstr>TERMS AND CONVENTIONS USED (CONTD.)</vt:lpstr>
      <vt:lpstr>HOW TO FIND  DIRECTION</vt:lpstr>
      <vt:lpstr>PROPOSED SOLUTION</vt:lpstr>
      <vt:lpstr>IMAGE NOISE REMOVAL</vt:lpstr>
      <vt:lpstr>NOISE REMOVAL-DEMONSTRATION</vt:lpstr>
      <vt:lpstr>OUTER COVER</vt:lpstr>
      <vt:lpstr>OUTER COVER (CONTD.)</vt:lpstr>
      <vt:lpstr>DEMONSTRATION(OUTER COVER)</vt:lpstr>
      <vt:lpstr>IMAGE WITH OUTER COVER</vt:lpstr>
      <vt:lpstr>CONVEX HULL</vt:lpstr>
      <vt:lpstr>CONVEX HULL(CONTD.)</vt:lpstr>
      <vt:lpstr>DEMONSTRATION(CONVEX HULL)</vt:lpstr>
      <vt:lpstr>IMAGE WITH OUTER COVER AND CONVEX HULL</vt:lpstr>
      <vt:lpstr>INNER COVER</vt:lpstr>
      <vt:lpstr>INNER COVER(CONTD.)</vt:lpstr>
      <vt:lpstr>DEMONSTRATION(INNER COVER)</vt:lpstr>
      <vt:lpstr>IMAGE WITH OUTER COVER,CONVEX HULL AND INNER COVER</vt:lpstr>
      <vt:lpstr>SAMPLE IMAGES</vt:lpstr>
      <vt:lpstr> SAMPLE IMAGES(CONTD.)</vt:lpstr>
      <vt:lpstr>SAMPLE IMAGES(CONTD.)</vt:lpstr>
      <vt:lpstr>SHORTCOMINGS</vt:lpstr>
      <vt:lpstr>SHORTCOMINGS(CONTD.)</vt:lpstr>
      <vt:lpstr>APPLICATIONS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 OF OUTER COVER,CONVEX HULL AND INNER COVER OF A 2D DIGITAL OBJECT</dc:title>
  <dc:creator>Shreyasee De</dc:creator>
  <cp:lastModifiedBy>Rahul</cp:lastModifiedBy>
  <cp:revision>154</cp:revision>
  <dcterms:created xsi:type="dcterms:W3CDTF">2014-04-18T15:32:31Z</dcterms:created>
  <dcterms:modified xsi:type="dcterms:W3CDTF">2014-04-20T14:50:47Z</dcterms:modified>
</cp:coreProperties>
</file>