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64" r:id="rId6"/>
    <p:sldId id="265" r:id="rId7"/>
    <p:sldId id="278" r:id="rId8"/>
    <p:sldId id="279" r:id="rId9"/>
    <p:sldId id="280" r:id="rId10"/>
    <p:sldId id="282" r:id="rId11"/>
    <p:sldId id="261" r:id="rId12"/>
    <p:sldId id="283" r:id="rId13"/>
    <p:sldId id="260" r:id="rId14"/>
    <p:sldId id="262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EBBB-5685-49ED-BAAE-2CE42432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D78D1-5780-48B0-A908-AACEEAE6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3C52-FECC-4614-9CB1-05348AB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24FB-B023-40D9-BA10-DE7376FD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D8E1-18F2-4EEF-B479-0A55ED69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84C1-7B55-4794-9801-0276A759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5E767-0680-4740-B4ED-A15FB1E0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48A3-0D7D-42C5-B63E-F7BE8647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CF9F-59E7-4F9D-B2A3-A3BD707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CA80-EFCB-465B-96D0-333DA571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8352E-88D4-4D42-933B-96608366E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0B45D-92C7-4ACD-9615-E662DF063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CA66-1CCE-479D-B290-6BA8891A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1901-34DB-4DA0-BBF6-D2FBF44B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6BB1-503A-4FA5-9AEB-2F2B2045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63A0-CD11-4EAC-B956-A50AA8EF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496B-F5A7-44A8-AC38-FB7710C9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CDBA-2930-438B-9C86-BB8824CF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65BD-FED1-4C2C-BBA2-13254238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D7EB-A371-48EA-B880-6FBAA3D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3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217F-659B-4C03-A45C-FA83EF57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A5BE-E113-4629-AC42-38AEFAB0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A3FB-D1E6-45B8-A562-70F6CF03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53FE-E858-4E1A-B580-EF9FAE9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9388-89A1-4032-A1CD-C9B69428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EAB0-BF23-4FC9-95BC-B987FD30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1B4B-BB72-4146-8A22-5FC6F2FC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538D-5537-4F40-8155-57ED355D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FA77-2B51-44AF-BA8B-A7F94EC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6D3F-3944-4B76-9C94-ABE2445C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CDBE2-2CDF-4577-9752-F3627CF1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2F1C-66E5-4B65-897F-9352EDBF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70BA-8111-42AA-8173-893F9FF9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5E76A-3607-4E0C-BDB1-FCB63AA9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C1A2A-E2C6-4EFE-9B29-8C51E52E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9BFEB-D1BB-4ABE-90E0-EF21C3AD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48AC-37D5-4FF2-A616-C16BF3F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F455-23BD-46C0-8BE9-4F83A481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A14F9-1461-49D5-BD64-1F18FB73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0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992F-59EE-4C28-8BE4-1B71C138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BE89A-4F00-4613-B879-B281631C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5E7D3-7410-4CA7-B90F-42B2E6CD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B903-9DA1-4628-B5F7-BB5AEBA8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4EA2-C2ED-4909-88BD-3C2DEF4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EF347-66E4-48D0-9CD6-B501F6A4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48372-CD7F-44DC-A0B7-2BB9ED92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0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E30B-36F3-4639-A94A-602DE7BB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64B4-F263-4753-801F-DF0B34BC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6881-D2B3-4D46-B506-C2E9A093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AE13-5DBD-454C-99D8-20C88615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83822-9259-42ED-944F-392D5B7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B84C-5F22-44DA-BB17-B104EAB3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224F-CBDC-4B8D-9899-02A01D0A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0E0DE-3333-4760-94B9-7A3B69D0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A9DF-24A4-4755-AFA1-0E9651C46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7D715-1354-4F54-B7E5-11165838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30D5-EC36-4FA4-9E41-E1ECEE8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C506-189B-41F0-A8A3-7A8FBE9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6E898-21DE-477A-BA11-4429807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02DC-D69A-4047-A179-50680F1D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A023F-7031-4EF6-81E5-C00C3201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576-7273-4DC0-B646-FEEFC040FE0A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54A4-2491-42DA-A2D3-991B2D772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7D9A-F665-4A95-B672-EE39365F9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9354-A33C-49BA-A235-21EBA44B6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409" y="191398"/>
            <a:ext cx="9144000" cy="1862689"/>
          </a:xfrm>
        </p:spPr>
        <p:txBody>
          <a:bodyPr/>
          <a:lstStyle/>
          <a:p>
            <a:r>
              <a:rPr lang="en-US" u="sng" dirty="0"/>
              <a:t>Micro-Credit Defaulter 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9CD905-6FEE-4260-BB1E-3EC01D43C28C}"/>
              </a:ext>
            </a:extLst>
          </p:cNvPr>
          <p:cNvSpPr txBox="1">
            <a:spLocks/>
          </p:cNvSpPr>
          <p:nvPr/>
        </p:nvSpPr>
        <p:spPr>
          <a:xfrm>
            <a:off x="9077739" y="5499652"/>
            <a:ext cx="2067339" cy="3114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u="sng" dirty="0"/>
              <a:t>By-Rahul</a:t>
            </a:r>
            <a:r>
              <a:rPr lang="en-US" sz="2000" u="sng" dirty="0"/>
              <a:t> </a:t>
            </a:r>
            <a:r>
              <a:rPr lang="en-US" sz="2600" u="sng" dirty="0"/>
              <a:t>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r>
              <a:rPr lang="en-US" u="sng" dirty="0"/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Evaluation Metrics: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Accuracy </a:t>
            </a:r>
            <a:r>
              <a:rPr lang="en-US" sz="2000" dirty="0"/>
              <a:t>- it determines how often a model predicts default and non default correctly.</a:t>
            </a:r>
          </a:p>
          <a:p>
            <a:endParaRPr lang="en-US" sz="2000" dirty="0"/>
          </a:p>
          <a:p>
            <a:r>
              <a:rPr lang="en-US" sz="2000" b="1" dirty="0"/>
              <a:t>Precision</a:t>
            </a:r>
            <a:r>
              <a:rPr lang="en-US" sz="2000" dirty="0"/>
              <a:t>-it calculates whenever our models predicts it is default how often it is correct.</a:t>
            </a:r>
          </a:p>
          <a:p>
            <a:endParaRPr lang="en-US" sz="2000" dirty="0"/>
          </a:p>
          <a:p>
            <a:r>
              <a:rPr lang="en-US" sz="2000" b="1" dirty="0"/>
              <a:t>Recall</a:t>
            </a:r>
            <a:r>
              <a:rPr lang="en-US" sz="2000" dirty="0"/>
              <a:t>- Recall regulate the actual default that the model is actually predict.</a:t>
            </a:r>
          </a:p>
          <a:p>
            <a:endParaRPr lang="en-US" sz="2000" dirty="0"/>
          </a:p>
          <a:p>
            <a:r>
              <a:rPr lang="en-US" sz="2000" b="1" dirty="0"/>
              <a:t>Precision Recall Curve </a:t>
            </a:r>
            <a:r>
              <a:rPr lang="en-US" sz="2000" dirty="0"/>
              <a:t>- PRC will display the tradeoff between Precision and Recall threshold.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Cross Validations:</a:t>
            </a:r>
          </a:p>
          <a:p>
            <a:r>
              <a:rPr lang="en-US" sz="2000" dirty="0"/>
              <a:t>K Fold cross validations , K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GaussianNB AUC</a:t>
            </a: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290" y="1600201"/>
            <a:ext cx="5383420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1335" y="1601369"/>
            <a:ext cx="5389331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AUC</a:t>
            </a: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290" y="1600201"/>
            <a:ext cx="538342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KNeighboursClassifier</a:t>
            </a: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290" y="1600201"/>
            <a:ext cx="5383420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272"/>
          </a:xfrm>
        </p:spPr>
        <p:txBody>
          <a:bodyPr/>
          <a:lstStyle/>
          <a:p>
            <a:r>
              <a:rPr lang="en-US" u="sng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From the details in the below table it is clearly understandable that  we are getting best result with the help of </a:t>
            </a:r>
            <a:r>
              <a:rPr lang="en-US" sz="2000" dirty="0" err="1"/>
              <a:t>KN</a:t>
            </a:r>
            <a:r>
              <a:rPr lang="en-US" sz="2000" b="1" dirty="0" err="1"/>
              <a:t>eighborsClassifier</a:t>
            </a:r>
            <a:r>
              <a:rPr lang="en-US" sz="2000" b="1" dirty="0"/>
              <a:t> </a:t>
            </a:r>
            <a:r>
              <a:rPr lang="en-US" sz="2000" dirty="0"/>
              <a:t>so we save this model with the help of </a:t>
            </a:r>
            <a:r>
              <a:rPr lang="en-US" sz="2000" b="1" dirty="0" err="1"/>
              <a:t>joblib</a:t>
            </a:r>
            <a:r>
              <a:rPr lang="en-US" sz="2000" dirty="0"/>
              <a:t> Library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FE7C3-9656-4A0A-826F-872EC484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50" y="3429000"/>
            <a:ext cx="6334499" cy="19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33723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1675"/>
            <a:ext cx="10515600" cy="51580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In this dataset firstly if we look at the data , we have to predict the defaulters so we take it as a label as a Y variable and rest column was taken as a X before splitting the dataset we checked the datatype and change the datatype of the columns and see the correlation , null values , description and   pair plot  check the outlier the 48128 rows are get removed as outlier. Then we split the data into x and y and apply the standard scaler in x and in y the label encoder. Since from the table we see that </a:t>
            </a:r>
            <a:r>
              <a:rPr lang="en-US" sz="2000" dirty="0" err="1"/>
              <a:t>Kneighbors</a:t>
            </a:r>
            <a:r>
              <a:rPr lang="en-US" sz="2000" dirty="0"/>
              <a:t> Classifier, Logistic Regression, Decision Tree Classifier and Gaussian NB all are performing very well. We choose </a:t>
            </a:r>
            <a:r>
              <a:rPr lang="en-US" sz="2000" dirty="0" err="1"/>
              <a:t>Kneighbors</a:t>
            </a:r>
            <a:r>
              <a:rPr lang="en-US" sz="2000" dirty="0"/>
              <a:t> Classifier as our final model because it perform well on the dataset with </a:t>
            </a:r>
          </a:p>
          <a:p>
            <a:pPr algn="just">
              <a:lnSpc>
                <a:spcPct val="120000"/>
              </a:lnSpc>
            </a:pPr>
            <a:r>
              <a:rPr lang="en-US" sz="2000" dirty="0" err="1"/>
              <a:t>Accuracy_Score</a:t>
            </a:r>
            <a:r>
              <a:rPr lang="en-US" sz="2000" dirty="0"/>
              <a:t> = 96.72997522708505</a:t>
            </a:r>
          </a:p>
          <a:p>
            <a:pPr algn="just">
              <a:lnSpc>
                <a:spcPct val="120000"/>
              </a:lnSpc>
            </a:pPr>
            <a:r>
              <a:rPr lang="en-US" sz="2000" dirty="0" err="1"/>
              <a:t>Cross_Val_Score</a:t>
            </a:r>
            <a:r>
              <a:rPr lang="en-US" sz="2000" dirty="0"/>
              <a:t> =  96.89901941495318</a:t>
            </a:r>
          </a:p>
          <a:p>
            <a:pPr algn="just">
              <a:lnSpc>
                <a:spcPct val="120000"/>
              </a:lnSpc>
            </a:pPr>
            <a:r>
              <a:rPr lang="en-US" sz="2000" dirty="0" err="1"/>
              <a:t>roc_auc_score</a:t>
            </a:r>
            <a:r>
              <a:rPr lang="en-US" sz="2000" dirty="0"/>
              <a:t> =  89.60001198465963</a:t>
            </a:r>
          </a:p>
        </p:txBody>
      </p:sp>
    </p:spTree>
    <p:extLst>
      <p:ext uri="{BB962C8B-B14F-4D97-AF65-F5344CB8AC3E}">
        <p14:creationId xmlns:p14="http://schemas.microsoft.com/office/powerpoint/2010/main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387"/>
          </a:xfrm>
        </p:spPr>
        <p:txBody>
          <a:bodyPr/>
          <a:lstStyle/>
          <a:p>
            <a:r>
              <a:rPr lang="en-US" u="sng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365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With the help of Pandas Library We will upload our data to Jupyter Notebook.</a:t>
            </a:r>
          </a:p>
          <a:p>
            <a:r>
              <a:rPr lang="en-US" sz="2000" dirty="0"/>
              <a:t>Once our data is uploaded with the help of predefined method (i.e. </a:t>
            </a:r>
            <a:r>
              <a:rPr lang="en-US" sz="2000" dirty="0" err="1"/>
              <a:t>read_csv</a:t>
            </a:r>
            <a:r>
              <a:rPr lang="en-US" sz="2000" dirty="0"/>
              <a:t>), we can read data for further processing.  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Two types of variable can be seen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1489" y="6130424"/>
            <a:ext cx="646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in  CSV 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EE006-B551-44DD-9913-72EDA6F2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149" y="375099"/>
            <a:ext cx="10691701" cy="57215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381002"/>
            <a:ext cx="8229600" cy="58640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Label 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6CCDF9-0A18-4394-A5EA-FE03AF47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85522"/>
            <a:ext cx="8683487" cy="50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9800" y="304802"/>
            <a:ext cx="8229600" cy="1139686"/>
          </a:xfrm>
        </p:spPr>
        <p:txBody>
          <a:bodyPr/>
          <a:lstStyle/>
          <a:p>
            <a:r>
              <a:rPr lang="en-US" sz="2000" dirty="0"/>
              <a:t>In the label, value 0 represent the failure of the payment and 1 Represents the successor who has paid credit successfully.</a:t>
            </a:r>
          </a:p>
          <a:p>
            <a:r>
              <a:rPr lang="en-US" sz="2000" dirty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630017"/>
            <a:ext cx="3276600" cy="4536938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6452" y="1630017"/>
            <a:ext cx="3200400" cy="45369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sz="2000" dirty="0"/>
              <a:t>The average payback time is less for the defaulter cases as compare to other category in both of the scenarios.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From the above graphical chart we see that out of 200000 subscribers on 25000 did not pay the credit back.</a:t>
            </a:r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9100" y="1303683"/>
            <a:ext cx="3581400" cy="42489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961815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From the above graphical chart following is our finding:-</a:t>
            </a:r>
          </a:p>
          <a:p>
            <a:r>
              <a:rPr lang="en-US" sz="2000" dirty="0"/>
              <a:t>The subscriber who have not paid the credit is less the 10%  of the total who have taken credit.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28601"/>
            <a:ext cx="8229600" cy="5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87016"/>
          </a:xfrm>
        </p:spPr>
        <p:txBody>
          <a:bodyPr/>
          <a:lstStyle/>
          <a:p>
            <a:r>
              <a:rPr lang="en-US" sz="2000" dirty="0"/>
              <a:t>Median of amounts of loan taken by the user in last 90 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4487" y="868017"/>
            <a:ext cx="9143999" cy="51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000" dirty="0"/>
              <a:t>The Complete data is divided in the ration of 70:30 for train and test respectively.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Pcircle</a:t>
            </a:r>
            <a:r>
              <a:rPr lang="en-US" sz="2000" dirty="0"/>
              <a:t> column is dropped since for the current processing it was not used.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is no null value in the dataset but there are some outliers present in the dataset which has been removed with the help of predefine methods.</a:t>
            </a:r>
          </a:p>
          <a:p>
            <a:endParaRPr lang="en-US" sz="2000" dirty="0"/>
          </a:p>
          <a:p>
            <a:r>
              <a:rPr lang="en-US" sz="2000" dirty="0"/>
              <a:t>Once our data is ready  categorical variables are converted into the other form, which we can apply further on algorithms.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Micro-Credit Defaulter Project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Evaluation Process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Project</dc:title>
  <dc:creator>Saurabh Upadhyay</dc:creator>
  <cp:lastModifiedBy>RAHUL KUMAR</cp:lastModifiedBy>
  <cp:revision>4</cp:revision>
  <dcterms:created xsi:type="dcterms:W3CDTF">2020-11-08T13:18:42Z</dcterms:created>
  <dcterms:modified xsi:type="dcterms:W3CDTF">2020-11-13T17:56:30Z</dcterms:modified>
</cp:coreProperties>
</file>