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7" r:id="rId3"/>
    <p:sldId id="258" r:id="rId4"/>
    <p:sldId id="260" r:id="rId5"/>
    <p:sldId id="261" r:id="rId6"/>
    <p:sldId id="262" r:id="rId7"/>
    <p:sldId id="264" r:id="rId8"/>
    <p:sldId id="265" r:id="rId9"/>
    <p:sldId id="267" r:id="rId10"/>
    <p:sldId id="271" r:id="rId11"/>
    <p:sldId id="27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437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195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087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3069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4014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0677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12/13/2020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4648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920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122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639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137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098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611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11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683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190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017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12/13/2020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6999122"/>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5254" y="4778003"/>
            <a:ext cx="9546971" cy="1069848"/>
          </a:xfrm>
        </p:spPr>
        <p:txBody>
          <a:bodyPr/>
          <a:lstStyle/>
          <a:p>
            <a:r>
              <a:rPr lang="en-IN" sz="2400" b="1" dirty="0">
                <a:effectLst/>
              </a:rPr>
              <a:t>Malignant Comments Classifier Prediction Project</a:t>
            </a:r>
            <a:endParaRPr lang="en-IN" sz="2400" dirty="0">
              <a:effectLst/>
            </a:endParaRPr>
          </a:p>
        </p:txBody>
      </p:sp>
      <p:pic>
        <p:nvPicPr>
          <p:cNvPr id="4" name="Picture 3">
            <a:extLst>
              <a:ext uri="{FF2B5EF4-FFF2-40B4-BE49-F238E27FC236}">
                <a16:creationId xmlns:a16="http://schemas.microsoft.com/office/drawing/2014/main" id="{C605439F-F183-4535-B99A-8C7906C4D9FE}"/>
              </a:ext>
            </a:extLst>
          </p:cNvPr>
          <p:cNvPicPr>
            <a:picLocks noChangeAspect="1"/>
          </p:cNvPicPr>
          <p:nvPr/>
        </p:nvPicPr>
        <p:blipFill>
          <a:blip r:embed="rId2"/>
          <a:stretch>
            <a:fillRect/>
          </a:stretch>
        </p:blipFill>
        <p:spPr>
          <a:xfrm>
            <a:off x="717634" y="1325217"/>
            <a:ext cx="4437462" cy="954157"/>
          </a:xfrm>
          <a:prstGeom prst="rect">
            <a:avLst/>
          </a:prstGeom>
        </p:spPr>
      </p:pic>
    </p:spTree>
    <p:extLst>
      <p:ext uri="{BB962C8B-B14F-4D97-AF65-F5344CB8AC3E}">
        <p14:creationId xmlns:p14="http://schemas.microsoft.com/office/powerpoint/2010/main" val="39262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Passive Aggressive Classifier Visualization:</a:t>
            </a:r>
          </a:p>
          <a:p>
            <a:endParaRPr lang="en-IN" b="1" dirty="0"/>
          </a:p>
        </p:txBody>
      </p:sp>
      <p:pic>
        <p:nvPicPr>
          <p:cNvPr id="10" name="Picture 9"/>
          <p:cNvPicPr/>
          <p:nvPr/>
        </p:nvPicPr>
        <p:blipFill>
          <a:blip r:embed="rId2"/>
          <a:stretch>
            <a:fillRect/>
          </a:stretch>
        </p:blipFill>
        <p:spPr>
          <a:xfrm>
            <a:off x="6655034" y="2137463"/>
            <a:ext cx="5048885" cy="2162175"/>
          </a:xfrm>
          <a:prstGeom prst="rect">
            <a:avLst/>
          </a:prstGeom>
        </p:spPr>
      </p:pic>
      <p:pic>
        <p:nvPicPr>
          <p:cNvPr id="3" name="Picture 2">
            <a:extLst>
              <a:ext uri="{FF2B5EF4-FFF2-40B4-BE49-F238E27FC236}">
                <a16:creationId xmlns:a16="http://schemas.microsoft.com/office/drawing/2014/main" id="{7C40430E-1896-4C92-B416-8810CB5A53C4}"/>
              </a:ext>
            </a:extLst>
          </p:cNvPr>
          <p:cNvPicPr>
            <a:picLocks noChangeAspect="1"/>
          </p:cNvPicPr>
          <p:nvPr/>
        </p:nvPicPr>
        <p:blipFill>
          <a:blip r:embed="rId3"/>
          <a:stretch>
            <a:fillRect/>
          </a:stretch>
        </p:blipFill>
        <p:spPr>
          <a:xfrm>
            <a:off x="488081" y="2069879"/>
            <a:ext cx="5849166" cy="4459518"/>
          </a:xfrm>
          <a:prstGeom prst="rect">
            <a:avLst/>
          </a:prstGeom>
        </p:spPr>
      </p:pic>
    </p:spTree>
    <p:extLst>
      <p:ext uri="{BB962C8B-B14F-4D97-AF65-F5344CB8AC3E}">
        <p14:creationId xmlns:p14="http://schemas.microsoft.com/office/powerpoint/2010/main" val="250295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a:t>Final model</a:t>
            </a:r>
          </a:p>
        </p:txBody>
      </p:sp>
      <p:sp>
        <p:nvSpPr>
          <p:cNvPr id="3" name="Content Placeholder 2"/>
          <p:cNvSpPr>
            <a:spLocks noGrp="1"/>
          </p:cNvSpPr>
          <p:nvPr>
            <p:ph idx="1"/>
          </p:nvPr>
        </p:nvSpPr>
        <p:spPr>
          <a:xfrm>
            <a:off x="3456310" y="4779034"/>
            <a:ext cx="7591101" cy="1635775"/>
          </a:xfrm>
        </p:spPr>
        <p:txBody>
          <a:bodyPr>
            <a:normAutofit/>
          </a:bodyPr>
          <a:lstStyle/>
          <a:p>
            <a:pPr lvl="0"/>
            <a:r>
              <a:rPr lang="en-IN" dirty="0">
                <a:effectLst/>
              </a:rPr>
              <a:t>From the above visualization and matrices found that the Passive Aggressive Classifier performed the best AUC_ROC_SCORE </a:t>
            </a:r>
            <a:r>
              <a:rPr lang="en-IN" b="1" dirty="0">
                <a:effectLst/>
              </a:rPr>
              <a:t>i.e. 94.72%.</a:t>
            </a:r>
            <a:endParaRPr lang="en-IN" dirty="0">
              <a:effectLst/>
            </a:endParaRPr>
          </a:p>
        </p:txBody>
      </p:sp>
      <p:pic>
        <p:nvPicPr>
          <p:cNvPr id="7" name="Picture 6">
            <a:extLst>
              <a:ext uri="{FF2B5EF4-FFF2-40B4-BE49-F238E27FC236}">
                <a16:creationId xmlns:a16="http://schemas.microsoft.com/office/drawing/2014/main" id="{E6EF1511-F281-4783-A6F2-DD907274A7C6}"/>
              </a:ext>
            </a:extLst>
          </p:cNvPr>
          <p:cNvPicPr/>
          <p:nvPr/>
        </p:nvPicPr>
        <p:blipFill>
          <a:blip r:embed="rId2"/>
          <a:stretch>
            <a:fillRect/>
          </a:stretch>
        </p:blipFill>
        <p:spPr>
          <a:xfrm>
            <a:off x="822524" y="1116100"/>
            <a:ext cx="5731510" cy="3051810"/>
          </a:xfrm>
          <a:prstGeom prst="rect">
            <a:avLst/>
          </a:prstGeom>
        </p:spPr>
      </p:pic>
      <p:pic>
        <p:nvPicPr>
          <p:cNvPr id="8" name="Picture 7">
            <a:extLst>
              <a:ext uri="{FF2B5EF4-FFF2-40B4-BE49-F238E27FC236}">
                <a16:creationId xmlns:a16="http://schemas.microsoft.com/office/drawing/2014/main" id="{5F7C16EF-E31E-4825-9D53-24DD6E4125A5}"/>
              </a:ext>
            </a:extLst>
          </p:cNvPr>
          <p:cNvPicPr/>
          <p:nvPr/>
        </p:nvPicPr>
        <p:blipFill>
          <a:blip r:embed="rId3"/>
          <a:stretch>
            <a:fillRect/>
          </a:stretch>
        </p:blipFill>
        <p:spPr>
          <a:xfrm>
            <a:off x="6679094" y="1375815"/>
            <a:ext cx="5075583" cy="2532380"/>
          </a:xfrm>
          <a:prstGeom prst="rect">
            <a:avLst/>
          </a:prstGeom>
        </p:spPr>
      </p:pic>
      <p:pic>
        <p:nvPicPr>
          <p:cNvPr id="5" name="Picture 4">
            <a:extLst>
              <a:ext uri="{FF2B5EF4-FFF2-40B4-BE49-F238E27FC236}">
                <a16:creationId xmlns:a16="http://schemas.microsoft.com/office/drawing/2014/main" id="{6A0F0A16-8856-486D-978E-30EFCE9CC7D5}"/>
              </a:ext>
            </a:extLst>
          </p:cNvPr>
          <p:cNvPicPr>
            <a:picLocks noChangeAspect="1"/>
          </p:cNvPicPr>
          <p:nvPr/>
        </p:nvPicPr>
        <p:blipFill>
          <a:blip r:embed="rId4"/>
          <a:stretch>
            <a:fillRect/>
          </a:stretch>
        </p:blipFill>
        <p:spPr>
          <a:xfrm>
            <a:off x="822524" y="4452417"/>
            <a:ext cx="2333951" cy="2067213"/>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a:t>CONCLUSION</a:t>
            </a:r>
          </a:p>
        </p:txBody>
      </p:sp>
      <p:sp>
        <p:nvSpPr>
          <p:cNvPr id="3" name="Content Placeholder 2"/>
          <p:cNvSpPr>
            <a:spLocks noGrp="1"/>
          </p:cNvSpPr>
          <p:nvPr>
            <p:ph idx="1"/>
          </p:nvPr>
        </p:nvSpPr>
        <p:spPr>
          <a:xfrm>
            <a:off x="785005" y="1820174"/>
            <a:ext cx="9704320" cy="4019152"/>
          </a:xfrm>
        </p:spPr>
        <p:txBody>
          <a:bodyPr>
            <a:normAutofit fontScale="92500"/>
          </a:bodyPr>
          <a:lstStyle/>
          <a:p>
            <a:pPr marL="0" lvl="0" indent="0">
              <a:buNone/>
            </a:pPr>
            <a:r>
              <a:rPr lang="en-IN" sz="3400" b="1" dirty="0"/>
              <a:t>Key Findings and Conclusions of the Study</a:t>
            </a:r>
            <a:endParaRPr lang="en-IN" sz="3400" dirty="0"/>
          </a:p>
          <a:p>
            <a:pPr lvl="0"/>
            <a:r>
              <a:rPr lang="en-IN" sz="1800"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lvl="0"/>
            <a:r>
              <a:rPr lang="en-IN" sz="1800" dirty="0">
                <a:effectLst/>
              </a:rPr>
              <a:t>From the above analysis the below mentioned results were achieved which depicts the</a:t>
            </a:r>
          </a:p>
          <a:p>
            <a:r>
              <a:rPr lang="en-IN" sz="1800" dirty="0">
                <a:effectLst/>
              </a:rPr>
              <a:t>chances and conditions of a comment being a hateful comment or a normal comment.</a:t>
            </a:r>
          </a:p>
          <a:p>
            <a:r>
              <a:rPr lang="en-IN" sz="1800" dirty="0">
                <a:effectLst/>
              </a:rPr>
              <a:t>It is possible to classify the comments content into the required categories of Malignant and Non Malignant. However, using this kind of project an awareness can be created to know what is good and bad. It will help to stop spreading hatred among people.</a:t>
            </a:r>
          </a:p>
          <a:p>
            <a:pPr marL="0" indent="0">
              <a:buNone/>
            </a:pPr>
            <a:endParaRPr lang="en-IN" sz="1800" dirty="0">
              <a:effectLst/>
            </a:endParaRPr>
          </a:p>
        </p:txBody>
      </p:sp>
    </p:spTree>
    <p:extLst>
      <p:ext uri="{BB962C8B-B14F-4D97-AF65-F5344CB8AC3E}">
        <p14:creationId xmlns:p14="http://schemas.microsoft.com/office/powerpoint/2010/main" val="108544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lvl="0"/>
            <a:r>
              <a:rPr lang="en-IN"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marL="0" indent="0">
              <a:buNone/>
            </a:pPr>
            <a:endParaRPr lang="en-US" dirty="0"/>
          </a:p>
          <a:p>
            <a:pPr lvl="0"/>
            <a:r>
              <a:rPr lang="en-IN" dirty="0">
                <a:effectLst/>
              </a:rPr>
              <a:t>Our goal in this project is to build a prototype of online hate and abuse comment classifier which can used to classify hate and offensive comments so that it can be controlled and restricted from spreading hatred and cyberbullying. </a:t>
            </a:r>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fontScale="90000"/>
          </a:bodyPr>
          <a:lstStyle/>
          <a:p>
            <a:r>
              <a:rPr lang="en-IN" dirty="0"/>
              <a:t>DATA PRE-PROCESSING</a:t>
            </a:r>
          </a:p>
        </p:txBody>
      </p:sp>
      <p:sp>
        <p:nvSpPr>
          <p:cNvPr id="3" name="Content Placeholder 2"/>
          <p:cNvSpPr>
            <a:spLocks noGrp="1"/>
          </p:cNvSpPr>
          <p:nvPr>
            <p:ph idx="1"/>
          </p:nvPr>
        </p:nvSpPr>
        <p:spPr>
          <a:xfrm>
            <a:off x="7185804" y="1354347"/>
            <a:ext cx="3861607" cy="4436853"/>
          </a:xfrm>
        </p:spPr>
        <p:txBody>
          <a:bodyPr>
            <a:normAutofit fontScale="92500" lnSpcReduction="2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6" name="Picture 5">
            <a:extLst>
              <a:ext uri="{FF2B5EF4-FFF2-40B4-BE49-F238E27FC236}">
                <a16:creationId xmlns:a16="http://schemas.microsoft.com/office/drawing/2014/main" id="{90BA4B2D-3472-48F1-93A7-B5974D5B13D1}"/>
              </a:ext>
            </a:extLst>
          </p:cNvPr>
          <p:cNvPicPr/>
          <p:nvPr/>
        </p:nvPicPr>
        <p:blipFill>
          <a:blip r:embed="rId2"/>
          <a:stretch>
            <a:fillRect/>
          </a:stretch>
        </p:blipFill>
        <p:spPr>
          <a:xfrm>
            <a:off x="1344571" y="1043589"/>
            <a:ext cx="5553710" cy="5601335"/>
          </a:xfrm>
          <a:prstGeom prst="rect">
            <a:avLst/>
          </a:prstGeom>
        </p:spPr>
      </p:pic>
    </p:spTree>
    <p:extLst>
      <p:ext uri="{BB962C8B-B14F-4D97-AF65-F5344CB8AC3E}">
        <p14:creationId xmlns:p14="http://schemas.microsoft.com/office/powerpoint/2010/main" val="281092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96" y="129395"/>
            <a:ext cx="10760489" cy="665103"/>
          </a:xfrm>
        </p:spPr>
        <p:txBody>
          <a:bodyPr>
            <a:normAutofit fontScale="90000"/>
          </a:bodyPr>
          <a:lstStyle/>
          <a:p>
            <a:r>
              <a:rPr lang="en-IN" dirty="0"/>
              <a:t>DATA INPUT- LOGIC-OUTPUT RELATIONSHIPS</a:t>
            </a:r>
          </a:p>
        </p:txBody>
      </p:sp>
      <p:sp>
        <p:nvSpPr>
          <p:cNvPr id="3" name="Content Placeholder 2"/>
          <p:cNvSpPr>
            <a:spLocks noGrp="1"/>
          </p:cNvSpPr>
          <p:nvPr>
            <p:ph idx="1"/>
          </p:nvPr>
        </p:nvSpPr>
        <p:spPr>
          <a:xfrm>
            <a:off x="753224" y="4699052"/>
            <a:ext cx="11073591" cy="1663906"/>
          </a:xfrm>
        </p:spPr>
        <p:txBody>
          <a:bodyPr>
            <a:noAutofit/>
          </a:bodyPr>
          <a:lstStyle/>
          <a:p>
            <a:r>
              <a:rPr lang="en-IN" dirty="0">
                <a:effectLst/>
              </a:rPr>
              <a:t>From the above we can see that most frequent words for both Malignant and Non Malignant category.  </a:t>
            </a:r>
          </a:p>
        </p:txBody>
      </p:sp>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6" y="1010093"/>
            <a:ext cx="2492729" cy="369332"/>
          </a:xfrm>
          <a:prstGeom prst="rect">
            <a:avLst/>
          </a:prstGeom>
        </p:spPr>
        <p:txBody>
          <a:bodyPr wrap="square">
            <a:spAutoFit/>
          </a:bodyPr>
          <a:lstStyle/>
          <a:p>
            <a:r>
              <a:rPr lang="en-IN" b="1" dirty="0"/>
              <a:t>Malignant </a:t>
            </a:r>
            <a:r>
              <a:rPr lang="en-IN" dirty="0"/>
              <a:t>WORDS</a:t>
            </a:r>
          </a:p>
        </p:txBody>
      </p:sp>
      <p:sp>
        <p:nvSpPr>
          <p:cNvPr id="13" name="Rectangle 12"/>
          <p:cNvSpPr/>
          <p:nvPr/>
        </p:nvSpPr>
        <p:spPr>
          <a:xfrm>
            <a:off x="6487064" y="965214"/>
            <a:ext cx="2752677" cy="369332"/>
          </a:xfrm>
          <a:prstGeom prst="rect">
            <a:avLst/>
          </a:prstGeom>
        </p:spPr>
        <p:txBody>
          <a:bodyPr wrap="none">
            <a:spAutoFit/>
          </a:bodyPr>
          <a:lstStyle/>
          <a:p>
            <a:r>
              <a:rPr lang="en-IN" b="1" dirty="0"/>
              <a:t>NOT</a:t>
            </a:r>
            <a:r>
              <a:rPr lang="en-IN" dirty="0"/>
              <a:t> </a:t>
            </a:r>
            <a:r>
              <a:rPr lang="en-IN" b="1" dirty="0"/>
              <a:t>Malignant </a:t>
            </a:r>
            <a:r>
              <a:rPr lang="en-IN" dirty="0"/>
              <a:t>WORDS</a:t>
            </a:r>
          </a:p>
        </p:txBody>
      </p:sp>
      <p:pic>
        <p:nvPicPr>
          <p:cNvPr id="9" name="Picture 8">
            <a:extLst>
              <a:ext uri="{FF2B5EF4-FFF2-40B4-BE49-F238E27FC236}">
                <a16:creationId xmlns:a16="http://schemas.microsoft.com/office/drawing/2014/main" id="{786C3AA3-0FF6-4A7D-8F26-330E83692096}"/>
              </a:ext>
            </a:extLst>
          </p:cNvPr>
          <p:cNvPicPr/>
          <p:nvPr/>
        </p:nvPicPr>
        <p:blipFill>
          <a:blip r:embed="rId2"/>
          <a:stretch>
            <a:fillRect/>
          </a:stretch>
        </p:blipFill>
        <p:spPr>
          <a:xfrm>
            <a:off x="364490" y="1443091"/>
            <a:ext cx="5731510" cy="3006725"/>
          </a:xfrm>
          <a:prstGeom prst="rect">
            <a:avLst/>
          </a:prstGeom>
        </p:spPr>
      </p:pic>
      <p:pic>
        <p:nvPicPr>
          <p:cNvPr id="14" name="Picture 13">
            <a:extLst>
              <a:ext uri="{FF2B5EF4-FFF2-40B4-BE49-F238E27FC236}">
                <a16:creationId xmlns:a16="http://schemas.microsoft.com/office/drawing/2014/main" id="{9B342A58-1F0D-42C0-BE58-B80B16BB53FA}"/>
              </a:ext>
            </a:extLst>
          </p:cNvPr>
          <p:cNvPicPr/>
          <p:nvPr/>
        </p:nvPicPr>
        <p:blipFill>
          <a:blip r:embed="rId3"/>
          <a:stretch>
            <a:fillRect/>
          </a:stretch>
        </p:blipFill>
        <p:spPr>
          <a:xfrm>
            <a:off x="6276767" y="1458263"/>
            <a:ext cx="5731510" cy="3014345"/>
          </a:xfrm>
          <a:prstGeom prst="rect">
            <a:avLst/>
          </a:prstGeom>
        </p:spPr>
      </p:pic>
    </p:spTree>
    <p:extLst>
      <p:ext uri="{BB962C8B-B14F-4D97-AF65-F5344CB8AC3E}">
        <p14:creationId xmlns:p14="http://schemas.microsoft.com/office/powerpoint/2010/main" val="384243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pic>
        <p:nvPicPr>
          <p:cNvPr id="5" name="Picture 4">
            <a:extLst>
              <a:ext uri="{FF2B5EF4-FFF2-40B4-BE49-F238E27FC236}">
                <a16:creationId xmlns:a16="http://schemas.microsoft.com/office/drawing/2014/main" id="{6ECFFA69-ED68-4F3E-BAFA-FD78E5381E72}"/>
              </a:ext>
            </a:extLst>
          </p:cNvPr>
          <p:cNvPicPr/>
          <p:nvPr/>
        </p:nvPicPr>
        <p:blipFill>
          <a:blip r:embed="rId2"/>
          <a:stretch>
            <a:fillRect/>
          </a:stretch>
        </p:blipFill>
        <p:spPr>
          <a:xfrm>
            <a:off x="844853" y="2138998"/>
            <a:ext cx="9558103" cy="3903993"/>
          </a:xfrm>
          <a:prstGeom prst="rect">
            <a:avLst/>
          </a:prstGeom>
        </p:spPr>
      </p:pic>
    </p:spTree>
    <p:extLst>
      <p:ext uri="{BB962C8B-B14F-4D97-AF65-F5344CB8AC3E}">
        <p14:creationId xmlns:p14="http://schemas.microsoft.com/office/powerpoint/2010/main" val="16921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p:txBody>
          <a:bodyPr>
            <a:normAutofit/>
          </a:bodyPr>
          <a:lstStyle/>
          <a:p>
            <a:pPr lvl="0"/>
            <a:r>
              <a:rPr lang="en-IN" b="1" dirty="0"/>
              <a:t>Testing of Identified Approaches (Algorithms)</a:t>
            </a:r>
          </a:p>
          <a:p>
            <a:pPr marL="0" lvl="0" indent="0">
              <a:buNone/>
            </a:pPr>
            <a:endParaRPr lang="en-IN" sz="1600" dirty="0"/>
          </a:p>
          <a:p>
            <a:pPr lvl="0"/>
            <a:r>
              <a:rPr lang="en-IN" dirty="0">
                <a:effectLst/>
              </a:rPr>
              <a:t>LR=</a:t>
            </a:r>
            <a:r>
              <a:rPr lang="en-IN" dirty="0" err="1">
                <a:effectLst/>
              </a:rPr>
              <a:t>LogisticRegression</a:t>
            </a:r>
            <a:r>
              <a:rPr lang="en-IN" dirty="0">
                <a:effectLst/>
              </a:rPr>
              <a:t>()</a:t>
            </a:r>
            <a:endParaRPr lang="en-IN" sz="1800" dirty="0">
              <a:effectLst/>
            </a:endParaRPr>
          </a:p>
          <a:p>
            <a:pPr lvl="0"/>
            <a:r>
              <a:rPr lang="en-IN" dirty="0">
                <a:effectLst/>
              </a:rPr>
              <a:t>MNB=</a:t>
            </a:r>
            <a:r>
              <a:rPr lang="en-IN" dirty="0" err="1">
                <a:effectLst/>
              </a:rPr>
              <a:t>MultinomialNB</a:t>
            </a:r>
            <a:r>
              <a:rPr lang="en-IN" dirty="0">
                <a:effectLst/>
              </a:rPr>
              <a:t>()</a:t>
            </a:r>
            <a:endParaRPr lang="en-IN" sz="1800" dirty="0">
              <a:effectLst/>
            </a:endParaRPr>
          </a:p>
          <a:p>
            <a:pPr lvl="0"/>
            <a:r>
              <a:rPr lang="en-IN" dirty="0">
                <a:effectLst/>
              </a:rPr>
              <a:t>PAC=</a:t>
            </a:r>
            <a:r>
              <a:rPr lang="en-IN" dirty="0" err="1">
                <a:effectLst/>
              </a:rPr>
              <a:t>PassiveAggressiveClassifier</a:t>
            </a:r>
            <a:r>
              <a:rPr lang="en-IN" dirty="0">
                <a:effectLst/>
              </a:rPr>
              <a:t>()</a:t>
            </a:r>
            <a:endParaRPr lang="en-IN" sz="1800" dirty="0">
              <a:effectLst/>
            </a:endParaRPr>
          </a:p>
        </p:txBody>
      </p:sp>
    </p:spTree>
    <p:extLst>
      <p:ext uri="{BB962C8B-B14F-4D97-AF65-F5344CB8AC3E}">
        <p14:creationId xmlns:p14="http://schemas.microsoft.com/office/powerpoint/2010/main" val="396968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60" y="93833"/>
            <a:ext cx="10664349" cy="969650"/>
          </a:xfrm>
        </p:spPr>
        <p:txBody>
          <a:bodyPr>
            <a:normAutofit fontScale="90000"/>
          </a:bodyPr>
          <a:lstStyle/>
          <a:p>
            <a:r>
              <a:rPr lang="en-IN" dirty="0"/>
              <a:t>MODEL/S DEVELOPMENT AND EVALUATION</a:t>
            </a:r>
          </a:p>
        </p:txBody>
      </p:sp>
      <p:sp>
        <p:nvSpPr>
          <p:cNvPr id="7" name="TextBox 6"/>
          <p:cNvSpPr txBox="1"/>
          <p:nvPr/>
        </p:nvSpPr>
        <p:spPr>
          <a:xfrm>
            <a:off x="318053" y="784984"/>
            <a:ext cx="4929808" cy="369332"/>
          </a:xfrm>
          <a:prstGeom prst="rect">
            <a:avLst/>
          </a:prstGeom>
          <a:noFill/>
        </p:spPr>
        <p:txBody>
          <a:bodyPr wrap="square" rtlCol="0">
            <a:spAutoFit/>
          </a:bodyPr>
          <a:lstStyle/>
          <a:p>
            <a:r>
              <a:rPr lang="en-IN" dirty="0"/>
              <a:t>Run and Evaluated Some Selected models</a:t>
            </a:r>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1477328"/>
          </a:xfrm>
          <a:prstGeom prst="rect">
            <a:avLst/>
          </a:prstGeom>
          <a:noFill/>
        </p:spPr>
        <p:txBody>
          <a:bodyPr wrap="square" rtlCol="0">
            <a:spAutoFit/>
          </a:bodyPr>
          <a:lstStyle/>
          <a:p>
            <a:r>
              <a:rPr lang="en-IN" b="1" dirty="0"/>
              <a:t>After all this process conclusion is that Passive Aggressive Classifier is giving accuracy of 94.72%. So, now I am making a final model using Passive Aggressive Classifier.</a:t>
            </a:r>
          </a:p>
        </p:txBody>
      </p:sp>
      <p:pic>
        <p:nvPicPr>
          <p:cNvPr id="14" name="Picture 13">
            <a:extLst>
              <a:ext uri="{FF2B5EF4-FFF2-40B4-BE49-F238E27FC236}">
                <a16:creationId xmlns:a16="http://schemas.microsoft.com/office/drawing/2014/main" id="{1C87D56C-67C8-49EA-9360-810015D7959D}"/>
              </a:ext>
            </a:extLst>
          </p:cNvPr>
          <p:cNvPicPr/>
          <p:nvPr/>
        </p:nvPicPr>
        <p:blipFill>
          <a:blip r:embed="rId2"/>
          <a:stretch>
            <a:fillRect/>
          </a:stretch>
        </p:blipFill>
        <p:spPr>
          <a:xfrm>
            <a:off x="421640" y="1214976"/>
            <a:ext cx="5674360" cy="646331"/>
          </a:xfrm>
          <a:prstGeom prst="rect">
            <a:avLst/>
          </a:prstGeom>
        </p:spPr>
      </p:pic>
      <p:pic>
        <p:nvPicPr>
          <p:cNvPr id="15" name="Picture 14">
            <a:extLst>
              <a:ext uri="{FF2B5EF4-FFF2-40B4-BE49-F238E27FC236}">
                <a16:creationId xmlns:a16="http://schemas.microsoft.com/office/drawing/2014/main" id="{56A2AA9A-3A81-4BF1-A62F-282882918F86}"/>
              </a:ext>
            </a:extLst>
          </p:cNvPr>
          <p:cNvPicPr/>
          <p:nvPr/>
        </p:nvPicPr>
        <p:blipFill>
          <a:blip r:embed="rId3"/>
          <a:stretch>
            <a:fillRect/>
          </a:stretch>
        </p:blipFill>
        <p:spPr>
          <a:xfrm>
            <a:off x="421640" y="1861307"/>
            <a:ext cx="5674360" cy="4902860"/>
          </a:xfrm>
          <a:prstGeom prst="rect">
            <a:avLst/>
          </a:prstGeom>
        </p:spPr>
      </p:pic>
      <p:pic>
        <p:nvPicPr>
          <p:cNvPr id="16" name="Picture 15">
            <a:extLst>
              <a:ext uri="{FF2B5EF4-FFF2-40B4-BE49-F238E27FC236}">
                <a16:creationId xmlns:a16="http://schemas.microsoft.com/office/drawing/2014/main" id="{96B68445-69EF-431D-8B81-A241EE25C73A}"/>
              </a:ext>
            </a:extLst>
          </p:cNvPr>
          <p:cNvPicPr/>
          <p:nvPr/>
        </p:nvPicPr>
        <p:blipFill>
          <a:blip r:embed="rId4"/>
          <a:stretch>
            <a:fillRect/>
          </a:stretch>
        </p:blipFill>
        <p:spPr>
          <a:xfrm>
            <a:off x="6460490" y="1739504"/>
            <a:ext cx="5309870" cy="991870"/>
          </a:xfrm>
          <a:prstGeom prst="rect">
            <a:avLst/>
          </a:prstGeom>
        </p:spPr>
      </p:pic>
      <p:pic>
        <p:nvPicPr>
          <p:cNvPr id="17" name="Picture 16">
            <a:extLst>
              <a:ext uri="{FF2B5EF4-FFF2-40B4-BE49-F238E27FC236}">
                <a16:creationId xmlns:a16="http://schemas.microsoft.com/office/drawing/2014/main" id="{3E1B4294-1930-47E5-A590-A2C56FEEB410}"/>
              </a:ext>
            </a:extLst>
          </p:cNvPr>
          <p:cNvPicPr/>
          <p:nvPr/>
        </p:nvPicPr>
        <p:blipFill>
          <a:blip r:embed="rId5"/>
          <a:stretch>
            <a:fillRect/>
          </a:stretch>
        </p:blipFill>
        <p:spPr>
          <a:xfrm>
            <a:off x="6521450" y="2854897"/>
            <a:ext cx="5248910" cy="2524125"/>
          </a:xfrm>
          <a:prstGeom prst="rect">
            <a:avLst/>
          </a:prstGeom>
        </p:spPr>
      </p:pic>
    </p:spTree>
    <p:extLst>
      <p:ext uri="{BB962C8B-B14F-4D97-AF65-F5344CB8AC3E}">
        <p14:creationId xmlns:p14="http://schemas.microsoft.com/office/powerpoint/2010/main" val="261513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77500" lnSpcReduction="20000"/>
          </a:bodyPr>
          <a:lstStyle/>
          <a:p>
            <a:pPr marL="0" indent="0">
              <a:buNone/>
            </a:pPr>
            <a:r>
              <a:rPr lang="en-IN" b="1" dirty="0"/>
              <a:t>Logistic Regression Visualization:</a:t>
            </a:r>
          </a:p>
        </p:txBody>
      </p:sp>
      <p:pic>
        <p:nvPicPr>
          <p:cNvPr id="7" name="Picture 6"/>
          <p:cNvPicPr/>
          <p:nvPr/>
        </p:nvPicPr>
        <p:blipFill>
          <a:blip r:embed="rId2"/>
          <a:stretch>
            <a:fillRect/>
          </a:stretch>
        </p:blipFill>
        <p:spPr>
          <a:xfrm>
            <a:off x="6294437" y="2097088"/>
            <a:ext cx="5296535" cy="2276475"/>
          </a:xfrm>
          <a:prstGeom prst="rect">
            <a:avLst/>
          </a:prstGeom>
        </p:spPr>
      </p:pic>
      <p:pic>
        <p:nvPicPr>
          <p:cNvPr id="4" name="Picture 3">
            <a:extLst>
              <a:ext uri="{FF2B5EF4-FFF2-40B4-BE49-F238E27FC236}">
                <a16:creationId xmlns:a16="http://schemas.microsoft.com/office/drawing/2014/main" id="{2A8E9C1C-39C5-4B03-8068-F6B86A5568F9}"/>
              </a:ext>
            </a:extLst>
          </p:cNvPr>
          <p:cNvPicPr>
            <a:picLocks noChangeAspect="1"/>
          </p:cNvPicPr>
          <p:nvPr/>
        </p:nvPicPr>
        <p:blipFill>
          <a:blip r:embed="rId3"/>
          <a:stretch>
            <a:fillRect/>
          </a:stretch>
        </p:blipFill>
        <p:spPr>
          <a:xfrm>
            <a:off x="246834" y="2093580"/>
            <a:ext cx="5849166" cy="4517072"/>
          </a:xfrm>
          <a:prstGeom prst="rect">
            <a:avLst/>
          </a:prstGeom>
        </p:spPr>
      </p:pic>
    </p:spTree>
    <p:extLst>
      <p:ext uri="{BB962C8B-B14F-4D97-AF65-F5344CB8AC3E}">
        <p14:creationId xmlns:p14="http://schemas.microsoft.com/office/powerpoint/2010/main" val="14640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NB Visualization:</a:t>
            </a:r>
            <a:endParaRPr lang="en-IN" dirty="0"/>
          </a:p>
        </p:txBody>
      </p:sp>
      <p:pic>
        <p:nvPicPr>
          <p:cNvPr id="10" name="Picture 9"/>
          <p:cNvPicPr/>
          <p:nvPr/>
        </p:nvPicPr>
        <p:blipFill>
          <a:blip r:embed="rId2"/>
          <a:stretch>
            <a:fillRect/>
          </a:stretch>
        </p:blipFill>
        <p:spPr>
          <a:xfrm>
            <a:off x="6348946" y="2301365"/>
            <a:ext cx="5115560" cy="2162175"/>
          </a:xfrm>
          <a:prstGeom prst="rect">
            <a:avLst/>
          </a:prstGeom>
        </p:spPr>
      </p:pic>
      <p:pic>
        <p:nvPicPr>
          <p:cNvPr id="3" name="Picture 2">
            <a:extLst>
              <a:ext uri="{FF2B5EF4-FFF2-40B4-BE49-F238E27FC236}">
                <a16:creationId xmlns:a16="http://schemas.microsoft.com/office/drawing/2014/main" id="{D48A9500-2F0C-445B-B9F8-862A0CA12BDA}"/>
              </a:ext>
            </a:extLst>
          </p:cNvPr>
          <p:cNvPicPr>
            <a:picLocks noChangeAspect="1"/>
          </p:cNvPicPr>
          <p:nvPr/>
        </p:nvPicPr>
        <p:blipFill>
          <a:blip r:embed="rId3"/>
          <a:stretch>
            <a:fillRect/>
          </a:stretch>
        </p:blipFill>
        <p:spPr>
          <a:xfrm>
            <a:off x="424813" y="2240728"/>
            <a:ext cx="5676482" cy="4439849"/>
          </a:xfrm>
          <a:prstGeom prst="rect">
            <a:avLst/>
          </a:prstGeom>
        </p:spPr>
      </p:pic>
    </p:spTree>
    <p:extLst>
      <p:ext uri="{BB962C8B-B14F-4D97-AF65-F5344CB8AC3E}">
        <p14:creationId xmlns:p14="http://schemas.microsoft.com/office/powerpoint/2010/main" val="1114579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388</TotalTime>
  <Words>458</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PowerPoint Presentation</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Final model</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RAHUL KUMAR</cp:lastModifiedBy>
  <cp:revision>50</cp:revision>
  <dcterms:created xsi:type="dcterms:W3CDTF">2020-11-13T17:53:42Z</dcterms:created>
  <dcterms:modified xsi:type="dcterms:W3CDTF">2020-12-12T23:02:39Z</dcterms:modified>
</cp:coreProperties>
</file>