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6" r:id="rId1"/>
  </p:sldMasterIdLst>
  <p:sldIdLst>
    <p:sldId id="256" r:id="rId2"/>
    <p:sldId id="257" r:id="rId3"/>
    <p:sldId id="258" r:id="rId4"/>
    <p:sldId id="260" r:id="rId5"/>
    <p:sldId id="261" r:id="rId6"/>
    <p:sldId id="262" r:id="rId7"/>
    <p:sldId id="264" r:id="rId8"/>
    <p:sldId id="276" r:id="rId9"/>
    <p:sldId id="265" r:id="rId10"/>
    <p:sldId id="266" r:id="rId11"/>
    <p:sldId id="267" r:id="rId12"/>
    <p:sldId id="271" r:id="rId13"/>
    <p:sldId id="272" r:id="rId14"/>
    <p:sldId id="275"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8A87A34-81AB-432B-8DAE-1953F412C126}" type="datetimeFigureOut">
              <a:rPr lang="en-US" smtClean="0"/>
              <a:t>11/29/2020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58008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16773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452311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786780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48279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pPr/>
              <a:t>11/29/2020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430958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pPr/>
              <a:t>11/29/2020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731112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8A87A34-81AB-432B-8DAE-1953F412C126}" type="datetimeFigureOut">
              <a:rPr lang="en-US" smtClean="0"/>
              <a:t>11/29/2020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815596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8A87A34-81AB-432B-8DAE-1953F412C126}" type="datetimeFigureOut">
              <a:rPr lang="en-US" smtClean="0"/>
              <a:t>11/29/2020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08185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5382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52629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88398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90838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06804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88226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66817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87221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8A87A34-81AB-432B-8DAE-1953F412C126}" type="datetimeFigureOut">
              <a:rPr lang="en-US" smtClean="0"/>
              <a:pPr/>
              <a:t>11/29/2020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76673178"/>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 id="2147483888" r:id="rId12"/>
    <p:sldLayoutId id="2147483889" r:id="rId13"/>
    <p:sldLayoutId id="2147483890" r:id="rId14"/>
    <p:sldLayoutId id="2147483891" r:id="rId15"/>
    <p:sldLayoutId id="2147483892" r:id="rId16"/>
    <p:sldLayoutId id="214748389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FLIPROBO TECHNOLOGIES</a:t>
            </a:r>
          </a:p>
        </p:txBody>
      </p:sp>
      <p:sp>
        <p:nvSpPr>
          <p:cNvPr id="3" name="Subtitle 2"/>
          <p:cNvSpPr>
            <a:spLocks noGrp="1"/>
          </p:cNvSpPr>
          <p:nvPr>
            <p:ph type="subTitle" idx="1"/>
          </p:nvPr>
        </p:nvSpPr>
        <p:spPr>
          <a:xfrm>
            <a:off x="975255" y="4778003"/>
            <a:ext cx="7891272" cy="1069848"/>
          </a:xfrm>
        </p:spPr>
        <p:txBody>
          <a:bodyPr/>
          <a:lstStyle/>
          <a:p>
            <a:r>
              <a:rPr lang="en-IN" sz="2400" dirty="0"/>
              <a:t>FAKE NEWS DETECTION </a:t>
            </a:r>
            <a:r>
              <a:rPr lang="en-IN" dirty="0"/>
              <a:t>PROJECT</a:t>
            </a:r>
          </a:p>
        </p:txBody>
      </p:sp>
    </p:spTree>
    <p:extLst>
      <p:ext uri="{BB962C8B-B14F-4D97-AF65-F5344CB8AC3E}">
        <p14:creationId xmlns:p14="http://schemas.microsoft.com/office/powerpoint/2010/main" val="3926244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59956"/>
            <a:ext cx="9905998" cy="1478570"/>
          </a:xfrm>
        </p:spPr>
        <p:txBody>
          <a:bodyPr>
            <a:normAutofit/>
          </a:bodyPr>
          <a:lstStyle/>
          <a:p>
            <a:r>
              <a:rPr lang="en-IN" dirty="0"/>
              <a:t>MODEL/S DEVELOPMENT AND EVALUATION</a:t>
            </a:r>
          </a:p>
        </p:txBody>
      </p:sp>
      <p:sp>
        <p:nvSpPr>
          <p:cNvPr id="6" name="Content Placeholder 2"/>
          <p:cNvSpPr txBox="1">
            <a:spLocks/>
          </p:cNvSpPr>
          <p:nvPr/>
        </p:nvSpPr>
        <p:spPr>
          <a:xfrm>
            <a:off x="1063775" y="1691669"/>
            <a:ext cx="4165951" cy="507608"/>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IN" b="1" dirty="0">
                <a:solidFill>
                  <a:schemeClr val="bg1"/>
                </a:solidFill>
              </a:rPr>
              <a:t>Decision Tree Classifier Visualization:</a:t>
            </a:r>
            <a:endParaRPr lang="en-IN" dirty="0">
              <a:solidFill>
                <a:schemeClr val="bg1"/>
              </a:solidFill>
            </a:endParaRPr>
          </a:p>
        </p:txBody>
      </p:sp>
      <p:pic>
        <p:nvPicPr>
          <p:cNvPr id="9" name="Picture 8">
            <a:extLst>
              <a:ext uri="{FF2B5EF4-FFF2-40B4-BE49-F238E27FC236}">
                <a16:creationId xmlns:a16="http://schemas.microsoft.com/office/drawing/2014/main" id="{45C81B6C-CC34-4895-B5C5-D7AC2B6057AE}"/>
              </a:ext>
            </a:extLst>
          </p:cNvPr>
          <p:cNvPicPr/>
          <p:nvPr/>
        </p:nvPicPr>
        <p:blipFill>
          <a:blip r:embed="rId2"/>
          <a:stretch>
            <a:fillRect/>
          </a:stretch>
        </p:blipFill>
        <p:spPr>
          <a:xfrm>
            <a:off x="6973736" y="2446049"/>
            <a:ext cx="4897120" cy="4111308"/>
          </a:xfrm>
          <a:prstGeom prst="rect">
            <a:avLst/>
          </a:prstGeom>
        </p:spPr>
      </p:pic>
      <p:pic>
        <p:nvPicPr>
          <p:cNvPr id="3" name="Picture 2">
            <a:extLst>
              <a:ext uri="{FF2B5EF4-FFF2-40B4-BE49-F238E27FC236}">
                <a16:creationId xmlns:a16="http://schemas.microsoft.com/office/drawing/2014/main" id="{D785D79F-1A06-4531-9F35-F2C8B2468335}"/>
              </a:ext>
            </a:extLst>
          </p:cNvPr>
          <p:cNvPicPr>
            <a:picLocks noChangeAspect="1"/>
          </p:cNvPicPr>
          <p:nvPr/>
        </p:nvPicPr>
        <p:blipFill>
          <a:blip r:embed="rId3"/>
          <a:stretch>
            <a:fillRect/>
          </a:stretch>
        </p:blipFill>
        <p:spPr>
          <a:xfrm>
            <a:off x="541685" y="2389727"/>
            <a:ext cx="5887272" cy="4008317"/>
          </a:xfrm>
          <a:prstGeom prst="rect">
            <a:avLst/>
          </a:prstGeom>
        </p:spPr>
      </p:pic>
    </p:spTree>
    <p:extLst>
      <p:ext uri="{BB962C8B-B14F-4D97-AF65-F5344CB8AC3E}">
        <p14:creationId xmlns:p14="http://schemas.microsoft.com/office/powerpoint/2010/main" val="3314459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MODEL/S DEVELOPMENT AND EVALUATION</a:t>
            </a:r>
          </a:p>
        </p:txBody>
      </p:sp>
      <p:sp>
        <p:nvSpPr>
          <p:cNvPr id="7" name="Content Placeholder 2"/>
          <p:cNvSpPr txBox="1">
            <a:spLocks/>
          </p:cNvSpPr>
          <p:nvPr/>
        </p:nvSpPr>
        <p:spPr>
          <a:xfrm>
            <a:off x="1141413" y="1585367"/>
            <a:ext cx="5676482" cy="64384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IN" sz="1600" b="1" dirty="0" err="1">
                <a:solidFill>
                  <a:schemeClr val="bg1"/>
                </a:solidFill>
              </a:rPr>
              <a:t>MultiNomial</a:t>
            </a:r>
            <a:r>
              <a:rPr lang="en-IN" sz="1600" b="1" dirty="0">
                <a:solidFill>
                  <a:schemeClr val="bg1"/>
                </a:solidFill>
              </a:rPr>
              <a:t> NB Visualization:</a:t>
            </a:r>
            <a:endParaRPr lang="en-IN" sz="1600" dirty="0">
              <a:solidFill>
                <a:schemeClr val="bg1"/>
              </a:solidFill>
            </a:endParaRPr>
          </a:p>
        </p:txBody>
      </p:sp>
      <p:pic>
        <p:nvPicPr>
          <p:cNvPr id="6" name="Picture 5">
            <a:extLst>
              <a:ext uri="{FF2B5EF4-FFF2-40B4-BE49-F238E27FC236}">
                <a16:creationId xmlns:a16="http://schemas.microsoft.com/office/drawing/2014/main" id="{A83A4FB1-B2DA-4310-A5D9-F364E64EE319}"/>
              </a:ext>
            </a:extLst>
          </p:cNvPr>
          <p:cNvPicPr/>
          <p:nvPr/>
        </p:nvPicPr>
        <p:blipFill>
          <a:blip r:embed="rId2"/>
          <a:stretch>
            <a:fillRect/>
          </a:stretch>
        </p:blipFill>
        <p:spPr>
          <a:xfrm>
            <a:off x="6817895" y="2301365"/>
            <a:ext cx="4945380" cy="4311470"/>
          </a:xfrm>
          <a:prstGeom prst="rect">
            <a:avLst/>
          </a:prstGeom>
        </p:spPr>
      </p:pic>
      <p:pic>
        <p:nvPicPr>
          <p:cNvPr id="3" name="Picture 2">
            <a:extLst>
              <a:ext uri="{FF2B5EF4-FFF2-40B4-BE49-F238E27FC236}">
                <a16:creationId xmlns:a16="http://schemas.microsoft.com/office/drawing/2014/main" id="{A240F100-820B-4113-A6D1-AC0B0957866B}"/>
              </a:ext>
            </a:extLst>
          </p:cNvPr>
          <p:cNvPicPr>
            <a:picLocks noChangeAspect="1"/>
          </p:cNvPicPr>
          <p:nvPr/>
        </p:nvPicPr>
        <p:blipFill>
          <a:blip r:embed="rId3"/>
          <a:stretch>
            <a:fillRect/>
          </a:stretch>
        </p:blipFill>
        <p:spPr>
          <a:xfrm>
            <a:off x="552863" y="2301365"/>
            <a:ext cx="5944430" cy="4205452"/>
          </a:xfrm>
          <a:prstGeom prst="rect">
            <a:avLst/>
          </a:prstGeom>
        </p:spPr>
      </p:pic>
    </p:spTree>
    <p:extLst>
      <p:ext uri="{BB962C8B-B14F-4D97-AF65-F5344CB8AC3E}">
        <p14:creationId xmlns:p14="http://schemas.microsoft.com/office/powerpoint/2010/main" val="1114579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59956"/>
            <a:ext cx="9905998" cy="1478570"/>
          </a:xfrm>
        </p:spPr>
        <p:txBody>
          <a:bodyPr>
            <a:normAutofit/>
          </a:bodyPr>
          <a:lstStyle/>
          <a:p>
            <a:r>
              <a:rPr lang="en-IN" dirty="0"/>
              <a:t>MODEL/S DEVELOPMENT AND EVALUATION</a:t>
            </a:r>
          </a:p>
        </p:txBody>
      </p:sp>
      <p:sp>
        <p:nvSpPr>
          <p:cNvPr id="6" name="Content Placeholder 2"/>
          <p:cNvSpPr txBox="1">
            <a:spLocks/>
          </p:cNvSpPr>
          <p:nvPr/>
        </p:nvSpPr>
        <p:spPr>
          <a:xfrm>
            <a:off x="1141413" y="1691670"/>
            <a:ext cx="4476969" cy="589902"/>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IN" b="1" dirty="0">
                <a:solidFill>
                  <a:schemeClr val="bg1"/>
                </a:solidFill>
              </a:rPr>
              <a:t>Random Forest Classifier Visualization:</a:t>
            </a:r>
            <a:endParaRPr lang="en-IN" dirty="0">
              <a:solidFill>
                <a:schemeClr val="bg1"/>
              </a:solidFill>
            </a:endParaRPr>
          </a:p>
          <a:p>
            <a:endParaRPr lang="en-IN" dirty="0"/>
          </a:p>
        </p:txBody>
      </p:sp>
      <p:pic>
        <p:nvPicPr>
          <p:cNvPr id="9" name="Picture 8">
            <a:extLst>
              <a:ext uri="{FF2B5EF4-FFF2-40B4-BE49-F238E27FC236}">
                <a16:creationId xmlns:a16="http://schemas.microsoft.com/office/drawing/2014/main" id="{347C01FC-C146-4662-B442-A2DDE538E9EE}"/>
              </a:ext>
            </a:extLst>
          </p:cNvPr>
          <p:cNvPicPr/>
          <p:nvPr/>
        </p:nvPicPr>
        <p:blipFill>
          <a:blip r:embed="rId2"/>
          <a:stretch>
            <a:fillRect/>
          </a:stretch>
        </p:blipFill>
        <p:spPr>
          <a:xfrm>
            <a:off x="6654944" y="2281572"/>
            <a:ext cx="4898390" cy="4116472"/>
          </a:xfrm>
          <a:prstGeom prst="rect">
            <a:avLst/>
          </a:prstGeom>
        </p:spPr>
      </p:pic>
      <p:pic>
        <p:nvPicPr>
          <p:cNvPr id="3" name="Picture 2">
            <a:extLst>
              <a:ext uri="{FF2B5EF4-FFF2-40B4-BE49-F238E27FC236}">
                <a16:creationId xmlns:a16="http://schemas.microsoft.com/office/drawing/2014/main" id="{7D8A7037-0060-44AF-911B-D7326222A6A2}"/>
              </a:ext>
            </a:extLst>
          </p:cNvPr>
          <p:cNvPicPr>
            <a:picLocks noChangeAspect="1"/>
          </p:cNvPicPr>
          <p:nvPr/>
        </p:nvPicPr>
        <p:blipFill>
          <a:blip r:embed="rId3"/>
          <a:stretch>
            <a:fillRect/>
          </a:stretch>
        </p:blipFill>
        <p:spPr>
          <a:xfrm>
            <a:off x="638666" y="2420584"/>
            <a:ext cx="6030167" cy="3977459"/>
          </a:xfrm>
          <a:prstGeom prst="rect">
            <a:avLst/>
          </a:prstGeom>
        </p:spPr>
      </p:pic>
    </p:spTree>
    <p:extLst>
      <p:ext uri="{BB962C8B-B14F-4D97-AF65-F5344CB8AC3E}">
        <p14:creationId xmlns:p14="http://schemas.microsoft.com/office/powerpoint/2010/main" val="2502957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MODEL/S DEVELOPMENT AND EVALUATION</a:t>
            </a:r>
          </a:p>
        </p:txBody>
      </p:sp>
      <p:sp>
        <p:nvSpPr>
          <p:cNvPr id="6" name="Content Placeholder 2"/>
          <p:cNvSpPr txBox="1">
            <a:spLocks/>
          </p:cNvSpPr>
          <p:nvPr/>
        </p:nvSpPr>
        <p:spPr>
          <a:xfrm>
            <a:off x="1317560" y="1565768"/>
            <a:ext cx="4441240" cy="49371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IN" sz="2000" dirty="0">
                <a:solidFill>
                  <a:schemeClr val="bg1"/>
                </a:solidFill>
              </a:rPr>
              <a:t>Passive Aggressive Classifier</a:t>
            </a:r>
          </a:p>
        </p:txBody>
      </p:sp>
      <p:pic>
        <p:nvPicPr>
          <p:cNvPr id="9" name="Picture 8">
            <a:extLst>
              <a:ext uri="{FF2B5EF4-FFF2-40B4-BE49-F238E27FC236}">
                <a16:creationId xmlns:a16="http://schemas.microsoft.com/office/drawing/2014/main" id="{219584BB-BAAF-4259-A56E-8CF2F226F580}"/>
              </a:ext>
            </a:extLst>
          </p:cNvPr>
          <p:cNvPicPr/>
          <p:nvPr/>
        </p:nvPicPr>
        <p:blipFill>
          <a:blip r:embed="rId2"/>
          <a:stretch>
            <a:fillRect/>
          </a:stretch>
        </p:blipFill>
        <p:spPr>
          <a:xfrm>
            <a:off x="6692735" y="2388636"/>
            <a:ext cx="4955540" cy="4263955"/>
          </a:xfrm>
          <a:prstGeom prst="rect">
            <a:avLst/>
          </a:prstGeom>
        </p:spPr>
      </p:pic>
      <p:pic>
        <p:nvPicPr>
          <p:cNvPr id="3" name="Picture 2">
            <a:extLst>
              <a:ext uri="{FF2B5EF4-FFF2-40B4-BE49-F238E27FC236}">
                <a16:creationId xmlns:a16="http://schemas.microsoft.com/office/drawing/2014/main" id="{55AE4C89-3C46-47B1-930C-1843E2C88BB3}"/>
              </a:ext>
            </a:extLst>
          </p:cNvPr>
          <p:cNvPicPr>
            <a:picLocks noChangeAspect="1"/>
          </p:cNvPicPr>
          <p:nvPr/>
        </p:nvPicPr>
        <p:blipFill>
          <a:blip r:embed="rId3"/>
          <a:stretch>
            <a:fillRect/>
          </a:stretch>
        </p:blipFill>
        <p:spPr>
          <a:xfrm>
            <a:off x="980361" y="2438331"/>
            <a:ext cx="5115639" cy="4028729"/>
          </a:xfrm>
          <a:prstGeom prst="rect">
            <a:avLst/>
          </a:prstGeom>
        </p:spPr>
      </p:pic>
    </p:spTree>
    <p:extLst>
      <p:ext uri="{BB962C8B-B14F-4D97-AF65-F5344CB8AC3E}">
        <p14:creationId xmlns:p14="http://schemas.microsoft.com/office/powerpoint/2010/main" val="3767805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44933"/>
            <a:ext cx="9905998" cy="1478570"/>
          </a:xfrm>
        </p:spPr>
        <p:txBody>
          <a:bodyPr/>
          <a:lstStyle/>
          <a:p>
            <a:r>
              <a:rPr lang="en-IN" dirty="0"/>
              <a:t>Final model</a:t>
            </a:r>
          </a:p>
        </p:txBody>
      </p:sp>
      <p:sp>
        <p:nvSpPr>
          <p:cNvPr id="3" name="Content Placeholder 2"/>
          <p:cNvSpPr>
            <a:spLocks noGrp="1"/>
          </p:cNvSpPr>
          <p:nvPr>
            <p:ph idx="1"/>
          </p:nvPr>
        </p:nvSpPr>
        <p:spPr>
          <a:xfrm>
            <a:off x="580588" y="5230315"/>
            <a:ext cx="10690622" cy="600416"/>
          </a:xfrm>
        </p:spPr>
        <p:txBody>
          <a:bodyPr>
            <a:normAutofit lnSpcReduction="10000"/>
          </a:bodyPr>
          <a:lstStyle/>
          <a:p>
            <a:r>
              <a:rPr lang="en-US" dirty="0"/>
              <a:t>Hence, the best model for Fake News Detection is </a:t>
            </a:r>
            <a:r>
              <a:rPr lang="en-US" dirty="0" err="1"/>
              <a:t>PassiveAggressiveClassifier</a:t>
            </a:r>
            <a:r>
              <a:rPr lang="en-US" dirty="0"/>
              <a:t> as it has </a:t>
            </a:r>
            <a:r>
              <a:rPr lang="en-US" dirty="0" err="1"/>
              <a:t>Accuracy_score</a:t>
            </a:r>
            <a:r>
              <a:rPr lang="en-US" dirty="0"/>
              <a:t> of 95.20 | </a:t>
            </a:r>
            <a:r>
              <a:rPr lang="en-US" dirty="0" err="1"/>
              <a:t>Cross_val_score</a:t>
            </a:r>
            <a:r>
              <a:rPr lang="en-US" dirty="0"/>
              <a:t> of 95.30 | </a:t>
            </a:r>
            <a:r>
              <a:rPr lang="en-US" dirty="0" err="1"/>
              <a:t>Roc_auc_curve</a:t>
            </a:r>
            <a:r>
              <a:rPr lang="en-US" dirty="0"/>
              <a:t> of 95.2</a:t>
            </a:r>
            <a:endParaRPr lang="en-IN" dirty="0"/>
          </a:p>
        </p:txBody>
      </p:sp>
      <p:pic>
        <p:nvPicPr>
          <p:cNvPr id="4" name="Picture 3">
            <a:extLst>
              <a:ext uri="{FF2B5EF4-FFF2-40B4-BE49-F238E27FC236}">
                <a16:creationId xmlns:a16="http://schemas.microsoft.com/office/drawing/2014/main" id="{E0411E9F-99B5-4C5F-A0FC-9279D6D450EF}"/>
              </a:ext>
            </a:extLst>
          </p:cNvPr>
          <p:cNvPicPr>
            <a:picLocks noChangeAspect="1"/>
          </p:cNvPicPr>
          <p:nvPr/>
        </p:nvPicPr>
        <p:blipFill>
          <a:blip r:embed="rId2"/>
          <a:stretch>
            <a:fillRect/>
          </a:stretch>
        </p:blipFill>
        <p:spPr>
          <a:xfrm>
            <a:off x="881033" y="2223919"/>
            <a:ext cx="9316750" cy="2410161"/>
          </a:xfrm>
          <a:prstGeom prst="rect">
            <a:avLst/>
          </a:prstGeom>
        </p:spPr>
      </p:pic>
    </p:spTree>
    <p:extLst>
      <p:ext uri="{BB962C8B-B14F-4D97-AF65-F5344CB8AC3E}">
        <p14:creationId xmlns:p14="http://schemas.microsoft.com/office/powerpoint/2010/main" val="3488533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367" y="463242"/>
            <a:ext cx="9905998" cy="1478570"/>
          </a:xfrm>
        </p:spPr>
        <p:txBody>
          <a:bodyPr/>
          <a:lstStyle/>
          <a:p>
            <a:r>
              <a:rPr lang="en-IN" dirty="0"/>
              <a:t>CONCLUSION</a:t>
            </a:r>
          </a:p>
        </p:txBody>
      </p:sp>
      <p:sp>
        <p:nvSpPr>
          <p:cNvPr id="3" name="Content Placeholder 2"/>
          <p:cNvSpPr>
            <a:spLocks noGrp="1"/>
          </p:cNvSpPr>
          <p:nvPr>
            <p:ph idx="1"/>
          </p:nvPr>
        </p:nvSpPr>
        <p:spPr>
          <a:xfrm>
            <a:off x="865367" y="1543880"/>
            <a:ext cx="9704320" cy="5082208"/>
          </a:xfrm>
        </p:spPr>
        <p:txBody>
          <a:bodyPr>
            <a:normAutofit/>
          </a:bodyPr>
          <a:lstStyle/>
          <a:p>
            <a:pPr marL="0" lvl="0" indent="0">
              <a:buNone/>
            </a:pPr>
            <a:r>
              <a:rPr lang="en-IN" dirty="0">
                <a:solidFill>
                  <a:schemeClr val="bg1"/>
                </a:solidFill>
              </a:rPr>
              <a:t>Key Findings and Conclusions of the Study</a:t>
            </a:r>
          </a:p>
          <a:p>
            <a:pPr marL="0" lvl="0" indent="0">
              <a:buNone/>
            </a:pPr>
            <a:endParaRPr lang="en-US" dirty="0">
              <a:solidFill>
                <a:schemeClr val="bg1"/>
              </a:solidFill>
            </a:endParaRPr>
          </a:p>
          <a:p>
            <a:r>
              <a:rPr lang="en-IN" dirty="0"/>
              <a:t>In the above dataset every features of the dataset plays an important role to understand the data also in visualization and applying models and algorithms.</a:t>
            </a:r>
            <a:endParaRPr lang="en-US" dirty="0"/>
          </a:p>
          <a:p>
            <a:pPr lvl="0"/>
            <a:r>
              <a:rPr lang="en-IN" dirty="0"/>
              <a:t>Learning Outcomes of the Study in respect of Data Science</a:t>
            </a:r>
            <a:endParaRPr lang="en-US" dirty="0"/>
          </a:p>
          <a:p>
            <a:r>
              <a:rPr lang="en-IN" dirty="0"/>
              <a:t>Visualization is very helpful and it plays a vital role to understand the data into graphical form. So, that we can understand what the data is trying to say.</a:t>
            </a:r>
            <a:endParaRPr lang="en-US" dirty="0"/>
          </a:p>
          <a:p>
            <a:r>
              <a:rPr lang="en-IN" dirty="0"/>
              <a:t>Data cleaning is also import part it helps me to remove null, nan or missing values by using mean, median, mode or by simply using 0.</a:t>
            </a:r>
            <a:endParaRPr lang="en-US" dirty="0"/>
          </a:p>
          <a:p>
            <a:r>
              <a:rPr lang="en-IN" dirty="0"/>
              <a:t>I used five types of algorithm like </a:t>
            </a:r>
            <a:r>
              <a:rPr lang="en-IN" dirty="0" err="1"/>
              <a:t>LogisticRegression</a:t>
            </a:r>
            <a:r>
              <a:rPr lang="en-IN" dirty="0"/>
              <a:t>, </a:t>
            </a:r>
            <a:r>
              <a:rPr lang="en-IN" dirty="0" err="1"/>
              <a:t>DecisionTreeClassifier</a:t>
            </a:r>
            <a:r>
              <a:rPr lang="en-IN" dirty="0"/>
              <a:t>, </a:t>
            </a:r>
            <a:r>
              <a:rPr lang="en-IN" dirty="0" err="1"/>
              <a:t>MultinomialNB</a:t>
            </a:r>
            <a:r>
              <a:rPr lang="en-IN" dirty="0"/>
              <a:t>, </a:t>
            </a:r>
            <a:r>
              <a:rPr lang="en-IN" dirty="0" err="1"/>
              <a:t>RandomForestClassifier</a:t>
            </a:r>
            <a:r>
              <a:rPr lang="en-IN" dirty="0"/>
              <a:t> and </a:t>
            </a:r>
            <a:r>
              <a:rPr lang="en-IN" dirty="0" err="1"/>
              <a:t>PasiveAggressiveClassifier</a:t>
            </a:r>
            <a:r>
              <a:rPr lang="en-IN" dirty="0"/>
              <a:t>.</a:t>
            </a:r>
            <a:endParaRPr lang="en-US" dirty="0"/>
          </a:p>
          <a:p>
            <a:r>
              <a:rPr lang="en-IN" dirty="0"/>
              <a:t>The problem I faced while on this dataset is it takes more than one hour for output. I overcome this situation with the help of towardsdatascience.com by running the code using small chunk of dataset to complete the project.</a:t>
            </a:r>
            <a:endParaRPr lang="en-IN" sz="1800" dirty="0"/>
          </a:p>
        </p:txBody>
      </p:sp>
    </p:spTree>
    <p:extLst>
      <p:ext uri="{BB962C8B-B14F-4D97-AF65-F5344CB8AC3E}">
        <p14:creationId xmlns:p14="http://schemas.microsoft.com/office/powerpoint/2010/main" val="1085445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STATEMENT</a:t>
            </a:r>
          </a:p>
        </p:txBody>
      </p:sp>
      <p:sp>
        <p:nvSpPr>
          <p:cNvPr id="3" name="Content Placeholder 2"/>
          <p:cNvSpPr>
            <a:spLocks noGrp="1"/>
          </p:cNvSpPr>
          <p:nvPr>
            <p:ph idx="1"/>
          </p:nvPr>
        </p:nvSpPr>
        <p:spPr>
          <a:xfrm>
            <a:off x="1154954" y="1680632"/>
            <a:ext cx="8825659" cy="4879195"/>
          </a:xfrm>
        </p:spPr>
        <p:txBody>
          <a:bodyPr>
            <a:normAutofit fontScale="92500" lnSpcReduction="20000"/>
          </a:bodyPr>
          <a:lstStyle/>
          <a:p>
            <a:pPr marL="0" lvl="0" indent="0">
              <a:buNone/>
            </a:pPr>
            <a:r>
              <a:rPr lang="en-IN" dirty="0">
                <a:solidFill>
                  <a:schemeClr val="bg1"/>
                </a:solidFill>
              </a:rPr>
              <a:t>Business Problem Framing</a:t>
            </a:r>
          </a:p>
          <a:p>
            <a:pPr marL="0" lvl="0" indent="0">
              <a:buNone/>
            </a:pPr>
            <a:endParaRPr lang="en-US" dirty="0"/>
          </a:p>
          <a:p>
            <a:r>
              <a:rPr lang="en-IN" dirty="0"/>
              <a:t>A fake news may contain sentences that are usually hoaxes and spread through social media or various other online platforms. Such news items may contain false and/or exaggerated claims, and may end up being vitalized by algorithms, and users may end up in a filter bubble. They may or may not contain spam words. </a:t>
            </a:r>
            <a:endParaRPr lang="en-US" dirty="0"/>
          </a:p>
          <a:p>
            <a:pPr marL="0" indent="0">
              <a:buNone/>
            </a:pPr>
            <a:endParaRPr lang="en-US" dirty="0"/>
          </a:p>
          <a:p>
            <a:pPr marL="0" lvl="0" indent="0">
              <a:buNone/>
            </a:pPr>
            <a:r>
              <a:rPr lang="en-IN" dirty="0"/>
              <a:t>      Conceptual Background of the Domain Problem</a:t>
            </a:r>
            <a:endParaRPr lang="en-US" dirty="0"/>
          </a:p>
          <a:p>
            <a:r>
              <a:rPr lang="en-IN" dirty="0"/>
              <a:t>The idea of fake news is not a novel concept. The idea has been in existence even before the emergence of the Internet as publishers used false and misleading information to further their interests. Following the advent of the web, more and more consumers began forsaking the traditional media channels used to disseminate information for online platforms. Not only does the latter alternative allow users to access a variety of publications in one sitting, but it is also more convenience and faster. The development, however, came with a redeﬁned concept of fake news as content publishers began using what has come to be commonly referred to as a clickbait.</a:t>
            </a:r>
            <a:endParaRPr lang="en-US" dirty="0"/>
          </a:p>
          <a:p>
            <a:endParaRPr lang="en-US" dirty="0"/>
          </a:p>
          <a:p>
            <a:endParaRPr lang="en-IN" dirty="0"/>
          </a:p>
          <a:p>
            <a:endParaRPr lang="en-IN" dirty="0"/>
          </a:p>
        </p:txBody>
      </p:sp>
    </p:spTree>
    <p:extLst>
      <p:ext uri="{BB962C8B-B14F-4D97-AF65-F5344CB8AC3E}">
        <p14:creationId xmlns:p14="http://schemas.microsoft.com/office/powerpoint/2010/main" val="3768552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8673" y="724764"/>
            <a:ext cx="9905998" cy="684071"/>
          </a:xfrm>
        </p:spPr>
        <p:txBody>
          <a:bodyPr>
            <a:normAutofit/>
          </a:bodyPr>
          <a:lstStyle/>
          <a:p>
            <a:r>
              <a:rPr lang="en-IN" dirty="0"/>
              <a:t>DATA PRE-PROCESSING</a:t>
            </a:r>
          </a:p>
        </p:txBody>
      </p:sp>
      <p:sp>
        <p:nvSpPr>
          <p:cNvPr id="3" name="Content Placeholder 2"/>
          <p:cNvSpPr>
            <a:spLocks noGrp="1"/>
          </p:cNvSpPr>
          <p:nvPr>
            <p:ph idx="1"/>
          </p:nvPr>
        </p:nvSpPr>
        <p:spPr>
          <a:xfrm>
            <a:off x="7225561" y="2349797"/>
            <a:ext cx="3861607" cy="4138969"/>
          </a:xfrm>
        </p:spPr>
        <p:txBody>
          <a:bodyPr>
            <a:normAutofit/>
          </a:bodyPr>
          <a:lstStyle/>
          <a:p>
            <a:r>
              <a:rPr lang="en-IN" dirty="0"/>
              <a:t>For Data pre-processing we did some data cleaning, where we used </a:t>
            </a:r>
            <a:r>
              <a:rPr lang="en-IN" dirty="0" err="1"/>
              <a:t>wordNet</a:t>
            </a:r>
            <a:r>
              <a:rPr lang="en-IN" dirty="0"/>
              <a:t> </a:t>
            </a:r>
            <a:r>
              <a:rPr lang="en-IN" dirty="0" err="1"/>
              <a:t>lemmatizer</a:t>
            </a:r>
            <a:r>
              <a:rPr lang="en-IN" dirty="0"/>
              <a:t> and </a:t>
            </a:r>
            <a:r>
              <a:rPr lang="en-IN" dirty="0" err="1"/>
              <a:t>porterStemmer</a:t>
            </a:r>
            <a:r>
              <a:rPr lang="en-IN" dirty="0"/>
              <a:t> to clean the words and removed special characters using </a:t>
            </a:r>
            <a:r>
              <a:rPr lang="en-IN" dirty="0" err="1"/>
              <a:t>Regexp</a:t>
            </a:r>
            <a:r>
              <a:rPr lang="en-IN" dirty="0"/>
              <a:t> Tokenizer and filter the words by removing stop words and then used </a:t>
            </a:r>
            <a:r>
              <a:rPr lang="en-IN" dirty="0" err="1"/>
              <a:t>lemmatizers</a:t>
            </a:r>
            <a:r>
              <a:rPr lang="en-IN" dirty="0"/>
              <a:t> and joined and return the filtered words.</a:t>
            </a:r>
          </a:p>
          <a:p>
            <a:pPr marL="0" indent="0">
              <a:buNone/>
            </a:pPr>
            <a:endParaRPr lang="en-IN" dirty="0"/>
          </a:p>
        </p:txBody>
      </p:sp>
      <p:pic>
        <p:nvPicPr>
          <p:cNvPr id="5" name="Picture 4">
            <a:extLst>
              <a:ext uri="{FF2B5EF4-FFF2-40B4-BE49-F238E27FC236}">
                <a16:creationId xmlns:a16="http://schemas.microsoft.com/office/drawing/2014/main" id="{EEAB8FB3-F0AE-425C-8D9C-A48204EC47F0}"/>
              </a:ext>
            </a:extLst>
          </p:cNvPr>
          <p:cNvPicPr/>
          <p:nvPr/>
        </p:nvPicPr>
        <p:blipFill>
          <a:blip r:embed="rId2">
            <a:extLst>
              <a:ext uri="{28A0092B-C50C-407E-A947-70E740481C1C}">
                <a14:useLocalDpi xmlns:a14="http://schemas.microsoft.com/office/drawing/2010/main" val="0"/>
              </a:ext>
            </a:extLst>
          </a:blip>
          <a:stretch>
            <a:fillRect/>
          </a:stretch>
        </p:blipFill>
        <p:spPr>
          <a:xfrm>
            <a:off x="749922" y="2179637"/>
            <a:ext cx="5111750" cy="4479290"/>
          </a:xfrm>
          <a:prstGeom prst="rect">
            <a:avLst/>
          </a:prstGeom>
        </p:spPr>
      </p:pic>
    </p:spTree>
    <p:extLst>
      <p:ext uri="{BB962C8B-B14F-4D97-AF65-F5344CB8AC3E}">
        <p14:creationId xmlns:p14="http://schemas.microsoft.com/office/powerpoint/2010/main" val="2810925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327" y="432901"/>
            <a:ext cx="9905998" cy="665103"/>
          </a:xfrm>
        </p:spPr>
        <p:txBody>
          <a:bodyPr>
            <a:normAutofit/>
          </a:bodyPr>
          <a:lstStyle/>
          <a:p>
            <a:r>
              <a:rPr lang="en-IN" dirty="0"/>
              <a:t>DATA INPUT- LOGIC-OUTPUT RELATIONSHIPS</a:t>
            </a:r>
          </a:p>
        </p:txBody>
      </p:sp>
      <p:sp>
        <p:nvSpPr>
          <p:cNvPr id="10" name="Title 1"/>
          <p:cNvSpPr txBox="1">
            <a:spLocks/>
          </p:cNvSpPr>
          <p:nvPr/>
        </p:nvSpPr>
        <p:spPr>
          <a:xfrm>
            <a:off x="1026395" y="794498"/>
            <a:ext cx="5460669" cy="6651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endParaRPr lang="en-IN" dirty="0"/>
          </a:p>
        </p:txBody>
      </p:sp>
      <p:sp>
        <p:nvSpPr>
          <p:cNvPr id="5" name="Rectangle 4"/>
          <p:cNvSpPr/>
          <p:nvPr/>
        </p:nvSpPr>
        <p:spPr>
          <a:xfrm>
            <a:off x="1291813" y="1706513"/>
            <a:ext cx="2909126" cy="369332"/>
          </a:xfrm>
          <a:prstGeom prst="rect">
            <a:avLst/>
          </a:prstGeom>
        </p:spPr>
        <p:txBody>
          <a:bodyPr wrap="square">
            <a:spAutoFit/>
          </a:bodyPr>
          <a:lstStyle/>
          <a:p>
            <a:r>
              <a:rPr lang="en-IN" dirty="0">
                <a:solidFill>
                  <a:schemeClr val="bg1">
                    <a:lumMod val="85000"/>
                  </a:schemeClr>
                </a:solidFill>
              </a:rPr>
              <a:t>Real Words Count</a:t>
            </a:r>
          </a:p>
        </p:txBody>
      </p:sp>
      <p:sp>
        <p:nvSpPr>
          <p:cNvPr id="13" name="Rectangle 12"/>
          <p:cNvSpPr/>
          <p:nvPr/>
        </p:nvSpPr>
        <p:spPr>
          <a:xfrm>
            <a:off x="7507480" y="1735650"/>
            <a:ext cx="2564171" cy="369332"/>
          </a:xfrm>
          <a:prstGeom prst="rect">
            <a:avLst/>
          </a:prstGeom>
        </p:spPr>
        <p:txBody>
          <a:bodyPr wrap="square">
            <a:spAutoFit/>
          </a:bodyPr>
          <a:lstStyle/>
          <a:p>
            <a:r>
              <a:rPr lang="en-IN" dirty="0">
                <a:solidFill>
                  <a:schemeClr val="bg1">
                    <a:lumMod val="95000"/>
                  </a:schemeClr>
                </a:solidFill>
              </a:rPr>
              <a:t> Fake Words Count</a:t>
            </a:r>
          </a:p>
        </p:txBody>
      </p:sp>
      <p:pic>
        <p:nvPicPr>
          <p:cNvPr id="9" name="Picture 8">
            <a:extLst>
              <a:ext uri="{FF2B5EF4-FFF2-40B4-BE49-F238E27FC236}">
                <a16:creationId xmlns:a16="http://schemas.microsoft.com/office/drawing/2014/main" id="{ED1301DB-C6AC-44AA-A345-F0085370F5CC}"/>
              </a:ext>
            </a:extLst>
          </p:cNvPr>
          <p:cNvPicPr/>
          <p:nvPr/>
        </p:nvPicPr>
        <p:blipFill>
          <a:blip r:embed="rId2">
            <a:extLst>
              <a:ext uri="{28A0092B-C50C-407E-A947-70E740481C1C}">
                <a14:useLocalDpi xmlns:a14="http://schemas.microsoft.com/office/drawing/2010/main" val="0"/>
              </a:ext>
            </a:extLst>
          </a:blip>
          <a:stretch>
            <a:fillRect/>
          </a:stretch>
        </p:blipFill>
        <p:spPr>
          <a:xfrm>
            <a:off x="170471" y="2200594"/>
            <a:ext cx="6119548" cy="3522563"/>
          </a:xfrm>
          <a:prstGeom prst="rect">
            <a:avLst/>
          </a:prstGeom>
        </p:spPr>
      </p:pic>
      <p:pic>
        <p:nvPicPr>
          <p:cNvPr id="14" name="Picture 13">
            <a:extLst>
              <a:ext uri="{FF2B5EF4-FFF2-40B4-BE49-F238E27FC236}">
                <a16:creationId xmlns:a16="http://schemas.microsoft.com/office/drawing/2014/main" id="{D689D31E-CF01-47BD-80BF-0CDA0E20688F}"/>
              </a:ext>
            </a:extLst>
          </p:cNvPr>
          <p:cNvPicPr/>
          <p:nvPr/>
        </p:nvPicPr>
        <p:blipFill>
          <a:blip r:embed="rId3">
            <a:extLst>
              <a:ext uri="{28A0092B-C50C-407E-A947-70E740481C1C}">
                <a14:useLocalDpi xmlns:a14="http://schemas.microsoft.com/office/drawing/2010/main" val="0"/>
              </a:ext>
            </a:extLst>
          </a:blip>
          <a:stretch>
            <a:fillRect/>
          </a:stretch>
        </p:blipFill>
        <p:spPr>
          <a:xfrm>
            <a:off x="6290019" y="2134118"/>
            <a:ext cx="5460669" cy="3655516"/>
          </a:xfrm>
          <a:prstGeom prst="rect">
            <a:avLst/>
          </a:prstGeom>
        </p:spPr>
      </p:pic>
      <p:sp>
        <p:nvSpPr>
          <p:cNvPr id="6" name="Content Placeholder 5">
            <a:extLst>
              <a:ext uri="{FF2B5EF4-FFF2-40B4-BE49-F238E27FC236}">
                <a16:creationId xmlns:a16="http://schemas.microsoft.com/office/drawing/2014/main" id="{EF3FE679-35E5-4EAD-853D-7A996924B01B}"/>
              </a:ext>
            </a:extLst>
          </p:cNvPr>
          <p:cNvSpPr>
            <a:spLocks noGrp="1"/>
          </p:cNvSpPr>
          <p:nvPr>
            <p:ph idx="1"/>
          </p:nvPr>
        </p:nvSpPr>
        <p:spPr>
          <a:xfrm>
            <a:off x="1026395" y="6192229"/>
            <a:ext cx="8825659" cy="296643"/>
          </a:xfrm>
        </p:spPr>
        <p:txBody>
          <a:bodyPr>
            <a:normAutofit fontScale="85000" lnSpcReduction="20000"/>
          </a:bodyPr>
          <a:lstStyle/>
          <a:p>
            <a:endParaRPr lang="en-US" dirty="0"/>
          </a:p>
        </p:txBody>
      </p:sp>
    </p:spTree>
    <p:extLst>
      <p:ext uri="{BB962C8B-B14F-4D97-AF65-F5344CB8AC3E}">
        <p14:creationId xmlns:p14="http://schemas.microsoft.com/office/powerpoint/2010/main" val="3842431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MODEL/S DEVELOPMENT AND EVALUATION</a:t>
            </a:r>
          </a:p>
        </p:txBody>
      </p:sp>
      <p:sp>
        <p:nvSpPr>
          <p:cNvPr id="3" name="Content Placeholder 2"/>
          <p:cNvSpPr>
            <a:spLocks noGrp="1"/>
          </p:cNvSpPr>
          <p:nvPr>
            <p:ph idx="1"/>
          </p:nvPr>
        </p:nvSpPr>
        <p:spPr>
          <a:xfrm>
            <a:off x="6944264" y="2342346"/>
            <a:ext cx="4103147" cy="3541986"/>
          </a:xfrm>
        </p:spPr>
        <p:txBody>
          <a:bodyPr>
            <a:normAutofit/>
          </a:bodyPr>
          <a:lstStyle/>
          <a:p>
            <a:pPr lvl="0"/>
            <a:r>
              <a:rPr lang="en-IN" dirty="0"/>
              <a:t>From the above we can see that the dataset is balanced which is good as it will help our model to classify more accurately, so we should expect good accuracy score, and as the volume of data was also good.</a:t>
            </a:r>
            <a:endParaRPr lang="en-IN" sz="2000" dirty="0"/>
          </a:p>
        </p:txBody>
      </p:sp>
      <p:pic>
        <p:nvPicPr>
          <p:cNvPr id="5" name="Picture 4">
            <a:extLst>
              <a:ext uri="{FF2B5EF4-FFF2-40B4-BE49-F238E27FC236}">
                <a16:creationId xmlns:a16="http://schemas.microsoft.com/office/drawing/2014/main" id="{5890390E-366A-46D4-B24F-98E75D66C430}"/>
              </a:ext>
            </a:extLst>
          </p:cNvPr>
          <p:cNvPicPr/>
          <p:nvPr/>
        </p:nvPicPr>
        <p:blipFill>
          <a:blip r:embed="rId2">
            <a:extLst>
              <a:ext uri="{28A0092B-C50C-407E-A947-70E740481C1C}">
                <a14:useLocalDpi xmlns:a14="http://schemas.microsoft.com/office/drawing/2010/main" val="0"/>
              </a:ext>
            </a:extLst>
          </a:blip>
          <a:stretch>
            <a:fillRect/>
          </a:stretch>
        </p:blipFill>
        <p:spPr>
          <a:xfrm>
            <a:off x="491117" y="2142393"/>
            <a:ext cx="5604883" cy="4715607"/>
          </a:xfrm>
          <a:prstGeom prst="rect">
            <a:avLst/>
          </a:prstGeom>
        </p:spPr>
      </p:pic>
    </p:spTree>
    <p:extLst>
      <p:ext uri="{BB962C8B-B14F-4D97-AF65-F5344CB8AC3E}">
        <p14:creationId xmlns:p14="http://schemas.microsoft.com/office/powerpoint/2010/main" val="169212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MODEL/S DEVELOPMENT AND EVALUATION</a:t>
            </a:r>
          </a:p>
        </p:txBody>
      </p:sp>
      <p:sp>
        <p:nvSpPr>
          <p:cNvPr id="3" name="Content Placeholder 2"/>
          <p:cNvSpPr>
            <a:spLocks noGrp="1"/>
          </p:cNvSpPr>
          <p:nvPr>
            <p:ph idx="1"/>
          </p:nvPr>
        </p:nvSpPr>
        <p:spPr/>
        <p:txBody>
          <a:bodyPr>
            <a:normAutofit/>
          </a:bodyPr>
          <a:lstStyle/>
          <a:p>
            <a:pPr marL="0" lvl="0" indent="0">
              <a:buNone/>
            </a:pPr>
            <a:r>
              <a:rPr lang="en-IN" dirty="0"/>
              <a:t>Testing of Identified Approaches (Algorithms)</a:t>
            </a:r>
            <a:endParaRPr lang="en-US" dirty="0"/>
          </a:p>
          <a:p>
            <a:pPr marL="0" indent="0">
              <a:buNone/>
            </a:pPr>
            <a:endParaRPr lang="en-US" dirty="0"/>
          </a:p>
          <a:p>
            <a:pPr lvl="0"/>
            <a:r>
              <a:rPr lang="en-IN" dirty="0"/>
              <a:t>Logistic Regression</a:t>
            </a:r>
            <a:endParaRPr lang="en-US" dirty="0"/>
          </a:p>
          <a:p>
            <a:pPr lvl="0"/>
            <a:r>
              <a:rPr lang="en-IN" dirty="0"/>
              <a:t>Decision Tree Classifier</a:t>
            </a:r>
            <a:endParaRPr lang="en-US" dirty="0"/>
          </a:p>
          <a:p>
            <a:pPr lvl="0"/>
            <a:r>
              <a:rPr lang="en-IN" dirty="0" err="1"/>
              <a:t>MultinomialNB</a:t>
            </a:r>
            <a:endParaRPr lang="en-US" dirty="0"/>
          </a:p>
          <a:p>
            <a:pPr lvl="0"/>
            <a:r>
              <a:rPr lang="en-IN" dirty="0"/>
              <a:t>Random Forest Classifier</a:t>
            </a:r>
            <a:endParaRPr lang="en-US" dirty="0"/>
          </a:p>
          <a:p>
            <a:pPr lvl="0"/>
            <a:r>
              <a:rPr lang="en-IN" dirty="0" err="1"/>
              <a:t>Pasive</a:t>
            </a:r>
            <a:r>
              <a:rPr lang="en-IN" dirty="0"/>
              <a:t> Aggressive Classifier</a:t>
            </a:r>
            <a:endParaRPr lang="en-US" dirty="0"/>
          </a:p>
        </p:txBody>
      </p:sp>
    </p:spTree>
    <p:extLst>
      <p:ext uri="{BB962C8B-B14F-4D97-AF65-F5344CB8AC3E}">
        <p14:creationId xmlns:p14="http://schemas.microsoft.com/office/powerpoint/2010/main" val="3969688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792" y="434376"/>
            <a:ext cx="9905998" cy="969650"/>
          </a:xfrm>
        </p:spPr>
        <p:txBody>
          <a:bodyPr>
            <a:normAutofit/>
          </a:bodyPr>
          <a:lstStyle/>
          <a:p>
            <a:r>
              <a:rPr lang="en-IN" dirty="0"/>
              <a:t>MODEL/S DEVELOPMENT AND EVALUATION</a:t>
            </a:r>
          </a:p>
        </p:txBody>
      </p:sp>
      <p:sp>
        <p:nvSpPr>
          <p:cNvPr id="7" name="TextBox 6"/>
          <p:cNvSpPr txBox="1"/>
          <p:nvPr/>
        </p:nvSpPr>
        <p:spPr>
          <a:xfrm>
            <a:off x="639792" y="1246649"/>
            <a:ext cx="4155205" cy="369332"/>
          </a:xfrm>
          <a:prstGeom prst="rect">
            <a:avLst/>
          </a:prstGeom>
          <a:noFill/>
        </p:spPr>
        <p:txBody>
          <a:bodyPr wrap="square" rtlCol="0">
            <a:spAutoFit/>
          </a:bodyPr>
          <a:lstStyle/>
          <a:p>
            <a:r>
              <a:rPr lang="en-IN" dirty="0"/>
              <a:t>Run and Evaluated Some Selected models</a:t>
            </a:r>
          </a:p>
        </p:txBody>
      </p:sp>
      <p:pic>
        <p:nvPicPr>
          <p:cNvPr id="10" name="Picture 9">
            <a:extLst>
              <a:ext uri="{FF2B5EF4-FFF2-40B4-BE49-F238E27FC236}">
                <a16:creationId xmlns:a16="http://schemas.microsoft.com/office/drawing/2014/main" id="{A01E991D-3682-427E-A34D-113D20AF35F9}"/>
              </a:ext>
            </a:extLst>
          </p:cNvPr>
          <p:cNvPicPr/>
          <p:nvPr/>
        </p:nvPicPr>
        <p:blipFill rotWithShape="1">
          <a:blip r:embed="rId2">
            <a:extLst>
              <a:ext uri="{28A0092B-C50C-407E-A947-70E740481C1C}">
                <a14:useLocalDpi xmlns:a14="http://schemas.microsoft.com/office/drawing/2010/main" val="0"/>
              </a:ext>
            </a:extLst>
          </a:blip>
          <a:srcRect r="36547"/>
          <a:stretch/>
        </p:blipFill>
        <p:spPr bwMode="auto">
          <a:xfrm>
            <a:off x="454262" y="2216299"/>
            <a:ext cx="5353685" cy="4569371"/>
          </a:xfrm>
          <a:prstGeom prst="rect">
            <a:avLst/>
          </a:prstGeom>
          <a:ln>
            <a:noFill/>
          </a:ln>
          <a:extLst>
            <a:ext uri="{53640926-AAD7-44D8-BBD7-CCE9431645EC}">
              <a14:shadowObscured xmlns:a14="http://schemas.microsoft.com/office/drawing/2010/main"/>
            </a:ext>
          </a:extLst>
        </p:spPr>
      </p:pic>
      <p:pic>
        <p:nvPicPr>
          <p:cNvPr id="11" name="Picture 10">
            <a:extLst>
              <a:ext uri="{FF2B5EF4-FFF2-40B4-BE49-F238E27FC236}">
                <a16:creationId xmlns:a16="http://schemas.microsoft.com/office/drawing/2014/main" id="{C09646AA-D74D-4AF5-85E7-26804D301351}"/>
              </a:ext>
            </a:extLst>
          </p:cNvPr>
          <p:cNvPicPr/>
          <p:nvPr/>
        </p:nvPicPr>
        <p:blipFill>
          <a:blip r:embed="rId3">
            <a:extLst>
              <a:ext uri="{28A0092B-C50C-407E-A947-70E740481C1C}">
                <a14:useLocalDpi xmlns:a14="http://schemas.microsoft.com/office/drawing/2010/main" val="0"/>
              </a:ext>
            </a:extLst>
          </a:blip>
          <a:stretch>
            <a:fillRect/>
          </a:stretch>
        </p:blipFill>
        <p:spPr>
          <a:xfrm>
            <a:off x="6096000" y="2216299"/>
            <a:ext cx="5482590" cy="4491443"/>
          </a:xfrm>
          <a:prstGeom prst="rect">
            <a:avLst/>
          </a:prstGeom>
        </p:spPr>
      </p:pic>
    </p:spTree>
    <p:extLst>
      <p:ext uri="{BB962C8B-B14F-4D97-AF65-F5344CB8AC3E}">
        <p14:creationId xmlns:p14="http://schemas.microsoft.com/office/powerpoint/2010/main" val="2615134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F5E51-3E03-43D0-ABE3-C4A6A56126DD}"/>
              </a:ext>
            </a:extLst>
          </p:cNvPr>
          <p:cNvSpPr>
            <a:spLocks noGrp="1"/>
          </p:cNvSpPr>
          <p:nvPr>
            <p:ph type="title"/>
          </p:nvPr>
        </p:nvSpPr>
        <p:spPr>
          <a:xfrm>
            <a:off x="637974" y="559904"/>
            <a:ext cx="9859617" cy="842432"/>
          </a:xfrm>
        </p:spPr>
        <p:txBody>
          <a:bodyPr/>
          <a:lstStyle/>
          <a:p>
            <a:r>
              <a:rPr lang="en-IN" dirty="0"/>
              <a:t>MODEL/S DEVELOPMENT AND EVALUATION</a:t>
            </a:r>
            <a:endParaRPr lang="en-US" dirty="0"/>
          </a:p>
        </p:txBody>
      </p:sp>
      <p:pic>
        <p:nvPicPr>
          <p:cNvPr id="4" name="Content Placeholder 3">
            <a:extLst>
              <a:ext uri="{FF2B5EF4-FFF2-40B4-BE49-F238E27FC236}">
                <a16:creationId xmlns:a16="http://schemas.microsoft.com/office/drawing/2014/main" id="{4E6ACDDE-72D5-42E1-94A0-DA3103D1AB5D}"/>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31958" y="2205933"/>
            <a:ext cx="3324426" cy="4446657"/>
          </a:xfrm>
          <a:prstGeom prst="rect">
            <a:avLst/>
          </a:prstGeom>
        </p:spPr>
      </p:pic>
      <p:pic>
        <p:nvPicPr>
          <p:cNvPr id="5" name="Picture 4">
            <a:extLst>
              <a:ext uri="{FF2B5EF4-FFF2-40B4-BE49-F238E27FC236}">
                <a16:creationId xmlns:a16="http://schemas.microsoft.com/office/drawing/2014/main" id="{322023CC-FE26-44BF-A873-CDD29958CAB9}"/>
              </a:ext>
            </a:extLst>
          </p:cNvPr>
          <p:cNvPicPr/>
          <p:nvPr/>
        </p:nvPicPr>
        <p:blipFill>
          <a:blip r:embed="rId3">
            <a:extLst>
              <a:ext uri="{28A0092B-C50C-407E-A947-70E740481C1C}">
                <a14:useLocalDpi xmlns:a14="http://schemas.microsoft.com/office/drawing/2010/main" val="0"/>
              </a:ext>
            </a:extLst>
          </a:blip>
          <a:stretch>
            <a:fillRect/>
          </a:stretch>
        </p:blipFill>
        <p:spPr>
          <a:xfrm>
            <a:off x="4234069" y="2159549"/>
            <a:ext cx="3723862" cy="4539423"/>
          </a:xfrm>
          <a:prstGeom prst="rect">
            <a:avLst/>
          </a:prstGeom>
        </p:spPr>
      </p:pic>
      <p:pic>
        <p:nvPicPr>
          <p:cNvPr id="6" name="Picture 5">
            <a:extLst>
              <a:ext uri="{FF2B5EF4-FFF2-40B4-BE49-F238E27FC236}">
                <a16:creationId xmlns:a16="http://schemas.microsoft.com/office/drawing/2014/main" id="{5B58EE42-787D-4674-AC19-482E63724B56}"/>
              </a:ext>
            </a:extLst>
          </p:cNvPr>
          <p:cNvPicPr/>
          <p:nvPr/>
        </p:nvPicPr>
        <p:blipFill rotWithShape="1">
          <a:blip r:embed="rId4">
            <a:extLst>
              <a:ext uri="{28A0092B-C50C-407E-A947-70E740481C1C}">
                <a14:useLocalDpi xmlns:a14="http://schemas.microsoft.com/office/drawing/2010/main" val="0"/>
              </a:ext>
            </a:extLst>
          </a:blip>
          <a:srcRect r="36064"/>
          <a:stretch/>
        </p:blipFill>
        <p:spPr bwMode="auto">
          <a:xfrm>
            <a:off x="8125742" y="2159549"/>
            <a:ext cx="3534300" cy="453942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38229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MODEL/S DEVELOPMENT AND EVALUATION</a:t>
            </a:r>
          </a:p>
        </p:txBody>
      </p:sp>
      <p:sp>
        <p:nvSpPr>
          <p:cNvPr id="3" name="Content Placeholder 2"/>
          <p:cNvSpPr>
            <a:spLocks noGrp="1"/>
          </p:cNvSpPr>
          <p:nvPr>
            <p:ph idx="1"/>
          </p:nvPr>
        </p:nvSpPr>
        <p:spPr>
          <a:xfrm>
            <a:off x="933584" y="1691670"/>
            <a:ext cx="3494755" cy="405418"/>
          </a:xfrm>
        </p:spPr>
        <p:txBody>
          <a:bodyPr>
            <a:normAutofit fontScale="85000" lnSpcReduction="10000"/>
          </a:bodyPr>
          <a:lstStyle/>
          <a:p>
            <a:pPr marL="0" indent="0">
              <a:buNone/>
            </a:pPr>
            <a:r>
              <a:rPr lang="en-IN" b="1" dirty="0">
                <a:solidFill>
                  <a:schemeClr val="bg1"/>
                </a:solidFill>
              </a:rPr>
              <a:t>Logistic Regression Visualization:</a:t>
            </a:r>
          </a:p>
        </p:txBody>
      </p:sp>
      <p:pic>
        <p:nvPicPr>
          <p:cNvPr id="6" name="Picture 5">
            <a:extLst>
              <a:ext uri="{FF2B5EF4-FFF2-40B4-BE49-F238E27FC236}">
                <a16:creationId xmlns:a16="http://schemas.microsoft.com/office/drawing/2014/main" id="{2D5F984D-E3AC-44C7-AE44-3605E89ADCFA}"/>
              </a:ext>
            </a:extLst>
          </p:cNvPr>
          <p:cNvPicPr/>
          <p:nvPr/>
        </p:nvPicPr>
        <p:blipFill>
          <a:blip r:embed="rId2"/>
          <a:stretch>
            <a:fillRect/>
          </a:stretch>
        </p:blipFill>
        <p:spPr>
          <a:xfrm>
            <a:off x="6986602" y="2487413"/>
            <a:ext cx="4818380" cy="4249066"/>
          </a:xfrm>
          <a:prstGeom prst="rect">
            <a:avLst/>
          </a:prstGeom>
        </p:spPr>
      </p:pic>
      <p:pic>
        <p:nvPicPr>
          <p:cNvPr id="4" name="Picture 3">
            <a:extLst>
              <a:ext uri="{FF2B5EF4-FFF2-40B4-BE49-F238E27FC236}">
                <a16:creationId xmlns:a16="http://schemas.microsoft.com/office/drawing/2014/main" id="{4FEC4D35-39B1-4534-8C1A-133A20C35035}"/>
              </a:ext>
            </a:extLst>
          </p:cNvPr>
          <p:cNvPicPr>
            <a:picLocks noChangeAspect="1"/>
          </p:cNvPicPr>
          <p:nvPr/>
        </p:nvPicPr>
        <p:blipFill>
          <a:blip r:embed="rId3"/>
          <a:stretch>
            <a:fillRect/>
          </a:stretch>
        </p:blipFill>
        <p:spPr>
          <a:xfrm>
            <a:off x="609640" y="2359589"/>
            <a:ext cx="5353797" cy="4249065"/>
          </a:xfrm>
          <a:prstGeom prst="rect">
            <a:avLst/>
          </a:prstGeom>
        </p:spPr>
      </p:pic>
    </p:spTree>
    <p:extLst>
      <p:ext uri="{BB962C8B-B14F-4D97-AF65-F5344CB8AC3E}">
        <p14:creationId xmlns:p14="http://schemas.microsoft.com/office/powerpoint/2010/main" val="14640898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468</TotalTime>
  <Words>603</Words>
  <Application>Microsoft Office PowerPoint</Application>
  <PresentationFormat>Widescreen</PresentationFormat>
  <Paragraphs>49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Ion Boardroom</vt:lpstr>
      <vt:lpstr>FLIPROBO TECHNOLOGIES</vt:lpstr>
      <vt:lpstr>PROBLEM STATEMENT</vt:lpstr>
      <vt:lpstr>DATA PRE-PROCESSING</vt:lpstr>
      <vt:lpstr>DATA INPUT- LOGIC-OUTPUT RELATIONSHIPS</vt:lpstr>
      <vt:lpstr>MODEL/S DEVELOPMENT AND EVALUATION</vt:lpstr>
      <vt:lpstr>MODEL/S DEVELOPMENT AND EVALUATION</vt:lpstr>
      <vt:lpstr>MODEL/S DEVELOPMENT AND EVALUATION</vt:lpstr>
      <vt:lpstr>MODEL/S DEVELOPMENT AND EVALUATION</vt:lpstr>
      <vt:lpstr>MODEL/S DEVELOPMENT AND EVALUATION</vt:lpstr>
      <vt:lpstr>MODEL/S DEVELOPMENT AND EVALUATION</vt:lpstr>
      <vt:lpstr>MODEL/S DEVELOPMENT AND EVALUATION</vt:lpstr>
      <vt:lpstr>MODEL/S DEVELOPMENT AND EVALUATION</vt:lpstr>
      <vt:lpstr>MODEL/S DEVELOPMENT AND EVALUATION</vt:lpstr>
      <vt:lpstr>Final model</vt:lpstr>
      <vt:lpstr>CONCLUSION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FLIPROBO TECHNOLOGIES</dc:title>
  <dc:creator>shubham saini</dc:creator>
  <cp:lastModifiedBy>RAHUL KUMAR</cp:lastModifiedBy>
  <cp:revision>46</cp:revision>
  <dcterms:created xsi:type="dcterms:W3CDTF">2020-11-13T17:53:42Z</dcterms:created>
  <dcterms:modified xsi:type="dcterms:W3CDTF">2020-11-29T12:10:40Z</dcterms:modified>
</cp:coreProperties>
</file>