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3" r:id="rId1"/>
  </p:sldMasterIdLst>
  <p:notesMasterIdLst>
    <p:notesMasterId r:id="rId111"/>
  </p:notesMasterIdLst>
  <p:sldIdLst>
    <p:sldId id="256" r:id="rId2"/>
    <p:sldId id="393" r:id="rId3"/>
    <p:sldId id="263" r:id="rId4"/>
    <p:sldId id="258" r:id="rId5"/>
    <p:sldId id="330" r:id="rId6"/>
    <p:sldId id="274" r:id="rId7"/>
    <p:sldId id="275" r:id="rId8"/>
    <p:sldId id="319" r:id="rId9"/>
    <p:sldId id="276" r:id="rId10"/>
    <p:sldId id="398" r:id="rId11"/>
    <p:sldId id="394" r:id="rId12"/>
    <p:sldId id="257" r:id="rId13"/>
    <p:sldId id="264" r:id="rId14"/>
    <p:sldId id="267" r:id="rId15"/>
    <p:sldId id="268" r:id="rId16"/>
    <p:sldId id="269" r:id="rId17"/>
    <p:sldId id="283" r:id="rId18"/>
    <p:sldId id="272" r:id="rId19"/>
    <p:sldId id="278" r:id="rId20"/>
    <p:sldId id="298" r:id="rId21"/>
    <p:sldId id="299" r:id="rId22"/>
    <p:sldId id="300" r:id="rId23"/>
    <p:sldId id="301" r:id="rId24"/>
    <p:sldId id="309" r:id="rId25"/>
    <p:sldId id="304" r:id="rId26"/>
    <p:sldId id="265" r:id="rId27"/>
    <p:sldId id="288" r:id="rId28"/>
    <p:sldId id="282" r:id="rId29"/>
    <p:sldId id="284" r:id="rId30"/>
    <p:sldId id="285" r:id="rId31"/>
    <p:sldId id="286" r:id="rId32"/>
    <p:sldId id="287" r:id="rId33"/>
    <p:sldId id="320" r:id="rId34"/>
    <p:sldId id="324" r:id="rId35"/>
    <p:sldId id="325" r:id="rId36"/>
    <p:sldId id="326" r:id="rId37"/>
    <p:sldId id="327" r:id="rId38"/>
    <p:sldId id="323" r:id="rId39"/>
    <p:sldId id="305" r:id="rId40"/>
    <p:sldId id="306" r:id="rId41"/>
    <p:sldId id="307" r:id="rId42"/>
    <p:sldId id="308" r:id="rId43"/>
    <p:sldId id="395" r:id="rId44"/>
    <p:sldId id="396" r:id="rId45"/>
    <p:sldId id="397" r:id="rId46"/>
    <p:sldId id="281" r:id="rId47"/>
    <p:sldId id="290" r:id="rId48"/>
    <p:sldId id="293" r:id="rId49"/>
    <p:sldId id="291" r:id="rId50"/>
    <p:sldId id="292" r:id="rId51"/>
    <p:sldId id="310" r:id="rId52"/>
    <p:sldId id="328" r:id="rId53"/>
    <p:sldId id="329" r:id="rId54"/>
    <p:sldId id="331" r:id="rId55"/>
    <p:sldId id="332" r:id="rId56"/>
    <p:sldId id="333" r:id="rId57"/>
    <p:sldId id="335" r:id="rId58"/>
    <p:sldId id="336" r:id="rId59"/>
    <p:sldId id="337" r:id="rId60"/>
    <p:sldId id="338" r:id="rId61"/>
    <p:sldId id="384" r:id="rId62"/>
    <p:sldId id="385" r:id="rId63"/>
    <p:sldId id="386" r:id="rId64"/>
    <p:sldId id="387" r:id="rId65"/>
    <p:sldId id="339" r:id="rId66"/>
    <p:sldId id="340" r:id="rId67"/>
    <p:sldId id="341" r:id="rId68"/>
    <p:sldId id="342" r:id="rId69"/>
    <p:sldId id="357" r:id="rId70"/>
    <p:sldId id="360" r:id="rId71"/>
    <p:sldId id="361" r:id="rId72"/>
    <p:sldId id="362" r:id="rId73"/>
    <p:sldId id="358" r:id="rId74"/>
    <p:sldId id="363" r:id="rId75"/>
    <p:sldId id="367" r:id="rId76"/>
    <p:sldId id="368" r:id="rId77"/>
    <p:sldId id="370" r:id="rId78"/>
    <p:sldId id="369" r:id="rId79"/>
    <p:sldId id="366" r:id="rId80"/>
    <p:sldId id="371" r:id="rId81"/>
    <p:sldId id="388" r:id="rId82"/>
    <p:sldId id="390" r:id="rId83"/>
    <p:sldId id="391" r:id="rId84"/>
    <p:sldId id="392" r:id="rId85"/>
    <p:sldId id="389" r:id="rId86"/>
    <p:sldId id="266" r:id="rId87"/>
    <p:sldId id="296" r:id="rId88"/>
    <p:sldId id="294" r:id="rId89"/>
    <p:sldId id="295" r:id="rId90"/>
    <p:sldId id="311" r:id="rId91"/>
    <p:sldId id="312" r:id="rId92"/>
    <p:sldId id="314" r:id="rId93"/>
    <p:sldId id="317" r:id="rId94"/>
    <p:sldId id="318" r:id="rId95"/>
    <p:sldId id="315" r:id="rId96"/>
    <p:sldId id="372" r:id="rId97"/>
    <p:sldId id="373" r:id="rId98"/>
    <p:sldId id="374" r:id="rId99"/>
    <p:sldId id="375" r:id="rId100"/>
    <p:sldId id="376" r:id="rId101"/>
    <p:sldId id="377" r:id="rId102"/>
    <p:sldId id="378" r:id="rId103"/>
    <p:sldId id="379" r:id="rId104"/>
    <p:sldId id="380" r:id="rId105"/>
    <p:sldId id="381" r:id="rId106"/>
    <p:sldId id="382" r:id="rId107"/>
    <p:sldId id="383" r:id="rId108"/>
    <p:sldId id="262" r:id="rId109"/>
    <p:sldId id="297" r:id="rId110"/>
  </p:sldIdLst>
  <p:sldSz cx="12192000" cy="6858000"/>
  <p:notesSz cx="7315200" cy="12344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088" userDrawn="1">
          <p15:clr>
            <a:srgbClr val="A4A3A4"/>
          </p15:clr>
        </p15:guide>
        <p15:guide id="3" pos="5472"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meerF" initials="SF" lastIdx="2" clrIdx="0">
    <p:extLst>
      <p:ext uri="{19B8F6BF-5375-455C-9EA6-DF929625EA0E}">
        <p15:presenceInfo xmlns:p15="http://schemas.microsoft.com/office/powerpoint/2012/main" userId="SameerF"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15CCC"/>
    <a:srgbClr val="E8761D"/>
    <a:srgbClr val="CDCDCD"/>
    <a:srgbClr val="E68042"/>
    <a:srgbClr val="8BDD8D"/>
    <a:srgbClr val="FFFFFF"/>
    <a:srgbClr val="1482AC"/>
    <a:srgbClr val="1D9BA1"/>
    <a:srgbClr val="CFEDF9"/>
    <a:srgbClr val="DB1F2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6544" autoAdjust="0"/>
    <p:restoredTop sz="56299" autoAdjust="0"/>
  </p:normalViewPr>
  <p:slideViewPr>
    <p:cSldViewPr snapToGrid="0">
      <p:cViewPr varScale="1">
        <p:scale>
          <a:sx n="48" d="100"/>
          <a:sy n="48" d="100"/>
        </p:scale>
        <p:origin x="1050" y="54"/>
      </p:cViewPr>
      <p:guideLst>
        <p:guide orient="horz" pos="2160"/>
        <p:guide pos="2088"/>
        <p:guide pos="547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commentAuthors" Target="commentAuthor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920" cy="619363"/>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1"/>
            <a:ext cx="3169920" cy="619363"/>
          </a:xfrm>
          <a:prstGeom prst="rect">
            <a:avLst/>
          </a:prstGeom>
        </p:spPr>
        <p:txBody>
          <a:bodyPr vert="horz" lIns="96661" tIns="48331" rIns="96661" bIns="48331" rtlCol="0"/>
          <a:lstStyle>
            <a:lvl1pPr algn="r">
              <a:defRPr sz="1300"/>
            </a:lvl1pPr>
          </a:lstStyle>
          <a:p>
            <a:fld id="{92BB404F-F032-4DF2-829A-C9AF60C1744F}" type="datetimeFigureOut">
              <a:rPr lang="en-US" smtClean="0"/>
              <a:t>5/29/2018</a:t>
            </a:fld>
            <a:endParaRPr lang="en-US"/>
          </a:p>
        </p:txBody>
      </p:sp>
      <p:sp>
        <p:nvSpPr>
          <p:cNvPr id="4" name="Slide Image Placeholder 3"/>
          <p:cNvSpPr>
            <a:spLocks noGrp="1" noRot="1" noChangeAspect="1"/>
          </p:cNvSpPr>
          <p:nvPr>
            <p:ph type="sldImg" idx="2"/>
          </p:nvPr>
        </p:nvSpPr>
        <p:spPr>
          <a:xfrm>
            <a:off x="-44450" y="1543050"/>
            <a:ext cx="7404100" cy="416560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5940743"/>
            <a:ext cx="5852160" cy="4860608"/>
          </a:xfrm>
          <a:prstGeom prst="rect">
            <a:avLst/>
          </a:prstGeom>
        </p:spPr>
        <p:txBody>
          <a:bodyPr vert="horz" lIns="96661" tIns="48331" rIns="96661" bIns="48331"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11725038"/>
            <a:ext cx="3169920" cy="619362"/>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11725038"/>
            <a:ext cx="3169920" cy="619362"/>
          </a:xfrm>
          <a:prstGeom prst="rect">
            <a:avLst/>
          </a:prstGeom>
        </p:spPr>
        <p:txBody>
          <a:bodyPr vert="horz" lIns="96661" tIns="48331" rIns="96661" bIns="48331" rtlCol="0" anchor="b"/>
          <a:lstStyle>
            <a:lvl1pPr algn="r">
              <a:defRPr sz="1300"/>
            </a:lvl1pPr>
          </a:lstStyle>
          <a:p>
            <a:fld id="{9D1D2FF2-A594-4F5E-8E3E-8DD700E0E9D6}" type="slidenum">
              <a:rPr lang="en-US" smtClean="0"/>
              <a:t>‹#›</a:t>
            </a:fld>
            <a:endParaRPr lang="en-US"/>
          </a:p>
        </p:txBody>
      </p:sp>
    </p:spTree>
    <p:extLst>
      <p:ext uri="{BB962C8B-B14F-4D97-AF65-F5344CB8AC3E}">
        <p14:creationId xmlns:p14="http://schemas.microsoft.com/office/powerpoint/2010/main" val="24180163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3" Type="http://schemas.openxmlformats.org/officeDocument/2006/relationships/hyperlink" Target="http://discuss.itversity.com/uploads/default/original/1X/d07c5c8d7711f98ec3146eee28a4718c0bcf7c9d.png" TargetMode="External"/><Relationship Id="rId2" Type="http://schemas.openxmlformats.org/officeDocument/2006/relationships/slide" Target="../slides/slide73.xml"/><Relationship Id="rId1" Type="http://schemas.openxmlformats.org/officeDocument/2006/relationships/notesMaster" Target="../notesMasters/notesMaster1.xml"/><Relationship Id="rId4" Type="http://schemas.openxmlformats.org/officeDocument/2006/relationships/hyperlink" Target="https://github.com/apache/spark/blob/v1.6.2/core/src/main/scala/org/apache/spark/rdd/RDD.scala#L1490" TargetMode="Externa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To-do:</a:t>
            </a:r>
          </a:p>
        </p:txBody>
      </p:sp>
      <p:sp>
        <p:nvSpPr>
          <p:cNvPr id="4" name="Slide Number Placeholder 3"/>
          <p:cNvSpPr>
            <a:spLocks noGrp="1"/>
          </p:cNvSpPr>
          <p:nvPr>
            <p:ph type="sldNum" sz="quarter" idx="10"/>
          </p:nvPr>
        </p:nvSpPr>
        <p:spPr/>
        <p:txBody>
          <a:bodyPr/>
          <a:lstStyle/>
          <a:p>
            <a:fld id="{9D1D2FF2-A594-4F5E-8E3E-8DD700E0E9D6}" type="slidenum">
              <a:rPr lang="en-US" smtClean="0"/>
              <a:t>1</a:t>
            </a:fld>
            <a:endParaRPr lang="en-US"/>
          </a:p>
        </p:txBody>
      </p:sp>
    </p:spTree>
    <p:extLst>
      <p:ext uri="{BB962C8B-B14F-4D97-AF65-F5344CB8AC3E}">
        <p14:creationId xmlns:p14="http://schemas.microsoft.com/office/powerpoint/2010/main" val="19039218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Return a new RDD by applying a function to each element of this RDD.</a:t>
            </a:r>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13</a:t>
            </a:fld>
            <a:endParaRPr lang="en-US"/>
          </a:p>
        </p:txBody>
      </p:sp>
    </p:spTree>
    <p:extLst>
      <p:ext uri="{BB962C8B-B14F-4D97-AF65-F5344CB8AC3E}">
        <p14:creationId xmlns:p14="http://schemas.microsoft.com/office/powerpoint/2010/main" val="494740337"/>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105</a:t>
            </a:fld>
            <a:endParaRPr lang="en-US"/>
          </a:p>
        </p:txBody>
      </p:sp>
    </p:spTree>
    <p:extLst>
      <p:ext uri="{BB962C8B-B14F-4D97-AF65-F5344CB8AC3E}">
        <p14:creationId xmlns:p14="http://schemas.microsoft.com/office/powerpoint/2010/main" val="2036874100"/>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106</a:t>
            </a:fld>
            <a:endParaRPr lang="en-US"/>
          </a:p>
        </p:txBody>
      </p:sp>
    </p:spTree>
    <p:extLst>
      <p:ext uri="{BB962C8B-B14F-4D97-AF65-F5344CB8AC3E}">
        <p14:creationId xmlns:p14="http://schemas.microsoft.com/office/powerpoint/2010/main" val="4205354314"/>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107</a:t>
            </a:fld>
            <a:endParaRPr lang="en-US"/>
          </a:p>
        </p:txBody>
      </p:sp>
    </p:spTree>
    <p:extLst>
      <p:ext uri="{BB962C8B-B14F-4D97-AF65-F5344CB8AC3E}">
        <p14:creationId xmlns:p14="http://schemas.microsoft.com/office/powerpoint/2010/main" val="2816247596"/>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300" dirty="0"/>
              <a:t>The state-of-the-art in Big Data is "simple things complex, complex things impossible." We think the future should be "simple things easy, and complex things possible."</a:t>
            </a:r>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108</a:t>
            </a:fld>
            <a:endParaRPr lang="en-US"/>
          </a:p>
        </p:txBody>
      </p:sp>
    </p:spTree>
    <p:extLst>
      <p:ext uri="{BB962C8B-B14F-4D97-AF65-F5344CB8AC3E}">
        <p14:creationId xmlns:p14="http://schemas.microsoft.com/office/powerpoint/2010/main" val="1348454618"/>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https://spark.apache.org/docs/1.6.0/api/java/org/apache/spark/rdd/package-tree.html</a:t>
            </a:r>
          </a:p>
          <a:p>
            <a:endParaRPr lang="en-US" dirty="0" smtClean="0"/>
          </a:p>
          <a:p>
            <a:r>
              <a:rPr lang="en-IN" dirty="0" smtClean="0"/>
              <a:t>https://spark.apache.org/docs/1.6.0/api/java/org/apache/spark/rdd/package-summary.html</a:t>
            </a:r>
          </a:p>
          <a:p>
            <a:endParaRPr lang="en-US" smtClean="0"/>
          </a:p>
          <a:p>
            <a:endParaRPr lang="en-IN" dirty="0"/>
          </a:p>
        </p:txBody>
      </p:sp>
      <p:sp>
        <p:nvSpPr>
          <p:cNvPr id="4" name="Slide Number Placeholder 3"/>
          <p:cNvSpPr>
            <a:spLocks noGrp="1"/>
          </p:cNvSpPr>
          <p:nvPr>
            <p:ph type="sldNum" sz="quarter" idx="10"/>
          </p:nvPr>
        </p:nvSpPr>
        <p:spPr/>
        <p:txBody>
          <a:bodyPr/>
          <a:lstStyle/>
          <a:p>
            <a:fld id="{9D1D2FF2-A594-4F5E-8E3E-8DD700E0E9D6}" type="slidenum">
              <a:rPr lang="en-US" smtClean="0"/>
              <a:t>109</a:t>
            </a:fld>
            <a:endParaRPr lang="en-US"/>
          </a:p>
        </p:txBody>
      </p:sp>
    </p:spTree>
    <p:extLst>
      <p:ext uri="{BB962C8B-B14F-4D97-AF65-F5344CB8AC3E}">
        <p14:creationId xmlns:p14="http://schemas.microsoft.com/office/powerpoint/2010/main" val="38606753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14</a:t>
            </a:fld>
            <a:endParaRPr lang="en-US"/>
          </a:p>
        </p:txBody>
      </p:sp>
    </p:spTree>
    <p:extLst>
      <p:ext uri="{BB962C8B-B14F-4D97-AF65-F5344CB8AC3E}">
        <p14:creationId xmlns:p14="http://schemas.microsoft.com/office/powerpoint/2010/main" val="6730757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15</a:t>
            </a:fld>
            <a:endParaRPr lang="en-US"/>
          </a:p>
        </p:txBody>
      </p:sp>
    </p:spTree>
    <p:extLst>
      <p:ext uri="{BB962C8B-B14F-4D97-AF65-F5344CB8AC3E}">
        <p14:creationId xmlns:p14="http://schemas.microsoft.com/office/powerpoint/2010/main" val="34352639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16</a:t>
            </a:fld>
            <a:endParaRPr lang="en-US"/>
          </a:p>
        </p:txBody>
      </p:sp>
    </p:spTree>
    <p:extLst>
      <p:ext uri="{BB962C8B-B14F-4D97-AF65-F5344CB8AC3E}">
        <p14:creationId xmlns:p14="http://schemas.microsoft.com/office/powerpoint/2010/main" val="37011901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17</a:t>
            </a:fld>
            <a:endParaRPr lang="en-US"/>
          </a:p>
        </p:txBody>
      </p:sp>
    </p:spTree>
    <p:extLst>
      <p:ext uri="{BB962C8B-B14F-4D97-AF65-F5344CB8AC3E}">
        <p14:creationId xmlns:p14="http://schemas.microsoft.com/office/powerpoint/2010/main" val="5839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18</a:t>
            </a:fld>
            <a:endParaRPr lang="en-US"/>
          </a:p>
        </p:txBody>
      </p:sp>
    </p:spTree>
    <p:extLst>
      <p:ext uri="{BB962C8B-B14F-4D97-AF65-F5344CB8AC3E}">
        <p14:creationId xmlns:p14="http://schemas.microsoft.com/office/powerpoint/2010/main" val="19410279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err="1" smtClean="0">
                <a:effectLst/>
              </a:rPr>
              <a:t>preservesPartitioning</a:t>
            </a:r>
            <a:r>
              <a:rPr lang="en-IN" dirty="0" smtClean="0"/>
              <a:t> indicates whether the input function preserves the partitioner, which should be </a:t>
            </a:r>
            <a:r>
              <a:rPr lang="en-IN" dirty="0" smtClean="0">
                <a:effectLst/>
              </a:rPr>
              <a:t>false</a:t>
            </a:r>
            <a:r>
              <a:rPr lang="en-IN" dirty="0" smtClean="0"/>
              <a:t> unless this is a pair RDD and the input function doesn’t modify the keys.</a:t>
            </a:r>
          </a:p>
          <a:p>
            <a:endParaRPr lang="en-US" dirty="0" smtClean="0"/>
          </a:p>
          <a:p>
            <a:r>
              <a:rPr lang="en-US" dirty="0" smtClean="0"/>
              <a:t>http://apache-spark-user-list.1001560.n3.nabble.com/preservesPartitioning-td10019.html</a:t>
            </a:r>
          </a:p>
          <a:p>
            <a:endParaRPr lang="en-US" dirty="0" smtClean="0"/>
          </a:p>
          <a:p>
            <a:r>
              <a:rPr lang="en-IN" dirty="0" err="1" smtClean="0">
                <a:effectLst/>
              </a:rPr>
              <a:t>preservesPartitioning</a:t>
            </a:r>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19</a:t>
            </a:fld>
            <a:endParaRPr lang="en-US"/>
          </a:p>
        </p:txBody>
      </p:sp>
    </p:spTree>
    <p:extLst>
      <p:ext uri="{BB962C8B-B14F-4D97-AF65-F5344CB8AC3E}">
        <p14:creationId xmlns:p14="http://schemas.microsoft.com/office/powerpoint/2010/main" val="30079673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20</a:t>
            </a:fld>
            <a:endParaRPr lang="en-US"/>
          </a:p>
        </p:txBody>
      </p:sp>
    </p:spTree>
    <p:extLst>
      <p:ext uri="{BB962C8B-B14F-4D97-AF65-F5344CB8AC3E}">
        <p14:creationId xmlns:p14="http://schemas.microsoft.com/office/powerpoint/2010/main" val="12755341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21</a:t>
            </a:fld>
            <a:endParaRPr lang="en-US"/>
          </a:p>
        </p:txBody>
      </p:sp>
    </p:spTree>
    <p:extLst>
      <p:ext uri="{BB962C8B-B14F-4D97-AF65-F5344CB8AC3E}">
        <p14:creationId xmlns:p14="http://schemas.microsoft.com/office/powerpoint/2010/main" val="15211441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22</a:t>
            </a:fld>
            <a:endParaRPr lang="en-US"/>
          </a:p>
        </p:txBody>
      </p:sp>
    </p:spTree>
    <p:extLst>
      <p:ext uri="{BB962C8B-B14F-4D97-AF65-F5344CB8AC3E}">
        <p14:creationId xmlns:p14="http://schemas.microsoft.com/office/powerpoint/2010/main" val="16082637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6612">
              <a:defRPr/>
            </a:pPr>
            <a:r>
              <a:rPr lang="en-US" sz="1300" dirty="0"/>
              <a:t>Apache Spark is an open-source cluster computing framework originally developed in 2009 in the UC Berkeley </a:t>
            </a:r>
            <a:r>
              <a:rPr lang="en-US" sz="1300" dirty="0" err="1"/>
              <a:t>AMPLab</a:t>
            </a:r>
            <a:r>
              <a:rPr lang="en-US" sz="1300" dirty="0"/>
              <a:t>. Spark makes it easy to get value from big data. It can read from any data source (relational, NoSQL, file systems, </a:t>
            </a:r>
            <a:r>
              <a:rPr lang="en-US" sz="1300" dirty="0" err="1"/>
              <a:t>etc</a:t>
            </a:r>
            <a:r>
              <a:rPr lang="en-US" sz="1300" dirty="0"/>
              <a:t>) and offers one unified API for batch analytics, SQL queries, real time analysis, machine learning and graph processing. Developers no longer have to learn separate processing engines for different tasks.</a:t>
            </a:r>
            <a:r>
              <a:rPr lang="en-US" dirty="0" smtClean="0"/>
              <a:t/>
            </a:r>
            <a:br>
              <a:rPr lang="en-US" dirty="0" smtClean="0"/>
            </a:br>
            <a:r>
              <a:rPr lang="en-US" dirty="0" smtClean="0"/>
              <a:t/>
            </a:r>
            <a:br>
              <a:rPr lang="en-US" dirty="0" smtClean="0"/>
            </a:br>
            <a:r>
              <a:rPr lang="en-US" sz="1300" dirty="0"/>
              <a:t>Spark is 10x-100x faster than older systems such as Hadoop </a:t>
            </a:r>
            <a:r>
              <a:rPr lang="en-US" sz="1300" dirty="0" err="1"/>
              <a:t>MapReduce</a:t>
            </a:r>
            <a:r>
              <a:rPr lang="en-US" sz="1300" dirty="0"/>
              <a:t> with proven scalability (the largest Spark cluster has over 8,000 nodes). Spark had over 450 contributors in 2014, making it the most active open source project in the Big Data space.</a:t>
            </a:r>
            <a:r>
              <a:rPr lang="en-US" dirty="0" smtClean="0"/>
              <a:t/>
            </a:r>
            <a:br>
              <a:rPr lang="en-US" dirty="0" smtClean="0"/>
            </a:br>
            <a:r>
              <a:rPr lang="en-US" dirty="0" smtClean="0"/>
              <a:t/>
            </a:r>
            <a:br>
              <a:rPr lang="en-US" dirty="0" smtClean="0"/>
            </a:br>
            <a:r>
              <a:rPr lang="en-US" sz="1300" dirty="0"/>
              <a:t>The core Spark team is now at </a:t>
            </a:r>
            <a:r>
              <a:rPr lang="en-US" sz="1300" dirty="0" err="1"/>
              <a:t>Databricks</a:t>
            </a:r>
            <a:r>
              <a:rPr lang="en-US" sz="1300" dirty="0"/>
              <a:t>. With over 50 employees and $47 million in funding, </a:t>
            </a:r>
            <a:r>
              <a:rPr lang="en-US" sz="1300" dirty="0" err="1"/>
              <a:t>Databricks</a:t>
            </a:r>
            <a:r>
              <a:rPr lang="en-US" sz="1300" dirty="0"/>
              <a:t> is the main steward of the Spark project. As a Trainer for </a:t>
            </a:r>
            <a:r>
              <a:rPr lang="en-US" sz="1300" dirty="0" err="1"/>
              <a:t>Databricks</a:t>
            </a:r>
            <a:r>
              <a:rPr lang="en-US" sz="1300" dirty="0"/>
              <a:t> and Spark, you will work closely with this team to understand Spark’s internals and then teach it to engineers around the world.</a:t>
            </a:r>
            <a:endParaRPr lang="en-US" dirty="0" smtClean="0"/>
          </a:p>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3</a:t>
            </a:fld>
            <a:endParaRPr lang="en-US"/>
          </a:p>
        </p:txBody>
      </p:sp>
    </p:spTree>
    <p:extLst>
      <p:ext uri="{BB962C8B-B14F-4D97-AF65-F5344CB8AC3E}">
        <p14:creationId xmlns:p14="http://schemas.microsoft.com/office/powerpoint/2010/main" val="540761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23</a:t>
            </a:fld>
            <a:endParaRPr lang="en-US"/>
          </a:p>
        </p:txBody>
      </p:sp>
    </p:spTree>
    <p:extLst>
      <p:ext uri="{BB962C8B-B14F-4D97-AF65-F5344CB8AC3E}">
        <p14:creationId xmlns:p14="http://schemas.microsoft.com/office/powerpoint/2010/main" val="29968477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24</a:t>
            </a:fld>
            <a:endParaRPr lang="en-US"/>
          </a:p>
        </p:txBody>
      </p:sp>
    </p:spTree>
    <p:extLst>
      <p:ext uri="{BB962C8B-B14F-4D97-AF65-F5344CB8AC3E}">
        <p14:creationId xmlns:p14="http://schemas.microsoft.com/office/powerpoint/2010/main" val="16349654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Idiomatic</a:t>
            </a:r>
            <a:r>
              <a:rPr lang="en-US" baseline="0" dirty="0" smtClean="0"/>
              <a:t> Scala might write this filter as _%2==1 using _ to stand for the input </a:t>
            </a:r>
            <a:r>
              <a:rPr lang="en-US" baseline="0" dirty="0" err="1" smtClean="0"/>
              <a:t>param</a:t>
            </a:r>
            <a:endParaRPr lang="en-US" baseline="0" dirty="0" smtClean="0"/>
          </a:p>
          <a:p>
            <a:endParaRPr lang="en-US" baseline="0" dirty="0" smtClean="0"/>
          </a:p>
          <a:p>
            <a:endParaRPr lang="en-US" baseline="0" dirty="0" smtClean="0"/>
          </a:p>
          <a:p>
            <a:pPr rtl="0"/>
            <a:r>
              <a:rPr lang="en-IN" sz="1200" b="0" i="0" u="none" strike="noStrike" kern="1200" dirty="0" smtClean="0">
                <a:solidFill>
                  <a:schemeClr val="tx1"/>
                </a:solidFill>
                <a:effectLst/>
                <a:latin typeface="+mn-lt"/>
                <a:ea typeface="+mn-ea"/>
                <a:cs typeface="+mn-cs"/>
              </a:rPr>
              <a:t>file = "/input/sample"</a:t>
            </a:r>
            <a:endParaRPr lang="en-IN" b="0" dirty="0" smtClean="0">
              <a:effectLst/>
            </a:endParaRPr>
          </a:p>
          <a:p>
            <a:pPr rtl="0"/>
            <a:r>
              <a:rPr lang="en-IN" sz="1200" b="0" i="0" u="none" strike="noStrike" kern="1200" dirty="0" err="1" smtClean="0">
                <a:solidFill>
                  <a:schemeClr val="tx1"/>
                </a:solidFill>
                <a:effectLst/>
                <a:latin typeface="+mn-lt"/>
                <a:ea typeface="+mn-ea"/>
                <a:cs typeface="+mn-cs"/>
              </a:rPr>
              <a:t>logData</a:t>
            </a:r>
            <a:r>
              <a:rPr lang="en-IN" sz="1200" b="0" i="0" u="none" strike="noStrike" kern="1200" dirty="0" smtClean="0">
                <a:solidFill>
                  <a:schemeClr val="tx1"/>
                </a:solidFill>
                <a:effectLst/>
                <a:latin typeface="+mn-lt"/>
                <a:ea typeface="+mn-ea"/>
                <a:cs typeface="+mn-cs"/>
              </a:rPr>
              <a:t> = </a:t>
            </a:r>
            <a:r>
              <a:rPr lang="en-IN" sz="1200" b="0" i="0" u="none" strike="noStrike" kern="1200" dirty="0" err="1" smtClean="0">
                <a:solidFill>
                  <a:schemeClr val="tx1"/>
                </a:solidFill>
                <a:effectLst/>
                <a:latin typeface="+mn-lt"/>
                <a:ea typeface="+mn-ea"/>
                <a:cs typeface="+mn-cs"/>
              </a:rPr>
              <a:t>sc.textFile</a:t>
            </a:r>
            <a:r>
              <a:rPr lang="en-IN" sz="1200" b="0" i="0" u="none" strike="noStrike" kern="1200" dirty="0" smtClean="0">
                <a:solidFill>
                  <a:schemeClr val="tx1"/>
                </a:solidFill>
                <a:effectLst/>
                <a:latin typeface="+mn-lt"/>
                <a:ea typeface="+mn-ea"/>
                <a:cs typeface="+mn-cs"/>
              </a:rPr>
              <a:t>(file, 2)</a:t>
            </a:r>
            <a:endParaRPr lang="en-IN" b="0" dirty="0" smtClean="0">
              <a:effectLst/>
            </a:endParaRPr>
          </a:p>
          <a:p>
            <a:pPr rtl="0"/>
            <a:r>
              <a:rPr lang="en-IN" b="0" dirty="0" smtClean="0">
                <a:effectLst/>
              </a:rPr>
              <a:t/>
            </a:r>
            <a:br>
              <a:rPr lang="en-IN" b="0" dirty="0" smtClean="0">
                <a:effectLst/>
              </a:rPr>
            </a:br>
            <a:r>
              <a:rPr lang="en-IN" sz="1200" b="0" i="0" u="none" strike="noStrike" kern="1200" dirty="0" err="1" smtClean="0">
                <a:solidFill>
                  <a:schemeClr val="tx1"/>
                </a:solidFill>
                <a:effectLst/>
                <a:latin typeface="+mn-lt"/>
                <a:ea typeface="+mn-ea"/>
                <a:cs typeface="+mn-cs"/>
              </a:rPr>
              <a:t>EmptyLines</a:t>
            </a:r>
            <a:r>
              <a:rPr lang="en-IN" sz="1200" b="0" i="0" u="none" strike="noStrike" kern="1200" dirty="0" smtClean="0">
                <a:solidFill>
                  <a:schemeClr val="tx1"/>
                </a:solidFill>
                <a:effectLst/>
                <a:latin typeface="+mn-lt"/>
                <a:ea typeface="+mn-ea"/>
                <a:cs typeface="+mn-cs"/>
              </a:rPr>
              <a:t> = </a:t>
            </a:r>
            <a:r>
              <a:rPr lang="en-IN" sz="1200" b="0" i="0" u="none" strike="noStrike" kern="1200" dirty="0" err="1" smtClean="0">
                <a:solidFill>
                  <a:schemeClr val="tx1"/>
                </a:solidFill>
                <a:effectLst/>
                <a:latin typeface="+mn-lt"/>
                <a:ea typeface="+mn-ea"/>
                <a:cs typeface="+mn-cs"/>
              </a:rPr>
              <a:t>logData.filter</a:t>
            </a:r>
            <a:r>
              <a:rPr lang="en-IN" sz="1200" b="0" i="0" u="none" strike="noStrike" kern="1200" dirty="0" smtClean="0">
                <a:solidFill>
                  <a:schemeClr val="tx1"/>
                </a:solidFill>
                <a:effectLst/>
                <a:latin typeface="+mn-lt"/>
                <a:ea typeface="+mn-ea"/>
                <a:cs typeface="+mn-cs"/>
              </a:rPr>
              <a:t>(lambda line : </a:t>
            </a:r>
            <a:r>
              <a:rPr lang="en-IN" sz="1200" b="0" i="0" u="none" strike="noStrike" kern="1200" dirty="0" err="1" smtClean="0">
                <a:solidFill>
                  <a:schemeClr val="tx1"/>
                </a:solidFill>
                <a:effectLst/>
                <a:latin typeface="+mn-lt"/>
                <a:ea typeface="+mn-ea"/>
                <a:cs typeface="+mn-cs"/>
              </a:rPr>
              <a:t>len</a:t>
            </a:r>
            <a:r>
              <a:rPr lang="en-IN" sz="1200" b="0" i="0" u="none" strike="noStrike" kern="1200" dirty="0" smtClean="0">
                <a:solidFill>
                  <a:schemeClr val="tx1"/>
                </a:solidFill>
                <a:effectLst/>
                <a:latin typeface="+mn-lt"/>
                <a:ea typeface="+mn-ea"/>
                <a:cs typeface="+mn-cs"/>
              </a:rPr>
              <a:t>(</a:t>
            </a:r>
            <a:r>
              <a:rPr lang="en-IN" sz="1200" b="0" i="0" u="none" strike="noStrike" kern="1200" dirty="0" err="1" smtClean="0">
                <a:solidFill>
                  <a:schemeClr val="tx1"/>
                </a:solidFill>
                <a:effectLst/>
                <a:latin typeface="+mn-lt"/>
                <a:ea typeface="+mn-ea"/>
                <a:cs typeface="+mn-cs"/>
              </a:rPr>
              <a:t>line.strip</a:t>
            </a:r>
            <a:r>
              <a:rPr lang="en-IN" sz="1200" b="0" i="0" u="none" strike="noStrike" kern="1200" dirty="0" smtClean="0">
                <a:solidFill>
                  <a:schemeClr val="tx1"/>
                </a:solidFill>
                <a:effectLst/>
                <a:latin typeface="+mn-lt"/>
                <a:ea typeface="+mn-ea"/>
                <a:cs typeface="+mn-cs"/>
              </a:rPr>
              <a:t>()) != 0).count()</a:t>
            </a:r>
            <a:endParaRPr lang="en-IN" b="0" dirty="0" smtClean="0">
              <a:effectLst/>
            </a:endParaRPr>
          </a:p>
          <a:p>
            <a:pPr rtl="0"/>
            <a:r>
              <a:rPr lang="en-IN" b="0" dirty="0" smtClean="0">
                <a:effectLst/>
              </a:rPr>
              <a:t/>
            </a:r>
            <a:br>
              <a:rPr lang="en-IN" b="0" dirty="0" smtClean="0">
                <a:effectLst/>
              </a:rPr>
            </a:br>
            <a:r>
              <a:rPr lang="en-IN" sz="1200" b="0" i="0" u="none" strike="noStrike" kern="1200" dirty="0" err="1" smtClean="0">
                <a:solidFill>
                  <a:schemeClr val="tx1"/>
                </a:solidFill>
                <a:effectLst/>
                <a:latin typeface="+mn-lt"/>
                <a:ea typeface="+mn-ea"/>
                <a:cs typeface="+mn-cs"/>
              </a:rPr>
              <a:t>ValidLines</a:t>
            </a:r>
            <a:r>
              <a:rPr lang="en-IN" sz="1200" b="0" i="0" u="none" strike="noStrike" kern="1200" dirty="0" smtClean="0">
                <a:solidFill>
                  <a:schemeClr val="tx1"/>
                </a:solidFill>
                <a:effectLst/>
                <a:latin typeface="+mn-lt"/>
                <a:ea typeface="+mn-ea"/>
                <a:cs typeface="+mn-cs"/>
              </a:rPr>
              <a:t> = </a:t>
            </a:r>
            <a:r>
              <a:rPr lang="en-IN" sz="1200" b="0" i="0" u="none" strike="noStrike" kern="1200" dirty="0" err="1" smtClean="0">
                <a:solidFill>
                  <a:schemeClr val="tx1"/>
                </a:solidFill>
                <a:effectLst/>
                <a:latin typeface="+mn-lt"/>
                <a:ea typeface="+mn-ea"/>
                <a:cs typeface="+mn-cs"/>
              </a:rPr>
              <a:t>logData.filter</a:t>
            </a:r>
            <a:r>
              <a:rPr lang="en-IN" sz="1200" b="0" i="0" u="none" strike="noStrike" kern="1200" dirty="0" smtClean="0">
                <a:solidFill>
                  <a:schemeClr val="tx1"/>
                </a:solidFill>
                <a:effectLst/>
                <a:latin typeface="+mn-lt"/>
                <a:ea typeface="+mn-ea"/>
                <a:cs typeface="+mn-cs"/>
              </a:rPr>
              <a:t>(lambda line : </a:t>
            </a:r>
            <a:r>
              <a:rPr lang="en-IN" sz="1200" b="0" i="0" u="none" strike="noStrike" kern="1200" dirty="0" err="1" smtClean="0">
                <a:solidFill>
                  <a:schemeClr val="tx1"/>
                </a:solidFill>
                <a:effectLst/>
                <a:latin typeface="+mn-lt"/>
                <a:ea typeface="+mn-ea"/>
                <a:cs typeface="+mn-cs"/>
              </a:rPr>
              <a:t>len</a:t>
            </a:r>
            <a:r>
              <a:rPr lang="en-IN" sz="1200" b="0" i="0" u="none" strike="noStrike" kern="1200" dirty="0" smtClean="0">
                <a:solidFill>
                  <a:schemeClr val="tx1"/>
                </a:solidFill>
                <a:effectLst/>
                <a:latin typeface="+mn-lt"/>
                <a:ea typeface="+mn-ea"/>
                <a:cs typeface="+mn-cs"/>
              </a:rPr>
              <a:t>(</a:t>
            </a:r>
            <a:r>
              <a:rPr lang="en-IN" sz="1200" b="0" i="0" u="none" strike="noStrike" kern="1200" dirty="0" err="1" smtClean="0">
                <a:solidFill>
                  <a:schemeClr val="tx1"/>
                </a:solidFill>
                <a:effectLst/>
                <a:latin typeface="+mn-lt"/>
                <a:ea typeface="+mn-ea"/>
                <a:cs typeface="+mn-cs"/>
              </a:rPr>
              <a:t>line.strip</a:t>
            </a:r>
            <a:r>
              <a:rPr lang="en-IN" sz="1200" b="0" i="0" u="none" strike="noStrike" kern="1200" dirty="0" smtClean="0">
                <a:solidFill>
                  <a:schemeClr val="tx1"/>
                </a:solidFill>
                <a:effectLst/>
                <a:latin typeface="+mn-lt"/>
                <a:ea typeface="+mn-ea"/>
                <a:cs typeface="+mn-cs"/>
              </a:rPr>
              <a:t>()) == 0).count()</a:t>
            </a:r>
            <a:endParaRPr lang="en-IN" b="0" dirty="0" smtClean="0">
              <a:effectLst/>
            </a:endParaRPr>
          </a:p>
          <a:p>
            <a:pPr rtl="0"/>
            <a:r>
              <a:rPr lang="en-IN" sz="1200" b="0" i="0" u="none" strike="noStrike" kern="1200" dirty="0" smtClean="0">
                <a:solidFill>
                  <a:schemeClr val="tx1"/>
                </a:solidFill>
                <a:effectLst/>
                <a:latin typeface="+mn-lt"/>
                <a:ea typeface="+mn-ea"/>
                <a:cs typeface="+mn-cs"/>
              </a:rPr>
              <a:t>print("The number of empty lines = ", </a:t>
            </a:r>
            <a:r>
              <a:rPr lang="en-IN" sz="1200" b="0" i="0" u="none" strike="noStrike" kern="1200" dirty="0" err="1" smtClean="0">
                <a:solidFill>
                  <a:schemeClr val="tx1"/>
                </a:solidFill>
                <a:effectLst/>
                <a:latin typeface="+mn-lt"/>
                <a:ea typeface="+mn-ea"/>
                <a:cs typeface="+mn-cs"/>
              </a:rPr>
              <a:t>EmptyLines</a:t>
            </a:r>
            <a:r>
              <a:rPr lang="en-IN" sz="1200" b="0" i="0" u="none" strike="noStrike" kern="1200" dirty="0" smtClean="0">
                <a:solidFill>
                  <a:schemeClr val="tx1"/>
                </a:solidFill>
                <a:effectLst/>
                <a:latin typeface="+mn-lt"/>
                <a:ea typeface="+mn-ea"/>
                <a:cs typeface="+mn-cs"/>
              </a:rPr>
              <a:t> )</a:t>
            </a:r>
            <a:endParaRPr lang="en-IN" b="0" dirty="0" smtClean="0">
              <a:effectLst/>
            </a:endParaRPr>
          </a:p>
          <a:p>
            <a:pPr rtl="0"/>
            <a:r>
              <a:rPr lang="en-IN" sz="1200" b="0" i="0" u="none" strike="noStrike" kern="1200" dirty="0" smtClean="0">
                <a:solidFill>
                  <a:schemeClr val="tx1"/>
                </a:solidFill>
                <a:effectLst/>
                <a:latin typeface="+mn-lt"/>
                <a:ea typeface="+mn-ea"/>
                <a:cs typeface="+mn-cs"/>
              </a:rPr>
              <a:t>print("The number of valid lines = ", </a:t>
            </a:r>
            <a:r>
              <a:rPr lang="en-IN" sz="1200" b="0" i="0" u="none" strike="noStrike" kern="1200" dirty="0" err="1" smtClean="0">
                <a:solidFill>
                  <a:schemeClr val="tx1"/>
                </a:solidFill>
                <a:effectLst/>
                <a:latin typeface="+mn-lt"/>
                <a:ea typeface="+mn-ea"/>
                <a:cs typeface="+mn-cs"/>
              </a:rPr>
              <a:t>ValidLines</a:t>
            </a:r>
            <a:r>
              <a:rPr lang="en-IN" sz="1200" b="0" i="0" u="none" strike="noStrike" kern="1200" dirty="0" smtClean="0">
                <a:solidFill>
                  <a:schemeClr val="tx1"/>
                </a:solidFill>
                <a:effectLst/>
                <a:latin typeface="+mn-lt"/>
                <a:ea typeface="+mn-ea"/>
                <a:cs typeface="+mn-cs"/>
              </a:rPr>
              <a:t> )</a:t>
            </a:r>
            <a:endParaRPr lang="en-IN" b="0" dirty="0" smtClean="0">
              <a:effectLst/>
            </a:endParaRPr>
          </a:p>
          <a:p>
            <a:r>
              <a:rPr lang="en-IN" smtClean="0"/>
              <a:t/>
            </a:r>
            <a:br>
              <a:rPr lang="en-IN" smtClean="0"/>
            </a:br>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25</a:t>
            </a:fld>
            <a:endParaRPr lang="en-US"/>
          </a:p>
        </p:txBody>
      </p:sp>
    </p:spTree>
    <p:extLst>
      <p:ext uri="{BB962C8B-B14F-4D97-AF65-F5344CB8AC3E}">
        <p14:creationId xmlns:p14="http://schemas.microsoft.com/office/powerpoint/2010/main" val="42307466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26</a:t>
            </a:fld>
            <a:endParaRPr lang="en-US"/>
          </a:p>
        </p:txBody>
      </p:sp>
    </p:spTree>
    <p:extLst>
      <p:ext uri="{BB962C8B-B14F-4D97-AF65-F5344CB8AC3E}">
        <p14:creationId xmlns:p14="http://schemas.microsoft.com/office/powerpoint/2010/main" val="34239137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27</a:t>
            </a:fld>
            <a:endParaRPr lang="en-US"/>
          </a:p>
        </p:txBody>
      </p:sp>
    </p:spTree>
    <p:extLst>
      <p:ext uri="{BB962C8B-B14F-4D97-AF65-F5344CB8AC3E}">
        <p14:creationId xmlns:p14="http://schemas.microsoft.com/office/powerpoint/2010/main" val="11132924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28</a:t>
            </a:fld>
            <a:endParaRPr lang="en-US"/>
          </a:p>
        </p:txBody>
      </p:sp>
    </p:spTree>
    <p:extLst>
      <p:ext uri="{BB962C8B-B14F-4D97-AF65-F5344CB8AC3E}">
        <p14:creationId xmlns:p14="http://schemas.microsoft.com/office/powerpoint/2010/main" val="29978075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29</a:t>
            </a:fld>
            <a:endParaRPr lang="en-US"/>
          </a:p>
        </p:txBody>
      </p:sp>
    </p:spTree>
    <p:extLst>
      <p:ext uri="{BB962C8B-B14F-4D97-AF65-F5344CB8AC3E}">
        <p14:creationId xmlns:p14="http://schemas.microsoft.com/office/powerpoint/2010/main" val="12666700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30</a:t>
            </a:fld>
            <a:endParaRPr lang="en-US"/>
          </a:p>
        </p:txBody>
      </p:sp>
    </p:spTree>
    <p:extLst>
      <p:ext uri="{BB962C8B-B14F-4D97-AF65-F5344CB8AC3E}">
        <p14:creationId xmlns:p14="http://schemas.microsoft.com/office/powerpoint/2010/main" val="217137824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31</a:t>
            </a:fld>
            <a:endParaRPr lang="en-US"/>
          </a:p>
        </p:txBody>
      </p:sp>
    </p:spTree>
    <p:extLst>
      <p:ext uri="{BB962C8B-B14F-4D97-AF65-F5344CB8AC3E}">
        <p14:creationId xmlns:p14="http://schemas.microsoft.com/office/powerpoint/2010/main" val="21894588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32</a:t>
            </a:fld>
            <a:endParaRPr lang="en-US"/>
          </a:p>
        </p:txBody>
      </p:sp>
    </p:spTree>
    <p:extLst>
      <p:ext uri="{BB962C8B-B14F-4D97-AF65-F5344CB8AC3E}">
        <p14:creationId xmlns:p14="http://schemas.microsoft.com/office/powerpoint/2010/main" val="10024754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4</a:t>
            </a:fld>
            <a:endParaRPr lang="en-US"/>
          </a:p>
        </p:txBody>
      </p:sp>
    </p:spTree>
    <p:extLst>
      <p:ext uri="{BB962C8B-B14F-4D97-AF65-F5344CB8AC3E}">
        <p14:creationId xmlns:p14="http://schemas.microsoft.com/office/powerpoint/2010/main" val="347634231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33</a:t>
            </a:fld>
            <a:endParaRPr lang="en-US"/>
          </a:p>
        </p:txBody>
      </p:sp>
    </p:spTree>
    <p:extLst>
      <p:ext uri="{BB962C8B-B14F-4D97-AF65-F5344CB8AC3E}">
        <p14:creationId xmlns:p14="http://schemas.microsoft.com/office/powerpoint/2010/main" val="298655883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34</a:t>
            </a:fld>
            <a:endParaRPr lang="en-US"/>
          </a:p>
        </p:txBody>
      </p:sp>
    </p:spTree>
    <p:extLst>
      <p:ext uri="{BB962C8B-B14F-4D97-AF65-F5344CB8AC3E}">
        <p14:creationId xmlns:p14="http://schemas.microsoft.com/office/powerpoint/2010/main" val="302116434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35</a:t>
            </a:fld>
            <a:endParaRPr lang="en-US"/>
          </a:p>
        </p:txBody>
      </p:sp>
    </p:spTree>
    <p:extLst>
      <p:ext uri="{BB962C8B-B14F-4D97-AF65-F5344CB8AC3E}">
        <p14:creationId xmlns:p14="http://schemas.microsoft.com/office/powerpoint/2010/main" val="209902865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36</a:t>
            </a:fld>
            <a:endParaRPr lang="en-US"/>
          </a:p>
        </p:txBody>
      </p:sp>
    </p:spTree>
    <p:extLst>
      <p:ext uri="{BB962C8B-B14F-4D97-AF65-F5344CB8AC3E}">
        <p14:creationId xmlns:p14="http://schemas.microsoft.com/office/powerpoint/2010/main" val="340381626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37</a:t>
            </a:fld>
            <a:endParaRPr lang="en-US"/>
          </a:p>
        </p:txBody>
      </p:sp>
    </p:spTree>
    <p:extLst>
      <p:ext uri="{BB962C8B-B14F-4D97-AF65-F5344CB8AC3E}">
        <p14:creationId xmlns:p14="http://schemas.microsoft.com/office/powerpoint/2010/main" val="31512517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Order in output not guaranteed</a:t>
            </a:r>
            <a:br>
              <a:rPr lang="en-US" dirty="0" smtClean="0"/>
            </a:br>
            <a:r>
              <a:rPr lang="en-US" dirty="0" smtClean="0"/>
              <a:t>Point out that most wide transformations support</a:t>
            </a:r>
            <a:r>
              <a:rPr lang="en-US" baseline="0" dirty="0" smtClean="0"/>
              <a:t> an optional argument with the number of partitions in the output RDD</a:t>
            </a:r>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38</a:t>
            </a:fld>
            <a:endParaRPr lang="en-US"/>
          </a:p>
        </p:txBody>
      </p:sp>
    </p:spTree>
    <p:extLst>
      <p:ext uri="{BB962C8B-B14F-4D97-AF65-F5344CB8AC3E}">
        <p14:creationId xmlns:p14="http://schemas.microsoft.com/office/powerpoint/2010/main" val="414822642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39</a:t>
            </a:fld>
            <a:endParaRPr lang="en-US"/>
          </a:p>
        </p:txBody>
      </p:sp>
    </p:spTree>
    <p:extLst>
      <p:ext uri="{BB962C8B-B14F-4D97-AF65-F5344CB8AC3E}">
        <p14:creationId xmlns:p14="http://schemas.microsoft.com/office/powerpoint/2010/main" val="321550175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Point out that results</a:t>
            </a:r>
            <a:r>
              <a:rPr lang="en-US" baseline="0" dirty="0" smtClean="0"/>
              <a:t> are not necessarily ordered, and that order is not guaranteed consistent between executions</a:t>
            </a:r>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40</a:t>
            </a:fld>
            <a:endParaRPr lang="en-US"/>
          </a:p>
        </p:txBody>
      </p:sp>
    </p:spTree>
    <p:extLst>
      <p:ext uri="{BB962C8B-B14F-4D97-AF65-F5344CB8AC3E}">
        <p14:creationId xmlns:p14="http://schemas.microsoft.com/office/powerpoint/2010/main" val="137552967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41</a:t>
            </a:fld>
            <a:endParaRPr lang="en-US"/>
          </a:p>
        </p:txBody>
      </p:sp>
    </p:spTree>
    <p:extLst>
      <p:ext uri="{BB962C8B-B14F-4D97-AF65-F5344CB8AC3E}">
        <p14:creationId xmlns:p14="http://schemas.microsoft.com/office/powerpoint/2010/main" val="5669401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Order in output not guaranteed</a:t>
            </a:r>
            <a:br>
              <a:rPr lang="en-US" dirty="0" smtClean="0"/>
            </a:br>
            <a:r>
              <a:rPr lang="en-US" dirty="0" smtClean="0"/>
              <a:t>Point out that most wide transformations support</a:t>
            </a:r>
            <a:r>
              <a:rPr lang="en-US" baseline="0" dirty="0" smtClean="0"/>
              <a:t> an optional argument with the number of partitions in the output RDD</a:t>
            </a:r>
          </a:p>
          <a:p>
            <a:endParaRPr lang="en-US" baseline="0" dirty="0" smtClean="0"/>
          </a:p>
          <a:p>
            <a:r>
              <a:rPr lang="en-US" dirty="0" smtClean="0"/>
              <a:t>print(list((j[0], list(j[1])) for j in </a:t>
            </a:r>
            <a:r>
              <a:rPr lang="en-US" dirty="0" err="1" smtClean="0"/>
              <a:t>y.glom</a:t>
            </a:r>
            <a:r>
              <a:rPr lang="en-US" dirty="0" smtClean="0"/>
              <a:t>().collect())) </a:t>
            </a:r>
            <a:r>
              <a:rPr lang="en-US" dirty="0" smtClean="0">
                <a:sym typeface="Wingdings" panose="05000000000000000000" pitchFamily="2" charset="2"/>
              </a:rPr>
              <a:t> Will give error – list</a:t>
            </a:r>
            <a:r>
              <a:rPr lang="en-US" baseline="0" dirty="0" smtClean="0">
                <a:sym typeface="Wingdings" panose="05000000000000000000" pitchFamily="2" charset="2"/>
              </a:rPr>
              <a:t> out of range</a:t>
            </a:r>
            <a:endParaRPr lang="en-US" dirty="0" smtClean="0"/>
          </a:p>
          <a:p>
            <a:endParaRPr lang="en-US" dirty="0" smtClean="0"/>
          </a:p>
          <a:p>
            <a:r>
              <a:rPr lang="en-US" dirty="0" smtClean="0"/>
              <a:t>print(list((j[0], list(j[1])) for j in </a:t>
            </a:r>
            <a:r>
              <a:rPr lang="en-US" dirty="0" err="1" smtClean="0"/>
              <a:t>y.glom</a:t>
            </a:r>
            <a:r>
              <a:rPr lang="en-US" dirty="0" smtClean="0"/>
              <a:t>().collect()[0])) </a:t>
            </a:r>
            <a:r>
              <a:rPr lang="en-US" dirty="0" smtClean="0">
                <a:sym typeface="Wingdings" panose="05000000000000000000" pitchFamily="2" charset="2"/>
              </a:rPr>
              <a:t> looping through the first partition</a:t>
            </a:r>
            <a:endParaRPr lang="en-US" dirty="0" smtClean="0"/>
          </a:p>
          <a:p>
            <a:endParaRPr lang="en-US" dirty="0" smtClean="0"/>
          </a:p>
          <a:p>
            <a:r>
              <a:rPr lang="en-US" dirty="0" smtClean="0"/>
              <a:t>print(list((j[0], list(j[1])) for j in </a:t>
            </a:r>
            <a:r>
              <a:rPr lang="en-US" dirty="0" err="1" smtClean="0"/>
              <a:t>y.glom</a:t>
            </a:r>
            <a:r>
              <a:rPr lang="en-US" dirty="0" smtClean="0"/>
              <a:t>().collect()[1]))</a:t>
            </a:r>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42</a:t>
            </a:fld>
            <a:endParaRPr lang="en-US"/>
          </a:p>
        </p:txBody>
      </p:sp>
    </p:spTree>
    <p:extLst>
      <p:ext uri="{BB962C8B-B14F-4D97-AF65-F5344CB8AC3E}">
        <p14:creationId xmlns:p14="http://schemas.microsoft.com/office/powerpoint/2010/main" val="11423649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5</a:t>
            </a:fld>
            <a:endParaRPr lang="en-US"/>
          </a:p>
        </p:txBody>
      </p:sp>
    </p:spTree>
    <p:extLst>
      <p:ext uri="{BB962C8B-B14F-4D97-AF65-F5344CB8AC3E}">
        <p14:creationId xmlns:p14="http://schemas.microsoft.com/office/powerpoint/2010/main" val="272308642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Let's look at two different ways to compute word counts, one using </a:t>
            </a:r>
            <a:r>
              <a:rPr lang="en-US" dirty="0" err="1" smtClean="0"/>
              <a:t>reduceByKey</a:t>
            </a:r>
            <a:r>
              <a:rPr lang="en-US" sz="1200" b="0" i="0" kern="1200" dirty="0" smtClean="0">
                <a:solidFill>
                  <a:schemeClr val="tx1"/>
                </a:solidFill>
                <a:effectLst/>
                <a:latin typeface="+mn-lt"/>
                <a:ea typeface="+mn-ea"/>
                <a:cs typeface="+mn-cs"/>
              </a:rPr>
              <a:t> and the other using </a:t>
            </a:r>
            <a:r>
              <a:rPr lang="en-US" dirty="0" err="1" smtClean="0"/>
              <a:t>groupByKey</a:t>
            </a:r>
            <a:r>
              <a:rPr lang="en-US" sz="1200" b="0" i="0" kern="1200" dirty="0" smtClean="0">
                <a:solidFill>
                  <a:schemeClr val="tx1"/>
                </a:solidFill>
                <a:effectLst/>
                <a:latin typeface="+mn-lt"/>
                <a:ea typeface="+mn-ea"/>
                <a:cs typeface="+mn-cs"/>
              </a:rPr>
              <a:t>…</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While both of these functions will produce the correct answer, the </a:t>
            </a:r>
            <a:r>
              <a:rPr lang="en-US" dirty="0" err="1" smtClean="0"/>
              <a:t>reduceByKey</a:t>
            </a:r>
            <a:r>
              <a:rPr lang="en-US" sz="1200" b="0" i="0" kern="1200" dirty="0" smtClean="0">
                <a:solidFill>
                  <a:schemeClr val="tx1"/>
                </a:solidFill>
                <a:effectLst/>
                <a:latin typeface="+mn-lt"/>
                <a:ea typeface="+mn-ea"/>
                <a:cs typeface="+mn-cs"/>
              </a:rPr>
              <a:t> example works much better on a large dataset. That's because Spark knows it can combine output with a common key on each partition before shuffling the data.</a:t>
            </a:r>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43</a:t>
            </a:fld>
            <a:endParaRPr lang="en-US"/>
          </a:p>
        </p:txBody>
      </p:sp>
    </p:spTree>
    <p:extLst>
      <p:ext uri="{BB962C8B-B14F-4D97-AF65-F5344CB8AC3E}">
        <p14:creationId xmlns:p14="http://schemas.microsoft.com/office/powerpoint/2010/main" val="22324356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Look at the diagram below to understand what happens with </a:t>
            </a:r>
            <a:r>
              <a:rPr lang="en-US" dirty="0" err="1" smtClean="0"/>
              <a:t>reduceByKey</a:t>
            </a:r>
            <a:r>
              <a:rPr lang="en-US" sz="1200" b="0" i="0" kern="1200" dirty="0" smtClean="0">
                <a:solidFill>
                  <a:schemeClr val="tx1"/>
                </a:solidFill>
                <a:effectLst/>
                <a:latin typeface="+mn-lt"/>
                <a:ea typeface="+mn-ea"/>
                <a:cs typeface="+mn-cs"/>
              </a:rPr>
              <a:t>. Notice how pairs on the same machine with the same key are combined (by using the </a:t>
            </a:r>
            <a:r>
              <a:rPr lang="en-US" sz="1200" b="0" i="0" kern="1200" dirty="0" err="1" smtClean="0">
                <a:solidFill>
                  <a:schemeClr val="tx1"/>
                </a:solidFill>
                <a:effectLst/>
                <a:latin typeface="+mn-lt"/>
                <a:ea typeface="+mn-ea"/>
                <a:cs typeface="+mn-cs"/>
              </a:rPr>
              <a:t>lamdba</a:t>
            </a:r>
            <a:r>
              <a:rPr lang="en-US" sz="1200" b="0" i="0" kern="1200" dirty="0" smtClean="0">
                <a:solidFill>
                  <a:schemeClr val="tx1"/>
                </a:solidFill>
                <a:effectLst/>
                <a:latin typeface="+mn-lt"/>
                <a:ea typeface="+mn-ea"/>
                <a:cs typeface="+mn-cs"/>
              </a:rPr>
              <a:t> function passed into </a:t>
            </a:r>
            <a:r>
              <a:rPr lang="en-US" dirty="0" err="1" smtClean="0"/>
              <a:t>reduceByKey</a:t>
            </a:r>
            <a:r>
              <a:rPr lang="en-US" sz="1200" b="0" i="0" kern="1200" dirty="0" smtClean="0">
                <a:solidFill>
                  <a:schemeClr val="tx1"/>
                </a:solidFill>
                <a:effectLst/>
                <a:latin typeface="+mn-lt"/>
                <a:ea typeface="+mn-ea"/>
                <a:cs typeface="+mn-cs"/>
              </a:rPr>
              <a:t>) before the data is shuffled. Then the </a:t>
            </a:r>
            <a:r>
              <a:rPr lang="en-US" sz="1200" b="0" i="0" kern="1200" dirty="0" err="1" smtClean="0">
                <a:solidFill>
                  <a:schemeClr val="tx1"/>
                </a:solidFill>
                <a:effectLst/>
                <a:latin typeface="+mn-lt"/>
                <a:ea typeface="+mn-ea"/>
                <a:cs typeface="+mn-cs"/>
              </a:rPr>
              <a:t>lamdba</a:t>
            </a:r>
            <a:r>
              <a:rPr lang="en-US" sz="1200" b="0" i="0" kern="1200" dirty="0" smtClean="0">
                <a:solidFill>
                  <a:schemeClr val="tx1"/>
                </a:solidFill>
                <a:effectLst/>
                <a:latin typeface="+mn-lt"/>
                <a:ea typeface="+mn-ea"/>
                <a:cs typeface="+mn-cs"/>
              </a:rPr>
              <a:t> function is called again to reduce all the values from each partition to produce one final result.</a:t>
            </a:r>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44</a:t>
            </a:fld>
            <a:endParaRPr lang="en-US"/>
          </a:p>
        </p:txBody>
      </p:sp>
    </p:spTree>
    <p:extLst>
      <p:ext uri="{BB962C8B-B14F-4D97-AF65-F5344CB8AC3E}">
        <p14:creationId xmlns:p14="http://schemas.microsoft.com/office/powerpoint/2010/main" val="260101504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On the other hand, when calling </a:t>
            </a:r>
            <a:r>
              <a:rPr lang="en-US" sz="1200" b="0" i="0" kern="1200" dirty="0" err="1" smtClean="0">
                <a:solidFill>
                  <a:schemeClr val="tx1"/>
                </a:solidFill>
                <a:effectLst/>
                <a:latin typeface="+mn-lt"/>
                <a:ea typeface="+mn-ea"/>
                <a:cs typeface="+mn-cs"/>
              </a:rPr>
              <a:t>groupByKey</a:t>
            </a:r>
            <a:r>
              <a:rPr lang="en-US" sz="1200" b="0" i="0" kern="1200" dirty="0" smtClean="0">
                <a:solidFill>
                  <a:schemeClr val="tx1"/>
                </a:solidFill>
                <a:effectLst/>
                <a:latin typeface="+mn-lt"/>
                <a:ea typeface="+mn-ea"/>
                <a:cs typeface="+mn-cs"/>
              </a:rPr>
              <a:t> - all the key-value pairs are shuffled around. This is a lot of unnecessary data to being transferred over the network.</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To determine which machine to shuffle a pair to, Spark calls a partitioning function on the key of the pair. Spark spills data to disk when there is more data shuffled onto a single executor machine than can fit in memory. However, it flushes out the data to disk one key at a time - so if a single key has more key-value pairs than can fit in memory, an out of memory exception occurs. This will be more gracefully handled in a later release of Spark so the job can still proceed, but should still be avoided - when Spark needs to spill to disk, performance is severely impacted.</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You can imagine that for a much larger dataset size, the difference in the amount of data you are shuffling becomes more exaggerated and different between </a:t>
            </a:r>
            <a:r>
              <a:rPr lang="en-US" sz="1200" b="0" i="0" kern="1200" dirty="0" err="1" smtClean="0">
                <a:solidFill>
                  <a:schemeClr val="tx1"/>
                </a:solidFill>
                <a:effectLst/>
                <a:latin typeface="+mn-lt"/>
                <a:ea typeface="+mn-ea"/>
                <a:cs typeface="+mn-cs"/>
              </a:rPr>
              <a:t>reduceByKey</a:t>
            </a:r>
            <a:r>
              <a:rPr lang="en-US" sz="1200" b="0" i="0" kern="1200" dirty="0" smtClean="0">
                <a:solidFill>
                  <a:schemeClr val="tx1"/>
                </a:solidFill>
                <a:effectLst/>
                <a:latin typeface="+mn-lt"/>
                <a:ea typeface="+mn-ea"/>
                <a:cs typeface="+mn-cs"/>
              </a:rPr>
              <a:t> and </a:t>
            </a:r>
            <a:r>
              <a:rPr lang="en-US" sz="1200" b="0" i="0" kern="1200" dirty="0" err="1" smtClean="0">
                <a:solidFill>
                  <a:schemeClr val="tx1"/>
                </a:solidFill>
                <a:effectLst/>
                <a:latin typeface="+mn-lt"/>
                <a:ea typeface="+mn-ea"/>
                <a:cs typeface="+mn-cs"/>
              </a:rPr>
              <a:t>groupByKey</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Here are more functions to prefer over </a:t>
            </a:r>
            <a:r>
              <a:rPr lang="en-US" sz="1200" b="0" i="0" kern="1200" dirty="0" err="1" smtClean="0">
                <a:solidFill>
                  <a:schemeClr val="tx1"/>
                </a:solidFill>
                <a:effectLst/>
                <a:latin typeface="+mn-lt"/>
                <a:ea typeface="+mn-ea"/>
                <a:cs typeface="+mn-cs"/>
              </a:rPr>
              <a:t>groupByKey</a:t>
            </a:r>
            <a:r>
              <a:rPr lang="en-US" sz="1200" b="0" i="0" kern="1200" dirty="0" smtClean="0">
                <a:solidFill>
                  <a:schemeClr val="tx1"/>
                </a:solidFill>
                <a:effectLst/>
                <a:latin typeface="+mn-lt"/>
                <a:ea typeface="+mn-ea"/>
                <a:cs typeface="+mn-cs"/>
              </a:rPr>
              <a:t>:</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combineByKey</a:t>
            </a:r>
            <a:r>
              <a:rPr lang="en-US" sz="1200" b="0" i="0" kern="1200" dirty="0" smtClean="0">
                <a:solidFill>
                  <a:schemeClr val="tx1"/>
                </a:solidFill>
                <a:effectLst/>
                <a:latin typeface="+mn-lt"/>
                <a:ea typeface="+mn-ea"/>
                <a:cs typeface="+mn-cs"/>
              </a:rPr>
              <a:t> can be used when you are combining elements but your return type differs from your input value type.</a:t>
            </a:r>
          </a:p>
          <a:p>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foldByKey</a:t>
            </a:r>
            <a:r>
              <a:rPr lang="en-US" sz="1200" b="0" i="0" kern="1200" dirty="0" smtClean="0">
                <a:solidFill>
                  <a:schemeClr val="tx1"/>
                </a:solidFill>
                <a:effectLst/>
                <a:latin typeface="+mn-lt"/>
                <a:ea typeface="+mn-ea"/>
                <a:cs typeface="+mn-cs"/>
              </a:rPr>
              <a:t> merges the values for each key using an associative function and a neutral "zero value".</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D1D2FF2-A594-4F5E-8E3E-8DD700E0E9D6}" type="slidenum">
              <a:rPr lang="en-US" smtClean="0"/>
              <a:t>45</a:t>
            </a:fld>
            <a:endParaRPr lang="en-US"/>
          </a:p>
        </p:txBody>
      </p:sp>
    </p:spTree>
    <p:extLst>
      <p:ext uri="{BB962C8B-B14F-4D97-AF65-F5344CB8AC3E}">
        <p14:creationId xmlns:p14="http://schemas.microsoft.com/office/powerpoint/2010/main" val="222504152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1" kern="1200" dirty="0" err="1" smtClean="0">
                <a:solidFill>
                  <a:schemeClr val="tx1"/>
                </a:solidFill>
                <a:effectLst/>
                <a:latin typeface="+mn-lt"/>
                <a:ea typeface="+mn-ea"/>
                <a:cs typeface="+mn-cs"/>
              </a:rPr>
              <a:t>mapPartitions</a:t>
            </a:r>
            <a:r>
              <a:rPr lang="en-IN" sz="1200" b="1" kern="1200" dirty="0" smtClean="0">
                <a:solidFill>
                  <a:schemeClr val="tx1"/>
                </a:solidFill>
                <a:effectLst/>
                <a:latin typeface="+mn-lt"/>
                <a:ea typeface="+mn-ea"/>
                <a:cs typeface="+mn-cs"/>
              </a:rPr>
              <a:t>()</a:t>
            </a:r>
            <a:r>
              <a:rPr lang="en-IN" dirty="0" smtClean="0"/>
              <a:t> can be used as an alternative to </a:t>
            </a:r>
            <a:r>
              <a:rPr lang="en-IN" sz="1200" kern="1200" dirty="0" smtClean="0">
                <a:solidFill>
                  <a:schemeClr val="tx1"/>
                </a:solidFill>
                <a:effectLst/>
                <a:latin typeface="+mn-lt"/>
                <a:ea typeface="+mn-ea"/>
                <a:cs typeface="+mn-cs"/>
              </a:rPr>
              <a:t>map()</a:t>
            </a:r>
            <a:r>
              <a:rPr lang="en-IN" dirty="0" smtClean="0"/>
              <a:t> &amp; </a:t>
            </a:r>
            <a:r>
              <a:rPr lang="en-IN" sz="1200" kern="1200" dirty="0" err="1" smtClean="0">
                <a:solidFill>
                  <a:schemeClr val="tx1"/>
                </a:solidFill>
                <a:effectLst/>
                <a:latin typeface="+mn-lt"/>
                <a:ea typeface="+mn-ea"/>
                <a:cs typeface="+mn-cs"/>
              </a:rPr>
              <a:t>foreach</a:t>
            </a:r>
            <a:r>
              <a:rPr lang="en-IN" sz="1200" kern="1200" dirty="0" smtClean="0">
                <a:solidFill>
                  <a:schemeClr val="tx1"/>
                </a:solidFill>
                <a:effectLst/>
                <a:latin typeface="+mn-lt"/>
                <a:ea typeface="+mn-ea"/>
                <a:cs typeface="+mn-cs"/>
              </a:rPr>
              <a:t>()</a:t>
            </a:r>
            <a:r>
              <a:rPr lang="en-IN" dirty="0" smtClean="0"/>
              <a:t>. </a:t>
            </a:r>
            <a:r>
              <a:rPr lang="en-IN" sz="1200" kern="1200" dirty="0" err="1" smtClean="0">
                <a:solidFill>
                  <a:schemeClr val="tx1"/>
                </a:solidFill>
                <a:effectLst/>
                <a:latin typeface="+mn-lt"/>
                <a:ea typeface="+mn-ea"/>
                <a:cs typeface="+mn-cs"/>
              </a:rPr>
              <a:t>mapPartitions</a:t>
            </a:r>
            <a:r>
              <a:rPr lang="en-IN" sz="1200" kern="1200" dirty="0" smtClean="0">
                <a:solidFill>
                  <a:schemeClr val="tx1"/>
                </a:solidFill>
                <a:effectLst/>
                <a:latin typeface="+mn-lt"/>
                <a:ea typeface="+mn-ea"/>
                <a:cs typeface="+mn-cs"/>
              </a:rPr>
              <a:t>()</a:t>
            </a:r>
            <a:r>
              <a:rPr lang="en-IN" dirty="0" smtClean="0"/>
              <a:t> is called once for each Partition unlike </a:t>
            </a:r>
            <a:r>
              <a:rPr lang="en-IN" sz="1200" kern="1200" dirty="0" smtClean="0">
                <a:solidFill>
                  <a:schemeClr val="tx1"/>
                </a:solidFill>
                <a:effectLst/>
                <a:latin typeface="+mn-lt"/>
                <a:ea typeface="+mn-ea"/>
                <a:cs typeface="+mn-cs"/>
              </a:rPr>
              <a:t>map()</a:t>
            </a:r>
            <a:r>
              <a:rPr lang="en-IN" dirty="0" smtClean="0"/>
              <a:t> &amp; </a:t>
            </a:r>
            <a:r>
              <a:rPr lang="en-IN" sz="1200" kern="1200" dirty="0" err="1" smtClean="0">
                <a:solidFill>
                  <a:schemeClr val="tx1"/>
                </a:solidFill>
                <a:effectLst/>
                <a:latin typeface="+mn-lt"/>
                <a:ea typeface="+mn-ea"/>
                <a:cs typeface="+mn-cs"/>
              </a:rPr>
              <a:t>foreach</a:t>
            </a:r>
            <a:r>
              <a:rPr lang="en-IN" sz="1200" kern="1200" dirty="0" smtClean="0">
                <a:solidFill>
                  <a:schemeClr val="tx1"/>
                </a:solidFill>
                <a:effectLst/>
                <a:latin typeface="+mn-lt"/>
                <a:ea typeface="+mn-ea"/>
                <a:cs typeface="+mn-cs"/>
              </a:rPr>
              <a:t>()</a:t>
            </a:r>
            <a:r>
              <a:rPr lang="en-IN" dirty="0" smtClean="0"/>
              <a:t> which is called for each element in the RDD. The main advantage being that, we can do initialization on Per-Partition basis instead of per-element basis(as done by </a:t>
            </a:r>
            <a:r>
              <a:rPr lang="en-IN" sz="1200" kern="1200" dirty="0" smtClean="0">
                <a:solidFill>
                  <a:schemeClr val="tx1"/>
                </a:solidFill>
                <a:effectLst/>
                <a:latin typeface="+mn-lt"/>
                <a:ea typeface="+mn-ea"/>
                <a:cs typeface="+mn-cs"/>
              </a:rPr>
              <a:t>map()</a:t>
            </a:r>
            <a:r>
              <a:rPr lang="en-IN" dirty="0" smtClean="0"/>
              <a:t> &amp; </a:t>
            </a:r>
            <a:r>
              <a:rPr lang="en-IN" sz="1200" kern="1200" dirty="0" err="1" smtClean="0">
                <a:solidFill>
                  <a:schemeClr val="tx1"/>
                </a:solidFill>
                <a:effectLst/>
                <a:latin typeface="+mn-lt"/>
                <a:ea typeface="+mn-ea"/>
                <a:cs typeface="+mn-cs"/>
              </a:rPr>
              <a:t>foreach</a:t>
            </a:r>
            <a:r>
              <a:rPr lang="en-IN" sz="1200" kern="1200" dirty="0" smtClean="0">
                <a:solidFill>
                  <a:schemeClr val="tx1"/>
                </a:solidFill>
                <a:effectLst/>
                <a:latin typeface="+mn-lt"/>
                <a:ea typeface="+mn-ea"/>
                <a:cs typeface="+mn-cs"/>
              </a:rPr>
              <a:t>()</a:t>
            </a:r>
            <a:r>
              <a:rPr lang="en-IN" dirty="0" smtClean="0"/>
              <a:t>)</a:t>
            </a:r>
          </a:p>
          <a:p>
            <a:endParaRPr lang="en-US" dirty="0" smtClean="0"/>
          </a:p>
          <a:p>
            <a:r>
              <a:rPr lang="en-IN" dirty="0" smtClean="0"/>
              <a:t>As I have mentioned ; the map() &amp; </a:t>
            </a:r>
            <a:r>
              <a:rPr lang="en-IN" dirty="0" err="1" smtClean="0"/>
              <a:t>foreach</a:t>
            </a:r>
            <a:r>
              <a:rPr lang="en-IN" dirty="0" smtClean="0"/>
              <a:t>() iterates through all the elements. whereas in </a:t>
            </a:r>
            <a:r>
              <a:rPr lang="en-IN" dirty="0" err="1" smtClean="0"/>
              <a:t>mapPartitions</a:t>
            </a:r>
            <a:r>
              <a:rPr lang="en-IN" dirty="0" smtClean="0"/>
              <a:t>() you get an iterator ; and it is your responsibility to iterate through all the elements. So as you have the iterator, it becomes possible for y.</a:t>
            </a:r>
          </a:p>
          <a:p>
            <a:endParaRPr lang="en-US" dirty="0" smtClean="0"/>
          </a:p>
          <a:p>
            <a:r>
              <a:rPr lang="en-IN" dirty="0" smtClean="0"/>
              <a:t>map will not change the number of elements in an RDD, while </a:t>
            </a:r>
            <a:r>
              <a:rPr lang="en-IN" dirty="0" err="1" smtClean="0"/>
              <a:t>mapPartitions</a:t>
            </a:r>
            <a:r>
              <a:rPr lang="en-IN" dirty="0" smtClean="0"/>
              <a:t> might very well do so.</a:t>
            </a:r>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46</a:t>
            </a:fld>
            <a:endParaRPr lang="en-US"/>
          </a:p>
        </p:txBody>
      </p:sp>
    </p:spTree>
    <p:extLst>
      <p:ext uri="{BB962C8B-B14F-4D97-AF65-F5344CB8AC3E}">
        <p14:creationId xmlns:p14="http://schemas.microsoft.com/office/powerpoint/2010/main" val="304825468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Point</a:t>
            </a:r>
            <a:r>
              <a:rPr lang="en-US" baseline="0" dirty="0" smtClean="0"/>
              <a:t> out that the result of the mapping is an iterator (with unspecified size), so m items in the original partition can map to n items in the resulting new partition. So the new partition can have more items, the same number of items, or fewer items than the original.</a:t>
            </a:r>
          </a:p>
          <a:p>
            <a:r>
              <a:rPr lang="en-IN" dirty="0" smtClean="0"/>
              <a:t>“glom” on spark </a:t>
            </a:r>
            <a:r>
              <a:rPr lang="en-IN" dirty="0" err="1" smtClean="0"/>
              <a:t>rdd</a:t>
            </a:r>
            <a:r>
              <a:rPr lang="en-IN" dirty="0" smtClean="0"/>
              <a:t> allows you to treat a partition as an array rather as single row at time. This allows you speed up some operations with some increased memory usage.</a:t>
            </a:r>
            <a:endParaRPr lang="en-US" baseline="0" dirty="0" smtClean="0"/>
          </a:p>
          <a:p>
            <a:endParaRPr lang="en-US" dirty="0" smtClean="0"/>
          </a:p>
          <a:p>
            <a:r>
              <a:rPr lang="en-IN" dirty="0" smtClean="0"/>
              <a:t>As a note, a presentation provided by a speaker at the 2013 San Francisco Spark Summit (goo.gl/JZXDCR) highlights that tasks with high per-record overhead perform better with a </a:t>
            </a:r>
            <a:r>
              <a:rPr lang="en-IN" dirty="0" err="1" smtClean="0"/>
              <a:t>mapPartition</a:t>
            </a:r>
            <a:r>
              <a:rPr lang="en-IN" dirty="0" smtClean="0"/>
              <a:t> than with a map transformation. This is, according to the presentation, due to the high cost of setting up a new task. </a:t>
            </a:r>
          </a:p>
          <a:p>
            <a:endParaRPr lang="en-US" dirty="0" smtClean="0"/>
          </a:p>
          <a:p>
            <a:r>
              <a:rPr lang="en-US" dirty="0" smtClean="0"/>
              <a:t>http://stackoverflow.com/questions/21185092/apache-spark-map-vs-mappartitions</a:t>
            </a:r>
          </a:p>
          <a:p>
            <a:endParaRPr lang="en-US" dirty="0" smtClean="0"/>
          </a:p>
          <a:p>
            <a:r>
              <a:rPr lang="en-US" dirty="0" smtClean="0"/>
              <a:t>https://bzhangusc.wordpress.com/2014/06/19/optimize-map-performamce-with-mappartitions/</a:t>
            </a:r>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47</a:t>
            </a:fld>
            <a:endParaRPr lang="en-US"/>
          </a:p>
        </p:txBody>
      </p:sp>
    </p:spTree>
    <p:extLst>
      <p:ext uri="{BB962C8B-B14F-4D97-AF65-F5344CB8AC3E}">
        <p14:creationId xmlns:p14="http://schemas.microsoft.com/office/powerpoint/2010/main" val="392902109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Point</a:t>
            </a:r>
            <a:r>
              <a:rPr lang="en-US" baseline="0" dirty="0" smtClean="0"/>
              <a:t> out that the result of the mapping is an iterator (with unspecified size), so m items in the original partition can map to n items in the resulting new partition. So the new partition can have more items, the same number of items, or fewer items than the original.</a:t>
            </a:r>
          </a:p>
          <a:p>
            <a:endParaRPr lang="en-US" baseline="0" dirty="0" smtClean="0"/>
          </a:p>
          <a:p>
            <a:r>
              <a:rPr lang="en-IN" sz="1200" b="1" kern="1200" dirty="0" err="1" smtClean="0">
                <a:solidFill>
                  <a:schemeClr val="tx1"/>
                </a:solidFill>
                <a:effectLst/>
                <a:latin typeface="+mn-lt"/>
                <a:ea typeface="+mn-ea"/>
                <a:cs typeface="+mn-cs"/>
              </a:rPr>
              <a:t>mapPartitions</a:t>
            </a:r>
            <a:r>
              <a:rPr lang="en-IN" sz="1200" b="1" kern="1200" dirty="0" smtClean="0">
                <a:solidFill>
                  <a:schemeClr val="tx1"/>
                </a:solidFill>
                <a:effectLst/>
                <a:latin typeface="+mn-lt"/>
                <a:ea typeface="+mn-ea"/>
                <a:cs typeface="+mn-cs"/>
              </a:rPr>
              <a:t>()</a:t>
            </a:r>
            <a:r>
              <a:rPr lang="en-IN" dirty="0" smtClean="0"/>
              <a:t> can be used as an alternative to </a:t>
            </a:r>
            <a:r>
              <a:rPr lang="en-IN" sz="1200" kern="1200" dirty="0" smtClean="0">
                <a:solidFill>
                  <a:schemeClr val="tx1"/>
                </a:solidFill>
                <a:effectLst/>
                <a:latin typeface="+mn-lt"/>
                <a:ea typeface="+mn-ea"/>
                <a:cs typeface="+mn-cs"/>
              </a:rPr>
              <a:t>map()</a:t>
            </a:r>
            <a:r>
              <a:rPr lang="en-IN" dirty="0" smtClean="0"/>
              <a:t> &amp; </a:t>
            </a:r>
            <a:r>
              <a:rPr lang="en-IN" sz="1200" kern="1200" dirty="0" err="1" smtClean="0">
                <a:solidFill>
                  <a:schemeClr val="tx1"/>
                </a:solidFill>
                <a:effectLst/>
                <a:latin typeface="+mn-lt"/>
                <a:ea typeface="+mn-ea"/>
                <a:cs typeface="+mn-cs"/>
              </a:rPr>
              <a:t>foreach</a:t>
            </a:r>
            <a:r>
              <a:rPr lang="en-IN" sz="1200" kern="1200" dirty="0" smtClean="0">
                <a:solidFill>
                  <a:schemeClr val="tx1"/>
                </a:solidFill>
                <a:effectLst/>
                <a:latin typeface="+mn-lt"/>
                <a:ea typeface="+mn-ea"/>
                <a:cs typeface="+mn-cs"/>
              </a:rPr>
              <a:t>()</a:t>
            </a:r>
            <a:r>
              <a:rPr lang="en-IN" dirty="0" smtClean="0"/>
              <a:t>. </a:t>
            </a:r>
            <a:r>
              <a:rPr lang="en-IN" sz="1200" kern="1200" dirty="0" err="1" smtClean="0">
                <a:solidFill>
                  <a:schemeClr val="tx1"/>
                </a:solidFill>
                <a:effectLst/>
                <a:latin typeface="+mn-lt"/>
                <a:ea typeface="+mn-ea"/>
                <a:cs typeface="+mn-cs"/>
              </a:rPr>
              <a:t>mapPartitions</a:t>
            </a:r>
            <a:r>
              <a:rPr lang="en-IN" sz="1200" kern="1200" dirty="0" smtClean="0">
                <a:solidFill>
                  <a:schemeClr val="tx1"/>
                </a:solidFill>
                <a:effectLst/>
                <a:latin typeface="+mn-lt"/>
                <a:ea typeface="+mn-ea"/>
                <a:cs typeface="+mn-cs"/>
              </a:rPr>
              <a:t>()</a:t>
            </a:r>
            <a:r>
              <a:rPr lang="en-IN" dirty="0" smtClean="0"/>
              <a:t> is called once for each Partition unlike </a:t>
            </a:r>
            <a:r>
              <a:rPr lang="en-IN" sz="1200" kern="1200" dirty="0" smtClean="0">
                <a:solidFill>
                  <a:schemeClr val="tx1"/>
                </a:solidFill>
                <a:effectLst/>
                <a:latin typeface="+mn-lt"/>
                <a:ea typeface="+mn-ea"/>
                <a:cs typeface="+mn-cs"/>
              </a:rPr>
              <a:t>map()</a:t>
            </a:r>
            <a:r>
              <a:rPr lang="en-IN" dirty="0" smtClean="0"/>
              <a:t> &amp; </a:t>
            </a:r>
            <a:r>
              <a:rPr lang="en-IN" sz="1200" kern="1200" dirty="0" err="1" smtClean="0">
                <a:solidFill>
                  <a:schemeClr val="tx1"/>
                </a:solidFill>
                <a:effectLst/>
                <a:latin typeface="+mn-lt"/>
                <a:ea typeface="+mn-ea"/>
                <a:cs typeface="+mn-cs"/>
              </a:rPr>
              <a:t>foreach</a:t>
            </a:r>
            <a:r>
              <a:rPr lang="en-IN" sz="1200" kern="1200" dirty="0" smtClean="0">
                <a:solidFill>
                  <a:schemeClr val="tx1"/>
                </a:solidFill>
                <a:effectLst/>
                <a:latin typeface="+mn-lt"/>
                <a:ea typeface="+mn-ea"/>
                <a:cs typeface="+mn-cs"/>
              </a:rPr>
              <a:t>()</a:t>
            </a:r>
            <a:r>
              <a:rPr lang="en-IN" dirty="0" smtClean="0"/>
              <a:t> which is called for each element in the RDD. The main advantage being that, we can do initialization on Per-Partition basis instead of per-element basis(as done by </a:t>
            </a:r>
            <a:r>
              <a:rPr lang="en-IN" sz="1200" kern="1200" dirty="0" smtClean="0">
                <a:solidFill>
                  <a:schemeClr val="tx1"/>
                </a:solidFill>
                <a:effectLst/>
                <a:latin typeface="+mn-lt"/>
                <a:ea typeface="+mn-ea"/>
                <a:cs typeface="+mn-cs"/>
              </a:rPr>
              <a:t>map()</a:t>
            </a:r>
            <a:r>
              <a:rPr lang="en-IN" dirty="0" smtClean="0"/>
              <a:t> &amp; </a:t>
            </a:r>
            <a:r>
              <a:rPr lang="en-IN" sz="1200" kern="1200" dirty="0" err="1" smtClean="0">
                <a:solidFill>
                  <a:schemeClr val="tx1"/>
                </a:solidFill>
                <a:effectLst/>
                <a:latin typeface="+mn-lt"/>
                <a:ea typeface="+mn-ea"/>
                <a:cs typeface="+mn-cs"/>
              </a:rPr>
              <a:t>foreach</a:t>
            </a:r>
            <a:r>
              <a:rPr lang="en-IN" sz="1200" kern="1200" dirty="0" smtClean="0">
                <a:solidFill>
                  <a:schemeClr val="tx1"/>
                </a:solidFill>
                <a:effectLst/>
                <a:latin typeface="+mn-lt"/>
                <a:ea typeface="+mn-ea"/>
                <a:cs typeface="+mn-cs"/>
              </a:rPr>
              <a:t>()</a:t>
            </a:r>
            <a:r>
              <a:rPr lang="en-IN" dirty="0" smtClean="0"/>
              <a:t>)</a:t>
            </a:r>
            <a:br>
              <a:rPr lang="en-IN" dirty="0" smtClean="0"/>
            </a:br>
            <a:r>
              <a:rPr lang="en-IN" dirty="0" smtClean="0"/>
              <a:t>Consider the case of Initializing a database. If we are using </a:t>
            </a:r>
            <a:r>
              <a:rPr lang="en-IN" sz="1200" kern="1200" dirty="0" smtClean="0">
                <a:solidFill>
                  <a:schemeClr val="tx1"/>
                </a:solidFill>
                <a:effectLst/>
                <a:latin typeface="+mn-lt"/>
                <a:ea typeface="+mn-ea"/>
                <a:cs typeface="+mn-cs"/>
              </a:rPr>
              <a:t>map()</a:t>
            </a:r>
            <a:r>
              <a:rPr lang="en-IN" dirty="0" smtClean="0"/>
              <a:t> or </a:t>
            </a:r>
            <a:r>
              <a:rPr lang="en-IN" sz="1200" kern="1200" dirty="0" err="1" smtClean="0">
                <a:solidFill>
                  <a:schemeClr val="tx1"/>
                </a:solidFill>
                <a:effectLst/>
                <a:latin typeface="+mn-lt"/>
                <a:ea typeface="+mn-ea"/>
                <a:cs typeface="+mn-cs"/>
              </a:rPr>
              <a:t>foreach</a:t>
            </a:r>
            <a:r>
              <a:rPr lang="en-IN" sz="1200" kern="1200" dirty="0" smtClean="0">
                <a:solidFill>
                  <a:schemeClr val="tx1"/>
                </a:solidFill>
                <a:effectLst/>
                <a:latin typeface="+mn-lt"/>
                <a:ea typeface="+mn-ea"/>
                <a:cs typeface="+mn-cs"/>
              </a:rPr>
              <a:t>()</a:t>
            </a:r>
            <a:r>
              <a:rPr lang="en-IN" dirty="0" smtClean="0"/>
              <a:t>, the number of times we would need to initialize will be equal to the no of elements in RDD. Whereas if we use </a:t>
            </a:r>
            <a:r>
              <a:rPr lang="en-IN" sz="1200" kern="1200" dirty="0" err="1" smtClean="0">
                <a:solidFill>
                  <a:schemeClr val="tx1"/>
                </a:solidFill>
                <a:effectLst/>
                <a:latin typeface="+mn-lt"/>
                <a:ea typeface="+mn-ea"/>
                <a:cs typeface="+mn-cs"/>
              </a:rPr>
              <a:t>mapPartitions</a:t>
            </a:r>
            <a:r>
              <a:rPr lang="en-IN" sz="1200" kern="1200" dirty="0" smtClean="0">
                <a:solidFill>
                  <a:schemeClr val="tx1"/>
                </a:solidFill>
                <a:effectLst/>
                <a:latin typeface="+mn-lt"/>
                <a:ea typeface="+mn-ea"/>
                <a:cs typeface="+mn-cs"/>
              </a:rPr>
              <a:t>()</a:t>
            </a:r>
            <a:r>
              <a:rPr lang="en-IN" dirty="0" smtClean="0"/>
              <a:t>, the no of times we would need to initialize would be equal to number of Partitions</a:t>
            </a:r>
          </a:p>
          <a:p>
            <a:r>
              <a:rPr lang="en-IN" dirty="0" smtClean="0"/>
              <a:t>We get Iterator as an argument for </a:t>
            </a:r>
            <a:r>
              <a:rPr lang="en-IN" dirty="0" err="1" smtClean="0"/>
              <a:t>mapPartition</a:t>
            </a:r>
            <a:r>
              <a:rPr lang="en-IN" dirty="0" smtClean="0"/>
              <a:t>, through which we can iterate through all the elements in a Partition. </a:t>
            </a:r>
          </a:p>
          <a:p>
            <a:endParaRPr lang="en-US" dirty="0" smtClean="0"/>
          </a:p>
          <a:p>
            <a:r>
              <a:rPr lang="en-US" dirty="0" smtClean="0"/>
              <a:t>http://stackoverflow.com/questions/31137194/what-is-scalas-product-productiterator-supposed-to-do</a:t>
            </a:r>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48</a:t>
            </a:fld>
            <a:endParaRPr lang="en-US"/>
          </a:p>
        </p:txBody>
      </p:sp>
    </p:spTree>
    <p:extLst>
      <p:ext uri="{BB962C8B-B14F-4D97-AF65-F5344CB8AC3E}">
        <p14:creationId xmlns:p14="http://schemas.microsoft.com/office/powerpoint/2010/main" val="183403809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49</a:t>
            </a:fld>
            <a:endParaRPr lang="en-US"/>
          </a:p>
        </p:txBody>
      </p:sp>
    </p:spTree>
    <p:extLst>
      <p:ext uri="{BB962C8B-B14F-4D97-AF65-F5344CB8AC3E}">
        <p14:creationId xmlns:p14="http://schemas.microsoft.com/office/powerpoint/2010/main" val="273304047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50</a:t>
            </a:fld>
            <a:endParaRPr lang="en-US"/>
          </a:p>
        </p:txBody>
      </p:sp>
    </p:spTree>
    <p:extLst>
      <p:ext uri="{BB962C8B-B14F-4D97-AF65-F5344CB8AC3E}">
        <p14:creationId xmlns:p14="http://schemas.microsoft.com/office/powerpoint/2010/main" val="44154580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51</a:t>
            </a:fld>
            <a:endParaRPr lang="en-US"/>
          </a:p>
        </p:txBody>
      </p:sp>
    </p:spTree>
    <p:extLst>
      <p:ext uri="{BB962C8B-B14F-4D97-AF65-F5344CB8AC3E}">
        <p14:creationId xmlns:p14="http://schemas.microsoft.com/office/powerpoint/2010/main" val="265188540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http://www.bigsynapse.com/sampling-large-datasets-using-spark</a:t>
            </a:r>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52</a:t>
            </a:fld>
            <a:endParaRPr lang="en-US"/>
          </a:p>
        </p:txBody>
      </p:sp>
    </p:spTree>
    <p:extLst>
      <p:ext uri="{BB962C8B-B14F-4D97-AF65-F5344CB8AC3E}">
        <p14:creationId xmlns:p14="http://schemas.microsoft.com/office/powerpoint/2010/main" val="11767922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7</a:t>
            </a:fld>
            <a:endParaRPr lang="en-US"/>
          </a:p>
        </p:txBody>
      </p:sp>
    </p:spTree>
    <p:extLst>
      <p:ext uri="{BB962C8B-B14F-4D97-AF65-F5344CB8AC3E}">
        <p14:creationId xmlns:p14="http://schemas.microsoft.com/office/powerpoint/2010/main" val="311992140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Important to point out that</a:t>
            </a:r>
            <a:r>
              <a:rPr lang="en-US" baseline="0" dirty="0" smtClean="0"/>
              <a:t> the sample size itself will vary, and also that the Python and Scala random number generators will produce different output from the same seed, so that, e.g.,</a:t>
            </a:r>
          </a:p>
          <a:p>
            <a:r>
              <a:rPr lang="en-US" baseline="0" dirty="0" smtClean="0"/>
              <a:t>calling </a:t>
            </a:r>
            <a:r>
              <a:rPr lang="en-US" baseline="0" dirty="0" err="1" smtClean="0"/>
              <a:t>val</a:t>
            </a:r>
            <a:r>
              <a:rPr lang="en-US" baseline="0" dirty="0" smtClean="0"/>
              <a:t> y = </a:t>
            </a:r>
            <a:r>
              <a:rPr lang="en-US" baseline="0" dirty="0" err="1" smtClean="0"/>
              <a:t>x.sample</a:t>
            </a:r>
            <a:r>
              <a:rPr lang="en-US" baseline="0" dirty="0" smtClean="0"/>
              <a:t>(false, 0.4, 42) in Scala will not produce the same output shown here on the right (which is the Python output)</a:t>
            </a:r>
          </a:p>
          <a:p>
            <a:endParaRPr lang="en-US" baseline="0" dirty="0" smtClean="0"/>
          </a:p>
          <a:p>
            <a:r>
              <a:rPr lang="en-US" baseline="0" dirty="0" smtClean="0"/>
              <a:t>This is a good one to demo, to show varying results</a:t>
            </a:r>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53</a:t>
            </a:fld>
            <a:endParaRPr lang="en-US"/>
          </a:p>
        </p:txBody>
      </p:sp>
    </p:spTree>
    <p:extLst>
      <p:ext uri="{BB962C8B-B14F-4D97-AF65-F5344CB8AC3E}">
        <p14:creationId xmlns:p14="http://schemas.microsoft.com/office/powerpoint/2010/main" val="424445340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54</a:t>
            </a:fld>
            <a:endParaRPr lang="en-US"/>
          </a:p>
        </p:txBody>
      </p:sp>
    </p:spTree>
    <p:extLst>
      <p:ext uri="{BB962C8B-B14F-4D97-AF65-F5344CB8AC3E}">
        <p14:creationId xmlns:p14="http://schemas.microsoft.com/office/powerpoint/2010/main" val="407739553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Point Out:</a:t>
            </a:r>
            <a:r>
              <a:rPr lang="en-US" baseline="0" dirty="0" smtClean="0"/>
              <a:t> Duplicates are not removed. They can be removed with the more expensive .distinct call, presented shortly</a:t>
            </a:r>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55</a:t>
            </a:fld>
            <a:endParaRPr lang="en-US"/>
          </a:p>
        </p:txBody>
      </p:sp>
    </p:spTree>
    <p:extLst>
      <p:ext uri="{BB962C8B-B14F-4D97-AF65-F5344CB8AC3E}">
        <p14:creationId xmlns:p14="http://schemas.microsoft.com/office/powerpoint/2010/main" val="133724684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http://stackoverflow.com/questions/29657330/joins-and-cogroup-in-spark</a:t>
            </a:r>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56</a:t>
            </a:fld>
            <a:endParaRPr lang="en-US"/>
          </a:p>
        </p:txBody>
      </p:sp>
    </p:spTree>
    <p:extLst>
      <p:ext uri="{BB962C8B-B14F-4D97-AF65-F5344CB8AC3E}">
        <p14:creationId xmlns:p14="http://schemas.microsoft.com/office/powerpoint/2010/main" val="168828281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To-do: swap</a:t>
            </a:r>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57</a:t>
            </a:fld>
            <a:endParaRPr lang="en-US"/>
          </a:p>
        </p:txBody>
      </p:sp>
    </p:spTree>
    <p:extLst>
      <p:ext uri="{BB962C8B-B14F-4D97-AF65-F5344CB8AC3E}">
        <p14:creationId xmlns:p14="http://schemas.microsoft.com/office/powerpoint/2010/main" val="148495142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To-do: swap</a:t>
            </a:r>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58</a:t>
            </a:fld>
            <a:endParaRPr lang="en-US"/>
          </a:p>
        </p:txBody>
      </p:sp>
    </p:spTree>
    <p:extLst>
      <p:ext uri="{BB962C8B-B14F-4D97-AF65-F5344CB8AC3E}">
        <p14:creationId xmlns:p14="http://schemas.microsoft.com/office/powerpoint/2010/main" val="227344997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To-do: swap</a:t>
            </a:r>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59</a:t>
            </a:fld>
            <a:endParaRPr lang="en-US"/>
          </a:p>
        </p:txBody>
      </p:sp>
    </p:spTree>
    <p:extLst>
      <p:ext uri="{BB962C8B-B14F-4D97-AF65-F5344CB8AC3E}">
        <p14:creationId xmlns:p14="http://schemas.microsoft.com/office/powerpoint/2010/main" val="403121110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Point out that this is an inner join,</a:t>
            </a:r>
            <a:r>
              <a:rPr lang="en-US" baseline="0" dirty="0" smtClean="0"/>
              <a:t> but that duplicate keys in the respective source RDDs result in a Cartesian join of those key-value pairs.</a:t>
            </a:r>
          </a:p>
          <a:p>
            <a:endParaRPr lang="en-US" baseline="0" dirty="0" smtClean="0"/>
          </a:p>
          <a:p>
            <a:r>
              <a:rPr lang="en-US" dirty="0" smtClean="0"/>
              <a:t>https://www.safaribooksonline.com/library/view/high-performance-spark/9781491943199/ch04.html</a:t>
            </a:r>
          </a:p>
          <a:p>
            <a:endParaRPr lang="en-US" dirty="0" smtClean="0"/>
          </a:p>
          <a:p>
            <a:r>
              <a:rPr lang="en-US" dirty="0" smtClean="0"/>
              <a:t>http://bailiwick.io/2015/07/13/joining-data-frames-in-spark-sql/</a:t>
            </a:r>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60</a:t>
            </a:fld>
            <a:endParaRPr lang="en-US"/>
          </a:p>
        </p:txBody>
      </p:sp>
    </p:spTree>
    <p:extLst>
      <p:ext uri="{BB962C8B-B14F-4D97-AF65-F5344CB8AC3E}">
        <p14:creationId xmlns:p14="http://schemas.microsoft.com/office/powerpoint/2010/main" val="334481901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61</a:t>
            </a:fld>
            <a:endParaRPr lang="en-US"/>
          </a:p>
        </p:txBody>
      </p:sp>
    </p:spTree>
    <p:extLst>
      <p:ext uri="{BB962C8B-B14F-4D97-AF65-F5344CB8AC3E}">
        <p14:creationId xmlns:p14="http://schemas.microsoft.com/office/powerpoint/2010/main" val="154901897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62</a:t>
            </a:fld>
            <a:endParaRPr lang="en-US"/>
          </a:p>
        </p:txBody>
      </p:sp>
    </p:spTree>
    <p:extLst>
      <p:ext uri="{BB962C8B-B14F-4D97-AF65-F5344CB8AC3E}">
        <p14:creationId xmlns:p14="http://schemas.microsoft.com/office/powerpoint/2010/main" val="18599176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8</a:t>
            </a:fld>
            <a:endParaRPr lang="en-US"/>
          </a:p>
        </p:txBody>
      </p:sp>
    </p:spTree>
    <p:extLst>
      <p:ext uri="{BB962C8B-B14F-4D97-AF65-F5344CB8AC3E}">
        <p14:creationId xmlns:p14="http://schemas.microsoft.com/office/powerpoint/2010/main" val="5249637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63</a:t>
            </a:fld>
            <a:endParaRPr lang="en-US"/>
          </a:p>
        </p:txBody>
      </p:sp>
    </p:spTree>
    <p:extLst>
      <p:ext uri="{BB962C8B-B14F-4D97-AF65-F5344CB8AC3E}">
        <p14:creationId xmlns:p14="http://schemas.microsoft.com/office/powerpoint/2010/main" val="168127147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Need</a:t>
            </a:r>
            <a:r>
              <a:rPr lang="en-US" baseline="0" dirty="0" smtClean="0"/>
              <a:t> to check whether distinct retains the </a:t>
            </a:r>
            <a:r>
              <a:rPr lang="en-US" baseline="0" smtClean="0"/>
              <a:t>original partitions or not???????</a:t>
            </a:r>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64</a:t>
            </a:fld>
            <a:endParaRPr lang="en-US"/>
          </a:p>
        </p:txBody>
      </p:sp>
    </p:spTree>
    <p:extLst>
      <p:ext uri="{BB962C8B-B14F-4D97-AF65-F5344CB8AC3E}">
        <p14:creationId xmlns:p14="http://schemas.microsoft.com/office/powerpoint/2010/main" val="14702393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65</a:t>
            </a:fld>
            <a:endParaRPr lang="en-US"/>
          </a:p>
        </p:txBody>
      </p:sp>
    </p:spTree>
    <p:extLst>
      <p:ext uri="{BB962C8B-B14F-4D97-AF65-F5344CB8AC3E}">
        <p14:creationId xmlns:p14="http://schemas.microsoft.com/office/powerpoint/2010/main" val="78672731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66</a:t>
            </a:fld>
            <a:endParaRPr lang="en-US"/>
          </a:p>
        </p:txBody>
      </p:sp>
    </p:spTree>
    <p:extLst>
      <p:ext uri="{BB962C8B-B14F-4D97-AF65-F5344CB8AC3E}">
        <p14:creationId xmlns:p14="http://schemas.microsoft.com/office/powerpoint/2010/main" val="3948303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67</a:t>
            </a:fld>
            <a:endParaRPr lang="en-US"/>
          </a:p>
        </p:txBody>
      </p:sp>
    </p:spTree>
    <p:extLst>
      <p:ext uri="{BB962C8B-B14F-4D97-AF65-F5344CB8AC3E}">
        <p14:creationId xmlns:p14="http://schemas.microsoft.com/office/powerpoint/2010/main" val="93789335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Point</a:t>
            </a:r>
            <a:r>
              <a:rPr lang="en-US" baseline="0" dirty="0" smtClean="0"/>
              <a:t> out… </a:t>
            </a:r>
          </a:p>
          <a:p>
            <a:pPr marL="241653" indent="-241653">
              <a:buAutoNum type="arabicPeriod"/>
            </a:pPr>
            <a:r>
              <a:rPr lang="en-US" baseline="0" dirty="0" smtClean="0"/>
              <a:t>In some cases, running a shuffle is desirable if the coalesced partitions would be too unevenly distributed to get good parallelism</a:t>
            </a:r>
          </a:p>
          <a:p>
            <a:pPr marL="241653" indent="-241653">
              <a:buAutoNum type="arabicPeriod"/>
            </a:pPr>
            <a:r>
              <a:rPr lang="en-US" baseline="0" dirty="0" smtClean="0"/>
              <a:t>To increase the number of partitions (and trigger a shuffle), call repartition</a:t>
            </a:r>
          </a:p>
          <a:p>
            <a:pPr marL="241653" indent="-241653">
              <a:buAutoNum type="arabicPeriod"/>
            </a:pPr>
            <a:r>
              <a:rPr lang="en-US" baseline="0" dirty="0" smtClean="0"/>
              <a:t>In Scala API (but not Python API), you can call coalesce with a larger number of partitions, and shuffle=true, and achieve a repartition</a:t>
            </a:r>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68</a:t>
            </a:fld>
            <a:endParaRPr lang="en-US"/>
          </a:p>
        </p:txBody>
      </p:sp>
    </p:spTree>
    <p:extLst>
      <p:ext uri="{BB962C8B-B14F-4D97-AF65-F5344CB8AC3E}">
        <p14:creationId xmlns:p14="http://schemas.microsoft.com/office/powerpoint/2010/main" val="383906399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69</a:t>
            </a:fld>
            <a:endParaRPr lang="en-US"/>
          </a:p>
        </p:txBody>
      </p:sp>
    </p:spTree>
    <p:extLst>
      <p:ext uri="{BB962C8B-B14F-4D97-AF65-F5344CB8AC3E}">
        <p14:creationId xmlns:p14="http://schemas.microsoft.com/office/powerpoint/2010/main" val="313382561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70</a:t>
            </a:fld>
            <a:endParaRPr lang="en-US"/>
          </a:p>
        </p:txBody>
      </p:sp>
    </p:spTree>
    <p:extLst>
      <p:ext uri="{BB962C8B-B14F-4D97-AF65-F5344CB8AC3E}">
        <p14:creationId xmlns:p14="http://schemas.microsoft.com/office/powerpoint/2010/main" val="341644894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71</a:t>
            </a:fld>
            <a:endParaRPr lang="en-US"/>
          </a:p>
        </p:txBody>
      </p:sp>
    </p:spTree>
    <p:extLst>
      <p:ext uri="{BB962C8B-B14F-4D97-AF65-F5344CB8AC3E}">
        <p14:creationId xmlns:p14="http://schemas.microsoft.com/office/powerpoint/2010/main" val="423513611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72</a:t>
            </a:fld>
            <a:endParaRPr lang="en-US"/>
          </a:p>
        </p:txBody>
      </p:sp>
    </p:spTree>
    <p:extLst>
      <p:ext uri="{BB962C8B-B14F-4D97-AF65-F5344CB8AC3E}">
        <p14:creationId xmlns:p14="http://schemas.microsoft.com/office/powerpoint/2010/main" val="35194120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9</a:t>
            </a:fld>
            <a:endParaRPr lang="en-US"/>
          </a:p>
        </p:txBody>
      </p:sp>
    </p:spTree>
    <p:extLst>
      <p:ext uri="{BB962C8B-B14F-4D97-AF65-F5344CB8AC3E}">
        <p14:creationId xmlns:p14="http://schemas.microsoft.com/office/powerpoint/2010/main" val="1888925113"/>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Firstly, we will try to understand the definitions of both functions:</a:t>
            </a:r>
          </a:p>
          <a:p>
            <a:r>
              <a:rPr lang="en-IN" b="1" dirty="0" smtClean="0"/>
              <a:t>Definition of KeyBy Function:</a:t>
            </a:r>
            <a:endParaRPr lang="en-IN" dirty="0" smtClean="0"/>
          </a:p>
          <a:p>
            <a:r>
              <a:rPr lang="en-IN" dirty="0" err="1" smtClean="0"/>
              <a:t>def</a:t>
            </a:r>
            <a:r>
              <a:rPr lang="en-IN" dirty="0" smtClean="0"/>
              <a:t> </a:t>
            </a:r>
            <a:r>
              <a:rPr lang="en-IN" dirty="0" err="1" smtClean="0"/>
              <a:t>keyBy</a:t>
            </a:r>
            <a:r>
              <a:rPr lang="en-IN" dirty="0" smtClean="0"/>
              <a:t>(f: (T) ⇒ K): RDD[(K, T)]</a:t>
            </a:r>
            <a:br>
              <a:rPr lang="en-IN" dirty="0" smtClean="0"/>
            </a:br>
            <a:r>
              <a:rPr lang="en-IN" dirty="0" smtClean="0"/>
              <a:t>//Here </a:t>
            </a:r>
            <a:r>
              <a:rPr lang="en-IN" dirty="0" err="1" smtClean="0"/>
              <a:t>keyBy</a:t>
            </a:r>
            <a:r>
              <a:rPr lang="en-IN" dirty="0" smtClean="0"/>
              <a:t> function takes another function </a:t>
            </a:r>
            <a:r>
              <a:rPr lang="en-IN" b="1" dirty="0" smtClean="0"/>
              <a:t>f:(T)=&gt;K</a:t>
            </a:r>
            <a:r>
              <a:rPr lang="en-IN" i="1" dirty="0" smtClean="0"/>
              <a:t>(f takes T(here T is original RDD's element Type) as argument and returns K(here K is Resultant RDD's key Type)</a:t>
            </a:r>
            <a:r>
              <a:rPr lang="en-IN" dirty="0" smtClean="0"/>
              <a:t> as argument and </a:t>
            </a:r>
            <a:r>
              <a:rPr lang="en-IN" b="1" dirty="0" smtClean="0"/>
              <a:t>returns</a:t>
            </a:r>
            <a:r>
              <a:rPr lang="en-IN" dirty="0" smtClean="0"/>
              <a:t> RDD of key-value tuples </a:t>
            </a:r>
            <a:r>
              <a:rPr lang="en-IN" b="1" dirty="0" smtClean="0"/>
              <a:t>RDD[(K,T)]</a:t>
            </a:r>
            <a:endParaRPr lang="en-IN" dirty="0" smtClean="0"/>
          </a:p>
          <a:p>
            <a:r>
              <a:rPr lang="en-IN" b="1" dirty="0" smtClean="0"/>
              <a:t>Definition of map Function:</a:t>
            </a:r>
            <a:endParaRPr lang="en-IN" dirty="0" smtClean="0"/>
          </a:p>
          <a:p>
            <a:r>
              <a:rPr lang="en-IN" dirty="0" err="1" smtClean="0"/>
              <a:t>def</a:t>
            </a:r>
            <a:r>
              <a:rPr lang="en-IN" dirty="0" smtClean="0"/>
              <a:t> map(f: (T) ⇒ U): RDD[U]</a:t>
            </a:r>
            <a:br>
              <a:rPr lang="en-IN" dirty="0" smtClean="0"/>
            </a:br>
            <a:r>
              <a:rPr lang="en-IN" dirty="0" smtClean="0"/>
              <a:t>//Here </a:t>
            </a:r>
            <a:r>
              <a:rPr lang="en-IN" i="1" dirty="0" smtClean="0"/>
              <a:t>map</a:t>
            </a:r>
            <a:r>
              <a:rPr lang="en-IN" dirty="0" smtClean="0"/>
              <a:t> function takes another function </a:t>
            </a:r>
            <a:r>
              <a:rPr lang="en-IN" b="1" dirty="0" smtClean="0"/>
              <a:t>f:(T)=&gt;U</a:t>
            </a:r>
            <a:r>
              <a:rPr lang="en-IN" i="1" dirty="0" smtClean="0"/>
              <a:t>(f takes T(here T is original RDD's element Type) as argument and returns U(here U is Resultant RDD's element Type)</a:t>
            </a:r>
            <a:r>
              <a:rPr lang="en-IN" dirty="0" smtClean="0"/>
              <a:t> as argument and </a:t>
            </a:r>
            <a:r>
              <a:rPr lang="en-IN" b="1" dirty="0" smtClean="0"/>
              <a:t>returns</a:t>
            </a:r>
            <a:r>
              <a:rPr lang="en-IN" dirty="0" smtClean="0"/>
              <a:t> RDD of </a:t>
            </a:r>
            <a:r>
              <a:rPr lang="en-IN" b="1" dirty="0" smtClean="0"/>
              <a:t>U</a:t>
            </a:r>
            <a:r>
              <a:rPr lang="en-IN" dirty="0" smtClean="0"/>
              <a:t> Type elements </a:t>
            </a:r>
            <a:r>
              <a:rPr lang="en-IN" b="1" dirty="0" smtClean="0"/>
              <a:t>RDD[U]</a:t>
            </a:r>
            <a:endParaRPr lang="en-IN" dirty="0" smtClean="0"/>
          </a:p>
          <a:p>
            <a:r>
              <a:rPr lang="en-IN" dirty="0" smtClean="0"/>
              <a:t>From definitions of both functions one can easily come to the conclusion that </a:t>
            </a:r>
            <a:r>
              <a:rPr lang="en-IN" i="1" dirty="0" err="1" smtClean="0"/>
              <a:t>keyBy</a:t>
            </a:r>
            <a:r>
              <a:rPr lang="en-IN" dirty="0" smtClean="0"/>
              <a:t> function returns </a:t>
            </a:r>
            <a:r>
              <a:rPr lang="en-IN" b="1" dirty="0" smtClean="0"/>
              <a:t>paired RDD</a:t>
            </a:r>
            <a:r>
              <a:rPr lang="en-IN" dirty="0" smtClean="0"/>
              <a:t> whereas </a:t>
            </a:r>
            <a:r>
              <a:rPr lang="en-IN" i="1" dirty="0" smtClean="0"/>
              <a:t>map</a:t>
            </a:r>
            <a:r>
              <a:rPr lang="en-IN" dirty="0" smtClean="0"/>
              <a:t> returns </a:t>
            </a:r>
            <a:r>
              <a:rPr lang="en-IN" b="1" dirty="0" smtClean="0"/>
              <a:t>simple RDD</a:t>
            </a:r>
            <a:r>
              <a:rPr lang="en-IN" dirty="0" smtClean="0"/>
              <a:t>. Although it is correct, you can pass a function to </a:t>
            </a:r>
            <a:r>
              <a:rPr lang="en-IN" b="1" dirty="0" smtClean="0"/>
              <a:t>map</a:t>
            </a:r>
            <a:r>
              <a:rPr lang="en-IN" dirty="0" smtClean="0"/>
              <a:t> so that it returns </a:t>
            </a:r>
            <a:r>
              <a:rPr lang="en-IN" b="1" dirty="0" smtClean="0"/>
              <a:t>paired RDD</a:t>
            </a:r>
            <a:r>
              <a:rPr lang="en-IN" dirty="0" smtClean="0"/>
              <a:t>, in fact you can achieve the same results of </a:t>
            </a:r>
            <a:r>
              <a:rPr lang="en-IN" i="1" dirty="0" err="1" smtClean="0"/>
              <a:t>keyBy</a:t>
            </a:r>
            <a:r>
              <a:rPr lang="en-IN" dirty="0" smtClean="0"/>
              <a:t> with </a:t>
            </a:r>
            <a:r>
              <a:rPr lang="en-IN" i="1" dirty="0" smtClean="0"/>
              <a:t>map</a:t>
            </a:r>
            <a:r>
              <a:rPr lang="en-IN" dirty="0" smtClean="0"/>
              <a:t> function. Look at the example below where </a:t>
            </a:r>
            <a:r>
              <a:rPr lang="en-IN" i="1" dirty="0" err="1" smtClean="0"/>
              <a:t>keyBy</a:t>
            </a:r>
            <a:r>
              <a:rPr lang="en-IN" dirty="0" smtClean="0"/>
              <a:t> and </a:t>
            </a:r>
            <a:r>
              <a:rPr lang="en-IN" i="1" dirty="0" smtClean="0"/>
              <a:t>map</a:t>
            </a:r>
            <a:r>
              <a:rPr lang="en-IN" dirty="0" smtClean="0"/>
              <a:t> both produce same results:</a:t>
            </a:r>
          </a:p>
          <a:p>
            <a:r>
              <a:rPr lang="en-IN" dirty="0" err="1" smtClean="0"/>
              <a:t>val</a:t>
            </a:r>
            <a:r>
              <a:rPr lang="en-IN" dirty="0" smtClean="0"/>
              <a:t> </a:t>
            </a:r>
            <a:r>
              <a:rPr lang="en-IN" dirty="0" err="1" smtClean="0"/>
              <a:t>rdd</a:t>
            </a:r>
            <a:r>
              <a:rPr lang="en-IN" dirty="0" smtClean="0"/>
              <a:t> = </a:t>
            </a:r>
            <a:r>
              <a:rPr lang="en-IN" dirty="0" err="1" smtClean="0"/>
              <a:t>sc.parallelize</a:t>
            </a:r>
            <a:r>
              <a:rPr lang="en-IN" dirty="0" smtClean="0"/>
              <a:t>(List(1,2,3)) </a:t>
            </a:r>
            <a:r>
              <a:rPr lang="en-IN" dirty="0" err="1" smtClean="0"/>
              <a:t>def</a:t>
            </a:r>
            <a:r>
              <a:rPr lang="en-IN" dirty="0" smtClean="0"/>
              <a:t> </a:t>
            </a:r>
            <a:r>
              <a:rPr lang="en-IN" dirty="0" err="1" smtClean="0"/>
              <a:t>keyByF</a:t>
            </a:r>
            <a:r>
              <a:rPr lang="en-IN" dirty="0" smtClean="0"/>
              <a:t>(</a:t>
            </a:r>
            <a:r>
              <a:rPr lang="en-IN" dirty="0" err="1" smtClean="0"/>
              <a:t>t:Int</a:t>
            </a:r>
            <a:r>
              <a:rPr lang="en-IN" dirty="0" smtClean="0"/>
              <a:t>) = t*t </a:t>
            </a:r>
            <a:r>
              <a:rPr lang="en-IN" dirty="0" err="1" smtClean="0"/>
              <a:t>val</a:t>
            </a:r>
            <a:r>
              <a:rPr lang="en-IN" dirty="0" smtClean="0"/>
              <a:t> </a:t>
            </a:r>
            <a:r>
              <a:rPr lang="en-IN" dirty="0" err="1" smtClean="0"/>
              <a:t>keyByRDD</a:t>
            </a:r>
            <a:r>
              <a:rPr lang="en-IN" dirty="0" smtClean="0"/>
              <a:t> = </a:t>
            </a:r>
            <a:r>
              <a:rPr lang="en-IN" dirty="0" err="1" smtClean="0"/>
              <a:t>rdd.keyBy</a:t>
            </a:r>
            <a:r>
              <a:rPr lang="en-IN" dirty="0" smtClean="0"/>
              <a:t>(</a:t>
            </a:r>
            <a:r>
              <a:rPr lang="en-IN" dirty="0" err="1" smtClean="0"/>
              <a:t>keyByF</a:t>
            </a:r>
            <a:r>
              <a:rPr lang="en-IN" dirty="0" smtClean="0"/>
              <a:t>) </a:t>
            </a:r>
            <a:r>
              <a:rPr lang="en-IN" dirty="0" err="1" smtClean="0"/>
              <a:t>keyByRDD.collect</a:t>
            </a:r>
            <a:r>
              <a:rPr lang="en-IN" dirty="0" smtClean="0"/>
              <a:t> </a:t>
            </a:r>
            <a:r>
              <a:rPr lang="en-IN" dirty="0" err="1" smtClean="0"/>
              <a:t>def</a:t>
            </a:r>
            <a:r>
              <a:rPr lang="en-IN" dirty="0" smtClean="0"/>
              <a:t> </a:t>
            </a:r>
            <a:r>
              <a:rPr lang="en-IN" dirty="0" err="1" smtClean="0"/>
              <a:t>mapF</a:t>
            </a:r>
            <a:r>
              <a:rPr lang="en-IN" dirty="0" smtClean="0"/>
              <a:t>(</a:t>
            </a:r>
            <a:r>
              <a:rPr lang="en-IN" dirty="0" err="1" smtClean="0"/>
              <a:t>t:Int</a:t>
            </a:r>
            <a:r>
              <a:rPr lang="en-IN" dirty="0" smtClean="0"/>
              <a:t>) = (t*t, t) </a:t>
            </a:r>
            <a:r>
              <a:rPr lang="en-IN" dirty="0" err="1" smtClean="0"/>
              <a:t>val</a:t>
            </a:r>
            <a:r>
              <a:rPr lang="en-IN" dirty="0" smtClean="0"/>
              <a:t> </a:t>
            </a:r>
            <a:r>
              <a:rPr lang="en-IN" dirty="0" err="1" smtClean="0"/>
              <a:t>mapRDD</a:t>
            </a:r>
            <a:r>
              <a:rPr lang="en-IN" dirty="0" smtClean="0"/>
              <a:t> = </a:t>
            </a:r>
            <a:r>
              <a:rPr lang="en-IN" dirty="0" err="1" smtClean="0"/>
              <a:t>rdd.map</a:t>
            </a:r>
            <a:r>
              <a:rPr lang="en-IN" dirty="0" smtClean="0"/>
              <a:t>(</a:t>
            </a:r>
            <a:r>
              <a:rPr lang="en-IN" dirty="0" err="1" smtClean="0"/>
              <a:t>mapF</a:t>
            </a:r>
            <a:r>
              <a:rPr lang="en-IN" dirty="0" smtClean="0"/>
              <a:t>) </a:t>
            </a:r>
            <a:r>
              <a:rPr lang="en-IN" dirty="0" err="1" smtClean="0"/>
              <a:t>mapRDD.collect</a:t>
            </a:r>
            <a:r>
              <a:rPr lang="en-IN" dirty="0" smtClean="0"/>
              <a:t> </a:t>
            </a:r>
          </a:p>
          <a:p>
            <a:r>
              <a:rPr lang="en-IN" dirty="0" smtClean="0">
                <a:hlinkClick r:id="rId3" tooltip="itversity-2.png"/>
              </a:rPr>
              <a:t>itversity-2.png857x394 20.5 KB </a:t>
            </a:r>
          </a:p>
          <a:p>
            <a:r>
              <a:rPr lang="en-IN" dirty="0" smtClean="0"/>
              <a:t>You can find full code of </a:t>
            </a:r>
            <a:r>
              <a:rPr lang="en-IN" b="1" dirty="0" err="1" smtClean="0"/>
              <a:t>keyBy</a:t>
            </a:r>
            <a:r>
              <a:rPr lang="en-IN" dirty="0" smtClean="0"/>
              <a:t> function(I just extracted important line and provided below) in </a:t>
            </a:r>
            <a:r>
              <a:rPr lang="en-IN" b="1" dirty="0" smtClean="0"/>
              <a:t>Spark Source Code</a:t>
            </a:r>
            <a:r>
              <a:rPr lang="en-IN" dirty="0" smtClean="0"/>
              <a:t> </a:t>
            </a:r>
            <a:r>
              <a:rPr lang="en-IN" dirty="0" smtClean="0">
                <a:hlinkClick r:id="rId4"/>
              </a:rPr>
              <a:t>here8</a:t>
            </a:r>
            <a:r>
              <a:rPr lang="en-IN" dirty="0" smtClean="0"/>
              <a:t>:</a:t>
            </a:r>
          </a:p>
          <a:p>
            <a:r>
              <a:rPr lang="en-IN" dirty="0" smtClean="0"/>
              <a:t>map(x =&gt; (f(x), x))</a:t>
            </a:r>
          </a:p>
          <a:p>
            <a:r>
              <a:rPr lang="en-IN" b="1" dirty="0" smtClean="0"/>
              <a:t>Which One to Use?</a:t>
            </a:r>
            <a:endParaRPr lang="en-IN" dirty="0" smtClean="0"/>
          </a:p>
          <a:p>
            <a:r>
              <a:rPr lang="en-IN" dirty="0" smtClean="0"/>
              <a:t>When you have straightforward requirement to create simple pairs then it's better to use </a:t>
            </a:r>
            <a:r>
              <a:rPr lang="en-IN" b="1" i="1" dirty="0" err="1" smtClean="0"/>
              <a:t>keyBy</a:t>
            </a:r>
            <a:r>
              <a:rPr lang="en-IN" dirty="0" smtClean="0"/>
              <a:t> because it is very intuitive than </a:t>
            </a:r>
            <a:r>
              <a:rPr lang="en-IN" i="1" dirty="0" smtClean="0"/>
              <a:t>map</a:t>
            </a:r>
            <a:r>
              <a:rPr lang="en-IN" dirty="0" smtClean="0"/>
              <a:t> ( expecting (key, value) pairs as output of </a:t>
            </a:r>
            <a:r>
              <a:rPr lang="en-IN" i="1" dirty="0" smtClean="0"/>
              <a:t>map</a:t>
            </a:r>
            <a:r>
              <a:rPr lang="en-IN" dirty="0" smtClean="0"/>
              <a:t> function? isn't it ODD?)</a:t>
            </a:r>
          </a:p>
          <a:p>
            <a:r>
              <a:rPr lang="en-IN" dirty="0" smtClean="0"/>
              <a:t>Although expecting (</a:t>
            </a:r>
            <a:r>
              <a:rPr lang="en-IN" dirty="0" err="1" smtClean="0"/>
              <a:t>key,value</a:t>
            </a:r>
            <a:r>
              <a:rPr lang="en-IN" dirty="0" smtClean="0"/>
              <a:t>) pairs as output from </a:t>
            </a:r>
            <a:r>
              <a:rPr lang="en-IN" b="1" i="1" dirty="0" smtClean="0"/>
              <a:t>map</a:t>
            </a:r>
            <a:r>
              <a:rPr lang="en-IN" dirty="0" smtClean="0"/>
              <a:t> function is confusing, but it is very flexible and can be useful in many cases unlike </a:t>
            </a:r>
            <a:r>
              <a:rPr lang="en-IN" i="1" dirty="0" err="1" smtClean="0"/>
              <a:t>keyBy</a:t>
            </a:r>
            <a:r>
              <a:rPr lang="en-IN" dirty="0" smtClean="0"/>
              <a:t> .</a:t>
            </a:r>
          </a:p>
          <a:p>
            <a:r>
              <a:rPr lang="en-IN" dirty="0" smtClean="0"/>
              <a:t>Hope it helps!</a:t>
            </a:r>
          </a:p>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73</a:t>
            </a:fld>
            <a:endParaRPr lang="en-US"/>
          </a:p>
        </p:txBody>
      </p:sp>
    </p:spTree>
    <p:extLst>
      <p:ext uri="{BB962C8B-B14F-4D97-AF65-F5344CB8AC3E}">
        <p14:creationId xmlns:p14="http://schemas.microsoft.com/office/powerpoint/2010/main" val="1696856072"/>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74</a:t>
            </a:fld>
            <a:endParaRPr lang="en-US"/>
          </a:p>
        </p:txBody>
      </p:sp>
    </p:spTree>
    <p:extLst>
      <p:ext uri="{BB962C8B-B14F-4D97-AF65-F5344CB8AC3E}">
        <p14:creationId xmlns:p14="http://schemas.microsoft.com/office/powerpoint/2010/main" val="2362709096"/>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75</a:t>
            </a:fld>
            <a:endParaRPr lang="en-US"/>
          </a:p>
        </p:txBody>
      </p:sp>
    </p:spTree>
    <p:extLst>
      <p:ext uri="{BB962C8B-B14F-4D97-AF65-F5344CB8AC3E}">
        <p14:creationId xmlns:p14="http://schemas.microsoft.com/office/powerpoint/2010/main" val="1758564318"/>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76</a:t>
            </a:fld>
            <a:endParaRPr lang="en-US"/>
          </a:p>
        </p:txBody>
      </p:sp>
    </p:spTree>
    <p:extLst>
      <p:ext uri="{BB962C8B-B14F-4D97-AF65-F5344CB8AC3E}">
        <p14:creationId xmlns:p14="http://schemas.microsoft.com/office/powerpoint/2010/main" val="2752374317"/>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77</a:t>
            </a:fld>
            <a:endParaRPr lang="en-US"/>
          </a:p>
        </p:txBody>
      </p:sp>
    </p:spTree>
    <p:extLst>
      <p:ext uri="{BB962C8B-B14F-4D97-AF65-F5344CB8AC3E}">
        <p14:creationId xmlns:p14="http://schemas.microsoft.com/office/powerpoint/2010/main" val="249787685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78</a:t>
            </a:fld>
            <a:endParaRPr lang="en-US"/>
          </a:p>
        </p:txBody>
      </p:sp>
    </p:spTree>
    <p:extLst>
      <p:ext uri="{BB962C8B-B14F-4D97-AF65-F5344CB8AC3E}">
        <p14:creationId xmlns:p14="http://schemas.microsoft.com/office/powerpoint/2010/main" val="32954669"/>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Point</a:t>
            </a:r>
            <a:r>
              <a:rPr lang="en-US" baseline="0" dirty="0" smtClean="0"/>
              <a:t> out… </a:t>
            </a:r>
          </a:p>
          <a:p>
            <a:pPr marL="241653" indent="-241653">
              <a:buAutoNum type="arabicPeriod"/>
            </a:pPr>
            <a:r>
              <a:rPr lang="en-US" baseline="0" dirty="0" smtClean="0"/>
              <a:t>In some cases, running a shuffle is desirable if the coalesced partitions would be too unevenly distributed to get good parallelism</a:t>
            </a:r>
          </a:p>
          <a:p>
            <a:pPr marL="241653" indent="-241653">
              <a:buAutoNum type="arabicPeriod"/>
            </a:pPr>
            <a:r>
              <a:rPr lang="en-US" baseline="0" dirty="0" smtClean="0"/>
              <a:t>To increase the number of partitions (and trigger a shuffle), call repartition</a:t>
            </a:r>
          </a:p>
          <a:p>
            <a:pPr marL="241653" indent="-241653">
              <a:buAutoNum type="arabicPeriod"/>
            </a:pPr>
            <a:r>
              <a:rPr lang="en-US" baseline="0" dirty="0" smtClean="0"/>
              <a:t>In Scala API (but not Python API), you can call coalesce with a larger number of partitions, and shuffle=true, and achieve a repartition</a:t>
            </a:r>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79</a:t>
            </a:fld>
            <a:endParaRPr lang="en-US"/>
          </a:p>
        </p:txBody>
      </p:sp>
    </p:spTree>
    <p:extLst>
      <p:ext uri="{BB962C8B-B14F-4D97-AF65-F5344CB8AC3E}">
        <p14:creationId xmlns:p14="http://schemas.microsoft.com/office/powerpoint/2010/main" val="756204268"/>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80</a:t>
            </a:fld>
            <a:endParaRPr lang="en-US"/>
          </a:p>
        </p:txBody>
      </p:sp>
    </p:spTree>
    <p:extLst>
      <p:ext uri="{BB962C8B-B14F-4D97-AF65-F5344CB8AC3E}">
        <p14:creationId xmlns:p14="http://schemas.microsoft.com/office/powerpoint/2010/main" val="3624092226"/>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81</a:t>
            </a:fld>
            <a:endParaRPr lang="en-US"/>
          </a:p>
        </p:txBody>
      </p:sp>
    </p:spTree>
    <p:extLst>
      <p:ext uri="{BB962C8B-B14F-4D97-AF65-F5344CB8AC3E}">
        <p14:creationId xmlns:p14="http://schemas.microsoft.com/office/powerpoint/2010/main" val="1125549389"/>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To-do: swap</a:t>
            </a:r>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82</a:t>
            </a:fld>
            <a:endParaRPr lang="en-US"/>
          </a:p>
        </p:txBody>
      </p:sp>
    </p:spTree>
    <p:extLst>
      <p:ext uri="{BB962C8B-B14F-4D97-AF65-F5344CB8AC3E}">
        <p14:creationId xmlns:p14="http://schemas.microsoft.com/office/powerpoint/2010/main" val="18813686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10</a:t>
            </a:fld>
            <a:endParaRPr lang="en-US"/>
          </a:p>
        </p:txBody>
      </p:sp>
    </p:spTree>
    <p:extLst>
      <p:ext uri="{BB962C8B-B14F-4D97-AF65-F5344CB8AC3E}">
        <p14:creationId xmlns:p14="http://schemas.microsoft.com/office/powerpoint/2010/main" val="89967364"/>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To-do: swap</a:t>
            </a:r>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83</a:t>
            </a:fld>
            <a:endParaRPr lang="en-US"/>
          </a:p>
        </p:txBody>
      </p:sp>
    </p:spTree>
    <p:extLst>
      <p:ext uri="{BB962C8B-B14F-4D97-AF65-F5344CB8AC3E}">
        <p14:creationId xmlns:p14="http://schemas.microsoft.com/office/powerpoint/2010/main" val="2127620307"/>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To-do: swap</a:t>
            </a:r>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84</a:t>
            </a:fld>
            <a:endParaRPr lang="en-US"/>
          </a:p>
        </p:txBody>
      </p:sp>
    </p:spTree>
    <p:extLst>
      <p:ext uri="{BB962C8B-B14F-4D97-AF65-F5344CB8AC3E}">
        <p14:creationId xmlns:p14="http://schemas.microsoft.com/office/powerpoint/2010/main" val="937418553"/>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Point</a:t>
            </a:r>
            <a:r>
              <a:rPr lang="en-US" baseline="0" dirty="0" smtClean="0"/>
              <a:t> out that the two source RDDs should have the same partitions and the same counts within partitions. Typically, one is a mapped version of the other.</a:t>
            </a:r>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85</a:t>
            </a:fld>
            <a:endParaRPr lang="en-US"/>
          </a:p>
        </p:txBody>
      </p:sp>
    </p:spTree>
    <p:extLst>
      <p:ext uri="{BB962C8B-B14F-4D97-AF65-F5344CB8AC3E}">
        <p14:creationId xmlns:p14="http://schemas.microsoft.com/office/powerpoint/2010/main" val="3375064997"/>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88</a:t>
            </a:fld>
            <a:endParaRPr lang="en-US"/>
          </a:p>
        </p:txBody>
      </p:sp>
    </p:spTree>
    <p:extLst>
      <p:ext uri="{BB962C8B-B14F-4D97-AF65-F5344CB8AC3E}">
        <p14:creationId xmlns:p14="http://schemas.microsoft.com/office/powerpoint/2010/main" val="468711498"/>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89</a:t>
            </a:fld>
            <a:endParaRPr lang="en-US"/>
          </a:p>
        </p:txBody>
      </p:sp>
    </p:spTree>
    <p:extLst>
      <p:ext uri="{BB962C8B-B14F-4D97-AF65-F5344CB8AC3E}">
        <p14:creationId xmlns:p14="http://schemas.microsoft.com/office/powerpoint/2010/main" val="2365035488"/>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90</a:t>
            </a:fld>
            <a:endParaRPr lang="en-US"/>
          </a:p>
        </p:txBody>
      </p:sp>
    </p:spTree>
    <p:extLst>
      <p:ext uri="{BB962C8B-B14F-4D97-AF65-F5344CB8AC3E}">
        <p14:creationId xmlns:p14="http://schemas.microsoft.com/office/powerpoint/2010/main" val="4052864132"/>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91</a:t>
            </a:fld>
            <a:endParaRPr lang="en-US"/>
          </a:p>
        </p:txBody>
      </p:sp>
    </p:spTree>
    <p:extLst>
      <p:ext uri="{BB962C8B-B14F-4D97-AF65-F5344CB8AC3E}">
        <p14:creationId xmlns:p14="http://schemas.microsoft.com/office/powerpoint/2010/main" val="3252898233"/>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92</a:t>
            </a:fld>
            <a:endParaRPr lang="en-US"/>
          </a:p>
        </p:txBody>
      </p:sp>
    </p:spTree>
    <p:extLst>
      <p:ext uri="{BB962C8B-B14F-4D97-AF65-F5344CB8AC3E}">
        <p14:creationId xmlns:p14="http://schemas.microsoft.com/office/powerpoint/2010/main" val="2658911537"/>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93</a:t>
            </a:fld>
            <a:endParaRPr lang="en-US"/>
          </a:p>
        </p:txBody>
      </p:sp>
    </p:spTree>
    <p:extLst>
      <p:ext uri="{BB962C8B-B14F-4D97-AF65-F5344CB8AC3E}">
        <p14:creationId xmlns:p14="http://schemas.microsoft.com/office/powerpoint/2010/main" val="470853592"/>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94</a:t>
            </a:fld>
            <a:endParaRPr lang="en-US"/>
          </a:p>
        </p:txBody>
      </p:sp>
    </p:spTree>
    <p:extLst>
      <p:ext uri="{BB962C8B-B14F-4D97-AF65-F5344CB8AC3E}">
        <p14:creationId xmlns:p14="http://schemas.microsoft.com/office/powerpoint/2010/main" val="8429346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11</a:t>
            </a:fld>
            <a:endParaRPr lang="en-US"/>
          </a:p>
        </p:txBody>
      </p:sp>
    </p:spTree>
    <p:extLst>
      <p:ext uri="{BB962C8B-B14F-4D97-AF65-F5344CB8AC3E}">
        <p14:creationId xmlns:p14="http://schemas.microsoft.com/office/powerpoint/2010/main" val="3550515764"/>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Explain:</a:t>
            </a:r>
            <a:r>
              <a:rPr lang="en-US" baseline="0" dirty="0" smtClean="0"/>
              <a:t> function must be commutative and associative, and collection must be closed under the function, allowing maximal parallelism. Refer to fold and aggregate for non-commutative functions or functions whose result is a different type. </a:t>
            </a:r>
            <a:r>
              <a:rPr lang="en-IN" dirty="0" smtClean="0"/>
              <a:t>The Commutative property states that order does not matter. Multiplication and addition are commutative. The associative property states that you can add or multiply regardless of how the numbers are grouped. By 'grouped' we mean 'how you use parenthesis'. In other words, if you are adding or multiplying it does not matter where you put the parenthesis. Add some parenthesis any where you like!. </a:t>
            </a:r>
            <a:r>
              <a:rPr lang="pt-BR" dirty="0" smtClean="0"/>
              <a:t>(a + b) + c = a + (b + c)</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95</a:t>
            </a:fld>
            <a:endParaRPr lang="en-US"/>
          </a:p>
        </p:txBody>
      </p:sp>
    </p:spTree>
    <p:extLst>
      <p:ext uri="{BB962C8B-B14F-4D97-AF65-F5344CB8AC3E}">
        <p14:creationId xmlns:p14="http://schemas.microsoft.com/office/powerpoint/2010/main" val="615265583"/>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96</a:t>
            </a:fld>
            <a:endParaRPr lang="en-US"/>
          </a:p>
        </p:txBody>
      </p:sp>
    </p:spTree>
    <p:extLst>
      <p:ext uri="{BB962C8B-B14F-4D97-AF65-F5344CB8AC3E}">
        <p14:creationId xmlns:p14="http://schemas.microsoft.com/office/powerpoint/2010/main" val="3223453305"/>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97</a:t>
            </a:fld>
            <a:endParaRPr lang="en-US"/>
          </a:p>
        </p:txBody>
      </p:sp>
    </p:spTree>
    <p:extLst>
      <p:ext uri="{BB962C8B-B14F-4D97-AF65-F5344CB8AC3E}">
        <p14:creationId xmlns:p14="http://schemas.microsoft.com/office/powerpoint/2010/main" val="3097682066"/>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98</a:t>
            </a:fld>
            <a:endParaRPr lang="en-US"/>
          </a:p>
        </p:txBody>
      </p:sp>
    </p:spTree>
    <p:extLst>
      <p:ext uri="{BB962C8B-B14F-4D97-AF65-F5344CB8AC3E}">
        <p14:creationId xmlns:p14="http://schemas.microsoft.com/office/powerpoint/2010/main" val="1129728625"/>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99</a:t>
            </a:fld>
            <a:endParaRPr lang="en-US"/>
          </a:p>
        </p:txBody>
      </p:sp>
    </p:spTree>
    <p:extLst>
      <p:ext uri="{BB962C8B-B14F-4D97-AF65-F5344CB8AC3E}">
        <p14:creationId xmlns:p14="http://schemas.microsoft.com/office/powerpoint/2010/main" val="46044237"/>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100</a:t>
            </a:fld>
            <a:endParaRPr lang="en-US"/>
          </a:p>
        </p:txBody>
      </p:sp>
    </p:spTree>
    <p:extLst>
      <p:ext uri="{BB962C8B-B14F-4D97-AF65-F5344CB8AC3E}">
        <p14:creationId xmlns:p14="http://schemas.microsoft.com/office/powerpoint/2010/main" val="112918485"/>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101</a:t>
            </a:fld>
            <a:endParaRPr lang="en-US"/>
          </a:p>
        </p:txBody>
      </p:sp>
    </p:spTree>
    <p:extLst>
      <p:ext uri="{BB962C8B-B14F-4D97-AF65-F5344CB8AC3E}">
        <p14:creationId xmlns:p14="http://schemas.microsoft.com/office/powerpoint/2010/main" val="2556532339"/>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102</a:t>
            </a:fld>
            <a:endParaRPr lang="en-US"/>
          </a:p>
        </p:txBody>
      </p:sp>
    </p:spTree>
    <p:extLst>
      <p:ext uri="{BB962C8B-B14F-4D97-AF65-F5344CB8AC3E}">
        <p14:creationId xmlns:p14="http://schemas.microsoft.com/office/powerpoint/2010/main" val="2074106940"/>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103</a:t>
            </a:fld>
            <a:endParaRPr lang="en-US"/>
          </a:p>
        </p:txBody>
      </p:sp>
    </p:spTree>
    <p:extLst>
      <p:ext uri="{BB962C8B-B14F-4D97-AF65-F5344CB8AC3E}">
        <p14:creationId xmlns:p14="http://schemas.microsoft.com/office/powerpoint/2010/main" val="2919303004"/>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104</a:t>
            </a:fld>
            <a:endParaRPr lang="en-US"/>
          </a:p>
        </p:txBody>
      </p:sp>
    </p:spTree>
    <p:extLst>
      <p:ext uri="{BB962C8B-B14F-4D97-AF65-F5344CB8AC3E}">
        <p14:creationId xmlns:p14="http://schemas.microsoft.com/office/powerpoint/2010/main" val="16542370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smtClean="0"/>
              <a:t>5/29/2018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79723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smtClean="0"/>
              <a:t>5/29/2018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4787160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smtClean="0"/>
              <a:t>5/29/2018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00819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smtClean="0"/>
              <a:t>5/29/2018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350632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smtClean="0"/>
              <a:t>5/29/2018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34733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smtClean="0"/>
              <a:t>5/29/2018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770008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smtClean="0"/>
              <a:t>5/29/2018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207568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smtClean="0"/>
              <a:t>5/29/2018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350905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smtClean="0"/>
              <a:t>5/29/2018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6517429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smtClean="0"/>
              <a:t>5/29/2018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1903920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smtClean="0"/>
              <a:t>5/29/2018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smtClean="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97621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smtClean="0"/>
              <a:pPr/>
              <a:t>5/29/2018</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0846503"/>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0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5.xml"/><Relationship Id="rId1" Type="http://schemas.openxmlformats.org/officeDocument/2006/relationships/slideLayout" Target="../slideLayouts/slideLayout6.xml"/><Relationship Id="rId5" Type="http://schemas.openxmlformats.org/officeDocument/2006/relationships/image" Target="../media/image13.png"/><Relationship Id="rId4" Type="http://schemas.openxmlformats.org/officeDocument/2006/relationships/image" Target="../media/image15.jpeg"/></Relationships>
</file>

<file path=ppt/slides/_rels/slide10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25.png"/><Relationship Id="rId7" Type="http://schemas.openxmlformats.org/officeDocument/2006/relationships/image" Target="../media/image15.jpeg"/><Relationship Id="rId2" Type="http://schemas.openxmlformats.org/officeDocument/2006/relationships/notesSlide" Target="../notesSlides/notesSlide96.xml"/><Relationship Id="rId1" Type="http://schemas.openxmlformats.org/officeDocument/2006/relationships/slideLayout" Target="../slideLayouts/slideLayout6.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10.png"/></Relationships>
</file>

<file path=ppt/slides/_rels/slide10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7.xml"/><Relationship Id="rId1" Type="http://schemas.openxmlformats.org/officeDocument/2006/relationships/slideLayout" Target="../slideLayouts/slideLayout6.xml"/><Relationship Id="rId5" Type="http://schemas.openxmlformats.org/officeDocument/2006/relationships/image" Target="../media/image13.png"/><Relationship Id="rId4" Type="http://schemas.openxmlformats.org/officeDocument/2006/relationships/image" Target="../media/image15.jpeg"/></Relationships>
</file>

<file path=ppt/slides/_rels/slide10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25.png"/><Relationship Id="rId7" Type="http://schemas.openxmlformats.org/officeDocument/2006/relationships/image" Target="../media/image15.jpeg"/><Relationship Id="rId2" Type="http://schemas.openxmlformats.org/officeDocument/2006/relationships/notesSlide" Target="../notesSlides/notesSlide98.xml"/><Relationship Id="rId1" Type="http://schemas.openxmlformats.org/officeDocument/2006/relationships/slideLayout" Target="../slideLayouts/slideLayout6.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10.png"/></Relationships>
</file>

<file path=ppt/slides/_rels/slide10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9.xml"/><Relationship Id="rId1" Type="http://schemas.openxmlformats.org/officeDocument/2006/relationships/slideLayout" Target="../slideLayouts/slideLayout6.xml"/><Relationship Id="rId5" Type="http://schemas.openxmlformats.org/officeDocument/2006/relationships/image" Target="../media/image13.png"/><Relationship Id="rId4" Type="http://schemas.openxmlformats.org/officeDocument/2006/relationships/image" Target="../media/image15.jpeg"/></Relationships>
</file>

<file path=ppt/slides/_rels/slide105.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25.png"/><Relationship Id="rId7" Type="http://schemas.openxmlformats.org/officeDocument/2006/relationships/image" Target="../media/image15.jpeg"/><Relationship Id="rId2" Type="http://schemas.openxmlformats.org/officeDocument/2006/relationships/notesSlide" Target="../notesSlides/notesSlide100.xml"/><Relationship Id="rId1" Type="http://schemas.openxmlformats.org/officeDocument/2006/relationships/slideLayout" Target="../slideLayouts/slideLayout6.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10.png"/></Relationships>
</file>

<file path=ppt/slides/_rels/slide106.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101.xml"/><Relationship Id="rId1" Type="http://schemas.openxmlformats.org/officeDocument/2006/relationships/slideLayout" Target="../slideLayouts/slideLayout6.xml"/><Relationship Id="rId5" Type="http://schemas.openxmlformats.org/officeDocument/2006/relationships/image" Target="../media/image26.png"/><Relationship Id="rId4" Type="http://schemas.openxmlformats.org/officeDocument/2006/relationships/image" Target="../media/image15.jpeg"/></Relationships>
</file>

<file path=ppt/slides/_rels/slide107.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5.png"/><Relationship Id="rId7" Type="http://schemas.openxmlformats.org/officeDocument/2006/relationships/image" Target="../media/image27.jpg"/><Relationship Id="rId2" Type="http://schemas.openxmlformats.org/officeDocument/2006/relationships/notesSlide" Target="../notesSlides/notesSlide102.xml"/><Relationship Id="rId1" Type="http://schemas.openxmlformats.org/officeDocument/2006/relationships/slideLayout" Target="../slideLayouts/slideLayout6.xml"/><Relationship Id="rId6" Type="http://schemas.openxmlformats.org/officeDocument/2006/relationships/image" Target="../media/image15.jpeg"/><Relationship Id="rId5" Type="http://schemas.openxmlformats.org/officeDocument/2006/relationships/image" Target="../media/image24.png"/><Relationship Id="rId4" Type="http://schemas.openxmlformats.org/officeDocument/2006/relationships/image" Target="../media/image23.png"/></Relationships>
</file>

<file path=ppt/slides/_rels/slide10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03.xml"/><Relationship Id="rId1" Type="http://schemas.openxmlformats.org/officeDocument/2006/relationships/slideLayout" Target="../slideLayouts/slideLayout6.xml"/></Relationships>
</file>

<file path=ppt/slides/_rels/slide10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04.xm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6.png"/><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19.jpeg"/><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6.xml"/><Relationship Id="rId6" Type="http://schemas.openxmlformats.org/officeDocument/2006/relationships/image" Target="../media/image19.jpeg"/><Relationship Id="rId5" Type="http://schemas.openxmlformats.org/officeDocument/2006/relationships/image" Target="../media/image25.png"/><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3" Type="http://schemas.openxmlformats.org/officeDocument/2006/relationships/hyperlink" Target="http://data-frack.blogspot.com/2015/01/visual-mnemonics-for-pyspark-api.html" TargetMode="External"/><Relationship Id="rId2" Type="http://schemas.openxmlformats.org/officeDocument/2006/relationships/hyperlink" Target="http://nbviewer.ipython.org/github/jkthompson/pyspark-pictures/blob/master/pyspark-pictures.ipynb" TargetMode="External"/><Relationship Id="rId1" Type="http://schemas.openxmlformats.org/officeDocument/2006/relationships/slideLayout" Target="../slideLayouts/slideLayout7.xml"/><Relationship Id="rId6" Type="http://schemas.openxmlformats.org/officeDocument/2006/relationships/hyperlink" Target="https://www.linkedin.com/profile/view?id=128303555" TargetMode="External"/><Relationship Id="rId5" Type="http://schemas.openxmlformats.org/officeDocument/2006/relationships/image" Target="../media/image5.png"/><Relationship Id="rId4" Type="http://schemas.openxmlformats.org/officeDocument/2006/relationships/hyperlink" Target="https://www.linkedin.com/profile/view?id=8052185"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7.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8.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9.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0.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1.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6.xml"/><Relationship Id="rId6" Type="http://schemas.openxmlformats.org/officeDocument/2006/relationships/image" Target="../media/image19.jpeg"/><Relationship Id="rId5" Type="http://schemas.openxmlformats.org/officeDocument/2006/relationships/image" Target="../media/image25.png"/><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3.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2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4.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2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5.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2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6.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7.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8.xml"/><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19.jpeg"/><Relationship Id="rId4" Type="http://schemas.openxmlformats.org/officeDocument/2006/relationships/image" Target="../media/image22.png"/></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14.png"/><Relationship Id="rId2" Type="http://schemas.openxmlformats.org/officeDocument/2006/relationships/notesSlide" Target="../notesSlides/notesSlide29.xml"/><Relationship Id="rId1" Type="http://schemas.openxmlformats.org/officeDocument/2006/relationships/slideLayout" Target="../slideLayouts/slideLayout6.xml"/><Relationship Id="rId6" Type="http://schemas.openxmlformats.org/officeDocument/2006/relationships/image" Target="../media/image19.jpeg"/><Relationship Id="rId5" Type="http://schemas.openxmlformats.org/officeDocument/2006/relationships/image" Target="../media/image25.png"/><Relationship Id="rId4" Type="http://schemas.openxmlformats.org/officeDocument/2006/relationships/image" Target="../media/image24.png"/></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0.xml"/><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1.xml"/><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2.xml"/><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3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3.xml"/><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3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4.xml"/><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38.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18.png"/><Relationship Id="rId2" Type="http://schemas.openxmlformats.org/officeDocument/2006/relationships/notesSlide" Target="../notesSlides/notesSlide35.xml"/><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25.png"/><Relationship Id="rId4" Type="http://schemas.openxmlformats.org/officeDocument/2006/relationships/image" Target="../media/image24.png"/></Relationships>
</file>

<file path=ppt/slides/_rels/slide3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6.xml"/><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7.xml"/><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4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8.xml"/><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42.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18.png"/><Relationship Id="rId2" Type="http://schemas.openxmlformats.org/officeDocument/2006/relationships/notesSlide" Target="../notesSlides/notesSlide39.xml"/><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25.png"/><Relationship Id="rId4" Type="http://schemas.openxmlformats.org/officeDocument/2006/relationships/image" Target="../media/image24.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43.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4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4.xml"/><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19.jpeg"/><Relationship Id="rId4" Type="http://schemas.openxmlformats.org/officeDocument/2006/relationships/image" Target="../media/image25.png"/></Relationships>
</file>

<file path=ppt/slides/_rels/slide4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5.xml"/><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19.jpeg"/><Relationship Id="rId4" Type="http://schemas.openxmlformats.org/officeDocument/2006/relationships/image" Target="../media/image25.png"/></Relationships>
</file>

<file path=ppt/slides/_rels/slide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6.xml"/><Relationship Id="rId1" Type="http://schemas.openxmlformats.org/officeDocument/2006/relationships/slideLayout" Target="../slideLayouts/slideLayout6.xml"/><Relationship Id="rId5" Type="http://schemas.openxmlformats.org/officeDocument/2006/relationships/image" Target="../media/image14.png"/><Relationship Id="rId4" Type="http://schemas.openxmlformats.org/officeDocument/2006/relationships/image" Target="../media/image19.jpe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5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7.xml"/><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19.jpeg"/><Relationship Id="rId4" Type="http://schemas.openxmlformats.org/officeDocument/2006/relationships/image" Target="../media/image25.png"/></Relationships>
</file>

<file path=ppt/slides/_rels/slide5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8.xml"/><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19.jpeg"/><Relationship Id="rId4" Type="http://schemas.openxmlformats.org/officeDocument/2006/relationships/image" Target="../media/image23.png"/></Relationships>
</file>

<file path=ppt/slides/_rels/slide5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9.xml"/><Relationship Id="rId1" Type="http://schemas.openxmlformats.org/officeDocument/2006/relationships/slideLayout" Target="../slideLayouts/slideLayout6.xml"/><Relationship Id="rId5" Type="http://schemas.openxmlformats.org/officeDocument/2006/relationships/image" Target="../media/image19.jpeg"/><Relationship Id="rId4" Type="http://schemas.openxmlformats.org/officeDocument/2006/relationships/image" Target="../media/image11.png"/></Relationships>
</file>

<file path=ppt/slides/_rels/slide53.xml.rels><?xml version="1.0" encoding="UTF-8" standalone="yes"?>
<Relationships xmlns="http://schemas.openxmlformats.org/package/2006/relationships"><Relationship Id="rId8" Type="http://schemas.openxmlformats.org/officeDocument/2006/relationships/image" Target="../media/image19.jpeg"/><Relationship Id="rId3" Type="http://schemas.openxmlformats.org/officeDocument/2006/relationships/image" Target="../media/image23.png"/><Relationship Id="rId7" Type="http://schemas.openxmlformats.org/officeDocument/2006/relationships/image" Target="../media/image11.png"/><Relationship Id="rId2" Type="http://schemas.openxmlformats.org/officeDocument/2006/relationships/notesSlide" Target="../notesSlides/notesSlide50.xml"/><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25.png"/><Relationship Id="rId4" Type="http://schemas.openxmlformats.org/officeDocument/2006/relationships/image" Target="../media/image24.png"/></Relationships>
</file>

<file path=ppt/slides/_rels/slide5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1.xml"/><Relationship Id="rId1" Type="http://schemas.openxmlformats.org/officeDocument/2006/relationships/slideLayout" Target="../slideLayouts/slideLayout6.xml"/><Relationship Id="rId5" Type="http://schemas.openxmlformats.org/officeDocument/2006/relationships/image" Target="../media/image19.jpeg"/><Relationship Id="rId4" Type="http://schemas.openxmlformats.org/officeDocument/2006/relationships/image" Target="../media/image12.png"/></Relationships>
</file>

<file path=ppt/slides/_rels/slide55.xml.rels><?xml version="1.0" encoding="UTF-8" standalone="yes"?>
<Relationships xmlns="http://schemas.openxmlformats.org/package/2006/relationships"><Relationship Id="rId8" Type="http://schemas.openxmlformats.org/officeDocument/2006/relationships/image" Target="../media/image19.jpeg"/><Relationship Id="rId3" Type="http://schemas.openxmlformats.org/officeDocument/2006/relationships/image" Target="../media/image23.png"/><Relationship Id="rId7" Type="http://schemas.openxmlformats.org/officeDocument/2006/relationships/image" Target="../media/image12.png"/><Relationship Id="rId2" Type="http://schemas.openxmlformats.org/officeDocument/2006/relationships/notesSlide" Target="../notesSlides/notesSlide52.xml"/><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25.png"/><Relationship Id="rId4" Type="http://schemas.openxmlformats.org/officeDocument/2006/relationships/image" Target="../media/image24.png"/></Relationships>
</file>

<file path=ppt/slides/_rels/slide5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3.xml"/><Relationship Id="rId1" Type="http://schemas.openxmlformats.org/officeDocument/2006/relationships/slideLayout" Target="../slideLayouts/slideLayout6.xml"/><Relationship Id="rId5" Type="http://schemas.openxmlformats.org/officeDocument/2006/relationships/image" Target="../media/image12.png"/><Relationship Id="rId4" Type="http://schemas.openxmlformats.org/officeDocument/2006/relationships/image" Target="../media/image18.png"/></Relationships>
</file>

<file path=ppt/slides/_rels/slide5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4.xml"/><Relationship Id="rId1" Type="http://schemas.openxmlformats.org/officeDocument/2006/relationships/slideLayout" Target="../slideLayouts/slideLayout6.xml"/><Relationship Id="rId5" Type="http://schemas.openxmlformats.org/officeDocument/2006/relationships/image" Target="../media/image12.png"/><Relationship Id="rId4" Type="http://schemas.openxmlformats.org/officeDocument/2006/relationships/image" Target="../media/image18.png"/></Relationships>
</file>

<file path=ppt/slides/_rels/slide5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5.xml"/><Relationship Id="rId1" Type="http://schemas.openxmlformats.org/officeDocument/2006/relationships/slideLayout" Target="../slideLayouts/slideLayout6.xml"/><Relationship Id="rId5" Type="http://schemas.openxmlformats.org/officeDocument/2006/relationships/image" Target="../media/image12.png"/><Relationship Id="rId4" Type="http://schemas.openxmlformats.org/officeDocument/2006/relationships/image" Target="../media/image18.png"/></Relationships>
</file>

<file path=ppt/slides/_rels/slide5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6.xml"/><Relationship Id="rId1" Type="http://schemas.openxmlformats.org/officeDocument/2006/relationships/slideLayout" Target="../slideLayouts/slideLayout6.xml"/><Relationship Id="rId5" Type="http://schemas.openxmlformats.org/officeDocument/2006/relationships/image" Target="../media/image12.png"/><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60.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23.png"/><Relationship Id="rId7" Type="http://schemas.openxmlformats.org/officeDocument/2006/relationships/image" Target="../media/image12.png"/><Relationship Id="rId2" Type="http://schemas.openxmlformats.org/officeDocument/2006/relationships/notesSlide" Target="../notesSlides/notesSlide57.xml"/><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25.png"/><Relationship Id="rId4" Type="http://schemas.openxmlformats.org/officeDocument/2006/relationships/image" Target="../media/image24.png"/></Relationships>
</file>

<file path=ppt/slides/_rels/slide6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8.xml"/><Relationship Id="rId1" Type="http://schemas.openxmlformats.org/officeDocument/2006/relationships/slideLayout" Target="../slideLayouts/slideLayout6.xml"/><Relationship Id="rId5" Type="http://schemas.openxmlformats.org/officeDocument/2006/relationships/image" Target="../media/image12.png"/><Relationship Id="rId4" Type="http://schemas.openxmlformats.org/officeDocument/2006/relationships/image" Target="../media/image14.png"/></Relationships>
</file>

<file path=ppt/slides/_rels/slide6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9.xml"/><Relationship Id="rId1" Type="http://schemas.openxmlformats.org/officeDocument/2006/relationships/slideLayout" Target="../slideLayouts/slideLayout6.xml"/><Relationship Id="rId5" Type="http://schemas.openxmlformats.org/officeDocument/2006/relationships/image" Target="../media/image12.png"/><Relationship Id="rId4" Type="http://schemas.openxmlformats.org/officeDocument/2006/relationships/image" Target="../media/image14.png"/></Relationships>
</file>

<file path=ppt/slides/_rels/slide6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0.xml"/><Relationship Id="rId1" Type="http://schemas.openxmlformats.org/officeDocument/2006/relationships/slideLayout" Target="../slideLayouts/slideLayout6.xml"/><Relationship Id="rId5" Type="http://schemas.openxmlformats.org/officeDocument/2006/relationships/image" Target="../media/image12.png"/><Relationship Id="rId4" Type="http://schemas.openxmlformats.org/officeDocument/2006/relationships/image" Target="../media/image14.png"/></Relationships>
</file>

<file path=ppt/slides/_rels/slide64.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23.png"/><Relationship Id="rId7" Type="http://schemas.openxmlformats.org/officeDocument/2006/relationships/image" Target="../media/image12.png"/><Relationship Id="rId2" Type="http://schemas.openxmlformats.org/officeDocument/2006/relationships/notesSlide" Target="../notesSlides/notesSlide61.xml"/><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25.png"/><Relationship Id="rId4" Type="http://schemas.openxmlformats.org/officeDocument/2006/relationships/image" Target="../media/image24.png"/></Relationships>
</file>

<file path=ppt/slides/_rels/slide6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2.xml"/><Relationship Id="rId1" Type="http://schemas.openxmlformats.org/officeDocument/2006/relationships/slideLayout" Target="../slideLayouts/slideLayout6.xml"/><Relationship Id="rId5" Type="http://schemas.openxmlformats.org/officeDocument/2006/relationships/image" Target="../media/image19.jpeg"/><Relationship Id="rId4" Type="http://schemas.openxmlformats.org/officeDocument/2006/relationships/image" Target="../media/image14.png"/></Relationships>
</file>

<file path=ppt/slides/_rels/slide6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3.xml"/><Relationship Id="rId1" Type="http://schemas.openxmlformats.org/officeDocument/2006/relationships/slideLayout" Target="../slideLayouts/slideLayout6.xml"/><Relationship Id="rId5" Type="http://schemas.openxmlformats.org/officeDocument/2006/relationships/image" Target="../media/image19.jpeg"/><Relationship Id="rId4" Type="http://schemas.openxmlformats.org/officeDocument/2006/relationships/image" Target="../media/image14.png"/></Relationships>
</file>

<file path=ppt/slides/_rels/slide6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4.xml"/><Relationship Id="rId1" Type="http://schemas.openxmlformats.org/officeDocument/2006/relationships/slideLayout" Target="../slideLayouts/slideLayout6.xml"/><Relationship Id="rId5" Type="http://schemas.openxmlformats.org/officeDocument/2006/relationships/image" Target="../media/image19.jpeg"/><Relationship Id="rId4" Type="http://schemas.openxmlformats.org/officeDocument/2006/relationships/image" Target="../media/image14.png"/></Relationships>
</file>

<file path=ppt/slides/_rels/slide68.xml.rels><?xml version="1.0" encoding="UTF-8" standalone="yes"?>
<Relationships xmlns="http://schemas.openxmlformats.org/package/2006/relationships"><Relationship Id="rId8" Type="http://schemas.openxmlformats.org/officeDocument/2006/relationships/image" Target="../media/image19.jpeg"/><Relationship Id="rId3" Type="http://schemas.openxmlformats.org/officeDocument/2006/relationships/image" Target="../media/image23.png"/><Relationship Id="rId7" Type="http://schemas.openxmlformats.org/officeDocument/2006/relationships/image" Target="../media/image18.png"/><Relationship Id="rId2" Type="http://schemas.openxmlformats.org/officeDocument/2006/relationships/notesSlide" Target="../notesSlides/notesSlide65.xml"/><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25.png"/><Relationship Id="rId4" Type="http://schemas.openxmlformats.org/officeDocument/2006/relationships/image" Target="../media/image24.png"/></Relationships>
</file>

<file path=ppt/slides/_rels/slide6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6.xml"/><Relationship Id="rId1" Type="http://schemas.openxmlformats.org/officeDocument/2006/relationships/slideLayout" Target="../slideLayouts/slideLayout6.xml"/><Relationship Id="rId4" Type="http://schemas.openxmlformats.org/officeDocument/2006/relationships/image" Target="../media/image19.jpe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5.jpeg"/><Relationship Id="rId4" Type="http://schemas.openxmlformats.org/officeDocument/2006/relationships/image" Target="../media/image16.png"/></Relationships>
</file>

<file path=ppt/slides/_rels/slide7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7.xml"/><Relationship Id="rId1" Type="http://schemas.openxmlformats.org/officeDocument/2006/relationships/slideLayout" Target="../slideLayouts/slideLayout6.xml"/><Relationship Id="rId4" Type="http://schemas.openxmlformats.org/officeDocument/2006/relationships/image" Target="../media/image19.jpeg"/></Relationships>
</file>

<file path=ppt/slides/_rels/slide7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8.xml"/><Relationship Id="rId1" Type="http://schemas.openxmlformats.org/officeDocument/2006/relationships/slideLayout" Target="../slideLayouts/slideLayout6.xml"/><Relationship Id="rId4" Type="http://schemas.openxmlformats.org/officeDocument/2006/relationships/image" Target="../media/image19.jpeg"/></Relationships>
</file>

<file path=ppt/slides/_rels/slide7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9.xml"/><Relationship Id="rId1" Type="http://schemas.openxmlformats.org/officeDocument/2006/relationships/slideLayout" Target="../slideLayouts/slideLayout6.xml"/><Relationship Id="rId4" Type="http://schemas.openxmlformats.org/officeDocument/2006/relationships/image" Target="../media/image19.jpeg"/></Relationships>
</file>

<file path=ppt/slides/_rels/slide73.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19.jpeg"/><Relationship Id="rId2" Type="http://schemas.openxmlformats.org/officeDocument/2006/relationships/notesSlide" Target="../notesSlides/notesSlide70.xml"/><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25.png"/><Relationship Id="rId4" Type="http://schemas.openxmlformats.org/officeDocument/2006/relationships/image" Target="../media/image24.png"/></Relationships>
</file>

<file path=ppt/slides/_rels/slide7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1.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7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2.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7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3.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7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4.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7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5.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7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6.xml"/><Relationship Id="rId1" Type="http://schemas.openxmlformats.org/officeDocument/2006/relationships/slideLayout" Target="../slideLayouts/slideLayout6.xml"/><Relationship Id="rId6" Type="http://schemas.openxmlformats.org/officeDocument/2006/relationships/image" Target="../media/image18.png"/><Relationship Id="rId5" Type="http://schemas.openxmlformats.org/officeDocument/2006/relationships/image" Target="../media/image14.png"/><Relationship Id="rId4" Type="http://schemas.openxmlformats.org/officeDocument/2006/relationships/image" Target="../media/image25.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5.jpeg"/><Relationship Id="rId4" Type="http://schemas.openxmlformats.org/officeDocument/2006/relationships/image" Target="../media/image16.png"/></Relationships>
</file>

<file path=ppt/slides/_rels/slide8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7.xml"/><Relationship Id="rId1" Type="http://schemas.openxmlformats.org/officeDocument/2006/relationships/slideLayout" Target="../slideLayouts/slideLayout6.xml"/><Relationship Id="rId6" Type="http://schemas.openxmlformats.org/officeDocument/2006/relationships/image" Target="../media/image18.png"/><Relationship Id="rId5" Type="http://schemas.openxmlformats.org/officeDocument/2006/relationships/image" Target="../media/image14.png"/><Relationship Id="rId4" Type="http://schemas.openxmlformats.org/officeDocument/2006/relationships/image" Target="../media/image25.png"/></Relationships>
</file>

<file path=ppt/slides/_rels/slide8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8.xml"/><Relationship Id="rId1" Type="http://schemas.openxmlformats.org/officeDocument/2006/relationships/slideLayout" Target="../slideLayouts/slideLayout6.xml"/><Relationship Id="rId5" Type="http://schemas.openxmlformats.org/officeDocument/2006/relationships/image" Target="../media/image19.jpeg"/><Relationship Id="rId4" Type="http://schemas.openxmlformats.org/officeDocument/2006/relationships/image" Target="../media/image12.png"/></Relationships>
</file>

<file path=ppt/slides/_rels/slide8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9.xml"/><Relationship Id="rId1" Type="http://schemas.openxmlformats.org/officeDocument/2006/relationships/slideLayout" Target="../slideLayouts/slideLayout6.xml"/><Relationship Id="rId5" Type="http://schemas.openxmlformats.org/officeDocument/2006/relationships/image" Target="../media/image19.jpeg"/><Relationship Id="rId4" Type="http://schemas.openxmlformats.org/officeDocument/2006/relationships/image" Target="../media/image12.png"/></Relationships>
</file>

<file path=ppt/slides/_rels/slide8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0.xml"/><Relationship Id="rId1" Type="http://schemas.openxmlformats.org/officeDocument/2006/relationships/slideLayout" Target="../slideLayouts/slideLayout6.xml"/><Relationship Id="rId5" Type="http://schemas.openxmlformats.org/officeDocument/2006/relationships/image" Target="../media/image19.jpeg"/><Relationship Id="rId4" Type="http://schemas.openxmlformats.org/officeDocument/2006/relationships/image" Target="../media/image12.png"/></Relationships>
</file>

<file path=ppt/slides/_rels/slide8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1.xml"/><Relationship Id="rId1" Type="http://schemas.openxmlformats.org/officeDocument/2006/relationships/slideLayout" Target="../slideLayouts/slideLayout6.xml"/><Relationship Id="rId5" Type="http://schemas.openxmlformats.org/officeDocument/2006/relationships/image" Target="../media/image19.jpeg"/><Relationship Id="rId4" Type="http://schemas.openxmlformats.org/officeDocument/2006/relationships/image" Target="../media/image12.png"/></Relationships>
</file>

<file path=ppt/slides/_rels/slide85.xml.rels><?xml version="1.0" encoding="UTF-8" standalone="yes"?>
<Relationships xmlns="http://schemas.openxmlformats.org/package/2006/relationships"><Relationship Id="rId8" Type="http://schemas.openxmlformats.org/officeDocument/2006/relationships/image" Target="../media/image19.jpeg"/><Relationship Id="rId3" Type="http://schemas.openxmlformats.org/officeDocument/2006/relationships/image" Target="../media/image23.png"/><Relationship Id="rId7" Type="http://schemas.openxmlformats.org/officeDocument/2006/relationships/image" Target="../media/image12.png"/><Relationship Id="rId2" Type="http://schemas.openxmlformats.org/officeDocument/2006/relationships/notesSlide" Target="../notesSlides/notesSlide82.xml"/><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25.png"/><Relationship Id="rId4" Type="http://schemas.openxmlformats.org/officeDocument/2006/relationships/image" Target="../media/image24.png"/></Relationships>
</file>

<file path=ppt/slides/_rels/slide8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6.png"/><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8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5.jpeg"/></Relationships>
</file>

<file path=ppt/slides/_rels/slide8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3.xml"/><Relationship Id="rId1" Type="http://schemas.openxmlformats.org/officeDocument/2006/relationships/slideLayout" Target="../slideLayouts/slideLayout6.xml"/><Relationship Id="rId4" Type="http://schemas.openxmlformats.org/officeDocument/2006/relationships/image" Target="../media/image15.jpeg"/></Relationships>
</file>

<file path=ppt/slides/_rels/slide89.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15.jpeg"/><Relationship Id="rId2" Type="http://schemas.openxmlformats.org/officeDocument/2006/relationships/notesSlide" Target="../notesSlides/notesSlide84.xml"/><Relationship Id="rId1" Type="http://schemas.openxmlformats.org/officeDocument/2006/relationships/slideLayout" Target="../slideLayouts/slideLayout6.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19.jpeg"/><Relationship Id="rId4" Type="http://schemas.openxmlformats.org/officeDocument/2006/relationships/image" Target="../media/image14.png"/></Relationships>
</file>

<file path=ppt/slides/_rels/slide9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5.xml"/><Relationship Id="rId1" Type="http://schemas.openxmlformats.org/officeDocument/2006/relationships/slideLayout" Target="../slideLayouts/slideLayout6.xml"/><Relationship Id="rId4" Type="http://schemas.openxmlformats.org/officeDocument/2006/relationships/image" Target="../media/image15.jpeg"/></Relationships>
</file>

<file path=ppt/slides/_rels/slide91.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10.png"/><Relationship Id="rId2" Type="http://schemas.openxmlformats.org/officeDocument/2006/relationships/notesSlide" Target="../notesSlides/notesSlide86.xml"/><Relationship Id="rId1" Type="http://schemas.openxmlformats.org/officeDocument/2006/relationships/slideLayout" Target="../slideLayouts/slideLayout6.xml"/><Relationship Id="rId6" Type="http://schemas.openxmlformats.org/officeDocument/2006/relationships/image" Target="../media/image15.jpeg"/><Relationship Id="rId5" Type="http://schemas.openxmlformats.org/officeDocument/2006/relationships/image" Target="../media/image24.png"/><Relationship Id="rId4" Type="http://schemas.openxmlformats.org/officeDocument/2006/relationships/image" Target="../media/image23.png"/></Relationships>
</file>

<file path=ppt/slides/_rels/slide9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7.xml"/><Relationship Id="rId1" Type="http://schemas.openxmlformats.org/officeDocument/2006/relationships/slideLayout" Target="../slideLayouts/slideLayout6.xml"/><Relationship Id="rId4" Type="http://schemas.openxmlformats.org/officeDocument/2006/relationships/image" Target="../media/image15.jpeg"/></Relationships>
</file>

<file path=ppt/slides/_rels/slide9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8.xml"/><Relationship Id="rId1" Type="http://schemas.openxmlformats.org/officeDocument/2006/relationships/slideLayout" Target="../slideLayouts/slideLayout6.xml"/><Relationship Id="rId5" Type="http://schemas.openxmlformats.org/officeDocument/2006/relationships/image" Target="../media/image2.png"/><Relationship Id="rId4" Type="http://schemas.openxmlformats.org/officeDocument/2006/relationships/image" Target="../media/image15.jpeg"/></Relationships>
</file>

<file path=ppt/slides/_rels/slide9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9.xml"/><Relationship Id="rId1" Type="http://schemas.openxmlformats.org/officeDocument/2006/relationships/slideLayout" Target="../slideLayouts/slideLayout6.xml"/><Relationship Id="rId5" Type="http://schemas.openxmlformats.org/officeDocument/2006/relationships/image" Target="../media/image2.png"/><Relationship Id="rId4" Type="http://schemas.openxmlformats.org/officeDocument/2006/relationships/image" Target="../media/image15.jpeg"/></Relationships>
</file>

<file path=ppt/slides/_rels/slide95.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10.png"/><Relationship Id="rId2" Type="http://schemas.openxmlformats.org/officeDocument/2006/relationships/notesSlide" Target="../notesSlides/notesSlide90.xml"/><Relationship Id="rId1" Type="http://schemas.openxmlformats.org/officeDocument/2006/relationships/slideLayout" Target="../slideLayouts/slideLayout6.xml"/><Relationship Id="rId6" Type="http://schemas.openxmlformats.org/officeDocument/2006/relationships/image" Target="../media/image15.jpeg"/><Relationship Id="rId5" Type="http://schemas.openxmlformats.org/officeDocument/2006/relationships/image" Target="../media/image24.png"/><Relationship Id="rId4" Type="http://schemas.openxmlformats.org/officeDocument/2006/relationships/image" Target="../media/image23.png"/></Relationships>
</file>

<file path=ppt/slides/_rels/slide9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1.xml"/><Relationship Id="rId1" Type="http://schemas.openxmlformats.org/officeDocument/2006/relationships/slideLayout" Target="../slideLayouts/slideLayout6.xml"/><Relationship Id="rId5" Type="http://schemas.openxmlformats.org/officeDocument/2006/relationships/image" Target="../media/image13.png"/><Relationship Id="rId4" Type="http://schemas.openxmlformats.org/officeDocument/2006/relationships/image" Target="../media/image15.jpeg"/></Relationships>
</file>

<file path=ppt/slides/_rels/slide97.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25.png"/><Relationship Id="rId7" Type="http://schemas.openxmlformats.org/officeDocument/2006/relationships/image" Target="../media/image15.jpeg"/><Relationship Id="rId2" Type="http://schemas.openxmlformats.org/officeDocument/2006/relationships/notesSlide" Target="../notesSlides/notesSlide92.xml"/><Relationship Id="rId1" Type="http://schemas.openxmlformats.org/officeDocument/2006/relationships/slideLayout" Target="../slideLayouts/slideLayout6.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10.png"/></Relationships>
</file>

<file path=ppt/slides/_rels/slide9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3.xml"/><Relationship Id="rId1" Type="http://schemas.openxmlformats.org/officeDocument/2006/relationships/slideLayout" Target="../slideLayouts/slideLayout6.xml"/><Relationship Id="rId5" Type="http://schemas.openxmlformats.org/officeDocument/2006/relationships/image" Target="../media/image13.png"/><Relationship Id="rId4" Type="http://schemas.openxmlformats.org/officeDocument/2006/relationships/image" Target="../media/image15.jpeg"/></Relationships>
</file>

<file path=ppt/slides/_rels/slide99.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25.png"/><Relationship Id="rId7" Type="http://schemas.openxmlformats.org/officeDocument/2006/relationships/image" Target="../media/image15.jpeg"/><Relationship Id="rId2" Type="http://schemas.openxmlformats.org/officeDocument/2006/relationships/notesSlide" Target="../notesSlides/notesSlide94.xml"/><Relationship Id="rId1" Type="http://schemas.openxmlformats.org/officeDocument/2006/relationships/slideLayout" Target="../slideLayouts/slideLayout6.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Transformations and Actions</a:t>
            </a:r>
            <a:endParaRPr lang="en-US" dirty="0"/>
          </a:p>
        </p:txBody>
      </p:sp>
      <p:sp>
        <p:nvSpPr>
          <p:cNvPr id="3" name="Subtitle 2"/>
          <p:cNvSpPr>
            <a:spLocks noGrp="1"/>
          </p:cNvSpPr>
          <p:nvPr>
            <p:ph type="subTitle" idx="1"/>
          </p:nvPr>
        </p:nvSpPr>
        <p:spPr>
          <a:xfrm>
            <a:off x="8795762" y="5923601"/>
            <a:ext cx="2160260" cy="467854"/>
          </a:xfrm>
        </p:spPr>
        <p:txBody>
          <a:bodyPr>
            <a:normAutofit fontScale="85000" lnSpcReduction="10000"/>
          </a:bodyPr>
          <a:lstStyle/>
          <a:p>
            <a:r>
              <a:rPr lang="en-US" dirty="0" smtClean="0"/>
              <a:t>A Visual Guide of the API</a:t>
            </a:r>
            <a:endParaRPr lang="en-US" dirty="0"/>
          </a:p>
        </p:txBody>
      </p:sp>
      <p:pic>
        <p:nvPicPr>
          <p:cNvPr id="1026" name="Picture 2" descr="https://spark.apache.org/images/spark-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83634" y="5084035"/>
            <a:ext cx="1581080" cy="83956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databricks.com/wp-content/themes/databricks/assets/images/home/home_cloud_exploration_icon_2x.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88688" y="4799461"/>
            <a:ext cx="594946" cy="50570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s://licensebuttons.net/l/by-nc-nd/3.0/88x31.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939346" y="180850"/>
            <a:ext cx="1040751" cy="366628"/>
          </a:xfrm>
          <a:prstGeom prst="rect">
            <a:avLst/>
          </a:prstGeom>
          <a:noFill/>
          <a:extLst>
            <a:ext uri="{909E8E84-426E-40dd-AFC4-6F175D3DCCD1}">
              <a14:hiddenFill xmlns:a14="http://schemas.microsoft.com/office/drawing/2010/main" xmlns="">
                <a:solidFill>
                  <a:srgbClr val="FFFFFF"/>
                </a:solidFill>
              </a14:hiddenFill>
            </a:ext>
          </a:extLst>
        </p:spPr>
      </p:pic>
      <p:sp>
        <p:nvSpPr>
          <p:cNvPr id="7" name="TextBox 6"/>
          <p:cNvSpPr txBox="1"/>
          <p:nvPr/>
        </p:nvSpPr>
        <p:spPr>
          <a:xfrm>
            <a:off x="2459917" y="6022123"/>
            <a:ext cx="4245393" cy="369332"/>
          </a:xfrm>
          <a:prstGeom prst="rect">
            <a:avLst/>
          </a:prstGeom>
          <a:noFill/>
        </p:spPr>
        <p:txBody>
          <a:bodyPr wrap="none" rtlCol="0">
            <a:spAutoFit/>
          </a:bodyPr>
          <a:lstStyle/>
          <a:p>
            <a:r>
              <a:rPr lang="en-US" dirty="0">
                <a:solidFill>
                  <a:srgbClr val="FE724C"/>
                </a:solidFill>
              </a:rPr>
              <a:t>http</a:t>
            </a:r>
            <a:r>
              <a:rPr lang="en-US" dirty="0" smtClean="0">
                <a:solidFill>
                  <a:srgbClr val="FE724C"/>
                </a:solidFill>
              </a:rPr>
              <a:t>://training.databricks.com/visualapi.pdf</a:t>
            </a:r>
            <a:endParaRPr lang="en-US" dirty="0">
              <a:solidFill>
                <a:srgbClr val="FE724C"/>
              </a:solidFill>
            </a:endParaRPr>
          </a:p>
        </p:txBody>
      </p:sp>
    </p:spTree>
    <p:extLst>
      <p:ext uri="{BB962C8B-B14F-4D97-AF65-F5344CB8AC3E}">
        <p14:creationId xmlns:p14="http://schemas.microsoft.com/office/powerpoint/2010/main" val="2358958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descr="http://www.insideoutretreats.com/site/images/TransformationButterflie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7445" y="6264141"/>
            <a:ext cx="2488551" cy="593859"/>
          </a:xfrm>
          <a:prstGeom prst="rect">
            <a:avLst/>
          </a:prstGeom>
          <a:noFill/>
          <a:extLst>
            <a:ext uri="{909E8E84-426E-40DD-AFC4-6F175D3DCCD1}">
              <a14:hiddenFill xmlns:a14="http://schemas.microsoft.com/office/drawing/2010/main">
                <a:solidFill>
                  <a:srgbClr val="FFFFFF"/>
                </a:solidFill>
              </a14:hiddenFill>
            </a:ext>
          </a:extLst>
        </p:spPr>
      </p:pic>
      <p:sp>
        <p:nvSpPr>
          <p:cNvPr id="52" name="TextBox 51"/>
          <p:cNvSpPr txBox="1"/>
          <p:nvPr/>
        </p:nvSpPr>
        <p:spPr>
          <a:xfrm>
            <a:off x="866274" y="1343025"/>
            <a:ext cx="7630026" cy="3693319"/>
          </a:xfrm>
          <a:prstGeom prst="rect">
            <a:avLst/>
          </a:prstGeom>
          <a:noFill/>
        </p:spPr>
        <p:txBody>
          <a:bodyPr wrap="square" rtlCol="0">
            <a:spAutoFit/>
          </a:bodyPr>
          <a:lstStyle/>
          <a:p>
            <a:r>
              <a:rPr lang="en-US" dirty="0" smtClean="0"/>
              <a:t>“One </a:t>
            </a:r>
            <a:r>
              <a:rPr lang="en-US" dirty="0"/>
              <a:t>of the challenges in providing RDDs as an </a:t>
            </a:r>
            <a:r>
              <a:rPr lang="en-US" dirty="0" smtClean="0"/>
              <a:t>abstraction </a:t>
            </a:r>
            <a:r>
              <a:rPr lang="en-US" dirty="0"/>
              <a:t>is choosing a representation for them that can </a:t>
            </a:r>
            <a:r>
              <a:rPr lang="en-US" dirty="0" smtClean="0"/>
              <a:t>track lineage </a:t>
            </a:r>
            <a:r>
              <a:rPr lang="en-US" dirty="0"/>
              <a:t>across a wide range of transformations</a:t>
            </a:r>
            <a:r>
              <a:rPr lang="en-US" dirty="0" smtClean="0"/>
              <a:t>.”</a:t>
            </a:r>
          </a:p>
          <a:p>
            <a:endParaRPr lang="en-US" dirty="0"/>
          </a:p>
          <a:p>
            <a:endParaRPr lang="en-US" dirty="0" smtClean="0"/>
          </a:p>
          <a:p>
            <a:r>
              <a:rPr lang="en-US" dirty="0" smtClean="0"/>
              <a:t>“The </a:t>
            </a:r>
            <a:r>
              <a:rPr lang="en-US" dirty="0"/>
              <a:t>most interesting question in designing this </a:t>
            </a:r>
            <a:r>
              <a:rPr lang="en-US" dirty="0" smtClean="0"/>
              <a:t>interface </a:t>
            </a:r>
            <a:r>
              <a:rPr lang="en-US" dirty="0"/>
              <a:t>is how to represent dependencies between RDDs</a:t>
            </a:r>
            <a:r>
              <a:rPr lang="en-US" dirty="0" smtClean="0"/>
              <a:t>.”</a:t>
            </a:r>
          </a:p>
          <a:p>
            <a:endParaRPr lang="en-US" dirty="0" smtClean="0"/>
          </a:p>
          <a:p>
            <a:endParaRPr lang="en-US" dirty="0"/>
          </a:p>
          <a:p>
            <a:r>
              <a:rPr lang="en-US" dirty="0" smtClean="0"/>
              <a:t>“We </a:t>
            </a:r>
            <a:r>
              <a:rPr lang="en-US" dirty="0"/>
              <a:t>found it both sufficient and useful to classify </a:t>
            </a:r>
            <a:r>
              <a:rPr lang="en-US" dirty="0" smtClean="0"/>
              <a:t>dependencies into two types: </a:t>
            </a:r>
          </a:p>
          <a:p>
            <a:pPr marL="285750" indent="-285750">
              <a:buFont typeface="Arial" panose="020B0604020202020204" pitchFamily="34" charset="0"/>
              <a:buChar char="•"/>
            </a:pPr>
            <a:r>
              <a:rPr lang="en-US" dirty="0" smtClean="0">
                <a:solidFill>
                  <a:srgbClr val="E8761D"/>
                </a:solidFill>
              </a:rPr>
              <a:t>narrow dependencies</a:t>
            </a:r>
            <a:r>
              <a:rPr lang="en-US" dirty="0" smtClean="0"/>
              <a:t>, where each partition </a:t>
            </a:r>
            <a:r>
              <a:rPr lang="en-US" dirty="0"/>
              <a:t>of the parent RDD is used by at most one </a:t>
            </a:r>
            <a:r>
              <a:rPr lang="en-US" dirty="0" smtClean="0"/>
              <a:t>partition </a:t>
            </a:r>
            <a:r>
              <a:rPr lang="en-US" dirty="0"/>
              <a:t>of the child </a:t>
            </a:r>
            <a:r>
              <a:rPr lang="en-US" dirty="0" smtClean="0"/>
              <a:t>RDD</a:t>
            </a:r>
          </a:p>
          <a:p>
            <a:pPr marL="285750" indent="-285750">
              <a:buFont typeface="Arial" panose="020B0604020202020204" pitchFamily="34" charset="0"/>
              <a:buChar char="•"/>
            </a:pPr>
            <a:r>
              <a:rPr lang="en-US" dirty="0" smtClean="0">
                <a:solidFill>
                  <a:srgbClr val="E8761D"/>
                </a:solidFill>
              </a:rPr>
              <a:t>wide </a:t>
            </a:r>
            <a:r>
              <a:rPr lang="en-US" dirty="0">
                <a:solidFill>
                  <a:srgbClr val="E8761D"/>
                </a:solidFill>
              </a:rPr>
              <a:t>dependencies</a:t>
            </a:r>
            <a:r>
              <a:rPr lang="en-US" dirty="0"/>
              <a:t>, where </a:t>
            </a:r>
            <a:r>
              <a:rPr lang="en-US" dirty="0" smtClean="0"/>
              <a:t>multiple </a:t>
            </a:r>
            <a:r>
              <a:rPr lang="en-US" dirty="0"/>
              <a:t>child partitions may depend on it</a:t>
            </a:r>
            <a:r>
              <a:rPr lang="en-US" dirty="0" smtClean="0"/>
              <a:t>.”</a:t>
            </a:r>
            <a:endParaRPr lang="en-US" dirty="0"/>
          </a:p>
        </p:txBody>
      </p:sp>
      <p:pic>
        <p:nvPicPr>
          <p:cNvPr id="53" name="Picture 52"/>
          <p:cNvPicPr>
            <a:picLocks noChangeAspect="1"/>
          </p:cNvPicPr>
          <p:nvPr/>
        </p:nvPicPr>
        <p:blipFill>
          <a:blip r:embed="rId4"/>
          <a:stretch>
            <a:fillRect/>
          </a:stretch>
        </p:blipFill>
        <p:spPr>
          <a:xfrm>
            <a:off x="10097741" y="533934"/>
            <a:ext cx="1251031" cy="1618181"/>
          </a:xfrm>
          <a:prstGeom prst="rect">
            <a:avLst/>
          </a:prstGeom>
        </p:spPr>
      </p:pic>
      <p:sp>
        <p:nvSpPr>
          <p:cNvPr id="54" name="Title 1"/>
          <p:cNvSpPr txBox="1">
            <a:spLocks/>
          </p:cNvSpPr>
          <p:nvPr/>
        </p:nvSpPr>
        <p:spPr>
          <a:xfrm>
            <a:off x="382653" y="287343"/>
            <a:ext cx="8666097" cy="977677"/>
          </a:xfrm>
          <a:prstGeom prst="rect">
            <a:avLst/>
          </a:prstGeom>
        </p:spPr>
        <p:txBody>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Lineage</a:t>
            </a:r>
            <a:endParaRPr lang="en-US" dirty="0"/>
          </a:p>
        </p:txBody>
      </p:sp>
    </p:spTree>
    <p:extLst>
      <p:ext uri="{BB962C8B-B14F-4D97-AF65-F5344CB8AC3E}">
        <p14:creationId xmlns:p14="http://schemas.microsoft.com/office/powerpoint/2010/main" val="2120262147"/>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mean</a:t>
            </a:r>
            <a:endParaRPr lang="en-US" sz="4800" dirty="0">
              <a:solidFill>
                <a:schemeClr val="bg2">
                  <a:lumMod val="50000"/>
                </a:schemeClr>
              </a:solidFill>
            </a:endParaRPr>
          </a:p>
        </p:txBody>
      </p:sp>
      <p:sp>
        <p:nvSpPr>
          <p:cNvPr id="35" name="Rectangle 34"/>
          <p:cNvSpPr/>
          <p:nvPr/>
        </p:nvSpPr>
        <p:spPr>
          <a:xfrm>
            <a:off x="2080298" y="3003377"/>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2472647" y="336658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2860692" y="3700912"/>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8025053" y="3366583"/>
            <a:ext cx="2519122" cy="1079995"/>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p:cNvSpPr txBox="1"/>
          <p:nvPr/>
        </p:nvSpPr>
        <p:spPr>
          <a:xfrm>
            <a:off x="8025053" y="3366583"/>
            <a:ext cx="1932282" cy="461665"/>
          </a:xfrm>
          <a:prstGeom prst="rect">
            <a:avLst/>
          </a:prstGeom>
          <a:noFill/>
        </p:spPr>
        <p:txBody>
          <a:bodyPr wrap="square" rtlCol="0">
            <a:spAutoFit/>
          </a:bodyPr>
          <a:lstStyle/>
          <a:p>
            <a:pPr algn="ctr"/>
            <a:r>
              <a:rPr lang="en-US" sz="2400" dirty="0" smtClean="0">
                <a:latin typeface="Consolas" panose="020B0609020204030204" pitchFamily="49" charset="0"/>
                <a:cs typeface="Consolas" panose="020B0609020204030204" pitchFamily="49" charset="0"/>
              </a:rPr>
              <a:t>2.33333333</a:t>
            </a:r>
            <a:endParaRPr lang="en-US" sz="2400" dirty="0">
              <a:latin typeface="Consolas" panose="020B0609020204030204" pitchFamily="49" charset="0"/>
              <a:cs typeface="Consolas" panose="020B0609020204030204" pitchFamily="49" charset="0"/>
            </a:endParaRPr>
          </a:p>
        </p:txBody>
      </p:sp>
      <p:pic>
        <p:nvPicPr>
          <p:cNvPr id="45" name="Picture 44"/>
          <p:cNvPicPr>
            <a:picLocks noChangeAspect="1"/>
          </p:cNvPicPr>
          <p:nvPr/>
        </p:nvPicPr>
        <p:blipFill>
          <a:blip r:embed="rId3"/>
          <a:stretch>
            <a:fillRect/>
          </a:stretch>
        </p:blipFill>
        <p:spPr>
          <a:xfrm>
            <a:off x="9810750" y="3964257"/>
            <a:ext cx="628650" cy="404987"/>
          </a:xfrm>
          <a:prstGeom prst="rect">
            <a:avLst/>
          </a:prstGeom>
        </p:spPr>
      </p:pic>
      <p:pic>
        <p:nvPicPr>
          <p:cNvPr id="14" name="Picture 2" descr="http://inwallspeakers1.com/wp-content/uploads/2014/07/printer-icon-transparent.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446" y="6015921"/>
            <a:ext cx="773050" cy="685438"/>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2860692" y="3752691"/>
            <a:ext cx="301896" cy="307777"/>
          </a:xfrm>
          <a:prstGeom prst="rect">
            <a:avLst/>
          </a:prstGeom>
          <a:noFill/>
        </p:spPr>
        <p:txBody>
          <a:bodyPr wrap="square" rtlCol="0">
            <a:spAutoFit/>
          </a:bodyPr>
          <a:lstStyle/>
          <a:p>
            <a:pPr algn="ctr"/>
            <a:r>
              <a:rPr lang="en-US" sz="1400" dirty="0" smtClean="0">
                <a:solidFill>
                  <a:schemeClr val="bg1"/>
                </a:solidFill>
              </a:rPr>
              <a:t>2</a:t>
            </a:r>
            <a:endParaRPr lang="en-US" sz="1400" dirty="0">
              <a:solidFill>
                <a:schemeClr val="bg1"/>
              </a:solidFill>
            </a:endParaRPr>
          </a:p>
        </p:txBody>
      </p:sp>
      <p:sp>
        <p:nvSpPr>
          <p:cNvPr id="16" name="TextBox 15"/>
          <p:cNvSpPr txBox="1"/>
          <p:nvPr/>
        </p:nvSpPr>
        <p:spPr>
          <a:xfrm>
            <a:off x="2080298" y="3003377"/>
            <a:ext cx="301896" cy="307777"/>
          </a:xfrm>
          <a:prstGeom prst="rect">
            <a:avLst/>
          </a:prstGeom>
          <a:noFill/>
        </p:spPr>
        <p:txBody>
          <a:bodyPr wrap="square" rtlCol="0">
            <a:spAutoFit/>
          </a:bodyPr>
          <a:lstStyle/>
          <a:p>
            <a:pPr algn="ctr"/>
            <a:r>
              <a:rPr lang="en-US" sz="1400" dirty="0" smtClean="0">
                <a:solidFill>
                  <a:schemeClr val="bg1"/>
                </a:solidFill>
              </a:rPr>
              <a:t>1</a:t>
            </a:r>
            <a:endParaRPr lang="en-US" sz="1400" dirty="0">
              <a:solidFill>
                <a:schemeClr val="bg1"/>
              </a:solidFill>
            </a:endParaRPr>
          </a:p>
        </p:txBody>
      </p:sp>
      <p:sp>
        <p:nvSpPr>
          <p:cNvPr id="17" name="TextBox 16"/>
          <p:cNvSpPr txBox="1"/>
          <p:nvPr/>
        </p:nvSpPr>
        <p:spPr>
          <a:xfrm>
            <a:off x="2479645" y="3407829"/>
            <a:ext cx="301896" cy="307777"/>
          </a:xfrm>
          <a:prstGeom prst="rect">
            <a:avLst/>
          </a:prstGeom>
          <a:noFill/>
        </p:spPr>
        <p:txBody>
          <a:bodyPr wrap="square" rtlCol="0">
            <a:spAutoFit/>
          </a:bodyPr>
          <a:lstStyle/>
          <a:p>
            <a:pPr algn="ctr"/>
            <a:r>
              <a:rPr lang="en-US" sz="1400" dirty="0">
                <a:solidFill>
                  <a:schemeClr val="bg1"/>
                </a:solidFill>
              </a:rPr>
              <a:t>4</a:t>
            </a:r>
          </a:p>
        </p:txBody>
      </p:sp>
      <p:pic>
        <p:nvPicPr>
          <p:cNvPr id="18" name="Picture 4" descr="http://upload.wikimedia.org/wikipedia/commons/thumb/c/c8/Gaussian_distribution.svg/1280px-Gaussian_distribution.sv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25075" y="5829821"/>
            <a:ext cx="1828800" cy="871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7472221"/>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42"/>
          <p:cNvPicPr>
            <a:picLocks noChangeAspect="1"/>
          </p:cNvPicPr>
          <p:nvPr/>
        </p:nvPicPr>
        <p:blipFill>
          <a:blip r:embed="rId3"/>
          <a:stretch>
            <a:fillRect/>
          </a:stretch>
        </p:blipFill>
        <p:spPr>
          <a:xfrm>
            <a:off x="7486280" y="4819096"/>
            <a:ext cx="542450" cy="542450"/>
          </a:xfrm>
          <a:prstGeom prst="rect">
            <a:avLst/>
          </a:prstGeom>
        </p:spPr>
      </p:pic>
      <p:sp>
        <p:nvSpPr>
          <p:cNvPr id="44" name="TextBox 43"/>
          <p:cNvSpPr txBox="1"/>
          <p:nvPr/>
        </p:nvSpPr>
        <p:spPr>
          <a:xfrm>
            <a:off x="8387969" y="4682111"/>
            <a:ext cx="516367" cy="338554"/>
          </a:xfrm>
          <a:prstGeom prst="rect">
            <a:avLst/>
          </a:prstGeom>
          <a:noFill/>
        </p:spPr>
        <p:txBody>
          <a:bodyPr wrap="square" rtlCol="0">
            <a:spAutoFit/>
          </a:bodyPr>
          <a:lstStyle/>
          <a:p>
            <a:r>
              <a:rPr lang="en-US" sz="1600" b="1" dirty="0" smtClean="0">
                <a:solidFill>
                  <a:srgbClr val="1482AC"/>
                </a:solidFill>
                <a:latin typeface="Consolas" panose="020B0609020204030204" pitchFamily="49" charset="0"/>
                <a:ea typeface="Anonymous Pro" panose="02060609030202000504" pitchFamily="49" charset="0"/>
                <a:cs typeface="Consolas" panose="020B0609020204030204" pitchFamily="49" charset="0"/>
              </a:rPr>
              <a:t>x:</a:t>
            </a:r>
            <a:endParaRPr lang="en-US" b="1" dirty="0"/>
          </a:p>
        </p:txBody>
      </p:sp>
      <p:sp>
        <p:nvSpPr>
          <p:cNvPr id="45" name="TextBox 44"/>
          <p:cNvSpPr txBox="1"/>
          <p:nvPr/>
        </p:nvSpPr>
        <p:spPr>
          <a:xfrm>
            <a:off x="8398602" y="5121672"/>
            <a:ext cx="516367" cy="338554"/>
          </a:xfrm>
          <a:prstGeom prst="rect">
            <a:avLst/>
          </a:prstGeom>
          <a:noFill/>
        </p:spPr>
        <p:txBody>
          <a:bodyPr wrap="square" rtlCol="0">
            <a:spAutoFit/>
          </a:bodyPr>
          <a:lstStyle/>
          <a:p>
            <a:r>
              <a:rPr lang="en-US" sz="1600" b="1" dirty="0" smtClean="0">
                <a:solidFill>
                  <a:srgbClr val="E68042"/>
                </a:solidFill>
                <a:latin typeface="Consolas" panose="020B0609020204030204" pitchFamily="49" charset="0"/>
                <a:ea typeface="Anonymous Pro" panose="02060609030202000504" pitchFamily="49" charset="0"/>
                <a:cs typeface="Consolas" panose="020B0609020204030204" pitchFamily="49" charset="0"/>
              </a:rPr>
              <a:t>y:</a:t>
            </a:r>
            <a:endParaRPr lang="en-US" b="1" dirty="0">
              <a:solidFill>
                <a:srgbClr val="E68042"/>
              </a:solidFill>
            </a:endParaRPr>
          </a:p>
        </p:txBody>
      </p:sp>
      <p:sp>
        <p:nvSpPr>
          <p:cNvPr id="46" name="TextBox 45"/>
          <p:cNvSpPr txBox="1"/>
          <p:nvPr/>
        </p:nvSpPr>
        <p:spPr>
          <a:xfrm>
            <a:off x="7687157" y="2546252"/>
            <a:ext cx="2312165" cy="307777"/>
          </a:xfrm>
          <a:prstGeom prst="rect">
            <a:avLst/>
          </a:prstGeom>
          <a:noFill/>
        </p:spPr>
        <p:txBody>
          <a:bodyPr wrap="square" rtlCol="0">
            <a:spAutoFit/>
          </a:bodyPr>
          <a:lstStyle/>
          <a:p>
            <a:r>
              <a:rPr lang="en-US" sz="1400" b="1" dirty="0" smtClean="0">
                <a:latin typeface="Consolas" panose="020B0609020204030204" pitchFamily="49" charset="0"/>
                <a:cs typeface="Consolas" panose="020B0609020204030204" pitchFamily="49" charset="0"/>
              </a:rPr>
              <a:t>mean()</a:t>
            </a:r>
            <a:endParaRPr lang="en-US" sz="1400" b="1" dirty="0">
              <a:latin typeface="Consolas" panose="020B0609020204030204" pitchFamily="49" charset="0"/>
              <a:cs typeface="Consolas" panose="020B0609020204030204" pitchFamily="49" charset="0"/>
            </a:endParaRPr>
          </a:p>
        </p:txBody>
      </p:sp>
      <p:sp>
        <p:nvSpPr>
          <p:cNvPr id="47" name="Rectangle 46"/>
          <p:cNvSpPr/>
          <p:nvPr/>
        </p:nvSpPr>
        <p:spPr>
          <a:xfrm>
            <a:off x="6781162" y="2932379"/>
            <a:ext cx="6971803" cy="369332"/>
          </a:xfrm>
          <a:prstGeom prst="rect">
            <a:avLst/>
          </a:prstGeom>
        </p:spPr>
        <p:txBody>
          <a:bodyPr wrap="square">
            <a:spAutoFit/>
          </a:bodyPr>
          <a:lstStyle/>
          <a:p>
            <a:r>
              <a:rPr lang="en-US" dirty="0" smtClean="0"/>
              <a:t>Return the mean of the items in the </a:t>
            </a:r>
            <a:r>
              <a:rPr lang="en-US" dirty="0"/>
              <a:t>RDD</a:t>
            </a:r>
          </a:p>
        </p:txBody>
      </p:sp>
      <p:sp>
        <p:nvSpPr>
          <p:cNvPr id="63" name="TextBox 62"/>
          <p:cNvSpPr txBox="1"/>
          <p:nvPr/>
        </p:nvSpPr>
        <p:spPr>
          <a:xfrm>
            <a:off x="8740025" y="4717786"/>
            <a:ext cx="3637936" cy="738664"/>
          </a:xfrm>
          <a:prstGeom prst="rect">
            <a:avLst/>
          </a:prstGeom>
          <a:noFill/>
        </p:spPr>
        <p:txBody>
          <a:bodyPr wrap="square" rtlCol="0">
            <a:spAutoFit/>
          </a:bodyPr>
          <a:lstStyle/>
          <a:p>
            <a:r>
              <a:rPr lang="en-US" sz="1400" dirty="0" smtClean="0">
                <a:latin typeface="Consolas" panose="020B0609020204030204" pitchFamily="49" charset="0"/>
                <a:cs typeface="Consolas" panose="020B0609020204030204" pitchFamily="49" charset="0"/>
              </a:rPr>
              <a:t>[2, 4, 1]</a:t>
            </a:r>
          </a:p>
          <a:p>
            <a:endParaRPr lang="en-US" sz="1400" dirty="0" smtClean="0">
              <a:latin typeface="Consolas" panose="020B0609020204030204" pitchFamily="49" charset="0"/>
              <a:cs typeface="Consolas" panose="020B0609020204030204" pitchFamily="49" charset="0"/>
            </a:endParaRPr>
          </a:p>
          <a:p>
            <a:r>
              <a:rPr lang="en-US" sz="1400" dirty="0" smtClean="0">
                <a:latin typeface="Consolas" panose="020B0609020204030204" pitchFamily="49" charset="0"/>
                <a:cs typeface="Consolas" panose="020B0609020204030204" pitchFamily="49" charset="0"/>
              </a:rPr>
              <a:t>2.3333333</a:t>
            </a:r>
            <a:endParaRPr lang="en-US" sz="1400" dirty="0">
              <a:latin typeface="Consolas" panose="020B0609020204030204" pitchFamily="49" charset="0"/>
              <a:cs typeface="Consolas" panose="020B0609020204030204" pitchFamily="49" charset="0"/>
            </a:endParaRPr>
          </a:p>
        </p:txBody>
      </p:sp>
      <p:sp>
        <p:nvSpPr>
          <p:cNvPr id="26" name="Title 1"/>
          <p:cNvSpPr txBox="1">
            <a:spLocks/>
          </p:cNvSpPr>
          <p:nvPr/>
        </p:nvSpPr>
        <p:spPr>
          <a:xfrm>
            <a:off x="838972" y="887588"/>
            <a:ext cx="4697388" cy="849512"/>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sz="4000" dirty="0" smtClean="0"/>
              <a:t>mean</a:t>
            </a:r>
            <a:endParaRPr lang="en-US" sz="4000" dirty="0">
              <a:solidFill>
                <a:schemeClr val="bg2">
                  <a:lumMod val="50000"/>
                </a:schemeClr>
              </a:solidFill>
            </a:endParaRPr>
          </a:p>
        </p:txBody>
      </p:sp>
      <p:sp>
        <p:nvSpPr>
          <p:cNvPr id="35" name="Rectangle 34"/>
          <p:cNvSpPr/>
          <p:nvPr/>
        </p:nvSpPr>
        <p:spPr>
          <a:xfrm>
            <a:off x="5792235" y="336778"/>
            <a:ext cx="1844146" cy="790620"/>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6184584" y="699984"/>
            <a:ext cx="1844146" cy="790620"/>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6572629" y="1034313"/>
            <a:ext cx="1844146" cy="790620"/>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p:cNvSpPr/>
          <p:nvPr/>
        </p:nvSpPr>
        <p:spPr>
          <a:xfrm>
            <a:off x="9982200" y="658747"/>
            <a:ext cx="1758752" cy="8846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p:cNvSpPr txBox="1"/>
          <p:nvPr/>
        </p:nvSpPr>
        <p:spPr>
          <a:xfrm>
            <a:off x="9982200" y="654971"/>
            <a:ext cx="1758752" cy="461665"/>
          </a:xfrm>
          <a:prstGeom prst="rect">
            <a:avLst/>
          </a:prstGeom>
          <a:noFill/>
        </p:spPr>
        <p:txBody>
          <a:bodyPr wrap="square" rtlCol="0">
            <a:spAutoFit/>
          </a:bodyPr>
          <a:lstStyle/>
          <a:p>
            <a:r>
              <a:rPr lang="en-US" sz="2400" dirty="0" smtClean="0">
                <a:latin typeface="Consolas" panose="020B0609020204030204" pitchFamily="49" charset="0"/>
                <a:cs typeface="Consolas" panose="020B0609020204030204" pitchFamily="49" charset="0"/>
              </a:rPr>
              <a:t>2.3333333</a:t>
            </a:r>
            <a:endParaRPr lang="en-US" sz="2400" dirty="0">
              <a:latin typeface="Consolas" panose="020B0609020204030204" pitchFamily="49" charset="0"/>
              <a:cs typeface="Consolas" panose="020B0609020204030204" pitchFamily="49" charset="0"/>
            </a:endParaRPr>
          </a:p>
        </p:txBody>
      </p:sp>
      <p:pic>
        <p:nvPicPr>
          <p:cNvPr id="66" name="Picture 65"/>
          <p:cNvPicPr>
            <a:picLocks noChangeAspect="1"/>
          </p:cNvPicPr>
          <p:nvPr/>
        </p:nvPicPr>
        <p:blipFill>
          <a:blip r:embed="rId4"/>
          <a:stretch>
            <a:fillRect/>
          </a:stretch>
        </p:blipFill>
        <p:spPr>
          <a:xfrm>
            <a:off x="11191875" y="1179846"/>
            <a:ext cx="444302" cy="286227"/>
          </a:xfrm>
          <a:prstGeom prst="rect">
            <a:avLst/>
          </a:prstGeom>
        </p:spPr>
      </p:pic>
      <p:pic>
        <p:nvPicPr>
          <p:cNvPr id="21" name="Picture 2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70038" y="5496998"/>
            <a:ext cx="384473" cy="566349"/>
          </a:xfrm>
          <a:prstGeom prst="rect">
            <a:avLst/>
          </a:prstGeom>
        </p:spPr>
      </p:pic>
      <p:pic>
        <p:nvPicPr>
          <p:cNvPr id="22" name="Picture 2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80160" y="3815985"/>
            <a:ext cx="564230" cy="564230"/>
          </a:xfrm>
          <a:prstGeom prst="rect">
            <a:avLst/>
          </a:prstGeom>
        </p:spPr>
      </p:pic>
      <p:cxnSp>
        <p:nvCxnSpPr>
          <p:cNvPr id="23" name="Straight Connector 22"/>
          <p:cNvCxnSpPr/>
          <p:nvPr/>
        </p:nvCxnSpPr>
        <p:spPr>
          <a:xfrm>
            <a:off x="2316385" y="4893485"/>
            <a:ext cx="4627096" cy="0"/>
          </a:xfrm>
          <a:prstGeom prst="line">
            <a:avLst/>
          </a:prstGeom>
          <a:ln w="19050">
            <a:solidFill>
              <a:schemeClr val="tx1"/>
            </a:solidFill>
          </a:ln>
        </p:spPr>
        <p:style>
          <a:lnRef idx="2">
            <a:schemeClr val="accent6"/>
          </a:lnRef>
          <a:fillRef idx="0">
            <a:schemeClr val="accent6"/>
          </a:fillRef>
          <a:effectRef idx="1">
            <a:schemeClr val="accent6"/>
          </a:effectRef>
          <a:fontRef idx="minor">
            <a:schemeClr val="tx1"/>
          </a:fontRef>
        </p:style>
      </p:cxnSp>
      <p:sp>
        <p:nvSpPr>
          <p:cNvPr id="24" name="TextBox 23"/>
          <p:cNvSpPr txBox="1"/>
          <p:nvPr/>
        </p:nvSpPr>
        <p:spPr>
          <a:xfrm>
            <a:off x="2313118" y="3549135"/>
            <a:ext cx="6216191" cy="1169551"/>
          </a:xfrm>
          <a:prstGeom prst="rect">
            <a:avLst/>
          </a:prstGeom>
          <a:noFill/>
        </p:spPr>
        <p:txBody>
          <a:bodyPr wrap="square" rtlCol="0">
            <a:spAutoFit/>
          </a:bodyPr>
          <a:lstStyle/>
          <a:p>
            <a:r>
              <a:rPr lang="en-US" sz="1400" b="1" dirty="0">
                <a:solidFill>
                  <a:srgbClr val="1482AC"/>
                </a:solidFill>
                <a:latin typeface="Consolas" panose="020B0609020204030204" pitchFamily="49" charset="0"/>
                <a:cs typeface="Consolas" panose="020B0609020204030204" pitchFamily="49" charset="0"/>
              </a:rPr>
              <a:t>x</a:t>
            </a:r>
            <a:r>
              <a:rPr lang="en-US" sz="1400" dirty="0">
                <a:latin typeface="Consolas" panose="020B0609020204030204" pitchFamily="49" charset="0"/>
                <a:cs typeface="Consolas" panose="020B0609020204030204" pitchFamily="49" charset="0"/>
              </a:rPr>
              <a:t> = </a:t>
            </a:r>
            <a:r>
              <a:rPr lang="en-US" sz="1400" dirty="0" err="1">
                <a:latin typeface="Consolas" panose="020B0609020204030204" pitchFamily="49" charset="0"/>
                <a:cs typeface="Consolas" panose="020B0609020204030204" pitchFamily="49" charset="0"/>
              </a:rPr>
              <a:t>sc.parallelize</a:t>
            </a:r>
            <a:r>
              <a:rPr lang="en-US" sz="1400" dirty="0" smtClean="0">
                <a:latin typeface="Consolas" panose="020B0609020204030204" pitchFamily="49" charset="0"/>
                <a:cs typeface="Consolas" panose="020B0609020204030204" pitchFamily="49" charset="0"/>
              </a:rPr>
              <a:t>([2,4,1])</a:t>
            </a:r>
            <a:endParaRPr lang="en-US" sz="1400" dirty="0">
              <a:latin typeface="Consolas" panose="020B0609020204030204" pitchFamily="49" charset="0"/>
              <a:cs typeface="Consolas" panose="020B0609020204030204" pitchFamily="49" charset="0"/>
            </a:endParaRPr>
          </a:p>
          <a:p>
            <a:r>
              <a:rPr lang="en-US" sz="1400" b="1" dirty="0" smtClean="0">
                <a:solidFill>
                  <a:srgbClr val="E68042"/>
                </a:solidFill>
                <a:latin typeface="Consolas" panose="020B0609020204030204" pitchFamily="49" charset="0"/>
                <a:cs typeface="Consolas" panose="020B0609020204030204" pitchFamily="49" charset="0"/>
              </a:rPr>
              <a:t>y</a:t>
            </a:r>
            <a:r>
              <a:rPr lang="en-US" sz="1400" dirty="0" smtClean="0">
                <a:latin typeface="Consolas" panose="020B0609020204030204" pitchFamily="49" charset="0"/>
                <a:cs typeface="Consolas" panose="020B0609020204030204" pitchFamily="49" charset="0"/>
              </a:rPr>
              <a:t> </a:t>
            </a:r>
            <a:r>
              <a:rPr lang="en-US" sz="1400" dirty="0">
                <a:latin typeface="Consolas" panose="020B0609020204030204" pitchFamily="49" charset="0"/>
                <a:cs typeface="Consolas" panose="020B0609020204030204" pitchFamily="49" charset="0"/>
              </a:rPr>
              <a:t>= </a:t>
            </a:r>
            <a:r>
              <a:rPr lang="en-US" sz="1400" b="1" dirty="0" err="1" smtClean="0">
                <a:solidFill>
                  <a:srgbClr val="1482AC"/>
                </a:solidFill>
                <a:latin typeface="Consolas" panose="020B0609020204030204" pitchFamily="49" charset="0"/>
                <a:cs typeface="Consolas" panose="020B0609020204030204" pitchFamily="49" charset="0"/>
              </a:rPr>
              <a:t>x</a:t>
            </a:r>
            <a:r>
              <a:rPr lang="en-US" sz="1400" dirty="0" err="1" smtClean="0">
                <a:latin typeface="Consolas" panose="020B0609020204030204" pitchFamily="49" charset="0"/>
                <a:cs typeface="Consolas" panose="020B0609020204030204" pitchFamily="49" charset="0"/>
              </a:rPr>
              <a:t>.mean</a:t>
            </a:r>
            <a:r>
              <a:rPr lang="en-US" sz="1400" dirty="0" smtClean="0">
                <a:latin typeface="Consolas" panose="020B0609020204030204" pitchFamily="49" charset="0"/>
                <a:cs typeface="Consolas" panose="020B0609020204030204" pitchFamily="49" charset="0"/>
              </a:rPr>
              <a:t>()</a:t>
            </a:r>
            <a:endParaRPr lang="en-US" sz="1400" dirty="0">
              <a:latin typeface="Consolas" panose="020B0609020204030204" pitchFamily="49" charset="0"/>
              <a:cs typeface="Consolas" panose="020B0609020204030204" pitchFamily="49" charset="0"/>
            </a:endParaRPr>
          </a:p>
          <a:p>
            <a:endParaRPr lang="en-US" sz="1400" dirty="0">
              <a:latin typeface="Consolas" panose="020B0609020204030204" pitchFamily="49" charset="0"/>
              <a:cs typeface="Consolas" panose="020B0609020204030204" pitchFamily="49" charset="0"/>
            </a:endParaRPr>
          </a:p>
          <a:p>
            <a:r>
              <a:rPr lang="en-US" sz="1400" dirty="0" smtClean="0">
                <a:latin typeface="Consolas" panose="020B0609020204030204" pitchFamily="49" charset="0"/>
                <a:cs typeface="Consolas" panose="020B0609020204030204" pitchFamily="49" charset="0"/>
              </a:rPr>
              <a:t>print(</a:t>
            </a:r>
            <a:r>
              <a:rPr lang="en-US" sz="1400" b="1" dirty="0" err="1" smtClean="0">
                <a:solidFill>
                  <a:srgbClr val="1482AC"/>
                </a:solidFill>
                <a:latin typeface="Consolas" panose="020B0609020204030204" pitchFamily="49" charset="0"/>
                <a:cs typeface="Consolas" panose="020B0609020204030204" pitchFamily="49" charset="0"/>
              </a:rPr>
              <a:t>x</a:t>
            </a:r>
            <a:r>
              <a:rPr lang="en-US" sz="1400" dirty="0" err="1" smtClean="0">
                <a:latin typeface="Consolas" panose="020B0609020204030204" pitchFamily="49" charset="0"/>
                <a:cs typeface="Consolas" panose="020B0609020204030204" pitchFamily="49" charset="0"/>
              </a:rPr>
              <a:t>.collect</a:t>
            </a:r>
            <a:r>
              <a:rPr lang="en-US" sz="1400" dirty="0">
                <a:latin typeface="Consolas" panose="020B0609020204030204" pitchFamily="49" charset="0"/>
                <a:cs typeface="Consolas" panose="020B0609020204030204" pitchFamily="49" charset="0"/>
              </a:rPr>
              <a:t>())</a:t>
            </a:r>
          </a:p>
          <a:p>
            <a:r>
              <a:rPr lang="en-US" sz="1400" dirty="0">
                <a:latin typeface="Consolas" panose="020B0609020204030204" pitchFamily="49" charset="0"/>
                <a:cs typeface="Consolas" panose="020B0609020204030204" pitchFamily="49" charset="0"/>
              </a:rPr>
              <a:t>print(</a:t>
            </a:r>
            <a:r>
              <a:rPr lang="en-US" sz="1400" b="1" dirty="0">
                <a:solidFill>
                  <a:srgbClr val="E68042"/>
                </a:solidFill>
                <a:latin typeface="Consolas" panose="020B0609020204030204" pitchFamily="49" charset="0"/>
                <a:cs typeface="Consolas" panose="020B0609020204030204" pitchFamily="49" charset="0"/>
              </a:rPr>
              <a:t>y</a:t>
            </a:r>
            <a:r>
              <a:rPr lang="en-US" sz="1400" dirty="0">
                <a:latin typeface="Consolas" panose="020B0609020204030204" pitchFamily="49" charset="0"/>
                <a:cs typeface="Consolas" panose="020B0609020204030204" pitchFamily="49" charset="0"/>
              </a:rPr>
              <a:t>)</a:t>
            </a:r>
          </a:p>
        </p:txBody>
      </p:sp>
      <p:sp>
        <p:nvSpPr>
          <p:cNvPr id="25" name="TextBox 24"/>
          <p:cNvSpPr txBox="1"/>
          <p:nvPr/>
        </p:nvSpPr>
        <p:spPr>
          <a:xfrm>
            <a:off x="2313120" y="5214836"/>
            <a:ext cx="5632862" cy="1169551"/>
          </a:xfrm>
          <a:prstGeom prst="rect">
            <a:avLst/>
          </a:prstGeom>
          <a:noFill/>
        </p:spPr>
        <p:txBody>
          <a:bodyPr wrap="square" rtlCol="0">
            <a:spAutoFit/>
          </a:bodyPr>
          <a:lstStyle/>
          <a:p>
            <a:r>
              <a:rPr lang="en-US" sz="1400" dirty="0" err="1" smtClean="0">
                <a:latin typeface="Consolas" panose="020B0609020204030204" pitchFamily="49" charset="0"/>
                <a:ea typeface="Anonymous Pro" panose="02060609030202000504" pitchFamily="49" charset="0"/>
                <a:cs typeface="Consolas" panose="020B0609020204030204" pitchFamily="49" charset="0"/>
              </a:rPr>
              <a:t>val</a:t>
            </a:r>
            <a:r>
              <a:rPr lang="en-US" sz="1400" dirty="0" smtClean="0">
                <a:latin typeface="Consolas" panose="020B0609020204030204" pitchFamily="49" charset="0"/>
                <a:ea typeface="Anonymous Pro" panose="02060609030202000504" pitchFamily="49" charset="0"/>
                <a:cs typeface="Consolas" panose="020B0609020204030204" pitchFamily="49" charset="0"/>
              </a:rPr>
              <a:t> </a:t>
            </a:r>
            <a:r>
              <a:rPr lang="en-US" sz="1400" b="1" dirty="0" smtClean="0">
                <a:solidFill>
                  <a:srgbClr val="0070C0"/>
                </a:solidFill>
                <a:latin typeface="Consolas" panose="020B0609020204030204" pitchFamily="49" charset="0"/>
                <a:ea typeface="Anonymous Pro" panose="02060609030202000504" pitchFamily="49" charset="0"/>
                <a:cs typeface="Consolas" panose="020B0609020204030204" pitchFamily="49" charset="0"/>
              </a:rPr>
              <a:t>x</a:t>
            </a:r>
            <a:r>
              <a:rPr lang="en-US" sz="1400" dirty="0" smtClean="0">
                <a:latin typeface="Consolas" panose="020B0609020204030204" pitchFamily="49" charset="0"/>
                <a:ea typeface="Anonymous Pro" panose="02060609030202000504" pitchFamily="49" charset="0"/>
                <a:cs typeface="Consolas" panose="020B0609020204030204" pitchFamily="49" charset="0"/>
              </a:rPr>
              <a:t> = </a:t>
            </a:r>
            <a:r>
              <a:rPr lang="en-US" sz="1400" dirty="0" err="1" smtClean="0">
                <a:latin typeface="Consolas" panose="020B0609020204030204" pitchFamily="49" charset="0"/>
                <a:ea typeface="Anonymous Pro" panose="02060609030202000504" pitchFamily="49" charset="0"/>
                <a:cs typeface="Consolas" panose="020B0609020204030204" pitchFamily="49" charset="0"/>
              </a:rPr>
              <a:t>sc.parallelize</a:t>
            </a:r>
            <a:r>
              <a:rPr lang="en-US" sz="1400" dirty="0" smtClean="0">
                <a:latin typeface="Consolas" panose="020B0609020204030204" pitchFamily="49" charset="0"/>
                <a:ea typeface="Anonymous Pro" panose="02060609030202000504" pitchFamily="49" charset="0"/>
                <a:cs typeface="Consolas" panose="020B0609020204030204" pitchFamily="49" charset="0"/>
              </a:rPr>
              <a:t>(Array(2,4,1))</a:t>
            </a:r>
          </a:p>
          <a:p>
            <a:r>
              <a:rPr lang="en-US" sz="1400" dirty="0" err="1" smtClean="0">
                <a:latin typeface="Consolas" panose="020B0609020204030204" pitchFamily="49" charset="0"/>
                <a:ea typeface="Anonymous Pro" panose="02060609030202000504" pitchFamily="49" charset="0"/>
                <a:cs typeface="Consolas" panose="020B0609020204030204" pitchFamily="49" charset="0"/>
              </a:rPr>
              <a:t>val</a:t>
            </a:r>
            <a:r>
              <a:rPr lang="en-US" sz="1400" dirty="0" smtClean="0">
                <a:latin typeface="Consolas" panose="020B0609020204030204" pitchFamily="49" charset="0"/>
                <a:ea typeface="Anonymous Pro" panose="02060609030202000504" pitchFamily="49" charset="0"/>
                <a:cs typeface="Consolas" panose="020B0609020204030204" pitchFamily="49" charset="0"/>
              </a:rPr>
              <a:t> </a:t>
            </a:r>
            <a:r>
              <a:rPr lang="en-US" sz="1400" b="1" dirty="0" smtClean="0">
                <a:solidFill>
                  <a:srgbClr val="E8761D"/>
                </a:solidFill>
                <a:latin typeface="Consolas" panose="020B0609020204030204" pitchFamily="49" charset="0"/>
                <a:ea typeface="Anonymous Pro" panose="02060609030202000504" pitchFamily="49" charset="0"/>
                <a:cs typeface="Consolas" panose="020B0609020204030204" pitchFamily="49" charset="0"/>
              </a:rPr>
              <a:t>y</a:t>
            </a:r>
            <a:r>
              <a:rPr lang="en-US" sz="1400" dirty="0" smtClean="0">
                <a:latin typeface="Consolas" panose="020B0609020204030204" pitchFamily="49" charset="0"/>
                <a:ea typeface="Anonymous Pro" panose="02060609030202000504" pitchFamily="49" charset="0"/>
                <a:cs typeface="Consolas" panose="020B0609020204030204" pitchFamily="49" charset="0"/>
              </a:rPr>
              <a:t> = </a:t>
            </a:r>
            <a:r>
              <a:rPr lang="en-US" sz="1400" b="1" dirty="0" err="1" smtClean="0">
                <a:solidFill>
                  <a:srgbClr val="0070C0"/>
                </a:solidFill>
                <a:latin typeface="Consolas" panose="020B0609020204030204" pitchFamily="49" charset="0"/>
                <a:ea typeface="Anonymous Pro" panose="02060609030202000504" pitchFamily="49" charset="0"/>
                <a:cs typeface="Consolas" panose="020B0609020204030204" pitchFamily="49" charset="0"/>
              </a:rPr>
              <a:t>x</a:t>
            </a:r>
            <a:r>
              <a:rPr lang="en-US" sz="1400" dirty="0" err="1" smtClean="0">
                <a:latin typeface="Consolas" panose="020B0609020204030204" pitchFamily="49" charset="0"/>
                <a:ea typeface="Anonymous Pro" panose="02060609030202000504" pitchFamily="49" charset="0"/>
                <a:cs typeface="Consolas" panose="020B0609020204030204" pitchFamily="49" charset="0"/>
              </a:rPr>
              <a:t>.mean</a:t>
            </a:r>
            <a:endParaRPr lang="en-US" sz="1400" dirty="0" smtClean="0">
              <a:latin typeface="Consolas" panose="020B0609020204030204" pitchFamily="49" charset="0"/>
              <a:ea typeface="Anonymous Pro" panose="02060609030202000504" pitchFamily="49" charset="0"/>
              <a:cs typeface="Consolas" panose="020B0609020204030204" pitchFamily="49" charset="0"/>
            </a:endParaRPr>
          </a:p>
          <a:p>
            <a:endParaRPr lang="en-US" sz="1400" dirty="0" smtClean="0">
              <a:latin typeface="Consolas" panose="020B0609020204030204" pitchFamily="49" charset="0"/>
              <a:ea typeface="Anonymous Pro" panose="02060609030202000504" pitchFamily="49" charset="0"/>
              <a:cs typeface="Consolas" panose="020B0609020204030204" pitchFamily="49" charset="0"/>
            </a:endParaRPr>
          </a:p>
          <a:p>
            <a:r>
              <a:rPr lang="en-US" sz="1400" dirty="0" err="1" smtClean="0">
                <a:latin typeface="Consolas" panose="020B0609020204030204" pitchFamily="49" charset="0"/>
                <a:ea typeface="Anonymous Pro" panose="02060609030202000504" pitchFamily="49" charset="0"/>
                <a:cs typeface="Consolas" panose="020B0609020204030204" pitchFamily="49" charset="0"/>
              </a:rPr>
              <a:t>println</a:t>
            </a:r>
            <a:r>
              <a:rPr lang="en-US" sz="1400" dirty="0" smtClean="0">
                <a:latin typeface="Consolas" panose="020B0609020204030204" pitchFamily="49" charset="0"/>
                <a:ea typeface="Anonymous Pro" panose="02060609030202000504" pitchFamily="49" charset="0"/>
                <a:cs typeface="Consolas" panose="020B0609020204030204" pitchFamily="49" charset="0"/>
              </a:rPr>
              <a:t>(</a:t>
            </a:r>
            <a:r>
              <a:rPr lang="en-US" sz="1400" b="1" dirty="0" err="1" smtClean="0">
                <a:solidFill>
                  <a:srgbClr val="0070C0"/>
                </a:solidFill>
                <a:latin typeface="Consolas" panose="020B0609020204030204" pitchFamily="49" charset="0"/>
                <a:ea typeface="Anonymous Pro" panose="02060609030202000504" pitchFamily="49" charset="0"/>
                <a:cs typeface="Consolas" panose="020B0609020204030204" pitchFamily="49" charset="0"/>
              </a:rPr>
              <a:t>x</a:t>
            </a:r>
            <a:r>
              <a:rPr lang="en-US" sz="1400" dirty="0" err="1" smtClean="0">
                <a:latin typeface="Consolas" panose="020B0609020204030204" pitchFamily="49" charset="0"/>
                <a:ea typeface="Anonymous Pro" panose="02060609030202000504" pitchFamily="49" charset="0"/>
                <a:cs typeface="Consolas" panose="020B0609020204030204" pitchFamily="49" charset="0"/>
              </a:rPr>
              <a:t>.collect</a:t>
            </a:r>
            <a:r>
              <a:rPr lang="en-US" sz="1400" dirty="0">
                <a:latin typeface="Consolas" panose="020B0609020204030204" pitchFamily="49" charset="0"/>
                <a:ea typeface="Anonymous Pro" panose="02060609030202000504" pitchFamily="49" charset="0"/>
                <a:cs typeface="Consolas" panose="020B0609020204030204" pitchFamily="49" charset="0"/>
              </a:rPr>
              <a:t>().</a:t>
            </a:r>
            <a:r>
              <a:rPr lang="en-US" sz="1400" dirty="0" err="1" smtClean="0">
                <a:latin typeface="Consolas" panose="020B0609020204030204" pitchFamily="49" charset="0"/>
                <a:ea typeface="Anonymous Pro" panose="02060609030202000504" pitchFamily="49" charset="0"/>
                <a:cs typeface="Consolas" panose="020B0609020204030204" pitchFamily="49" charset="0"/>
              </a:rPr>
              <a:t>mkString</a:t>
            </a:r>
            <a:r>
              <a:rPr lang="en-US" sz="1400" dirty="0" smtClean="0">
                <a:latin typeface="Consolas" panose="020B0609020204030204" pitchFamily="49" charset="0"/>
                <a:ea typeface="Anonymous Pro" panose="02060609030202000504" pitchFamily="49" charset="0"/>
                <a:cs typeface="Consolas" panose="020B0609020204030204" pitchFamily="49" charset="0"/>
              </a:rPr>
              <a:t>(", "))</a:t>
            </a:r>
          </a:p>
          <a:p>
            <a:r>
              <a:rPr lang="en-US" sz="1400" dirty="0" err="1" smtClean="0">
                <a:latin typeface="Consolas" panose="020B0609020204030204" pitchFamily="49" charset="0"/>
                <a:ea typeface="Anonymous Pro" panose="02060609030202000504" pitchFamily="49" charset="0"/>
                <a:cs typeface="Consolas" panose="020B0609020204030204" pitchFamily="49" charset="0"/>
              </a:rPr>
              <a:t>println</a:t>
            </a:r>
            <a:r>
              <a:rPr lang="en-US" sz="1400" dirty="0" smtClean="0">
                <a:latin typeface="Consolas" panose="020B0609020204030204" pitchFamily="49" charset="0"/>
                <a:ea typeface="Anonymous Pro" panose="02060609030202000504" pitchFamily="49" charset="0"/>
                <a:cs typeface="Consolas" panose="020B0609020204030204" pitchFamily="49" charset="0"/>
              </a:rPr>
              <a:t>(</a:t>
            </a:r>
            <a:r>
              <a:rPr lang="en-US" sz="1400" b="1" dirty="0" smtClean="0">
                <a:solidFill>
                  <a:srgbClr val="E8761D"/>
                </a:solidFill>
                <a:latin typeface="Consolas" panose="020B0609020204030204" pitchFamily="49" charset="0"/>
                <a:ea typeface="Anonymous Pro" panose="02060609030202000504" pitchFamily="49" charset="0"/>
                <a:cs typeface="Consolas" panose="020B0609020204030204" pitchFamily="49" charset="0"/>
              </a:rPr>
              <a:t>y</a:t>
            </a:r>
            <a:r>
              <a:rPr lang="en-US" sz="1400" dirty="0" smtClean="0">
                <a:latin typeface="Consolas" panose="020B0609020204030204" pitchFamily="49" charset="0"/>
                <a:ea typeface="Anonymous Pro" panose="02060609030202000504" pitchFamily="49" charset="0"/>
                <a:cs typeface="Consolas" panose="020B0609020204030204" pitchFamily="49" charset="0"/>
              </a:rPr>
              <a:t>)</a:t>
            </a:r>
            <a:endParaRPr lang="en-US" sz="1400" dirty="0">
              <a:latin typeface="Consolas" panose="020B0609020204030204" pitchFamily="49" charset="0"/>
              <a:ea typeface="Anonymous Pro" panose="02060609030202000504" pitchFamily="49" charset="0"/>
              <a:cs typeface="Consolas" panose="020B0609020204030204" pitchFamily="49" charset="0"/>
            </a:endParaRPr>
          </a:p>
        </p:txBody>
      </p:sp>
      <p:pic>
        <p:nvPicPr>
          <p:cNvPr id="27" name="Picture 2" descr="http://inwallspeakers1.com/wp-content/uploads/2014/07/printer-icon-transparent.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7446" y="6015921"/>
            <a:ext cx="773050" cy="685438"/>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4" descr="http://upload.wikimedia.org/wikipedia/commons/thumb/c/c8/Gaussian_distribution.svg/1280px-Gaussian_distribution.svg.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125075" y="5829821"/>
            <a:ext cx="1828800" cy="871538"/>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p:cNvSpPr txBox="1"/>
          <p:nvPr/>
        </p:nvSpPr>
        <p:spPr>
          <a:xfrm>
            <a:off x="6572629" y="1062018"/>
            <a:ext cx="301896" cy="307777"/>
          </a:xfrm>
          <a:prstGeom prst="rect">
            <a:avLst/>
          </a:prstGeom>
          <a:noFill/>
        </p:spPr>
        <p:txBody>
          <a:bodyPr wrap="square" rtlCol="0">
            <a:spAutoFit/>
          </a:bodyPr>
          <a:lstStyle/>
          <a:p>
            <a:pPr algn="ctr"/>
            <a:r>
              <a:rPr lang="en-US" sz="1400" dirty="0" smtClean="0">
                <a:solidFill>
                  <a:schemeClr val="bg1"/>
                </a:solidFill>
              </a:rPr>
              <a:t>2</a:t>
            </a:r>
            <a:endParaRPr lang="en-US" sz="1400" dirty="0">
              <a:solidFill>
                <a:schemeClr val="bg1"/>
              </a:solidFill>
            </a:endParaRPr>
          </a:p>
        </p:txBody>
      </p:sp>
      <p:sp>
        <p:nvSpPr>
          <p:cNvPr id="30" name="TextBox 29"/>
          <p:cNvSpPr txBox="1"/>
          <p:nvPr/>
        </p:nvSpPr>
        <p:spPr>
          <a:xfrm>
            <a:off x="5792235" y="312704"/>
            <a:ext cx="301896" cy="307777"/>
          </a:xfrm>
          <a:prstGeom prst="rect">
            <a:avLst/>
          </a:prstGeom>
          <a:noFill/>
        </p:spPr>
        <p:txBody>
          <a:bodyPr wrap="square" rtlCol="0">
            <a:spAutoFit/>
          </a:bodyPr>
          <a:lstStyle/>
          <a:p>
            <a:pPr algn="ctr"/>
            <a:r>
              <a:rPr lang="en-US" sz="1400" dirty="0" smtClean="0">
                <a:solidFill>
                  <a:schemeClr val="bg1"/>
                </a:solidFill>
              </a:rPr>
              <a:t>1</a:t>
            </a:r>
            <a:endParaRPr lang="en-US" sz="1400" dirty="0">
              <a:solidFill>
                <a:schemeClr val="bg1"/>
              </a:solidFill>
            </a:endParaRPr>
          </a:p>
        </p:txBody>
      </p:sp>
      <p:sp>
        <p:nvSpPr>
          <p:cNvPr id="31" name="TextBox 30"/>
          <p:cNvSpPr txBox="1"/>
          <p:nvPr/>
        </p:nvSpPr>
        <p:spPr>
          <a:xfrm>
            <a:off x="6191582" y="717156"/>
            <a:ext cx="301896" cy="307777"/>
          </a:xfrm>
          <a:prstGeom prst="rect">
            <a:avLst/>
          </a:prstGeom>
          <a:noFill/>
        </p:spPr>
        <p:txBody>
          <a:bodyPr wrap="square" rtlCol="0">
            <a:spAutoFit/>
          </a:bodyPr>
          <a:lstStyle/>
          <a:p>
            <a:pPr algn="ctr"/>
            <a:r>
              <a:rPr lang="en-US" sz="1400" dirty="0">
                <a:solidFill>
                  <a:schemeClr val="bg1"/>
                </a:solidFill>
              </a:rPr>
              <a:t>4</a:t>
            </a:r>
          </a:p>
        </p:txBody>
      </p:sp>
      <p:sp>
        <p:nvSpPr>
          <p:cNvPr id="32" name="TextBox 31"/>
          <p:cNvSpPr txBox="1"/>
          <p:nvPr/>
        </p:nvSpPr>
        <p:spPr>
          <a:xfrm>
            <a:off x="8149420" y="15577"/>
            <a:ext cx="463696" cy="1015663"/>
          </a:xfrm>
          <a:prstGeom prst="rect">
            <a:avLst/>
          </a:prstGeom>
          <a:noFill/>
        </p:spPr>
        <p:txBody>
          <a:bodyPr wrap="square" rtlCol="0">
            <a:spAutoFit/>
          </a:bodyPr>
          <a:lstStyle/>
          <a:p>
            <a:r>
              <a:rPr lang="en-US" sz="6000" i="1" dirty="0">
                <a:latin typeface="Times New Roman" panose="02020603050405020304" pitchFamily="18" charset="0"/>
                <a:cs typeface="Times New Roman" panose="02020603050405020304" pitchFamily="18" charset="0"/>
              </a:rPr>
              <a:t>x</a:t>
            </a:r>
          </a:p>
        </p:txBody>
      </p:sp>
      <p:cxnSp>
        <p:nvCxnSpPr>
          <p:cNvPr id="3" name="Straight Connector 2"/>
          <p:cNvCxnSpPr/>
          <p:nvPr/>
        </p:nvCxnSpPr>
        <p:spPr>
          <a:xfrm>
            <a:off x="8212975" y="376844"/>
            <a:ext cx="400141" cy="0"/>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501188816"/>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err="1" smtClean="0"/>
              <a:t>stdev</a:t>
            </a:r>
            <a:endParaRPr lang="en-US" sz="4800" dirty="0">
              <a:solidFill>
                <a:schemeClr val="bg2">
                  <a:lumMod val="50000"/>
                </a:schemeClr>
              </a:solidFill>
            </a:endParaRPr>
          </a:p>
        </p:txBody>
      </p:sp>
      <p:sp>
        <p:nvSpPr>
          <p:cNvPr id="35" name="Rectangle 34"/>
          <p:cNvSpPr/>
          <p:nvPr/>
        </p:nvSpPr>
        <p:spPr>
          <a:xfrm>
            <a:off x="2080298" y="3003377"/>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2472647" y="336658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2860692" y="3700912"/>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8025053" y="3366583"/>
            <a:ext cx="2519122" cy="1079995"/>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p:cNvSpPr txBox="1"/>
          <p:nvPr/>
        </p:nvSpPr>
        <p:spPr>
          <a:xfrm>
            <a:off x="8025053" y="3366583"/>
            <a:ext cx="1932282" cy="461665"/>
          </a:xfrm>
          <a:prstGeom prst="rect">
            <a:avLst/>
          </a:prstGeom>
          <a:noFill/>
        </p:spPr>
        <p:txBody>
          <a:bodyPr wrap="square" rtlCol="0">
            <a:spAutoFit/>
          </a:bodyPr>
          <a:lstStyle/>
          <a:p>
            <a:r>
              <a:rPr lang="en-US" sz="2400" dirty="0"/>
              <a:t>1.2472191</a:t>
            </a:r>
            <a:endParaRPr lang="en-US" sz="2400" dirty="0">
              <a:latin typeface="Consolas" panose="020B0609020204030204" pitchFamily="49" charset="0"/>
              <a:cs typeface="Consolas" panose="020B0609020204030204" pitchFamily="49" charset="0"/>
            </a:endParaRPr>
          </a:p>
        </p:txBody>
      </p:sp>
      <p:pic>
        <p:nvPicPr>
          <p:cNvPr id="45" name="Picture 44"/>
          <p:cNvPicPr>
            <a:picLocks noChangeAspect="1"/>
          </p:cNvPicPr>
          <p:nvPr/>
        </p:nvPicPr>
        <p:blipFill>
          <a:blip r:embed="rId3"/>
          <a:stretch>
            <a:fillRect/>
          </a:stretch>
        </p:blipFill>
        <p:spPr>
          <a:xfrm>
            <a:off x="9810750" y="3964257"/>
            <a:ext cx="628650" cy="404987"/>
          </a:xfrm>
          <a:prstGeom prst="rect">
            <a:avLst/>
          </a:prstGeom>
        </p:spPr>
      </p:pic>
      <p:pic>
        <p:nvPicPr>
          <p:cNvPr id="14" name="Picture 2" descr="http://inwallspeakers1.com/wp-content/uploads/2014/07/printer-icon-transparent.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446" y="6015921"/>
            <a:ext cx="773050" cy="685438"/>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2860692" y="3752691"/>
            <a:ext cx="301896" cy="307777"/>
          </a:xfrm>
          <a:prstGeom prst="rect">
            <a:avLst/>
          </a:prstGeom>
          <a:noFill/>
        </p:spPr>
        <p:txBody>
          <a:bodyPr wrap="square" rtlCol="0">
            <a:spAutoFit/>
          </a:bodyPr>
          <a:lstStyle/>
          <a:p>
            <a:pPr algn="ctr"/>
            <a:r>
              <a:rPr lang="en-US" sz="1400" dirty="0" smtClean="0">
                <a:solidFill>
                  <a:schemeClr val="bg1"/>
                </a:solidFill>
              </a:rPr>
              <a:t>2</a:t>
            </a:r>
            <a:endParaRPr lang="en-US" sz="1400" dirty="0">
              <a:solidFill>
                <a:schemeClr val="bg1"/>
              </a:solidFill>
            </a:endParaRPr>
          </a:p>
        </p:txBody>
      </p:sp>
      <p:sp>
        <p:nvSpPr>
          <p:cNvPr id="16" name="TextBox 15"/>
          <p:cNvSpPr txBox="1"/>
          <p:nvPr/>
        </p:nvSpPr>
        <p:spPr>
          <a:xfrm>
            <a:off x="2080298" y="3003377"/>
            <a:ext cx="301896" cy="307777"/>
          </a:xfrm>
          <a:prstGeom prst="rect">
            <a:avLst/>
          </a:prstGeom>
          <a:noFill/>
        </p:spPr>
        <p:txBody>
          <a:bodyPr wrap="square" rtlCol="0">
            <a:spAutoFit/>
          </a:bodyPr>
          <a:lstStyle/>
          <a:p>
            <a:pPr algn="ctr"/>
            <a:r>
              <a:rPr lang="en-US" sz="1400" dirty="0" smtClean="0">
                <a:solidFill>
                  <a:schemeClr val="bg1"/>
                </a:solidFill>
              </a:rPr>
              <a:t>1</a:t>
            </a:r>
            <a:endParaRPr lang="en-US" sz="1400" dirty="0">
              <a:solidFill>
                <a:schemeClr val="bg1"/>
              </a:solidFill>
            </a:endParaRPr>
          </a:p>
        </p:txBody>
      </p:sp>
      <p:sp>
        <p:nvSpPr>
          <p:cNvPr id="17" name="TextBox 16"/>
          <p:cNvSpPr txBox="1"/>
          <p:nvPr/>
        </p:nvSpPr>
        <p:spPr>
          <a:xfrm>
            <a:off x="2479645" y="3407829"/>
            <a:ext cx="301896" cy="307777"/>
          </a:xfrm>
          <a:prstGeom prst="rect">
            <a:avLst/>
          </a:prstGeom>
          <a:noFill/>
        </p:spPr>
        <p:txBody>
          <a:bodyPr wrap="square" rtlCol="0">
            <a:spAutoFit/>
          </a:bodyPr>
          <a:lstStyle/>
          <a:p>
            <a:pPr algn="ctr"/>
            <a:r>
              <a:rPr lang="en-US" sz="1400" dirty="0">
                <a:solidFill>
                  <a:schemeClr val="bg1"/>
                </a:solidFill>
              </a:rPr>
              <a:t>4</a:t>
            </a:r>
          </a:p>
        </p:txBody>
      </p:sp>
      <p:pic>
        <p:nvPicPr>
          <p:cNvPr id="18" name="Picture 4" descr="http://upload.wikimedia.org/wikipedia/commons/thumb/c/c8/Gaussian_distribution.svg/1280px-Gaussian_distribution.sv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25075" y="5829821"/>
            <a:ext cx="1828800" cy="871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2969573"/>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42"/>
          <p:cNvPicPr>
            <a:picLocks noChangeAspect="1"/>
          </p:cNvPicPr>
          <p:nvPr/>
        </p:nvPicPr>
        <p:blipFill>
          <a:blip r:embed="rId3"/>
          <a:stretch>
            <a:fillRect/>
          </a:stretch>
        </p:blipFill>
        <p:spPr>
          <a:xfrm>
            <a:off x="7486280" y="4819096"/>
            <a:ext cx="542450" cy="542450"/>
          </a:xfrm>
          <a:prstGeom prst="rect">
            <a:avLst/>
          </a:prstGeom>
        </p:spPr>
      </p:pic>
      <p:sp>
        <p:nvSpPr>
          <p:cNvPr id="44" name="TextBox 43"/>
          <p:cNvSpPr txBox="1"/>
          <p:nvPr/>
        </p:nvSpPr>
        <p:spPr>
          <a:xfrm>
            <a:off x="8387969" y="4682111"/>
            <a:ext cx="516367" cy="338554"/>
          </a:xfrm>
          <a:prstGeom prst="rect">
            <a:avLst/>
          </a:prstGeom>
          <a:noFill/>
        </p:spPr>
        <p:txBody>
          <a:bodyPr wrap="square" rtlCol="0">
            <a:spAutoFit/>
          </a:bodyPr>
          <a:lstStyle/>
          <a:p>
            <a:r>
              <a:rPr lang="en-US" sz="1600" b="1" dirty="0" smtClean="0">
                <a:solidFill>
                  <a:srgbClr val="1482AC"/>
                </a:solidFill>
                <a:latin typeface="Consolas" panose="020B0609020204030204" pitchFamily="49" charset="0"/>
                <a:ea typeface="Anonymous Pro" panose="02060609030202000504" pitchFamily="49" charset="0"/>
                <a:cs typeface="Consolas" panose="020B0609020204030204" pitchFamily="49" charset="0"/>
              </a:rPr>
              <a:t>x:</a:t>
            </a:r>
            <a:endParaRPr lang="en-US" b="1" dirty="0"/>
          </a:p>
        </p:txBody>
      </p:sp>
      <p:sp>
        <p:nvSpPr>
          <p:cNvPr id="45" name="TextBox 44"/>
          <p:cNvSpPr txBox="1"/>
          <p:nvPr/>
        </p:nvSpPr>
        <p:spPr>
          <a:xfrm>
            <a:off x="8398602" y="5121672"/>
            <a:ext cx="516367" cy="338554"/>
          </a:xfrm>
          <a:prstGeom prst="rect">
            <a:avLst/>
          </a:prstGeom>
          <a:noFill/>
        </p:spPr>
        <p:txBody>
          <a:bodyPr wrap="square" rtlCol="0">
            <a:spAutoFit/>
          </a:bodyPr>
          <a:lstStyle/>
          <a:p>
            <a:r>
              <a:rPr lang="en-US" sz="1600" b="1" dirty="0" smtClean="0">
                <a:solidFill>
                  <a:srgbClr val="E68042"/>
                </a:solidFill>
                <a:latin typeface="Consolas" panose="020B0609020204030204" pitchFamily="49" charset="0"/>
                <a:ea typeface="Anonymous Pro" panose="02060609030202000504" pitchFamily="49" charset="0"/>
                <a:cs typeface="Consolas" panose="020B0609020204030204" pitchFamily="49" charset="0"/>
              </a:rPr>
              <a:t>y:</a:t>
            </a:r>
            <a:endParaRPr lang="en-US" b="1" dirty="0">
              <a:solidFill>
                <a:srgbClr val="E68042"/>
              </a:solidFill>
            </a:endParaRPr>
          </a:p>
        </p:txBody>
      </p:sp>
      <p:sp>
        <p:nvSpPr>
          <p:cNvPr id="46" name="TextBox 45"/>
          <p:cNvSpPr txBox="1"/>
          <p:nvPr/>
        </p:nvSpPr>
        <p:spPr>
          <a:xfrm>
            <a:off x="7687157" y="2546252"/>
            <a:ext cx="2312165" cy="307777"/>
          </a:xfrm>
          <a:prstGeom prst="rect">
            <a:avLst/>
          </a:prstGeom>
          <a:noFill/>
        </p:spPr>
        <p:txBody>
          <a:bodyPr wrap="square" rtlCol="0">
            <a:spAutoFit/>
          </a:bodyPr>
          <a:lstStyle/>
          <a:p>
            <a:r>
              <a:rPr lang="en-US" sz="1400" b="1" dirty="0" err="1" smtClean="0">
                <a:latin typeface="Consolas" panose="020B0609020204030204" pitchFamily="49" charset="0"/>
                <a:cs typeface="Consolas" panose="020B0609020204030204" pitchFamily="49" charset="0"/>
              </a:rPr>
              <a:t>stdev</a:t>
            </a:r>
            <a:r>
              <a:rPr lang="en-US" sz="1400" b="1" dirty="0" smtClean="0">
                <a:latin typeface="Consolas" panose="020B0609020204030204" pitchFamily="49" charset="0"/>
                <a:cs typeface="Consolas" panose="020B0609020204030204" pitchFamily="49" charset="0"/>
              </a:rPr>
              <a:t>()</a:t>
            </a:r>
            <a:endParaRPr lang="en-US" sz="1400" b="1" dirty="0">
              <a:latin typeface="Consolas" panose="020B0609020204030204" pitchFamily="49" charset="0"/>
              <a:cs typeface="Consolas" panose="020B0609020204030204" pitchFamily="49" charset="0"/>
            </a:endParaRPr>
          </a:p>
        </p:txBody>
      </p:sp>
      <p:sp>
        <p:nvSpPr>
          <p:cNvPr id="47" name="Rectangle 46"/>
          <p:cNvSpPr/>
          <p:nvPr/>
        </p:nvSpPr>
        <p:spPr>
          <a:xfrm>
            <a:off x="6128695" y="2932379"/>
            <a:ext cx="6971803" cy="369332"/>
          </a:xfrm>
          <a:prstGeom prst="rect">
            <a:avLst/>
          </a:prstGeom>
        </p:spPr>
        <p:txBody>
          <a:bodyPr wrap="square">
            <a:spAutoFit/>
          </a:bodyPr>
          <a:lstStyle/>
          <a:p>
            <a:r>
              <a:rPr lang="en-US" dirty="0" smtClean="0"/>
              <a:t>Return the standard deviation of the items in the </a:t>
            </a:r>
            <a:r>
              <a:rPr lang="en-US" dirty="0"/>
              <a:t>RDD</a:t>
            </a:r>
          </a:p>
        </p:txBody>
      </p:sp>
      <p:sp>
        <p:nvSpPr>
          <p:cNvPr id="63" name="TextBox 62"/>
          <p:cNvSpPr txBox="1"/>
          <p:nvPr/>
        </p:nvSpPr>
        <p:spPr>
          <a:xfrm>
            <a:off x="8740025" y="4717786"/>
            <a:ext cx="3637936" cy="738664"/>
          </a:xfrm>
          <a:prstGeom prst="rect">
            <a:avLst/>
          </a:prstGeom>
          <a:noFill/>
        </p:spPr>
        <p:txBody>
          <a:bodyPr wrap="square" rtlCol="0">
            <a:spAutoFit/>
          </a:bodyPr>
          <a:lstStyle/>
          <a:p>
            <a:r>
              <a:rPr lang="en-US" sz="1400" dirty="0" smtClean="0">
                <a:latin typeface="Consolas" panose="020B0609020204030204" pitchFamily="49" charset="0"/>
                <a:cs typeface="Consolas" panose="020B0609020204030204" pitchFamily="49" charset="0"/>
              </a:rPr>
              <a:t>[2, 4, 1]</a:t>
            </a:r>
          </a:p>
          <a:p>
            <a:endParaRPr lang="en-US" sz="1400" dirty="0" smtClean="0">
              <a:latin typeface="Consolas" panose="020B0609020204030204" pitchFamily="49" charset="0"/>
              <a:cs typeface="Consolas" panose="020B0609020204030204" pitchFamily="49" charset="0"/>
            </a:endParaRPr>
          </a:p>
          <a:p>
            <a:r>
              <a:rPr lang="en-US" sz="1400" dirty="0">
                <a:latin typeface="Consolas" panose="020B0609020204030204" pitchFamily="49" charset="0"/>
                <a:cs typeface="Consolas" panose="020B0609020204030204" pitchFamily="49" charset="0"/>
              </a:rPr>
              <a:t>1.2472191</a:t>
            </a:r>
          </a:p>
        </p:txBody>
      </p:sp>
      <p:sp>
        <p:nvSpPr>
          <p:cNvPr id="26" name="Title 1"/>
          <p:cNvSpPr txBox="1">
            <a:spLocks/>
          </p:cNvSpPr>
          <p:nvPr/>
        </p:nvSpPr>
        <p:spPr>
          <a:xfrm>
            <a:off x="838972" y="887588"/>
            <a:ext cx="4697388" cy="849512"/>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sz="4000" dirty="0" err="1" smtClean="0"/>
              <a:t>stdev</a:t>
            </a:r>
            <a:endParaRPr lang="en-US" sz="4000" dirty="0">
              <a:solidFill>
                <a:schemeClr val="bg2">
                  <a:lumMod val="50000"/>
                </a:schemeClr>
              </a:solidFill>
            </a:endParaRPr>
          </a:p>
        </p:txBody>
      </p:sp>
      <p:sp>
        <p:nvSpPr>
          <p:cNvPr id="35" name="Rectangle 34"/>
          <p:cNvSpPr/>
          <p:nvPr/>
        </p:nvSpPr>
        <p:spPr>
          <a:xfrm>
            <a:off x="5792235" y="336778"/>
            <a:ext cx="1844146" cy="790620"/>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6184584" y="699984"/>
            <a:ext cx="1844146" cy="790620"/>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6572629" y="1034313"/>
            <a:ext cx="1844146" cy="790620"/>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p:cNvSpPr/>
          <p:nvPr/>
        </p:nvSpPr>
        <p:spPr>
          <a:xfrm>
            <a:off x="9982200" y="658747"/>
            <a:ext cx="1758752" cy="8846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p:cNvSpPr txBox="1"/>
          <p:nvPr/>
        </p:nvSpPr>
        <p:spPr>
          <a:xfrm>
            <a:off x="9982200" y="654971"/>
            <a:ext cx="1758752" cy="461665"/>
          </a:xfrm>
          <a:prstGeom prst="rect">
            <a:avLst/>
          </a:prstGeom>
          <a:noFill/>
        </p:spPr>
        <p:txBody>
          <a:bodyPr wrap="square" rtlCol="0">
            <a:spAutoFit/>
          </a:bodyPr>
          <a:lstStyle/>
          <a:p>
            <a:r>
              <a:rPr lang="en-US" sz="2400" dirty="0"/>
              <a:t>1.2472191</a:t>
            </a:r>
            <a:endParaRPr lang="en-US" sz="2400" dirty="0">
              <a:latin typeface="Consolas" panose="020B0609020204030204" pitchFamily="49" charset="0"/>
              <a:cs typeface="Consolas" panose="020B0609020204030204" pitchFamily="49" charset="0"/>
            </a:endParaRPr>
          </a:p>
        </p:txBody>
      </p:sp>
      <p:pic>
        <p:nvPicPr>
          <p:cNvPr id="66" name="Picture 65"/>
          <p:cNvPicPr>
            <a:picLocks noChangeAspect="1"/>
          </p:cNvPicPr>
          <p:nvPr/>
        </p:nvPicPr>
        <p:blipFill>
          <a:blip r:embed="rId4"/>
          <a:stretch>
            <a:fillRect/>
          </a:stretch>
        </p:blipFill>
        <p:spPr>
          <a:xfrm>
            <a:off x="11191875" y="1179846"/>
            <a:ext cx="444302" cy="286227"/>
          </a:xfrm>
          <a:prstGeom prst="rect">
            <a:avLst/>
          </a:prstGeom>
        </p:spPr>
      </p:pic>
      <p:pic>
        <p:nvPicPr>
          <p:cNvPr id="21" name="Picture 2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70038" y="5496998"/>
            <a:ext cx="384473" cy="566349"/>
          </a:xfrm>
          <a:prstGeom prst="rect">
            <a:avLst/>
          </a:prstGeom>
        </p:spPr>
      </p:pic>
      <p:pic>
        <p:nvPicPr>
          <p:cNvPr id="22" name="Picture 2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80160" y="3815985"/>
            <a:ext cx="564230" cy="564230"/>
          </a:xfrm>
          <a:prstGeom prst="rect">
            <a:avLst/>
          </a:prstGeom>
        </p:spPr>
      </p:pic>
      <p:cxnSp>
        <p:nvCxnSpPr>
          <p:cNvPr id="23" name="Straight Connector 22"/>
          <p:cNvCxnSpPr/>
          <p:nvPr/>
        </p:nvCxnSpPr>
        <p:spPr>
          <a:xfrm>
            <a:off x="2316385" y="4893485"/>
            <a:ext cx="4627096" cy="0"/>
          </a:xfrm>
          <a:prstGeom prst="line">
            <a:avLst/>
          </a:prstGeom>
          <a:ln w="19050">
            <a:solidFill>
              <a:schemeClr val="tx1"/>
            </a:solidFill>
          </a:ln>
        </p:spPr>
        <p:style>
          <a:lnRef idx="2">
            <a:schemeClr val="accent6"/>
          </a:lnRef>
          <a:fillRef idx="0">
            <a:schemeClr val="accent6"/>
          </a:fillRef>
          <a:effectRef idx="1">
            <a:schemeClr val="accent6"/>
          </a:effectRef>
          <a:fontRef idx="minor">
            <a:schemeClr val="tx1"/>
          </a:fontRef>
        </p:style>
      </p:cxnSp>
      <p:sp>
        <p:nvSpPr>
          <p:cNvPr id="24" name="TextBox 23"/>
          <p:cNvSpPr txBox="1"/>
          <p:nvPr/>
        </p:nvSpPr>
        <p:spPr>
          <a:xfrm>
            <a:off x="2313118" y="3549135"/>
            <a:ext cx="6216191" cy="1169551"/>
          </a:xfrm>
          <a:prstGeom prst="rect">
            <a:avLst/>
          </a:prstGeom>
          <a:noFill/>
        </p:spPr>
        <p:txBody>
          <a:bodyPr wrap="square" rtlCol="0">
            <a:spAutoFit/>
          </a:bodyPr>
          <a:lstStyle/>
          <a:p>
            <a:r>
              <a:rPr lang="en-US" sz="1400" b="1" dirty="0">
                <a:solidFill>
                  <a:srgbClr val="1482AC"/>
                </a:solidFill>
                <a:latin typeface="Consolas" panose="020B0609020204030204" pitchFamily="49" charset="0"/>
                <a:cs typeface="Consolas" panose="020B0609020204030204" pitchFamily="49" charset="0"/>
              </a:rPr>
              <a:t>x</a:t>
            </a:r>
            <a:r>
              <a:rPr lang="en-US" sz="1400" dirty="0">
                <a:latin typeface="Consolas" panose="020B0609020204030204" pitchFamily="49" charset="0"/>
                <a:cs typeface="Consolas" panose="020B0609020204030204" pitchFamily="49" charset="0"/>
              </a:rPr>
              <a:t> = </a:t>
            </a:r>
            <a:r>
              <a:rPr lang="en-US" sz="1400" dirty="0" err="1">
                <a:latin typeface="Consolas" panose="020B0609020204030204" pitchFamily="49" charset="0"/>
                <a:cs typeface="Consolas" panose="020B0609020204030204" pitchFamily="49" charset="0"/>
              </a:rPr>
              <a:t>sc.parallelize</a:t>
            </a:r>
            <a:r>
              <a:rPr lang="en-US" sz="1400" dirty="0" smtClean="0">
                <a:latin typeface="Consolas" panose="020B0609020204030204" pitchFamily="49" charset="0"/>
                <a:cs typeface="Consolas" panose="020B0609020204030204" pitchFamily="49" charset="0"/>
              </a:rPr>
              <a:t>([2,4,1])</a:t>
            </a:r>
            <a:endParaRPr lang="en-US" sz="1400" dirty="0">
              <a:latin typeface="Consolas" panose="020B0609020204030204" pitchFamily="49" charset="0"/>
              <a:cs typeface="Consolas" panose="020B0609020204030204" pitchFamily="49" charset="0"/>
            </a:endParaRPr>
          </a:p>
          <a:p>
            <a:r>
              <a:rPr lang="en-US" sz="1400" b="1" dirty="0" smtClean="0">
                <a:solidFill>
                  <a:srgbClr val="E68042"/>
                </a:solidFill>
                <a:latin typeface="Consolas" panose="020B0609020204030204" pitchFamily="49" charset="0"/>
                <a:cs typeface="Consolas" panose="020B0609020204030204" pitchFamily="49" charset="0"/>
              </a:rPr>
              <a:t>y</a:t>
            </a:r>
            <a:r>
              <a:rPr lang="en-US" sz="1400" dirty="0" smtClean="0">
                <a:latin typeface="Consolas" panose="020B0609020204030204" pitchFamily="49" charset="0"/>
                <a:cs typeface="Consolas" panose="020B0609020204030204" pitchFamily="49" charset="0"/>
              </a:rPr>
              <a:t> </a:t>
            </a:r>
            <a:r>
              <a:rPr lang="en-US" sz="1400" dirty="0">
                <a:latin typeface="Consolas" panose="020B0609020204030204" pitchFamily="49" charset="0"/>
                <a:cs typeface="Consolas" panose="020B0609020204030204" pitchFamily="49" charset="0"/>
              </a:rPr>
              <a:t>= </a:t>
            </a:r>
            <a:r>
              <a:rPr lang="en-US" sz="1400" b="1" dirty="0" err="1" smtClean="0">
                <a:solidFill>
                  <a:srgbClr val="1482AC"/>
                </a:solidFill>
                <a:latin typeface="Consolas" panose="020B0609020204030204" pitchFamily="49" charset="0"/>
                <a:cs typeface="Consolas" panose="020B0609020204030204" pitchFamily="49" charset="0"/>
              </a:rPr>
              <a:t>x</a:t>
            </a:r>
            <a:r>
              <a:rPr lang="en-US" sz="1400" dirty="0" err="1" smtClean="0">
                <a:latin typeface="Consolas" panose="020B0609020204030204" pitchFamily="49" charset="0"/>
                <a:cs typeface="Consolas" panose="020B0609020204030204" pitchFamily="49" charset="0"/>
              </a:rPr>
              <a:t>.stdev</a:t>
            </a:r>
            <a:r>
              <a:rPr lang="en-US" sz="1400" dirty="0" smtClean="0">
                <a:latin typeface="Consolas" panose="020B0609020204030204" pitchFamily="49" charset="0"/>
                <a:cs typeface="Consolas" panose="020B0609020204030204" pitchFamily="49" charset="0"/>
              </a:rPr>
              <a:t>()</a:t>
            </a:r>
            <a:endParaRPr lang="en-US" sz="1400" dirty="0">
              <a:latin typeface="Consolas" panose="020B0609020204030204" pitchFamily="49" charset="0"/>
              <a:cs typeface="Consolas" panose="020B0609020204030204" pitchFamily="49" charset="0"/>
            </a:endParaRPr>
          </a:p>
          <a:p>
            <a:endParaRPr lang="en-US" sz="1400" dirty="0">
              <a:latin typeface="Consolas" panose="020B0609020204030204" pitchFamily="49" charset="0"/>
              <a:cs typeface="Consolas" panose="020B0609020204030204" pitchFamily="49" charset="0"/>
            </a:endParaRPr>
          </a:p>
          <a:p>
            <a:r>
              <a:rPr lang="en-US" sz="1400" dirty="0" smtClean="0">
                <a:latin typeface="Consolas" panose="020B0609020204030204" pitchFamily="49" charset="0"/>
                <a:cs typeface="Consolas" panose="020B0609020204030204" pitchFamily="49" charset="0"/>
              </a:rPr>
              <a:t>print(</a:t>
            </a:r>
            <a:r>
              <a:rPr lang="en-US" sz="1400" b="1" dirty="0" err="1" smtClean="0">
                <a:solidFill>
                  <a:srgbClr val="1482AC"/>
                </a:solidFill>
                <a:latin typeface="Consolas" panose="020B0609020204030204" pitchFamily="49" charset="0"/>
                <a:cs typeface="Consolas" panose="020B0609020204030204" pitchFamily="49" charset="0"/>
              </a:rPr>
              <a:t>x</a:t>
            </a:r>
            <a:r>
              <a:rPr lang="en-US" sz="1400" dirty="0" err="1" smtClean="0">
                <a:latin typeface="Consolas" panose="020B0609020204030204" pitchFamily="49" charset="0"/>
                <a:cs typeface="Consolas" panose="020B0609020204030204" pitchFamily="49" charset="0"/>
              </a:rPr>
              <a:t>.collect</a:t>
            </a:r>
            <a:r>
              <a:rPr lang="en-US" sz="1400" dirty="0">
                <a:latin typeface="Consolas" panose="020B0609020204030204" pitchFamily="49" charset="0"/>
                <a:cs typeface="Consolas" panose="020B0609020204030204" pitchFamily="49" charset="0"/>
              </a:rPr>
              <a:t>())</a:t>
            </a:r>
          </a:p>
          <a:p>
            <a:r>
              <a:rPr lang="en-US" sz="1400" dirty="0">
                <a:latin typeface="Consolas" panose="020B0609020204030204" pitchFamily="49" charset="0"/>
                <a:cs typeface="Consolas" panose="020B0609020204030204" pitchFamily="49" charset="0"/>
              </a:rPr>
              <a:t>print(</a:t>
            </a:r>
            <a:r>
              <a:rPr lang="en-US" sz="1400" b="1" dirty="0">
                <a:solidFill>
                  <a:srgbClr val="E68042"/>
                </a:solidFill>
                <a:latin typeface="Consolas" panose="020B0609020204030204" pitchFamily="49" charset="0"/>
                <a:cs typeface="Consolas" panose="020B0609020204030204" pitchFamily="49" charset="0"/>
              </a:rPr>
              <a:t>y</a:t>
            </a:r>
            <a:r>
              <a:rPr lang="en-US" sz="1400" dirty="0">
                <a:latin typeface="Consolas" panose="020B0609020204030204" pitchFamily="49" charset="0"/>
                <a:cs typeface="Consolas" panose="020B0609020204030204" pitchFamily="49" charset="0"/>
              </a:rPr>
              <a:t>)</a:t>
            </a:r>
          </a:p>
        </p:txBody>
      </p:sp>
      <p:sp>
        <p:nvSpPr>
          <p:cNvPr id="25" name="TextBox 24"/>
          <p:cNvSpPr txBox="1"/>
          <p:nvPr/>
        </p:nvSpPr>
        <p:spPr>
          <a:xfrm>
            <a:off x="2313120" y="5214836"/>
            <a:ext cx="5632862" cy="1169551"/>
          </a:xfrm>
          <a:prstGeom prst="rect">
            <a:avLst/>
          </a:prstGeom>
          <a:noFill/>
        </p:spPr>
        <p:txBody>
          <a:bodyPr wrap="square" rtlCol="0">
            <a:spAutoFit/>
          </a:bodyPr>
          <a:lstStyle/>
          <a:p>
            <a:r>
              <a:rPr lang="en-US" sz="1400" dirty="0" err="1" smtClean="0">
                <a:latin typeface="Consolas" panose="020B0609020204030204" pitchFamily="49" charset="0"/>
                <a:ea typeface="Anonymous Pro" panose="02060609030202000504" pitchFamily="49" charset="0"/>
                <a:cs typeface="Consolas" panose="020B0609020204030204" pitchFamily="49" charset="0"/>
              </a:rPr>
              <a:t>val</a:t>
            </a:r>
            <a:r>
              <a:rPr lang="en-US" sz="1400" dirty="0" smtClean="0">
                <a:latin typeface="Consolas" panose="020B0609020204030204" pitchFamily="49" charset="0"/>
                <a:ea typeface="Anonymous Pro" panose="02060609030202000504" pitchFamily="49" charset="0"/>
                <a:cs typeface="Consolas" panose="020B0609020204030204" pitchFamily="49" charset="0"/>
              </a:rPr>
              <a:t> </a:t>
            </a:r>
            <a:r>
              <a:rPr lang="en-US" sz="1400" b="1" dirty="0" smtClean="0">
                <a:solidFill>
                  <a:srgbClr val="0070C0"/>
                </a:solidFill>
                <a:latin typeface="Consolas" panose="020B0609020204030204" pitchFamily="49" charset="0"/>
                <a:ea typeface="Anonymous Pro" panose="02060609030202000504" pitchFamily="49" charset="0"/>
                <a:cs typeface="Consolas" panose="020B0609020204030204" pitchFamily="49" charset="0"/>
              </a:rPr>
              <a:t>x</a:t>
            </a:r>
            <a:r>
              <a:rPr lang="en-US" sz="1400" dirty="0" smtClean="0">
                <a:latin typeface="Consolas" panose="020B0609020204030204" pitchFamily="49" charset="0"/>
                <a:ea typeface="Anonymous Pro" panose="02060609030202000504" pitchFamily="49" charset="0"/>
                <a:cs typeface="Consolas" panose="020B0609020204030204" pitchFamily="49" charset="0"/>
              </a:rPr>
              <a:t> = </a:t>
            </a:r>
            <a:r>
              <a:rPr lang="en-US" sz="1400" dirty="0" err="1" smtClean="0">
                <a:latin typeface="Consolas" panose="020B0609020204030204" pitchFamily="49" charset="0"/>
                <a:ea typeface="Anonymous Pro" panose="02060609030202000504" pitchFamily="49" charset="0"/>
                <a:cs typeface="Consolas" panose="020B0609020204030204" pitchFamily="49" charset="0"/>
              </a:rPr>
              <a:t>sc.parallelize</a:t>
            </a:r>
            <a:r>
              <a:rPr lang="en-US" sz="1400" dirty="0" smtClean="0">
                <a:latin typeface="Consolas" panose="020B0609020204030204" pitchFamily="49" charset="0"/>
                <a:ea typeface="Anonymous Pro" panose="02060609030202000504" pitchFamily="49" charset="0"/>
                <a:cs typeface="Consolas" panose="020B0609020204030204" pitchFamily="49" charset="0"/>
              </a:rPr>
              <a:t>(Array(2,4,1))</a:t>
            </a:r>
          </a:p>
          <a:p>
            <a:r>
              <a:rPr lang="en-US" sz="1400" dirty="0" err="1" smtClean="0">
                <a:latin typeface="Consolas" panose="020B0609020204030204" pitchFamily="49" charset="0"/>
                <a:ea typeface="Anonymous Pro" panose="02060609030202000504" pitchFamily="49" charset="0"/>
                <a:cs typeface="Consolas" panose="020B0609020204030204" pitchFamily="49" charset="0"/>
              </a:rPr>
              <a:t>val</a:t>
            </a:r>
            <a:r>
              <a:rPr lang="en-US" sz="1400" dirty="0" smtClean="0">
                <a:latin typeface="Consolas" panose="020B0609020204030204" pitchFamily="49" charset="0"/>
                <a:ea typeface="Anonymous Pro" panose="02060609030202000504" pitchFamily="49" charset="0"/>
                <a:cs typeface="Consolas" panose="020B0609020204030204" pitchFamily="49" charset="0"/>
              </a:rPr>
              <a:t> </a:t>
            </a:r>
            <a:r>
              <a:rPr lang="en-US" sz="1400" b="1" dirty="0" smtClean="0">
                <a:solidFill>
                  <a:srgbClr val="E8761D"/>
                </a:solidFill>
                <a:latin typeface="Consolas" panose="020B0609020204030204" pitchFamily="49" charset="0"/>
                <a:ea typeface="Anonymous Pro" panose="02060609030202000504" pitchFamily="49" charset="0"/>
                <a:cs typeface="Consolas" panose="020B0609020204030204" pitchFamily="49" charset="0"/>
              </a:rPr>
              <a:t>y</a:t>
            </a:r>
            <a:r>
              <a:rPr lang="en-US" sz="1400" dirty="0" smtClean="0">
                <a:latin typeface="Consolas" panose="020B0609020204030204" pitchFamily="49" charset="0"/>
                <a:ea typeface="Anonymous Pro" panose="02060609030202000504" pitchFamily="49" charset="0"/>
                <a:cs typeface="Consolas" panose="020B0609020204030204" pitchFamily="49" charset="0"/>
              </a:rPr>
              <a:t> = </a:t>
            </a:r>
            <a:r>
              <a:rPr lang="en-US" sz="1400" b="1" dirty="0" err="1" smtClean="0">
                <a:solidFill>
                  <a:srgbClr val="0070C0"/>
                </a:solidFill>
                <a:latin typeface="Consolas" panose="020B0609020204030204" pitchFamily="49" charset="0"/>
                <a:ea typeface="Anonymous Pro" panose="02060609030202000504" pitchFamily="49" charset="0"/>
                <a:cs typeface="Consolas" panose="020B0609020204030204" pitchFamily="49" charset="0"/>
              </a:rPr>
              <a:t>x</a:t>
            </a:r>
            <a:r>
              <a:rPr lang="en-US" sz="1400" dirty="0" err="1" smtClean="0">
                <a:latin typeface="Consolas" panose="020B0609020204030204" pitchFamily="49" charset="0"/>
                <a:ea typeface="Anonymous Pro" panose="02060609030202000504" pitchFamily="49" charset="0"/>
                <a:cs typeface="Consolas" panose="020B0609020204030204" pitchFamily="49" charset="0"/>
              </a:rPr>
              <a:t>.stdev</a:t>
            </a:r>
            <a:endParaRPr lang="en-US" sz="1400" dirty="0" smtClean="0">
              <a:latin typeface="Consolas" panose="020B0609020204030204" pitchFamily="49" charset="0"/>
              <a:ea typeface="Anonymous Pro" panose="02060609030202000504" pitchFamily="49" charset="0"/>
              <a:cs typeface="Consolas" panose="020B0609020204030204" pitchFamily="49" charset="0"/>
            </a:endParaRPr>
          </a:p>
          <a:p>
            <a:endParaRPr lang="en-US" sz="1400" dirty="0" smtClean="0">
              <a:latin typeface="Consolas" panose="020B0609020204030204" pitchFamily="49" charset="0"/>
              <a:ea typeface="Anonymous Pro" panose="02060609030202000504" pitchFamily="49" charset="0"/>
              <a:cs typeface="Consolas" panose="020B0609020204030204" pitchFamily="49" charset="0"/>
            </a:endParaRPr>
          </a:p>
          <a:p>
            <a:r>
              <a:rPr lang="en-US" sz="1400" dirty="0" err="1" smtClean="0">
                <a:latin typeface="Consolas" panose="020B0609020204030204" pitchFamily="49" charset="0"/>
                <a:ea typeface="Anonymous Pro" panose="02060609030202000504" pitchFamily="49" charset="0"/>
                <a:cs typeface="Consolas" panose="020B0609020204030204" pitchFamily="49" charset="0"/>
              </a:rPr>
              <a:t>println</a:t>
            </a:r>
            <a:r>
              <a:rPr lang="en-US" sz="1400" dirty="0" smtClean="0">
                <a:latin typeface="Consolas" panose="020B0609020204030204" pitchFamily="49" charset="0"/>
                <a:ea typeface="Anonymous Pro" panose="02060609030202000504" pitchFamily="49" charset="0"/>
                <a:cs typeface="Consolas" panose="020B0609020204030204" pitchFamily="49" charset="0"/>
              </a:rPr>
              <a:t>(</a:t>
            </a:r>
            <a:r>
              <a:rPr lang="en-US" sz="1400" b="1" dirty="0" err="1" smtClean="0">
                <a:solidFill>
                  <a:srgbClr val="0070C0"/>
                </a:solidFill>
                <a:latin typeface="Consolas" panose="020B0609020204030204" pitchFamily="49" charset="0"/>
                <a:ea typeface="Anonymous Pro" panose="02060609030202000504" pitchFamily="49" charset="0"/>
                <a:cs typeface="Consolas" panose="020B0609020204030204" pitchFamily="49" charset="0"/>
              </a:rPr>
              <a:t>x</a:t>
            </a:r>
            <a:r>
              <a:rPr lang="en-US" sz="1400" dirty="0" err="1" smtClean="0">
                <a:latin typeface="Consolas" panose="020B0609020204030204" pitchFamily="49" charset="0"/>
                <a:ea typeface="Anonymous Pro" panose="02060609030202000504" pitchFamily="49" charset="0"/>
                <a:cs typeface="Consolas" panose="020B0609020204030204" pitchFamily="49" charset="0"/>
              </a:rPr>
              <a:t>.collect</a:t>
            </a:r>
            <a:r>
              <a:rPr lang="en-US" sz="1400" dirty="0">
                <a:latin typeface="Consolas" panose="020B0609020204030204" pitchFamily="49" charset="0"/>
                <a:ea typeface="Anonymous Pro" panose="02060609030202000504" pitchFamily="49" charset="0"/>
                <a:cs typeface="Consolas" panose="020B0609020204030204" pitchFamily="49" charset="0"/>
              </a:rPr>
              <a:t>().</a:t>
            </a:r>
            <a:r>
              <a:rPr lang="en-US" sz="1400" dirty="0" err="1" smtClean="0">
                <a:latin typeface="Consolas" panose="020B0609020204030204" pitchFamily="49" charset="0"/>
                <a:ea typeface="Anonymous Pro" panose="02060609030202000504" pitchFamily="49" charset="0"/>
                <a:cs typeface="Consolas" panose="020B0609020204030204" pitchFamily="49" charset="0"/>
              </a:rPr>
              <a:t>mkString</a:t>
            </a:r>
            <a:r>
              <a:rPr lang="en-US" sz="1400" dirty="0" smtClean="0">
                <a:latin typeface="Consolas" panose="020B0609020204030204" pitchFamily="49" charset="0"/>
                <a:ea typeface="Anonymous Pro" panose="02060609030202000504" pitchFamily="49" charset="0"/>
                <a:cs typeface="Consolas" panose="020B0609020204030204" pitchFamily="49" charset="0"/>
              </a:rPr>
              <a:t>(", "))</a:t>
            </a:r>
          </a:p>
          <a:p>
            <a:r>
              <a:rPr lang="en-US" sz="1400" dirty="0" err="1" smtClean="0">
                <a:latin typeface="Consolas" panose="020B0609020204030204" pitchFamily="49" charset="0"/>
                <a:ea typeface="Anonymous Pro" panose="02060609030202000504" pitchFamily="49" charset="0"/>
                <a:cs typeface="Consolas" panose="020B0609020204030204" pitchFamily="49" charset="0"/>
              </a:rPr>
              <a:t>println</a:t>
            </a:r>
            <a:r>
              <a:rPr lang="en-US" sz="1400" dirty="0" smtClean="0">
                <a:latin typeface="Consolas" panose="020B0609020204030204" pitchFamily="49" charset="0"/>
                <a:ea typeface="Anonymous Pro" panose="02060609030202000504" pitchFamily="49" charset="0"/>
                <a:cs typeface="Consolas" panose="020B0609020204030204" pitchFamily="49" charset="0"/>
              </a:rPr>
              <a:t>(</a:t>
            </a:r>
            <a:r>
              <a:rPr lang="en-US" sz="1400" b="1" dirty="0" smtClean="0">
                <a:solidFill>
                  <a:srgbClr val="E8761D"/>
                </a:solidFill>
                <a:latin typeface="Consolas" panose="020B0609020204030204" pitchFamily="49" charset="0"/>
                <a:ea typeface="Anonymous Pro" panose="02060609030202000504" pitchFamily="49" charset="0"/>
                <a:cs typeface="Consolas" panose="020B0609020204030204" pitchFamily="49" charset="0"/>
              </a:rPr>
              <a:t>y</a:t>
            </a:r>
            <a:r>
              <a:rPr lang="en-US" sz="1400" dirty="0" smtClean="0">
                <a:latin typeface="Consolas" panose="020B0609020204030204" pitchFamily="49" charset="0"/>
                <a:ea typeface="Anonymous Pro" panose="02060609030202000504" pitchFamily="49" charset="0"/>
                <a:cs typeface="Consolas" panose="020B0609020204030204" pitchFamily="49" charset="0"/>
              </a:rPr>
              <a:t>)</a:t>
            </a:r>
            <a:endParaRPr lang="en-US" sz="1400" dirty="0">
              <a:latin typeface="Consolas" panose="020B0609020204030204" pitchFamily="49" charset="0"/>
              <a:ea typeface="Anonymous Pro" panose="02060609030202000504" pitchFamily="49" charset="0"/>
              <a:cs typeface="Consolas" panose="020B0609020204030204" pitchFamily="49" charset="0"/>
            </a:endParaRPr>
          </a:p>
        </p:txBody>
      </p:sp>
      <p:pic>
        <p:nvPicPr>
          <p:cNvPr id="27" name="Picture 2" descr="http://inwallspeakers1.com/wp-content/uploads/2014/07/printer-icon-transparent.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7446" y="6015921"/>
            <a:ext cx="773050" cy="685438"/>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4" descr="http://upload.wikimedia.org/wikipedia/commons/thumb/c/c8/Gaussian_distribution.svg/1280px-Gaussian_distribution.svg.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125075" y="5829821"/>
            <a:ext cx="1828800" cy="871538"/>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p:cNvSpPr txBox="1"/>
          <p:nvPr/>
        </p:nvSpPr>
        <p:spPr>
          <a:xfrm>
            <a:off x="6572629" y="1062018"/>
            <a:ext cx="301896" cy="307777"/>
          </a:xfrm>
          <a:prstGeom prst="rect">
            <a:avLst/>
          </a:prstGeom>
          <a:noFill/>
        </p:spPr>
        <p:txBody>
          <a:bodyPr wrap="square" rtlCol="0">
            <a:spAutoFit/>
          </a:bodyPr>
          <a:lstStyle/>
          <a:p>
            <a:pPr algn="ctr"/>
            <a:r>
              <a:rPr lang="en-US" sz="1400" dirty="0" smtClean="0">
                <a:solidFill>
                  <a:schemeClr val="bg1"/>
                </a:solidFill>
              </a:rPr>
              <a:t>2</a:t>
            </a:r>
            <a:endParaRPr lang="en-US" sz="1400" dirty="0">
              <a:solidFill>
                <a:schemeClr val="bg1"/>
              </a:solidFill>
            </a:endParaRPr>
          </a:p>
        </p:txBody>
      </p:sp>
      <p:sp>
        <p:nvSpPr>
          <p:cNvPr id="30" name="TextBox 29"/>
          <p:cNvSpPr txBox="1"/>
          <p:nvPr/>
        </p:nvSpPr>
        <p:spPr>
          <a:xfrm>
            <a:off x="5792235" y="312704"/>
            <a:ext cx="301896" cy="307777"/>
          </a:xfrm>
          <a:prstGeom prst="rect">
            <a:avLst/>
          </a:prstGeom>
          <a:noFill/>
        </p:spPr>
        <p:txBody>
          <a:bodyPr wrap="square" rtlCol="0">
            <a:spAutoFit/>
          </a:bodyPr>
          <a:lstStyle/>
          <a:p>
            <a:pPr algn="ctr"/>
            <a:r>
              <a:rPr lang="en-US" sz="1400" dirty="0" smtClean="0">
                <a:solidFill>
                  <a:schemeClr val="bg1"/>
                </a:solidFill>
              </a:rPr>
              <a:t>1</a:t>
            </a:r>
            <a:endParaRPr lang="en-US" sz="1400" dirty="0">
              <a:solidFill>
                <a:schemeClr val="bg1"/>
              </a:solidFill>
            </a:endParaRPr>
          </a:p>
        </p:txBody>
      </p:sp>
      <p:sp>
        <p:nvSpPr>
          <p:cNvPr id="31" name="TextBox 30"/>
          <p:cNvSpPr txBox="1"/>
          <p:nvPr/>
        </p:nvSpPr>
        <p:spPr>
          <a:xfrm>
            <a:off x="6191582" y="717156"/>
            <a:ext cx="301896" cy="307777"/>
          </a:xfrm>
          <a:prstGeom prst="rect">
            <a:avLst/>
          </a:prstGeom>
          <a:noFill/>
        </p:spPr>
        <p:txBody>
          <a:bodyPr wrap="square" rtlCol="0">
            <a:spAutoFit/>
          </a:bodyPr>
          <a:lstStyle/>
          <a:p>
            <a:pPr algn="ctr"/>
            <a:r>
              <a:rPr lang="en-US" sz="1400" dirty="0">
                <a:solidFill>
                  <a:schemeClr val="bg1"/>
                </a:solidFill>
              </a:rPr>
              <a:t>4</a:t>
            </a:r>
          </a:p>
        </p:txBody>
      </p:sp>
      <p:sp>
        <p:nvSpPr>
          <p:cNvPr id="32" name="TextBox 31"/>
          <p:cNvSpPr txBox="1"/>
          <p:nvPr/>
        </p:nvSpPr>
        <p:spPr>
          <a:xfrm>
            <a:off x="8149420" y="15577"/>
            <a:ext cx="463696" cy="1015663"/>
          </a:xfrm>
          <a:prstGeom prst="rect">
            <a:avLst/>
          </a:prstGeom>
          <a:noFill/>
        </p:spPr>
        <p:txBody>
          <a:bodyPr wrap="square" rtlCol="0">
            <a:spAutoFit/>
          </a:bodyPr>
          <a:lstStyle/>
          <a:p>
            <a:r>
              <a:rPr lang="el-GR" sz="6000" dirty="0">
                <a:latin typeface="Times New Roman" panose="02020603050405020304" pitchFamily="18" charset="0"/>
                <a:cs typeface="Times New Roman" panose="02020603050405020304" pitchFamily="18" charset="0"/>
              </a:rPr>
              <a:t>σ</a:t>
            </a:r>
            <a:endParaRPr lang="en-US" sz="6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54267623"/>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err="1" smtClean="0"/>
              <a:t>count</a:t>
            </a:r>
            <a:r>
              <a:rPr lang="en-US" sz="4800" dirty="0" err="1" smtClean="0">
                <a:solidFill>
                  <a:schemeClr val="bg2">
                    <a:lumMod val="75000"/>
                  </a:schemeClr>
                </a:solidFill>
              </a:rPr>
              <a:t>by</a:t>
            </a:r>
            <a:r>
              <a:rPr lang="en-US" sz="4800" dirty="0" err="1" smtClean="0"/>
              <a:t>key</a:t>
            </a:r>
            <a:endParaRPr lang="en-US" sz="4800" dirty="0">
              <a:solidFill>
                <a:schemeClr val="bg2">
                  <a:lumMod val="50000"/>
                </a:schemeClr>
              </a:solidFill>
            </a:endParaRPr>
          </a:p>
        </p:txBody>
      </p:sp>
      <p:sp>
        <p:nvSpPr>
          <p:cNvPr id="43" name="Rectangle 42"/>
          <p:cNvSpPr/>
          <p:nvPr/>
        </p:nvSpPr>
        <p:spPr>
          <a:xfrm>
            <a:off x="8025053" y="3366583"/>
            <a:ext cx="2519122" cy="1079995"/>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p:cNvSpPr txBox="1"/>
          <p:nvPr/>
        </p:nvSpPr>
        <p:spPr>
          <a:xfrm>
            <a:off x="8025053" y="3366583"/>
            <a:ext cx="2519122" cy="461665"/>
          </a:xfrm>
          <a:prstGeom prst="rect">
            <a:avLst/>
          </a:prstGeom>
          <a:noFill/>
        </p:spPr>
        <p:txBody>
          <a:bodyPr wrap="square" rtlCol="0">
            <a:spAutoFit/>
          </a:bodyPr>
          <a:lstStyle/>
          <a:p>
            <a:r>
              <a:rPr lang="en-US" sz="2400" dirty="0"/>
              <a:t>{'A': 1, 'J': 2, 'F': 1}</a:t>
            </a:r>
            <a:endParaRPr lang="en-US" sz="2400" dirty="0">
              <a:latin typeface="Consolas" panose="020B0609020204030204" pitchFamily="49" charset="0"/>
              <a:cs typeface="Consolas" panose="020B0609020204030204" pitchFamily="49" charset="0"/>
            </a:endParaRPr>
          </a:p>
        </p:txBody>
      </p:sp>
      <p:pic>
        <p:nvPicPr>
          <p:cNvPr id="45" name="Picture 44"/>
          <p:cNvPicPr>
            <a:picLocks noChangeAspect="1"/>
          </p:cNvPicPr>
          <p:nvPr/>
        </p:nvPicPr>
        <p:blipFill>
          <a:blip r:embed="rId3"/>
          <a:stretch>
            <a:fillRect/>
          </a:stretch>
        </p:blipFill>
        <p:spPr>
          <a:xfrm>
            <a:off x="9810750" y="3964257"/>
            <a:ext cx="628650" cy="404987"/>
          </a:xfrm>
          <a:prstGeom prst="rect">
            <a:avLst/>
          </a:prstGeom>
        </p:spPr>
      </p:pic>
      <p:pic>
        <p:nvPicPr>
          <p:cNvPr id="14" name="Picture 2" descr="http://inwallspeakers1.com/wp-content/uploads/2014/07/printer-icon-transparent.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446" y="6015921"/>
            <a:ext cx="773050" cy="685438"/>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descr="http://upload.wikimedia.org/wikipedia/commons/thumb/c/c8/Gaussian_distribution.svg/1280px-Gaussian_distribution.sv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25075" y="5829821"/>
            <a:ext cx="1828800" cy="871538"/>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2274788" y="2794579"/>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2284414" y="2805762"/>
            <a:ext cx="344792" cy="307777"/>
          </a:xfrm>
          <a:prstGeom prst="rect">
            <a:avLst/>
          </a:prstGeom>
          <a:solidFill>
            <a:srgbClr val="7030A0"/>
          </a:solidFill>
        </p:spPr>
        <p:txBody>
          <a:bodyPr wrap="square" rtlCol="0">
            <a:spAutoFit/>
          </a:bodyPr>
          <a:lstStyle/>
          <a:p>
            <a:pPr algn="ctr"/>
            <a:r>
              <a:rPr lang="en-US" sz="1400" dirty="0" smtClean="0">
                <a:solidFill>
                  <a:schemeClr val="bg1"/>
                </a:solidFill>
              </a:rPr>
              <a:t>J</a:t>
            </a:r>
            <a:endParaRPr lang="en-US" sz="1400" dirty="0">
              <a:solidFill>
                <a:schemeClr val="bg1"/>
              </a:solidFill>
            </a:endParaRPr>
          </a:p>
        </p:txBody>
      </p:sp>
      <p:sp>
        <p:nvSpPr>
          <p:cNvPr id="21" name="TextBox 20"/>
          <p:cNvSpPr txBox="1"/>
          <p:nvPr/>
        </p:nvSpPr>
        <p:spPr>
          <a:xfrm>
            <a:off x="2633610" y="2803511"/>
            <a:ext cx="1742369" cy="307777"/>
          </a:xfrm>
          <a:prstGeom prst="rect">
            <a:avLst/>
          </a:prstGeom>
          <a:noFill/>
        </p:spPr>
        <p:txBody>
          <a:bodyPr wrap="square" rtlCol="0">
            <a:spAutoFit/>
          </a:bodyPr>
          <a:lstStyle/>
          <a:p>
            <a:r>
              <a:rPr lang="en-US" sz="1400" dirty="0" smtClean="0">
                <a:solidFill>
                  <a:schemeClr val="bg1"/>
                </a:solidFill>
              </a:rPr>
              <a:t>“John”</a:t>
            </a:r>
            <a:endParaRPr lang="en-US" sz="1400" dirty="0">
              <a:solidFill>
                <a:schemeClr val="bg1"/>
              </a:solidFill>
            </a:endParaRPr>
          </a:p>
        </p:txBody>
      </p:sp>
      <p:sp>
        <p:nvSpPr>
          <p:cNvPr id="22" name="Rectangle 21"/>
          <p:cNvSpPr/>
          <p:nvPr/>
        </p:nvSpPr>
        <p:spPr>
          <a:xfrm>
            <a:off x="2559673" y="3104736"/>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2922581" y="3116025"/>
            <a:ext cx="1067912" cy="307777"/>
          </a:xfrm>
          <a:prstGeom prst="rect">
            <a:avLst/>
          </a:prstGeom>
          <a:noFill/>
        </p:spPr>
        <p:txBody>
          <a:bodyPr wrap="square" rtlCol="0">
            <a:spAutoFit/>
          </a:bodyPr>
          <a:lstStyle/>
          <a:p>
            <a:r>
              <a:rPr lang="en-US" sz="1400" dirty="0" smtClean="0">
                <a:solidFill>
                  <a:schemeClr val="bg1"/>
                </a:solidFill>
              </a:rPr>
              <a:t>“Anna”</a:t>
            </a:r>
            <a:endParaRPr lang="en-US" sz="1400" dirty="0">
              <a:solidFill>
                <a:schemeClr val="bg1"/>
              </a:solidFill>
            </a:endParaRPr>
          </a:p>
        </p:txBody>
      </p:sp>
      <p:sp>
        <p:nvSpPr>
          <p:cNvPr id="25" name="TextBox 24"/>
          <p:cNvSpPr txBox="1"/>
          <p:nvPr/>
        </p:nvSpPr>
        <p:spPr>
          <a:xfrm>
            <a:off x="2578197" y="3123089"/>
            <a:ext cx="344792" cy="307777"/>
          </a:xfrm>
          <a:prstGeom prst="rect">
            <a:avLst/>
          </a:prstGeom>
          <a:solidFill>
            <a:srgbClr val="92D050"/>
          </a:solidFill>
        </p:spPr>
        <p:txBody>
          <a:bodyPr wrap="square" rtlCol="0">
            <a:spAutoFit/>
          </a:bodyPr>
          <a:lstStyle/>
          <a:p>
            <a:pPr algn="ctr"/>
            <a:r>
              <a:rPr lang="en-US" sz="1400" dirty="0"/>
              <a:t>A</a:t>
            </a:r>
          </a:p>
        </p:txBody>
      </p:sp>
      <p:sp>
        <p:nvSpPr>
          <p:cNvPr id="26" name="Rectangle 25"/>
          <p:cNvSpPr/>
          <p:nvPr/>
        </p:nvSpPr>
        <p:spPr>
          <a:xfrm>
            <a:off x="2887719" y="3411412"/>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3252509" y="3417829"/>
            <a:ext cx="1067912" cy="307777"/>
          </a:xfrm>
          <a:prstGeom prst="rect">
            <a:avLst/>
          </a:prstGeom>
          <a:noFill/>
        </p:spPr>
        <p:txBody>
          <a:bodyPr wrap="square" rtlCol="0">
            <a:spAutoFit/>
          </a:bodyPr>
          <a:lstStyle/>
          <a:p>
            <a:r>
              <a:rPr lang="en-US" sz="1400" dirty="0" smtClean="0">
                <a:solidFill>
                  <a:schemeClr val="bg1"/>
                </a:solidFill>
              </a:rPr>
              <a:t>“Fred”</a:t>
            </a:r>
            <a:endParaRPr lang="en-US" sz="1400" dirty="0">
              <a:solidFill>
                <a:schemeClr val="bg1"/>
              </a:solidFill>
            </a:endParaRPr>
          </a:p>
        </p:txBody>
      </p:sp>
      <p:sp>
        <p:nvSpPr>
          <p:cNvPr id="29" name="TextBox 28"/>
          <p:cNvSpPr txBox="1"/>
          <p:nvPr/>
        </p:nvSpPr>
        <p:spPr>
          <a:xfrm>
            <a:off x="2903312" y="3424893"/>
            <a:ext cx="344792" cy="307777"/>
          </a:xfrm>
          <a:prstGeom prst="rect">
            <a:avLst/>
          </a:prstGeom>
          <a:solidFill>
            <a:srgbClr val="FFFF00"/>
          </a:solidFill>
        </p:spPr>
        <p:txBody>
          <a:bodyPr wrap="square" rtlCol="0">
            <a:spAutoFit/>
          </a:bodyPr>
          <a:lstStyle/>
          <a:p>
            <a:pPr algn="ctr"/>
            <a:r>
              <a:rPr lang="en-US" sz="1400" dirty="0" smtClean="0"/>
              <a:t>F</a:t>
            </a:r>
            <a:endParaRPr lang="en-US" sz="1400" dirty="0"/>
          </a:p>
        </p:txBody>
      </p:sp>
      <p:sp>
        <p:nvSpPr>
          <p:cNvPr id="30" name="Rectangle 29"/>
          <p:cNvSpPr/>
          <p:nvPr/>
        </p:nvSpPr>
        <p:spPr>
          <a:xfrm>
            <a:off x="3187284" y="372021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3195802" y="3726930"/>
            <a:ext cx="344792" cy="307777"/>
          </a:xfrm>
          <a:prstGeom prst="rect">
            <a:avLst/>
          </a:prstGeom>
          <a:solidFill>
            <a:srgbClr val="7030A0"/>
          </a:solidFill>
        </p:spPr>
        <p:txBody>
          <a:bodyPr wrap="square" rtlCol="0">
            <a:spAutoFit/>
          </a:bodyPr>
          <a:lstStyle/>
          <a:p>
            <a:pPr algn="ctr"/>
            <a:r>
              <a:rPr lang="en-US" sz="1400" dirty="0" smtClean="0">
                <a:solidFill>
                  <a:schemeClr val="bg1"/>
                </a:solidFill>
              </a:rPr>
              <a:t>J</a:t>
            </a:r>
            <a:endParaRPr lang="en-US" sz="1400" dirty="0">
              <a:solidFill>
                <a:schemeClr val="bg1"/>
              </a:solidFill>
            </a:endParaRPr>
          </a:p>
        </p:txBody>
      </p:sp>
      <p:sp>
        <p:nvSpPr>
          <p:cNvPr id="32" name="TextBox 31"/>
          <p:cNvSpPr txBox="1"/>
          <p:nvPr/>
        </p:nvSpPr>
        <p:spPr>
          <a:xfrm>
            <a:off x="3549811" y="3724679"/>
            <a:ext cx="1742369" cy="307777"/>
          </a:xfrm>
          <a:prstGeom prst="rect">
            <a:avLst/>
          </a:prstGeom>
          <a:noFill/>
        </p:spPr>
        <p:txBody>
          <a:bodyPr wrap="square" rtlCol="0">
            <a:spAutoFit/>
          </a:bodyPr>
          <a:lstStyle/>
          <a:p>
            <a:r>
              <a:rPr lang="en-US" sz="1400" dirty="0" smtClean="0">
                <a:solidFill>
                  <a:schemeClr val="bg1"/>
                </a:solidFill>
              </a:rPr>
              <a:t>“James”</a:t>
            </a:r>
            <a:endParaRPr lang="en-US" sz="1400" dirty="0">
              <a:solidFill>
                <a:schemeClr val="bg1"/>
              </a:solidFill>
            </a:endParaRPr>
          </a:p>
        </p:txBody>
      </p:sp>
    </p:spTree>
    <p:extLst>
      <p:ext uri="{BB962C8B-B14F-4D97-AF65-F5344CB8AC3E}">
        <p14:creationId xmlns:p14="http://schemas.microsoft.com/office/powerpoint/2010/main" val="3832820300"/>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42"/>
          <p:cNvPicPr>
            <a:picLocks noChangeAspect="1"/>
          </p:cNvPicPr>
          <p:nvPr/>
        </p:nvPicPr>
        <p:blipFill>
          <a:blip r:embed="rId3"/>
          <a:stretch>
            <a:fillRect/>
          </a:stretch>
        </p:blipFill>
        <p:spPr>
          <a:xfrm>
            <a:off x="9864111" y="4055507"/>
            <a:ext cx="542450" cy="542450"/>
          </a:xfrm>
          <a:prstGeom prst="rect">
            <a:avLst/>
          </a:prstGeom>
        </p:spPr>
      </p:pic>
      <p:sp>
        <p:nvSpPr>
          <p:cNvPr id="44" name="TextBox 43"/>
          <p:cNvSpPr txBox="1"/>
          <p:nvPr/>
        </p:nvSpPr>
        <p:spPr>
          <a:xfrm>
            <a:off x="8387969" y="4682111"/>
            <a:ext cx="516367" cy="338554"/>
          </a:xfrm>
          <a:prstGeom prst="rect">
            <a:avLst/>
          </a:prstGeom>
          <a:noFill/>
        </p:spPr>
        <p:txBody>
          <a:bodyPr wrap="square" rtlCol="0">
            <a:spAutoFit/>
          </a:bodyPr>
          <a:lstStyle/>
          <a:p>
            <a:r>
              <a:rPr lang="en-US" sz="1600" b="1" dirty="0" smtClean="0">
                <a:solidFill>
                  <a:srgbClr val="1482AC"/>
                </a:solidFill>
                <a:latin typeface="Consolas" panose="020B0609020204030204" pitchFamily="49" charset="0"/>
                <a:ea typeface="Anonymous Pro" panose="02060609030202000504" pitchFamily="49" charset="0"/>
                <a:cs typeface="Consolas" panose="020B0609020204030204" pitchFamily="49" charset="0"/>
              </a:rPr>
              <a:t>x:</a:t>
            </a:r>
            <a:endParaRPr lang="en-US" b="1" dirty="0"/>
          </a:p>
        </p:txBody>
      </p:sp>
      <p:sp>
        <p:nvSpPr>
          <p:cNvPr id="45" name="TextBox 44"/>
          <p:cNvSpPr txBox="1"/>
          <p:nvPr/>
        </p:nvSpPr>
        <p:spPr>
          <a:xfrm>
            <a:off x="8398602" y="5328616"/>
            <a:ext cx="516367" cy="338554"/>
          </a:xfrm>
          <a:prstGeom prst="rect">
            <a:avLst/>
          </a:prstGeom>
          <a:noFill/>
        </p:spPr>
        <p:txBody>
          <a:bodyPr wrap="square" rtlCol="0">
            <a:spAutoFit/>
          </a:bodyPr>
          <a:lstStyle/>
          <a:p>
            <a:r>
              <a:rPr lang="en-US" sz="1600" b="1" dirty="0" smtClean="0">
                <a:solidFill>
                  <a:srgbClr val="E68042"/>
                </a:solidFill>
                <a:latin typeface="Consolas" panose="020B0609020204030204" pitchFamily="49" charset="0"/>
                <a:ea typeface="Anonymous Pro" panose="02060609030202000504" pitchFamily="49" charset="0"/>
                <a:cs typeface="Consolas" panose="020B0609020204030204" pitchFamily="49" charset="0"/>
              </a:rPr>
              <a:t>y:</a:t>
            </a:r>
            <a:endParaRPr lang="en-US" b="1" dirty="0">
              <a:solidFill>
                <a:srgbClr val="E68042"/>
              </a:solidFill>
            </a:endParaRPr>
          </a:p>
        </p:txBody>
      </p:sp>
      <p:sp>
        <p:nvSpPr>
          <p:cNvPr id="46" name="TextBox 45"/>
          <p:cNvSpPr txBox="1"/>
          <p:nvPr/>
        </p:nvSpPr>
        <p:spPr>
          <a:xfrm>
            <a:off x="7687157" y="2546252"/>
            <a:ext cx="2312165" cy="307777"/>
          </a:xfrm>
          <a:prstGeom prst="rect">
            <a:avLst/>
          </a:prstGeom>
          <a:noFill/>
        </p:spPr>
        <p:txBody>
          <a:bodyPr wrap="square" rtlCol="0">
            <a:spAutoFit/>
          </a:bodyPr>
          <a:lstStyle/>
          <a:p>
            <a:r>
              <a:rPr lang="en-US" sz="1400" b="1" dirty="0" err="1" smtClean="0">
                <a:latin typeface="Consolas" panose="020B0609020204030204" pitchFamily="49" charset="0"/>
                <a:cs typeface="Consolas" panose="020B0609020204030204" pitchFamily="49" charset="0"/>
              </a:rPr>
              <a:t>countByKey</a:t>
            </a:r>
            <a:r>
              <a:rPr lang="en-US" sz="1400" b="1" dirty="0" smtClean="0">
                <a:latin typeface="Consolas" panose="020B0609020204030204" pitchFamily="49" charset="0"/>
                <a:cs typeface="Consolas" panose="020B0609020204030204" pitchFamily="49" charset="0"/>
              </a:rPr>
              <a:t>()</a:t>
            </a:r>
            <a:endParaRPr lang="en-US" sz="1400" b="1" dirty="0">
              <a:latin typeface="Consolas" panose="020B0609020204030204" pitchFamily="49" charset="0"/>
              <a:cs typeface="Consolas" panose="020B0609020204030204" pitchFamily="49" charset="0"/>
            </a:endParaRPr>
          </a:p>
        </p:txBody>
      </p:sp>
      <p:sp>
        <p:nvSpPr>
          <p:cNvPr id="47" name="Rectangle 46"/>
          <p:cNvSpPr/>
          <p:nvPr/>
        </p:nvSpPr>
        <p:spPr>
          <a:xfrm>
            <a:off x="5765697" y="2886016"/>
            <a:ext cx="6971803" cy="369332"/>
          </a:xfrm>
          <a:prstGeom prst="rect">
            <a:avLst/>
          </a:prstGeom>
        </p:spPr>
        <p:txBody>
          <a:bodyPr wrap="square">
            <a:spAutoFit/>
          </a:bodyPr>
          <a:lstStyle/>
          <a:p>
            <a:r>
              <a:rPr lang="en-US" dirty="0" smtClean="0"/>
              <a:t>Return a map of keys and counts of their occurrences in the </a:t>
            </a:r>
            <a:r>
              <a:rPr lang="en-US" dirty="0"/>
              <a:t>RDD</a:t>
            </a:r>
          </a:p>
        </p:txBody>
      </p:sp>
      <p:sp>
        <p:nvSpPr>
          <p:cNvPr id="63" name="TextBox 62"/>
          <p:cNvSpPr txBox="1"/>
          <p:nvPr/>
        </p:nvSpPr>
        <p:spPr>
          <a:xfrm>
            <a:off x="8740025" y="4717786"/>
            <a:ext cx="3637936" cy="954107"/>
          </a:xfrm>
          <a:prstGeom prst="rect">
            <a:avLst/>
          </a:prstGeom>
          <a:noFill/>
        </p:spPr>
        <p:txBody>
          <a:bodyPr wrap="square" rtlCol="0">
            <a:spAutoFit/>
          </a:bodyPr>
          <a:lstStyle/>
          <a:p>
            <a:r>
              <a:rPr lang="en-US" sz="1400" dirty="0" smtClean="0">
                <a:latin typeface="Consolas" panose="020B0609020204030204" pitchFamily="49" charset="0"/>
                <a:cs typeface="Consolas" panose="020B0609020204030204" pitchFamily="49" charset="0"/>
              </a:rPr>
              <a:t>[(</a:t>
            </a:r>
            <a:r>
              <a:rPr lang="en-US" sz="1400" dirty="0">
                <a:latin typeface="Consolas" panose="020B0609020204030204" pitchFamily="49" charset="0"/>
                <a:cs typeface="Consolas" panose="020B0609020204030204" pitchFamily="49" charset="0"/>
              </a:rPr>
              <a:t>'J', 'James'), ('</a:t>
            </a:r>
            <a:r>
              <a:rPr lang="en-US" sz="1400" dirty="0" err="1">
                <a:latin typeface="Consolas" panose="020B0609020204030204" pitchFamily="49" charset="0"/>
                <a:cs typeface="Consolas" panose="020B0609020204030204" pitchFamily="49" charset="0"/>
              </a:rPr>
              <a:t>F','Fred</a:t>
            </a:r>
            <a:r>
              <a:rPr lang="en-US" sz="1400" dirty="0" smtClean="0">
                <a:latin typeface="Consolas" panose="020B0609020204030204" pitchFamily="49" charset="0"/>
                <a:cs typeface="Consolas" panose="020B0609020204030204" pitchFamily="49" charset="0"/>
              </a:rPr>
              <a:t>'),</a:t>
            </a:r>
          </a:p>
          <a:p>
            <a:r>
              <a:rPr lang="en-US" sz="1400" dirty="0" smtClean="0">
                <a:latin typeface="Consolas" panose="020B0609020204030204" pitchFamily="49" charset="0"/>
                <a:cs typeface="Consolas" panose="020B0609020204030204" pitchFamily="49" charset="0"/>
              </a:rPr>
              <a:t>  (</a:t>
            </a:r>
            <a:r>
              <a:rPr lang="en-US" sz="1400" dirty="0">
                <a:latin typeface="Consolas" panose="020B0609020204030204" pitchFamily="49" charset="0"/>
                <a:cs typeface="Consolas" panose="020B0609020204030204" pitchFamily="49" charset="0"/>
              </a:rPr>
              <a:t>'</a:t>
            </a:r>
            <a:r>
              <a:rPr lang="en-US" sz="1400" dirty="0" err="1">
                <a:latin typeface="Consolas" panose="020B0609020204030204" pitchFamily="49" charset="0"/>
                <a:cs typeface="Consolas" panose="020B0609020204030204" pitchFamily="49" charset="0"/>
              </a:rPr>
              <a:t>A','Anna</a:t>
            </a: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J','John</a:t>
            </a:r>
            <a:r>
              <a:rPr lang="en-US" sz="1400" dirty="0" smtClean="0">
                <a:latin typeface="Consolas" panose="020B0609020204030204" pitchFamily="49" charset="0"/>
                <a:cs typeface="Consolas" panose="020B0609020204030204" pitchFamily="49" charset="0"/>
              </a:rPr>
              <a:t>')]</a:t>
            </a:r>
          </a:p>
          <a:p>
            <a:endParaRPr lang="en-US" sz="1400" b="1" dirty="0">
              <a:latin typeface="Consolas" panose="020B0609020204030204" pitchFamily="49" charset="0"/>
              <a:cs typeface="Consolas" panose="020B0609020204030204" pitchFamily="49" charset="0"/>
            </a:endParaRPr>
          </a:p>
          <a:p>
            <a:r>
              <a:rPr lang="en-US" sz="1400" dirty="0" smtClean="0">
                <a:latin typeface="Consolas" panose="020B0609020204030204" pitchFamily="49" charset="0"/>
                <a:cs typeface="Consolas" panose="020B0609020204030204" pitchFamily="49" charset="0"/>
              </a:rPr>
              <a:t>{</a:t>
            </a:r>
            <a:r>
              <a:rPr lang="en-US" sz="1400" dirty="0">
                <a:latin typeface="Consolas" panose="020B0609020204030204" pitchFamily="49" charset="0"/>
                <a:cs typeface="Consolas" panose="020B0609020204030204" pitchFamily="49" charset="0"/>
              </a:rPr>
              <a:t>'A': 1, 'J': 2, 'F': 1}</a:t>
            </a:r>
          </a:p>
        </p:txBody>
      </p:sp>
      <p:sp>
        <p:nvSpPr>
          <p:cNvPr id="26" name="Title 1"/>
          <p:cNvSpPr txBox="1">
            <a:spLocks/>
          </p:cNvSpPr>
          <p:nvPr/>
        </p:nvSpPr>
        <p:spPr>
          <a:xfrm>
            <a:off x="838972" y="887588"/>
            <a:ext cx="4697388" cy="849512"/>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sz="4000" dirty="0" err="1" smtClean="0"/>
              <a:t>count</a:t>
            </a:r>
            <a:r>
              <a:rPr lang="en-US" sz="4000" dirty="0" err="1" smtClean="0">
                <a:solidFill>
                  <a:schemeClr val="bg2">
                    <a:lumMod val="75000"/>
                  </a:schemeClr>
                </a:solidFill>
              </a:rPr>
              <a:t>by</a:t>
            </a:r>
            <a:r>
              <a:rPr lang="en-US" sz="4000" dirty="0" err="1" smtClean="0"/>
              <a:t>key</a:t>
            </a:r>
            <a:endParaRPr lang="en-US" sz="4000" dirty="0">
              <a:solidFill>
                <a:schemeClr val="bg2">
                  <a:lumMod val="50000"/>
                </a:schemeClr>
              </a:solidFill>
            </a:endParaRPr>
          </a:p>
        </p:txBody>
      </p:sp>
      <p:sp>
        <p:nvSpPr>
          <p:cNvPr id="64" name="Rectangle 63"/>
          <p:cNvSpPr/>
          <p:nvPr/>
        </p:nvSpPr>
        <p:spPr>
          <a:xfrm>
            <a:off x="9982200" y="658747"/>
            <a:ext cx="1758752" cy="8846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p:cNvSpPr txBox="1"/>
          <p:nvPr/>
        </p:nvSpPr>
        <p:spPr>
          <a:xfrm>
            <a:off x="9982200" y="654971"/>
            <a:ext cx="1758752" cy="338554"/>
          </a:xfrm>
          <a:prstGeom prst="rect">
            <a:avLst/>
          </a:prstGeom>
          <a:noFill/>
        </p:spPr>
        <p:txBody>
          <a:bodyPr wrap="square" rtlCol="0">
            <a:spAutoFit/>
          </a:bodyPr>
          <a:lstStyle/>
          <a:p>
            <a:r>
              <a:rPr lang="en-US" sz="1600" dirty="0" smtClean="0"/>
              <a:t>{A: </a:t>
            </a:r>
            <a:r>
              <a:rPr lang="en-US" sz="1600" dirty="0"/>
              <a:t>1, 'J': 2, 'F': 1}</a:t>
            </a:r>
            <a:endParaRPr lang="en-US" sz="1600" dirty="0">
              <a:latin typeface="Consolas" panose="020B0609020204030204" pitchFamily="49" charset="0"/>
              <a:cs typeface="Consolas" panose="020B0609020204030204" pitchFamily="49" charset="0"/>
            </a:endParaRPr>
          </a:p>
        </p:txBody>
      </p:sp>
      <p:pic>
        <p:nvPicPr>
          <p:cNvPr id="66" name="Picture 65"/>
          <p:cNvPicPr>
            <a:picLocks noChangeAspect="1"/>
          </p:cNvPicPr>
          <p:nvPr/>
        </p:nvPicPr>
        <p:blipFill>
          <a:blip r:embed="rId4"/>
          <a:stretch>
            <a:fillRect/>
          </a:stretch>
        </p:blipFill>
        <p:spPr>
          <a:xfrm>
            <a:off x="11191875" y="1179846"/>
            <a:ext cx="444302" cy="286227"/>
          </a:xfrm>
          <a:prstGeom prst="rect">
            <a:avLst/>
          </a:prstGeom>
        </p:spPr>
      </p:pic>
      <p:pic>
        <p:nvPicPr>
          <p:cNvPr id="21" name="Picture 2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70038" y="5496998"/>
            <a:ext cx="384473" cy="566349"/>
          </a:xfrm>
          <a:prstGeom prst="rect">
            <a:avLst/>
          </a:prstGeom>
        </p:spPr>
      </p:pic>
      <p:pic>
        <p:nvPicPr>
          <p:cNvPr id="22" name="Picture 2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80160" y="3815985"/>
            <a:ext cx="564230" cy="564230"/>
          </a:xfrm>
          <a:prstGeom prst="rect">
            <a:avLst/>
          </a:prstGeom>
        </p:spPr>
      </p:pic>
      <p:cxnSp>
        <p:nvCxnSpPr>
          <p:cNvPr id="23" name="Straight Connector 22"/>
          <p:cNvCxnSpPr/>
          <p:nvPr/>
        </p:nvCxnSpPr>
        <p:spPr>
          <a:xfrm>
            <a:off x="2316385" y="4893485"/>
            <a:ext cx="4627096" cy="0"/>
          </a:xfrm>
          <a:prstGeom prst="line">
            <a:avLst/>
          </a:prstGeom>
          <a:ln w="19050">
            <a:solidFill>
              <a:schemeClr val="tx1"/>
            </a:solidFill>
          </a:ln>
        </p:spPr>
        <p:style>
          <a:lnRef idx="2">
            <a:schemeClr val="accent6"/>
          </a:lnRef>
          <a:fillRef idx="0">
            <a:schemeClr val="accent6"/>
          </a:fillRef>
          <a:effectRef idx="1">
            <a:schemeClr val="accent6"/>
          </a:effectRef>
          <a:fontRef idx="minor">
            <a:schemeClr val="tx1"/>
          </a:fontRef>
        </p:style>
      </p:cxnSp>
      <p:sp>
        <p:nvSpPr>
          <p:cNvPr id="24" name="TextBox 23"/>
          <p:cNvSpPr txBox="1"/>
          <p:nvPr/>
        </p:nvSpPr>
        <p:spPr>
          <a:xfrm>
            <a:off x="2313118" y="3549135"/>
            <a:ext cx="6216191" cy="1169551"/>
          </a:xfrm>
          <a:prstGeom prst="rect">
            <a:avLst/>
          </a:prstGeom>
          <a:noFill/>
        </p:spPr>
        <p:txBody>
          <a:bodyPr wrap="square" rtlCol="0">
            <a:spAutoFit/>
          </a:bodyPr>
          <a:lstStyle/>
          <a:p>
            <a:r>
              <a:rPr lang="en-US" sz="1400" b="1" dirty="0">
                <a:solidFill>
                  <a:srgbClr val="1482AC"/>
                </a:solidFill>
                <a:latin typeface="Consolas" panose="020B0609020204030204" pitchFamily="49" charset="0"/>
                <a:cs typeface="Consolas" panose="020B0609020204030204" pitchFamily="49" charset="0"/>
              </a:rPr>
              <a:t>x </a:t>
            </a: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sc.parallelize</a:t>
            </a:r>
            <a:r>
              <a:rPr lang="en-US" sz="1400" dirty="0">
                <a:latin typeface="Consolas" panose="020B0609020204030204" pitchFamily="49" charset="0"/>
                <a:cs typeface="Consolas" panose="020B0609020204030204" pitchFamily="49" charset="0"/>
              </a:rPr>
              <a:t>([('J', 'James'), ('</a:t>
            </a:r>
            <a:r>
              <a:rPr lang="en-US" sz="1400" dirty="0" err="1">
                <a:latin typeface="Consolas" panose="020B0609020204030204" pitchFamily="49" charset="0"/>
                <a:cs typeface="Consolas" panose="020B0609020204030204" pitchFamily="49" charset="0"/>
              </a:rPr>
              <a:t>F','Fred</a:t>
            </a:r>
            <a:r>
              <a:rPr lang="en-US" sz="1400" dirty="0">
                <a:latin typeface="Consolas" panose="020B0609020204030204" pitchFamily="49" charset="0"/>
                <a:cs typeface="Consolas" panose="020B0609020204030204" pitchFamily="49" charset="0"/>
              </a:rPr>
              <a:t>'), </a:t>
            </a:r>
          </a:p>
          <a:p>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A','Anna</a:t>
            </a: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J','John</a:t>
            </a:r>
            <a:r>
              <a:rPr lang="en-US" sz="1400" dirty="0">
                <a:latin typeface="Consolas" panose="020B0609020204030204" pitchFamily="49" charset="0"/>
                <a:cs typeface="Consolas" panose="020B0609020204030204" pitchFamily="49" charset="0"/>
              </a:rPr>
              <a:t>')])</a:t>
            </a:r>
          </a:p>
          <a:p>
            <a:endParaRPr lang="en-US" sz="1400" b="1" dirty="0" smtClean="0">
              <a:solidFill>
                <a:srgbClr val="E8761D"/>
              </a:solidFill>
              <a:latin typeface="Consolas" panose="020B0609020204030204" pitchFamily="49" charset="0"/>
              <a:cs typeface="Consolas" panose="020B0609020204030204" pitchFamily="49" charset="0"/>
            </a:endParaRPr>
          </a:p>
          <a:p>
            <a:r>
              <a:rPr lang="en-US" sz="1400" b="1" dirty="0" smtClean="0">
                <a:solidFill>
                  <a:srgbClr val="E8761D"/>
                </a:solidFill>
                <a:latin typeface="Consolas" panose="020B0609020204030204" pitchFamily="49" charset="0"/>
                <a:cs typeface="Consolas" panose="020B0609020204030204" pitchFamily="49" charset="0"/>
              </a:rPr>
              <a:t>y</a:t>
            </a:r>
            <a:r>
              <a:rPr lang="en-US" sz="1400" dirty="0" smtClean="0">
                <a:latin typeface="Consolas" panose="020B0609020204030204" pitchFamily="49" charset="0"/>
                <a:cs typeface="Consolas" panose="020B0609020204030204" pitchFamily="49" charset="0"/>
              </a:rPr>
              <a:t> </a:t>
            </a:r>
            <a:r>
              <a:rPr lang="en-US" sz="1400" dirty="0">
                <a:latin typeface="Consolas" panose="020B0609020204030204" pitchFamily="49" charset="0"/>
                <a:cs typeface="Consolas" panose="020B0609020204030204" pitchFamily="49" charset="0"/>
              </a:rPr>
              <a:t>= </a:t>
            </a:r>
            <a:r>
              <a:rPr lang="en-US" sz="1400" b="1" dirty="0" err="1">
                <a:solidFill>
                  <a:srgbClr val="1482AC"/>
                </a:solidFill>
                <a:latin typeface="Consolas" panose="020B0609020204030204" pitchFamily="49" charset="0"/>
                <a:cs typeface="Consolas" panose="020B0609020204030204" pitchFamily="49" charset="0"/>
              </a:rPr>
              <a:t>x</a:t>
            </a:r>
            <a:r>
              <a:rPr lang="en-US" sz="1400" dirty="0" err="1">
                <a:latin typeface="Consolas" panose="020B0609020204030204" pitchFamily="49" charset="0"/>
                <a:cs typeface="Consolas" panose="020B0609020204030204" pitchFamily="49" charset="0"/>
              </a:rPr>
              <a:t>.countByKey</a:t>
            </a:r>
            <a:r>
              <a:rPr lang="en-US" sz="1400" dirty="0">
                <a:latin typeface="Consolas" panose="020B0609020204030204" pitchFamily="49" charset="0"/>
                <a:cs typeface="Consolas" panose="020B0609020204030204" pitchFamily="49" charset="0"/>
              </a:rPr>
              <a:t>()</a:t>
            </a:r>
          </a:p>
          <a:p>
            <a:r>
              <a:rPr lang="en-US" sz="1400" dirty="0">
                <a:latin typeface="Consolas" panose="020B0609020204030204" pitchFamily="49" charset="0"/>
                <a:cs typeface="Consolas" panose="020B0609020204030204" pitchFamily="49" charset="0"/>
              </a:rPr>
              <a:t>print(</a:t>
            </a:r>
            <a:r>
              <a:rPr lang="en-US" sz="1400" b="1" dirty="0">
                <a:solidFill>
                  <a:srgbClr val="E8761D"/>
                </a:solidFill>
                <a:latin typeface="Consolas" panose="020B0609020204030204" pitchFamily="49" charset="0"/>
                <a:cs typeface="Consolas" panose="020B0609020204030204" pitchFamily="49" charset="0"/>
              </a:rPr>
              <a:t>y</a:t>
            </a:r>
            <a:r>
              <a:rPr lang="en-US" sz="1400" dirty="0">
                <a:latin typeface="Consolas" panose="020B0609020204030204" pitchFamily="49" charset="0"/>
                <a:cs typeface="Consolas" panose="020B0609020204030204" pitchFamily="49" charset="0"/>
              </a:rPr>
              <a:t>)</a:t>
            </a:r>
          </a:p>
        </p:txBody>
      </p:sp>
      <p:sp>
        <p:nvSpPr>
          <p:cNvPr id="25" name="TextBox 24"/>
          <p:cNvSpPr txBox="1"/>
          <p:nvPr/>
        </p:nvSpPr>
        <p:spPr>
          <a:xfrm>
            <a:off x="2313120" y="5214836"/>
            <a:ext cx="5781726" cy="1169551"/>
          </a:xfrm>
          <a:prstGeom prst="rect">
            <a:avLst/>
          </a:prstGeom>
          <a:noFill/>
        </p:spPr>
        <p:txBody>
          <a:bodyPr wrap="square" rtlCol="0">
            <a:spAutoFit/>
          </a:bodyPr>
          <a:lstStyle/>
          <a:p>
            <a:r>
              <a:rPr lang="en-US" sz="1400" dirty="0" err="1">
                <a:latin typeface="Consolas" panose="020B0609020204030204" pitchFamily="49" charset="0"/>
                <a:ea typeface="Anonymous Pro" panose="02060609030202000504" pitchFamily="49" charset="0"/>
                <a:cs typeface="Consolas" panose="020B0609020204030204" pitchFamily="49" charset="0"/>
              </a:rPr>
              <a:t>val</a:t>
            </a:r>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b="1" dirty="0">
                <a:solidFill>
                  <a:srgbClr val="1482AC"/>
                </a:solidFill>
                <a:latin typeface="Consolas" panose="020B0609020204030204" pitchFamily="49" charset="0"/>
                <a:ea typeface="Anonymous Pro" panose="02060609030202000504" pitchFamily="49" charset="0"/>
                <a:cs typeface="Consolas" panose="020B0609020204030204" pitchFamily="49" charset="0"/>
              </a:rPr>
              <a:t>x</a:t>
            </a:r>
            <a:r>
              <a:rPr lang="en-US" sz="1400" dirty="0">
                <a:latin typeface="Consolas" panose="020B0609020204030204" pitchFamily="49" charset="0"/>
                <a:ea typeface="Anonymous Pro" panose="02060609030202000504" pitchFamily="49" charset="0"/>
                <a:cs typeface="Consolas" panose="020B0609020204030204" pitchFamily="49" charset="0"/>
              </a:rPr>
              <a:t> = </a:t>
            </a:r>
            <a:r>
              <a:rPr lang="en-US" sz="1400" dirty="0" err="1" smtClean="0">
                <a:latin typeface="Consolas" panose="020B0609020204030204" pitchFamily="49" charset="0"/>
                <a:ea typeface="Anonymous Pro" panose="02060609030202000504" pitchFamily="49" charset="0"/>
                <a:cs typeface="Consolas" panose="020B0609020204030204" pitchFamily="49" charset="0"/>
              </a:rPr>
              <a:t>sc.parallelize</a:t>
            </a:r>
            <a:r>
              <a:rPr lang="en-US" sz="1400" dirty="0" smtClean="0">
                <a:latin typeface="Consolas" panose="020B0609020204030204" pitchFamily="49" charset="0"/>
                <a:ea typeface="Anonymous Pro" panose="02060609030202000504" pitchFamily="49" charset="0"/>
                <a:cs typeface="Consolas" panose="020B0609020204030204" pitchFamily="49" charset="0"/>
              </a:rPr>
              <a:t>(Array</a:t>
            </a:r>
            <a:r>
              <a:rPr lang="en-US" sz="1400" dirty="0">
                <a:latin typeface="Consolas" panose="020B0609020204030204" pitchFamily="49" charset="0"/>
                <a:ea typeface="Anonymous Pro" panose="02060609030202000504" pitchFamily="49" charset="0"/>
                <a:cs typeface="Consolas" panose="020B0609020204030204" pitchFamily="49" charset="0"/>
              </a:rPr>
              <a:t>(('</a:t>
            </a:r>
            <a:r>
              <a:rPr lang="en-US" sz="1400" dirty="0" err="1">
                <a:latin typeface="Consolas" panose="020B0609020204030204" pitchFamily="49" charset="0"/>
                <a:ea typeface="Anonymous Pro" panose="02060609030202000504" pitchFamily="49" charset="0"/>
                <a:cs typeface="Consolas" panose="020B0609020204030204" pitchFamily="49" charset="0"/>
              </a:rPr>
              <a:t>J',"James</a:t>
            </a:r>
            <a:r>
              <a:rPr lang="en-US" sz="1400" dirty="0">
                <a:latin typeface="Consolas" panose="020B0609020204030204" pitchFamily="49" charset="0"/>
                <a:ea typeface="Anonymous Pro" panose="02060609030202000504" pitchFamily="49" charset="0"/>
                <a:cs typeface="Consolas" panose="020B0609020204030204" pitchFamily="49" charset="0"/>
              </a:rPr>
              <a:t>"),('</a:t>
            </a:r>
            <a:r>
              <a:rPr lang="en-US" sz="1400" dirty="0" err="1">
                <a:latin typeface="Consolas" panose="020B0609020204030204" pitchFamily="49" charset="0"/>
                <a:ea typeface="Anonymous Pro" panose="02060609030202000504" pitchFamily="49" charset="0"/>
                <a:cs typeface="Consolas" panose="020B0609020204030204" pitchFamily="49" charset="0"/>
              </a:rPr>
              <a:t>F',"Fred</a:t>
            </a:r>
            <a:r>
              <a:rPr lang="en-US" sz="1400" dirty="0" smtClean="0">
                <a:latin typeface="Consolas" panose="020B0609020204030204" pitchFamily="49" charset="0"/>
                <a:ea typeface="Anonymous Pro" panose="02060609030202000504" pitchFamily="49" charset="0"/>
                <a:cs typeface="Consolas" panose="020B0609020204030204" pitchFamily="49" charset="0"/>
              </a:rPr>
              <a:t>"),</a:t>
            </a:r>
          </a:p>
          <a:p>
            <a:r>
              <a:rPr lang="en-US" sz="1400" dirty="0" smtClean="0">
                <a:latin typeface="Consolas" panose="020B0609020204030204" pitchFamily="49" charset="0"/>
                <a:ea typeface="Anonymous Pro" panose="02060609030202000504" pitchFamily="49" charset="0"/>
                <a:cs typeface="Consolas" panose="020B0609020204030204" pitchFamily="49" charset="0"/>
              </a:rPr>
              <a:t>				  		 (</a:t>
            </a:r>
            <a:r>
              <a:rPr lang="en-US" sz="1400" dirty="0">
                <a:latin typeface="Consolas" panose="020B0609020204030204" pitchFamily="49" charset="0"/>
                <a:ea typeface="Anonymous Pro" panose="02060609030202000504" pitchFamily="49" charset="0"/>
                <a:cs typeface="Consolas" panose="020B0609020204030204" pitchFamily="49" charset="0"/>
              </a:rPr>
              <a:t>'</a:t>
            </a:r>
            <a:r>
              <a:rPr lang="en-US" sz="1400" dirty="0" err="1">
                <a:latin typeface="Consolas" panose="020B0609020204030204" pitchFamily="49" charset="0"/>
                <a:ea typeface="Anonymous Pro" panose="02060609030202000504" pitchFamily="49" charset="0"/>
                <a:cs typeface="Consolas" panose="020B0609020204030204" pitchFamily="49" charset="0"/>
              </a:rPr>
              <a:t>A',"Anna</a:t>
            </a:r>
            <a:r>
              <a:rPr lang="en-US" sz="1400" dirty="0">
                <a:latin typeface="Consolas" panose="020B0609020204030204" pitchFamily="49" charset="0"/>
                <a:ea typeface="Anonymous Pro" panose="02060609030202000504" pitchFamily="49" charset="0"/>
                <a:cs typeface="Consolas" panose="020B0609020204030204" pitchFamily="49" charset="0"/>
              </a:rPr>
              <a:t>"),('</a:t>
            </a:r>
            <a:r>
              <a:rPr lang="en-US" sz="1400" dirty="0" err="1">
                <a:latin typeface="Consolas" panose="020B0609020204030204" pitchFamily="49" charset="0"/>
                <a:ea typeface="Anonymous Pro" panose="02060609030202000504" pitchFamily="49" charset="0"/>
                <a:cs typeface="Consolas" panose="020B0609020204030204" pitchFamily="49" charset="0"/>
              </a:rPr>
              <a:t>J',"John</a:t>
            </a:r>
            <a:r>
              <a:rPr lang="en-US" sz="1400" dirty="0" smtClean="0">
                <a:latin typeface="Consolas" panose="020B0609020204030204" pitchFamily="49" charset="0"/>
                <a:ea typeface="Anonymous Pro" panose="02060609030202000504" pitchFamily="49" charset="0"/>
                <a:cs typeface="Consolas" panose="020B0609020204030204" pitchFamily="49" charset="0"/>
              </a:rPr>
              <a:t>")))</a:t>
            </a:r>
          </a:p>
          <a:p>
            <a:endParaRPr lang="en-US" sz="1400" dirty="0">
              <a:latin typeface="Consolas" panose="020B0609020204030204" pitchFamily="49" charset="0"/>
              <a:ea typeface="Anonymous Pro" panose="02060609030202000504" pitchFamily="49" charset="0"/>
              <a:cs typeface="Consolas" panose="020B0609020204030204" pitchFamily="49" charset="0"/>
            </a:endParaRPr>
          </a:p>
          <a:p>
            <a:r>
              <a:rPr lang="en-US" sz="1400" dirty="0" err="1">
                <a:latin typeface="Consolas" panose="020B0609020204030204" pitchFamily="49" charset="0"/>
                <a:ea typeface="Anonymous Pro" panose="02060609030202000504" pitchFamily="49" charset="0"/>
                <a:cs typeface="Consolas" panose="020B0609020204030204" pitchFamily="49" charset="0"/>
              </a:rPr>
              <a:t>val</a:t>
            </a:r>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b="1" dirty="0">
                <a:solidFill>
                  <a:srgbClr val="E8761D"/>
                </a:solidFill>
                <a:latin typeface="Consolas" panose="020B0609020204030204" pitchFamily="49" charset="0"/>
                <a:ea typeface="Anonymous Pro" panose="02060609030202000504" pitchFamily="49" charset="0"/>
                <a:cs typeface="Consolas" panose="020B0609020204030204" pitchFamily="49" charset="0"/>
              </a:rPr>
              <a:t>y</a:t>
            </a:r>
            <a:r>
              <a:rPr lang="en-US" sz="1400" dirty="0">
                <a:latin typeface="Consolas" panose="020B0609020204030204" pitchFamily="49" charset="0"/>
                <a:ea typeface="Anonymous Pro" panose="02060609030202000504" pitchFamily="49" charset="0"/>
                <a:cs typeface="Consolas" panose="020B0609020204030204" pitchFamily="49" charset="0"/>
              </a:rPr>
              <a:t> = </a:t>
            </a:r>
            <a:r>
              <a:rPr lang="en-US" sz="1400" b="1" dirty="0" err="1">
                <a:solidFill>
                  <a:srgbClr val="1482AC"/>
                </a:solidFill>
                <a:latin typeface="Consolas" panose="020B0609020204030204" pitchFamily="49" charset="0"/>
                <a:ea typeface="Anonymous Pro" panose="02060609030202000504" pitchFamily="49" charset="0"/>
                <a:cs typeface="Consolas" panose="020B0609020204030204" pitchFamily="49" charset="0"/>
              </a:rPr>
              <a:t>x</a:t>
            </a:r>
            <a:r>
              <a:rPr lang="en-US" sz="1400" dirty="0" err="1">
                <a:latin typeface="Consolas" panose="020B0609020204030204" pitchFamily="49" charset="0"/>
                <a:ea typeface="Anonymous Pro" panose="02060609030202000504" pitchFamily="49" charset="0"/>
                <a:cs typeface="Consolas" panose="020B0609020204030204" pitchFamily="49" charset="0"/>
              </a:rPr>
              <a:t>.countByKey</a:t>
            </a:r>
            <a:r>
              <a:rPr lang="en-US" sz="1400" dirty="0">
                <a:latin typeface="Consolas" panose="020B0609020204030204" pitchFamily="49" charset="0"/>
                <a:ea typeface="Anonymous Pro" panose="02060609030202000504" pitchFamily="49" charset="0"/>
                <a:cs typeface="Consolas" panose="020B0609020204030204" pitchFamily="49" charset="0"/>
              </a:rPr>
              <a:t>()</a:t>
            </a:r>
          </a:p>
          <a:p>
            <a:r>
              <a:rPr lang="en-US" sz="1400" dirty="0" err="1" smtClean="0">
                <a:latin typeface="Consolas" panose="020B0609020204030204" pitchFamily="49" charset="0"/>
                <a:ea typeface="Anonymous Pro" panose="02060609030202000504" pitchFamily="49" charset="0"/>
                <a:cs typeface="Consolas" panose="020B0609020204030204" pitchFamily="49" charset="0"/>
              </a:rPr>
              <a:t>println</a:t>
            </a:r>
            <a:r>
              <a:rPr lang="en-US" sz="1400" dirty="0" smtClean="0">
                <a:latin typeface="Consolas" panose="020B0609020204030204" pitchFamily="49" charset="0"/>
                <a:ea typeface="Anonymous Pro" panose="02060609030202000504" pitchFamily="49" charset="0"/>
                <a:cs typeface="Consolas" panose="020B0609020204030204" pitchFamily="49" charset="0"/>
              </a:rPr>
              <a:t>(</a:t>
            </a:r>
            <a:r>
              <a:rPr lang="en-US" sz="1400" b="1" dirty="0" smtClean="0">
                <a:solidFill>
                  <a:srgbClr val="E8761D"/>
                </a:solidFill>
                <a:latin typeface="Consolas" panose="020B0609020204030204" pitchFamily="49" charset="0"/>
                <a:ea typeface="Anonymous Pro" panose="02060609030202000504" pitchFamily="49" charset="0"/>
                <a:cs typeface="Consolas" panose="020B0609020204030204" pitchFamily="49" charset="0"/>
              </a:rPr>
              <a:t>y</a:t>
            </a:r>
            <a:r>
              <a:rPr lang="en-US" sz="1400" dirty="0">
                <a:latin typeface="Consolas" panose="020B0609020204030204" pitchFamily="49" charset="0"/>
                <a:ea typeface="Anonymous Pro" panose="02060609030202000504" pitchFamily="49" charset="0"/>
                <a:cs typeface="Consolas" panose="020B0609020204030204" pitchFamily="49" charset="0"/>
              </a:rPr>
              <a:t>)</a:t>
            </a:r>
          </a:p>
        </p:txBody>
      </p:sp>
      <p:pic>
        <p:nvPicPr>
          <p:cNvPr id="27" name="Picture 2" descr="http://inwallspeakers1.com/wp-content/uploads/2014/07/printer-icon-transparent.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7446" y="6015921"/>
            <a:ext cx="773050" cy="685438"/>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4" descr="http://upload.wikimedia.org/wikipedia/commons/thumb/c/c8/Gaussian_distribution.svg/1280px-Gaussian_distribution.svg.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125075" y="5829821"/>
            <a:ext cx="1828800" cy="871538"/>
          </a:xfrm>
          <a:prstGeom prst="rect">
            <a:avLst/>
          </a:prstGeom>
          <a:noFill/>
          <a:extLst>
            <a:ext uri="{909E8E84-426E-40DD-AFC4-6F175D3DCCD1}">
              <a14:hiddenFill xmlns:a14="http://schemas.microsoft.com/office/drawing/2010/main">
                <a:solidFill>
                  <a:srgbClr val="FFFFFF"/>
                </a:solidFill>
              </a14:hiddenFill>
            </a:ext>
          </a:extLst>
        </p:spPr>
      </p:pic>
      <p:sp>
        <p:nvSpPr>
          <p:cNvPr id="34" name="Rectangle 33"/>
          <p:cNvSpPr/>
          <p:nvPr/>
        </p:nvSpPr>
        <p:spPr>
          <a:xfrm>
            <a:off x="6791946" y="532093"/>
            <a:ext cx="1666988" cy="714669"/>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6802179" y="540821"/>
            <a:ext cx="95561" cy="121941"/>
          </a:xfrm>
          <a:prstGeom prst="rect">
            <a:avLst/>
          </a:prstGeom>
          <a:solidFill>
            <a:srgbClr val="7030A0"/>
          </a:solidFill>
        </p:spPr>
        <p:txBody>
          <a:bodyPr wrap="square" rtlCol="0">
            <a:spAutoFit/>
          </a:bodyPr>
          <a:lstStyle/>
          <a:p>
            <a:pPr algn="ctr"/>
            <a:endParaRPr lang="en-US" sz="1400" dirty="0">
              <a:solidFill>
                <a:schemeClr val="bg1"/>
              </a:solidFill>
            </a:endParaRPr>
          </a:p>
        </p:txBody>
      </p:sp>
      <p:sp>
        <p:nvSpPr>
          <p:cNvPr id="39" name="Rectangle 38"/>
          <p:cNvSpPr/>
          <p:nvPr/>
        </p:nvSpPr>
        <p:spPr>
          <a:xfrm>
            <a:off x="6944976" y="665397"/>
            <a:ext cx="1666988" cy="714669"/>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7095581" y="819780"/>
            <a:ext cx="1666988" cy="714669"/>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TextBox 41"/>
          <p:cNvSpPr txBox="1"/>
          <p:nvPr/>
        </p:nvSpPr>
        <p:spPr>
          <a:xfrm>
            <a:off x="7107129" y="831034"/>
            <a:ext cx="95561" cy="121941"/>
          </a:xfrm>
          <a:prstGeom prst="rect">
            <a:avLst/>
          </a:prstGeom>
          <a:solidFill>
            <a:srgbClr val="FFFF00"/>
          </a:solidFill>
        </p:spPr>
        <p:txBody>
          <a:bodyPr wrap="square" rtlCol="0">
            <a:spAutoFit/>
          </a:bodyPr>
          <a:lstStyle/>
          <a:p>
            <a:pPr algn="ctr"/>
            <a:endParaRPr lang="en-US" sz="1400" dirty="0">
              <a:solidFill>
                <a:schemeClr val="bg1"/>
              </a:solidFill>
            </a:endParaRPr>
          </a:p>
        </p:txBody>
      </p:sp>
      <p:sp>
        <p:nvSpPr>
          <p:cNvPr id="49" name="Rectangle 48"/>
          <p:cNvSpPr/>
          <p:nvPr/>
        </p:nvSpPr>
        <p:spPr>
          <a:xfrm>
            <a:off x="7247981" y="977297"/>
            <a:ext cx="1666988" cy="714669"/>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p:cNvSpPr txBox="1"/>
          <p:nvPr/>
        </p:nvSpPr>
        <p:spPr>
          <a:xfrm>
            <a:off x="7257206" y="984400"/>
            <a:ext cx="95561" cy="121941"/>
          </a:xfrm>
          <a:prstGeom prst="rect">
            <a:avLst/>
          </a:prstGeom>
          <a:solidFill>
            <a:srgbClr val="7030A0"/>
          </a:solidFill>
        </p:spPr>
        <p:txBody>
          <a:bodyPr wrap="square" rtlCol="0">
            <a:spAutoFit/>
          </a:bodyPr>
          <a:lstStyle/>
          <a:p>
            <a:pPr algn="ctr"/>
            <a:endParaRPr lang="en-US" sz="1400" dirty="0">
              <a:solidFill>
                <a:schemeClr val="bg1"/>
              </a:solidFill>
            </a:endParaRPr>
          </a:p>
        </p:txBody>
      </p:sp>
      <p:sp>
        <p:nvSpPr>
          <p:cNvPr id="51" name="TextBox 50"/>
          <p:cNvSpPr txBox="1"/>
          <p:nvPr/>
        </p:nvSpPr>
        <p:spPr>
          <a:xfrm>
            <a:off x="6954104" y="674588"/>
            <a:ext cx="95561" cy="121941"/>
          </a:xfrm>
          <a:prstGeom prst="rect">
            <a:avLst/>
          </a:prstGeom>
          <a:solidFill>
            <a:srgbClr val="92D050"/>
          </a:solidFill>
        </p:spPr>
        <p:txBody>
          <a:bodyPr wrap="square" rtlCol="0">
            <a:spAutoFit/>
          </a:bodyPr>
          <a:lstStyle/>
          <a:p>
            <a:pPr algn="ctr"/>
            <a:endParaRPr lang="en-US" sz="1400" dirty="0">
              <a:solidFill>
                <a:schemeClr val="bg1"/>
              </a:solidFill>
            </a:endParaRPr>
          </a:p>
        </p:txBody>
      </p:sp>
      <p:sp>
        <p:nvSpPr>
          <p:cNvPr id="52" name="TextBox 51"/>
          <p:cNvSpPr txBox="1"/>
          <p:nvPr/>
        </p:nvSpPr>
        <p:spPr>
          <a:xfrm>
            <a:off x="10575062" y="731630"/>
            <a:ext cx="151245" cy="186746"/>
          </a:xfrm>
          <a:prstGeom prst="rect">
            <a:avLst/>
          </a:prstGeom>
          <a:solidFill>
            <a:srgbClr val="7030A0"/>
          </a:solidFill>
        </p:spPr>
        <p:txBody>
          <a:bodyPr wrap="square" rtlCol="0">
            <a:spAutoFit/>
          </a:bodyPr>
          <a:lstStyle/>
          <a:p>
            <a:pPr algn="ctr"/>
            <a:endParaRPr lang="en-US" sz="1400" dirty="0">
              <a:solidFill>
                <a:schemeClr val="bg1"/>
              </a:solidFill>
            </a:endParaRPr>
          </a:p>
        </p:txBody>
      </p:sp>
      <p:sp>
        <p:nvSpPr>
          <p:cNvPr id="53" name="TextBox 52"/>
          <p:cNvSpPr txBox="1"/>
          <p:nvPr/>
        </p:nvSpPr>
        <p:spPr>
          <a:xfrm>
            <a:off x="10135336" y="751510"/>
            <a:ext cx="134595" cy="170842"/>
          </a:xfrm>
          <a:prstGeom prst="rect">
            <a:avLst/>
          </a:prstGeom>
          <a:solidFill>
            <a:srgbClr val="92D050"/>
          </a:solidFill>
        </p:spPr>
        <p:txBody>
          <a:bodyPr wrap="square" rtlCol="0">
            <a:spAutoFit/>
          </a:bodyPr>
          <a:lstStyle/>
          <a:p>
            <a:pPr algn="ctr"/>
            <a:endParaRPr lang="en-US" sz="1400" dirty="0">
              <a:solidFill>
                <a:schemeClr val="bg1"/>
              </a:solidFill>
            </a:endParaRPr>
          </a:p>
        </p:txBody>
      </p:sp>
      <p:sp>
        <p:nvSpPr>
          <p:cNvPr id="54" name="TextBox 53"/>
          <p:cNvSpPr txBox="1"/>
          <p:nvPr/>
        </p:nvSpPr>
        <p:spPr>
          <a:xfrm>
            <a:off x="11047422" y="731630"/>
            <a:ext cx="151245" cy="186746"/>
          </a:xfrm>
          <a:prstGeom prst="rect">
            <a:avLst/>
          </a:prstGeom>
          <a:solidFill>
            <a:srgbClr val="FFFF00"/>
          </a:solidFill>
        </p:spPr>
        <p:txBody>
          <a:bodyPr wrap="square" rtlCol="0">
            <a:spAutoFit/>
          </a:bodyPr>
          <a:lstStyle/>
          <a:p>
            <a:pPr algn="ctr"/>
            <a:endParaRPr lang="en-US" sz="1400" dirty="0">
              <a:solidFill>
                <a:schemeClr val="bg1"/>
              </a:solidFill>
            </a:endParaRPr>
          </a:p>
        </p:txBody>
      </p:sp>
    </p:spTree>
    <p:extLst>
      <p:ext uri="{BB962C8B-B14F-4D97-AF65-F5344CB8AC3E}">
        <p14:creationId xmlns:p14="http://schemas.microsoft.com/office/powerpoint/2010/main" val="148557839"/>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61828" y="3486835"/>
            <a:ext cx="854596" cy="545992"/>
          </a:xfrm>
          <a:prstGeom prst="rect">
            <a:avLst/>
          </a:prstGeom>
        </p:spPr>
      </p:pic>
      <p:sp>
        <p:nvSpPr>
          <p:cNvPr id="2" name="Title 1"/>
          <p:cNvSpPr>
            <a:spLocks noGrp="1"/>
          </p:cNvSpPr>
          <p:nvPr>
            <p:ph type="title"/>
          </p:nvPr>
        </p:nvSpPr>
        <p:spPr/>
        <p:txBody>
          <a:bodyPr>
            <a:normAutofit/>
          </a:bodyPr>
          <a:lstStyle/>
          <a:p>
            <a:r>
              <a:rPr lang="en-US" sz="4800" dirty="0" err="1" smtClean="0"/>
              <a:t>save</a:t>
            </a:r>
            <a:r>
              <a:rPr lang="en-US" sz="4800" dirty="0" err="1" smtClean="0">
                <a:solidFill>
                  <a:schemeClr val="bg2">
                    <a:lumMod val="75000"/>
                  </a:schemeClr>
                </a:solidFill>
              </a:rPr>
              <a:t>as</a:t>
            </a:r>
            <a:r>
              <a:rPr lang="en-US" sz="4800" dirty="0" err="1" smtClean="0"/>
              <a:t>text</a:t>
            </a:r>
            <a:r>
              <a:rPr lang="en-US" sz="4800" dirty="0" err="1" smtClean="0">
                <a:solidFill>
                  <a:schemeClr val="bg2">
                    <a:lumMod val="75000"/>
                  </a:schemeClr>
                </a:solidFill>
              </a:rPr>
              <a:t>file</a:t>
            </a:r>
            <a:endParaRPr lang="en-US" sz="4800" dirty="0">
              <a:solidFill>
                <a:schemeClr val="bg2">
                  <a:lumMod val="75000"/>
                </a:schemeClr>
              </a:solidFill>
            </a:endParaRPr>
          </a:p>
        </p:txBody>
      </p:sp>
      <p:sp>
        <p:nvSpPr>
          <p:cNvPr id="35" name="Rectangle 34"/>
          <p:cNvSpPr/>
          <p:nvPr/>
        </p:nvSpPr>
        <p:spPr>
          <a:xfrm>
            <a:off x="2080298" y="3003377"/>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2472647" y="336658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2860692" y="3700912"/>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2" descr="http://inwallspeakers1.com/wp-content/uploads/2014/07/printer-icon-transparent.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446" y="6015921"/>
            <a:ext cx="773050" cy="685438"/>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72019" y="3479695"/>
            <a:ext cx="854596" cy="545992"/>
          </a:xfrm>
          <a:prstGeom prst="rect">
            <a:avLst/>
          </a:prstGeom>
        </p:spPr>
      </p:pic>
      <p:pic>
        <p:nvPicPr>
          <p:cNvPr id="19" name="Picture 18"/>
          <p:cNvPicPr>
            <a:picLocks noChangeAspect="1"/>
          </p:cNvPicPr>
          <p:nvPr/>
        </p:nvPicPr>
        <p:blipFill>
          <a:blip r:embed="rId5"/>
          <a:stretch>
            <a:fillRect/>
          </a:stretch>
        </p:blipFill>
        <p:spPr>
          <a:xfrm>
            <a:off x="8686800" y="2733835"/>
            <a:ext cx="1349119" cy="1326633"/>
          </a:xfrm>
          <a:prstGeom prst="rect">
            <a:avLst/>
          </a:prstGeom>
        </p:spPr>
      </p:pic>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94441" y="4060468"/>
            <a:ext cx="854596" cy="545992"/>
          </a:xfrm>
          <a:prstGeom prst="rect">
            <a:avLst/>
          </a:prstGeom>
        </p:spPr>
      </p:pic>
    </p:spTree>
    <p:extLst>
      <p:ext uri="{BB962C8B-B14F-4D97-AF65-F5344CB8AC3E}">
        <p14:creationId xmlns:p14="http://schemas.microsoft.com/office/powerpoint/2010/main" val="2590059291"/>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42"/>
          <p:cNvPicPr>
            <a:picLocks noChangeAspect="1"/>
          </p:cNvPicPr>
          <p:nvPr/>
        </p:nvPicPr>
        <p:blipFill>
          <a:blip r:embed="rId3"/>
          <a:stretch>
            <a:fillRect/>
          </a:stretch>
        </p:blipFill>
        <p:spPr>
          <a:xfrm>
            <a:off x="7486280" y="4819096"/>
            <a:ext cx="542450" cy="542450"/>
          </a:xfrm>
          <a:prstGeom prst="rect">
            <a:avLst/>
          </a:prstGeom>
        </p:spPr>
      </p:pic>
      <p:sp>
        <p:nvSpPr>
          <p:cNvPr id="44" name="TextBox 43"/>
          <p:cNvSpPr txBox="1"/>
          <p:nvPr/>
        </p:nvSpPr>
        <p:spPr>
          <a:xfrm>
            <a:off x="8387969" y="4682111"/>
            <a:ext cx="516367" cy="338554"/>
          </a:xfrm>
          <a:prstGeom prst="rect">
            <a:avLst/>
          </a:prstGeom>
          <a:noFill/>
        </p:spPr>
        <p:txBody>
          <a:bodyPr wrap="square" rtlCol="0">
            <a:spAutoFit/>
          </a:bodyPr>
          <a:lstStyle/>
          <a:p>
            <a:r>
              <a:rPr lang="en-US" sz="1600" b="1" dirty="0" smtClean="0">
                <a:solidFill>
                  <a:srgbClr val="1482AC"/>
                </a:solidFill>
                <a:latin typeface="Consolas" panose="020B0609020204030204" pitchFamily="49" charset="0"/>
                <a:ea typeface="Anonymous Pro" panose="02060609030202000504" pitchFamily="49" charset="0"/>
                <a:cs typeface="Consolas" panose="020B0609020204030204" pitchFamily="49" charset="0"/>
              </a:rPr>
              <a:t>x:</a:t>
            </a:r>
            <a:endParaRPr lang="en-US" b="1" dirty="0"/>
          </a:p>
        </p:txBody>
      </p:sp>
      <p:sp>
        <p:nvSpPr>
          <p:cNvPr id="45" name="TextBox 44"/>
          <p:cNvSpPr txBox="1"/>
          <p:nvPr/>
        </p:nvSpPr>
        <p:spPr>
          <a:xfrm>
            <a:off x="8398602" y="5121672"/>
            <a:ext cx="516367" cy="338554"/>
          </a:xfrm>
          <a:prstGeom prst="rect">
            <a:avLst/>
          </a:prstGeom>
          <a:noFill/>
        </p:spPr>
        <p:txBody>
          <a:bodyPr wrap="square" rtlCol="0">
            <a:spAutoFit/>
          </a:bodyPr>
          <a:lstStyle/>
          <a:p>
            <a:r>
              <a:rPr lang="en-US" sz="1600" b="1" dirty="0" smtClean="0">
                <a:solidFill>
                  <a:srgbClr val="E68042"/>
                </a:solidFill>
                <a:latin typeface="Consolas" panose="020B0609020204030204" pitchFamily="49" charset="0"/>
                <a:ea typeface="Anonymous Pro" panose="02060609030202000504" pitchFamily="49" charset="0"/>
                <a:cs typeface="Consolas" panose="020B0609020204030204" pitchFamily="49" charset="0"/>
              </a:rPr>
              <a:t>y:</a:t>
            </a:r>
            <a:endParaRPr lang="en-US" b="1" dirty="0">
              <a:solidFill>
                <a:srgbClr val="E68042"/>
              </a:solidFill>
            </a:endParaRPr>
          </a:p>
        </p:txBody>
      </p:sp>
      <p:sp>
        <p:nvSpPr>
          <p:cNvPr id="46" name="TextBox 45"/>
          <p:cNvSpPr txBox="1"/>
          <p:nvPr/>
        </p:nvSpPr>
        <p:spPr>
          <a:xfrm>
            <a:off x="6347861" y="2546252"/>
            <a:ext cx="4995512" cy="307777"/>
          </a:xfrm>
          <a:prstGeom prst="rect">
            <a:avLst/>
          </a:prstGeom>
          <a:noFill/>
        </p:spPr>
        <p:txBody>
          <a:bodyPr wrap="square" rtlCol="0">
            <a:spAutoFit/>
          </a:bodyPr>
          <a:lstStyle/>
          <a:p>
            <a:r>
              <a:rPr lang="en-US" sz="1400" b="1" dirty="0" err="1" smtClean="0">
                <a:latin typeface="Consolas" panose="020B0609020204030204" pitchFamily="49" charset="0"/>
                <a:cs typeface="Consolas" panose="020B0609020204030204" pitchFamily="49" charset="0"/>
              </a:rPr>
              <a:t>saveAsTextFile</a:t>
            </a:r>
            <a:r>
              <a:rPr lang="en-US" sz="1400" b="1" dirty="0" smtClean="0">
                <a:latin typeface="Consolas" panose="020B0609020204030204" pitchFamily="49" charset="0"/>
                <a:cs typeface="Consolas" panose="020B0609020204030204" pitchFamily="49" charset="0"/>
              </a:rPr>
              <a:t>(</a:t>
            </a:r>
            <a:r>
              <a:rPr lang="en-US" sz="1400" b="1" i="1" dirty="0">
                <a:solidFill>
                  <a:srgbClr val="7030A0"/>
                </a:solidFill>
                <a:latin typeface="Consolas" panose="020B0609020204030204" pitchFamily="49" charset="0"/>
                <a:cs typeface="Consolas" panose="020B0609020204030204" pitchFamily="49" charset="0"/>
              </a:rPr>
              <a:t>path</a:t>
            </a:r>
            <a:r>
              <a:rPr lang="en-US" sz="1400" b="1" dirty="0">
                <a:solidFill>
                  <a:srgbClr val="7030A0"/>
                </a:solidFill>
                <a:latin typeface="Consolas" panose="020B0609020204030204" pitchFamily="49" charset="0"/>
                <a:cs typeface="Consolas" panose="020B0609020204030204" pitchFamily="49" charset="0"/>
              </a:rPr>
              <a:t>, </a:t>
            </a:r>
            <a:r>
              <a:rPr lang="en-US" sz="1400" b="1" i="1" dirty="0" err="1">
                <a:solidFill>
                  <a:srgbClr val="7030A0"/>
                </a:solidFill>
                <a:latin typeface="Consolas" panose="020B0609020204030204" pitchFamily="49" charset="0"/>
                <a:cs typeface="Consolas" panose="020B0609020204030204" pitchFamily="49" charset="0"/>
              </a:rPr>
              <a:t>compressionCodecClass</a:t>
            </a:r>
            <a:r>
              <a:rPr lang="en-US" sz="1400" b="1" i="1" dirty="0">
                <a:solidFill>
                  <a:srgbClr val="7030A0"/>
                </a:solidFill>
                <a:latin typeface="Consolas" panose="020B0609020204030204" pitchFamily="49" charset="0"/>
                <a:cs typeface="Consolas" panose="020B0609020204030204" pitchFamily="49" charset="0"/>
              </a:rPr>
              <a:t>=None</a:t>
            </a:r>
            <a:r>
              <a:rPr lang="en-US" sz="1400" b="1" dirty="0" smtClean="0">
                <a:latin typeface="Consolas" panose="020B0609020204030204" pitchFamily="49" charset="0"/>
                <a:cs typeface="Consolas" panose="020B0609020204030204" pitchFamily="49" charset="0"/>
              </a:rPr>
              <a:t>)</a:t>
            </a:r>
            <a:endParaRPr lang="en-US" sz="1400" b="1" dirty="0">
              <a:latin typeface="Consolas" panose="020B0609020204030204" pitchFamily="49" charset="0"/>
              <a:cs typeface="Consolas" panose="020B0609020204030204" pitchFamily="49" charset="0"/>
            </a:endParaRPr>
          </a:p>
        </p:txBody>
      </p:sp>
      <p:sp>
        <p:nvSpPr>
          <p:cNvPr id="47" name="Rectangle 46"/>
          <p:cNvSpPr/>
          <p:nvPr/>
        </p:nvSpPr>
        <p:spPr>
          <a:xfrm>
            <a:off x="6327051" y="2854029"/>
            <a:ext cx="6971803" cy="369332"/>
          </a:xfrm>
          <a:prstGeom prst="rect">
            <a:avLst/>
          </a:prstGeom>
        </p:spPr>
        <p:txBody>
          <a:bodyPr wrap="square">
            <a:spAutoFit/>
          </a:bodyPr>
          <a:lstStyle/>
          <a:p>
            <a:r>
              <a:rPr lang="en-US" dirty="0" smtClean="0"/>
              <a:t>Save the RDD to the </a:t>
            </a:r>
            <a:r>
              <a:rPr lang="en-US" dirty="0" err="1" smtClean="0"/>
              <a:t>filesystem</a:t>
            </a:r>
            <a:r>
              <a:rPr lang="en-US" dirty="0" smtClean="0"/>
              <a:t> indicated in the path</a:t>
            </a:r>
            <a:endParaRPr lang="en-US" dirty="0"/>
          </a:p>
        </p:txBody>
      </p:sp>
      <p:sp>
        <p:nvSpPr>
          <p:cNvPr id="63" name="TextBox 62"/>
          <p:cNvSpPr txBox="1"/>
          <p:nvPr/>
        </p:nvSpPr>
        <p:spPr>
          <a:xfrm>
            <a:off x="8740025" y="4717786"/>
            <a:ext cx="3637936" cy="738664"/>
          </a:xfrm>
          <a:prstGeom prst="rect">
            <a:avLst/>
          </a:prstGeom>
          <a:noFill/>
        </p:spPr>
        <p:txBody>
          <a:bodyPr wrap="square" rtlCol="0">
            <a:spAutoFit/>
          </a:bodyPr>
          <a:lstStyle/>
          <a:p>
            <a:r>
              <a:rPr lang="en-US" sz="1400" dirty="0" smtClean="0">
                <a:latin typeface="Consolas" panose="020B0609020204030204" pitchFamily="49" charset="0"/>
                <a:cs typeface="Consolas" panose="020B0609020204030204" pitchFamily="49" charset="0"/>
              </a:rPr>
              <a:t>[2, 4, 1]</a:t>
            </a:r>
          </a:p>
          <a:p>
            <a:endParaRPr lang="en-US" sz="1400" dirty="0" smtClean="0">
              <a:latin typeface="Consolas" panose="020B0609020204030204" pitchFamily="49" charset="0"/>
              <a:cs typeface="Consolas" panose="020B0609020204030204" pitchFamily="49" charset="0"/>
            </a:endParaRPr>
          </a:p>
          <a:p>
            <a:r>
              <a:rPr lang="en-US" sz="1400" dirty="0">
                <a:latin typeface="Consolas" panose="020B0609020204030204" pitchFamily="49" charset="0"/>
                <a:cs typeface="Consolas" panose="020B0609020204030204" pitchFamily="49" charset="0"/>
              </a:rPr>
              <a:t>[u'2', u'4', u'1']</a:t>
            </a:r>
          </a:p>
        </p:txBody>
      </p:sp>
      <p:sp>
        <p:nvSpPr>
          <p:cNvPr id="26" name="Title 1"/>
          <p:cNvSpPr txBox="1">
            <a:spLocks/>
          </p:cNvSpPr>
          <p:nvPr/>
        </p:nvSpPr>
        <p:spPr>
          <a:xfrm>
            <a:off x="838972" y="887588"/>
            <a:ext cx="4697388" cy="849512"/>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sz="4000" dirty="0" err="1"/>
              <a:t>save</a:t>
            </a:r>
            <a:r>
              <a:rPr lang="en-US" sz="4000" dirty="0" err="1">
                <a:solidFill>
                  <a:schemeClr val="bg2">
                    <a:lumMod val="75000"/>
                  </a:schemeClr>
                </a:solidFill>
              </a:rPr>
              <a:t>as</a:t>
            </a:r>
            <a:r>
              <a:rPr lang="en-US" sz="4000" dirty="0" err="1"/>
              <a:t>text</a:t>
            </a:r>
            <a:r>
              <a:rPr lang="en-US" sz="4000" dirty="0" err="1">
                <a:solidFill>
                  <a:schemeClr val="bg2">
                    <a:lumMod val="75000"/>
                  </a:schemeClr>
                </a:solidFill>
              </a:rPr>
              <a:t>file</a:t>
            </a:r>
            <a:endParaRPr lang="en-US" sz="4000" dirty="0">
              <a:solidFill>
                <a:schemeClr val="bg2">
                  <a:lumMod val="75000"/>
                </a:schemeClr>
              </a:solidFill>
            </a:endParaRPr>
          </a:p>
        </p:txBody>
      </p:sp>
      <p:sp>
        <p:nvSpPr>
          <p:cNvPr id="35" name="Rectangle 34"/>
          <p:cNvSpPr/>
          <p:nvPr/>
        </p:nvSpPr>
        <p:spPr>
          <a:xfrm>
            <a:off x="5792235" y="336778"/>
            <a:ext cx="1844146" cy="790620"/>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6184584" y="699984"/>
            <a:ext cx="1844146" cy="790620"/>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6572629" y="1034313"/>
            <a:ext cx="1844146" cy="790620"/>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70038" y="5496998"/>
            <a:ext cx="384473" cy="566349"/>
          </a:xfrm>
          <a:prstGeom prst="rect">
            <a:avLst/>
          </a:prstGeom>
        </p:spPr>
      </p:pic>
      <p:pic>
        <p:nvPicPr>
          <p:cNvPr id="22" name="Picture 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80160" y="3815985"/>
            <a:ext cx="564230" cy="564230"/>
          </a:xfrm>
          <a:prstGeom prst="rect">
            <a:avLst/>
          </a:prstGeom>
        </p:spPr>
      </p:pic>
      <p:cxnSp>
        <p:nvCxnSpPr>
          <p:cNvPr id="23" name="Straight Connector 22"/>
          <p:cNvCxnSpPr/>
          <p:nvPr/>
        </p:nvCxnSpPr>
        <p:spPr>
          <a:xfrm>
            <a:off x="2316385" y="5081184"/>
            <a:ext cx="4627096" cy="0"/>
          </a:xfrm>
          <a:prstGeom prst="line">
            <a:avLst/>
          </a:prstGeom>
          <a:ln w="19050">
            <a:solidFill>
              <a:schemeClr val="tx1"/>
            </a:solidFill>
          </a:ln>
        </p:spPr>
        <p:style>
          <a:lnRef idx="2">
            <a:schemeClr val="accent6"/>
          </a:lnRef>
          <a:fillRef idx="0">
            <a:schemeClr val="accent6"/>
          </a:fillRef>
          <a:effectRef idx="1">
            <a:schemeClr val="accent6"/>
          </a:effectRef>
          <a:fontRef idx="minor">
            <a:schemeClr val="tx1"/>
          </a:fontRef>
        </p:style>
      </p:cxnSp>
      <p:sp>
        <p:nvSpPr>
          <p:cNvPr id="24" name="TextBox 23"/>
          <p:cNvSpPr txBox="1"/>
          <p:nvPr/>
        </p:nvSpPr>
        <p:spPr>
          <a:xfrm>
            <a:off x="2313118" y="3549135"/>
            <a:ext cx="6216191" cy="1169551"/>
          </a:xfrm>
          <a:prstGeom prst="rect">
            <a:avLst/>
          </a:prstGeom>
          <a:noFill/>
        </p:spPr>
        <p:txBody>
          <a:bodyPr wrap="square" rtlCol="0">
            <a:spAutoFit/>
          </a:bodyPr>
          <a:lstStyle/>
          <a:p>
            <a:r>
              <a:rPr lang="en-US" sz="1400" b="1" dirty="0" smtClean="0">
                <a:solidFill>
                  <a:srgbClr val="1482AC"/>
                </a:solidFill>
                <a:latin typeface="Consolas" panose="020B0609020204030204" pitchFamily="49" charset="0"/>
                <a:cs typeface="Consolas" panose="020B0609020204030204" pitchFamily="49" charset="0"/>
              </a:rPr>
              <a:t>x</a:t>
            </a:r>
            <a:r>
              <a:rPr lang="en-US" sz="1400" dirty="0" smtClean="0">
                <a:latin typeface="Consolas" panose="020B0609020204030204" pitchFamily="49" charset="0"/>
                <a:cs typeface="Consolas" panose="020B0609020204030204" pitchFamily="49" charset="0"/>
              </a:rPr>
              <a:t> </a:t>
            </a: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sc.parallelize</a:t>
            </a:r>
            <a:r>
              <a:rPr lang="en-US" sz="1400" dirty="0">
                <a:latin typeface="Consolas" panose="020B0609020204030204" pitchFamily="49" charset="0"/>
                <a:cs typeface="Consolas" panose="020B0609020204030204" pitchFamily="49" charset="0"/>
              </a:rPr>
              <a:t>([2,4,1])</a:t>
            </a:r>
          </a:p>
          <a:p>
            <a:r>
              <a:rPr lang="en-US" sz="1400" b="1" dirty="0" err="1">
                <a:solidFill>
                  <a:srgbClr val="1482AC"/>
                </a:solidFill>
                <a:latin typeface="Consolas" panose="020B0609020204030204" pitchFamily="49" charset="0"/>
                <a:cs typeface="Consolas" panose="020B0609020204030204" pitchFamily="49" charset="0"/>
              </a:rPr>
              <a:t>x</a:t>
            </a:r>
            <a:r>
              <a:rPr lang="en-US" sz="1400" dirty="0" err="1">
                <a:latin typeface="Consolas" panose="020B0609020204030204" pitchFamily="49" charset="0"/>
                <a:cs typeface="Consolas" panose="020B0609020204030204" pitchFamily="49" charset="0"/>
              </a:rPr>
              <a:t>.saveAsTextFile</a:t>
            </a:r>
            <a:r>
              <a:rPr lang="en-US" sz="1400" dirty="0" smtClean="0">
                <a:latin typeface="Consolas" panose="020B0609020204030204" pitchFamily="49" charset="0"/>
                <a:cs typeface="Consolas" panose="020B0609020204030204" pitchFamily="49" charset="0"/>
              </a:rPr>
              <a:t>(“PATH")</a:t>
            </a:r>
            <a:endParaRPr lang="en-US" sz="1400" dirty="0">
              <a:latin typeface="Consolas" panose="020B0609020204030204" pitchFamily="49" charset="0"/>
              <a:cs typeface="Consolas" panose="020B0609020204030204" pitchFamily="49" charset="0"/>
            </a:endParaRPr>
          </a:p>
          <a:p>
            <a:endParaRPr lang="en-US" sz="1400" dirty="0">
              <a:latin typeface="Consolas" panose="020B0609020204030204" pitchFamily="49" charset="0"/>
              <a:cs typeface="Consolas" panose="020B0609020204030204" pitchFamily="49" charset="0"/>
            </a:endParaRPr>
          </a:p>
          <a:p>
            <a:r>
              <a:rPr lang="en-US" sz="1400" b="1" dirty="0">
                <a:solidFill>
                  <a:srgbClr val="E8761D"/>
                </a:solidFill>
                <a:latin typeface="Consolas" panose="020B0609020204030204" pitchFamily="49" charset="0"/>
                <a:cs typeface="Consolas" panose="020B0609020204030204" pitchFamily="49" charset="0"/>
              </a:rPr>
              <a:t>y</a:t>
            </a:r>
            <a:r>
              <a:rPr lang="en-US" sz="1400" dirty="0">
                <a:latin typeface="Consolas" panose="020B0609020204030204" pitchFamily="49" charset="0"/>
                <a:cs typeface="Consolas" panose="020B0609020204030204" pitchFamily="49" charset="0"/>
              </a:rPr>
              <a:t> = </a:t>
            </a:r>
            <a:r>
              <a:rPr lang="en-US" sz="1400" dirty="0" err="1">
                <a:latin typeface="Consolas" panose="020B0609020204030204" pitchFamily="49" charset="0"/>
                <a:cs typeface="Consolas" panose="020B0609020204030204" pitchFamily="49" charset="0"/>
              </a:rPr>
              <a:t>sc.textFile</a:t>
            </a:r>
            <a:r>
              <a:rPr lang="en-US" sz="1400" dirty="0" smtClean="0">
                <a:latin typeface="Consolas" panose="020B0609020204030204" pitchFamily="49" charset="0"/>
                <a:cs typeface="Consolas" panose="020B0609020204030204" pitchFamily="49" charset="0"/>
              </a:rPr>
              <a:t>(“PATH")</a:t>
            </a:r>
            <a:endParaRPr lang="en-US" sz="1400" dirty="0">
              <a:latin typeface="Consolas" panose="020B0609020204030204" pitchFamily="49" charset="0"/>
              <a:cs typeface="Consolas" panose="020B0609020204030204" pitchFamily="49" charset="0"/>
            </a:endParaRPr>
          </a:p>
          <a:p>
            <a:r>
              <a:rPr lang="en-US" sz="1400" dirty="0">
                <a:latin typeface="Consolas" panose="020B0609020204030204" pitchFamily="49" charset="0"/>
                <a:cs typeface="Consolas" panose="020B0609020204030204" pitchFamily="49" charset="0"/>
              </a:rPr>
              <a:t>print(</a:t>
            </a:r>
            <a:r>
              <a:rPr lang="en-US" sz="1400" b="1" dirty="0" err="1">
                <a:solidFill>
                  <a:srgbClr val="E8761D"/>
                </a:solidFill>
                <a:latin typeface="Consolas" panose="020B0609020204030204" pitchFamily="49" charset="0"/>
                <a:cs typeface="Consolas" panose="020B0609020204030204" pitchFamily="49" charset="0"/>
              </a:rPr>
              <a:t>y</a:t>
            </a:r>
            <a:r>
              <a:rPr lang="en-US" sz="1400" dirty="0" err="1">
                <a:latin typeface="Consolas" panose="020B0609020204030204" pitchFamily="49" charset="0"/>
                <a:cs typeface="Consolas" panose="020B0609020204030204" pitchFamily="49" charset="0"/>
              </a:rPr>
              <a:t>.collect</a:t>
            </a:r>
            <a:r>
              <a:rPr lang="en-US" sz="1400" dirty="0">
                <a:latin typeface="Consolas" panose="020B0609020204030204" pitchFamily="49" charset="0"/>
                <a:cs typeface="Consolas" panose="020B0609020204030204" pitchFamily="49" charset="0"/>
              </a:rPr>
              <a:t>())</a:t>
            </a:r>
          </a:p>
        </p:txBody>
      </p:sp>
      <p:sp>
        <p:nvSpPr>
          <p:cNvPr id="25" name="TextBox 24"/>
          <p:cNvSpPr txBox="1"/>
          <p:nvPr/>
        </p:nvSpPr>
        <p:spPr>
          <a:xfrm>
            <a:off x="2313120" y="5214836"/>
            <a:ext cx="5632862" cy="1169551"/>
          </a:xfrm>
          <a:prstGeom prst="rect">
            <a:avLst/>
          </a:prstGeom>
          <a:noFill/>
        </p:spPr>
        <p:txBody>
          <a:bodyPr wrap="square" rtlCol="0">
            <a:spAutoFit/>
          </a:bodyPr>
          <a:lstStyle/>
          <a:p>
            <a:r>
              <a:rPr lang="en-US" sz="1400" dirty="0" err="1" smtClean="0">
                <a:latin typeface="Consolas" panose="020B0609020204030204" pitchFamily="49" charset="0"/>
                <a:ea typeface="Anonymous Pro" panose="02060609030202000504" pitchFamily="49" charset="0"/>
                <a:cs typeface="Consolas" panose="020B0609020204030204" pitchFamily="49" charset="0"/>
              </a:rPr>
              <a:t>val</a:t>
            </a:r>
            <a:r>
              <a:rPr lang="en-US" sz="1400" dirty="0" smtClean="0">
                <a:latin typeface="Consolas" panose="020B0609020204030204" pitchFamily="49" charset="0"/>
                <a:ea typeface="Anonymous Pro" panose="02060609030202000504" pitchFamily="49" charset="0"/>
                <a:cs typeface="Consolas" panose="020B0609020204030204" pitchFamily="49" charset="0"/>
              </a:rPr>
              <a:t> </a:t>
            </a:r>
            <a:r>
              <a:rPr lang="en-US" sz="1400" b="1" dirty="0">
                <a:solidFill>
                  <a:srgbClr val="1482AC"/>
                </a:solidFill>
                <a:latin typeface="Consolas" panose="020B0609020204030204" pitchFamily="49" charset="0"/>
                <a:ea typeface="Anonymous Pro" panose="02060609030202000504" pitchFamily="49" charset="0"/>
                <a:cs typeface="Consolas" panose="020B0609020204030204" pitchFamily="49" charset="0"/>
              </a:rPr>
              <a:t>x</a:t>
            </a:r>
            <a:r>
              <a:rPr lang="en-US" sz="1400" dirty="0">
                <a:latin typeface="Consolas" panose="020B0609020204030204" pitchFamily="49" charset="0"/>
                <a:ea typeface="Anonymous Pro" panose="02060609030202000504" pitchFamily="49" charset="0"/>
                <a:cs typeface="Consolas" panose="020B0609020204030204" pitchFamily="49" charset="0"/>
              </a:rPr>
              <a:t> = </a:t>
            </a:r>
            <a:r>
              <a:rPr lang="en-US" sz="1400" dirty="0" err="1">
                <a:latin typeface="Consolas" panose="020B0609020204030204" pitchFamily="49" charset="0"/>
                <a:ea typeface="Anonymous Pro" panose="02060609030202000504" pitchFamily="49" charset="0"/>
                <a:cs typeface="Consolas" panose="020B0609020204030204" pitchFamily="49" charset="0"/>
              </a:rPr>
              <a:t>sc.parallelize</a:t>
            </a:r>
            <a:r>
              <a:rPr lang="en-US" sz="1400" dirty="0">
                <a:latin typeface="Consolas" panose="020B0609020204030204" pitchFamily="49" charset="0"/>
                <a:ea typeface="Anonymous Pro" panose="02060609030202000504" pitchFamily="49" charset="0"/>
                <a:cs typeface="Consolas" panose="020B0609020204030204" pitchFamily="49" charset="0"/>
              </a:rPr>
              <a:t>(Array(2,4,1))</a:t>
            </a:r>
          </a:p>
          <a:p>
            <a:r>
              <a:rPr lang="en-US" sz="1400" b="1" dirty="0" err="1">
                <a:solidFill>
                  <a:srgbClr val="1482AC"/>
                </a:solidFill>
                <a:latin typeface="Consolas" panose="020B0609020204030204" pitchFamily="49" charset="0"/>
                <a:ea typeface="Anonymous Pro" panose="02060609030202000504" pitchFamily="49" charset="0"/>
                <a:cs typeface="Consolas" panose="020B0609020204030204" pitchFamily="49" charset="0"/>
              </a:rPr>
              <a:t>x</a:t>
            </a:r>
            <a:r>
              <a:rPr lang="en-US" sz="1400" dirty="0" err="1">
                <a:latin typeface="Consolas" panose="020B0609020204030204" pitchFamily="49" charset="0"/>
                <a:ea typeface="Anonymous Pro" panose="02060609030202000504" pitchFamily="49" charset="0"/>
                <a:cs typeface="Consolas" panose="020B0609020204030204" pitchFamily="49" charset="0"/>
              </a:rPr>
              <a:t>.saveAsTextFile</a:t>
            </a:r>
            <a:r>
              <a:rPr lang="en-US" sz="1400" dirty="0" smtClean="0">
                <a:latin typeface="Consolas" panose="020B0609020204030204" pitchFamily="49" charset="0"/>
                <a:ea typeface="Anonymous Pro" panose="02060609030202000504" pitchFamily="49" charset="0"/>
                <a:cs typeface="Consolas" panose="020B0609020204030204" pitchFamily="49" charset="0"/>
              </a:rPr>
              <a:t>(“PATH")</a:t>
            </a:r>
            <a:endParaRPr lang="en-US" sz="1400" dirty="0">
              <a:latin typeface="Consolas" panose="020B0609020204030204" pitchFamily="49" charset="0"/>
              <a:ea typeface="Anonymous Pro" panose="02060609030202000504" pitchFamily="49" charset="0"/>
              <a:cs typeface="Consolas" panose="020B0609020204030204" pitchFamily="49" charset="0"/>
            </a:endParaRPr>
          </a:p>
          <a:p>
            <a:endParaRPr lang="en-US" sz="1400" dirty="0">
              <a:latin typeface="Consolas" panose="020B0609020204030204" pitchFamily="49" charset="0"/>
              <a:ea typeface="Anonymous Pro" panose="02060609030202000504" pitchFamily="49" charset="0"/>
              <a:cs typeface="Consolas" panose="020B0609020204030204" pitchFamily="49" charset="0"/>
            </a:endParaRPr>
          </a:p>
          <a:p>
            <a:r>
              <a:rPr lang="en-US" sz="1400" dirty="0" err="1">
                <a:latin typeface="Consolas" panose="020B0609020204030204" pitchFamily="49" charset="0"/>
                <a:ea typeface="Anonymous Pro" panose="02060609030202000504" pitchFamily="49" charset="0"/>
                <a:cs typeface="Consolas" panose="020B0609020204030204" pitchFamily="49" charset="0"/>
              </a:rPr>
              <a:t>val</a:t>
            </a:r>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b="1" dirty="0">
                <a:solidFill>
                  <a:srgbClr val="E8761D"/>
                </a:solidFill>
                <a:latin typeface="Consolas" panose="020B0609020204030204" pitchFamily="49" charset="0"/>
                <a:ea typeface="Anonymous Pro" panose="02060609030202000504" pitchFamily="49" charset="0"/>
                <a:cs typeface="Consolas" panose="020B0609020204030204" pitchFamily="49" charset="0"/>
              </a:rPr>
              <a:t>y</a:t>
            </a:r>
            <a:r>
              <a:rPr lang="en-US" sz="1400" dirty="0">
                <a:latin typeface="Consolas" panose="020B0609020204030204" pitchFamily="49" charset="0"/>
                <a:ea typeface="Anonymous Pro" panose="02060609030202000504" pitchFamily="49" charset="0"/>
                <a:cs typeface="Consolas" panose="020B0609020204030204" pitchFamily="49" charset="0"/>
              </a:rPr>
              <a:t> = </a:t>
            </a:r>
            <a:r>
              <a:rPr lang="en-US" sz="1400" dirty="0" err="1">
                <a:latin typeface="Consolas" panose="020B0609020204030204" pitchFamily="49" charset="0"/>
                <a:ea typeface="Anonymous Pro" panose="02060609030202000504" pitchFamily="49" charset="0"/>
                <a:cs typeface="Consolas" panose="020B0609020204030204" pitchFamily="49" charset="0"/>
              </a:rPr>
              <a:t>sc.textFile</a:t>
            </a:r>
            <a:r>
              <a:rPr lang="en-US" sz="1400" dirty="0" smtClean="0">
                <a:latin typeface="Consolas" panose="020B0609020204030204" pitchFamily="49" charset="0"/>
                <a:ea typeface="Anonymous Pro" panose="02060609030202000504" pitchFamily="49" charset="0"/>
                <a:cs typeface="Consolas" panose="020B0609020204030204" pitchFamily="49" charset="0"/>
              </a:rPr>
              <a:t>(“PATH")</a:t>
            </a:r>
            <a:endParaRPr lang="en-US" sz="1400" dirty="0">
              <a:latin typeface="Consolas" panose="020B0609020204030204" pitchFamily="49" charset="0"/>
              <a:ea typeface="Anonymous Pro" panose="02060609030202000504" pitchFamily="49" charset="0"/>
              <a:cs typeface="Consolas" panose="020B0609020204030204" pitchFamily="49" charset="0"/>
            </a:endParaRPr>
          </a:p>
          <a:p>
            <a:r>
              <a:rPr lang="en-US" sz="1400" dirty="0" err="1">
                <a:latin typeface="Consolas" panose="020B0609020204030204" pitchFamily="49" charset="0"/>
                <a:ea typeface="Anonymous Pro" panose="02060609030202000504" pitchFamily="49" charset="0"/>
                <a:cs typeface="Consolas" panose="020B0609020204030204" pitchFamily="49" charset="0"/>
              </a:rPr>
              <a:t>println</a:t>
            </a:r>
            <a:r>
              <a:rPr lang="en-US" sz="1400" dirty="0">
                <a:latin typeface="Consolas" panose="020B0609020204030204" pitchFamily="49" charset="0"/>
                <a:ea typeface="Anonymous Pro" panose="02060609030202000504" pitchFamily="49" charset="0"/>
                <a:cs typeface="Consolas" panose="020B0609020204030204" pitchFamily="49" charset="0"/>
              </a:rPr>
              <a:t>(</a:t>
            </a:r>
            <a:r>
              <a:rPr lang="en-US" sz="1400" b="1" dirty="0" err="1">
                <a:solidFill>
                  <a:srgbClr val="E8761D"/>
                </a:solidFill>
                <a:latin typeface="Consolas" panose="020B0609020204030204" pitchFamily="49" charset="0"/>
                <a:ea typeface="Anonymous Pro" panose="02060609030202000504" pitchFamily="49" charset="0"/>
                <a:cs typeface="Consolas" panose="020B0609020204030204" pitchFamily="49" charset="0"/>
              </a:rPr>
              <a:t>y</a:t>
            </a:r>
            <a:r>
              <a:rPr lang="en-US" sz="1400" dirty="0" err="1">
                <a:latin typeface="Consolas" panose="020B0609020204030204" pitchFamily="49" charset="0"/>
                <a:ea typeface="Anonymous Pro" panose="02060609030202000504" pitchFamily="49" charset="0"/>
                <a:cs typeface="Consolas" panose="020B0609020204030204" pitchFamily="49" charset="0"/>
              </a:rPr>
              <a:t>.collect</a:t>
            </a:r>
            <a:r>
              <a:rPr lang="en-US" sz="1400" dirty="0">
                <a:latin typeface="Consolas" panose="020B0609020204030204" pitchFamily="49" charset="0"/>
                <a:ea typeface="Anonymous Pro" panose="02060609030202000504" pitchFamily="49" charset="0"/>
                <a:cs typeface="Consolas" panose="020B0609020204030204" pitchFamily="49" charset="0"/>
              </a:rPr>
              <a:t>().</a:t>
            </a:r>
            <a:r>
              <a:rPr lang="en-US" sz="1400" dirty="0" err="1">
                <a:latin typeface="Consolas" panose="020B0609020204030204" pitchFamily="49" charset="0"/>
                <a:ea typeface="Anonymous Pro" panose="02060609030202000504" pitchFamily="49" charset="0"/>
                <a:cs typeface="Consolas" panose="020B0609020204030204" pitchFamily="49" charset="0"/>
              </a:rPr>
              <a:t>mkString</a:t>
            </a:r>
            <a:r>
              <a:rPr lang="en-US" sz="1400" dirty="0">
                <a:latin typeface="Consolas" panose="020B0609020204030204" pitchFamily="49" charset="0"/>
                <a:ea typeface="Anonymous Pro" panose="02060609030202000504" pitchFamily="49" charset="0"/>
                <a:cs typeface="Consolas" panose="020B0609020204030204" pitchFamily="49" charset="0"/>
              </a:rPr>
              <a:t>(", "))</a:t>
            </a:r>
          </a:p>
        </p:txBody>
      </p:sp>
      <p:pic>
        <p:nvPicPr>
          <p:cNvPr id="27" name="Picture 2" descr="http://inwallspeakers1.com/wp-content/uploads/2014/07/printer-icon-transparent.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7446" y="6015921"/>
            <a:ext cx="773050" cy="685438"/>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3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832205" y="849815"/>
            <a:ext cx="611453" cy="390651"/>
          </a:xfrm>
          <a:prstGeom prst="rect">
            <a:avLst/>
          </a:prstGeom>
        </p:spPr>
      </p:pic>
      <p:pic>
        <p:nvPicPr>
          <p:cNvPr id="40" name="Picture 3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443658" y="1276141"/>
            <a:ext cx="611453" cy="390651"/>
          </a:xfrm>
          <a:prstGeom prst="rect">
            <a:avLst/>
          </a:prstGeom>
        </p:spPr>
      </p:pic>
      <p:pic>
        <p:nvPicPr>
          <p:cNvPr id="41" name="Picture 4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178138" y="849814"/>
            <a:ext cx="611453" cy="390651"/>
          </a:xfrm>
          <a:prstGeom prst="rect">
            <a:avLst/>
          </a:prstGeom>
        </p:spPr>
      </p:pic>
      <p:pic>
        <p:nvPicPr>
          <p:cNvPr id="38" name="Picture 37"/>
          <p:cNvPicPr>
            <a:picLocks noChangeAspect="1"/>
          </p:cNvPicPr>
          <p:nvPr/>
        </p:nvPicPr>
        <p:blipFill>
          <a:blip r:embed="rId8"/>
          <a:stretch>
            <a:fillRect/>
          </a:stretch>
        </p:blipFill>
        <p:spPr>
          <a:xfrm>
            <a:off x="10309526" y="336778"/>
            <a:ext cx="929551" cy="914058"/>
          </a:xfrm>
          <a:prstGeom prst="rect">
            <a:avLst/>
          </a:prstGeom>
        </p:spPr>
      </p:pic>
    </p:spTree>
    <p:extLst>
      <p:ext uri="{BB962C8B-B14F-4D97-AF65-F5344CB8AC3E}">
        <p14:creationId xmlns:p14="http://schemas.microsoft.com/office/powerpoint/2010/main" val="3834960087"/>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pic>
        <p:nvPicPr>
          <p:cNvPr id="3" name="Picture 2"/>
          <p:cNvPicPr/>
          <p:nvPr/>
        </p:nvPicPr>
        <p:blipFill>
          <a:blip r:embed="rId3">
            <a:extLst>
              <a:ext uri="{28A0092B-C50C-407E-A947-70E740481C1C}">
                <a14:useLocalDpi xmlns:a14="http://schemas.microsoft.com/office/drawing/2010/main" val="0"/>
              </a:ext>
            </a:extLst>
          </a:blip>
          <a:stretch>
            <a:fillRect/>
          </a:stretch>
        </p:blipFill>
        <p:spPr>
          <a:xfrm>
            <a:off x="5332473" y="2837463"/>
            <a:ext cx="1333021" cy="1505936"/>
          </a:xfrm>
          <a:prstGeom prst="rect">
            <a:avLst/>
          </a:prstGeom>
        </p:spPr>
      </p:pic>
    </p:spTree>
    <p:extLst>
      <p:ext uri="{BB962C8B-B14F-4D97-AF65-F5344CB8AC3E}">
        <p14:creationId xmlns:p14="http://schemas.microsoft.com/office/powerpoint/2010/main" val="519116406"/>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Q&amp;A</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08836" y="2143760"/>
            <a:ext cx="2066139" cy="2066139"/>
          </a:xfrm>
          <a:prstGeom prst="rect">
            <a:avLst/>
          </a:prstGeom>
        </p:spPr>
      </p:pic>
      <p:pic>
        <p:nvPicPr>
          <p:cNvPr id="4" name="Picture 3"/>
          <p:cNvPicPr>
            <a:picLocks noChangeAspect="1"/>
          </p:cNvPicPr>
          <p:nvPr/>
        </p:nvPicPr>
        <p:blipFill>
          <a:blip r:embed="rId4"/>
          <a:stretch>
            <a:fillRect/>
          </a:stretch>
        </p:blipFill>
        <p:spPr>
          <a:xfrm>
            <a:off x="4061265" y="5883443"/>
            <a:ext cx="4000092" cy="631595"/>
          </a:xfrm>
          <a:prstGeom prst="rect">
            <a:avLst/>
          </a:prstGeom>
        </p:spPr>
      </p:pic>
    </p:spTree>
    <p:extLst>
      <p:ext uri="{BB962C8B-B14F-4D97-AF65-F5344CB8AC3E}">
        <p14:creationId xmlns:p14="http://schemas.microsoft.com/office/powerpoint/2010/main" val="30141624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ounded Rectangle 21"/>
          <p:cNvSpPr/>
          <p:nvPr/>
        </p:nvSpPr>
        <p:spPr>
          <a:xfrm>
            <a:off x="2283560" y="2434639"/>
            <a:ext cx="609515" cy="1288468"/>
          </a:xfrm>
          <a:prstGeom prst="roundRect">
            <a:avLst/>
          </a:prstGeom>
          <a:solidFill>
            <a:sysClr val="window" lastClr="FFFFFF"/>
          </a:solidFill>
          <a:ln w="25400" cap="flat" cmpd="sng" algn="ctr">
            <a:solidFill>
              <a:schemeClr val="tx1">
                <a:lumMod val="65000"/>
                <a:lumOff val="35000"/>
              </a:scheme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orbel"/>
              <a:ea typeface="+mn-ea"/>
              <a:cs typeface="Corbel"/>
            </a:endParaRPr>
          </a:p>
        </p:txBody>
      </p:sp>
      <p:sp>
        <p:nvSpPr>
          <p:cNvPr id="27" name="Rounded Rectangle 26"/>
          <p:cNvSpPr/>
          <p:nvPr/>
        </p:nvSpPr>
        <p:spPr>
          <a:xfrm>
            <a:off x="2378798" y="2493125"/>
            <a:ext cx="419040" cy="223144"/>
          </a:xfrm>
          <a:prstGeom prst="roundRect">
            <a:avLst/>
          </a:prstGeom>
          <a:solidFill>
            <a:srgbClr val="E68042"/>
          </a:solidFill>
          <a:ln w="9525"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28" name="Rounded Rectangle 27"/>
          <p:cNvSpPr/>
          <p:nvPr/>
        </p:nvSpPr>
        <p:spPr>
          <a:xfrm>
            <a:off x="2378798" y="2799542"/>
            <a:ext cx="419040" cy="223144"/>
          </a:xfrm>
          <a:prstGeom prst="roundRect">
            <a:avLst/>
          </a:prstGeom>
          <a:solidFill>
            <a:srgbClr val="E68042"/>
          </a:solidFill>
          <a:ln w="9525"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29" name="Rounded Rectangle 28"/>
          <p:cNvSpPr/>
          <p:nvPr/>
        </p:nvSpPr>
        <p:spPr>
          <a:xfrm>
            <a:off x="2378798" y="3096633"/>
            <a:ext cx="419040" cy="223144"/>
          </a:xfrm>
          <a:prstGeom prst="roundRect">
            <a:avLst/>
          </a:prstGeom>
          <a:solidFill>
            <a:srgbClr val="E68042"/>
          </a:solidFill>
          <a:ln w="9525"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30" name="Rounded Rectangle 29"/>
          <p:cNvSpPr/>
          <p:nvPr/>
        </p:nvSpPr>
        <p:spPr>
          <a:xfrm>
            <a:off x="2378798" y="3403050"/>
            <a:ext cx="419040" cy="223144"/>
          </a:xfrm>
          <a:prstGeom prst="roundRect">
            <a:avLst/>
          </a:prstGeom>
          <a:solidFill>
            <a:srgbClr val="E68042"/>
          </a:solidFill>
          <a:ln w="9525"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17" name="Rounded Rectangle 16"/>
          <p:cNvSpPr/>
          <p:nvPr/>
        </p:nvSpPr>
        <p:spPr>
          <a:xfrm>
            <a:off x="993915" y="2418651"/>
            <a:ext cx="609515" cy="1288468"/>
          </a:xfrm>
          <a:prstGeom prst="roundRect">
            <a:avLst/>
          </a:prstGeom>
          <a:solidFill>
            <a:sysClr val="window" lastClr="FFFFFF"/>
          </a:solidFill>
          <a:ln w="25400" cap="flat" cmpd="sng" algn="ctr">
            <a:solidFill>
              <a:srgbClr val="4F81B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orbel"/>
              <a:ea typeface="+mn-ea"/>
              <a:cs typeface="Corbel"/>
            </a:endParaRPr>
          </a:p>
        </p:txBody>
      </p:sp>
      <p:cxnSp>
        <p:nvCxnSpPr>
          <p:cNvPr id="18" name="Straight Arrow Connector 17"/>
          <p:cNvCxnSpPr/>
          <p:nvPr/>
        </p:nvCxnSpPr>
        <p:spPr>
          <a:xfrm>
            <a:off x="1509383" y="2911114"/>
            <a:ext cx="884238" cy="0"/>
          </a:xfrm>
          <a:prstGeom prst="straightConnector1">
            <a:avLst/>
          </a:prstGeom>
          <a:noFill/>
          <a:ln w="19050" cap="flat" cmpd="sng" algn="ctr">
            <a:solidFill>
              <a:srgbClr val="000000"/>
            </a:solidFill>
            <a:prstDash val="solid"/>
            <a:round/>
            <a:headEnd type="none"/>
            <a:tailEnd type="triangle"/>
          </a:ln>
          <a:effectLst/>
        </p:spPr>
      </p:cxnSp>
      <p:cxnSp>
        <p:nvCxnSpPr>
          <p:cNvPr id="19" name="Straight Arrow Connector 18"/>
          <p:cNvCxnSpPr/>
          <p:nvPr/>
        </p:nvCxnSpPr>
        <p:spPr>
          <a:xfrm>
            <a:off x="1509383" y="2604697"/>
            <a:ext cx="884238" cy="0"/>
          </a:xfrm>
          <a:prstGeom prst="straightConnector1">
            <a:avLst/>
          </a:prstGeom>
          <a:noFill/>
          <a:ln w="19050" cap="flat" cmpd="sng" algn="ctr">
            <a:solidFill>
              <a:srgbClr val="000000"/>
            </a:solidFill>
            <a:prstDash val="solid"/>
            <a:round/>
            <a:headEnd type="none"/>
            <a:tailEnd type="triangle"/>
          </a:ln>
          <a:effectLst/>
        </p:spPr>
      </p:cxnSp>
      <p:cxnSp>
        <p:nvCxnSpPr>
          <p:cNvPr id="20" name="Straight Arrow Connector 19"/>
          <p:cNvCxnSpPr/>
          <p:nvPr/>
        </p:nvCxnSpPr>
        <p:spPr>
          <a:xfrm>
            <a:off x="1509383" y="3208204"/>
            <a:ext cx="884238" cy="0"/>
          </a:xfrm>
          <a:prstGeom prst="straightConnector1">
            <a:avLst/>
          </a:prstGeom>
          <a:noFill/>
          <a:ln w="19050" cap="flat" cmpd="sng" algn="ctr">
            <a:solidFill>
              <a:srgbClr val="000000"/>
            </a:solidFill>
            <a:prstDash val="solid"/>
            <a:round/>
            <a:headEnd type="none"/>
            <a:tailEnd type="triangle"/>
          </a:ln>
          <a:effectLst/>
        </p:spPr>
      </p:cxnSp>
      <p:cxnSp>
        <p:nvCxnSpPr>
          <p:cNvPr id="21" name="Straight Arrow Connector 20"/>
          <p:cNvCxnSpPr/>
          <p:nvPr/>
        </p:nvCxnSpPr>
        <p:spPr>
          <a:xfrm>
            <a:off x="1509383" y="3514622"/>
            <a:ext cx="884238" cy="0"/>
          </a:xfrm>
          <a:prstGeom prst="straightConnector1">
            <a:avLst/>
          </a:prstGeom>
          <a:noFill/>
          <a:ln w="19050" cap="flat" cmpd="sng" algn="ctr">
            <a:solidFill>
              <a:srgbClr val="000000"/>
            </a:solidFill>
            <a:prstDash val="solid"/>
            <a:round/>
            <a:headEnd type="none"/>
            <a:tailEnd type="triangle"/>
          </a:ln>
          <a:effectLst/>
        </p:spPr>
      </p:cxnSp>
      <p:sp>
        <p:nvSpPr>
          <p:cNvPr id="5" name="TextBox 4"/>
          <p:cNvSpPr txBox="1"/>
          <p:nvPr/>
        </p:nvSpPr>
        <p:spPr>
          <a:xfrm>
            <a:off x="2815247" y="610913"/>
            <a:ext cx="1124214" cy="461665"/>
          </a:xfrm>
          <a:prstGeom prst="rect">
            <a:avLst/>
          </a:prstGeom>
          <a:noFill/>
        </p:spPr>
        <p:txBody>
          <a:bodyPr wrap="square" rtlCol="0">
            <a:spAutoFit/>
          </a:bodyPr>
          <a:lstStyle/>
          <a:p>
            <a:r>
              <a:rPr lang="en-US" sz="2400" dirty="0" smtClean="0"/>
              <a:t>narrow</a:t>
            </a:r>
            <a:endParaRPr lang="en-US" sz="2400" dirty="0"/>
          </a:p>
        </p:txBody>
      </p:sp>
      <p:sp>
        <p:nvSpPr>
          <p:cNvPr id="9" name="TextBox 8"/>
          <p:cNvSpPr txBox="1"/>
          <p:nvPr/>
        </p:nvSpPr>
        <p:spPr>
          <a:xfrm>
            <a:off x="8136566" y="610914"/>
            <a:ext cx="797189" cy="461665"/>
          </a:xfrm>
          <a:prstGeom prst="rect">
            <a:avLst/>
          </a:prstGeom>
          <a:noFill/>
        </p:spPr>
        <p:txBody>
          <a:bodyPr wrap="square" rtlCol="0">
            <a:spAutoFit/>
          </a:bodyPr>
          <a:lstStyle/>
          <a:p>
            <a:r>
              <a:rPr lang="en-US" sz="2400" dirty="0" smtClean="0"/>
              <a:t>wide</a:t>
            </a:r>
            <a:endParaRPr lang="en-US" sz="2400" dirty="0"/>
          </a:p>
        </p:txBody>
      </p:sp>
      <p:pic>
        <p:nvPicPr>
          <p:cNvPr id="10" name="Picture 2" descr="http://www.insideoutretreats.com/site/images/TransformationButterflie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7445" y="6264141"/>
            <a:ext cx="2488551" cy="593859"/>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p:nvSpPr>
        <p:spPr>
          <a:xfrm>
            <a:off x="1633996" y="1267132"/>
            <a:ext cx="3661007" cy="584775"/>
          </a:xfrm>
          <a:prstGeom prst="rect">
            <a:avLst/>
          </a:prstGeom>
        </p:spPr>
        <p:txBody>
          <a:bodyPr wrap="square">
            <a:spAutoFit/>
          </a:bodyPr>
          <a:lstStyle/>
          <a:p>
            <a:r>
              <a:rPr lang="en-US" sz="1600" i="1" dirty="0"/>
              <a:t>each partition of the parent RDD is used by at most one partition of the child RDD</a:t>
            </a:r>
          </a:p>
        </p:txBody>
      </p:sp>
      <p:sp>
        <p:nvSpPr>
          <p:cNvPr id="12" name="Rectangle 11"/>
          <p:cNvSpPr/>
          <p:nvPr/>
        </p:nvSpPr>
        <p:spPr>
          <a:xfrm>
            <a:off x="6942939" y="1267132"/>
            <a:ext cx="3425841" cy="584775"/>
          </a:xfrm>
          <a:prstGeom prst="rect">
            <a:avLst/>
          </a:prstGeom>
        </p:spPr>
        <p:txBody>
          <a:bodyPr wrap="square">
            <a:spAutoFit/>
          </a:bodyPr>
          <a:lstStyle/>
          <a:p>
            <a:r>
              <a:rPr lang="en-US" sz="1600" i="1" dirty="0" smtClean="0"/>
              <a:t>multiple child RDD partitions may depend on a single parent RDD partition</a:t>
            </a:r>
            <a:endParaRPr lang="en-US" sz="1600" i="1" dirty="0"/>
          </a:p>
        </p:txBody>
      </p:sp>
      <p:sp>
        <p:nvSpPr>
          <p:cNvPr id="13" name="Rounded Rectangle 12"/>
          <p:cNvSpPr/>
          <p:nvPr/>
        </p:nvSpPr>
        <p:spPr>
          <a:xfrm>
            <a:off x="1089153" y="2477137"/>
            <a:ext cx="419040" cy="223144"/>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14" name="Rounded Rectangle 13"/>
          <p:cNvSpPr/>
          <p:nvPr/>
        </p:nvSpPr>
        <p:spPr>
          <a:xfrm>
            <a:off x="1089153" y="2783554"/>
            <a:ext cx="419040" cy="223144"/>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15" name="Rounded Rectangle 14"/>
          <p:cNvSpPr/>
          <p:nvPr/>
        </p:nvSpPr>
        <p:spPr>
          <a:xfrm>
            <a:off x="1089153" y="3080645"/>
            <a:ext cx="419040" cy="223144"/>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16" name="Rounded Rectangle 15"/>
          <p:cNvSpPr/>
          <p:nvPr/>
        </p:nvSpPr>
        <p:spPr>
          <a:xfrm>
            <a:off x="1089153" y="3387062"/>
            <a:ext cx="419040" cy="223144"/>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36" name="Rounded Rectangle 35"/>
          <p:cNvSpPr/>
          <p:nvPr/>
        </p:nvSpPr>
        <p:spPr>
          <a:xfrm>
            <a:off x="8823694" y="2195507"/>
            <a:ext cx="609515" cy="1288468"/>
          </a:xfrm>
          <a:prstGeom prst="roundRect">
            <a:avLst/>
          </a:prstGeom>
          <a:solidFill>
            <a:sysClr val="window" lastClr="FFFFFF"/>
          </a:solidFill>
          <a:ln w="25400" cap="flat" cmpd="sng" algn="ctr">
            <a:solidFill>
              <a:schemeClr val="tx1">
                <a:lumMod val="65000"/>
                <a:lumOff val="35000"/>
              </a:scheme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orbel"/>
              <a:ea typeface="+mn-ea"/>
              <a:cs typeface="Corbel"/>
            </a:endParaRPr>
          </a:p>
        </p:txBody>
      </p:sp>
      <p:sp>
        <p:nvSpPr>
          <p:cNvPr id="37" name="Rounded Rectangle 36"/>
          <p:cNvSpPr/>
          <p:nvPr/>
        </p:nvSpPr>
        <p:spPr>
          <a:xfrm>
            <a:off x="8918932" y="2253993"/>
            <a:ext cx="419040" cy="223144"/>
          </a:xfrm>
          <a:prstGeom prst="roundRect">
            <a:avLst/>
          </a:prstGeom>
          <a:solidFill>
            <a:srgbClr val="E68042"/>
          </a:solidFill>
          <a:ln w="9525"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38" name="Rounded Rectangle 37"/>
          <p:cNvSpPr/>
          <p:nvPr/>
        </p:nvSpPr>
        <p:spPr>
          <a:xfrm>
            <a:off x="8918932" y="2560410"/>
            <a:ext cx="419040" cy="223144"/>
          </a:xfrm>
          <a:prstGeom prst="roundRect">
            <a:avLst/>
          </a:prstGeom>
          <a:solidFill>
            <a:srgbClr val="E68042"/>
          </a:solidFill>
          <a:ln w="9525"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39" name="Rounded Rectangle 38"/>
          <p:cNvSpPr/>
          <p:nvPr/>
        </p:nvSpPr>
        <p:spPr>
          <a:xfrm>
            <a:off x="8918932" y="2857501"/>
            <a:ext cx="419040" cy="223144"/>
          </a:xfrm>
          <a:prstGeom prst="roundRect">
            <a:avLst/>
          </a:prstGeom>
          <a:solidFill>
            <a:srgbClr val="E68042"/>
          </a:solidFill>
          <a:ln w="9525"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40" name="Rounded Rectangle 39"/>
          <p:cNvSpPr/>
          <p:nvPr/>
        </p:nvSpPr>
        <p:spPr>
          <a:xfrm>
            <a:off x="8918932" y="3163918"/>
            <a:ext cx="419040" cy="223144"/>
          </a:xfrm>
          <a:prstGeom prst="roundRect">
            <a:avLst/>
          </a:prstGeom>
          <a:solidFill>
            <a:srgbClr val="E68042"/>
          </a:solidFill>
          <a:ln w="9525"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41" name="Rounded Rectangle 40"/>
          <p:cNvSpPr/>
          <p:nvPr/>
        </p:nvSpPr>
        <p:spPr>
          <a:xfrm>
            <a:off x="7534049" y="2196186"/>
            <a:ext cx="609515" cy="1288468"/>
          </a:xfrm>
          <a:prstGeom prst="roundRect">
            <a:avLst/>
          </a:prstGeom>
          <a:solidFill>
            <a:sysClr val="window" lastClr="FFFFFF"/>
          </a:solidFill>
          <a:ln w="25400" cap="flat" cmpd="sng" algn="ctr">
            <a:solidFill>
              <a:srgbClr val="4F81B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orbel"/>
              <a:ea typeface="+mn-ea"/>
              <a:cs typeface="Corbel"/>
            </a:endParaRPr>
          </a:p>
        </p:txBody>
      </p:sp>
      <p:cxnSp>
        <p:nvCxnSpPr>
          <p:cNvPr id="42" name="Straight Arrow Connector 41"/>
          <p:cNvCxnSpPr>
            <a:endCxn id="37" idx="1"/>
          </p:cNvCxnSpPr>
          <p:nvPr/>
        </p:nvCxnSpPr>
        <p:spPr>
          <a:xfrm flipV="1">
            <a:off x="8049190" y="2365565"/>
            <a:ext cx="869742" cy="309206"/>
          </a:xfrm>
          <a:prstGeom prst="straightConnector1">
            <a:avLst/>
          </a:prstGeom>
          <a:noFill/>
          <a:ln w="19050" cap="flat" cmpd="sng" algn="ctr">
            <a:solidFill>
              <a:srgbClr val="000000"/>
            </a:solidFill>
            <a:prstDash val="sysDash"/>
            <a:round/>
            <a:headEnd type="none"/>
            <a:tailEnd type="triangle"/>
          </a:ln>
          <a:effectLst/>
        </p:spPr>
      </p:cxnSp>
      <p:cxnSp>
        <p:nvCxnSpPr>
          <p:cNvPr id="43" name="Straight Arrow Connector 42"/>
          <p:cNvCxnSpPr>
            <a:stCxn id="46" idx="3"/>
            <a:endCxn id="37" idx="1"/>
          </p:cNvCxnSpPr>
          <p:nvPr/>
        </p:nvCxnSpPr>
        <p:spPr>
          <a:xfrm flipV="1">
            <a:off x="8048327" y="2365565"/>
            <a:ext cx="870605" cy="679"/>
          </a:xfrm>
          <a:prstGeom prst="straightConnector1">
            <a:avLst/>
          </a:prstGeom>
          <a:noFill/>
          <a:ln w="19050" cap="flat" cmpd="sng" algn="ctr">
            <a:solidFill>
              <a:srgbClr val="000000"/>
            </a:solidFill>
            <a:prstDash val="solid"/>
            <a:round/>
            <a:headEnd type="none"/>
            <a:tailEnd type="triangle"/>
          </a:ln>
          <a:effectLst/>
        </p:spPr>
      </p:cxnSp>
      <p:cxnSp>
        <p:nvCxnSpPr>
          <p:cNvPr id="45" name="Straight Arrow Connector 44"/>
          <p:cNvCxnSpPr/>
          <p:nvPr/>
        </p:nvCxnSpPr>
        <p:spPr>
          <a:xfrm>
            <a:off x="8049517" y="3292157"/>
            <a:ext cx="884238" cy="0"/>
          </a:xfrm>
          <a:prstGeom prst="straightConnector1">
            <a:avLst/>
          </a:prstGeom>
          <a:noFill/>
          <a:ln w="19050" cap="flat" cmpd="sng" algn="ctr">
            <a:solidFill>
              <a:schemeClr val="accent5"/>
            </a:solidFill>
            <a:prstDash val="solid"/>
            <a:round/>
            <a:headEnd type="none"/>
            <a:tailEnd type="triangle"/>
          </a:ln>
          <a:effectLst/>
        </p:spPr>
      </p:cxnSp>
      <p:sp>
        <p:nvSpPr>
          <p:cNvPr id="46" name="Rounded Rectangle 45"/>
          <p:cNvSpPr/>
          <p:nvPr/>
        </p:nvSpPr>
        <p:spPr>
          <a:xfrm>
            <a:off x="7629287" y="2254672"/>
            <a:ext cx="419040" cy="223144"/>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47" name="Rounded Rectangle 46"/>
          <p:cNvSpPr/>
          <p:nvPr/>
        </p:nvSpPr>
        <p:spPr>
          <a:xfrm>
            <a:off x="7629287" y="2561089"/>
            <a:ext cx="419040" cy="223144"/>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48" name="Rounded Rectangle 47"/>
          <p:cNvSpPr/>
          <p:nvPr/>
        </p:nvSpPr>
        <p:spPr>
          <a:xfrm>
            <a:off x="7629287" y="2858180"/>
            <a:ext cx="419040" cy="223144"/>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49" name="Rounded Rectangle 48"/>
          <p:cNvSpPr/>
          <p:nvPr/>
        </p:nvSpPr>
        <p:spPr>
          <a:xfrm>
            <a:off x="7629287" y="3164597"/>
            <a:ext cx="419040" cy="223144"/>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cxnSp>
        <p:nvCxnSpPr>
          <p:cNvPr id="50" name="Straight Arrow Connector 49"/>
          <p:cNvCxnSpPr>
            <a:endCxn id="38" idx="1"/>
          </p:cNvCxnSpPr>
          <p:nvPr/>
        </p:nvCxnSpPr>
        <p:spPr>
          <a:xfrm>
            <a:off x="8056333" y="2370062"/>
            <a:ext cx="862599" cy="301920"/>
          </a:xfrm>
          <a:prstGeom prst="straightConnector1">
            <a:avLst/>
          </a:prstGeom>
          <a:noFill/>
          <a:ln w="19050" cap="flat" cmpd="sng" algn="ctr">
            <a:solidFill>
              <a:srgbClr val="000000"/>
            </a:solidFill>
            <a:prstDash val="solid"/>
            <a:round/>
            <a:headEnd type="none"/>
            <a:tailEnd type="triangle"/>
          </a:ln>
          <a:effectLst/>
        </p:spPr>
      </p:cxnSp>
      <p:cxnSp>
        <p:nvCxnSpPr>
          <p:cNvPr id="51" name="Straight Arrow Connector 50"/>
          <p:cNvCxnSpPr>
            <a:endCxn id="39" idx="1"/>
          </p:cNvCxnSpPr>
          <p:nvPr/>
        </p:nvCxnSpPr>
        <p:spPr>
          <a:xfrm>
            <a:off x="8056333" y="2369014"/>
            <a:ext cx="862599" cy="600059"/>
          </a:xfrm>
          <a:prstGeom prst="straightConnector1">
            <a:avLst/>
          </a:prstGeom>
          <a:noFill/>
          <a:ln w="19050" cap="flat" cmpd="sng" algn="ctr">
            <a:solidFill>
              <a:srgbClr val="000000"/>
            </a:solidFill>
            <a:prstDash val="solid"/>
            <a:round/>
            <a:headEnd type="none"/>
            <a:tailEnd type="triangle"/>
          </a:ln>
          <a:effectLst/>
        </p:spPr>
      </p:cxnSp>
      <p:cxnSp>
        <p:nvCxnSpPr>
          <p:cNvPr id="58" name="Straight Arrow Connector 57"/>
          <p:cNvCxnSpPr>
            <a:endCxn id="40" idx="1"/>
          </p:cNvCxnSpPr>
          <p:nvPr/>
        </p:nvCxnSpPr>
        <p:spPr>
          <a:xfrm>
            <a:off x="8056333" y="2364975"/>
            <a:ext cx="862599" cy="910515"/>
          </a:xfrm>
          <a:prstGeom prst="straightConnector1">
            <a:avLst/>
          </a:prstGeom>
          <a:noFill/>
          <a:ln w="19050" cap="flat" cmpd="sng" algn="ctr">
            <a:solidFill>
              <a:srgbClr val="000000"/>
            </a:solidFill>
            <a:prstDash val="solid"/>
            <a:round/>
            <a:headEnd type="none"/>
            <a:tailEnd type="triangle"/>
          </a:ln>
          <a:effectLst/>
        </p:spPr>
      </p:cxnSp>
      <p:cxnSp>
        <p:nvCxnSpPr>
          <p:cNvPr id="60" name="Straight Arrow Connector 59"/>
          <p:cNvCxnSpPr>
            <a:stCxn id="47" idx="3"/>
            <a:endCxn id="38" idx="1"/>
          </p:cNvCxnSpPr>
          <p:nvPr/>
        </p:nvCxnSpPr>
        <p:spPr>
          <a:xfrm flipV="1">
            <a:off x="8048327" y="2671982"/>
            <a:ext cx="870605" cy="679"/>
          </a:xfrm>
          <a:prstGeom prst="straightConnector1">
            <a:avLst/>
          </a:prstGeom>
          <a:noFill/>
          <a:ln w="19050" cap="flat" cmpd="sng" algn="ctr">
            <a:solidFill>
              <a:srgbClr val="000000"/>
            </a:solidFill>
            <a:prstDash val="sysDash"/>
            <a:round/>
            <a:headEnd type="none"/>
            <a:tailEnd type="triangle"/>
          </a:ln>
          <a:effectLst/>
        </p:spPr>
      </p:cxnSp>
      <p:cxnSp>
        <p:nvCxnSpPr>
          <p:cNvPr id="64" name="Straight Arrow Connector 63"/>
          <p:cNvCxnSpPr>
            <a:endCxn id="40" idx="1"/>
          </p:cNvCxnSpPr>
          <p:nvPr/>
        </p:nvCxnSpPr>
        <p:spPr>
          <a:xfrm>
            <a:off x="8056333" y="2668164"/>
            <a:ext cx="862599" cy="607326"/>
          </a:xfrm>
          <a:prstGeom prst="straightConnector1">
            <a:avLst/>
          </a:prstGeom>
          <a:noFill/>
          <a:ln w="19050" cap="flat" cmpd="sng" algn="ctr">
            <a:solidFill>
              <a:srgbClr val="000000"/>
            </a:solidFill>
            <a:prstDash val="sysDash"/>
            <a:round/>
            <a:headEnd type="none"/>
            <a:tailEnd type="triangle"/>
          </a:ln>
          <a:effectLst/>
        </p:spPr>
      </p:cxnSp>
      <p:cxnSp>
        <p:nvCxnSpPr>
          <p:cNvPr id="44" name="Straight Arrow Connector 43"/>
          <p:cNvCxnSpPr>
            <a:stCxn id="48" idx="3"/>
            <a:endCxn id="39" idx="1"/>
          </p:cNvCxnSpPr>
          <p:nvPr/>
        </p:nvCxnSpPr>
        <p:spPr>
          <a:xfrm flipV="1">
            <a:off x="8048327" y="2969073"/>
            <a:ext cx="870605" cy="679"/>
          </a:xfrm>
          <a:prstGeom prst="straightConnector1">
            <a:avLst/>
          </a:prstGeom>
          <a:noFill/>
          <a:ln w="19050" cap="flat" cmpd="sng" algn="ctr">
            <a:solidFill>
              <a:srgbClr val="7030A0"/>
            </a:solidFill>
            <a:prstDash val="solid"/>
            <a:round/>
            <a:headEnd type="none"/>
            <a:tailEnd type="triangle"/>
          </a:ln>
          <a:effectLst/>
        </p:spPr>
      </p:cxnSp>
      <p:cxnSp>
        <p:nvCxnSpPr>
          <p:cNvPr id="69" name="Straight Arrow Connector 68"/>
          <p:cNvCxnSpPr/>
          <p:nvPr/>
        </p:nvCxnSpPr>
        <p:spPr>
          <a:xfrm flipV="1">
            <a:off x="8048327" y="2668843"/>
            <a:ext cx="870605" cy="298460"/>
          </a:xfrm>
          <a:prstGeom prst="straightConnector1">
            <a:avLst/>
          </a:prstGeom>
          <a:noFill/>
          <a:ln w="19050" cap="flat" cmpd="sng" algn="ctr">
            <a:solidFill>
              <a:srgbClr val="7030A0"/>
            </a:solidFill>
            <a:prstDash val="solid"/>
            <a:round/>
            <a:headEnd type="none"/>
            <a:tailEnd type="triangle"/>
          </a:ln>
          <a:effectLst/>
        </p:spPr>
      </p:cxnSp>
      <p:cxnSp>
        <p:nvCxnSpPr>
          <p:cNvPr id="71" name="Straight Arrow Connector 70"/>
          <p:cNvCxnSpPr/>
          <p:nvPr/>
        </p:nvCxnSpPr>
        <p:spPr>
          <a:xfrm flipV="1">
            <a:off x="8055470" y="2379007"/>
            <a:ext cx="863462" cy="592021"/>
          </a:xfrm>
          <a:prstGeom prst="straightConnector1">
            <a:avLst/>
          </a:prstGeom>
          <a:noFill/>
          <a:ln w="19050" cap="flat" cmpd="sng" algn="ctr">
            <a:solidFill>
              <a:srgbClr val="7030A0"/>
            </a:solidFill>
            <a:prstDash val="solid"/>
            <a:round/>
            <a:headEnd type="none"/>
            <a:tailEnd type="triangle"/>
          </a:ln>
          <a:effectLst/>
        </p:spPr>
      </p:cxnSp>
      <p:cxnSp>
        <p:nvCxnSpPr>
          <p:cNvPr id="73" name="Straight Arrow Connector 72"/>
          <p:cNvCxnSpPr>
            <a:endCxn id="40" idx="1"/>
          </p:cNvCxnSpPr>
          <p:nvPr/>
        </p:nvCxnSpPr>
        <p:spPr>
          <a:xfrm>
            <a:off x="8055470" y="2960400"/>
            <a:ext cx="863462" cy="315090"/>
          </a:xfrm>
          <a:prstGeom prst="straightConnector1">
            <a:avLst/>
          </a:prstGeom>
          <a:noFill/>
          <a:ln w="19050" cap="flat" cmpd="sng" algn="ctr">
            <a:solidFill>
              <a:srgbClr val="7030A0"/>
            </a:solidFill>
            <a:prstDash val="solid"/>
            <a:round/>
            <a:headEnd type="none"/>
            <a:tailEnd type="triangle"/>
          </a:ln>
          <a:effectLst/>
        </p:spPr>
      </p:cxnSp>
      <p:cxnSp>
        <p:nvCxnSpPr>
          <p:cNvPr id="77" name="Straight Arrow Connector 76"/>
          <p:cNvCxnSpPr/>
          <p:nvPr/>
        </p:nvCxnSpPr>
        <p:spPr>
          <a:xfrm flipV="1">
            <a:off x="8049517" y="2668164"/>
            <a:ext cx="869415" cy="608861"/>
          </a:xfrm>
          <a:prstGeom prst="straightConnector1">
            <a:avLst/>
          </a:prstGeom>
          <a:noFill/>
          <a:ln w="19050" cap="flat" cmpd="sng" algn="ctr">
            <a:solidFill>
              <a:schemeClr val="accent5"/>
            </a:solidFill>
            <a:prstDash val="solid"/>
            <a:round/>
            <a:headEnd type="none"/>
            <a:tailEnd type="triangle"/>
          </a:ln>
          <a:effectLst/>
        </p:spPr>
      </p:cxnSp>
      <p:sp>
        <p:nvSpPr>
          <p:cNvPr id="2" name="TextBox 1"/>
          <p:cNvSpPr txBox="1"/>
          <p:nvPr/>
        </p:nvSpPr>
        <p:spPr>
          <a:xfrm>
            <a:off x="1344872" y="3686986"/>
            <a:ext cx="1286540" cy="369332"/>
          </a:xfrm>
          <a:prstGeom prst="rect">
            <a:avLst/>
          </a:prstGeom>
          <a:noFill/>
        </p:spPr>
        <p:txBody>
          <a:bodyPr wrap="square" rtlCol="0">
            <a:spAutoFit/>
          </a:bodyPr>
          <a:lstStyle/>
          <a:p>
            <a:r>
              <a:rPr lang="en-US" dirty="0" smtClean="0"/>
              <a:t>map, filter</a:t>
            </a:r>
            <a:endParaRPr lang="en-US" dirty="0"/>
          </a:p>
        </p:txBody>
      </p:sp>
      <p:sp>
        <p:nvSpPr>
          <p:cNvPr id="52" name="Rounded Rectangle 51"/>
          <p:cNvSpPr/>
          <p:nvPr/>
        </p:nvSpPr>
        <p:spPr>
          <a:xfrm>
            <a:off x="4892954" y="2436254"/>
            <a:ext cx="609515" cy="1288468"/>
          </a:xfrm>
          <a:prstGeom prst="roundRect">
            <a:avLst/>
          </a:prstGeom>
          <a:solidFill>
            <a:sysClr val="window" lastClr="FFFFFF"/>
          </a:solidFill>
          <a:ln w="25400" cap="flat" cmpd="sng" algn="ctr">
            <a:solidFill>
              <a:schemeClr val="tx1">
                <a:lumMod val="65000"/>
                <a:lumOff val="35000"/>
              </a:scheme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orbel"/>
              <a:ea typeface="+mn-ea"/>
              <a:cs typeface="Corbel"/>
            </a:endParaRPr>
          </a:p>
        </p:txBody>
      </p:sp>
      <p:sp>
        <p:nvSpPr>
          <p:cNvPr id="53" name="Rounded Rectangle 52"/>
          <p:cNvSpPr/>
          <p:nvPr/>
        </p:nvSpPr>
        <p:spPr>
          <a:xfrm>
            <a:off x="4988192" y="2494740"/>
            <a:ext cx="419040" cy="223144"/>
          </a:xfrm>
          <a:prstGeom prst="roundRect">
            <a:avLst/>
          </a:prstGeom>
          <a:solidFill>
            <a:srgbClr val="E68042"/>
          </a:solidFill>
          <a:ln w="9525"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54" name="Rounded Rectangle 53"/>
          <p:cNvSpPr/>
          <p:nvPr/>
        </p:nvSpPr>
        <p:spPr>
          <a:xfrm>
            <a:off x="4988192" y="2801157"/>
            <a:ext cx="419040" cy="223144"/>
          </a:xfrm>
          <a:prstGeom prst="roundRect">
            <a:avLst/>
          </a:prstGeom>
          <a:solidFill>
            <a:srgbClr val="E68042"/>
          </a:solidFill>
          <a:ln w="9525"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55" name="Rounded Rectangle 54"/>
          <p:cNvSpPr/>
          <p:nvPr/>
        </p:nvSpPr>
        <p:spPr>
          <a:xfrm>
            <a:off x="4988192" y="3098248"/>
            <a:ext cx="419040" cy="223144"/>
          </a:xfrm>
          <a:prstGeom prst="roundRect">
            <a:avLst/>
          </a:prstGeom>
          <a:solidFill>
            <a:srgbClr val="E68042"/>
          </a:solidFill>
          <a:ln w="9525"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56" name="Rounded Rectangle 55"/>
          <p:cNvSpPr/>
          <p:nvPr/>
        </p:nvSpPr>
        <p:spPr>
          <a:xfrm>
            <a:off x="4988192" y="3404665"/>
            <a:ext cx="419040" cy="223144"/>
          </a:xfrm>
          <a:prstGeom prst="roundRect">
            <a:avLst/>
          </a:prstGeom>
          <a:solidFill>
            <a:srgbClr val="E68042"/>
          </a:solidFill>
          <a:ln w="9525"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57" name="Rounded Rectangle 56"/>
          <p:cNvSpPr/>
          <p:nvPr/>
        </p:nvSpPr>
        <p:spPr>
          <a:xfrm>
            <a:off x="3603309" y="2367101"/>
            <a:ext cx="609515" cy="660379"/>
          </a:xfrm>
          <a:prstGeom prst="roundRect">
            <a:avLst/>
          </a:prstGeom>
          <a:solidFill>
            <a:sysClr val="window" lastClr="FFFFFF"/>
          </a:solidFill>
          <a:ln w="25400" cap="flat" cmpd="sng" algn="ctr">
            <a:solidFill>
              <a:srgbClr val="4F81B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orbel"/>
              <a:ea typeface="+mn-ea"/>
              <a:cs typeface="Corbel"/>
            </a:endParaRPr>
          </a:p>
        </p:txBody>
      </p:sp>
      <p:cxnSp>
        <p:nvCxnSpPr>
          <p:cNvPr id="59" name="Straight Arrow Connector 58"/>
          <p:cNvCxnSpPr/>
          <p:nvPr/>
        </p:nvCxnSpPr>
        <p:spPr>
          <a:xfrm>
            <a:off x="4117587" y="2857501"/>
            <a:ext cx="885428" cy="55228"/>
          </a:xfrm>
          <a:prstGeom prst="straightConnector1">
            <a:avLst/>
          </a:prstGeom>
          <a:noFill/>
          <a:ln w="19050" cap="flat" cmpd="sng" algn="ctr">
            <a:solidFill>
              <a:srgbClr val="000000"/>
            </a:solidFill>
            <a:prstDash val="solid"/>
            <a:round/>
            <a:headEnd type="none"/>
            <a:tailEnd type="triangle"/>
          </a:ln>
          <a:effectLst/>
        </p:spPr>
      </p:cxnSp>
      <p:cxnSp>
        <p:nvCxnSpPr>
          <p:cNvPr id="61" name="Straight Arrow Connector 60"/>
          <p:cNvCxnSpPr/>
          <p:nvPr/>
        </p:nvCxnSpPr>
        <p:spPr>
          <a:xfrm>
            <a:off x="4117587" y="2560410"/>
            <a:ext cx="885428" cy="45902"/>
          </a:xfrm>
          <a:prstGeom prst="straightConnector1">
            <a:avLst/>
          </a:prstGeom>
          <a:noFill/>
          <a:ln w="19050" cap="flat" cmpd="sng" algn="ctr">
            <a:solidFill>
              <a:srgbClr val="000000"/>
            </a:solidFill>
            <a:prstDash val="solid"/>
            <a:round/>
            <a:headEnd type="none"/>
            <a:tailEnd type="triangle"/>
          </a:ln>
          <a:effectLst/>
        </p:spPr>
      </p:cxnSp>
      <p:sp>
        <p:nvSpPr>
          <p:cNvPr id="65" name="Rounded Rectangle 64"/>
          <p:cNvSpPr/>
          <p:nvPr/>
        </p:nvSpPr>
        <p:spPr>
          <a:xfrm>
            <a:off x="3698547" y="2425587"/>
            <a:ext cx="419040" cy="223144"/>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66" name="Rounded Rectangle 65"/>
          <p:cNvSpPr/>
          <p:nvPr/>
        </p:nvSpPr>
        <p:spPr>
          <a:xfrm>
            <a:off x="3698547" y="2732004"/>
            <a:ext cx="419040" cy="223144"/>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70" name="TextBox 69"/>
          <p:cNvSpPr txBox="1"/>
          <p:nvPr/>
        </p:nvSpPr>
        <p:spPr>
          <a:xfrm>
            <a:off x="4249684" y="3686986"/>
            <a:ext cx="1286540" cy="369332"/>
          </a:xfrm>
          <a:prstGeom prst="rect">
            <a:avLst/>
          </a:prstGeom>
          <a:noFill/>
        </p:spPr>
        <p:txBody>
          <a:bodyPr wrap="square" rtlCol="0">
            <a:spAutoFit/>
          </a:bodyPr>
          <a:lstStyle/>
          <a:p>
            <a:r>
              <a:rPr lang="en-US" dirty="0" smtClean="0"/>
              <a:t>union</a:t>
            </a:r>
            <a:endParaRPr lang="en-US" dirty="0"/>
          </a:p>
        </p:txBody>
      </p:sp>
      <p:sp>
        <p:nvSpPr>
          <p:cNvPr id="72" name="Rounded Rectangle 71"/>
          <p:cNvSpPr/>
          <p:nvPr/>
        </p:nvSpPr>
        <p:spPr>
          <a:xfrm>
            <a:off x="3603309" y="3170331"/>
            <a:ext cx="609515" cy="660379"/>
          </a:xfrm>
          <a:prstGeom prst="roundRect">
            <a:avLst/>
          </a:prstGeom>
          <a:solidFill>
            <a:sysClr val="window" lastClr="FFFFFF"/>
          </a:solidFill>
          <a:ln w="25400" cap="flat" cmpd="sng" algn="ctr">
            <a:solidFill>
              <a:srgbClr val="4F81B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orbel"/>
              <a:ea typeface="+mn-ea"/>
              <a:cs typeface="Corbel"/>
            </a:endParaRPr>
          </a:p>
        </p:txBody>
      </p:sp>
      <p:sp>
        <p:nvSpPr>
          <p:cNvPr id="74" name="Rounded Rectangle 73"/>
          <p:cNvSpPr/>
          <p:nvPr/>
        </p:nvSpPr>
        <p:spPr>
          <a:xfrm>
            <a:off x="3698547" y="3228817"/>
            <a:ext cx="419040" cy="223144"/>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75" name="Rounded Rectangle 74"/>
          <p:cNvSpPr/>
          <p:nvPr/>
        </p:nvSpPr>
        <p:spPr>
          <a:xfrm>
            <a:off x="3698547" y="3535234"/>
            <a:ext cx="419040" cy="223144"/>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cxnSp>
        <p:nvCxnSpPr>
          <p:cNvPr id="62" name="Straight Arrow Connector 61"/>
          <p:cNvCxnSpPr/>
          <p:nvPr/>
        </p:nvCxnSpPr>
        <p:spPr>
          <a:xfrm flipV="1">
            <a:off x="4117587" y="3209819"/>
            <a:ext cx="885428" cy="109958"/>
          </a:xfrm>
          <a:prstGeom prst="straightConnector1">
            <a:avLst/>
          </a:prstGeom>
          <a:noFill/>
          <a:ln w="19050" cap="flat" cmpd="sng" algn="ctr">
            <a:solidFill>
              <a:srgbClr val="000000"/>
            </a:solidFill>
            <a:prstDash val="solid"/>
            <a:round/>
            <a:headEnd type="none"/>
            <a:tailEnd type="triangle"/>
          </a:ln>
          <a:effectLst/>
        </p:spPr>
      </p:cxnSp>
      <p:cxnSp>
        <p:nvCxnSpPr>
          <p:cNvPr id="63" name="Straight Arrow Connector 62"/>
          <p:cNvCxnSpPr/>
          <p:nvPr/>
        </p:nvCxnSpPr>
        <p:spPr>
          <a:xfrm flipV="1">
            <a:off x="4117587" y="3516237"/>
            <a:ext cx="885428" cy="109957"/>
          </a:xfrm>
          <a:prstGeom prst="straightConnector1">
            <a:avLst/>
          </a:prstGeom>
          <a:noFill/>
          <a:ln w="19050" cap="flat" cmpd="sng" algn="ctr">
            <a:solidFill>
              <a:srgbClr val="000000"/>
            </a:solidFill>
            <a:prstDash val="solid"/>
            <a:round/>
            <a:headEnd type="none"/>
            <a:tailEnd type="triangle"/>
          </a:ln>
          <a:effectLst/>
        </p:spPr>
      </p:cxnSp>
      <p:sp>
        <p:nvSpPr>
          <p:cNvPr id="76" name="Rounded Rectangle 75"/>
          <p:cNvSpPr/>
          <p:nvPr/>
        </p:nvSpPr>
        <p:spPr>
          <a:xfrm>
            <a:off x="3552747" y="4762470"/>
            <a:ext cx="609515" cy="979740"/>
          </a:xfrm>
          <a:prstGeom prst="roundRect">
            <a:avLst/>
          </a:prstGeom>
          <a:solidFill>
            <a:sysClr val="window" lastClr="FFFFFF"/>
          </a:solidFill>
          <a:ln w="25400" cap="flat" cmpd="sng" algn="ctr">
            <a:solidFill>
              <a:schemeClr val="tx1">
                <a:lumMod val="65000"/>
                <a:lumOff val="35000"/>
              </a:scheme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orbel"/>
              <a:ea typeface="+mn-ea"/>
              <a:cs typeface="Corbel"/>
            </a:endParaRPr>
          </a:p>
        </p:txBody>
      </p:sp>
      <p:sp>
        <p:nvSpPr>
          <p:cNvPr id="78" name="Rounded Rectangle 77"/>
          <p:cNvSpPr/>
          <p:nvPr/>
        </p:nvSpPr>
        <p:spPr>
          <a:xfrm>
            <a:off x="3647985" y="4820956"/>
            <a:ext cx="419040" cy="223144"/>
          </a:xfrm>
          <a:prstGeom prst="roundRect">
            <a:avLst/>
          </a:prstGeom>
          <a:solidFill>
            <a:srgbClr val="E68042"/>
          </a:solidFill>
          <a:ln w="9525"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79" name="Rounded Rectangle 78"/>
          <p:cNvSpPr/>
          <p:nvPr/>
        </p:nvSpPr>
        <p:spPr>
          <a:xfrm>
            <a:off x="3647985" y="5127373"/>
            <a:ext cx="419040" cy="223144"/>
          </a:xfrm>
          <a:prstGeom prst="roundRect">
            <a:avLst/>
          </a:prstGeom>
          <a:solidFill>
            <a:srgbClr val="E68042"/>
          </a:solidFill>
          <a:ln w="9525"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80" name="Rounded Rectangle 79"/>
          <p:cNvSpPr/>
          <p:nvPr/>
        </p:nvSpPr>
        <p:spPr>
          <a:xfrm>
            <a:off x="3647985" y="5424464"/>
            <a:ext cx="419040" cy="223144"/>
          </a:xfrm>
          <a:prstGeom prst="roundRect">
            <a:avLst/>
          </a:prstGeom>
          <a:solidFill>
            <a:srgbClr val="E68042"/>
          </a:solidFill>
          <a:ln w="9525"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82" name="Rounded Rectangle 81"/>
          <p:cNvSpPr/>
          <p:nvPr/>
        </p:nvSpPr>
        <p:spPr>
          <a:xfrm>
            <a:off x="2248279" y="4264766"/>
            <a:ext cx="609515" cy="965620"/>
          </a:xfrm>
          <a:prstGeom prst="roundRect">
            <a:avLst/>
          </a:prstGeom>
          <a:solidFill>
            <a:sysClr val="window" lastClr="FFFFFF"/>
          </a:solidFill>
          <a:ln w="25400" cap="flat" cmpd="sng" algn="ctr">
            <a:solidFill>
              <a:srgbClr val="4F81B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orbel"/>
              <a:ea typeface="+mn-ea"/>
              <a:cs typeface="Corbel"/>
            </a:endParaRPr>
          </a:p>
        </p:txBody>
      </p:sp>
      <p:cxnSp>
        <p:nvCxnSpPr>
          <p:cNvPr id="83" name="Straight Arrow Connector 82"/>
          <p:cNvCxnSpPr>
            <a:endCxn id="79" idx="1"/>
          </p:cNvCxnSpPr>
          <p:nvPr/>
        </p:nvCxnSpPr>
        <p:spPr>
          <a:xfrm>
            <a:off x="2762557" y="4755166"/>
            <a:ext cx="885428" cy="483779"/>
          </a:xfrm>
          <a:prstGeom prst="straightConnector1">
            <a:avLst/>
          </a:prstGeom>
          <a:noFill/>
          <a:ln w="19050" cap="flat" cmpd="sng" algn="ctr">
            <a:solidFill>
              <a:srgbClr val="000000"/>
            </a:solidFill>
            <a:prstDash val="solid"/>
            <a:round/>
            <a:headEnd type="none"/>
            <a:tailEnd type="triangle"/>
          </a:ln>
          <a:effectLst/>
        </p:spPr>
      </p:cxnSp>
      <p:cxnSp>
        <p:nvCxnSpPr>
          <p:cNvPr id="84" name="Straight Arrow Connector 83"/>
          <p:cNvCxnSpPr/>
          <p:nvPr/>
        </p:nvCxnSpPr>
        <p:spPr>
          <a:xfrm>
            <a:off x="2762557" y="4458075"/>
            <a:ext cx="885428" cy="478011"/>
          </a:xfrm>
          <a:prstGeom prst="straightConnector1">
            <a:avLst/>
          </a:prstGeom>
          <a:noFill/>
          <a:ln w="19050" cap="flat" cmpd="sng" algn="ctr">
            <a:solidFill>
              <a:srgbClr val="000000"/>
            </a:solidFill>
            <a:prstDash val="solid"/>
            <a:round/>
            <a:headEnd type="none"/>
            <a:tailEnd type="triangle"/>
          </a:ln>
          <a:effectLst/>
        </p:spPr>
      </p:cxnSp>
      <p:sp>
        <p:nvSpPr>
          <p:cNvPr id="85" name="Rounded Rectangle 84"/>
          <p:cNvSpPr/>
          <p:nvPr/>
        </p:nvSpPr>
        <p:spPr>
          <a:xfrm>
            <a:off x="2343517" y="4323252"/>
            <a:ext cx="419040" cy="223144"/>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86" name="Rounded Rectangle 85"/>
          <p:cNvSpPr/>
          <p:nvPr/>
        </p:nvSpPr>
        <p:spPr>
          <a:xfrm>
            <a:off x="2343517" y="4629669"/>
            <a:ext cx="419040" cy="223144"/>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87" name="TextBox 86"/>
          <p:cNvSpPr txBox="1"/>
          <p:nvPr/>
        </p:nvSpPr>
        <p:spPr>
          <a:xfrm>
            <a:off x="706802" y="4939910"/>
            <a:ext cx="2864701" cy="646331"/>
          </a:xfrm>
          <a:prstGeom prst="rect">
            <a:avLst/>
          </a:prstGeom>
          <a:noFill/>
        </p:spPr>
        <p:txBody>
          <a:bodyPr wrap="square" rtlCol="0">
            <a:spAutoFit/>
          </a:bodyPr>
          <a:lstStyle/>
          <a:p>
            <a:r>
              <a:rPr lang="en-US" dirty="0" smtClean="0"/>
              <a:t>join w/ inputs </a:t>
            </a:r>
          </a:p>
          <a:p>
            <a:r>
              <a:rPr lang="en-US" dirty="0" smtClean="0"/>
              <a:t>co-partitioned</a:t>
            </a:r>
            <a:endParaRPr lang="en-US" dirty="0"/>
          </a:p>
        </p:txBody>
      </p:sp>
      <p:sp>
        <p:nvSpPr>
          <p:cNvPr id="88" name="Rounded Rectangle 87"/>
          <p:cNvSpPr/>
          <p:nvPr/>
        </p:nvSpPr>
        <p:spPr>
          <a:xfrm>
            <a:off x="2248279" y="5313659"/>
            <a:ext cx="609515" cy="937538"/>
          </a:xfrm>
          <a:prstGeom prst="roundRect">
            <a:avLst/>
          </a:prstGeom>
          <a:solidFill>
            <a:sysClr val="window" lastClr="FFFFFF"/>
          </a:solidFill>
          <a:ln w="25400" cap="flat" cmpd="sng" algn="ctr">
            <a:solidFill>
              <a:srgbClr val="4F81B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orbel"/>
              <a:ea typeface="+mn-ea"/>
              <a:cs typeface="Corbel"/>
            </a:endParaRPr>
          </a:p>
        </p:txBody>
      </p:sp>
      <p:sp>
        <p:nvSpPr>
          <p:cNvPr id="89" name="Rounded Rectangle 88"/>
          <p:cNvSpPr/>
          <p:nvPr/>
        </p:nvSpPr>
        <p:spPr>
          <a:xfrm>
            <a:off x="2343517" y="5372145"/>
            <a:ext cx="419040" cy="223144"/>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90" name="Rounded Rectangle 89"/>
          <p:cNvSpPr/>
          <p:nvPr/>
        </p:nvSpPr>
        <p:spPr>
          <a:xfrm>
            <a:off x="2343517" y="5678562"/>
            <a:ext cx="419040" cy="223144"/>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cxnSp>
        <p:nvCxnSpPr>
          <p:cNvPr id="91" name="Straight Arrow Connector 90"/>
          <p:cNvCxnSpPr>
            <a:stCxn id="93" idx="3"/>
            <a:endCxn id="80" idx="1"/>
          </p:cNvCxnSpPr>
          <p:nvPr/>
        </p:nvCxnSpPr>
        <p:spPr>
          <a:xfrm>
            <a:off x="2762556" y="5032828"/>
            <a:ext cx="885429" cy="503208"/>
          </a:xfrm>
          <a:prstGeom prst="straightConnector1">
            <a:avLst/>
          </a:prstGeom>
          <a:noFill/>
          <a:ln w="19050" cap="flat" cmpd="sng" algn="ctr">
            <a:solidFill>
              <a:srgbClr val="000000"/>
            </a:solidFill>
            <a:prstDash val="solid"/>
            <a:round/>
            <a:headEnd type="none"/>
            <a:tailEnd type="triangle"/>
          </a:ln>
          <a:effectLst/>
        </p:spPr>
      </p:cxnSp>
      <p:cxnSp>
        <p:nvCxnSpPr>
          <p:cNvPr id="92" name="Straight Arrow Connector 91"/>
          <p:cNvCxnSpPr/>
          <p:nvPr/>
        </p:nvCxnSpPr>
        <p:spPr>
          <a:xfrm flipV="1">
            <a:off x="2762557" y="5541547"/>
            <a:ext cx="885428" cy="528484"/>
          </a:xfrm>
          <a:prstGeom prst="straightConnector1">
            <a:avLst/>
          </a:prstGeom>
          <a:noFill/>
          <a:ln w="19050" cap="flat" cmpd="sng" algn="ctr">
            <a:solidFill>
              <a:srgbClr val="000000"/>
            </a:solidFill>
            <a:prstDash val="solid"/>
            <a:round/>
            <a:headEnd type="none"/>
            <a:tailEnd type="triangle"/>
          </a:ln>
          <a:effectLst/>
        </p:spPr>
      </p:cxnSp>
      <p:sp>
        <p:nvSpPr>
          <p:cNvPr id="93" name="Rounded Rectangle 92"/>
          <p:cNvSpPr/>
          <p:nvPr/>
        </p:nvSpPr>
        <p:spPr>
          <a:xfrm>
            <a:off x="2343516" y="4921256"/>
            <a:ext cx="419040" cy="223144"/>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94" name="Rounded Rectangle 93"/>
          <p:cNvSpPr/>
          <p:nvPr/>
        </p:nvSpPr>
        <p:spPr>
          <a:xfrm>
            <a:off x="2343516" y="5960073"/>
            <a:ext cx="419040" cy="223144"/>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cxnSp>
        <p:nvCxnSpPr>
          <p:cNvPr id="95" name="Straight Arrow Connector 94"/>
          <p:cNvCxnSpPr/>
          <p:nvPr/>
        </p:nvCxnSpPr>
        <p:spPr>
          <a:xfrm flipV="1">
            <a:off x="2766897" y="5263495"/>
            <a:ext cx="885428" cy="528484"/>
          </a:xfrm>
          <a:prstGeom prst="straightConnector1">
            <a:avLst/>
          </a:prstGeom>
          <a:noFill/>
          <a:ln w="19050" cap="flat" cmpd="sng" algn="ctr">
            <a:solidFill>
              <a:srgbClr val="000000"/>
            </a:solidFill>
            <a:prstDash val="solid"/>
            <a:round/>
            <a:headEnd type="none"/>
            <a:tailEnd type="triangle"/>
          </a:ln>
          <a:effectLst/>
        </p:spPr>
      </p:cxnSp>
      <p:cxnSp>
        <p:nvCxnSpPr>
          <p:cNvPr id="96" name="Straight Arrow Connector 95"/>
          <p:cNvCxnSpPr/>
          <p:nvPr/>
        </p:nvCxnSpPr>
        <p:spPr>
          <a:xfrm flipV="1">
            <a:off x="2762556" y="4951664"/>
            <a:ext cx="885428" cy="528484"/>
          </a:xfrm>
          <a:prstGeom prst="straightConnector1">
            <a:avLst/>
          </a:prstGeom>
          <a:noFill/>
          <a:ln w="19050" cap="flat" cmpd="sng" algn="ctr">
            <a:solidFill>
              <a:srgbClr val="000000"/>
            </a:solidFill>
            <a:prstDash val="solid"/>
            <a:round/>
            <a:headEnd type="none"/>
            <a:tailEnd type="triangle"/>
          </a:ln>
          <a:effectLst/>
        </p:spPr>
      </p:cxnSp>
      <p:cxnSp>
        <p:nvCxnSpPr>
          <p:cNvPr id="35" name="Straight Connector 34"/>
          <p:cNvCxnSpPr/>
          <p:nvPr/>
        </p:nvCxnSpPr>
        <p:spPr>
          <a:xfrm>
            <a:off x="6175612" y="1903887"/>
            <a:ext cx="0" cy="4483845"/>
          </a:xfrm>
          <a:prstGeom prst="line">
            <a:avLst/>
          </a:prstGeom>
          <a:ln w="158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97" name="TextBox 96"/>
          <p:cNvSpPr txBox="1"/>
          <p:nvPr/>
        </p:nvSpPr>
        <p:spPr>
          <a:xfrm>
            <a:off x="7838806" y="3476155"/>
            <a:ext cx="1390064" cy="369332"/>
          </a:xfrm>
          <a:prstGeom prst="rect">
            <a:avLst/>
          </a:prstGeom>
          <a:noFill/>
        </p:spPr>
        <p:txBody>
          <a:bodyPr wrap="square" rtlCol="0">
            <a:spAutoFit/>
          </a:bodyPr>
          <a:lstStyle/>
          <a:p>
            <a:r>
              <a:rPr lang="en-US" dirty="0" err="1" smtClean="0"/>
              <a:t>groupByKey</a:t>
            </a:r>
            <a:endParaRPr lang="en-US" dirty="0"/>
          </a:p>
        </p:txBody>
      </p:sp>
      <p:sp>
        <p:nvSpPr>
          <p:cNvPr id="98" name="Rounded Rectangle 97"/>
          <p:cNvSpPr/>
          <p:nvPr/>
        </p:nvSpPr>
        <p:spPr>
          <a:xfrm>
            <a:off x="9119780" y="4679197"/>
            <a:ext cx="609515" cy="979740"/>
          </a:xfrm>
          <a:prstGeom prst="roundRect">
            <a:avLst/>
          </a:prstGeom>
          <a:solidFill>
            <a:sysClr val="window" lastClr="FFFFFF"/>
          </a:solidFill>
          <a:ln w="25400" cap="flat" cmpd="sng" algn="ctr">
            <a:solidFill>
              <a:schemeClr val="tx1">
                <a:lumMod val="65000"/>
                <a:lumOff val="35000"/>
              </a:scheme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orbel"/>
              <a:ea typeface="+mn-ea"/>
              <a:cs typeface="Corbel"/>
            </a:endParaRPr>
          </a:p>
        </p:txBody>
      </p:sp>
      <p:sp>
        <p:nvSpPr>
          <p:cNvPr id="99" name="Rounded Rectangle 98"/>
          <p:cNvSpPr/>
          <p:nvPr/>
        </p:nvSpPr>
        <p:spPr>
          <a:xfrm>
            <a:off x="9215018" y="4737683"/>
            <a:ext cx="419040" cy="223144"/>
          </a:xfrm>
          <a:prstGeom prst="roundRect">
            <a:avLst/>
          </a:prstGeom>
          <a:solidFill>
            <a:srgbClr val="E68042"/>
          </a:solidFill>
          <a:ln w="9525"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100" name="Rounded Rectangle 99"/>
          <p:cNvSpPr/>
          <p:nvPr/>
        </p:nvSpPr>
        <p:spPr>
          <a:xfrm>
            <a:off x="9215018" y="5044100"/>
            <a:ext cx="419040" cy="223144"/>
          </a:xfrm>
          <a:prstGeom prst="roundRect">
            <a:avLst/>
          </a:prstGeom>
          <a:solidFill>
            <a:srgbClr val="E68042"/>
          </a:solidFill>
          <a:ln w="9525"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101" name="Rounded Rectangle 100"/>
          <p:cNvSpPr/>
          <p:nvPr/>
        </p:nvSpPr>
        <p:spPr>
          <a:xfrm>
            <a:off x="9215018" y="5341191"/>
            <a:ext cx="419040" cy="223144"/>
          </a:xfrm>
          <a:prstGeom prst="roundRect">
            <a:avLst/>
          </a:prstGeom>
          <a:solidFill>
            <a:srgbClr val="E68042"/>
          </a:solidFill>
          <a:ln w="9525"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102" name="Rounded Rectangle 101"/>
          <p:cNvSpPr/>
          <p:nvPr/>
        </p:nvSpPr>
        <p:spPr>
          <a:xfrm>
            <a:off x="7815312" y="4181493"/>
            <a:ext cx="609515" cy="965620"/>
          </a:xfrm>
          <a:prstGeom prst="roundRect">
            <a:avLst/>
          </a:prstGeom>
          <a:solidFill>
            <a:sysClr val="window" lastClr="FFFFFF"/>
          </a:solidFill>
          <a:ln w="25400" cap="flat" cmpd="sng" algn="ctr">
            <a:solidFill>
              <a:srgbClr val="4F81B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orbel"/>
              <a:ea typeface="+mn-ea"/>
              <a:cs typeface="Corbel"/>
            </a:endParaRPr>
          </a:p>
        </p:txBody>
      </p:sp>
      <p:cxnSp>
        <p:nvCxnSpPr>
          <p:cNvPr id="103" name="Straight Arrow Connector 102"/>
          <p:cNvCxnSpPr>
            <a:endCxn id="100" idx="1"/>
          </p:cNvCxnSpPr>
          <p:nvPr/>
        </p:nvCxnSpPr>
        <p:spPr>
          <a:xfrm>
            <a:off x="8329590" y="4671893"/>
            <a:ext cx="885428" cy="483779"/>
          </a:xfrm>
          <a:prstGeom prst="straightConnector1">
            <a:avLst/>
          </a:prstGeom>
          <a:noFill/>
          <a:ln w="19050" cap="flat" cmpd="sng" algn="ctr">
            <a:solidFill>
              <a:srgbClr val="915CCC"/>
            </a:solidFill>
            <a:prstDash val="solid"/>
            <a:round/>
            <a:headEnd type="none"/>
            <a:tailEnd type="triangle"/>
          </a:ln>
          <a:effectLst/>
        </p:spPr>
      </p:cxnSp>
      <p:cxnSp>
        <p:nvCxnSpPr>
          <p:cNvPr id="104" name="Straight Arrow Connector 103"/>
          <p:cNvCxnSpPr/>
          <p:nvPr/>
        </p:nvCxnSpPr>
        <p:spPr>
          <a:xfrm>
            <a:off x="8329590" y="4374802"/>
            <a:ext cx="885428" cy="478011"/>
          </a:xfrm>
          <a:prstGeom prst="straightConnector1">
            <a:avLst/>
          </a:prstGeom>
          <a:noFill/>
          <a:ln w="19050" cap="flat" cmpd="sng" algn="ctr">
            <a:solidFill>
              <a:schemeClr val="accent5"/>
            </a:solidFill>
            <a:prstDash val="solid"/>
            <a:round/>
            <a:headEnd type="none"/>
            <a:tailEnd type="triangle"/>
          </a:ln>
          <a:effectLst/>
        </p:spPr>
      </p:cxnSp>
      <p:sp>
        <p:nvSpPr>
          <p:cNvPr id="105" name="Rounded Rectangle 104"/>
          <p:cNvSpPr/>
          <p:nvPr/>
        </p:nvSpPr>
        <p:spPr>
          <a:xfrm>
            <a:off x="7910550" y="4239979"/>
            <a:ext cx="419040" cy="223144"/>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106" name="Rounded Rectangle 105"/>
          <p:cNvSpPr/>
          <p:nvPr/>
        </p:nvSpPr>
        <p:spPr>
          <a:xfrm>
            <a:off x="7910550" y="4546396"/>
            <a:ext cx="419040" cy="223144"/>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107" name="TextBox 106"/>
          <p:cNvSpPr txBox="1"/>
          <p:nvPr/>
        </p:nvSpPr>
        <p:spPr>
          <a:xfrm>
            <a:off x="9745229" y="4832506"/>
            <a:ext cx="2864701" cy="646331"/>
          </a:xfrm>
          <a:prstGeom prst="rect">
            <a:avLst/>
          </a:prstGeom>
          <a:noFill/>
        </p:spPr>
        <p:txBody>
          <a:bodyPr wrap="square" rtlCol="0">
            <a:spAutoFit/>
          </a:bodyPr>
          <a:lstStyle/>
          <a:p>
            <a:r>
              <a:rPr lang="en-US" dirty="0" smtClean="0"/>
              <a:t>join w/ inputs not </a:t>
            </a:r>
          </a:p>
          <a:p>
            <a:r>
              <a:rPr lang="en-US" dirty="0" smtClean="0"/>
              <a:t>co-partitioned</a:t>
            </a:r>
            <a:endParaRPr lang="en-US" dirty="0"/>
          </a:p>
        </p:txBody>
      </p:sp>
      <p:sp>
        <p:nvSpPr>
          <p:cNvPr id="108" name="Rounded Rectangle 107"/>
          <p:cNvSpPr/>
          <p:nvPr/>
        </p:nvSpPr>
        <p:spPr>
          <a:xfrm>
            <a:off x="7815312" y="5230386"/>
            <a:ext cx="609515" cy="937538"/>
          </a:xfrm>
          <a:prstGeom prst="roundRect">
            <a:avLst/>
          </a:prstGeom>
          <a:solidFill>
            <a:sysClr val="window" lastClr="FFFFFF"/>
          </a:solidFill>
          <a:ln w="25400" cap="flat" cmpd="sng" algn="ctr">
            <a:solidFill>
              <a:srgbClr val="4F81B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orbel"/>
              <a:ea typeface="+mn-ea"/>
              <a:cs typeface="Corbel"/>
            </a:endParaRPr>
          </a:p>
        </p:txBody>
      </p:sp>
      <p:sp>
        <p:nvSpPr>
          <p:cNvPr id="109" name="Rounded Rectangle 108"/>
          <p:cNvSpPr/>
          <p:nvPr/>
        </p:nvSpPr>
        <p:spPr>
          <a:xfrm>
            <a:off x="7910550" y="5288872"/>
            <a:ext cx="419040" cy="223144"/>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110" name="Rounded Rectangle 109"/>
          <p:cNvSpPr/>
          <p:nvPr/>
        </p:nvSpPr>
        <p:spPr>
          <a:xfrm>
            <a:off x="7910550" y="5595289"/>
            <a:ext cx="419040" cy="223144"/>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cxnSp>
        <p:nvCxnSpPr>
          <p:cNvPr id="111" name="Straight Arrow Connector 110"/>
          <p:cNvCxnSpPr>
            <a:stCxn id="113" idx="3"/>
            <a:endCxn id="101" idx="1"/>
          </p:cNvCxnSpPr>
          <p:nvPr/>
        </p:nvCxnSpPr>
        <p:spPr>
          <a:xfrm>
            <a:off x="8329589" y="4949555"/>
            <a:ext cx="885429" cy="503208"/>
          </a:xfrm>
          <a:prstGeom prst="straightConnector1">
            <a:avLst/>
          </a:prstGeom>
          <a:noFill/>
          <a:ln w="19050" cap="flat" cmpd="sng" algn="ctr">
            <a:solidFill>
              <a:schemeClr val="accent2">
                <a:lumMod val="75000"/>
              </a:schemeClr>
            </a:solidFill>
            <a:prstDash val="solid"/>
            <a:round/>
            <a:headEnd type="none"/>
            <a:tailEnd type="triangle"/>
          </a:ln>
          <a:effectLst/>
        </p:spPr>
      </p:cxnSp>
      <p:cxnSp>
        <p:nvCxnSpPr>
          <p:cNvPr id="112" name="Straight Arrow Connector 111"/>
          <p:cNvCxnSpPr/>
          <p:nvPr/>
        </p:nvCxnSpPr>
        <p:spPr>
          <a:xfrm flipV="1">
            <a:off x="8329590" y="5458274"/>
            <a:ext cx="885428" cy="528484"/>
          </a:xfrm>
          <a:prstGeom prst="straightConnector1">
            <a:avLst/>
          </a:prstGeom>
          <a:noFill/>
          <a:ln w="19050" cap="flat" cmpd="sng" algn="ctr">
            <a:solidFill>
              <a:srgbClr val="000000"/>
            </a:solidFill>
            <a:prstDash val="sysDot"/>
            <a:round/>
            <a:headEnd type="none"/>
            <a:tailEnd type="triangle"/>
          </a:ln>
          <a:effectLst/>
        </p:spPr>
      </p:cxnSp>
      <p:sp>
        <p:nvSpPr>
          <p:cNvPr id="113" name="Rounded Rectangle 112"/>
          <p:cNvSpPr/>
          <p:nvPr/>
        </p:nvSpPr>
        <p:spPr>
          <a:xfrm>
            <a:off x="7910549" y="4837983"/>
            <a:ext cx="419040" cy="223144"/>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114" name="Rounded Rectangle 113"/>
          <p:cNvSpPr/>
          <p:nvPr/>
        </p:nvSpPr>
        <p:spPr>
          <a:xfrm>
            <a:off x="7910549" y="5876800"/>
            <a:ext cx="419040" cy="223144"/>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cxnSp>
        <p:nvCxnSpPr>
          <p:cNvPr id="115" name="Straight Arrow Connector 114"/>
          <p:cNvCxnSpPr/>
          <p:nvPr/>
        </p:nvCxnSpPr>
        <p:spPr>
          <a:xfrm flipV="1">
            <a:off x="8333930" y="5180222"/>
            <a:ext cx="885428" cy="528484"/>
          </a:xfrm>
          <a:prstGeom prst="straightConnector1">
            <a:avLst/>
          </a:prstGeom>
          <a:noFill/>
          <a:ln w="19050" cap="flat" cmpd="sng" algn="ctr">
            <a:solidFill>
              <a:srgbClr val="000000"/>
            </a:solidFill>
            <a:prstDash val="dash"/>
            <a:round/>
            <a:headEnd type="none"/>
            <a:tailEnd type="triangle"/>
          </a:ln>
          <a:effectLst/>
        </p:spPr>
      </p:cxnSp>
      <p:cxnSp>
        <p:nvCxnSpPr>
          <p:cNvPr id="116" name="Straight Arrow Connector 115"/>
          <p:cNvCxnSpPr/>
          <p:nvPr/>
        </p:nvCxnSpPr>
        <p:spPr>
          <a:xfrm flipV="1">
            <a:off x="8329589" y="4868391"/>
            <a:ext cx="885428" cy="528484"/>
          </a:xfrm>
          <a:prstGeom prst="straightConnector1">
            <a:avLst/>
          </a:prstGeom>
          <a:noFill/>
          <a:ln w="19050" cap="flat" cmpd="sng" algn="ctr">
            <a:solidFill>
              <a:srgbClr val="000000"/>
            </a:solidFill>
            <a:prstDash val="solid"/>
            <a:round/>
            <a:headEnd type="none"/>
            <a:tailEnd type="triangle"/>
          </a:ln>
          <a:effectLst/>
        </p:spPr>
      </p:cxnSp>
      <p:cxnSp>
        <p:nvCxnSpPr>
          <p:cNvPr id="117" name="Straight Arrow Connector 116"/>
          <p:cNvCxnSpPr>
            <a:stCxn id="105" idx="3"/>
            <a:endCxn id="100" idx="1"/>
          </p:cNvCxnSpPr>
          <p:nvPr/>
        </p:nvCxnSpPr>
        <p:spPr>
          <a:xfrm>
            <a:off x="8329590" y="4351551"/>
            <a:ext cx="885428" cy="804121"/>
          </a:xfrm>
          <a:prstGeom prst="straightConnector1">
            <a:avLst/>
          </a:prstGeom>
          <a:noFill/>
          <a:ln w="19050" cap="flat" cmpd="sng" algn="ctr">
            <a:solidFill>
              <a:schemeClr val="accent5"/>
            </a:solidFill>
            <a:prstDash val="solid"/>
            <a:round/>
            <a:headEnd type="none"/>
            <a:tailEnd type="triangle"/>
          </a:ln>
          <a:effectLst/>
        </p:spPr>
      </p:cxnSp>
      <p:cxnSp>
        <p:nvCxnSpPr>
          <p:cNvPr id="120" name="Straight Arrow Connector 119"/>
          <p:cNvCxnSpPr/>
          <p:nvPr/>
        </p:nvCxnSpPr>
        <p:spPr>
          <a:xfrm>
            <a:off x="8333929" y="4365230"/>
            <a:ext cx="881088" cy="1099155"/>
          </a:xfrm>
          <a:prstGeom prst="straightConnector1">
            <a:avLst/>
          </a:prstGeom>
          <a:noFill/>
          <a:ln w="19050" cap="flat" cmpd="sng" algn="ctr">
            <a:solidFill>
              <a:schemeClr val="accent5"/>
            </a:solidFill>
            <a:prstDash val="solid"/>
            <a:round/>
            <a:headEnd type="none"/>
            <a:tailEnd type="triangle"/>
          </a:ln>
          <a:effectLst/>
        </p:spPr>
      </p:cxnSp>
      <p:cxnSp>
        <p:nvCxnSpPr>
          <p:cNvPr id="122" name="Straight Arrow Connector 121"/>
          <p:cNvCxnSpPr>
            <a:stCxn id="106" idx="3"/>
          </p:cNvCxnSpPr>
          <p:nvPr/>
        </p:nvCxnSpPr>
        <p:spPr>
          <a:xfrm>
            <a:off x="8329590" y="4657968"/>
            <a:ext cx="868566" cy="797874"/>
          </a:xfrm>
          <a:prstGeom prst="straightConnector1">
            <a:avLst/>
          </a:prstGeom>
          <a:noFill/>
          <a:ln w="19050" cap="flat" cmpd="sng" algn="ctr">
            <a:solidFill>
              <a:srgbClr val="915CCC"/>
            </a:solidFill>
            <a:prstDash val="solid"/>
            <a:round/>
            <a:headEnd type="none"/>
            <a:tailEnd type="triangle"/>
          </a:ln>
          <a:effectLst/>
        </p:spPr>
      </p:cxnSp>
      <p:cxnSp>
        <p:nvCxnSpPr>
          <p:cNvPr id="124" name="Straight Arrow Connector 123"/>
          <p:cNvCxnSpPr>
            <a:stCxn id="106" idx="3"/>
          </p:cNvCxnSpPr>
          <p:nvPr/>
        </p:nvCxnSpPr>
        <p:spPr>
          <a:xfrm>
            <a:off x="8329590" y="4657968"/>
            <a:ext cx="893858" cy="217771"/>
          </a:xfrm>
          <a:prstGeom prst="straightConnector1">
            <a:avLst/>
          </a:prstGeom>
          <a:noFill/>
          <a:ln w="19050" cap="flat" cmpd="sng" algn="ctr">
            <a:solidFill>
              <a:srgbClr val="915CCC"/>
            </a:solidFill>
            <a:prstDash val="solid"/>
            <a:round/>
            <a:headEnd type="none"/>
            <a:tailEnd type="triangle"/>
          </a:ln>
          <a:effectLst/>
        </p:spPr>
      </p:cxnSp>
      <p:cxnSp>
        <p:nvCxnSpPr>
          <p:cNvPr id="126" name="Straight Arrow Connector 125"/>
          <p:cNvCxnSpPr>
            <a:stCxn id="109" idx="3"/>
          </p:cNvCxnSpPr>
          <p:nvPr/>
        </p:nvCxnSpPr>
        <p:spPr>
          <a:xfrm>
            <a:off x="8329590" y="5400444"/>
            <a:ext cx="881713" cy="79519"/>
          </a:xfrm>
          <a:prstGeom prst="straightConnector1">
            <a:avLst/>
          </a:prstGeom>
          <a:noFill/>
          <a:ln w="19050" cap="flat" cmpd="sng" algn="ctr">
            <a:solidFill>
              <a:srgbClr val="000000"/>
            </a:solidFill>
            <a:prstDash val="solid"/>
            <a:round/>
            <a:headEnd type="none"/>
            <a:tailEnd type="triangle"/>
          </a:ln>
          <a:effectLst/>
        </p:spPr>
      </p:cxnSp>
      <p:cxnSp>
        <p:nvCxnSpPr>
          <p:cNvPr id="128" name="Straight Arrow Connector 127"/>
          <p:cNvCxnSpPr>
            <a:endCxn id="100" idx="1"/>
          </p:cNvCxnSpPr>
          <p:nvPr/>
        </p:nvCxnSpPr>
        <p:spPr>
          <a:xfrm flipV="1">
            <a:off x="8359107" y="5155672"/>
            <a:ext cx="855911" cy="240250"/>
          </a:xfrm>
          <a:prstGeom prst="straightConnector1">
            <a:avLst/>
          </a:prstGeom>
          <a:noFill/>
          <a:ln w="19050" cap="flat" cmpd="sng" algn="ctr">
            <a:solidFill>
              <a:srgbClr val="000000"/>
            </a:solidFill>
            <a:prstDash val="solid"/>
            <a:round/>
            <a:headEnd type="none"/>
            <a:tailEnd type="triangle"/>
          </a:ln>
          <a:effectLst/>
        </p:spPr>
      </p:cxnSp>
      <p:cxnSp>
        <p:nvCxnSpPr>
          <p:cNvPr id="130" name="Straight Arrow Connector 129"/>
          <p:cNvCxnSpPr>
            <a:endCxn id="100" idx="1"/>
          </p:cNvCxnSpPr>
          <p:nvPr/>
        </p:nvCxnSpPr>
        <p:spPr>
          <a:xfrm flipV="1">
            <a:off x="8341494" y="5155672"/>
            <a:ext cx="873524" cy="804401"/>
          </a:xfrm>
          <a:prstGeom prst="straightConnector1">
            <a:avLst/>
          </a:prstGeom>
          <a:noFill/>
          <a:ln w="19050" cap="flat" cmpd="sng" algn="ctr">
            <a:solidFill>
              <a:srgbClr val="000000"/>
            </a:solidFill>
            <a:prstDash val="sysDot"/>
            <a:round/>
            <a:headEnd type="none"/>
            <a:tailEnd type="triangle"/>
          </a:ln>
          <a:effectLst/>
        </p:spPr>
      </p:cxnSp>
      <p:cxnSp>
        <p:nvCxnSpPr>
          <p:cNvPr id="134" name="Straight Arrow Connector 133"/>
          <p:cNvCxnSpPr>
            <a:stCxn id="114" idx="3"/>
          </p:cNvCxnSpPr>
          <p:nvPr/>
        </p:nvCxnSpPr>
        <p:spPr>
          <a:xfrm flipV="1">
            <a:off x="8329589" y="4879133"/>
            <a:ext cx="876999" cy="1109239"/>
          </a:xfrm>
          <a:prstGeom prst="straightConnector1">
            <a:avLst/>
          </a:prstGeom>
          <a:noFill/>
          <a:ln w="19050" cap="flat" cmpd="sng" algn="ctr">
            <a:solidFill>
              <a:srgbClr val="000000"/>
            </a:solidFill>
            <a:prstDash val="sysDot"/>
            <a:round/>
            <a:headEnd type="none"/>
            <a:tailEnd type="triangle"/>
          </a:ln>
          <a:effectLst/>
        </p:spPr>
      </p:cxnSp>
      <p:cxnSp>
        <p:nvCxnSpPr>
          <p:cNvPr id="136" name="Straight Arrow Connector 135"/>
          <p:cNvCxnSpPr>
            <a:stCxn id="110" idx="3"/>
            <a:endCxn id="101" idx="1"/>
          </p:cNvCxnSpPr>
          <p:nvPr/>
        </p:nvCxnSpPr>
        <p:spPr>
          <a:xfrm flipV="1">
            <a:off x="8329590" y="5452763"/>
            <a:ext cx="885428" cy="254098"/>
          </a:xfrm>
          <a:prstGeom prst="straightConnector1">
            <a:avLst/>
          </a:prstGeom>
          <a:noFill/>
          <a:ln w="19050" cap="flat" cmpd="sng" algn="ctr">
            <a:solidFill>
              <a:srgbClr val="000000"/>
            </a:solidFill>
            <a:prstDash val="dash"/>
            <a:round/>
            <a:headEnd type="none"/>
            <a:tailEnd type="triangle"/>
          </a:ln>
          <a:effectLst/>
        </p:spPr>
      </p:cxnSp>
      <p:cxnSp>
        <p:nvCxnSpPr>
          <p:cNvPr id="139" name="Straight Arrow Connector 138"/>
          <p:cNvCxnSpPr>
            <a:stCxn id="110" idx="3"/>
          </p:cNvCxnSpPr>
          <p:nvPr/>
        </p:nvCxnSpPr>
        <p:spPr>
          <a:xfrm flipV="1">
            <a:off x="8329590" y="4866449"/>
            <a:ext cx="893858" cy="840412"/>
          </a:xfrm>
          <a:prstGeom prst="straightConnector1">
            <a:avLst/>
          </a:prstGeom>
          <a:noFill/>
          <a:ln w="19050" cap="flat" cmpd="sng" algn="ctr">
            <a:solidFill>
              <a:srgbClr val="000000"/>
            </a:solidFill>
            <a:prstDash val="dash"/>
            <a:round/>
            <a:headEnd type="none"/>
            <a:tailEnd type="triangle"/>
          </a:ln>
          <a:effectLst/>
        </p:spPr>
      </p:cxnSp>
      <p:cxnSp>
        <p:nvCxnSpPr>
          <p:cNvPr id="141" name="Straight Arrow Connector 140"/>
          <p:cNvCxnSpPr/>
          <p:nvPr/>
        </p:nvCxnSpPr>
        <p:spPr>
          <a:xfrm>
            <a:off x="8329588" y="4960827"/>
            <a:ext cx="891354" cy="221329"/>
          </a:xfrm>
          <a:prstGeom prst="straightConnector1">
            <a:avLst/>
          </a:prstGeom>
          <a:noFill/>
          <a:ln w="19050" cap="flat" cmpd="sng" algn="ctr">
            <a:solidFill>
              <a:schemeClr val="accent2">
                <a:lumMod val="75000"/>
              </a:schemeClr>
            </a:solidFill>
            <a:prstDash val="solid"/>
            <a:round/>
            <a:headEnd type="none"/>
            <a:tailEnd type="triangle"/>
          </a:ln>
          <a:effectLst/>
        </p:spPr>
      </p:cxnSp>
      <p:cxnSp>
        <p:nvCxnSpPr>
          <p:cNvPr id="143" name="Straight Arrow Connector 142"/>
          <p:cNvCxnSpPr/>
          <p:nvPr/>
        </p:nvCxnSpPr>
        <p:spPr>
          <a:xfrm flipV="1">
            <a:off x="8341494" y="4872826"/>
            <a:ext cx="879448" cy="91950"/>
          </a:xfrm>
          <a:prstGeom prst="straightConnector1">
            <a:avLst/>
          </a:prstGeom>
          <a:noFill/>
          <a:ln w="19050" cap="flat" cmpd="sng" algn="ctr">
            <a:solidFill>
              <a:schemeClr val="accent2">
                <a:lumMod val="75000"/>
              </a:schemeClr>
            </a:solidFill>
            <a:prstDash val="solid"/>
            <a:round/>
            <a:headEnd type="none"/>
            <a:tailEnd type="triangle"/>
          </a:ln>
          <a:effectLst/>
        </p:spPr>
      </p:cxnSp>
    </p:spTree>
    <p:extLst>
      <p:ext uri="{BB962C8B-B14F-4D97-AF65-F5344CB8AC3E}">
        <p14:creationId xmlns:p14="http://schemas.microsoft.com/office/powerpoint/2010/main" val="3270775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1"/>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2"/>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3"/>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5"/>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6"/>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7"/>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48"/>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9"/>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50"/>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51"/>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58"/>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60"/>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64"/>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44"/>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69"/>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71"/>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73"/>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77"/>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52"/>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53"/>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54"/>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55"/>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56"/>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57"/>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59"/>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61"/>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62"/>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63"/>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65"/>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66"/>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72"/>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74"/>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75"/>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76"/>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78"/>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79"/>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80"/>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82"/>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83"/>
                                        </p:tgtEl>
                                        <p:attrNameLst>
                                          <p:attrName>style.visibility</p:attrName>
                                        </p:attrNameLst>
                                      </p:cBhvr>
                                      <p:to>
                                        <p:strVal val="visible"/>
                                      </p:to>
                                    </p:set>
                                  </p:childTnLst>
                                </p:cTn>
                              </p:par>
                              <p:par>
                                <p:cTn id="133" presetID="1" presetClass="entr" presetSubtype="0" fill="hold" nodeType="withEffect">
                                  <p:stCondLst>
                                    <p:cond delay="0"/>
                                  </p:stCondLst>
                                  <p:childTnLst>
                                    <p:set>
                                      <p:cBhvr>
                                        <p:cTn id="134" dur="1" fill="hold">
                                          <p:stCondLst>
                                            <p:cond delay="0"/>
                                          </p:stCondLst>
                                        </p:cTn>
                                        <p:tgtEl>
                                          <p:spTgt spid="84"/>
                                        </p:tgtEl>
                                        <p:attrNameLst>
                                          <p:attrName>style.visibility</p:attrName>
                                        </p:attrNameLst>
                                      </p:cBhvr>
                                      <p:to>
                                        <p:strVal val="visible"/>
                                      </p:to>
                                    </p:set>
                                  </p:childTnLst>
                                </p:cTn>
                              </p:par>
                              <p:par>
                                <p:cTn id="135" presetID="1" presetClass="entr" presetSubtype="0" fill="hold" nodeType="withEffect">
                                  <p:stCondLst>
                                    <p:cond delay="0"/>
                                  </p:stCondLst>
                                  <p:childTnLst>
                                    <p:set>
                                      <p:cBhvr>
                                        <p:cTn id="136" dur="1" fill="hold">
                                          <p:stCondLst>
                                            <p:cond delay="0"/>
                                          </p:stCondLst>
                                        </p:cTn>
                                        <p:tgtEl>
                                          <p:spTgt spid="91"/>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92"/>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85"/>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86"/>
                                        </p:tgtEl>
                                        <p:attrNameLst>
                                          <p:attrName>style.visibility</p:attrName>
                                        </p:attrNameLst>
                                      </p:cBhvr>
                                      <p:to>
                                        <p:strVal val="visible"/>
                                      </p:to>
                                    </p:set>
                                  </p:childTnLst>
                                </p:cTn>
                              </p:par>
                              <p:par>
                                <p:cTn id="143" presetID="1" presetClass="entr" presetSubtype="0" fill="hold" grpId="0" nodeType="withEffect">
                                  <p:stCondLst>
                                    <p:cond delay="0"/>
                                  </p:stCondLst>
                                  <p:childTnLst>
                                    <p:set>
                                      <p:cBhvr>
                                        <p:cTn id="144" dur="1" fill="hold">
                                          <p:stCondLst>
                                            <p:cond delay="0"/>
                                          </p:stCondLst>
                                        </p:cTn>
                                        <p:tgtEl>
                                          <p:spTgt spid="88"/>
                                        </p:tgtEl>
                                        <p:attrNameLst>
                                          <p:attrName>style.visibility</p:attrName>
                                        </p:attrNameLst>
                                      </p:cBhvr>
                                      <p:to>
                                        <p:strVal val="visible"/>
                                      </p:to>
                                    </p:set>
                                  </p:childTnLst>
                                </p:cTn>
                              </p:par>
                              <p:par>
                                <p:cTn id="145" presetID="1" presetClass="entr" presetSubtype="0" fill="hold" grpId="0" nodeType="withEffect">
                                  <p:stCondLst>
                                    <p:cond delay="0"/>
                                  </p:stCondLst>
                                  <p:childTnLst>
                                    <p:set>
                                      <p:cBhvr>
                                        <p:cTn id="146" dur="1" fill="hold">
                                          <p:stCondLst>
                                            <p:cond delay="0"/>
                                          </p:stCondLst>
                                        </p:cTn>
                                        <p:tgtEl>
                                          <p:spTgt spid="89"/>
                                        </p:tgtEl>
                                        <p:attrNameLst>
                                          <p:attrName>style.visibility</p:attrName>
                                        </p:attrNameLst>
                                      </p:cBhvr>
                                      <p:to>
                                        <p:strVal val="visible"/>
                                      </p:to>
                                    </p:set>
                                  </p:childTnLst>
                                </p:cTn>
                              </p:par>
                              <p:par>
                                <p:cTn id="147" presetID="1" presetClass="entr" presetSubtype="0" fill="hold" grpId="0" nodeType="withEffect">
                                  <p:stCondLst>
                                    <p:cond delay="0"/>
                                  </p:stCondLst>
                                  <p:childTnLst>
                                    <p:set>
                                      <p:cBhvr>
                                        <p:cTn id="148" dur="1" fill="hold">
                                          <p:stCondLst>
                                            <p:cond delay="0"/>
                                          </p:stCondLst>
                                        </p:cTn>
                                        <p:tgtEl>
                                          <p:spTgt spid="90"/>
                                        </p:tgtEl>
                                        <p:attrNameLst>
                                          <p:attrName>style.visibility</p:attrName>
                                        </p:attrNameLst>
                                      </p:cBhvr>
                                      <p:to>
                                        <p:strVal val="visible"/>
                                      </p:to>
                                    </p:set>
                                  </p:childTnLst>
                                </p:cTn>
                              </p:par>
                              <p:par>
                                <p:cTn id="149" presetID="1" presetClass="entr" presetSubtype="0" fill="hold" grpId="0" nodeType="withEffect">
                                  <p:stCondLst>
                                    <p:cond delay="0"/>
                                  </p:stCondLst>
                                  <p:childTnLst>
                                    <p:set>
                                      <p:cBhvr>
                                        <p:cTn id="150" dur="1" fill="hold">
                                          <p:stCondLst>
                                            <p:cond delay="0"/>
                                          </p:stCondLst>
                                        </p:cTn>
                                        <p:tgtEl>
                                          <p:spTgt spid="93"/>
                                        </p:tgtEl>
                                        <p:attrNameLst>
                                          <p:attrName>style.visibility</p:attrName>
                                        </p:attrNameLst>
                                      </p:cBhvr>
                                      <p:to>
                                        <p:strVal val="visible"/>
                                      </p:to>
                                    </p:set>
                                  </p:childTnLst>
                                </p:cTn>
                              </p:par>
                              <p:par>
                                <p:cTn id="151" presetID="1" presetClass="entr" presetSubtype="0" fill="hold" grpId="0" nodeType="withEffect">
                                  <p:stCondLst>
                                    <p:cond delay="0"/>
                                  </p:stCondLst>
                                  <p:childTnLst>
                                    <p:set>
                                      <p:cBhvr>
                                        <p:cTn id="152" dur="1" fill="hold">
                                          <p:stCondLst>
                                            <p:cond delay="0"/>
                                          </p:stCondLst>
                                        </p:cTn>
                                        <p:tgtEl>
                                          <p:spTgt spid="94"/>
                                        </p:tgtEl>
                                        <p:attrNameLst>
                                          <p:attrName>style.visibility</p:attrName>
                                        </p:attrNameLst>
                                      </p:cBhvr>
                                      <p:to>
                                        <p:strVal val="visible"/>
                                      </p:to>
                                    </p:set>
                                  </p:childTnLst>
                                </p:cTn>
                              </p:par>
                              <p:par>
                                <p:cTn id="153" presetID="1" presetClass="entr" presetSubtype="0" fill="hold" nodeType="withEffect">
                                  <p:stCondLst>
                                    <p:cond delay="0"/>
                                  </p:stCondLst>
                                  <p:childTnLst>
                                    <p:set>
                                      <p:cBhvr>
                                        <p:cTn id="154" dur="1" fill="hold">
                                          <p:stCondLst>
                                            <p:cond delay="0"/>
                                          </p:stCondLst>
                                        </p:cTn>
                                        <p:tgtEl>
                                          <p:spTgt spid="95"/>
                                        </p:tgtEl>
                                        <p:attrNameLst>
                                          <p:attrName>style.visibility</p:attrName>
                                        </p:attrNameLst>
                                      </p:cBhvr>
                                      <p:to>
                                        <p:strVal val="visible"/>
                                      </p:to>
                                    </p:set>
                                  </p:childTnLst>
                                </p:cTn>
                              </p:par>
                              <p:par>
                                <p:cTn id="155" presetID="1" presetClass="entr" presetSubtype="0" fill="hold" nodeType="withEffect">
                                  <p:stCondLst>
                                    <p:cond delay="0"/>
                                  </p:stCondLst>
                                  <p:childTnLst>
                                    <p:set>
                                      <p:cBhvr>
                                        <p:cTn id="156" dur="1" fill="hold">
                                          <p:stCondLst>
                                            <p:cond delay="0"/>
                                          </p:stCondLst>
                                        </p:cTn>
                                        <p:tgtEl>
                                          <p:spTgt spid="96"/>
                                        </p:tgtEl>
                                        <p:attrNameLst>
                                          <p:attrName>style.visibility</p:attrName>
                                        </p:attrNameLst>
                                      </p:cBhvr>
                                      <p:to>
                                        <p:strVal val="visible"/>
                                      </p:to>
                                    </p:set>
                                  </p:childTnLst>
                                </p:cTn>
                              </p:par>
                            </p:childTnLst>
                          </p:cTn>
                        </p:par>
                      </p:childTnLst>
                    </p:cTn>
                  </p:par>
                  <p:par>
                    <p:cTn id="157" fill="hold">
                      <p:stCondLst>
                        <p:cond delay="indefinite"/>
                      </p:stCondLst>
                      <p:childTnLst>
                        <p:par>
                          <p:cTn id="158" fill="hold">
                            <p:stCondLst>
                              <p:cond delay="0"/>
                            </p:stCondLst>
                            <p:childTnLst>
                              <p:par>
                                <p:cTn id="159" presetID="1" presetClass="entr" presetSubtype="0" fill="hold" grpId="0" nodeType="clickEffect">
                                  <p:stCondLst>
                                    <p:cond delay="0"/>
                                  </p:stCondLst>
                                  <p:childTnLst>
                                    <p:set>
                                      <p:cBhvr>
                                        <p:cTn id="160" dur="1" fill="hold">
                                          <p:stCondLst>
                                            <p:cond delay="0"/>
                                          </p:stCondLst>
                                        </p:cTn>
                                        <p:tgtEl>
                                          <p:spTgt spid="98"/>
                                        </p:tgtEl>
                                        <p:attrNameLst>
                                          <p:attrName>style.visibility</p:attrName>
                                        </p:attrNameLst>
                                      </p:cBhvr>
                                      <p:to>
                                        <p:strVal val="visible"/>
                                      </p:to>
                                    </p:set>
                                  </p:childTnLst>
                                </p:cTn>
                              </p:par>
                              <p:par>
                                <p:cTn id="161" presetID="1" presetClass="entr" presetSubtype="0" fill="hold" grpId="0" nodeType="withEffect">
                                  <p:stCondLst>
                                    <p:cond delay="0"/>
                                  </p:stCondLst>
                                  <p:childTnLst>
                                    <p:set>
                                      <p:cBhvr>
                                        <p:cTn id="162" dur="1" fill="hold">
                                          <p:stCondLst>
                                            <p:cond delay="0"/>
                                          </p:stCondLst>
                                        </p:cTn>
                                        <p:tgtEl>
                                          <p:spTgt spid="99"/>
                                        </p:tgtEl>
                                        <p:attrNameLst>
                                          <p:attrName>style.visibility</p:attrName>
                                        </p:attrNameLst>
                                      </p:cBhvr>
                                      <p:to>
                                        <p:strVal val="visible"/>
                                      </p:to>
                                    </p:set>
                                  </p:childTnLst>
                                </p:cTn>
                              </p:par>
                              <p:par>
                                <p:cTn id="163" presetID="1" presetClass="entr" presetSubtype="0" fill="hold" grpId="0" nodeType="withEffect">
                                  <p:stCondLst>
                                    <p:cond delay="0"/>
                                  </p:stCondLst>
                                  <p:childTnLst>
                                    <p:set>
                                      <p:cBhvr>
                                        <p:cTn id="164" dur="1" fill="hold">
                                          <p:stCondLst>
                                            <p:cond delay="0"/>
                                          </p:stCondLst>
                                        </p:cTn>
                                        <p:tgtEl>
                                          <p:spTgt spid="100"/>
                                        </p:tgtEl>
                                        <p:attrNameLst>
                                          <p:attrName>style.visibility</p:attrName>
                                        </p:attrNameLst>
                                      </p:cBhvr>
                                      <p:to>
                                        <p:strVal val="visible"/>
                                      </p:to>
                                    </p:set>
                                  </p:childTnLst>
                                </p:cTn>
                              </p:par>
                              <p:par>
                                <p:cTn id="165" presetID="1" presetClass="entr" presetSubtype="0" fill="hold" grpId="0" nodeType="withEffect">
                                  <p:stCondLst>
                                    <p:cond delay="0"/>
                                  </p:stCondLst>
                                  <p:childTnLst>
                                    <p:set>
                                      <p:cBhvr>
                                        <p:cTn id="166" dur="1" fill="hold">
                                          <p:stCondLst>
                                            <p:cond delay="0"/>
                                          </p:stCondLst>
                                        </p:cTn>
                                        <p:tgtEl>
                                          <p:spTgt spid="101"/>
                                        </p:tgtEl>
                                        <p:attrNameLst>
                                          <p:attrName>style.visibility</p:attrName>
                                        </p:attrNameLst>
                                      </p:cBhvr>
                                      <p:to>
                                        <p:strVal val="visible"/>
                                      </p:to>
                                    </p:set>
                                  </p:childTnLst>
                                </p:cTn>
                              </p:par>
                              <p:par>
                                <p:cTn id="167" presetID="1" presetClass="entr" presetSubtype="0" fill="hold" grpId="0" nodeType="withEffect">
                                  <p:stCondLst>
                                    <p:cond delay="0"/>
                                  </p:stCondLst>
                                  <p:childTnLst>
                                    <p:set>
                                      <p:cBhvr>
                                        <p:cTn id="168" dur="1" fill="hold">
                                          <p:stCondLst>
                                            <p:cond delay="0"/>
                                          </p:stCondLst>
                                        </p:cTn>
                                        <p:tgtEl>
                                          <p:spTgt spid="102"/>
                                        </p:tgtEl>
                                        <p:attrNameLst>
                                          <p:attrName>style.visibility</p:attrName>
                                        </p:attrNameLst>
                                      </p:cBhvr>
                                      <p:to>
                                        <p:strVal val="visible"/>
                                      </p:to>
                                    </p:set>
                                  </p:childTnLst>
                                </p:cTn>
                              </p:par>
                              <p:par>
                                <p:cTn id="169" presetID="1" presetClass="entr" presetSubtype="0" fill="hold" nodeType="withEffect">
                                  <p:stCondLst>
                                    <p:cond delay="0"/>
                                  </p:stCondLst>
                                  <p:childTnLst>
                                    <p:set>
                                      <p:cBhvr>
                                        <p:cTn id="170" dur="1" fill="hold">
                                          <p:stCondLst>
                                            <p:cond delay="0"/>
                                          </p:stCondLst>
                                        </p:cTn>
                                        <p:tgtEl>
                                          <p:spTgt spid="103"/>
                                        </p:tgtEl>
                                        <p:attrNameLst>
                                          <p:attrName>style.visibility</p:attrName>
                                        </p:attrNameLst>
                                      </p:cBhvr>
                                      <p:to>
                                        <p:strVal val="visible"/>
                                      </p:to>
                                    </p:set>
                                  </p:childTnLst>
                                </p:cTn>
                              </p:par>
                              <p:par>
                                <p:cTn id="171" presetID="1" presetClass="entr" presetSubtype="0" fill="hold" nodeType="withEffect">
                                  <p:stCondLst>
                                    <p:cond delay="0"/>
                                  </p:stCondLst>
                                  <p:childTnLst>
                                    <p:set>
                                      <p:cBhvr>
                                        <p:cTn id="172" dur="1" fill="hold">
                                          <p:stCondLst>
                                            <p:cond delay="0"/>
                                          </p:stCondLst>
                                        </p:cTn>
                                        <p:tgtEl>
                                          <p:spTgt spid="104"/>
                                        </p:tgtEl>
                                        <p:attrNameLst>
                                          <p:attrName>style.visibility</p:attrName>
                                        </p:attrNameLst>
                                      </p:cBhvr>
                                      <p:to>
                                        <p:strVal val="visible"/>
                                      </p:to>
                                    </p:set>
                                  </p:childTnLst>
                                </p:cTn>
                              </p:par>
                              <p:par>
                                <p:cTn id="173" presetID="1" presetClass="entr" presetSubtype="0" fill="hold" nodeType="withEffect">
                                  <p:stCondLst>
                                    <p:cond delay="0"/>
                                  </p:stCondLst>
                                  <p:childTnLst>
                                    <p:set>
                                      <p:cBhvr>
                                        <p:cTn id="174" dur="1" fill="hold">
                                          <p:stCondLst>
                                            <p:cond delay="0"/>
                                          </p:stCondLst>
                                        </p:cTn>
                                        <p:tgtEl>
                                          <p:spTgt spid="111"/>
                                        </p:tgtEl>
                                        <p:attrNameLst>
                                          <p:attrName>style.visibility</p:attrName>
                                        </p:attrNameLst>
                                      </p:cBhvr>
                                      <p:to>
                                        <p:strVal val="visible"/>
                                      </p:to>
                                    </p:set>
                                  </p:childTnLst>
                                </p:cTn>
                              </p:par>
                              <p:par>
                                <p:cTn id="175" presetID="1" presetClass="entr" presetSubtype="0" fill="hold" nodeType="withEffect">
                                  <p:stCondLst>
                                    <p:cond delay="0"/>
                                  </p:stCondLst>
                                  <p:childTnLst>
                                    <p:set>
                                      <p:cBhvr>
                                        <p:cTn id="176" dur="1" fill="hold">
                                          <p:stCondLst>
                                            <p:cond delay="0"/>
                                          </p:stCondLst>
                                        </p:cTn>
                                        <p:tgtEl>
                                          <p:spTgt spid="112"/>
                                        </p:tgtEl>
                                        <p:attrNameLst>
                                          <p:attrName>style.visibility</p:attrName>
                                        </p:attrNameLst>
                                      </p:cBhvr>
                                      <p:to>
                                        <p:strVal val="visible"/>
                                      </p:to>
                                    </p:set>
                                  </p:childTnLst>
                                </p:cTn>
                              </p:par>
                              <p:par>
                                <p:cTn id="177" presetID="1" presetClass="entr" presetSubtype="0" fill="hold" grpId="0" nodeType="withEffect">
                                  <p:stCondLst>
                                    <p:cond delay="0"/>
                                  </p:stCondLst>
                                  <p:childTnLst>
                                    <p:set>
                                      <p:cBhvr>
                                        <p:cTn id="178" dur="1" fill="hold">
                                          <p:stCondLst>
                                            <p:cond delay="0"/>
                                          </p:stCondLst>
                                        </p:cTn>
                                        <p:tgtEl>
                                          <p:spTgt spid="105"/>
                                        </p:tgtEl>
                                        <p:attrNameLst>
                                          <p:attrName>style.visibility</p:attrName>
                                        </p:attrNameLst>
                                      </p:cBhvr>
                                      <p:to>
                                        <p:strVal val="visible"/>
                                      </p:to>
                                    </p:set>
                                  </p:childTnLst>
                                </p:cTn>
                              </p:par>
                              <p:par>
                                <p:cTn id="179" presetID="1" presetClass="entr" presetSubtype="0" fill="hold" grpId="0" nodeType="withEffect">
                                  <p:stCondLst>
                                    <p:cond delay="0"/>
                                  </p:stCondLst>
                                  <p:childTnLst>
                                    <p:set>
                                      <p:cBhvr>
                                        <p:cTn id="180" dur="1" fill="hold">
                                          <p:stCondLst>
                                            <p:cond delay="0"/>
                                          </p:stCondLst>
                                        </p:cTn>
                                        <p:tgtEl>
                                          <p:spTgt spid="106"/>
                                        </p:tgtEl>
                                        <p:attrNameLst>
                                          <p:attrName>style.visibility</p:attrName>
                                        </p:attrNameLst>
                                      </p:cBhvr>
                                      <p:to>
                                        <p:strVal val="visible"/>
                                      </p:to>
                                    </p:set>
                                  </p:childTnLst>
                                </p:cTn>
                              </p:par>
                              <p:par>
                                <p:cTn id="181" presetID="1" presetClass="entr" presetSubtype="0" fill="hold" grpId="0" nodeType="withEffect">
                                  <p:stCondLst>
                                    <p:cond delay="0"/>
                                  </p:stCondLst>
                                  <p:childTnLst>
                                    <p:set>
                                      <p:cBhvr>
                                        <p:cTn id="182" dur="1" fill="hold">
                                          <p:stCondLst>
                                            <p:cond delay="0"/>
                                          </p:stCondLst>
                                        </p:cTn>
                                        <p:tgtEl>
                                          <p:spTgt spid="108"/>
                                        </p:tgtEl>
                                        <p:attrNameLst>
                                          <p:attrName>style.visibility</p:attrName>
                                        </p:attrNameLst>
                                      </p:cBhvr>
                                      <p:to>
                                        <p:strVal val="visible"/>
                                      </p:to>
                                    </p:set>
                                  </p:childTnLst>
                                </p:cTn>
                              </p:par>
                              <p:par>
                                <p:cTn id="183" presetID="1" presetClass="entr" presetSubtype="0" fill="hold" grpId="0" nodeType="withEffect">
                                  <p:stCondLst>
                                    <p:cond delay="0"/>
                                  </p:stCondLst>
                                  <p:childTnLst>
                                    <p:set>
                                      <p:cBhvr>
                                        <p:cTn id="184" dur="1" fill="hold">
                                          <p:stCondLst>
                                            <p:cond delay="0"/>
                                          </p:stCondLst>
                                        </p:cTn>
                                        <p:tgtEl>
                                          <p:spTgt spid="109"/>
                                        </p:tgtEl>
                                        <p:attrNameLst>
                                          <p:attrName>style.visibility</p:attrName>
                                        </p:attrNameLst>
                                      </p:cBhvr>
                                      <p:to>
                                        <p:strVal val="visible"/>
                                      </p:to>
                                    </p:set>
                                  </p:childTnLst>
                                </p:cTn>
                              </p:par>
                              <p:par>
                                <p:cTn id="185" presetID="1" presetClass="entr" presetSubtype="0" fill="hold" grpId="0" nodeType="withEffect">
                                  <p:stCondLst>
                                    <p:cond delay="0"/>
                                  </p:stCondLst>
                                  <p:childTnLst>
                                    <p:set>
                                      <p:cBhvr>
                                        <p:cTn id="186" dur="1" fill="hold">
                                          <p:stCondLst>
                                            <p:cond delay="0"/>
                                          </p:stCondLst>
                                        </p:cTn>
                                        <p:tgtEl>
                                          <p:spTgt spid="110"/>
                                        </p:tgtEl>
                                        <p:attrNameLst>
                                          <p:attrName>style.visibility</p:attrName>
                                        </p:attrNameLst>
                                      </p:cBhvr>
                                      <p:to>
                                        <p:strVal val="visible"/>
                                      </p:to>
                                    </p:set>
                                  </p:childTnLst>
                                </p:cTn>
                              </p:par>
                              <p:par>
                                <p:cTn id="187" presetID="1" presetClass="entr" presetSubtype="0" fill="hold" grpId="0" nodeType="withEffect">
                                  <p:stCondLst>
                                    <p:cond delay="0"/>
                                  </p:stCondLst>
                                  <p:childTnLst>
                                    <p:set>
                                      <p:cBhvr>
                                        <p:cTn id="188" dur="1" fill="hold">
                                          <p:stCondLst>
                                            <p:cond delay="0"/>
                                          </p:stCondLst>
                                        </p:cTn>
                                        <p:tgtEl>
                                          <p:spTgt spid="113"/>
                                        </p:tgtEl>
                                        <p:attrNameLst>
                                          <p:attrName>style.visibility</p:attrName>
                                        </p:attrNameLst>
                                      </p:cBhvr>
                                      <p:to>
                                        <p:strVal val="visible"/>
                                      </p:to>
                                    </p:set>
                                  </p:childTnLst>
                                </p:cTn>
                              </p:par>
                              <p:par>
                                <p:cTn id="189" presetID="1" presetClass="entr" presetSubtype="0" fill="hold" grpId="0" nodeType="withEffect">
                                  <p:stCondLst>
                                    <p:cond delay="0"/>
                                  </p:stCondLst>
                                  <p:childTnLst>
                                    <p:set>
                                      <p:cBhvr>
                                        <p:cTn id="190" dur="1" fill="hold">
                                          <p:stCondLst>
                                            <p:cond delay="0"/>
                                          </p:stCondLst>
                                        </p:cTn>
                                        <p:tgtEl>
                                          <p:spTgt spid="114"/>
                                        </p:tgtEl>
                                        <p:attrNameLst>
                                          <p:attrName>style.visibility</p:attrName>
                                        </p:attrNameLst>
                                      </p:cBhvr>
                                      <p:to>
                                        <p:strVal val="visible"/>
                                      </p:to>
                                    </p:set>
                                  </p:childTnLst>
                                </p:cTn>
                              </p:par>
                              <p:par>
                                <p:cTn id="191" presetID="1" presetClass="entr" presetSubtype="0" fill="hold" nodeType="withEffect">
                                  <p:stCondLst>
                                    <p:cond delay="0"/>
                                  </p:stCondLst>
                                  <p:childTnLst>
                                    <p:set>
                                      <p:cBhvr>
                                        <p:cTn id="192" dur="1" fill="hold">
                                          <p:stCondLst>
                                            <p:cond delay="0"/>
                                          </p:stCondLst>
                                        </p:cTn>
                                        <p:tgtEl>
                                          <p:spTgt spid="115"/>
                                        </p:tgtEl>
                                        <p:attrNameLst>
                                          <p:attrName>style.visibility</p:attrName>
                                        </p:attrNameLst>
                                      </p:cBhvr>
                                      <p:to>
                                        <p:strVal val="visible"/>
                                      </p:to>
                                    </p:set>
                                  </p:childTnLst>
                                </p:cTn>
                              </p:par>
                              <p:par>
                                <p:cTn id="193" presetID="1" presetClass="entr" presetSubtype="0" fill="hold" nodeType="withEffect">
                                  <p:stCondLst>
                                    <p:cond delay="0"/>
                                  </p:stCondLst>
                                  <p:childTnLst>
                                    <p:set>
                                      <p:cBhvr>
                                        <p:cTn id="194" dur="1" fill="hold">
                                          <p:stCondLst>
                                            <p:cond delay="0"/>
                                          </p:stCondLst>
                                        </p:cTn>
                                        <p:tgtEl>
                                          <p:spTgt spid="116"/>
                                        </p:tgtEl>
                                        <p:attrNameLst>
                                          <p:attrName>style.visibility</p:attrName>
                                        </p:attrNameLst>
                                      </p:cBhvr>
                                      <p:to>
                                        <p:strVal val="visible"/>
                                      </p:to>
                                    </p:set>
                                  </p:childTnLst>
                                </p:cTn>
                              </p:par>
                              <p:par>
                                <p:cTn id="195" presetID="1" presetClass="entr" presetSubtype="0" fill="hold" nodeType="withEffect">
                                  <p:stCondLst>
                                    <p:cond delay="0"/>
                                  </p:stCondLst>
                                  <p:childTnLst>
                                    <p:set>
                                      <p:cBhvr>
                                        <p:cTn id="196" dur="1" fill="hold">
                                          <p:stCondLst>
                                            <p:cond delay="0"/>
                                          </p:stCondLst>
                                        </p:cTn>
                                        <p:tgtEl>
                                          <p:spTgt spid="117"/>
                                        </p:tgtEl>
                                        <p:attrNameLst>
                                          <p:attrName>style.visibility</p:attrName>
                                        </p:attrNameLst>
                                      </p:cBhvr>
                                      <p:to>
                                        <p:strVal val="visible"/>
                                      </p:to>
                                    </p:set>
                                  </p:childTnLst>
                                </p:cTn>
                              </p:par>
                              <p:par>
                                <p:cTn id="197" presetID="1" presetClass="entr" presetSubtype="0" fill="hold" nodeType="withEffect">
                                  <p:stCondLst>
                                    <p:cond delay="0"/>
                                  </p:stCondLst>
                                  <p:childTnLst>
                                    <p:set>
                                      <p:cBhvr>
                                        <p:cTn id="198" dur="1" fill="hold">
                                          <p:stCondLst>
                                            <p:cond delay="0"/>
                                          </p:stCondLst>
                                        </p:cTn>
                                        <p:tgtEl>
                                          <p:spTgt spid="120"/>
                                        </p:tgtEl>
                                        <p:attrNameLst>
                                          <p:attrName>style.visibility</p:attrName>
                                        </p:attrNameLst>
                                      </p:cBhvr>
                                      <p:to>
                                        <p:strVal val="visible"/>
                                      </p:to>
                                    </p:set>
                                  </p:childTnLst>
                                </p:cTn>
                              </p:par>
                              <p:par>
                                <p:cTn id="199" presetID="1" presetClass="entr" presetSubtype="0" fill="hold" nodeType="withEffect">
                                  <p:stCondLst>
                                    <p:cond delay="0"/>
                                  </p:stCondLst>
                                  <p:childTnLst>
                                    <p:set>
                                      <p:cBhvr>
                                        <p:cTn id="200" dur="1" fill="hold">
                                          <p:stCondLst>
                                            <p:cond delay="0"/>
                                          </p:stCondLst>
                                        </p:cTn>
                                        <p:tgtEl>
                                          <p:spTgt spid="122"/>
                                        </p:tgtEl>
                                        <p:attrNameLst>
                                          <p:attrName>style.visibility</p:attrName>
                                        </p:attrNameLst>
                                      </p:cBhvr>
                                      <p:to>
                                        <p:strVal val="visible"/>
                                      </p:to>
                                    </p:set>
                                  </p:childTnLst>
                                </p:cTn>
                              </p:par>
                              <p:par>
                                <p:cTn id="201" presetID="1" presetClass="entr" presetSubtype="0" fill="hold" nodeType="withEffect">
                                  <p:stCondLst>
                                    <p:cond delay="0"/>
                                  </p:stCondLst>
                                  <p:childTnLst>
                                    <p:set>
                                      <p:cBhvr>
                                        <p:cTn id="202" dur="1" fill="hold">
                                          <p:stCondLst>
                                            <p:cond delay="0"/>
                                          </p:stCondLst>
                                        </p:cTn>
                                        <p:tgtEl>
                                          <p:spTgt spid="124"/>
                                        </p:tgtEl>
                                        <p:attrNameLst>
                                          <p:attrName>style.visibility</p:attrName>
                                        </p:attrNameLst>
                                      </p:cBhvr>
                                      <p:to>
                                        <p:strVal val="visible"/>
                                      </p:to>
                                    </p:set>
                                  </p:childTnLst>
                                </p:cTn>
                              </p:par>
                              <p:par>
                                <p:cTn id="203" presetID="1" presetClass="entr" presetSubtype="0" fill="hold" nodeType="withEffect">
                                  <p:stCondLst>
                                    <p:cond delay="0"/>
                                  </p:stCondLst>
                                  <p:childTnLst>
                                    <p:set>
                                      <p:cBhvr>
                                        <p:cTn id="204" dur="1" fill="hold">
                                          <p:stCondLst>
                                            <p:cond delay="0"/>
                                          </p:stCondLst>
                                        </p:cTn>
                                        <p:tgtEl>
                                          <p:spTgt spid="126"/>
                                        </p:tgtEl>
                                        <p:attrNameLst>
                                          <p:attrName>style.visibility</p:attrName>
                                        </p:attrNameLst>
                                      </p:cBhvr>
                                      <p:to>
                                        <p:strVal val="visible"/>
                                      </p:to>
                                    </p:set>
                                  </p:childTnLst>
                                </p:cTn>
                              </p:par>
                              <p:par>
                                <p:cTn id="205" presetID="1" presetClass="entr" presetSubtype="0" fill="hold" nodeType="withEffect">
                                  <p:stCondLst>
                                    <p:cond delay="0"/>
                                  </p:stCondLst>
                                  <p:childTnLst>
                                    <p:set>
                                      <p:cBhvr>
                                        <p:cTn id="206" dur="1" fill="hold">
                                          <p:stCondLst>
                                            <p:cond delay="0"/>
                                          </p:stCondLst>
                                        </p:cTn>
                                        <p:tgtEl>
                                          <p:spTgt spid="128"/>
                                        </p:tgtEl>
                                        <p:attrNameLst>
                                          <p:attrName>style.visibility</p:attrName>
                                        </p:attrNameLst>
                                      </p:cBhvr>
                                      <p:to>
                                        <p:strVal val="visible"/>
                                      </p:to>
                                    </p:set>
                                  </p:childTnLst>
                                </p:cTn>
                              </p:par>
                              <p:par>
                                <p:cTn id="207" presetID="1" presetClass="entr" presetSubtype="0" fill="hold" nodeType="withEffect">
                                  <p:stCondLst>
                                    <p:cond delay="0"/>
                                  </p:stCondLst>
                                  <p:childTnLst>
                                    <p:set>
                                      <p:cBhvr>
                                        <p:cTn id="208" dur="1" fill="hold">
                                          <p:stCondLst>
                                            <p:cond delay="0"/>
                                          </p:stCondLst>
                                        </p:cTn>
                                        <p:tgtEl>
                                          <p:spTgt spid="130"/>
                                        </p:tgtEl>
                                        <p:attrNameLst>
                                          <p:attrName>style.visibility</p:attrName>
                                        </p:attrNameLst>
                                      </p:cBhvr>
                                      <p:to>
                                        <p:strVal val="visible"/>
                                      </p:to>
                                    </p:set>
                                  </p:childTnLst>
                                </p:cTn>
                              </p:par>
                              <p:par>
                                <p:cTn id="209" presetID="1" presetClass="entr" presetSubtype="0" fill="hold" nodeType="withEffect">
                                  <p:stCondLst>
                                    <p:cond delay="0"/>
                                  </p:stCondLst>
                                  <p:childTnLst>
                                    <p:set>
                                      <p:cBhvr>
                                        <p:cTn id="210" dur="1" fill="hold">
                                          <p:stCondLst>
                                            <p:cond delay="0"/>
                                          </p:stCondLst>
                                        </p:cTn>
                                        <p:tgtEl>
                                          <p:spTgt spid="134"/>
                                        </p:tgtEl>
                                        <p:attrNameLst>
                                          <p:attrName>style.visibility</p:attrName>
                                        </p:attrNameLst>
                                      </p:cBhvr>
                                      <p:to>
                                        <p:strVal val="visible"/>
                                      </p:to>
                                    </p:set>
                                  </p:childTnLst>
                                </p:cTn>
                              </p:par>
                              <p:par>
                                <p:cTn id="211" presetID="1" presetClass="entr" presetSubtype="0" fill="hold" nodeType="withEffect">
                                  <p:stCondLst>
                                    <p:cond delay="0"/>
                                  </p:stCondLst>
                                  <p:childTnLst>
                                    <p:set>
                                      <p:cBhvr>
                                        <p:cTn id="212" dur="1" fill="hold">
                                          <p:stCondLst>
                                            <p:cond delay="0"/>
                                          </p:stCondLst>
                                        </p:cTn>
                                        <p:tgtEl>
                                          <p:spTgt spid="136"/>
                                        </p:tgtEl>
                                        <p:attrNameLst>
                                          <p:attrName>style.visibility</p:attrName>
                                        </p:attrNameLst>
                                      </p:cBhvr>
                                      <p:to>
                                        <p:strVal val="visible"/>
                                      </p:to>
                                    </p:set>
                                  </p:childTnLst>
                                </p:cTn>
                              </p:par>
                              <p:par>
                                <p:cTn id="213" presetID="1" presetClass="entr" presetSubtype="0" fill="hold" nodeType="withEffect">
                                  <p:stCondLst>
                                    <p:cond delay="0"/>
                                  </p:stCondLst>
                                  <p:childTnLst>
                                    <p:set>
                                      <p:cBhvr>
                                        <p:cTn id="214" dur="1" fill="hold">
                                          <p:stCondLst>
                                            <p:cond delay="0"/>
                                          </p:stCondLst>
                                        </p:cTn>
                                        <p:tgtEl>
                                          <p:spTgt spid="139"/>
                                        </p:tgtEl>
                                        <p:attrNameLst>
                                          <p:attrName>style.visibility</p:attrName>
                                        </p:attrNameLst>
                                      </p:cBhvr>
                                      <p:to>
                                        <p:strVal val="visible"/>
                                      </p:to>
                                    </p:set>
                                  </p:childTnLst>
                                </p:cTn>
                              </p:par>
                              <p:par>
                                <p:cTn id="215" presetID="1" presetClass="entr" presetSubtype="0" fill="hold" nodeType="withEffect">
                                  <p:stCondLst>
                                    <p:cond delay="0"/>
                                  </p:stCondLst>
                                  <p:childTnLst>
                                    <p:set>
                                      <p:cBhvr>
                                        <p:cTn id="216" dur="1" fill="hold">
                                          <p:stCondLst>
                                            <p:cond delay="0"/>
                                          </p:stCondLst>
                                        </p:cTn>
                                        <p:tgtEl>
                                          <p:spTgt spid="141"/>
                                        </p:tgtEl>
                                        <p:attrNameLst>
                                          <p:attrName>style.visibility</p:attrName>
                                        </p:attrNameLst>
                                      </p:cBhvr>
                                      <p:to>
                                        <p:strVal val="visible"/>
                                      </p:to>
                                    </p:set>
                                  </p:childTnLst>
                                </p:cTn>
                              </p:par>
                              <p:par>
                                <p:cTn id="217" presetID="1" presetClass="entr" presetSubtype="0" fill="hold" nodeType="withEffect">
                                  <p:stCondLst>
                                    <p:cond delay="0"/>
                                  </p:stCondLst>
                                  <p:childTnLst>
                                    <p:set>
                                      <p:cBhvr>
                                        <p:cTn id="218" dur="1" fill="hold">
                                          <p:stCondLst>
                                            <p:cond delay="0"/>
                                          </p:stCondLst>
                                        </p:cTn>
                                        <p:tgtEl>
                                          <p:spTgt spid="1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7" grpId="0" animBg="1"/>
      <p:bldP spid="28" grpId="0" animBg="1"/>
      <p:bldP spid="29" grpId="0" animBg="1"/>
      <p:bldP spid="30" grpId="0" animBg="1"/>
      <p:bldP spid="17" grpId="0" animBg="1"/>
      <p:bldP spid="11" grpId="0"/>
      <p:bldP spid="12" grpId="0"/>
      <p:bldP spid="13" grpId="0" animBg="1"/>
      <p:bldP spid="14" grpId="0" animBg="1"/>
      <p:bldP spid="15" grpId="0" animBg="1"/>
      <p:bldP spid="16" grpId="0" animBg="1"/>
      <p:bldP spid="36" grpId="0" animBg="1"/>
      <p:bldP spid="37" grpId="0" animBg="1"/>
      <p:bldP spid="38" grpId="0" animBg="1"/>
      <p:bldP spid="39" grpId="0" animBg="1"/>
      <p:bldP spid="40" grpId="0" animBg="1"/>
      <p:bldP spid="41" grpId="0" animBg="1"/>
      <p:bldP spid="46" grpId="0" animBg="1"/>
      <p:bldP spid="47" grpId="0" animBg="1"/>
      <p:bldP spid="48" grpId="0" animBg="1"/>
      <p:bldP spid="49" grpId="0" animBg="1"/>
      <p:bldP spid="52" grpId="0" animBg="1"/>
      <p:bldP spid="53" grpId="0" animBg="1"/>
      <p:bldP spid="54" grpId="0" animBg="1"/>
      <p:bldP spid="55" grpId="0" animBg="1"/>
      <p:bldP spid="56" grpId="0" animBg="1"/>
      <p:bldP spid="57" grpId="0" animBg="1"/>
      <p:bldP spid="65" grpId="0" animBg="1"/>
      <p:bldP spid="66" grpId="0" animBg="1"/>
      <p:bldP spid="72" grpId="0" animBg="1"/>
      <p:bldP spid="74" grpId="0" animBg="1"/>
      <p:bldP spid="75" grpId="0" animBg="1"/>
      <p:bldP spid="76" grpId="0" animBg="1"/>
      <p:bldP spid="78" grpId="0" animBg="1"/>
      <p:bldP spid="79" grpId="0" animBg="1"/>
      <p:bldP spid="80" grpId="0" animBg="1"/>
      <p:bldP spid="82" grpId="0" animBg="1"/>
      <p:bldP spid="85" grpId="0" animBg="1"/>
      <p:bldP spid="86" grpId="0" animBg="1"/>
      <p:bldP spid="88" grpId="0" animBg="1"/>
      <p:bldP spid="89" grpId="0" animBg="1"/>
      <p:bldP spid="90" grpId="0" animBg="1"/>
      <p:bldP spid="93" grpId="0" animBg="1"/>
      <p:bldP spid="94" grpId="0" animBg="1"/>
      <p:bldP spid="98" grpId="0" animBg="1"/>
      <p:bldP spid="99" grpId="0" animBg="1"/>
      <p:bldP spid="100" grpId="0" animBg="1"/>
      <p:bldP spid="101" grpId="0" animBg="1"/>
      <p:bldP spid="102" grpId="0" animBg="1"/>
      <p:bldP spid="105" grpId="0" animBg="1"/>
      <p:bldP spid="106" grpId="0" animBg="1"/>
      <p:bldP spid="108" grpId="0" animBg="1"/>
      <p:bldP spid="109" grpId="0" animBg="1"/>
      <p:bldP spid="110" grpId="0" animBg="1"/>
      <p:bldP spid="113" grpId="0" animBg="1"/>
      <p:bldP spid="11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026812"/>
            <a:ext cx="7772400" cy="1463040"/>
          </a:xfrm>
        </p:spPr>
        <p:txBody>
          <a:bodyPr/>
          <a:lstStyle/>
          <a:p>
            <a:r>
              <a:rPr lang="en-US" dirty="0" smtClean="0"/>
              <a:t>Transformations</a:t>
            </a:r>
            <a:endParaRPr lang="en-US" dirty="0"/>
          </a:p>
        </p:txBody>
      </p:sp>
      <p:sp>
        <p:nvSpPr>
          <p:cNvPr id="3" name="Text Placeholder 2"/>
          <p:cNvSpPr>
            <a:spLocks noGrp="1"/>
          </p:cNvSpPr>
          <p:nvPr>
            <p:ph type="body" idx="1"/>
          </p:nvPr>
        </p:nvSpPr>
        <p:spPr>
          <a:xfrm>
            <a:off x="9151937" y="5744379"/>
            <a:ext cx="1971675" cy="431952"/>
          </a:xfrm>
        </p:spPr>
        <p:txBody>
          <a:bodyPr>
            <a:normAutofit/>
          </a:bodyPr>
          <a:lstStyle/>
          <a:p>
            <a:r>
              <a:rPr lang="en-US" sz="2000" dirty="0" smtClean="0"/>
              <a:t>Core Operations</a:t>
            </a:r>
            <a:endParaRPr lang="en-US" sz="2000" dirty="0"/>
          </a:p>
        </p:txBody>
      </p:sp>
      <p:pic>
        <p:nvPicPr>
          <p:cNvPr id="4" name="Picture 6" descr="http://upload.wikimedia.org/wikipedia/commons/thumb/c/c4/BJJ_White_Belt.svg/479px-BJJ_White_Belt.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31325" y="5245274"/>
            <a:ext cx="1612900" cy="46720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www.insideoutretreats.com/site/images/TransformationButterflie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38625" y="4705535"/>
            <a:ext cx="3520064" cy="84001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4"/>
          <a:stretch>
            <a:fillRect/>
          </a:stretch>
        </p:blipFill>
        <p:spPr>
          <a:xfrm>
            <a:off x="151002" y="6412382"/>
            <a:ext cx="2021747" cy="319224"/>
          </a:xfrm>
          <a:prstGeom prst="rect">
            <a:avLst/>
          </a:prstGeom>
        </p:spPr>
      </p:pic>
    </p:spTree>
    <p:extLst>
      <p:ext uri="{BB962C8B-B14F-4D97-AF65-F5344CB8AC3E}">
        <p14:creationId xmlns:p14="http://schemas.microsoft.com/office/powerpoint/2010/main" val="28032985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a:t>
            </a:r>
            <a:endParaRPr lang="en-US" dirty="0"/>
          </a:p>
        </p:txBody>
      </p:sp>
      <p:sp>
        <p:nvSpPr>
          <p:cNvPr id="3" name="Rectangle 2"/>
          <p:cNvSpPr/>
          <p:nvPr/>
        </p:nvSpPr>
        <p:spPr>
          <a:xfrm>
            <a:off x="1734400" y="286784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2126749" y="3231049"/>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2514794" y="3565378"/>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4774699" y="2695430"/>
            <a:ext cx="2519122" cy="461665"/>
          </a:xfrm>
          <a:prstGeom prst="rect">
            <a:avLst/>
          </a:prstGeom>
          <a:noFill/>
        </p:spPr>
        <p:txBody>
          <a:bodyPr wrap="square" rtlCol="0">
            <a:spAutoFit/>
          </a:bodyPr>
          <a:lstStyle/>
          <a:p>
            <a:r>
              <a:rPr lang="en-US" sz="2400" dirty="0" smtClean="0"/>
              <a:t>3 items in RDD</a:t>
            </a:r>
            <a:endParaRPr lang="en-US" sz="2400" dirty="0"/>
          </a:p>
        </p:txBody>
      </p:sp>
      <p:sp>
        <p:nvSpPr>
          <p:cNvPr id="7" name="TextBox 6"/>
          <p:cNvSpPr txBox="1"/>
          <p:nvPr/>
        </p:nvSpPr>
        <p:spPr>
          <a:xfrm rot="2838900">
            <a:off x="923283" y="4458589"/>
            <a:ext cx="2014584" cy="307777"/>
          </a:xfrm>
          <a:prstGeom prst="rect">
            <a:avLst/>
          </a:prstGeom>
          <a:noFill/>
        </p:spPr>
        <p:txBody>
          <a:bodyPr wrap="square" rtlCol="0">
            <a:spAutoFit/>
          </a:bodyPr>
          <a:lstStyle/>
          <a:p>
            <a:r>
              <a:rPr lang="en-US" sz="1400" dirty="0" smtClean="0"/>
              <a:t>(partitions not shown)</a:t>
            </a:r>
            <a:endParaRPr lang="en-US" sz="1400" dirty="0"/>
          </a:p>
        </p:txBody>
      </p:sp>
      <p:sp>
        <p:nvSpPr>
          <p:cNvPr id="9" name="TextBox 8"/>
          <p:cNvSpPr txBox="1"/>
          <p:nvPr/>
        </p:nvSpPr>
        <p:spPr>
          <a:xfrm>
            <a:off x="2514794" y="1894625"/>
            <a:ext cx="1419253" cy="400110"/>
          </a:xfrm>
          <a:prstGeom prst="rect">
            <a:avLst/>
          </a:prstGeom>
          <a:noFill/>
        </p:spPr>
        <p:txBody>
          <a:bodyPr wrap="square" rtlCol="0">
            <a:spAutoFit/>
          </a:bodyPr>
          <a:lstStyle/>
          <a:p>
            <a:r>
              <a:rPr lang="en-US" sz="2000" dirty="0" smtClean="0"/>
              <a:t>RDD: </a:t>
            </a:r>
            <a:r>
              <a:rPr lang="en-US" sz="2000" b="1" dirty="0">
                <a:solidFill>
                  <a:srgbClr val="1482AC"/>
                </a:solidFill>
              </a:rPr>
              <a:t>x</a:t>
            </a:r>
          </a:p>
        </p:txBody>
      </p:sp>
      <p:pic>
        <p:nvPicPr>
          <p:cNvPr id="10" name="Picture 3" descr="C:\Dropbox\Databricks\images etc\green (Mobil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26035" y="387345"/>
            <a:ext cx="505427" cy="674429"/>
          </a:xfrm>
          <a:prstGeom prst="rect">
            <a:avLst/>
          </a:prstGeom>
          <a:noFill/>
          <a:ln w="15875">
            <a:solidFill>
              <a:schemeClr val="tx1"/>
            </a:solidFill>
          </a:ln>
          <a:extLst>
            <a:ext uri="{909E8E84-426E-40DD-AFC4-6F175D3DCCD1}">
              <a14:hiddenFill xmlns:a14="http://schemas.microsoft.com/office/drawing/2010/main">
                <a:solidFill>
                  <a:srgbClr val="FFFFFF"/>
                </a:solidFill>
              </a14:hiddenFill>
            </a:ext>
          </a:extLst>
        </p:spPr>
      </p:pic>
      <p:pic>
        <p:nvPicPr>
          <p:cNvPr id="11" name="Picture 2" descr="http://www.insideoutretreats.com/site/images/TransformationButterflies.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7446" y="6378507"/>
            <a:ext cx="2009304" cy="4794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525041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restige"/>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a:t>
            </a:r>
            <a:endParaRPr lang="en-US" dirty="0"/>
          </a:p>
        </p:txBody>
      </p:sp>
      <p:sp>
        <p:nvSpPr>
          <p:cNvPr id="3" name="Rectangle 2"/>
          <p:cNvSpPr/>
          <p:nvPr/>
        </p:nvSpPr>
        <p:spPr>
          <a:xfrm>
            <a:off x="1734400" y="286784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2126749" y="3231049"/>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2514794" y="3565378"/>
            <a:ext cx="2519122"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2419350" y="3489803"/>
            <a:ext cx="2705100" cy="1241046"/>
          </a:xfrm>
          <a:prstGeom prst="roundRect">
            <a:avLst/>
          </a:prstGeom>
          <a:noFill/>
          <a:ln w="57150">
            <a:solidFill>
              <a:srgbClr val="DB1F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p:cNvCxnSpPr/>
          <p:nvPr/>
        </p:nvCxnSpPr>
        <p:spPr>
          <a:xfrm flipH="1" flipV="1">
            <a:off x="4348966" y="2442782"/>
            <a:ext cx="1213328" cy="1213328"/>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4955630" y="2442782"/>
            <a:ext cx="2081259" cy="646331"/>
          </a:xfrm>
          <a:prstGeom prst="rect">
            <a:avLst/>
          </a:prstGeom>
          <a:noFill/>
        </p:spPr>
        <p:txBody>
          <a:bodyPr wrap="square" rtlCol="0">
            <a:spAutoFit/>
          </a:bodyPr>
          <a:lstStyle/>
          <a:p>
            <a:r>
              <a:rPr lang="en-US" dirty="0" smtClean="0"/>
              <a:t>User function applied item by item</a:t>
            </a:r>
            <a:endParaRPr lang="en-US" dirty="0"/>
          </a:p>
        </p:txBody>
      </p:sp>
      <p:sp>
        <p:nvSpPr>
          <p:cNvPr id="13" name="Rectangle 12"/>
          <p:cNvSpPr/>
          <p:nvPr/>
        </p:nvSpPr>
        <p:spPr>
          <a:xfrm>
            <a:off x="7785441" y="3565378"/>
            <a:ext cx="2519122"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2514794" y="1894625"/>
            <a:ext cx="1419253" cy="400110"/>
          </a:xfrm>
          <a:prstGeom prst="rect">
            <a:avLst/>
          </a:prstGeom>
          <a:noFill/>
        </p:spPr>
        <p:txBody>
          <a:bodyPr wrap="square" rtlCol="0">
            <a:spAutoFit/>
          </a:bodyPr>
          <a:lstStyle/>
          <a:p>
            <a:r>
              <a:rPr lang="en-US" sz="2000" dirty="0" smtClean="0"/>
              <a:t>RDD: </a:t>
            </a:r>
            <a:r>
              <a:rPr lang="en-US" sz="2000" b="1" dirty="0">
                <a:solidFill>
                  <a:srgbClr val="1482AC"/>
                </a:solidFill>
              </a:rPr>
              <a:t>x</a:t>
            </a:r>
          </a:p>
        </p:txBody>
      </p:sp>
      <p:sp>
        <p:nvSpPr>
          <p:cNvPr id="15" name="TextBox 14"/>
          <p:cNvSpPr txBox="1"/>
          <p:nvPr/>
        </p:nvSpPr>
        <p:spPr>
          <a:xfrm>
            <a:off x="8546999" y="1894625"/>
            <a:ext cx="1419253" cy="400110"/>
          </a:xfrm>
          <a:prstGeom prst="rect">
            <a:avLst/>
          </a:prstGeom>
          <a:noFill/>
        </p:spPr>
        <p:txBody>
          <a:bodyPr wrap="square" rtlCol="0">
            <a:spAutoFit/>
          </a:bodyPr>
          <a:lstStyle/>
          <a:p>
            <a:r>
              <a:rPr lang="en-US" sz="2000" dirty="0" smtClean="0"/>
              <a:t>RDD: </a:t>
            </a:r>
            <a:r>
              <a:rPr lang="en-US" sz="2000" b="1" dirty="0">
                <a:solidFill>
                  <a:srgbClr val="E68042"/>
                </a:solidFill>
              </a:rPr>
              <a:t>y</a:t>
            </a:r>
          </a:p>
        </p:txBody>
      </p:sp>
      <p:pic>
        <p:nvPicPr>
          <p:cNvPr id="16" name="Picture 3" descr="C:\Dropbox\Databricks\images etc\green (Mobil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26035" y="387345"/>
            <a:ext cx="505427" cy="674429"/>
          </a:xfrm>
          <a:prstGeom prst="rect">
            <a:avLst/>
          </a:prstGeom>
          <a:noFill/>
          <a:ln w="15875">
            <a:solidFill>
              <a:schemeClr val="tx1"/>
            </a:solidFill>
          </a:ln>
          <a:extLst>
            <a:ext uri="{909E8E84-426E-40DD-AFC4-6F175D3DCCD1}">
              <a14:hiddenFill xmlns:a14="http://schemas.microsoft.com/office/drawing/2010/main">
                <a:solidFill>
                  <a:srgbClr val="FFFFFF"/>
                </a:solidFill>
              </a14:hiddenFill>
            </a:ext>
          </a:extLst>
        </p:spPr>
      </p:pic>
      <p:pic>
        <p:nvPicPr>
          <p:cNvPr id="17" name="Picture 2" descr="http://www.insideoutretreats.com/site/images/TransformationButterflies.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7446" y="6378507"/>
            <a:ext cx="2009304" cy="4794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9995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a:t>
            </a:r>
            <a:endParaRPr lang="en-US" dirty="0"/>
          </a:p>
        </p:txBody>
      </p:sp>
      <p:sp>
        <p:nvSpPr>
          <p:cNvPr id="3" name="Rectangle 2"/>
          <p:cNvSpPr/>
          <p:nvPr/>
        </p:nvSpPr>
        <p:spPr>
          <a:xfrm>
            <a:off x="1734400" y="286784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2126749" y="3231049"/>
            <a:ext cx="2519122"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2033760" y="3150523"/>
            <a:ext cx="2705100" cy="1241046"/>
          </a:xfrm>
          <a:prstGeom prst="roundRect">
            <a:avLst/>
          </a:prstGeom>
          <a:noFill/>
          <a:ln w="57150">
            <a:solidFill>
              <a:srgbClr val="DB1F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2514794" y="3565378"/>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397396" y="3231049"/>
            <a:ext cx="2519122"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7785441" y="3565378"/>
            <a:ext cx="2519122"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2514794" y="1894625"/>
            <a:ext cx="1419253" cy="400110"/>
          </a:xfrm>
          <a:prstGeom prst="rect">
            <a:avLst/>
          </a:prstGeom>
          <a:noFill/>
        </p:spPr>
        <p:txBody>
          <a:bodyPr wrap="square" rtlCol="0">
            <a:spAutoFit/>
          </a:bodyPr>
          <a:lstStyle/>
          <a:p>
            <a:r>
              <a:rPr lang="en-US" sz="2000" dirty="0" smtClean="0"/>
              <a:t>RDD: </a:t>
            </a:r>
            <a:r>
              <a:rPr lang="en-US" sz="2000" b="1" dirty="0">
                <a:solidFill>
                  <a:srgbClr val="1482AC"/>
                </a:solidFill>
              </a:rPr>
              <a:t>x</a:t>
            </a:r>
          </a:p>
        </p:txBody>
      </p:sp>
      <p:sp>
        <p:nvSpPr>
          <p:cNvPr id="13" name="TextBox 12"/>
          <p:cNvSpPr txBox="1"/>
          <p:nvPr/>
        </p:nvSpPr>
        <p:spPr>
          <a:xfrm>
            <a:off x="8546999" y="1894625"/>
            <a:ext cx="1419253" cy="400110"/>
          </a:xfrm>
          <a:prstGeom prst="rect">
            <a:avLst/>
          </a:prstGeom>
          <a:noFill/>
        </p:spPr>
        <p:txBody>
          <a:bodyPr wrap="square" rtlCol="0">
            <a:spAutoFit/>
          </a:bodyPr>
          <a:lstStyle/>
          <a:p>
            <a:r>
              <a:rPr lang="en-US" sz="2000" dirty="0" smtClean="0"/>
              <a:t>RDD: </a:t>
            </a:r>
            <a:r>
              <a:rPr lang="en-US" sz="2000" b="1" dirty="0">
                <a:solidFill>
                  <a:srgbClr val="E68042"/>
                </a:solidFill>
              </a:rPr>
              <a:t>y</a:t>
            </a:r>
          </a:p>
        </p:txBody>
      </p:sp>
      <p:pic>
        <p:nvPicPr>
          <p:cNvPr id="14" name="Picture 3" descr="C:\Dropbox\Databricks\images etc\green (Mobil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26035" y="387345"/>
            <a:ext cx="505427" cy="674429"/>
          </a:xfrm>
          <a:prstGeom prst="rect">
            <a:avLst/>
          </a:prstGeom>
          <a:noFill/>
          <a:ln w="15875">
            <a:solidFill>
              <a:schemeClr val="tx1"/>
            </a:solidFill>
          </a:ln>
          <a:extLst>
            <a:ext uri="{909E8E84-426E-40DD-AFC4-6F175D3DCCD1}">
              <a14:hiddenFill xmlns:a14="http://schemas.microsoft.com/office/drawing/2010/main">
                <a:solidFill>
                  <a:srgbClr val="FFFFFF"/>
                </a:solidFill>
              </a14:hiddenFill>
            </a:ext>
          </a:extLst>
        </p:spPr>
      </p:pic>
      <p:pic>
        <p:nvPicPr>
          <p:cNvPr id="15" name="Picture 2" descr="http://www.insideoutretreats.com/site/images/TransformationButterflies.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7446" y="6378507"/>
            <a:ext cx="2009304" cy="4794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0685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1641411" y="2787317"/>
            <a:ext cx="2705100" cy="1241046"/>
          </a:xfrm>
          <a:prstGeom prst="roundRect">
            <a:avLst/>
          </a:prstGeom>
          <a:noFill/>
          <a:ln w="57150">
            <a:solidFill>
              <a:srgbClr val="DB1F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map</a:t>
            </a:r>
            <a:endParaRPr lang="en-US" dirty="0"/>
          </a:p>
        </p:txBody>
      </p:sp>
      <p:sp>
        <p:nvSpPr>
          <p:cNvPr id="3" name="Rectangle 2"/>
          <p:cNvSpPr/>
          <p:nvPr/>
        </p:nvSpPr>
        <p:spPr>
          <a:xfrm>
            <a:off x="1734400" y="2867843"/>
            <a:ext cx="2519122"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2126749" y="3231049"/>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2514794" y="3565378"/>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7005047" y="2867843"/>
            <a:ext cx="2519122"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397396" y="3231049"/>
            <a:ext cx="2519122"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785441" y="3565378"/>
            <a:ext cx="2519122"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2514794" y="1894625"/>
            <a:ext cx="1419253" cy="400110"/>
          </a:xfrm>
          <a:prstGeom prst="rect">
            <a:avLst/>
          </a:prstGeom>
          <a:noFill/>
        </p:spPr>
        <p:txBody>
          <a:bodyPr wrap="square" rtlCol="0">
            <a:spAutoFit/>
          </a:bodyPr>
          <a:lstStyle/>
          <a:p>
            <a:r>
              <a:rPr lang="en-US" sz="2000" dirty="0" smtClean="0"/>
              <a:t>RDD: </a:t>
            </a:r>
            <a:r>
              <a:rPr lang="en-US" sz="2000" b="1" dirty="0">
                <a:solidFill>
                  <a:srgbClr val="1482AC"/>
                </a:solidFill>
              </a:rPr>
              <a:t>x</a:t>
            </a:r>
          </a:p>
        </p:txBody>
      </p:sp>
      <p:sp>
        <p:nvSpPr>
          <p:cNvPr id="12" name="TextBox 11"/>
          <p:cNvSpPr txBox="1"/>
          <p:nvPr/>
        </p:nvSpPr>
        <p:spPr>
          <a:xfrm>
            <a:off x="8546999" y="1894625"/>
            <a:ext cx="1419253" cy="400110"/>
          </a:xfrm>
          <a:prstGeom prst="rect">
            <a:avLst/>
          </a:prstGeom>
          <a:noFill/>
        </p:spPr>
        <p:txBody>
          <a:bodyPr wrap="square" rtlCol="0">
            <a:spAutoFit/>
          </a:bodyPr>
          <a:lstStyle/>
          <a:p>
            <a:r>
              <a:rPr lang="en-US" sz="2000" dirty="0" smtClean="0"/>
              <a:t>RDD: </a:t>
            </a:r>
            <a:r>
              <a:rPr lang="en-US" sz="2000" b="1" dirty="0">
                <a:solidFill>
                  <a:srgbClr val="E68042"/>
                </a:solidFill>
              </a:rPr>
              <a:t>y</a:t>
            </a:r>
          </a:p>
        </p:txBody>
      </p:sp>
      <p:pic>
        <p:nvPicPr>
          <p:cNvPr id="13" name="Picture 3" descr="C:\Dropbox\Databricks\images etc\green (Mobil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26035" y="387345"/>
            <a:ext cx="505427" cy="674429"/>
          </a:xfrm>
          <a:prstGeom prst="rect">
            <a:avLst/>
          </a:prstGeom>
          <a:noFill/>
          <a:ln w="15875">
            <a:solidFill>
              <a:schemeClr val="tx1"/>
            </a:solidFill>
          </a:ln>
          <a:extLst>
            <a:ext uri="{909E8E84-426E-40DD-AFC4-6F175D3DCCD1}">
              <a14:hiddenFill xmlns:a14="http://schemas.microsoft.com/office/drawing/2010/main">
                <a:solidFill>
                  <a:srgbClr val="FFFFFF"/>
                </a:solidFill>
              </a14:hiddenFill>
            </a:ext>
          </a:extLst>
        </p:spPr>
      </p:pic>
      <p:pic>
        <p:nvPicPr>
          <p:cNvPr id="14" name="Picture 2" descr="http://www.insideoutretreats.com/site/images/TransformationButterflies.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7446" y="6378507"/>
            <a:ext cx="2009304" cy="4794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1444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a:t>
            </a:r>
            <a:endParaRPr lang="en-US" dirty="0"/>
          </a:p>
        </p:txBody>
      </p:sp>
      <p:sp>
        <p:nvSpPr>
          <p:cNvPr id="3" name="Rectangle 2"/>
          <p:cNvSpPr/>
          <p:nvPr/>
        </p:nvSpPr>
        <p:spPr>
          <a:xfrm>
            <a:off x="1734400" y="286784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2126749" y="3231049"/>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2514794" y="3565378"/>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7005047" y="2867843"/>
            <a:ext cx="2519122"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397396" y="3231049"/>
            <a:ext cx="2519122"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785441" y="3565378"/>
            <a:ext cx="2519122"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2514794" y="1894625"/>
            <a:ext cx="1419253" cy="400110"/>
          </a:xfrm>
          <a:prstGeom prst="rect">
            <a:avLst/>
          </a:prstGeom>
          <a:noFill/>
        </p:spPr>
        <p:txBody>
          <a:bodyPr wrap="square" rtlCol="0">
            <a:spAutoFit/>
          </a:bodyPr>
          <a:lstStyle/>
          <a:p>
            <a:r>
              <a:rPr lang="en-US" sz="2000" dirty="0" smtClean="0"/>
              <a:t>RDD: </a:t>
            </a:r>
            <a:r>
              <a:rPr lang="en-US" sz="2000" b="1" dirty="0">
                <a:solidFill>
                  <a:srgbClr val="1482AC"/>
                </a:solidFill>
              </a:rPr>
              <a:t>x</a:t>
            </a:r>
          </a:p>
        </p:txBody>
      </p:sp>
      <p:sp>
        <p:nvSpPr>
          <p:cNvPr id="12" name="TextBox 11"/>
          <p:cNvSpPr txBox="1"/>
          <p:nvPr/>
        </p:nvSpPr>
        <p:spPr>
          <a:xfrm>
            <a:off x="8546999" y="1894625"/>
            <a:ext cx="1419253" cy="400110"/>
          </a:xfrm>
          <a:prstGeom prst="rect">
            <a:avLst/>
          </a:prstGeom>
          <a:noFill/>
        </p:spPr>
        <p:txBody>
          <a:bodyPr wrap="square" rtlCol="0">
            <a:spAutoFit/>
          </a:bodyPr>
          <a:lstStyle/>
          <a:p>
            <a:r>
              <a:rPr lang="en-US" sz="2000" dirty="0" smtClean="0"/>
              <a:t>RDD: </a:t>
            </a:r>
            <a:r>
              <a:rPr lang="en-US" sz="2000" b="1" dirty="0" smtClean="0">
                <a:solidFill>
                  <a:srgbClr val="E68042"/>
                </a:solidFill>
              </a:rPr>
              <a:t>y</a:t>
            </a:r>
            <a:endParaRPr lang="en-US" sz="2000" b="1" dirty="0">
              <a:solidFill>
                <a:srgbClr val="E68042"/>
              </a:solidFill>
            </a:endParaRPr>
          </a:p>
        </p:txBody>
      </p:sp>
      <p:sp>
        <p:nvSpPr>
          <p:cNvPr id="10" name="TextBox 9"/>
          <p:cNvSpPr txBox="1"/>
          <p:nvPr/>
        </p:nvSpPr>
        <p:spPr>
          <a:xfrm>
            <a:off x="4380613" y="701749"/>
            <a:ext cx="3540642" cy="369332"/>
          </a:xfrm>
          <a:prstGeom prst="rect">
            <a:avLst/>
          </a:prstGeom>
          <a:noFill/>
        </p:spPr>
        <p:txBody>
          <a:bodyPr wrap="square" rtlCol="0">
            <a:spAutoFit/>
          </a:bodyPr>
          <a:lstStyle/>
          <a:p>
            <a:r>
              <a:rPr lang="en-US" dirty="0" smtClean="0"/>
              <a:t>After </a:t>
            </a:r>
            <a:r>
              <a:rPr lang="en-US" dirty="0" smtClean="0">
                <a:latin typeface="Consolas" panose="020B0609020204030204" pitchFamily="49" charset="0"/>
                <a:cs typeface="Consolas" panose="020B0609020204030204" pitchFamily="49" charset="0"/>
              </a:rPr>
              <a:t>map()</a:t>
            </a:r>
            <a:r>
              <a:rPr lang="en-US" dirty="0" smtClean="0"/>
              <a:t> has been applied…</a:t>
            </a:r>
            <a:endParaRPr lang="en-US" dirty="0"/>
          </a:p>
        </p:txBody>
      </p:sp>
      <p:sp>
        <p:nvSpPr>
          <p:cNvPr id="13" name="TextBox 12"/>
          <p:cNvSpPr txBox="1"/>
          <p:nvPr/>
        </p:nvSpPr>
        <p:spPr>
          <a:xfrm>
            <a:off x="2531285" y="5315905"/>
            <a:ext cx="1722237" cy="400110"/>
          </a:xfrm>
          <a:prstGeom prst="rect">
            <a:avLst/>
          </a:prstGeom>
          <a:noFill/>
        </p:spPr>
        <p:txBody>
          <a:bodyPr wrap="square" rtlCol="0">
            <a:spAutoFit/>
          </a:bodyPr>
          <a:lstStyle/>
          <a:p>
            <a:r>
              <a:rPr lang="en-US" sz="2000" dirty="0" smtClean="0"/>
              <a:t>before</a:t>
            </a:r>
            <a:endParaRPr lang="en-US" sz="2000" dirty="0"/>
          </a:p>
        </p:txBody>
      </p:sp>
      <p:sp>
        <p:nvSpPr>
          <p:cNvPr id="14" name="TextBox 13"/>
          <p:cNvSpPr txBox="1"/>
          <p:nvPr/>
        </p:nvSpPr>
        <p:spPr>
          <a:xfrm>
            <a:off x="8024395" y="5315905"/>
            <a:ext cx="1722237" cy="400110"/>
          </a:xfrm>
          <a:prstGeom prst="rect">
            <a:avLst/>
          </a:prstGeom>
          <a:noFill/>
        </p:spPr>
        <p:txBody>
          <a:bodyPr wrap="square" rtlCol="0">
            <a:spAutoFit/>
          </a:bodyPr>
          <a:lstStyle/>
          <a:p>
            <a:r>
              <a:rPr lang="en-US" sz="2000" dirty="0" smtClean="0"/>
              <a:t>after</a:t>
            </a:r>
            <a:endParaRPr lang="en-US" sz="2000" dirty="0"/>
          </a:p>
        </p:txBody>
      </p:sp>
      <p:pic>
        <p:nvPicPr>
          <p:cNvPr id="15" name="Picture 3" descr="C:\Dropbox\Databricks\images etc\green (Mobil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26035" y="387345"/>
            <a:ext cx="505427" cy="674429"/>
          </a:xfrm>
          <a:prstGeom prst="rect">
            <a:avLst/>
          </a:prstGeom>
          <a:noFill/>
          <a:ln w="15875">
            <a:solidFill>
              <a:schemeClr val="tx1"/>
            </a:solidFill>
          </a:ln>
          <a:extLst>
            <a:ext uri="{909E8E84-426E-40DD-AFC4-6F175D3DCCD1}">
              <a14:hiddenFill xmlns:a14="http://schemas.microsoft.com/office/drawing/2010/main">
                <a:solidFill>
                  <a:srgbClr val="FFFFFF"/>
                </a:solidFill>
              </a14:hiddenFill>
            </a:ext>
          </a:extLst>
        </p:spPr>
      </p:pic>
      <p:pic>
        <p:nvPicPr>
          <p:cNvPr id="16" name="Picture 2" descr="http://www.insideoutretreats.com/site/images/TransformationButterflies.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7446" y="6378507"/>
            <a:ext cx="2009304" cy="4794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515133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a:t>
            </a:r>
            <a:endParaRPr lang="en-US" dirty="0"/>
          </a:p>
        </p:txBody>
      </p:sp>
      <p:sp>
        <p:nvSpPr>
          <p:cNvPr id="3" name="Rectangle 2"/>
          <p:cNvSpPr/>
          <p:nvPr/>
        </p:nvSpPr>
        <p:spPr>
          <a:xfrm>
            <a:off x="7005047" y="2867843"/>
            <a:ext cx="2519122"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7397396" y="3231049"/>
            <a:ext cx="2519122"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7785441" y="3565378"/>
            <a:ext cx="2519122"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734400" y="286784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126749" y="3231049"/>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514794" y="3565378"/>
            <a:ext cx="2519122"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2419350" y="3489803"/>
            <a:ext cx="2705100" cy="1241046"/>
          </a:xfrm>
          <a:prstGeom prst="roundRect">
            <a:avLst/>
          </a:prstGeom>
          <a:noFill/>
          <a:ln w="57150">
            <a:solidFill>
              <a:srgbClr val="DB1F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2514794" y="1894625"/>
            <a:ext cx="1419253" cy="400110"/>
          </a:xfrm>
          <a:prstGeom prst="rect">
            <a:avLst/>
          </a:prstGeom>
          <a:noFill/>
        </p:spPr>
        <p:txBody>
          <a:bodyPr wrap="square" rtlCol="0">
            <a:spAutoFit/>
          </a:bodyPr>
          <a:lstStyle/>
          <a:p>
            <a:r>
              <a:rPr lang="en-US" sz="2000" dirty="0" smtClean="0"/>
              <a:t>RDD: </a:t>
            </a:r>
            <a:r>
              <a:rPr lang="en-US" sz="2000" b="1" dirty="0" smtClean="0">
                <a:solidFill>
                  <a:srgbClr val="1482AC"/>
                </a:solidFill>
              </a:rPr>
              <a:t>x</a:t>
            </a:r>
            <a:endParaRPr lang="en-US" sz="2000" b="1" dirty="0">
              <a:solidFill>
                <a:srgbClr val="1482AC"/>
              </a:solidFill>
            </a:endParaRPr>
          </a:p>
        </p:txBody>
      </p:sp>
      <p:sp>
        <p:nvSpPr>
          <p:cNvPr id="16" name="TextBox 15"/>
          <p:cNvSpPr txBox="1"/>
          <p:nvPr/>
        </p:nvSpPr>
        <p:spPr>
          <a:xfrm>
            <a:off x="8546999" y="1894625"/>
            <a:ext cx="1419253" cy="400110"/>
          </a:xfrm>
          <a:prstGeom prst="rect">
            <a:avLst/>
          </a:prstGeom>
          <a:noFill/>
        </p:spPr>
        <p:txBody>
          <a:bodyPr wrap="square" rtlCol="0">
            <a:spAutoFit/>
          </a:bodyPr>
          <a:lstStyle/>
          <a:p>
            <a:r>
              <a:rPr lang="en-US" sz="2000" dirty="0" smtClean="0"/>
              <a:t>RDD: </a:t>
            </a:r>
            <a:r>
              <a:rPr lang="en-US" sz="2000" b="1" dirty="0" smtClean="0">
                <a:solidFill>
                  <a:srgbClr val="E68042"/>
                </a:solidFill>
              </a:rPr>
              <a:t>y</a:t>
            </a:r>
            <a:endParaRPr lang="en-US" sz="2000" b="1" dirty="0">
              <a:solidFill>
                <a:srgbClr val="E68042"/>
              </a:solidFill>
            </a:endParaRPr>
          </a:p>
        </p:txBody>
      </p:sp>
      <p:pic>
        <p:nvPicPr>
          <p:cNvPr id="17" name="Picture 16"/>
          <p:cNvPicPr>
            <a:picLocks noChangeAspect="1"/>
          </p:cNvPicPr>
          <p:nvPr/>
        </p:nvPicPr>
        <p:blipFill>
          <a:blip r:embed="rId3"/>
          <a:stretch>
            <a:fillRect/>
          </a:stretch>
        </p:blipFill>
        <p:spPr>
          <a:xfrm>
            <a:off x="5331392" y="426435"/>
            <a:ext cx="1006391" cy="860812"/>
          </a:xfrm>
          <a:prstGeom prst="rect">
            <a:avLst/>
          </a:prstGeom>
        </p:spPr>
      </p:pic>
      <p:pic>
        <p:nvPicPr>
          <p:cNvPr id="18" name="Picture 17"/>
          <p:cNvPicPr>
            <a:picLocks noChangeAspect="1"/>
          </p:cNvPicPr>
          <p:nvPr/>
        </p:nvPicPr>
        <p:blipFill>
          <a:blip r:embed="rId4"/>
          <a:stretch>
            <a:fillRect/>
          </a:stretch>
        </p:blipFill>
        <p:spPr>
          <a:xfrm>
            <a:off x="5496409" y="581790"/>
            <a:ext cx="676355" cy="275051"/>
          </a:xfrm>
          <a:prstGeom prst="rect">
            <a:avLst/>
          </a:prstGeom>
        </p:spPr>
      </p:pic>
      <p:sp>
        <p:nvSpPr>
          <p:cNvPr id="19" name="TextBox 18"/>
          <p:cNvSpPr txBox="1"/>
          <p:nvPr/>
        </p:nvSpPr>
        <p:spPr>
          <a:xfrm>
            <a:off x="2444026" y="5531349"/>
            <a:ext cx="6812599" cy="369332"/>
          </a:xfrm>
          <a:prstGeom prst="rect">
            <a:avLst/>
          </a:prstGeom>
          <a:noFill/>
        </p:spPr>
        <p:txBody>
          <a:bodyPr wrap="square" rtlCol="0">
            <a:spAutoFit/>
          </a:bodyPr>
          <a:lstStyle/>
          <a:p>
            <a:r>
              <a:rPr lang="en-US" dirty="0"/>
              <a:t>Return a new RDD by applying a function to each element of this RDD.</a:t>
            </a:r>
          </a:p>
        </p:txBody>
      </p:sp>
      <p:pic>
        <p:nvPicPr>
          <p:cNvPr id="20" name="Picture 3" descr="C:\Dropbox\Databricks\images etc\green (Mobile).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226035" y="387345"/>
            <a:ext cx="505427" cy="674429"/>
          </a:xfrm>
          <a:prstGeom prst="rect">
            <a:avLst/>
          </a:prstGeom>
          <a:noFill/>
          <a:ln w="15875">
            <a:solidFill>
              <a:schemeClr val="tx1"/>
            </a:solidFill>
          </a:ln>
          <a:extLst>
            <a:ext uri="{909E8E84-426E-40DD-AFC4-6F175D3DCCD1}">
              <a14:hiddenFill xmlns:a14="http://schemas.microsoft.com/office/drawing/2010/main">
                <a:solidFill>
                  <a:srgbClr val="FFFFFF"/>
                </a:solidFill>
              </a14:hiddenFill>
            </a:ext>
          </a:extLst>
        </p:spPr>
      </p:pic>
      <p:pic>
        <p:nvPicPr>
          <p:cNvPr id="21" name="Picture 2" descr="http://www.insideoutretreats.com/site/images/TransformationButterflies.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17446" y="6378507"/>
            <a:ext cx="2009304" cy="4794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60969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a:t>
            </a:r>
            <a:endParaRPr lang="en-US" dirty="0"/>
          </a:p>
        </p:txBody>
      </p:sp>
      <p:sp>
        <p:nvSpPr>
          <p:cNvPr id="3" name="Rectangle 2"/>
          <p:cNvSpPr/>
          <p:nvPr/>
        </p:nvSpPr>
        <p:spPr>
          <a:xfrm>
            <a:off x="6253027" y="620115"/>
            <a:ext cx="1666988" cy="714669"/>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6645376" y="983321"/>
            <a:ext cx="1666988" cy="714669"/>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7033421" y="1317650"/>
            <a:ext cx="1666988" cy="714669"/>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3294259" y="620116"/>
            <a:ext cx="1666985" cy="714668"/>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686608" y="983322"/>
            <a:ext cx="1666985" cy="714668"/>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074653" y="1317651"/>
            <a:ext cx="1666985" cy="714668"/>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4014023" y="1267486"/>
            <a:ext cx="1776755" cy="817346"/>
          </a:xfrm>
          <a:prstGeom prst="roundRect">
            <a:avLst/>
          </a:prstGeom>
          <a:noFill/>
          <a:ln w="38100">
            <a:solidFill>
              <a:srgbClr val="DB1F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5622" y="5546912"/>
            <a:ext cx="384473" cy="566349"/>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95744" y="3815985"/>
            <a:ext cx="564230" cy="564230"/>
          </a:xfrm>
          <a:prstGeom prst="rect">
            <a:avLst/>
          </a:prstGeom>
        </p:spPr>
      </p:pic>
      <p:cxnSp>
        <p:nvCxnSpPr>
          <p:cNvPr id="14" name="Straight Connector 13"/>
          <p:cNvCxnSpPr/>
          <p:nvPr/>
        </p:nvCxnSpPr>
        <p:spPr>
          <a:xfrm>
            <a:off x="2131969" y="4893485"/>
            <a:ext cx="4627096" cy="0"/>
          </a:xfrm>
          <a:prstGeom prst="line">
            <a:avLst/>
          </a:prstGeom>
          <a:ln w="19050">
            <a:solidFill>
              <a:schemeClr val="tx1"/>
            </a:solidFill>
          </a:ln>
        </p:spPr>
        <p:style>
          <a:lnRef idx="2">
            <a:schemeClr val="accent6"/>
          </a:lnRef>
          <a:fillRef idx="0">
            <a:schemeClr val="accent6"/>
          </a:fillRef>
          <a:effectRef idx="1">
            <a:schemeClr val="accent6"/>
          </a:effectRef>
          <a:fontRef idx="minor">
            <a:schemeClr val="tx1"/>
          </a:fontRef>
        </p:style>
      </p:cxnSp>
      <p:sp>
        <p:nvSpPr>
          <p:cNvPr id="15" name="TextBox 14"/>
          <p:cNvSpPr txBox="1"/>
          <p:nvPr/>
        </p:nvSpPr>
        <p:spPr>
          <a:xfrm>
            <a:off x="2128704" y="3558661"/>
            <a:ext cx="4535622" cy="954107"/>
          </a:xfrm>
          <a:prstGeom prst="rect">
            <a:avLst/>
          </a:prstGeom>
          <a:noFill/>
        </p:spPr>
        <p:txBody>
          <a:bodyPr wrap="square" rtlCol="0">
            <a:spAutoFit/>
          </a:bodyPr>
          <a:lstStyle/>
          <a:p>
            <a:r>
              <a:rPr lang="en-US" sz="1400" b="1" dirty="0" smtClean="0">
                <a:solidFill>
                  <a:srgbClr val="1482AC"/>
                </a:solidFill>
                <a:latin typeface="Consolas" panose="020B0609020204030204" pitchFamily="49" charset="0"/>
                <a:ea typeface="Anonymous Pro" panose="02060609030202000504" pitchFamily="49" charset="0"/>
                <a:cs typeface="Consolas" panose="020B0609020204030204" pitchFamily="49" charset="0"/>
              </a:rPr>
              <a:t>x</a:t>
            </a:r>
            <a:r>
              <a:rPr lang="en-US" sz="1400" dirty="0" smtClean="0">
                <a:latin typeface="Consolas" panose="020B0609020204030204" pitchFamily="49" charset="0"/>
                <a:ea typeface="Anonymous Pro" panose="02060609030202000504" pitchFamily="49" charset="0"/>
                <a:cs typeface="Consolas" panose="020B0609020204030204" pitchFamily="49" charset="0"/>
              </a:rPr>
              <a:t> </a:t>
            </a:r>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dirty="0" err="1">
                <a:latin typeface="Consolas" panose="020B0609020204030204" pitchFamily="49" charset="0"/>
                <a:ea typeface="Anonymous Pro" panose="02060609030202000504" pitchFamily="49" charset="0"/>
                <a:cs typeface="Consolas" panose="020B0609020204030204" pitchFamily="49" charset="0"/>
              </a:rPr>
              <a:t>sc.parallelize</a:t>
            </a:r>
            <a:r>
              <a:rPr lang="en-US" sz="1400" dirty="0">
                <a:latin typeface="Consolas" panose="020B0609020204030204" pitchFamily="49" charset="0"/>
                <a:ea typeface="Anonymous Pro" panose="02060609030202000504" pitchFamily="49" charset="0"/>
                <a:cs typeface="Consolas" panose="020B0609020204030204" pitchFamily="49" charset="0"/>
              </a:rPr>
              <a:t>(["b", "a", "c"]) </a:t>
            </a:r>
            <a:endParaRPr lang="en-US" sz="1400" dirty="0" smtClean="0">
              <a:latin typeface="Consolas" panose="020B0609020204030204" pitchFamily="49" charset="0"/>
              <a:ea typeface="Anonymous Pro" panose="02060609030202000504" pitchFamily="49" charset="0"/>
              <a:cs typeface="Consolas" panose="020B0609020204030204" pitchFamily="49" charset="0"/>
            </a:endParaRPr>
          </a:p>
          <a:p>
            <a:r>
              <a:rPr lang="en-US" sz="1400" b="1" dirty="0">
                <a:solidFill>
                  <a:srgbClr val="E68042"/>
                </a:solidFill>
                <a:latin typeface="Consolas" panose="020B0609020204030204" pitchFamily="49" charset="0"/>
                <a:ea typeface="Anonymous Pro" panose="02060609030202000504" pitchFamily="49" charset="0"/>
                <a:cs typeface="Consolas" panose="020B0609020204030204" pitchFamily="49" charset="0"/>
              </a:rPr>
              <a:t>y</a:t>
            </a:r>
            <a:r>
              <a:rPr lang="en-US" sz="1400" dirty="0" smtClean="0">
                <a:latin typeface="Consolas" panose="020B0609020204030204" pitchFamily="49" charset="0"/>
                <a:ea typeface="Anonymous Pro" panose="02060609030202000504" pitchFamily="49" charset="0"/>
                <a:cs typeface="Consolas" panose="020B0609020204030204" pitchFamily="49" charset="0"/>
              </a:rPr>
              <a:t> </a:t>
            </a:r>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b="1" dirty="0" err="1">
                <a:solidFill>
                  <a:srgbClr val="1482AC"/>
                </a:solidFill>
                <a:latin typeface="Consolas" panose="020B0609020204030204" pitchFamily="49" charset="0"/>
                <a:ea typeface="Anonymous Pro" panose="02060609030202000504" pitchFamily="49" charset="0"/>
                <a:cs typeface="Consolas" panose="020B0609020204030204" pitchFamily="49" charset="0"/>
              </a:rPr>
              <a:t>x</a:t>
            </a:r>
            <a:r>
              <a:rPr lang="en-US" sz="1400" dirty="0" err="1" smtClean="0">
                <a:latin typeface="Consolas" panose="020B0609020204030204" pitchFamily="49" charset="0"/>
                <a:ea typeface="Anonymous Pro" panose="02060609030202000504" pitchFamily="49" charset="0"/>
                <a:cs typeface="Consolas" panose="020B0609020204030204" pitchFamily="49" charset="0"/>
              </a:rPr>
              <a:t>.map</a:t>
            </a:r>
            <a:r>
              <a:rPr lang="en-US" sz="1400" dirty="0" smtClean="0">
                <a:latin typeface="Consolas" panose="020B0609020204030204" pitchFamily="49" charset="0"/>
                <a:ea typeface="Anonymous Pro" panose="02060609030202000504" pitchFamily="49" charset="0"/>
                <a:cs typeface="Consolas" panose="020B0609020204030204" pitchFamily="49" charset="0"/>
              </a:rPr>
              <a:t>(lambda z: (</a:t>
            </a:r>
            <a:r>
              <a:rPr lang="en-US" sz="1400" b="1" dirty="0">
                <a:latin typeface="Consolas" panose="020B0609020204030204" pitchFamily="49" charset="0"/>
                <a:ea typeface="Anonymous Pro" panose="02060609030202000504" pitchFamily="49" charset="0"/>
                <a:cs typeface="Consolas" panose="020B0609020204030204" pitchFamily="49" charset="0"/>
              </a:rPr>
              <a:t>z</a:t>
            </a:r>
            <a:r>
              <a:rPr lang="en-US" sz="1400" dirty="0" smtClean="0">
                <a:latin typeface="Consolas" panose="020B0609020204030204" pitchFamily="49" charset="0"/>
                <a:ea typeface="Anonymous Pro" panose="02060609030202000504" pitchFamily="49" charset="0"/>
                <a:cs typeface="Consolas" panose="020B0609020204030204" pitchFamily="49" charset="0"/>
              </a:rPr>
              <a:t>, </a:t>
            </a:r>
            <a:r>
              <a:rPr lang="en-US" sz="1400" dirty="0">
                <a:latin typeface="Consolas" panose="020B0609020204030204" pitchFamily="49" charset="0"/>
                <a:ea typeface="Anonymous Pro" panose="02060609030202000504" pitchFamily="49" charset="0"/>
                <a:cs typeface="Consolas" panose="020B0609020204030204" pitchFamily="49" charset="0"/>
              </a:rPr>
              <a:t>1</a:t>
            </a:r>
            <a:r>
              <a:rPr lang="en-US" sz="1400" dirty="0" smtClean="0">
                <a:latin typeface="Consolas" panose="020B0609020204030204" pitchFamily="49" charset="0"/>
                <a:ea typeface="Anonymous Pro" panose="02060609030202000504" pitchFamily="49" charset="0"/>
                <a:cs typeface="Consolas" panose="020B0609020204030204" pitchFamily="49" charset="0"/>
              </a:rPr>
              <a:t>))</a:t>
            </a:r>
            <a:endParaRPr lang="en-US" sz="1400" dirty="0">
              <a:latin typeface="Consolas" panose="020B0609020204030204" pitchFamily="49" charset="0"/>
              <a:ea typeface="Anonymous Pro" panose="02060609030202000504" pitchFamily="49" charset="0"/>
              <a:cs typeface="Consolas" panose="020B0609020204030204" pitchFamily="49" charset="0"/>
            </a:endParaRPr>
          </a:p>
          <a:p>
            <a:r>
              <a:rPr lang="en-US" sz="1400" dirty="0" smtClean="0">
                <a:latin typeface="Consolas" panose="020B0609020204030204" pitchFamily="49" charset="0"/>
                <a:ea typeface="Anonymous Pro" panose="02060609030202000504" pitchFamily="49" charset="0"/>
                <a:cs typeface="Consolas" panose="020B0609020204030204" pitchFamily="49" charset="0"/>
              </a:rPr>
              <a:t>print(</a:t>
            </a:r>
            <a:r>
              <a:rPr lang="en-US" sz="1400" b="1" dirty="0" err="1" smtClean="0">
                <a:solidFill>
                  <a:srgbClr val="1482AC"/>
                </a:solidFill>
                <a:latin typeface="Consolas" panose="020B0609020204030204" pitchFamily="49" charset="0"/>
                <a:ea typeface="Anonymous Pro" panose="02060609030202000504" pitchFamily="49" charset="0"/>
                <a:cs typeface="Consolas" panose="020B0609020204030204" pitchFamily="49" charset="0"/>
              </a:rPr>
              <a:t>x</a:t>
            </a:r>
            <a:r>
              <a:rPr lang="en-US" sz="1400" dirty="0" err="1" smtClean="0">
                <a:latin typeface="Consolas" panose="020B0609020204030204" pitchFamily="49" charset="0"/>
                <a:ea typeface="Anonymous Pro" panose="02060609030202000504" pitchFamily="49" charset="0"/>
                <a:cs typeface="Consolas" panose="020B0609020204030204" pitchFamily="49" charset="0"/>
              </a:rPr>
              <a:t>.collect</a:t>
            </a:r>
            <a:r>
              <a:rPr lang="en-US" sz="1400" dirty="0" smtClean="0">
                <a:latin typeface="Consolas" panose="020B0609020204030204" pitchFamily="49" charset="0"/>
                <a:ea typeface="Anonymous Pro" panose="02060609030202000504" pitchFamily="49" charset="0"/>
                <a:cs typeface="Consolas" panose="020B0609020204030204" pitchFamily="49" charset="0"/>
              </a:rPr>
              <a:t>())</a:t>
            </a:r>
            <a:endParaRPr lang="en-US" sz="1400" dirty="0">
              <a:latin typeface="Consolas" panose="020B0609020204030204" pitchFamily="49" charset="0"/>
              <a:ea typeface="Anonymous Pro" panose="02060609030202000504" pitchFamily="49" charset="0"/>
              <a:cs typeface="Consolas" panose="020B0609020204030204" pitchFamily="49" charset="0"/>
            </a:endParaRPr>
          </a:p>
          <a:p>
            <a:r>
              <a:rPr lang="en-US" sz="1400" dirty="0" smtClean="0">
                <a:latin typeface="Consolas" panose="020B0609020204030204" pitchFamily="49" charset="0"/>
                <a:ea typeface="Anonymous Pro" panose="02060609030202000504" pitchFamily="49" charset="0"/>
                <a:cs typeface="Consolas" panose="020B0609020204030204" pitchFamily="49" charset="0"/>
              </a:rPr>
              <a:t>print(</a:t>
            </a:r>
            <a:r>
              <a:rPr lang="en-US" sz="1400" b="1" dirty="0" err="1" smtClean="0">
                <a:solidFill>
                  <a:srgbClr val="E68042"/>
                </a:solidFill>
                <a:latin typeface="Consolas" panose="020B0609020204030204" pitchFamily="49" charset="0"/>
                <a:ea typeface="Anonymous Pro" panose="02060609030202000504" pitchFamily="49" charset="0"/>
                <a:cs typeface="Consolas" panose="020B0609020204030204" pitchFamily="49" charset="0"/>
              </a:rPr>
              <a:t>y</a:t>
            </a:r>
            <a:r>
              <a:rPr lang="en-US" sz="1400" dirty="0" err="1" smtClean="0">
                <a:latin typeface="Consolas" panose="020B0609020204030204" pitchFamily="49" charset="0"/>
                <a:ea typeface="Anonymous Pro" panose="02060609030202000504" pitchFamily="49" charset="0"/>
                <a:cs typeface="Consolas" panose="020B0609020204030204" pitchFamily="49" charset="0"/>
              </a:rPr>
              <a:t>.collect</a:t>
            </a:r>
            <a:r>
              <a:rPr lang="en-US" sz="1400" dirty="0">
                <a:latin typeface="Consolas" panose="020B0609020204030204" pitchFamily="49" charset="0"/>
                <a:ea typeface="Anonymous Pro" panose="02060609030202000504" pitchFamily="49" charset="0"/>
                <a:cs typeface="Consolas" panose="020B0609020204030204" pitchFamily="49" charset="0"/>
              </a:rPr>
              <a:t>())</a:t>
            </a:r>
          </a:p>
        </p:txBody>
      </p:sp>
      <p:sp>
        <p:nvSpPr>
          <p:cNvPr id="17" name="TextBox 16"/>
          <p:cNvSpPr txBox="1"/>
          <p:nvPr/>
        </p:nvSpPr>
        <p:spPr>
          <a:xfrm>
            <a:off x="7546282" y="4512768"/>
            <a:ext cx="4180861" cy="738664"/>
          </a:xfrm>
          <a:prstGeom prst="rect">
            <a:avLst/>
          </a:prstGeom>
          <a:noFill/>
        </p:spPr>
        <p:txBody>
          <a:bodyPr wrap="square" rtlCol="0">
            <a:spAutoFit/>
          </a:bodyPr>
          <a:lstStyle/>
          <a:p>
            <a:r>
              <a:rPr lang="en-US" sz="1400" dirty="0">
                <a:latin typeface="Consolas" panose="020B0609020204030204" pitchFamily="49" charset="0"/>
                <a:cs typeface="Consolas" panose="020B0609020204030204" pitchFamily="49" charset="0"/>
              </a:rPr>
              <a:t>['b', 'a', 'c</a:t>
            </a:r>
            <a:r>
              <a:rPr lang="en-US" sz="1400" dirty="0" smtClean="0">
                <a:latin typeface="Consolas" panose="020B0609020204030204" pitchFamily="49" charset="0"/>
                <a:cs typeface="Consolas" panose="020B0609020204030204" pitchFamily="49" charset="0"/>
              </a:rPr>
              <a:t>']</a:t>
            </a:r>
          </a:p>
          <a:p>
            <a:endParaRPr lang="en-US" sz="1400" dirty="0">
              <a:latin typeface="Consolas" panose="020B0609020204030204" pitchFamily="49" charset="0"/>
              <a:cs typeface="Consolas" panose="020B0609020204030204" pitchFamily="49" charset="0"/>
            </a:endParaRPr>
          </a:p>
          <a:p>
            <a:r>
              <a:rPr lang="en-US" sz="1400" dirty="0">
                <a:latin typeface="Consolas" panose="020B0609020204030204" pitchFamily="49" charset="0"/>
                <a:cs typeface="Consolas" panose="020B0609020204030204" pitchFamily="49" charset="0"/>
              </a:rPr>
              <a:t>[('b', 1), ('a', 1), ('c', 1)]</a:t>
            </a:r>
          </a:p>
        </p:txBody>
      </p:sp>
      <p:pic>
        <p:nvPicPr>
          <p:cNvPr id="18" name="Picture 17"/>
          <p:cNvPicPr>
            <a:picLocks noChangeAspect="1"/>
          </p:cNvPicPr>
          <p:nvPr/>
        </p:nvPicPr>
        <p:blipFill>
          <a:blip r:embed="rId5"/>
          <a:stretch>
            <a:fillRect/>
          </a:stretch>
        </p:blipFill>
        <p:spPr>
          <a:xfrm>
            <a:off x="8339045" y="3923949"/>
            <a:ext cx="542450" cy="542450"/>
          </a:xfrm>
          <a:prstGeom prst="rect">
            <a:avLst/>
          </a:prstGeom>
        </p:spPr>
      </p:pic>
      <p:sp>
        <p:nvSpPr>
          <p:cNvPr id="19" name="TextBox 18"/>
          <p:cNvSpPr txBox="1"/>
          <p:nvPr/>
        </p:nvSpPr>
        <p:spPr>
          <a:xfrm>
            <a:off x="3854497" y="215884"/>
            <a:ext cx="919522" cy="369332"/>
          </a:xfrm>
          <a:prstGeom prst="rect">
            <a:avLst/>
          </a:prstGeom>
          <a:noFill/>
        </p:spPr>
        <p:txBody>
          <a:bodyPr wrap="square" rtlCol="0">
            <a:spAutoFit/>
          </a:bodyPr>
          <a:lstStyle/>
          <a:p>
            <a:r>
              <a:rPr lang="en-US" dirty="0" smtClean="0"/>
              <a:t>RDD: </a:t>
            </a:r>
            <a:r>
              <a:rPr lang="en-US" b="1" dirty="0" smtClean="0">
                <a:solidFill>
                  <a:srgbClr val="1482AC"/>
                </a:solidFill>
              </a:rPr>
              <a:t>x</a:t>
            </a:r>
            <a:endParaRPr lang="en-US" b="1" dirty="0">
              <a:solidFill>
                <a:srgbClr val="1482AC"/>
              </a:solidFill>
            </a:endParaRPr>
          </a:p>
        </p:txBody>
      </p:sp>
      <p:sp>
        <p:nvSpPr>
          <p:cNvPr id="20" name="TextBox 19"/>
          <p:cNvSpPr txBox="1"/>
          <p:nvPr/>
        </p:nvSpPr>
        <p:spPr>
          <a:xfrm>
            <a:off x="6626760" y="209819"/>
            <a:ext cx="919522" cy="369332"/>
          </a:xfrm>
          <a:prstGeom prst="rect">
            <a:avLst/>
          </a:prstGeom>
          <a:noFill/>
        </p:spPr>
        <p:txBody>
          <a:bodyPr wrap="square" rtlCol="0">
            <a:spAutoFit/>
          </a:bodyPr>
          <a:lstStyle/>
          <a:p>
            <a:r>
              <a:rPr lang="en-US" dirty="0" smtClean="0"/>
              <a:t>RDD: </a:t>
            </a:r>
            <a:r>
              <a:rPr lang="en-US" b="1" dirty="0" smtClean="0">
                <a:solidFill>
                  <a:srgbClr val="E68042"/>
                </a:solidFill>
              </a:rPr>
              <a:t>y</a:t>
            </a:r>
            <a:endParaRPr lang="en-US" b="1" dirty="0">
              <a:solidFill>
                <a:srgbClr val="E68042"/>
              </a:solidFill>
            </a:endParaRPr>
          </a:p>
        </p:txBody>
      </p:sp>
      <p:sp>
        <p:nvSpPr>
          <p:cNvPr id="21" name="TextBox 20"/>
          <p:cNvSpPr txBox="1"/>
          <p:nvPr/>
        </p:nvSpPr>
        <p:spPr>
          <a:xfrm>
            <a:off x="7194227" y="4477093"/>
            <a:ext cx="516367" cy="338554"/>
          </a:xfrm>
          <a:prstGeom prst="rect">
            <a:avLst/>
          </a:prstGeom>
          <a:noFill/>
        </p:spPr>
        <p:txBody>
          <a:bodyPr wrap="square" rtlCol="0">
            <a:spAutoFit/>
          </a:bodyPr>
          <a:lstStyle/>
          <a:p>
            <a:r>
              <a:rPr lang="en-US" sz="1600" b="1" dirty="0" smtClean="0">
                <a:solidFill>
                  <a:srgbClr val="1482AC"/>
                </a:solidFill>
                <a:latin typeface="Consolas" panose="020B0609020204030204" pitchFamily="49" charset="0"/>
                <a:ea typeface="Anonymous Pro" panose="02060609030202000504" pitchFamily="49" charset="0"/>
                <a:cs typeface="Consolas" panose="020B0609020204030204" pitchFamily="49" charset="0"/>
              </a:rPr>
              <a:t>x:</a:t>
            </a:r>
            <a:endParaRPr lang="en-US" b="1" dirty="0"/>
          </a:p>
        </p:txBody>
      </p:sp>
      <p:sp>
        <p:nvSpPr>
          <p:cNvPr id="22" name="TextBox 21"/>
          <p:cNvSpPr txBox="1"/>
          <p:nvPr/>
        </p:nvSpPr>
        <p:spPr>
          <a:xfrm>
            <a:off x="7204860" y="4916654"/>
            <a:ext cx="516367" cy="338554"/>
          </a:xfrm>
          <a:prstGeom prst="rect">
            <a:avLst/>
          </a:prstGeom>
          <a:noFill/>
        </p:spPr>
        <p:txBody>
          <a:bodyPr wrap="square" rtlCol="0">
            <a:spAutoFit/>
          </a:bodyPr>
          <a:lstStyle/>
          <a:p>
            <a:r>
              <a:rPr lang="en-US" sz="1600" b="1" dirty="0" smtClean="0">
                <a:solidFill>
                  <a:srgbClr val="E68042"/>
                </a:solidFill>
                <a:latin typeface="Consolas" panose="020B0609020204030204" pitchFamily="49" charset="0"/>
                <a:ea typeface="Anonymous Pro" panose="02060609030202000504" pitchFamily="49" charset="0"/>
                <a:cs typeface="Consolas" panose="020B0609020204030204" pitchFamily="49" charset="0"/>
              </a:rPr>
              <a:t>y:</a:t>
            </a:r>
            <a:endParaRPr lang="en-US" b="1" dirty="0">
              <a:solidFill>
                <a:srgbClr val="E68042"/>
              </a:solidFill>
            </a:endParaRPr>
          </a:p>
        </p:txBody>
      </p:sp>
      <p:sp>
        <p:nvSpPr>
          <p:cNvPr id="25" name="TextBox 24"/>
          <p:cNvSpPr txBox="1"/>
          <p:nvPr/>
        </p:nvSpPr>
        <p:spPr>
          <a:xfrm>
            <a:off x="4483316" y="2238358"/>
            <a:ext cx="4217093" cy="307777"/>
          </a:xfrm>
          <a:prstGeom prst="rect">
            <a:avLst/>
          </a:prstGeom>
          <a:noFill/>
        </p:spPr>
        <p:txBody>
          <a:bodyPr wrap="square" rtlCol="0">
            <a:spAutoFit/>
          </a:bodyPr>
          <a:lstStyle/>
          <a:p>
            <a:r>
              <a:rPr lang="en-US" sz="1400" b="1" dirty="0">
                <a:latin typeface="Consolas" panose="020B0609020204030204" pitchFamily="49" charset="0"/>
                <a:cs typeface="Consolas" panose="020B0609020204030204" pitchFamily="49" charset="0"/>
              </a:rPr>
              <a:t>map(</a:t>
            </a:r>
            <a:r>
              <a:rPr lang="en-US" sz="1400" b="1" i="1" dirty="0">
                <a:solidFill>
                  <a:srgbClr val="DB1F25"/>
                </a:solidFill>
                <a:latin typeface="Consolas" panose="020B0609020204030204" pitchFamily="49" charset="0"/>
                <a:cs typeface="Consolas" panose="020B0609020204030204" pitchFamily="49" charset="0"/>
              </a:rPr>
              <a:t>f</a:t>
            </a:r>
            <a:r>
              <a:rPr lang="en-US" sz="1400" b="1" i="1" dirty="0">
                <a:latin typeface="Consolas" panose="020B0609020204030204" pitchFamily="49" charset="0"/>
                <a:cs typeface="Consolas" panose="020B0609020204030204" pitchFamily="49" charset="0"/>
              </a:rPr>
              <a:t>, </a:t>
            </a:r>
            <a:r>
              <a:rPr lang="en-US" sz="1400" b="1" i="1" dirty="0">
                <a:solidFill>
                  <a:srgbClr val="915CCC"/>
                </a:solidFill>
                <a:latin typeface="Consolas" panose="020B0609020204030204" pitchFamily="49" charset="0"/>
                <a:cs typeface="Consolas" panose="020B0609020204030204" pitchFamily="49" charset="0"/>
              </a:rPr>
              <a:t>preservesPartitioning=False</a:t>
            </a:r>
            <a:r>
              <a:rPr lang="en-US" sz="1400" b="1" dirty="0">
                <a:latin typeface="Consolas" panose="020B0609020204030204" pitchFamily="49" charset="0"/>
                <a:cs typeface="Consolas" panose="020B0609020204030204" pitchFamily="49" charset="0"/>
              </a:rPr>
              <a:t>)</a:t>
            </a:r>
          </a:p>
        </p:txBody>
      </p:sp>
      <p:sp>
        <p:nvSpPr>
          <p:cNvPr id="26" name="TextBox 25"/>
          <p:cNvSpPr txBox="1"/>
          <p:nvPr/>
        </p:nvSpPr>
        <p:spPr>
          <a:xfrm>
            <a:off x="2739301" y="2741683"/>
            <a:ext cx="6812599" cy="369332"/>
          </a:xfrm>
          <a:prstGeom prst="rect">
            <a:avLst/>
          </a:prstGeom>
          <a:noFill/>
        </p:spPr>
        <p:txBody>
          <a:bodyPr wrap="square" rtlCol="0">
            <a:spAutoFit/>
          </a:bodyPr>
          <a:lstStyle/>
          <a:p>
            <a:r>
              <a:rPr lang="en-US" dirty="0"/>
              <a:t>Return a new RDD by applying a function to each element of this </a:t>
            </a:r>
            <a:r>
              <a:rPr lang="en-US" dirty="0" smtClean="0"/>
              <a:t>RDD</a:t>
            </a:r>
            <a:endParaRPr lang="en-US" dirty="0"/>
          </a:p>
        </p:txBody>
      </p:sp>
      <p:pic>
        <p:nvPicPr>
          <p:cNvPr id="27" name="Picture 3" descr="C:\Dropbox\Databricks\images etc\green (Mobile).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226035" y="387345"/>
            <a:ext cx="505427" cy="674429"/>
          </a:xfrm>
          <a:prstGeom prst="rect">
            <a:avLst/>
          </a:prstGeom>
          <a:noFill/>
          <a:ln w="15875">
            <a:solidFill>
              <a:schemeClr val="tx1"/>
            </a:solidFill>
          </a:ln>
          <a:extLst>
            <a:ext uri="{909E8E84-426E-40DD-AFC4-6F175D3DCCD1}">
              <a14:hiddenFill xmlns:a14="http://schemas.microsoft.com/office/drawing/2010/main">
                <a:solidFill>
                  <a:srgbClr val="FFFFFF"/>
                </a:solidFill>
              </a14:hiddenFill>
            </a:ext>
          </a:extLst>
        </p:spPr>
      </p:pic>
      <p:pic>
        <p:nvPicPr>
          <p:cNvPr id="28" name="Picture 2" descr="http://www.insideoutretreats.com/site/images/TransformationButterflies.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17446" y="6378507"/>
            <a:ext cx="2009304" cy="479493"/>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p:cNvSpPr txBox="1"/>
          <p:nvPr/>
        </p:nvSpPr>
        <p:spPr>
          <a:xfrm>
            <a:off x="2127423" y="5255545"/>
            <a:ext cx="4905998" cy="954107"/>
          </a:xfrm>
          <a:prstGeom prst="rect">
            <a:avLst/>
          </a:prstGeom>
          <a:noFill/>
        </p:spPr>
        <p:txBody>
          <a:bodyPr wrap="square" rtlCol="0">
            <a:spAutoFit/>
          </a:bodyPr>
          <a:lstStyle/>
          <a:p>
            <a:r>
              <a:rPr lang="en-US" sz="1400" dirty="0" err="1">
                <a:latin typeface="Consolas" panose="020B0609020204030204" pitchFamily="49" charset="0"/>
                <a:ea typeface="Anonymous Pro" panose="02060609030202000504" pitchFamily="49" charset="0"/>
                <a:cs typeface="Consolas" panose="020B0609020204030204" pitchFamily="49" charset="0"/>
              </a:rPr>
              <a:t>val</a:t>
            </a:r>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b="1" dirty="0" smtClean="0">
                <a:solidFill>
                  <a:srgbClr val="1482AC"/>
                </a:solidFill>
                <a:latin typeface="Consolas" panose="020B0609020204030204" pitchFamily="49" charset="0"/>
                <a:ea typeface="Anonymous Pro" panose="02060609030202000504" pitchFamily="49" charset="0"/>
                <a:cs typeface="Consolas" panose="020B0609020204030204" pitchFamily="49" charset="0"/>
              </a:rPr>
              <a:t>x</a:t>
            </a:r>
            <a:r>
              <a:rPr lang="en-US" sz="1400" dirty="0" smtClean="0">
                <a:latin typeface="Consolas" panose="020B0609020204030204" pitchFamily="49" charset="0"/>
                <a:ea typeface="Anonymous Pro" panose="02060609030202000504" pitchFamily="49" charset="0"/>
                <a:cs typeface="Consolas" panose="020B0609020204030204" pitchFamily="49" charset="0"/>
              </a:rPr>
              <a:t> </a:t>
            </a:r>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dirty="0" err="1">
                <a:latin typeface="Consolas" panose="020B0609020204030204" pitchFamily="49" charset="0"/>
                <a:ea typeface="Anonymous Pro" panose="02060609030202000504" pitchFamily="49" charset="0"/>
                <a:cs typeface="Consolas" panose="020B0609020204030204" pitchFamily="49" charset="0"/>
              </a:rPr>
              <a:t>sc.parallelize</a:t>
            </a:r>
            <a:r>
              <a:rPr lang="en-US" sz="1400" dirty="0">
                <a:latin typeface="Consolas" panose="020B0609020204030204" pitchFamily="49" charset="0"/>
                <a:ea typeface="Anonymous Pro" panose="02060609030202000504" pitchFamily="49" charset="0"/>
                <a:cs typeface="Consolas" panose="020B0609020204030204" pitchFamily="49" charset="0"/>
              </a:rPr>
              <a:t>(Array("b", "a", "c"))</a:t>
            </a:r>
          </a:p>
          <a:p>
            <a:r>
              <a:rPr lang="en-US" sz="1400" dirty="0" err="1">
                <a:latin typeface="Consolas" panose="020B0609020204030204" pitchFamily="49" charset="0"/>
                <a:ea typeface="Anonymous Pro" panose="02060609030202000504" pitchFamily="49" charset="0"/>
                <a:cs typeface="Consolas" panose="020B0609020204030204" pitchFamily="49" charset="0"/>
              </a:rPr>
              <a:t>val</a:t>
            </a:r>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b="1" dirty="0">
                <a:solidFill>
                  <a:srgbClr val="E8761D"/>
                </a:solidFill>
                <a:latin typeface="Consolas" panose="020B0609020204030204" pitchFamily="49" charset="0"/>
                <a:ea typeface="Anonymous Pro" panose="02060609030202000504" pitchFamily="49" charset="0"/>
                <a:cs typeface="Consolas" panose="020B0609020204030204" pitchFamily="49" charset="0"/>
              </a:rPr>
              <a:t>y</a:t>
            </a:r>
            <a:r>
              <a:rPr lang="en-US" sz="1400" dirty="0">
                <a:latin typeface="Consolas" panose="020B0609020204030204" pitchFamily="49" charset="0"/>
                <a:ea typeface="Anonymous Pro" panose="02060609030202000504" pitchFamily="49" charset="0"/>
                <a:cs typeface="Consolas" panose="020B0609020204030204" pitchFamily="49" charset="0"/>
              </a:rPr>
              <a:t> = </a:t>
            </a:r>
            <a:r>
              <a:rPr lang="en-US" sz="1400" b="1" dirty="0" err="1" smtClean="0">
                <a:solidFill>
                  <a:srgbClr val="1482AC"/>
                </a:solidFill>
                <a:latin typeface="Consolas" panose="020B0609020204030204" pitchFamily="49" charset="0"/>
                <a:ea typeface="Anonymous Pro" panose="02060609030202000504" pitchFamily="49" charset="0"/>
                <a:cs typeface="Consolas" panose="020B0609020204030204" pitchFamily="49" charset="0"/>
              </a:rPr>
              <a:t>x</a:t>
            </a:r>
            <a:r>
              <a:rPr lang="en-US" sz="1400" dirty="0" err="1" smtClean="0">
                <a:latin typeface="Consolas" panose="020B0609020204030204" pitchFamily="49" charset="0"/>
                <a:ea typeface="Anonymous Pro" panose="02060609030202000504" pitchFamily="49" charset="0"/>
                <a:cs typeface="Consolas" panose="020B0609020204030204" pitchFamily="49" charset="0"/>
              </a:rPr>
              <a:t>.map</a:t>
            </a:r>
            <a:r>
              <a:rPr lang="en-US" sz="1400" dirty="0" smtClean="0">
                <a:latin typeface="Consolas" panose="020B0609020204030204" pitchFamily="49" charset="0"/>
                <a:ea typeface="Anonymous Pro" panose="02060609030202000504" pitchFamily="49" charset="0"/>
                <a:cs typeface="Consolas" panose="020B0609020204030204" pitchFamily="49" charset="0"/>
              </a:rPr>
              <a:t>(z =&gt; (z,1</a:t>
            </a:r>
            <a:r>
              <a:rPr lang="en-US" sz="1400" dirty="0">
                <a:latin typeface="Consolas" panose="020B0609020204030204" pitchFamily="49" charset="0"/>
                <a:ea typeface="Anonymous Pro" panose="02060609030202000504" pitchFamily="49" charset="0"/>
                <a:cs typeface="Consolas" panose="020B0609020204030204" pitchFamily="49" charset="0"/>
              </a:rPr>
              <a:t>))</a:t>
            </a:r>
          </a:p>
          <a:p>
            <a:r>
              <a:rPr lang="en-US" sz="1400" dirty="0" err="1" smtClean="0">
                <a:latin typeface="Consolas" panose="020B0609020204030204" pitchFamily="49" charset="0"/>
                <a:ea typeface="Anonymous Pro" panose="02060609030202000504" pitchFamily="49" charset="0"/>
                <a:cs typeface="Consolas" panose="020B0609020204030204" pitchFamily="49" charset="0"/>
              </a:rPr>
              <a:t>println</a:t>
            </a:r>
            <a:r>
              <a:rPr lang="en-US" sz="1400" dirty="0" smtClean="0">
                <a:latin typeface="Consolas" panose="020B0609020204030204" pitchFamily="49" charset="0"/>
                <a:ea typeface="Anonymous Pro" panose="02060609030202000504" pitchFamily="49" charset="0"/>
                <a:cs typeface="Consolas" panose="020B0609020204030204" pitchFamily="49" charset="0"/>
              </a:rPr>
              <a:t>(</a:t>
            </a:r>
            <a:r>
              <a:rPr lang="en-US" sz="1400" b="1" dirty="0" err="1" smtClean="0">
                <a:solidFill>
                  <a:srgbClr val="1482AC"/>
                </a:solidFill>
                <a:latin typeface="Consolas" panose="020B0609020204030204" pitchFamily="49" charset="0"/>
                <a:ea typeface="Anonymous Pro" panose="02060609030202000504" pitchFamily="49" charset="0"/>
                <a:cs typeface="Consolas" panose="020B0609020204030204" pitchFamily="49" charset="0"/>
              </a:rPr>
              <a:t>x</a:t>
            </a:r>
            <a:r>
              <a:rPr lang="en-US" sz="1400" dirty="0" err="1" smtClean="0">
                <a:latin typeface="Consolas" panose="020B0609020204030204" pitchFamily="49" charset="0"/>
                <a:ea typeface="Anonymous Pro" panose="02060609030202000504" pitchFamily="49" charset="0"/>
                <a:cs typeface="Consolas" panose="020B0609020204030204" pitchFamily="49" charset="0"/>
              </a:rPr>
              <a:t>.collect</a:t>
            </a:r>
            <a:r>
              <a:rPr lang="en-US" sz="1400" dirty="0" smtClean="0">
                <a:latin typeface="Consolas" panose="020B0609020204030204" pitchFamily="49" charset="0"/>
                <a:ea typeface="Anonymous Pro" panose="02060609030202000504" pitchFamily="49" charset="0"/>
                <a:cs typeface="Consolas" panose="020B0609020204030204" pitchFamily="49" charset="0"/>
              </a:rPr>
              <a:t>().</a:t>
            </a:r>
            <a:r>
              <a:rPr lang="en-US" sz="1400" dirty="0" err="1">
                <a:latin typeface="Consolas" panose="020B0609020204030204" pitchFamily="49" charset="0"/>
                <a:ea typeface="Anonymous Pro" panose="02060609030202000504" pitchFamily="49" charset="0"/>
                <a:cs typeface="Consolas" panose="020B0609020204030204" pitchFamily="49" charset="0"/>
              </a:rPr>
              <a:t>mkString</a:t>
            </a:r>
            <a:r>
              <a:rPr lang="en-US" sz="1400" dirty="0">
                <a:latin typeface="Consolas" panose="020B0609020204030204" pitchFamily="49" charset="0"/>
                <a:ea typeface="Anonymous Pro" panose="02060609030202000504" pitchFamily="49" charset="0"/>
                <a:cs typeface="Consolas" panose="020B0609020204030204" pitchFamily="49" charset="0"/>
              </a:rPr>
              <a:t>(", "))</a:t>
            </a:r>
          </a:p>
          <a:p>
            <a:r>
              <a:rPr lang="en-US" sz="1400" dirty="0" err="1" smtClean="0">
                <a:latin typeface="Consolas" panose="020B0609020204030204" pitchFamily="49" charset="0"/>
                <a:ea typeface="Anonymous Pro" panose="02060609030202000504" pitchFamily="49" charset="0"/>
                <a:cs typeface="Consolas" panose="020B0609020204030204" pitchFamily="49" charset="0"/>
              </a:rPr>
              <a:t>println</a:t>
            </a:r>
            <a:r>
              <a:rPr lang="en-US" sz="1400" dirty="0" smtClean="0">
                <a:latin typeface="Consolas" panose="020B0609020204030204" pitchFamily="49" charset="0"/>
                <a:ea typeface="Anonymous Pro" panose="02060609030202000504" pitchFamily="49" charset="0"/>
                <a:cs typeface="Consolas" panose="020B0609020204030204" pitchFamily="49" charset="0"/>
              </a:rPr>
              <a:t>(</a:t>
            </a:r>
            <a:r>
              <a:rPr lang="en-US" sz="1400" b="1" dirty="0" err="1" smtClean="0">
                <a:solidFill>
                  <a:srgbClr val="E8761D"/>
                </a:solidFill>
                <a:latin typeface="Consolas" panose="020B0609020204030204" pitchFamily="49" charset="0"/>
                <a:ea typeface="Anonymous Pro" panose="02060609030202000504" pitchFamily="49" charset="0"/>
                <a:cs typeface="Consolas" panose="020B0609020204030204" pitchFamily="49" charset="0"/>
              </a:rPr>
              <a:t>y</a:t>
            </a:r>
            <a:r>
              <a:rPr lang="en-US" sz="1400" dirty="0" err="1" smtClean="0">
                <a:latin typeface="Consolas" panose="020B0609020204030204" pitchFamily="49" charset="0"/>
                <a:ea typeface="Anonymous Pro" panose="02060609030202000504" pitchFamily="49" charset="0"/>
                <a:cs typeface="Consolas" panose="020B0609020204030204" pitchFamily="49" charset="0"/>
              </a:rPr>
              <a:t>.collect</a:t>
            </a:r>
            <a:r>
              <a:rPr lang="en-US" sz="1400" dirty="0" smtClean="0">
                <a:latin typeface="Consolas" panose="020B0609020204030204" pitchFamily="49" charset="0"/>
                <a:ea typeface="Anonymous Pro" panose="02060609030202000504" pitchFamily="49" charset="0"/>
                <a:cs typeface="Consolas" panose="020B0609020204030204" pitchFamily="49" charset="0"/>
              </a:rPr>
              <a:t>().</a:t>
            </a:r>
            <a:r>
              <a:rPr lang="en-US" sz="1400" dirty="0" err="1">
                <a:latin typeface="Consolas" panose="020B0609020204030204" pitchFamily="49" charset="0"/>
                <a:ea typeface="Anonymous Pro" panose="02060609030202000504" pitchFamily="49" charset="0"/>
                <a:cs typeface="Consolas" panose="020B0609020204030204" pitchFamily="49" charset="0"/>
              </a:rPr>
              <a:t>mkString</a:t>
            </a:r>
            <a:r>
              <a:rPr lang="en-US" sz="1400" dirty="0">
                <a:latin typeface="Consolas" panose="020B0609020204030204" pitchFamily="49" charset="0"/>
                <a:ea typeface="Anonymous Pro" panose="02060609030202000504" pitchFamily="49" charset="0"/>
                <a:cs typeface="Consolas" panose="020B0609020204030204" pitchFamily="49" charset="0"/>
              </a:rPr>
              <a:t>(", "))</a:t>
            </a:r>
          </a:p>
        </p:txBody>
      </p:sp>
      <p:sp>
        <p:nvSpPr>
          <p:cNvPr id="10" name="Rectangle 9"/>
          <p:cNvSpPr/>
          <p:nvPr/>
        </p:nvSpPr>
        <p:spPr>
          <a:xfrm>
            <a:off x="7194227" y="5613084"/>
            <a:ext cx="6096000" cy="646331"/>
          </a:xfrm>
          <a:prstGeom prst="rect">
            <a:avLst/>
          </a:prstGeom>
        </p:spPr>
        <p:txBody>
          <a:bodyPr>
            <a:spAutoFit/>
          </a:bodyPr>
          <a:lstStyle/>
          <a:p>
            <a:r>
              <a:rPr lang="pt-BR" dirty="0"/>
              <a:t>b, a, c</a:t>
            </a:r>
          </a:p>
          <a:p>
            <a:r>
              <a:rPr lang="pt-BR" dirty="0"/>
              <a:t>(b,1), (a,1), (c,1)</a:t>
            </a:r>
          </a:p>
        </p:txBody>
      </p:sp>
    </p:spTree>
    <p:extLst>
      <p:ext uri="{BB962C8B-B14F-4D97-AF65-F5344CB8AC3E}">
        <p14:creationId xmlns:p14="http://schemas.microsoft.com/office/powerpoint/2010/main" val="4512804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92594" y="2743200"/>
            <a:ext cx="7783034" cy="2862322"/>
          </a:xfrm>
          <a:prstGeom prst="rect">
            <a:avLst/>
          </a:prstGeom>
          <a:noFill/>
        </p:spPr>
        <p:txBody>
          <a:bodyPr wrap="square" rtlCol="0">
            <a:spAutoFit/>
          </a:bodyPr>
          <a:lstStyle/>
          <a:p>
            <a:r>
              <a:rPr lang="en-US" dirty="0" err="1" smtClean="0"/>
              <a:t>Databricks</a:t>
            </a:r>
            <a:r>
              <a:rPr lang="en-US" dirty="0" smtClean="0"/>
              <a:t> would like to give a special thanks to Jeff </a:t>
            </a:r>
            <a:r>
              <a:rPr lang="en-US" dirty="0" err="1" smtClean="0"/>
              <a:t>Thomspon</a:t>
            </a:r>
            <a:r>
              <a:rPr lang="en-US" dirty="0" smtClean="0"/>
              <a:t> for contributing 67 visual diagrams depicting the Spark API under the MIT license to the Spark community.</a:t>
            </a:r>
          </a:p>
          <a:p>
            <a:endParaRPr lang="en-US" dirty="0"/>
          </a:p>
          <a:p>
            <a:r>
              <a:rPr lang="en-US" dirty="0" smtClean="0"/>
              <a:t>Jeff’s original, creative work can be found </a:t>
            </a:r>
            <a:r>
              <a:rPr lang="en-US" dirty="0" smtClean="0">
                <a:hlinkClick r:id="rId2"/>
              </a:rPr>
              <a:t>here</a:t>
            </a:r>
            <a:r>
              <a:rPr lang="en-US" dirty="0"/>
              <a:t> </a:t>
            </a:r>
            <a:r>
              <a:rPr lang="en-US" dirty="0" smtClean="0"/>
              <a:t>and you can read more about Jeff’s project in his </a:t>
            </a:r>
            <a:r>
              <a:rPr lang="en-US" dirty="0" smtClean="0">
                <a:hlinkClick r:id="rId3"/>
              </a:rPr>
              <a:t>blog post</a:t>
            </a:r>
            <a:r>
              <a:rPr lang="en-US" dirty="0" smtClean="0"/>
              <a:t>.</a:t>
            </a:r>
          </a:p>
          <a:p>
            <a:endParaRPr lang="en-US" dirty="0"/>
          </a:p>
          <a:p>
            <a:r>
              <a:rPr lang="en-US" dirty="0" smtClean="0"/>
              <a:t>After talking to Jeff, </a:t>
            </a:r>
            <a:r>
              <a:rPr lang="en-US" dirty="0" err="1" smtClean="0"/>
              <a:t>Databricks</a:t>
            </a:r>
            <a:r>
              <a:rPr lang="en-US" dirty="0" smtClean="0"/>
              <a:t> commissioned </a:t>
            </a:r>
            <a:r>
              <a:rPr lang="en-US" dirty="0" smtClean="0">
                <a:hlinkClick r:id="rId4"/>
              </a:rPr>
              <a:t>Adam </a:t>
            </a:r>
            <a:r>
              <a:rPr lang="en-US" dirty="0" err="1" smtClean="0">
                <a:hlinkClick r:id="rId4"/>
              </a:rPr>
              <a:t>Breindel</a:t>
            </a:r>
            <a:r>
              <a:rPr lang="en-US" dirty="0" smtClean="0">
                <a:hlinkClick r:id="rId4"/>
              </a:rPr>
              <a:t> </a:t>
            </a:r>
            <a:r>
              <a:rPr lang="en-US" dirty="0" smtClean="0"/>
              <a:t>to further evolve Jeff’s work into the diagrams you see in this deck.</a:t>
            </a:r>
          </a:p>
          <a:p>
            <a:endParaRPr lang="en-US" dirty="0" smtClean="0"/>
          </a:p>
        </p:txBody>
      </p:sp>
      <p:pic>
        <p:nvPicPr>
          <p:cNvPr id="3" name="Picture 2"/>
          <p:cNvPicPr>
            <a:picLocks noChangeAspect="1"/>
          </p:cNvPicPr>
          <p:nvPr/>
        </p:nvPicPr>
        <p:blipFill>
          <a:blip r:embed="rId5"/>
          <a:stretch>
            <a:fillRect/>
          </a:stretch>
        </p:blipFill>
        <p:spPr>
          <a:xfrm>
            <a:off x="3689498" y="448340"/>
            <a:ext cx="1693750" cy="1693750"/>
          </a:xfrm>
          <a:prstGeom prst="rect">
            <a:avLst/>
          </a:prstGeom>
        </p:spPr>
      </p:pic>
      <p:sp>
        <p:nvSpPr>
          <p:cNvPr id="4" name="TextBox 3"/>
          <p:cNvSpPr txBox="1"/>
          <p:nvPr/>
        </p:nvSpPr>
        <p:spPr>
          <a:xfrm>
            <a:off x="5794745" y="833550"/>
            <a:ext cx="2434855" cy="923330"/>
          </a:xfrm>
          <a:prstGeom prst="rect">
            <a:avLst/>
          </a:prstGeom>
          <a:noFill/>
        </p:spPr>
        <p:txBody>
          <a:bodyPr wrap="square" rtlCol="0">
            <a:spAutoFit/>
          </a:bodyPr>
          <a:lstStyle/>
          <a:p>
            <a:r>
              <a:rPr lang="en-US" dirty="0" smtClean="0">
                <a:hlinkClick r:id="rId6"/>
              </a:rPr>
              <a:t>LinkedIn</a:t>
            </a:r>
            <a:endParaRPr lang="en-US" dirty="0" smtClean="0"/>
          </a:p>
          <a:p>
            <a:endParaRPr lang="en-US" dirty="0"/>
          </a:p>
          <a:p>
            <a:r>
              <a:rPr lang="en-US" dirty="0" smtClean="0"/>
              <a:t>Blog: </a:t>
            </a:r>
            <a:r>
              <a:rPr lang="en-US" dirty="0" smtClean="0">
                <a:hlinkClick r:id="rId3"/>
              </a:rPr>
              <a:t>data-frack</a:t>
            </a:r>
            <a:endParaRPr lang="en-US" dirty="0" smtClean="0"/>
          </a:p>
        </p:txBody>
      </p:sp>
    </p:spTree>
    <p:extLst>
      <p:ext uri="{BB962C8B-B14F-4D97-AF65-F5344CB8AC3E}">
        <p14:creationId xmlns:p14="http://schemas.microsoft.com/office/powerpoint/2010/main" val="5399845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a:t>
            </a:r>
            <a:endParaRPr lang="en-US" dirty="0"/>
          </a:p>
        </p:txBody>
      </p:sp>
      <p:sp>
        <p:nvSpPr>
          <p:cNvPr id="3" name="Rectangle 2"/>
          <p:cNvSpPr/>
          <p:nvPr/>
        </p:nvSpPr>
        <p:spPr>
          <a:xfrm>
            <a:off x="1734400" y="286784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2126749" y="3231049"/>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2514794" y="3565378"/>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4774699" y="2695430"/>
            <a:ext cx="2519122" cy="461665"/>
          </a:xfrm>
          <a:prstGeom prst="rect">
            <a:avLst/>
          </a:prstGeom>
          <a:noFill/>
        </p:spPr>
        <p:txBody>
          <a:bodyPr wrap="square" rtlCol="0">
            <a:spAutoFit/>
          </a:bodyPr>
          <a:lstStyle/>
          <a:p>
            <a:r>
              <a:rPr lang="en-US" sz="2400" dirty="0" smtClean="0"/>
              <a:t>3 items in RDD</a:t>
            </a:r>
            <a:endParaRPr lang="en-US" sz="2400" dirty="0"/>
          </a:p>
        </p:txBody>
      </p:sp>
      <p:sp>
        <p:nvSpPr>
          <p:cNvPr id="7" name="TextBox 6"/>
          <p:cNvSpPr txBox="1"/>
          <p:nvPr/>
        </p:nvSpPr>
        <p:spPr>
          <a:xfrm rot="2838900">
            <a:off x="923283" y="4458589"/>
            <a:ext cx="2014584" cy="307777"/>
          </a:xfrm>
          <a:prstGeom prst="rect">
            <a:avLst/>
          </a:prstGeom>
          <a:noFill/>
        </p:spPr>
        <p:txBody>
          <a:bodyPr wrap="square" rtlCol="0">
            <a:spAutoFit/>
          </a:bodyPr>
          <a:lstStyle/>
          <a:p>
            <a:r>
              <a:rPr lang="en-US" sz="1400" dirty="0" smtClean="0"/>
              <a:t>(partitions not shown)</a:t>
            </a:r>
            <a:endParaRPr lang="en-US" sz="1400" dirty="0"/>
          </a:p>
        </p:txBody>
      </p:sp>
      <p:sp>
        <p:nvSpPr>
          <p:cNvPr id="9" name="TextBox 8"/>
          <p:cNvSpPr txBox="1"/>
          <p:nvPr/>
        </p:nvSpPr>
        <p:spPr>
          <a:xfrm>
            <a:off x="2514794" y="1894625"/>
            <a:ext cx="1419253" cy="400110"/>
          </a:xfrm>
          <a:prstGeom prst="rect">
            <a:avLst/>
          </a:prstGeom>
          <a:noFill/>
        </p:spPr>
        <p:txBody>
          <a:bodyPr wrap="square" rtlCol="0">
            <a:spAutoFit/>
          </a:bodyPr>
          <a:lstStyle/>
          <a:p>
            <a:r>
              <a:rPr lang="en-US" sz="2000" dirty="0" smtClean="0"/>
              <a:t>RDD: </a:t>
            </a:r>
            <a:r>
              <a:rPr lang="en-US" sz="2000" b="1" dirty="0">
                <a:solidFill>
                  <a:srgbClr val="1482AC"/>
                </a:solidFill>
              </a:rPr>
              <a:t>x</a:t>
            </a:r>
          </a:p>
        </p:txBody>
      </p:sp>
      <p:pic>
        <p:nvPicPr>
          <p:cNvPr id="10" name="Picture 3" descr="C:\Dropbox\Databricks\images etc\green (Mobil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26035" y="387345"/>
            <a:ext cx="505427" cy="674429"/>
          </a:xfrm>
          <a:prstGeom prst="rect">
            <a:avLst/>
          </a:prstGeom>
          <a:noFill/>
          <a:ln w="15875">
            <a:solidFill>
              <a:schemeClr val="tx1"/>
            </a:solidFill>
          </a:ln>
          <a:extLst>
            <a:ext uri="{909E8E84-426E-40DD-AFC4-6F175D3DCCD1}">
              <a14:hiddenFill xmlns:a14="http://schemas.microsoft.com/office/drawing/2010/main">
                <a:solidFill>
                  <a:srgbClr val="FFFFFF"/>
                </a:solidFill>
              </a14:hiddenFill>
            </a:ext>
          </a:extLst>
        </p:spPr>
      </p:pic>
      <p:pic>
        <p:nvPicPr>
          <p:cNvPr id="11" name="Picture 2" descr="http://www.insideoutretreats.com/site/images/TransformationButterflies.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7446" y="6378507"/>
            <a:ext cx="2009304" cy="4794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390384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restige"/>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a:t>
            </a:r>
            <a:endParaRPr lang="en-US" dirty="0"/>
          </a:p>
        </p:txBody>
      </p:sp>
      <p:sp>
        <p:nvSpPr>
          <p:cNvPr id="3" name="Rectangle 2"/>
          <p:cNvSpPr/>
          <p:nvPr/>
        </p:nvSpPr>
        <p:spPr>
          <a:xfrm>
            <a:off x="1734400" y="286784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2126749" y="3231049"/>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2514794" y="3565378"/>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2419350" y="3489803"/>
            <a:ext cx="2705100" cy="1241046"/>
          </a:xfrm>
          <a:prstGeom prst="roundRect">
            <a:avLst/>
          </a:prstGeom>
          <a:noFill/>
          <a:ln w="57150">
            <a:solidFill>
              <a:srgbClr val="DB1F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p:cNvCxnSpPr/>
          <p:nvPr/>
        </p:nvCxnSpPr>
        <p:spPr>
          <a:xfrm flipH="1" flipV="1">
            <a:off x="4348966" y="2442782"/>
            <a:ext cx="1213328" cy="1213328"/>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014084" y="2442782"/>
            <a:ext cx="2081259" cy="923330"/>
          </a:xfrm>
          <a:prstGeom prst="rect">
            <a:avLst/>
          </a:prstGeom>
          <a:noFill/>
        </p:spPr>
        <p:txBody>
          <a:bodyPr wrap="square" rtlCol="0">
            <a:spAutoFit/>
          </a:bodyPr>
          <a:lstStyle/>
          <a:p>
            <a:r>
              <a:rPr lang="en-US" dirty="0" smtClean="0"/>
              <a:t>Apply user function:     </a:t>
            </a:r>
            <a:r>
              <a:rPr lang="en-US" dirty="0"/>
              <a:t> </a:t>
            </a:r>
            <a:r>
              <a:rPr lang="en-US" dirty="0" smtClean="0"/>
              <a:t>keep item if function  	returns true</a:t>
            </a:r>
            <a:endParaRPr lang="en-US" dirty="0"/>
          </a:p>
        </p:txBody>
      </p:sp>
      <p:sp>
        <p:nvSpPr>
          <p:cNvPr id="13" name="Rectangle 12"/>
          <p:cNvSpPr/>
          <p:nvPr/>
        </p:nvSpPr>
        <p:spPr>
          <a:xfrm>
            <a:off x="7785441" y="3565378"/>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2514794" y="1894625"/>
            <a:ext cx="1419253" cy="400110"/>
          </a:xfrm>
          <a:prstGeom prst="rect">
            <a:avLst/>
          </a:prstGeom>
          <a:noFill/>
        </p:spPr>
        <p:txBody>
          <a:bodyPr wrap="square" rtlCol="0">
            <a:spAutoFit/>
          </a:bodyPr>
          <a:lstStyle/>
          <a:p>
            <a:r>
              <a:rPr lang="en-US" sz="2000" dirty="0" smtClean="0"/>
              <a:t>RDD: </a:t>
            </a:r>
            <a:r>
              <a:rPr lang="en-US" sz="2000" b="1" dirty="0">
                <a:solidFill>
                  <a:srgbClr val="1482AC"/>
                </a:solidFill>
              </a:rPr>
              <a:t>x</a:t>
            </a:r>
          </a:p>
        </p:txBody>
      </p:sp>
      <p:sp>
        <p:nvSpPr>
          <p:cNvPr id="15" name="TextBox 14"/>
          <p:cNvSpPr txBox="1"/>
          <p:nvPr/>
        </p:nvSpPr>
        <p:spPr>
          <a:xfrm>
            <a:off x="8546999" y="1894625"/>
            <a:ext cx="1419253" cy="400110"/>
          </a:xfrm>
          <a:prstGeom prst="rect">
            <a:avLst/>
          </a:prstGeom>
          <a:noFill/>
        </p:spPr>
        <p:txBody>
          <a:bodyPr wrap="square" rtlCol="0">
            <a:spAutoFit/>
          </a:bodyPr>
          <a:lstStyle/>
          <a:p>
            <a:r>
              <a:rPr lang="en-US" sz="2000" dirty="0" smtClean="0"/>
              <a:t>RDD: </a:t>
            </a:r>
            <a:r>
              <a:rPr lang="en-US" sz="2000" b="1" dirty="0">
                <a:solidFill>
                  <a:schemeClr val="accent2"/>
                </a:solidFill>
              </a:rPr>
              <a:t>y</a:t>
            </a:r>
          </a:p>
        </p:txBody>
      </p:sp>
      <p:pic>
        <p:nvPicPr>
          <p:cNvPr id="16" name="Picture 3" descr="C:\Dropbox\Databricks\images etc\green (Mobil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26035" y="387345"/>
            <a:ext cx="505427" cy="674429"/>
          </a:xfrm>
          <a:prstGeom prst="rect">
            <a:avLst/>
          </a:prstGeom>
          <a:noFill/>
          <a:ln w="15875">
            <a:solidFill>
              <a:schemeClr val="tx1"/>
            </a:solidFill>
          </a:ln>
          <a:extLst>
            <a:ext uri="{909E8E84-426E-40DD-AFC4-6F175D3DCCD1}">
              <a14:hiddenFill xmlns:a14="http://schemas.microsoft.com/office/drawing/2010/main">
                <a:solidFill>
                  <a:srgbClr val="FFFFFF"/>
                </a:solidFill>
              </a14:hiddenFill>
            </a:ext>
          </a:extLst>
        </p:spPr>
      </p:pic>
      <p:pic>
        <p:nvPicPr>
          <p:cNvPr id="17" name="Picture 2" descr="http://www.insideoutretreats.com/site/images/TransformationButterflies.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7446" y="6378507"/>
            <a:ext cx="2009304" cy="479493"/>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Arrow Connector 18"/>
          <p:cNvCxnSpPr/>
          <p:nvPr/>
        </p:nvCxnSpPr>
        <p:spPr>
          <a:xfrm flipH="1">
            <a:off x="2094759" y="4539910"/>
            <a:ext cx="211496" cy="0"/>
          </a:xfrm>
          <a:prstGeom prst="straightConnector1">
            <a:avLst/>
          </a:prstGeom>
          <a:ln w="127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1897658" y="4535750"/>
            <a:ext cx="605698" cy="276999"/>
          </a:xfrm>
          <a:prstGeom prst="rect">
            <a:avLst/>
          </a:prstGeom>
          <a:noFill/>
        </p:spPr>
        <p:txBody>
          <a:bodyPr wrap="square" rtlCol="0">
            <a:spAutoFit/>
          </a:bodyPr>
          <a:lstStyle/>
          <a:p>
            <a:r>
              <a:rPr lang="en-US" sz="1200" dirty="0" smtClean="0"/>
              <a:t>emits</a:t>
            </a:r>
            <a:endParaRPr lang="en-US" sz="1200" dirty="0"/>
          </a:p>
        </p:txBody>
      </p:sp>
      <p:sp>
        <p:nvSpPr>
          <p:cNvPr id="21" name="TextBox 20"/>
          <p:cNvSpPr txBox="1"/>
          <p:nvPr/>
        </p:nvSpPr>
        <p:spPr>
          <a:xfrm>
            <a:off x="1531064" y="4397250"/>
            <a:ext cx="605698" cy="276999"/>
          </a:xfrm>
          <a:prstGeom prst="rect">
            <a:avLst/>
          </a:prstGeom>
          <a:noFill/>
        </p:spPr>
        <p:txBody>
          <a:bodyPr wrap="square" rtlCol="0">
            <a:spAutoFit/>
          </a:bodyPr>
          <a:lstStyle/>
          <a:p>
            <a:r>
              <a:rPr lang="en-US" sz="1200" dirty="0" smtClean="0"/>
              <a:t>True</a:t>
            </a:r>
            <a:endParaRPr lang="en-US" sz="1200" dirty="0"/>
          </a:p>
        </p:txBody>
      </p:sp>
    </p:spTree>
    <p:extLst>
      <p:ext uri="{BB962C8B-B14F-4D97-AF65-F5344CB8AC3E}">
        <p14:creationId xmlns:p14="http://schemas.microsoft.com/office/powerpoint/2010/main" val="2599204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a:t>
            </a:r>
            <a:endParaRPr lang="en-US" dirty="0"/>
          </a:p>
        </p:txBody>
      </p:sp>
      <p:sp>
        <p:nvSpPr>
          <p:cNvPr id="3" name="Rectangle 2"/>
          <p:cNvSpPr/>
          <p:nvPr/>
        </p:nvSpPr>
        <p:spPr>
          <a:xfrm>
            <a:off x="1734400" y="286784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2126749" y="3231049"/>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2033760" y="3150523"/>
            <a:ext cx="2705100" cy="1241046"/>
          </a:xfrm>
          <a:prstGeom prst="roundRect">
            <a:avLst/>
          </a:prstGeom>
          <a:noFill/>
          <a:ln w="57150">
            <a:solidFill>
              <a:srgbClr val="DB1F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2514794" y="3565378"/>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397396" y="3231049"/>
            <a:ext cx="2519122" cy="1079995"/>
          </a:xfrm>
          <a:prstGeom prst="rect">
            <a:avLst/>
          </a:prstGeom>
          <a:noFill/>
          <a:ln w="19050">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7785441" y="3565378"/>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2514794" y="1894625"/>
            <a:ext cx="1419253" cy="400110"/>
          </a:xfrm>
          <a:prstGeom prst="rect">
            <a:avLst/>
          </a:prstGeom>
          <a:noFill/>
        </p:spPr>
        <p:txBody>
          <a:bodyPr wrap="square" rtlCol="0">
            <a:spAutoFit/>
          </a:bodyPr>
          <a:lstStyle/>
          <a:p>
            <a:r>
              <a:rPr lang="en-US" sz="2000" dirty="0" smtClean="0"/>
              <a:t>RDD: </a:t>
            </a:r>
            <a:r>
              <a:rPr lang="en-US" sz="2000" b="1" dirty="0">
                <a:solidFill>
                  <a:srgbClr val="1482AC"/>
                </a:solidFill>
              </a:rPr>
              <a:t>x</a:t>
            </a:r>
          </a:p>
        </p:txBody>
      </p:sp>
      <p:sp>
        <p:nvSpPr>
          <p:cNvPr id="13" name="TextBox 12"/>
          <p:cNvSpPr txBox="1"/>
          <p:nvPr/>
        </p:nvSpPr>
        <p:spPr>
          <a:xfrm>
            <a:off x="8546999" y="1894625"/>
            <a:ext cx="1419253" cy="400110"/>
          </a:xfrm>
          <a:prstGeom prst="rect">
            <a:avLst/>
          </a:prstGeom>
          <a:noFill/>
        </p:spPr>
        <p:txBody>
          <a:bodyPr wrap="square" rtlCol="0">
            <a:spAutoFit/>
          </a:bodyPr>
          <a:lstStyle/>
          <a:p>
            <a:r>
              <a:rPr lang="en-US" sz="2000" dirty="0" smtClean="0"/>
              <a:t>RDD: </a:t>
            </a:r>
            <a:r>
              <a:rPr lang="en-US" sz="2000" b="1" dirty="0">
                <a:solidFill>
                  <a:schemeClr val="accent2"/>
                </a:solidFill>
              </a:rPr>
              <a:t>y</a:t>
            </a:r>
          </a:p>
        </p:txBody>
      </p:sp>
      <p:pic>
        <p:nvPicPr>
          <p:cNvPr id="14" name="Picture 3" descr="C:\Dropbox\Databricks\images etc\green (Mobil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26035" y="387345"/>
            <a:ext cx="505427" cy="674429"/>
          </a:xfrm>
          <a:prstGeom prst="rect">
            <a:avLst/>
          </a:prstGeom>
          <a:noFill/>
          <a:ln w="15875">
            <a:solidFill>
              <a:schemeClr val="tx1"/>
            </a:solidFill>
          </a:ln>
          <a:extLst>
            <a:ext uri="{909E8E84-426E-40DD-AFC4-6F175D3DCCD1}">
              <a14:hiddenFill xmlns:a14="http://schemas.microsoft.com/office/drawing/2010/main">
                <a:solidFill>
                  <a:srgbClr val="FFFFFF"/>
                </a:solidFill>
              </a14:hiddenFill>
            </a:ext>
          </a:extLst>
        </p:spPr>
      </p:pic>
      <p:pic>
        <p:nvPicPr>
          <p:cNvPr id="15" name="Picture 2" descr="http://www.insideoutretreats.com/site/images/TransformationButterflies.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7446" y="6378507"/>
            <a:ext cx="2009304" cy="479493"/>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Arrow Connector 18"/>
          <p:cNvCxnSpPr/>
          <p:nvPr/>
        </p:nvCxnSpPr>
        <p:spPr>
          <a:xfrm flipH="1">
            <a:off x="1692397" y="4166580"/>
            <a:ext cx="211496" cy="0"/>
          </a:xfrm>
          <a:prstGeom prst="straightConnector1">
            <a:avLst/>
          </a:prstGeom>
          <a:ln w="127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1495296" y="4162420"/>
            <a:ext cx="605698" cy="276999"/>
          </a:xfrm>
          <a:prstGeom prst="rect">
            <a:avLst/>
          </a:prstGeom>
          <a:noFill/>
        </p:spPr>
        <p:txBody>
          <a:bodyPr wrap="square" rtlCol="0">
            <a:spAutoFit/>
          </a:bodyPr>
          <a:lstStyle/>
          <a:p>
            <a:r>
              <a:rPr lang="en-US" sz="1200" dirty="0" smtClean="0"/>
              <a:t>emits</a:t>
            </a:r>
            <a:endParaRPr lang="en-US" sz="1200" dirty="0"/>
          </a:p>
        </p:txBody>
      </p:sp>
      <p:sp>
        <p:nvSpPr>
          <p:cNvPr id="21" name="TextBox 20"/>
          <p:cNvSpPr txBox="1"/>
          <p:nvPr/>
        </p:nvSpPr>
        <p:spPr>
          <a:xfrm>
            <a:off x="1128702" y="4023920"/>
            <a:ext cx="605698" cy="276999"/>
          </a:xfrm>
          <a:prstGeom prst="rect">
            <a:avLst/>
          </a:prstGeom>
          <a:noFill/>
        </p:spPr>
        <p:txBody>
          <a:bodyPr wrap="square" rtlCol="0">
            <a:spAutoFit/>
          </a:bodyPr>
          <a:lstStyle/>
          <a:p>
            <a:r>
              <a:rPr lang="en-US" sz="1200" dirty="0" smtClean="0"/>
              <a:t>False</a:t>
            </a:r>
            <a:endParaRPr lang="en-US" sz="1200" dirty="0"/>
          </a:p>
        </p:txBody>
      </p:sp>
    </p:spTree>
    <p:extLst>
      <p:ext uri="{BB962C8B-B14F-4D97-AF65-F5344CB8AC3E}">
        <p14:creationId xmlns:p14="http://schemas.microsoft.com/office/powerpoint/2010/main" val="2842548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1641411" y="2787317"/>
            <a:ext cx="2705100" cy="1241046"/>
          </a:xfrm>
          <a:prstGeom prst="roundRect">
            <a:avLst/>
          </a:prstGeom>
          <a:noFill/>
          <a:ln w="57150">
            <a:solidFill>
              <a:srgbClr val="DB1F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filter</a:t>
            </a:r>
            <a:endParaRPr lang="en-US" dirty="0"/>
          </a:p>
        </p:txBody>
      </p:sp>
      <p:sp>
        <p:nvSpPr>
          <p:cNvPr id="3" name="Rectangle 2"/>
          <p:cNvSpPr/>
          <p:nvPr/>
        </p:nvSpPr>
        <p:spPr>
          <a:xfrm>
            <a:off x="1734400" y="286784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2126749" y="3231049"/>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2514794" y="3565378"/>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7005047" y="286784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2514794" y="1894625"/>
            <a:ext cx="1419253" cy="400110"/>
          </a:xfrm>
          <a:prstGeom prst="rect">
            <a:avLst/>
          </a:prstGeom>
          <a:noFill/>
        </p:spPr>
        <p:txBody>
          <a:bodyPr wrap="square" rtlCol="0">
            <a:spAutoFit/>
          </a:bodyPr>
          <a:lstStyle/>
          <a:p>
            <a:r>
              <a:rPr lang="en-US" sz="2000" dirty="0" smtClean="0"/>
              <a:t>RDD: </a:t>
            </a:r>
            <a:r>
              <a:rPr lang="en-US" sz="2000" b="1" dirty="0">
                <a:solidFill>
                  <a:srgbClr val="1482AC"/>
                </a:solidFill>
              </a:rPr>
              <a:t>x</a:t>
            </a:r>
          </a:p>
        </p:txBody>
      </p:sp>
      <p:sp>
        <p:nvSpPr>
          <p:cNvPr id="12" name="TextBox 11"/>
          <p:cNvSpPr txBox="1"/>
          <p:nvPr/>
        </p:nvSpPr>
        <p:spPr>
          <a:xfrm>
            <a:off x="8546999" y="1894625"/>
            <a:ext cx="1419253" cy="400110"/>
          </a:xfrm>
          <a:prstGeom prst="rect">
            <a:avLst/>
          </a:prstGeom>
          <a:noFill/>
        </p:spPr>
        <p:txBody>
          <a:bodyPr wrap="square" rtlCol="0">
            <a:spAutoFit/>
          </a:bodyPr>
          <a:lstStyle/>
          <a:p>
            <a:r>
              <a:rPr lang="en-US" sz="2000" dirty="0" smtClean="0"/>
              <a:t>RDD: </a:t>
            </a:r>
            <a:r>
              <a:rPr lang="en-US" sz="2000" b="1" dirty="0">
                <a:solidFill>
                  <a:schemeClr val="accent2"/>
                </a:solidFill>
              </a:rPr>
              <a:t>y</a:t>
            </a:r>
          </a:p>
        </p:txBody>
      </p:sp>
      <p:pic>
        <p:nvPicPr>
          <p:cNvPr id="13" name="Picture 3" descr="C:\Dropbox\Databricks\images etc\green (Mobil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26035" y="387345"/>
            <a:ext cx="505427" cy="674429"/>
          </a:xfrm>
          <a:prstGeom prst="rect">
            <a:avLst/>
          </a:prstGeom>
          <a:noFill/>
          <a:ln w="15875">
            <a:solidFill>
              <a:schemeClr val="tx1"/>
            </a:solidFill>
          </a:ln>
          <a:extLst>
            <a:ext uri="{909E8E84-426E-40DD-AFC4-6F175D3DCCD1}">
              <a14:hiddenFill xmlns:a14="http://schemas.microsoft.com/office/drawing/2010/main">
                <a:solidFill>
                  <a:srgbClr val="FFFFFF"/>
                </a:solidFill>
              </a14:hiddenFill>
            </a:ext>
          </a:extLst>
        </p:spPr>
      </p:pic>
      <p:pic>
        <p:nvPicPr>
          <p:cNvPr id="14" name="Picture 2" descr="http://www.insideoutretreats.com/site/images/TransformationButterflies.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7446" y="6378507"/>
            <a:ext cx="2009304" cy="479493"/>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p:cNvSpPr/>
          <p:nvPr/>
        </p:nvSpPr>
        <p:spPr>
          <a:xfrm>
            <a:off x="7397396" y="3231049"/>
            <a:ext cx="2519122" cy="1079995"/>
          </a:xfrm>
          <a:prstGeom prst="rect">
            <a:avLst/>
          </a:prstGeom>
          <a:solidFill>
            <a:srgbClr val="FFFFFF">
              <a:alpha val="74902"/>
            </a:srgbClr>
          </a:solidFill>
          <a:ln w="19050">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785441" y="3565378"/>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p:cNvCxnSpPr/>
          <p:nvPr/>
        </p:nvCxnSpPr>
        <p:spPr>
          <a:xfrm flipH="1">
            <a:off x="1266431" y="3729958"/>
            <a:ext cx="211496" cy="0"/>
          </a:xfrm>
          <a:prstGeom prst="straightConnector1">
            <a:avLst/>
          </a:prstGeom>
          <a:ln w="127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069330" y="3725798"/>
            <a:ext cx="605698" cy="276999"/>
          </a:xfrm>
          <a:prstGeom prst="rect">
            <a:avLst/>
          </a:prstGeom>
          <a:noFill/>
        </p:spPr>
        <p:txBody>
          <a:bodyPr wrap="square" rtlCol="0">
            <a:spAutoFit/>
          </a:bodyPr>
          <a:lstStyle/>
          <a:p>
            <a:r>
              <a:rPr lang="en-US" sz="1200" dirty="0" smtClean="0"/>
              <a:t>emits</a:t>
            </a:r>
            <a:endParaRPr lang="en-US" sz="1200" dirty="0"/>
          </a:p>
        </p:txBody>
      </p:sp>
      <p:sp>
        <p:nvSpPr>
          <p:cNvPr id="20" name="TextBox 19"/>
          <p:cNvSpPr txBox="1"/>
          <p:nvPr/>
        </p:nvSpPr>
        <p:spPr>
          <a:xfrm>
            <a:off x="702736" y="3587298"/>
            <a:ext cx="605698" cy="276999"/>
          </a:xfrm>
          <a:prstGeom prst="rect">
            <a:avLst/>
          </a:prstGeom>
          <a:noFill/>
        </p:spPr>
        <p:txBody>
          <a:bodyPr wrap="square" rtlCol="0">
            <a:spAutoFit/>
          </a:bodyPr>
          <a:lstStyle/>
          <a:p>
            <a:r>
              <a:rPr lang="en-US" sz="1200" dirty="0" smtClean="0"/>
              <a:t>True</a:t>
            </a:r>
            <a:endParaRPr lang="en-US" sz="1200" dirty="0"/>
          </a:p>
        </p:txBody>
      </p:sp>
    </p:spTree>
    <p:extLst>
      <p:ext uri="{BB962C8B-B14F-4D97-AF65-F5344CB8AC3E}">
        <p14:creationId xmlns:p14="http://schemas.microsoft.com/office/powerpoint/2010/main" val="406820889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a:t>
            </a:r>
            <a:endParaRPr lang="en-US" dirty="0"/>
          </a:p>
        </p:txBody>
      </p:sp>
      <p:sp>
        <p:nvSpPr>
          <p:cNvPr id="3" name="Rectangle 2"/>
          <p:cNvSpPr/>
          <p:nvPr/>
        </p:nvSpPr>
        <p:spPr>
          <a:xfrm>
            <a:off x="1734400" y="286784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2126749" y="3231049"/>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2514794" y="3565378"/>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7005047" y="286784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2514794" y="1894625"/>
            <a:ext cx="1419253" cy="400110"/>
          </a:xfrm>
          <a:prstGeom prst="rect">
            <a:avLst/>
          </a:prstGeom>
          <a:noFill/>
        </p:spPr>
        <p:txBody>
          <a:bodyPr wrap="square" rtlCol="0">
            <a:spAutoFit/>
          </a:bodyPr>
          <a:lstStyle/>
          <a:p>
            <a:r>
              <a:rPr lang="en-US" sz="2000" dirty="0" smtClean="0"/>
              <a:t>RDD: </a:t>
            </a:r>
            <a:r>
              <a:rPr lang="en-US" sz="2000" b="1" dirty="0">
                <a:solidFill>
                  <a:srgbClr val="1482AC"/>
                </a:solidFill>
              </a:rPr>
              <a:t>x</a:t>
            </a:r>
          </a:p>
        </p:txBody>
      </p:sp>
      <p:sp>
        <p:nvSpPr>
          <p:cNvPr id="12" name="TextBox 11"/>
          <p:cNvSpPr txBox="1"/>
          <p:nvPr/>
        </p:nvSpPr>
        <p:spPr>
          <a:xfrm>
            <a:off x="8546999" y="1894625"/>
            <a:ext cx="1419253" cy="400110"/>
          </a:xfrm>
          <a:prstGeom prst="rect">
            <a:avLst/>
          </a:prstGeom>
          <a:noFill/>
        </p:spPr>
        <p:txBody>
          <a:bodyPr wrap="square" rtlCol="0">
            <a:spAutoFit/>
          </a:bodyPr>
          <a:lstStyle/>
          <a:p>
            <a:r>
              <a:rPr lang="en-US" sz="2000" dirty="0" smtClean="0"/>
              <a:t>RDD: </a:t>
            </a:r>
            <a:r>
              <a:rPr lang="en-US" sz="2000" b="1" dirty="0">
                <a:solidFill>
                  <a:schemeClr val="accent2"/>
                </a:solidFill>
              </a:rPr>
              <a:t>y</a:t>
            </a:r>
          </a:p>
        </p:txBody>
      </p:sp>
      <p:pic>
        <p:nvPicPr>
          <p:cNvPr id="13" name="Picture 3" descr="C:\Dropbox\Databricks\images etc\green (Mobil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26035" y="387345"/>
            <a:ext cx="505427" cy="674429"/>
          </a:xfrm>
          <a:prstGeom prst="rect">
            <a:avLst/>
          </a:prstGeom>
          <a:noFill/>
          <a:ln w="15875">
            <a:solidFill>
              <a:schemeClr val="tx1"/>
            </a:solidFill>
          </a:ln>
          <a:extLst>
            <a:ext uri="{909E8E84-426E-40DD-AFC4-6F175D3DCCD1}">
              <a14:hiddenFill xmlns:a14="http://schemas.microsoft.com/office/drawing/2010/main">
                <a:solidFill>
                  <a:srgbClr val="FFFFFF"/>
                </a:solidFill>
              </a14:hiddenFill>
            </a:ext>
          </a:extLst>
        </p:spPr>
      </p:pic>
      <p:pic>
        <p:nvPicPr>
          <p:cNvPr id="14" name="Picture 2" descr="http://www.insideoutretreats.com/site/images/TransformationButterflies.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7446" y="6378507"/>
            <a:ext cx="2009304" cy="479493"/>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p:cNvSpPr txBox="1"/>
          <p:nvPr/>
        </p:nvSpPr>
        <p:spPr>
          <a:xfrm>
            <a:off x="4380612" y="701749"/>
            <a:ext cx="3749095" cy="369332"/>
          </a:xfrm>
          <a:prstGeom prst="rect">
            <a:avLst/>
          </a:prstGeom>
          <a:noFill/>
        </p:spPr>
        <p:txBody>
          <a:bodyPr wrap="square" rtlCol="0">
            <a:spAutoFit/>
          </a:bodyPr>
          <a:lstStyle/>
          <a:p>
            <a:r>
              <a:rPr lang="en-US" dirty="0" smtClean="0"/>
              <a:t>After </a:t>
            </a:r>
            <a:r>
              <a:rPr lang="en-US" dirty="0" smtClean="0">
                <a:latin typeface="Consolas" panose="020B0609020204030204" pitchFamily="49" charset="0"/>
                <a:cs typeface="Consolas" panose="020B0609020204030204" pitchFamily="49" charset="0"/>
              </a:rPr>
              <a:t>filter()</a:t>
            </a:r>
            <a:r>
              <a:rPr lang="en-US" dirty="0" smtClean="0"/>
              <a:t> has been applied…</a:t>
            </a:r>
            <a:endParaRPr lang="en-US" dirty="0"/>
          </a:p>
        </p:txBody>
      </p:sp>
      <p:sp>
        <p:nvSpPr>
          <p:cNvPr id="22" name="TextBox 21"/>
          <p:cNvSpPr txBox="1"/>
          <p:nvPr/>
        </p:nvSpPr>
        <p:spPr>
          <a:xfrm>
            <a:off x="2531285" y="5315905"/>
            <a:ext cx="1722237" cy="400110"/>
          </a:xfrm>
          <a:prstGeom prst="rect">
            <a:avLst/>
          </a:prstGeom>
          <a:noFill/>
        </p:spPr>
        <p:txBody>
          <a:bodyPr wrap="square" rtlCol="0">
            <a:spAutoFit/>
          </a:bodyPr>
          <a:lstStyle/>
          <a:p>
            <a:r>
              <a:rPr lang="en-US" sz="2000" dirty="0" smtClean="0"/>
              <a:t>before</a:t>
            </a:r>
            <a:endParaRPr lang="en-US" sz="2000" dirty="0"/>
          </a:p>
        </p:txBody>
      </p:sp>
      <p:sp>
        <p:nvSpPr>
          <p:cNvPr id="23" name="TextBox 22"/>
          <p:cNvSpPr txBox="1"/>
          <p:nvPr/>
        </p:nvSpPr>
        <p:spPr>
          <a:xfrm>
            <a:off x="8024395" y="5315905"/>
            <a:ext cx="1722237" cy="400110"/>
          </a:xfrm>
          <a:prstGeom prst="rect">
            <a:avLst/>
          </a:prstGeom>
          <a:noFill/>
        </p:spPr>
        <p:txBody>
          <a:bodyPr wrap="square" rtlCol="0">
            <a:spAutoFit/>
          </a:bodyPr>
          <a:lstStyle/>
          <a:p>
            <a:r>
              <a:rPr lang="en-US" sz="2000" dirty="0" smtClean="0"/>
              <a:t>after</a:t>
            </a:r>
            <a:endParaRPr lang="en-US" sz="2000" dirty="0"/>
          </a:p>
        </p:txBody>
      </p:sp>
      <p:sp>
        <p:nvSpPr>
          <p:cNvPr id="16" name="Rectangle 15"/>
          <p:cNvSpPr/>
          <p:nvPr/>
        </p:nvSpPr>
        <p:spPr>
          <a:xfrm>
            <a:off x="7397396" y="3231049"/>
            <a:ext cx="2519122" cy="1079995"/>
          </a:xfrm>
          <a:prstGeom prst="rect">
            <a:avLst/>
          </a:prstGeom>
          <a:solidFill>
            <a:srgbClr val="FFFFFF">
              <a:alpha val="74902"/>
            </a:srgbClr>
          </a:solidFill>
          <a:ln w="19050">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785441" y="3565378"/>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6048453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a:t>
            </a:r>
            <a:endParaRPr lang="en-US" dirty="0"/>
          </a:p>
        </p:txBody>
      </p:sp>
      <p:sp>
        <p:nvSpPr>
          <p:cNvPr id="3" name="Rectangle 2"/>
          <p:cNvSpPr/>
          <p:nvPr/>
        </p:nvSpPr>
        <p:spPr>
          <a:xfrm>
            <a:off x="6381908" y="683546"/>
            <a:ext cx="1666988" cy="714669"/>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7033421" y="1317650"/>
            <a:ext cx="1666988" cy="714669"/>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3294259" y="620116"/>
            <a:ext cx="1666985" cy="714668"/>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686608" y="983322"/>
            <a:ext cx="1666985" cy="714668"/>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074653" y="1317651"/>
            <a:ext cx="1666985" cy="714668"/>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4014023" y="1267486"/>
            <a:ext cx="1776755" cy="817346"/>
          </a:xfrm>
          <a:prstGeom prst="roundRect">
            <a:avLst/>
          </a:prstGeom>
          <a:noFill/>
          <a:ln w="38100">
            <a:solidFill>
              <a:srgbClr val="DB1F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5622" y="5496998"/>
            <a:ext cx="384473" cy="566349"/>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95744" y="3815985"/>
            <a:ext cx="564230" cy="564230"/>
          </a:xfrm>
          <a:prstGeom prst="rect">
            <a:avLst/>
          </a:prstGeom>
        </p:spPr>
      </p:pic>
      <p:cxnSp>
        <p:nvCxnSpPr>
          <p:cNvPr id="14" name="Straight Connector 13"/>
          <p:cNvCxnSpPr/>
          <p:nvPr/>
        </p:nvCxnSpPr>
        <p:spPr>
          <a:xfrm>
            <a:off x="2131969" y="4893485"/>
            <a:ext cx="4627096" cy="0"/>
          </a:xfrm>
          <a:prstGeom prst="line">
            <a:avLst/>
          </a:prstGeom>
          <a:ln w="19050">
            <a:solidFill>
              <a:schemeClr val="tx1"/>
            </a:solidFill>
          </a:ln>
        </p:spPr>
        <p:style>
          <a:lnRef idx="2">
            <a:schemeClr val="accent6"/>
          </a:lnRef>
          <a:fillRef idx="0">
            <a:schemeClr val="accent6"/>
          </a:fillRef>
          <a:effectRef idx="1">
            <a:schemeClr val="accent6"/>
          </a:effectRef>
          <a:fontRef idx="minor">
            <a:schemeClr val="tx1"/>
          </a:fontRef>
        </p:style>
      </p:cxnSp>
      <p:sp>
        <p:nvSpPr>
          <p:cNvPr id="15" name="TextBox 14"/>
          <p:cNvSpPr txBox="1"/>
          <p:nvPr/>
        </p:nvSpPr>
        <p:spPr>
          <a:xfrm>
            <a:off x="2128702" y="3549135"/>
            <a:ext cx="5076158" cy="954107"/>
          </a:xfrm>
          <a:prstGeom prst="rect">
            <a:avLst/>
          </a:prstGeom>
          <a:noFill/>
        </p:spPr>
        <p:txBody>
          <a:bodyPr wrap="square" rtlCol="0">
            <a:spAutoFit/>
          </a:bodyPr>
          <a:lstStyle/>
          <a:p>
            <a:r>
              <a:rPr lang="en-US" sz="1400" b="1" dirty="0">
                <a:solidFill>
                  <a:srgbClr val="1482AC"/>
                </a:solidFill>
                <a:latin typeface="Consolas" panose="020B0609020204030204" pitchFamily="49" charset="0"/>
                <a:ea typeface="Anonymous Pro" panose="02060609030202000504" pitchFamily="49" charset="0"/>
                <a:cs typeface="Consolas" panose="020B0609020204030204" pitchFamily="49" charset="0"/>
              </a:rPr>
              <a:t>x</a:t>
            </a:r>
            <a:r>
              <a:rPr lang="en-US" sz="1400" dirty="0">
                <a:latin typeface="Consolas" panose="020B0609020204030204" pitchFamily="49" charset="0"/>
                <a:ea typeface="Anonymous Pro" panose="02060609030202000504" pitchFamily="49" charset="0"/>
                <a:cs typeface="Consolas" panose="020B0609020204030204" pitchFamily="49" charset="0"/>
              </a:rPr>
              <a:t> = </a:t>
            </a:r>
            <a:r>
              <a:rPr lang="en-US" sz="1400" dirty="0" err="1">
                <a:latin typeface="Consolas" panose="020B0609020204030204" pitchFamily="49" charset="0"/>
                <a:ea typeface="Anonymous Pro" panose="02060609030202000504" pitchFamily="49" charset="0"/>
                <a:cs typeface="Consolas" panose="020B0609020204030204" pitchFamily="49" charset="0"/>
              </a:rPr>
              <a:t>sc.parallelize</a:t>
            </a:r>
            <a:r>
              <a:rPr lang="en-US" sz="1400" dirty="0">
                <a:latin typeface="Consolas" panose="020B0609020204030204" pitchFamily="49" charset="0"/>
                <a:ea typeface="Anonymous Pro" panose="02060609030202000504" pitchFamily="49" charset="0"/>
                <a:cs typeface="Consolas" panose="020B0609020204030204" pitchFamily="49" charset="0"/>
              </a:rPr>
              <a:t>([1,2,3])</a:t>
            </a:r>
          </a:p>
          <a:p>
            <a:r>
              <a:rPr lang="en-US" sz="1400" b="1" dirty="0">
                <a:solidFill>
                  <a:srgbClr val="1482AC"/>
                </a:solidFill>
                <a:latin typeface="Consolas" panose="020B0609020204030204" pitchFamily="49" charset="0"/>
                <a:ea typeface="Anonymous Pro" panose="02060609030202000504" pitchFamily="49" charset="0"/>
                <a:cs typeface="Consolas" panose="020B0609020204030204" pitchFamily="49" charset="0"/>
              </a:rPr>
              <a:t>y</a:t>
            </a:r>
            <a:r>
              <a:rPr lang="en-US" sz="1400" dirty="0">
                <a:latin typeface="Consolas" panose="020B0609020204030204" pitchFamily="49" charset="0"/>
                <a:ea typeface="Anonymous Pro" panose="02060609030202000504" pitchFamily="49" charset="0"/>
                <a:cs typeface="Consolas" panose="020B0609020204030204" pitchFamily="49" charset="0"/>
              </a:rPr>
              <a:t> = </a:t>
            </a:r>
            <a:r>
              <a:rPr lang="en-US" sz="1400" b="1" dirty="0" err="1">
                <a:solidFill>
                  <a:srgbClr val="1482AC"/>
                </a:solidFill>
                <a:latin typeface="Consolas" panose="020B0609020204030204" pitchFamily="49" charset="0"/>
                <a:ea typeface="Anonymous Pro" panose="02060609030202000504" pitchFamily="49" charset="0"/>
                <a:cs typeface="Consolas" panose="020B0609020204030204" pitchFamily="49" charset="0"/>
              </a:rPr>
              <a:t>x</a:t>
            </a:r>
            <a:r>
              <a:rPr lang="en-US" sz="1400" dirty="0" err="1">
                <a:latin typeface="Consolas" panose="020B0609020204030204" pitchFamily="49" charset="0"/>
                <a:ea typeface="Anonymous Pro" panose="02060609030202000504" pitchFamily="49" charset="0"/>
                <a:cs typeface="Consolas" panose="020B0609020204030204" pitchFamily="49" charset="0"/>
              </a:rPr>
              <a:t>.filter</a:t>
            </a:r>
            <a:r>
              <a:rPr lang="en-US" sz="1400" dirty="0">
                <a:latin typeface="Consolas" panose="020B0609020204030204" pitchFamily="49" charset="0"/>
                <a:ea typeface="Anonymous Pro" panose="02060609030202000504" pitchFamily="49" charset="0"/>
                <a:cs typeface="Consolas" panose="020B0609020204030204" pitchFamily="49" charset="0"/>
              </a:rPr>
              <a:t>(lambda x: x%2 == </a:t>
            </a:r>
            <a:r>
              <a:rPr lang="en-US" sz="1400" dirty="0" smtClean="0">
                <a:latin typeface="Consolas" panose="020B0609020204030204" pitchFamily="49" charset="0"/>
                <a:ea typeface="Anonymous Pro" panose="02060609030202000504" pitchFamily="49" charset="0"/>
                <a:cs typeface="Consolas" panose="020B0609020204030204" pitchFamily="49" charset="0"/>
              </a:rPr>
              <a:t>1) #keep odd values</a:t>
            </a:r>
            <a:endParaRPr lang="en-US" sz="1400" dirty="0">
              <a:latin typeface="Consolas" panose="020B0609020204030204" pitchFamily="49" charset="0"/>
              <a:ea typeface="Anonymous Pro" panose="02060609030202000504" pitchFamily="49" charset="0"/>
              <a:cs typeface="Consolas" panose="020B0609020204030204" pitchFamily="49" charset="0"/>
            </a:endParaRPr>
          </a:p>
          <a:p>
            <a:r>
              <a:rPr lang="en-US" sz="1400" dirty="0">
                <a:latin typeface="Consolas" panose="020B0609020204030204" pitchFamily="49" charset="0"/>
                <a:ea typeface="Anonymous Pro" panose="02060609030202000504" pitchFamily="49" charset="0"/>
                <a:cs typeface="Consolas" panose="020B0609020204030204" pitchFamily="49" charset="0"/>
              </a:rPr>
              <a:t>print(</a:t>
            </a:r>
            <a:r>
              <a:rPr lang="en-US" sz="1400" b="1" dirty="0" err="1">
                <a:solidFill>
                  <a:srgbClr val="1482AC"/>
                </a:solidFill>
                <a:latin typeface="Consolas" panose="020B0609020204030204" pitchFamily="49" charset="0"/>
                <a:ea typeface="Anonymous Pro" panose="02060609030202000504" pitchFamily="49" charset="0"/>
                <a:cs typeface="Consolas" panose="020B0609020204030204" pitchFamily="49" charset="0"/>
              </a:rPr>
              <a:t>x</a:t>
            </a:r>
            <a:r>
              <a:rPr lang="en-US" sz="1400" dirty="0" err="1">
                <a:latin typeface="Consolas" panose="020B0609020204030204" pitchFamily="49" charset="0"/>
                <a:ea typeface="Anonymous Pro" panose="02060609030202000504" pitchFamily="49" charset="0"/>
                <a:cs typeface="Consolas" panose="020B0609020204030204" pitchFamily="49" charset="0"/>
              </a:rPr>
              <a:t>.collect</a:t>
            </a:r>
            <a:r>
              <a:rPr lang="en-US" sz="1400" dirty="0">
                <a:latin typeface="Consolas" panose="020B0609020204030204" pitchFamily="49" charset="0"/>
                <a:ea typeface="Anonymous Pro" panose="02060609030202000504" pitchFamily="49" charset="0"/>
                <a:cs typeface="Consolas" panose="020B0609020204030204" pitchFamily="49" charset="0"/>
              </a:rPr>
              <a:t>())</a:t>
            </a:r>
          </a:p>
          <a:p>
            <a:r>
              <a:rPr lang="en-US" sz="1400" dirty="0" smtClean="0">
                <a:latin typeface="Consolas" panose="020B0609020204030204" pitchFamily="49" charset="0"/>
                <a:ea typeface="Anonymous Pro" panose="02060609030202000504" pitchFamily="49" charset="0"/>
                <a:cs typeface="Consolas" panose="020B0609020204030204" pitchFamily="49" charset="0"/>
              </a:rPr>
              <a:t>print(</a:t>
            </a:r>
            <a:r>
              <a:rPr lang="en-US" sz="1400" b="1" dirty="0" err="1" smtClean="0">
                <a:solidFill>
                  <a:srgbClr val="1482AC"/>
                </a:solidFill>
                <a:latin typeface="Consolas" panose="020B0609020204030204" pitchFamily="49" charset="0"/>
                <a:ea typeface="Anonymous Pro" panose="02060609030202000504" pitchFamily="49" charset="0"/>
                <a:cs typeface="Consolas" panose="020B0609020204030204" pitchFamily="49" charset="0"/>
              </a:rPr>
              <a:t>y</a:t>
            </a:r>
            <a:r>
              <a:rPr lang="en-US" sz="1400" dirty="0" err="1" smtClean="0">
                <a:latin typeface="Consolas" panose="020B0609020204030204" pitchFamily="49" charset="0"/>
                <a:ea typeface="Anonymous Pro" panose="02060609030202000504" pitchFamily="49" charset="0"/>
                <a:cs typeface="Consolas" panose="020B0609020204030204" pitchFamily="49" charset="0"/>
              </a:rPr>
              <a:t>.collect</a:t>
            </a:r>
            <a:r>
              <a:rPr lang="en-US" sz="1400" dirty="0">
                <a:latin typeface="Consolas" panose="020B0609020204030204" pitchFamily="49" charset="0"/>
                <a:ea typeface="Anonymous Pro" panose="02060609030202000504" pitchFamily="49" charset="0"/>
                <a:cs typeface="Consolas" panose="020B0609020204030204" pitchFamily="49" charset="0"/>
              </a:rPr>
              <a:t>())</a:t>
            </a:r>
          </a:p>
        </p:txBody>
      </p:sp>
      <p:sp>
        <p:nvSpPr>
          <p:cNvPr id="17" name="TextBox 16"/>
          <p:cNvSpPr txBox="1"/>
          <p:nvPr/>
        </p:nvSpPr>
        <p:spPr>
          <a:xfrm>
            <a:off x="7546282" y="4512768"/>
            <a:ext cx="4180861" cy="738664"/>
          </a:xfrm>
          <a:prstGeom prst="rect">
            <a:avLst/>
          </a:prstGeom>
          <a:noFill/>
        </p:spPr>
        <p:txBody>
          <a:bodyPr wrap="square" rtlCol="0">
            <a:spAutoFit/>
          </a:bodyPr>
          <a:lstStyle/>
          <a:p>
            <a:r>
              <a:rPr lang="en-US" sz="1400" dirty="0" smtClean="0">
                <a:latin typeface="Consolas" panose="020B0609020204030204" pitchFamily="49" charset="0"/>
                <a:cs typeface="Consolas" panose="020B0609020204030204" pitchFamily="49" charset="0"/>
              </a:rPr>
              <a:t>[1, 2, 3]</a:t>
            </a:r>
          </a:p>
          <a:p>
            <a:endParaRPr lang="en-US" sz="1400" dirty="0">
              <a:latin typeface="Consolas" panose="020B0609020204030204" pitchFamily="49" charset="0"/>
              <a:cs typeface="Consolas" panose="020B0609020204030204" pitchFamily="49" charset="0"/>
            </a:endParaRPr>
          </a:p>
          <a:p>
            <a:r>
              <a:rPr lang="en-US" sz="1400" dirty="0" smtClean="0">
                <a:latin typeface="Consolas" panose="020B0609020204030204" pitchFamily="49" charset="0"/>
                <a:cs typeface="Consolas" panose="020B0609020204030204" pitchFamily="49" charset="0"/>
              </a:rPr>
              <a:t>[1, 3]</a:t>
            </a:r>
            <a:endParaRPr lang="en-US" sz="1400" dirty="0">
              <a:latin typeface="Consolas" panose="020B0609020204030204" pitchFamily="49" charset="0"/>
              <a:cs typeface="Consolas" panose="020B0609020204030204" pitchFamily="49" charset="0"/>
            </a:endParaRPr>
          </a:p>
        </p:txBody>
      </p:sp>
      <p:pic>
        <p:nvPicPr>
          <p:cNvPr id="18" name="Picture 17"/>
          <p:cNvPicPr>
            <a:picLocks noChangeAspect="1"/>
          </p:cNvPicPr>
          <p:nvPr/>
        </p:nvPicPr>
        <p:blipFill>
          <a:blip r:embed="rId5"/>
          <a:stretch>
            <a:fillRect/>
          </a:stretch>
        </p:blipFill>
        <p:spPr>
          <a:xfrm>
            <a:off x="8339045" y="3923949"/>
            <a:ext cx="542450" cy="542450"/>
          </a:xfrm>
          <a:prstGeom prst="rect">
            <a:avLst/>
          </a:prstGeom>
        </p:spPr>
      </p:pic>
      <p:sp>
        <p:nvSpPr>
          <p:cNvPr id="19" name="TextBox 18"/>
          <p:cNvSpPr txBox="1"/>
          <p:nvPr/>
        </p:nvSpPr>
        <p:spPr>
          <a:xfrm>
            <a:off x="3854497" y="215884"/>
            <a:ext cx="919522" cy="369332"/>
          </a:xfrm>
          <a:prstGeom prst="rect">
            <a:avLst/>
          </a:prstGeom>
          <a:noFill/>
        </p:spPr>
        <p:txBody>
          <a:bodyPr wrap="square" rtlCol="0">
            <a:spAutoFit/>
          </a:bodyPr>
          <a:lstStyle/>
          <a:p>
            <a:r>
              <a:rPr lang="en-US" dirty="0" smtClean="0"/>
              <a:t>RDD: </a:t>
            </a:r>
            <a:r>
              <a:rPr lang="en-US" b="1" dirty="0" smtClean="0">
                <a:solidFill>
                  <a:srgbClr val="1482AC"/>
                </a:solidFill>
              </a:rPr>
              <a:t>x</a:t>
            </a:r>
            <a:endParaRPr lang="en-US" b="1" dirty="0">
              <a:solidFill>
                <a:srgbClr val="1482AC"/>
              </a:solidFill>
            </a:endParaRPr>
          </a:p>
        </p:txBody>
      </p:sp>
      <p:sp>
        <p:nvSpPr>
          <p:cNvPr id="20" name="TextBox 19"/>
          <p:cNvSpPr txBox="1"/>
          <p:nvPr/>
        </p:nvSpPr>
        <p:spPr>
          <a:xfrm>
            <a:off x="6626760" y="209819"/>
            <a:ext cx="919522" cy="369332"/>
          </a:xfrm>
          <a:prstGeom prst="rect">
            <a:avLst/>
          </a:prstGeom>
          <a:noFill/>
        </p:spPr>
        <p:txBody>
          <a:bodyPr wrap="square" rtlCol="0">
            <a:spAutoFit/>
          </a:bodyPr>
          <a:lstStyle/>
          <a:p>
            <a:r>
              <a:rPr lang="en-US" dirty="0" smtClean="0"/>
              <a:t>RDD: </a:t>
            </a:r>
            <a:r>
              <a:rPr lang="en-US" b="1" dirty="0" smtClean="0">
                <a:solidFill>
                  <a:schemeClr val="accent2"/>
                </a:solidFill>
              </a:rPr>
              <a:t>y</a:t>
            </a:r>
            <a:endParaRPr lang="en-US" b="1" dirty="0">
              <a:solidFill>
                <a:schemeClr val="accent2"/>
              </a:solidFill>
            </a:endParaRPr>
          </a:p>
        </p:txBody>
      </p:sp>
      <p:sp>
        <p:nvSpPr>
          <p:cNvPr id="21" name="TextBox 20"/>
          <p:cNvSpPr txBox="1"/>
          <p:nvPr/>
        </p:nvSpPr>
        <p:spPr>
          <a:xfrm>
            <a:off x="7194227" y="4477093"/>
            <a:ext cx="516367" cy="338554"/>
          </a:xfrm>
          <a:prstGeom prst="rect">
            <a:avLst/>
          </a:prstGeom>
          <a:noFill/>
        </p:spPr>
        <p:txBody>
          <a:bodyPr wrap="square" rtlCol="0">
            <a:spAutoFit/>
          </a:bodyPr>
          <a:lstStyle/>
          <a:p>
            <a:r>
              <a:rPr lang="en-US" sz="1600" b="1" dirty="0" smtClean="0">
                <a:solidFill>
                  <a:srgbClr val="1482AC"/>
                </a:solidFill>
                <a:latin typeface="Consolas" panose="020B0609020204030204" pitchFamily="49" charset="0"/>
                <a:ea typeface="Anonymous Pro" panose="02060609030202000504" pitchFamily="49" charset="0"/>
                <a:cs typeface="Consolas" panose="020B0609020204030204" pitchFamily="49" charset="0"/>
              </a:rPr>
              <a:t>x:</a:t>
            </a:r>
            <a:endParaRPr lang="en-US" b="1" dirty="0"/>
          </a:p>
        </p:txBody>
      </p:sp>
      <p:sp>
        <p:nvSpPr>
          <p:cNvPr id="22" name="TextBox 21"/>
          <p:cNvSpPr txBox="1"/>
          <p:nvPr/>
        </p:nvSpPr>
        <p:spPr>
          <a:xfrm>
            <a:off x="7204860" y="4916654"/>
            <a:ext cx="516367" cy="338554"/>
          </a:xfrm>
          <a:prstGeom prst="rect">
            <a:avLst/>
          </a:prstGeom>
          <a:noFill/>
        </p:spPr>
        <p:txBody>
          <a:bodyPr wrap="square" rtlCol="0">
            <a:spAutoFit/>
          </a:bodyPr>
          <a:lstStyle/>
          <a:p>
            <a:r>
              <a:rPr lang="en-US" sz="1600" b="1" dirty="0" smtClean="0">
                <a:solidFill>
                  <a:srgbClr val="1482AC"/>
                </a:solidFill>
                <a:latin typeface="Consolas" panose="020B0609020204030204" pitchFamily="49" charset="0"/>
                <a:ea typeface="Anonymous Pro" panose="02060609030202000504" pitchFamily="49" charset="0"/>
                <a:cs typeface="Consolas" panose="020B0609020204030204" pitchFamily="49" charset="0"/>
              </a:rPr>
              <a:t>y:</a:t>
            </a:r>
            <a:endParaRPr lang="en-US" b="1" dirty="0">
              <a:solidFill>
                <a:srgbClr val="1482AC"/>
              </a:solidFill>
            </a:endParaRPr>
          </a:p>
        </p:txBody>
      </p:sp>
      <p:sp>
        <p:nvSpPr>
          <p:cNvPr id="25" name="TextBox 24"/>
          <p:cNvSpPr txBox="1"/>
          <p:nvPr/>
        </p:nvSpPr>
        <p:spPr>
          <a:xfrm>
            <a:off x="4483316" y="2238358"/>
            <a:ext cx="4217093" cy="307777"/>
          </a:xfrm>
          <a:prstGeom prst="rect">
            <a:avLst/>
          </a:prstGeom>
          <a:noFill/>
        </p:spPr>
        <p:txBody>
          <a:bodyPr wrap="square" rtlCol="0">
            <a:spAutoFit/>
          </a:bodyPr>
          <a:lstStyle/>
          <a:p>
            <a:r>
              <a:rPr lang="en-US" sz="1400" b="1" dirty="0" smtClean="0">
                <a:latin typeface="Consolas" panose="020B0609020204030204" pitchFamily="49" charset="0"/>
                <a:cs typeface="Consolas" panose="020B0609020204030204" pitchFamily="49" charset="0"/>
              </a:rPr>
              <a:t>filter(</a:t>
            </a:r>
            <a:r>
              <a:rPr lang="en-US" sz="1400" b="1" i="1" dirty="0" smtClean="0">
                <a:solidFill>
                  <a:srgbClr val="DB1F25"/>
                </a:solidFill>
                <a:latin typeface="Consolas" panose="020B0609020204030204" pitchFamily="49" charset="0"/>
                <a:cs typeface="Consolas" panose="020B0609020204030204" pitchFamily="49" charset="0"/>
              </a:rPr>
              <a:t>f</a:t>
            </a:r>
            <a:r>
              <a:rPr lang="en-US" sz="1400" b="1" dirty="0" smtClean="0">
                <a:latin typeface="Consolas" panose="020B0609020204030204" pitchFamily="49" charset="0"/>
                <a:cs typeface="Consolas" panose="020B0609020204030204" pitchFamily="49" charset="0"/>
              </a:rPr>
              <a:t>)</a:t>
            </a:r>
            <a:endParaRPr lang="en-US" sz="1400" b="1" dirty="0">
              <a:latin typeface="Consolas" panose="020B0609020204030204" pitchFamily="49" charset="0"/>
              <a:cs typeface="Consolas" panose="020B0609020204030204" pitchFamily="49" charset="0"/>
            </a:endParaRPr>
          </a:p>
        </p:txBody>
      </p:sp>
      <p:sp>
        <p:nvSpPr>
          <p:cNvPr id="26" name="TextBox 25"/>
          <p:cNvSpPr txBox="1"/>
          <p:nvPr/>
        </p:nvSpPr>
        <p:spPr>
          <a:xfrm>
            <a:off x="2739301" y="2741683"/>
            <a:ext cx="6812599" cy="369332"/>
          </a:xfrm>
          <a:prstGeom prst="rect">
            <a:avLst/>
          </a:prstGeom>
          <a:noFill/>
        </p:spPr>
        <p:txBody>
          <a:bodyPr wrap="square" rtlCol="0">
            <a:spAutoFit/>
          </a:bodyPr>
          <a:lstStyle/>
          <a:p>
            <a:r>
              <a:rPr lang="en-US" dirty="0"/>
              <a:t>Return a new RDD </a:t>
            </a:r>
            <a:r>
              <a:rPr lang="en-US" dirty="0" smtClean="0"/>
              <a:t>containing only the elements that satisfy a predicate</a:t>
            </a:r>
            <a:endParaRPr lang="en-US" dirty="0"/>
          </a:p>
        </p:txBody>
      </p:sp>
      <p:pic>
        <p:nvPicPr>
          <p:cNvPr id="27" name="Picture 3" descr="C:\Dropbox\Databricks\images etc\green (Mobile).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226035" y="387345"/>
            <a:ext cx="505427" cy="674429"/>
          </a:xfrm>
          <a:prstGeom prst="rect">
            <a:avLst/>
          </a:prstGeom>
          <a:noFill/>
          <a:ln w="15875">
            <a:solidFill>
              <a:schemeClr val="tx1"/>
            </a:solidFill>
          </a:ln>
          <a:extLst>
            <a:ext uri="{909E8E84-426E-40DD-AFC4-6F175D3DCCD1}">
              <a14:hiddenFill xmlns:a14="http://schemas.microsoft.com/office/drawing/2010/main">
                <a:solidFill>
                  <a:srgbClr val="FFFFFF"/>
                </a:solidFill>
              </a14:hiddenFill>
            </a:ext>
          </a:extLst>
        </p:spPr>
      </p:pic>
      <p:pic>
        <p:nvPicPr>
          <p:cNvPr id="28" name="Picture 2" descr="http://www.insideoutretreats.com/site/images/TransformationButterflies.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17446" y="6378507"/>
            <a:ext cx="2009304" cy="479493"/>
          </a:xfrm>
          <a:prstGeom prst="rect">
            <a:avLst/>
          </a:prstGeom>
          <a:noFill/>
          <a:extLst>
            <a:ext uri="{909E8E84-426E-40DD-AFC4-6F175D3DCCD1}">
              <a14:hiddenFill xmlns:a14="http://schemas.microsoft.com/office/drawing/2010/main">
                <a:solidFill>
                  <a:srgbClr val="FFFFFF"/>
                </a:solidFill>
              </a14:hiddenFill>
            </a:ext>
          </a:extLst>
        </p:spPr>
      </p:pic>
      <p:sp>
        <p:nvSpPr>
          <p:cNvPr id="31" name="TextBox 30"/>
          <p:cNvSpPr txBox="1"/>
          <p:nvPr/>
        </p:nvSpPr>
        <p:spPr>
          <a:xfrm>
            <a:off x="2128704" y="5214836"/>
            <a:ext cx="4535622" cy="954107"/>
          </a:xfrm>
          <a:prstGeom prst="rect">
            <a:avLst/>
          </a:prstGeom>
          <a:noFill/>
        </p:spPr>
        <p:txBody>
          <a:bodyPr wrap="square" rtlCol="0">
            <a:spAutoFit/>
          </a:bodyPr>
          <a:lstStyle/>
          <a:p>
            <a:r>
              <a:rPr lang="en-US" sz="1400" dirty="0" err="1">
                <a:latin typeface="Consolas" panose="020B0609020204030204" pitchFamily="49" charset="0"/>
                <a:ea typeface="Anonymous Pro" panose="02060609030202000504" pitchFamily="49" charset="0"/>
                <a:cs typeface="Consolas" panose="020B0609020204030204" pitchFamily="49" charset="0"/>
              </a:rPr>
              <a:t>val</a:t>
            </a:r>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b="1" dirty="0">
                <a:solidFill>
                  <a:srgbClr val="1482AC"/>
                </a:solidFill>
                <a:latin typeface="Consolas" panose="020B0609020204030204" pitchFamily="49" charset="0"/>
                <a:ea typeface="Anonymous Pro" panose="02060609030202000504" pitchFamily="49" charset="0"/>
                <a:cs typeface="Consolas" panose="020B0609020204030204" pitchFamily="49" charset="0"/>
              </a:rPr>
              <a:t>x</a:t>
            </a:r>
            <a:r>
              <a:rPr lang="en-US" sz="1400" dirty="0">
                <a:latin typeface="Consolas" panose="020B0609020204030204" pitchFamily="49" charset="0"/>
                <a:ea typeface="Anonymous Pro" panose="02060609030202000504" pitchFamily="49" charset="0"/>
                <a:cs typeface="Consolas" panose="020B0609020204030204" pitchFamily="49" charset="0"/>
              </a:rPr>
              <a:t> = </a:t>
            </a:r>
            <a:r>
              <a:rPr lang="en-US" sz="1400" dirty="0" err="1">
                <a:latin typeface="Consolas" panose="020B0609020204030204" pitchFamily="49" charset="0"/>
                <a:ea typeface="Anonymous Pro" panose="02060609030202000504" pitchFamily="49" charset="0"/>
                <a:cs typeface="Consolas" panose="020B0609020204030204" pitchFamily="49" charset="0"/>
              </a:rPr>
              <a:t>sc.parallelize</a:t>
            </a:r>
            <a:r>
              <a:rPr lang="en-US" sz="1400" dirty="0">
                <a:latin typeface="Consolas" panose="020B0609020204030204" pitchFamily="49" charset="0"/>
                <a:ea typeface="Anonymous Pro" panose="02060609030202000504" pitchFamily="49" charset="0"/>
                <a:cs typeface="Consolas" panose="020B0609020204030204" pitchFamily="49" charset="0"/>
              </a:rPr>
              <a:t>(Array(1,2,3))</a:t>
            </a:r>
          </a:p>
          <a:p>
            <a:r>
              <a:rPr lang="en-US" sz="1400" dirty="0" err="1">
                <a:latin typeface="Consolas" panose="020B0609020204030204" pitchFamily="49" charset="0"/>
                <a:ea typeface="Anonymous Pro" panose="02060609030202000504" pitchFamily="49" charset="0"/>
                <a:cs typeface="Consolas" panose="020B0609020204030204" pitchFamily="49" charset="0"/>
              </a:rPr>
              <a:t>val</a:t>
            </a:r>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b="1" dirty="0">
                <a:solidFill>
                  <a:srgbClr val="1482AC"/>
                </a:solidFill>
                <a:latin typeface="Consolas" panose="020B0609020204030204" pitchFamily="49" charset="0"/>
                <a:ea typeface="Anonymous Pro" panose="02060609030202000504" pitchFamily="49" charset="0"/>
                <a:cs typeface="Consolas" panose="020B0609020204030204" pitchFamily="49" charset="0"/>
              </a:rPr>
              <a:t>y</a:t>
            </a:r>
            <a:r>
              <a:rPr lang="en-US" sz="1400" dirty="0">
                <a:latin typeface="Consolas" panose="020B0609020204030204" pitchFamily="49" charset="0"/>
                <a:ea typeface="Anonymous Pro" panose="02060609030202000504" pitchFamily="49" charset="0"/>
                <a:cs typeface="Consolas" panose="020B0609020204030204" pitchFamily="49" charset="0"/>
              </a:rPr>
              <a:t> = </a:t>
            </a:r>
            <a:r>
              <a:rPr lang="en-US" sz="1400" b="1" dirty="0" err="1" smtClean="0">
                <a:solidFill>
                  <a:srgbClr val="1482AC"/>
                </a:solidFill>
                <a:latin typeface="Consolas" panose="020B0609020204030204" pitchFamily="49" charset="0"/>
                <a:ea typeface="Anonymous Pro" panose="02060609030202000504" pitchFamily="49" charset="0"/>
                <a:cs typeface="Consolas" panose="020B0609020204030204" pitchFamily="49" charset="0"/>
              </a:rPr>
              <a:t>x</a:t>
            </a:r>
            <a:r>
              <a:rPr lang="en-US" sz="1400" dirty="0" err="1" smtClean="0">
                <a:latin typeface="Consolas" panose="020B0609020204030204" pitchFamily="49" charset="0"/>
                <a:ea typeface="Anonymous Pro" panose="02060609030202000504" pitchFamily="49" charset="0"/>
                <a:cs typeface="Consolas" panose="020B0609020204030204" pitchFamily="49" charset="0"/>
              </a:rPr>
              <a:t>.filter</a:t>
            </a:r>
            <a:r>
              <a:rPr lang="en-US" sz="1400" dirty="0" smtClean="0">
                <a:latin typeface="Consolas" panose="020B0609020204030204" pitchFamily="49" charset="0"/>
                <a:ea typeface="Anonymous Pro" panose="02060609030202000504" pitchFamily="49" charset="0"/>
                <a:cs typeface="Consolas" panose="020B0609020204030204" pitchFamily="49" charset="0"/>
              </a:rPr>
              <a:t>(n </a:t>
            </a:r>
            <a:r>
              <a:rPr lang="en-US" sz="1400" dirty="0">
                <a:latin typeface="Consolas" panose="020B0609020204030204" pitchFamily="49" charset="0"/>
                <a:ea typeface="Anonymous Pro" panose="02060609030202000504" pitchFamily="49" charset="0"/>
                <a:cs typeface="Consolas" panose="020B0609020204030204" pitchFamily="49" charset="0"/>
              </a:rPr>
              <a:t>=&gt; n%2 == 1)</a:t>
            </a:r>
          </a:p>
          <a:p>
            <a:r>
              <a:rPr lang="en-US" sz="1400" dirty="0" err="1" smtClean="0">
                <a:latin typeface="Consolas" panose="020B0609020204030204" pitchFamily="49" charset="0"/>
                <a:ea typeface="Anonymous Pro" panose="02060609030202000504" pitchFamily="49" charset="0"/>
                <a:cs typeface="Consolas" panose="020B0609020204030204" pitchFamily="49" charset="0"/>
              </a:rPr>
              <a:t>println</a:t>
            </a:r>
            <a:r>
              <a:rPr lang="en-US" sz="1400" dirty="0" smtClean="0">
                <a:latin typeface="Consolas" panose="020B0609020204030204" pitchFamily="49" charset="0"/>
                <a:ea typeface="Anonymous Pro" panose="02060609030202000504" pitchFamily="49" charset="0"/>
                <a:cs typeface="Consolas" panose="020B0609020204030204" pitchFamily="49" charset="0"/>
              </a:rPr>
              <a:t>(</a:t>
            </a:r>
            <a:r>
              <a:rPr lang="en-US" sz="1400" b="1" dirty="0" err="1" smtClean="0">
                <a:solidFill>
                  <a:srgbClr val="1482AC"/>
                </a:solidFill>
                <a:latin typeface="Consolas" panose="020B0609020204030204" pitchFamily="49" charset="0"/>
                <a:ea typeface="Anonymous Pro" panose="02060609030202000504" pitchFamily="49" charset="0"/>
                <a:cs typeface="Consolas" panose="020B0609020204030204" pitchFamily="49" charset="0"/>
              </a:rPr>
              <a:t>x</a:t>
            </a:r>
            <a:r>
              <a:rPr lang="en-US" sz="1400" dirty="0" err="1" smtClean="0">
                <a:latin typeface="Consolas" panose="020B0609020204030204" pitchFamily="49" charset="0"/>
                <a:ea typeface="Anonymous Pro" panose="02060609030202000504" pitchFamily="49" charset="0"/>
                <a:cs typeface="Consolas" panose="020B0609020204030204" pitchFamily="49" charset="0"/>
              </a:rPr>
              <a:t>.collect</a:t>
            </a:r>
            <a:r>
              <a:rPr lang="en-US" sz="1400" dirty="0" smtClean="0">
                <a:latin typeface="Consolas" panose="020B0609020204030204" pitchFamily="49" charset="0"/>
                <a:ea typeface="Anonymous Pro" panose="02060609030202000504" pitchFamily="49" charset="0"/>
                <a:cs typeface="Consolas" panose="020B0609020204030204" pitchFamily="49" charset="0"/>
              </a:rPr>
              <a:t>().</a:t>
            </a:r>
            <a:r>
              <a:rPr lang="en-US" sz="1400" dirty="0" err="1">
                <a:latin typeface="Consolas" panose="020B0609020204030204" pitchFamily="49" charset="0"/>
                <a:ea typeface="Anonymous Pro" panose="02060609030202000504" pitchFamily="49" charset="0"/>
                <a:cs typeface="Consolas" panose="020B0609020204030204" pitchFamily="49" charset="0"/>
              </a:rPr>
              <a:t>mkString</a:t>
            </a:r>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dirty="0" smtClean="0">
                <a:latin typeface="Consolas" panose="020B0609020204030204" pitchFamily="49" charset="0"/>
                <a:ea typeface="Anonymous Pro" panose="02060609030202000504" pitchFamily="49" charset="0"/>
                <a:cs typeface="Consolas" panose="020B0609020204030204" pitchFamily="49" charset="0"/>
              </a:rPr>
              <a:t>"))</a:t>
            </a:r>
          </a:p>
          <a:p>
            <a:r>
              <a:rPr lang="en-US" sz="1400" dirty="0" err="1" smtClean="0">
                <a:latin typeface="Consolas" panose="020B0609020204030204" pitchFamily="49" charset="0"/>
                <a:ea typeface="Anonymous Pro" panose="02060609030202000504" pitchFamily="49" charset="0"/>
                <a:cs typeface="Consolas" panose="020B0609020204030204" pitchFamily="49" charset="0"/>
              </a:rPr>
              <a:t>println</a:t>
            </a:r>
            <a:r>
              <a:rPr lang="en-US" sz="1400" dirty="0" smtClean="0">
                <a:latin typeface="Consolas" panose="020B0609020204030204" pitchFamily="49" charset="0"/>
                <a:ea typeface="Anonymous Pro" panose="02060609030202000504" pitchFamily="49" charset="0"/>
                <a:cs typeface="Consolas" panose="020B0609020204030204" pitchFamily="49" charset="0"/>
              </a:rPr>
              <a:t>(</a:t>
            </a:r>
            <a:r>
              <a:rPr lang="en-US" sz="1400" b="1" dirty="0" err="1" smtClean="0">
                <a:solidFill>
                  <a:srgbClr val="1482AC"/>
                </a:solidFill>
                <a:latin typeface="Consolas" panose="020B0609020204030204" pitchFamily="49" charset="0"/>
                <a:ea typeface="Anonymous Pro" panose="02060609030202000504" pitchFamily="49" charset="0"/>
                <a:cs typeface="Consolas" panose="020B0609020204030204" pitchFamily="49" charset="0"/>
              </a:rPr>
              <a:t>y</a:t>
            </a:r>
            <a:r>
              <a:rPr lang="en-US" sz="1400" dirty="0" err="1" smtClean="0">
                <a:latin typeface="Consolas" panose="020B0609020204030204" pitchFamily="49" charset="0"/>
                <a:ea typeface="Anonymous Pro" panose="02060609030202000504" pitchFamily="49" charset="0"/>
                <a:cs typeface="Consolas" panose="020B0609020204030204" pitchFamily="49" charset="0"/>
              </a:rPr>
              <a:t>.collect</a:t>
            </a:r>
            <a:r>
              <a:rPr lang="en-US" sz="1400" dirty="0" smtClean="0">
                <a:latin typeface="Consolas" panose="020B0609020204030204" pitchFamily="49" charset="0"/>
                <a:ea typeface="Anonymous Pro" panose="02060609030202000504" pitchFamily="49" charset="0"/>
                <a:cs typeface="Consolas" panose="020B0609020204030204" pitchFamily="49" charset="0"/>
              </a:rPr>
              <a:t>().</a:t>
            </a:r>
            <a:r>
              <a:rPr lang="en-US" sz="1400" dirty="0" err="1" smtClean="0">
                <a:latin typeface="Consolas" panose="020B0609020204030204" pitchFamily="49" charset="0"/>
                <a:ea typeface="Anonymous Pro" panose="02060609030202000504" pitchFamily="49" charset="0"/>
                <a:cs typeface="Consolas" panose="020B0609020204030204" pitchFamily="49" charset="0"/>
              </a:rPr>
              <a:t>mkString</a:t>
            </a:r>
            <a:r>
              <a:rPr lang="en-US" sz="1400" dirty="0">
                <a:latin typeface="Consolas" panose="020B0609020204030204" pitchFamily="49" charset="0"/>
                <a:ea typeface="Anonymous Pro" panose="02060609030202000504" pitchFamily="49" charset="0"/>
                <a:cs typeface="Consolas" panose="020B0609020204030204" pitchFamily="49" charset="0"/>
              </a:rPr>
              <a:t>(", "))</a:t>
            </a:r>
          </a:p>
        </p:txBody>
      </p:sp>
      <p:sp>
        <p:nvSpPr>
          <p:cNvPr id="4" name="Rectangle 3"/>
          <p:cNvSpPr/>
          <p:nvPr/>
        </p:nvSpPr>
        <p:spPr>
          <a:xfrm>
            <a:off x="7164052" y="5417016"/>
            <a:ext cx="4604208" cy="646331"/>
          </a:xfrm>
          <a:prstGeom prst="rect">
            <a:avLst/>
          </a:prstGeom>
        </p:spPr>
        <p:txBody>
          <a:bodyPr wrap="square">
            <a:spAutoFit/>
          </a:bodyPr>
          <a:lstStyle/>
          <a:p>
            <a:r>
              <a:rPr lang="en-IN" dirty="0"/>
              <a:t>1, 2, 3</a:t>
            </a:r>
          </a:p>
          <a:p>
            <a:r>
              <a:rPr lang="en-IN" dirty="0"/>
              <a:t>1, 3</a:t>
            </a:r>
          </a:p>
        </p:txBody>
      </p:sp>
    </p:spTree>
    <p:extLst>
      <p:ext uri="{BB962C8B-B14F-4D97-AF65-F5344CB8AC3E}">
        <p14:creationId xmlns:p14="http://schemas.microsoft.com/office/powerpoint/2010/main" val="112130265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flatmap</a:t>
            </a:r>
            <a:endParaRPr lang="en-US" dirty="0"/>
          </a:p>
        </p:txBody>
      </p:sp>
      <p:sp>
        <p:nvSpPr>
          <p:cNvPr id="3" name="Rectangle 2"/>
          <p:cNvSpPr/>
          <p:nvPr/>
        </p:nvSpPr>
        <p:spPr>
          <a:xfrm>
            <a:off x="1734400" y="286784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2126749" y="3231049"/>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2514794" y="3565378"/>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4774699" y="2695430"/>
            <a:ext cx="2519122" cy="461665"/>
          </a:xfrm>
          <a:prstGeom prst="rect">
            <a:avLst/>
          </a:prstGeom>
          <a:noFill/>
        </p:spPr>
        <p:txBody>
          <a:bodyPr wrap="square" rtlCol="0">
            <a:spAutoFit/>
          </a:bodyPr>
          <a:lstStyle/>
          <a:p>
            <a:r>
              <a:rPr lang="en-US" sz="2400" dirty="0" smtClean="0"/>
              <a:t>3 items in RDD</a:t>
            </a:r>
            <a:endParaRPr lang="en-US" sz="2400" dirty="0"/>
          </a:p>
        </p:txBody>
      </p:sp>
      <p:sp>
        <p:nvSpPr>
          <p:cNvPr id="7" name="TextBox 6"/>
          <p:cNvSpPr txBox="1"/>
          <p:nvPr/>
        </p:nvSpPr>
        <p:spPr>
          <a:xfrm rot="2838900">
            <a:off x="923283" y="4458589"/>
            <a:ext cx="2014584" cy="307777"/>
          </a:xfrm>
          <a:prstGeom prst="rect">
            <a:avLst/>
          </a:prstGeom>
          <a:noFill/>
        </p:spPr>
        <p:txBody>
          <a:bodyPr wrap="square" rtlCol="0">
            <a:spAutoFit/>
          </a:bodyPr>
          <a:lstStyle/>
          <a:p>
            <a:r>
              <a:rPr lang="en-US" sz="1400" dirty="0" smtClean="0"/>
              <a:t>(partitions not shown)</a:t>
            </a:r>
            <a:endParaRPr lang="en-US" sz="1400" dirty="0"/>
          </a:p>
        </p:txBody>
      </p:sp>
      <p:sp>
        <p:nvSpPr>
          <p:cNvPr id="8" name="TextBox 7"/>
          <p:cNvSpPr txBox="1"/>
          <p:nvPr/>
        </p:nvSpPr>
        <p:spPr>
          <a:xfrm>
            <a:off x="2514794" y="1894625"/>
            <a:ext cx="1419253" cy="400110"/>
          </a:xfrm>
          <a:prstGeom prst="rect">
            <a:avLst/>
          </a:prstGeom>
          <a:noFill/>
        </p:spPr>
        <p:txBody>
          <a:bodyPr wrap="square" rtlCol="0">
            <a:spAutoFit/>
          </a:bodyPr>
          <a:lstStyle/>
          <a:p>
            <a:r>
              <a:rPr lang="en-US" sz="2000" dirty="0" smtClean="0"/>
              <a:t>RDD: </a:t>
            </a:r>
            <a:r>
              <a:rPr lang="en-US" sz="2000" b="1" dirty="0" smtClean="0">
                <a:solidFill>
                  <a:srgbClr val="1482AC"/>
                </a:solidFill>
              </a:rPr>
              <a:t>x</a:t>
            </a:r>
            <a:endParaRPr lang="en-US" sz="2000" b="1" dirty="0">
              <a:solidFill>
                <a:srgbClr val="1482AC"/>
              </a:solidFill>
            </a:endParaRPr>
          </a:p>
        </p:txBody>
      </p:sp>
      <p:pic>
        <p:nvPicPr>
          <p:cNvPr id="10" name="Picture 3" descr="C:\Dropbox\Databricks\images etc\green (Mobil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26035" y="387345"/>
            <a:ext cx="505427" cy="674429"/>
          </a:xfrm>
          <a:prstGeom prst="rect">
            <a:avLst/>
          </a:prstGeom>
          <a:noFill/>
          <a:ln w="15875">
            <a:solidFill>
              <a:schemeClr val="tx1"/>
            </a:solidFill>
          </a:ln>
          <a:extLst>
            <a:ext uri="{909E8E84-426E-40DD-AFC4-6F175D3DCCD1}">
              <a14:hiddenFill xmlns:a14="http://schemas.microsoft.com/office/drawing/2010/main">
                <a:solidFill>
                  <a:srgbClr val="FFFFFF"/>
                </a:solidFill>
              </a14:hiddenFill>
            </a:ext>
          </a:extLst>
        </p:spPr>
      </p:pic>
      <p:pic>
        <p:nvPicPr>
          <p:cNvPr id="11" name="Picture 2" descr="http://www.insideoutretreats.com/site/images/TransformationButterflies.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7446" y="6378507"/>
            <a:ext cx="2009304" cy="4794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713537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flatmap</a:t>
            </a:r>
            <a:endParaRPr lang="en-US" dirty="0"/>
          </a:p>
        </p:txBody>
      </p:sp>
      <p:sp>
        <p:nvSpPr>
          <p:cNvPr id="3" name="Rectangle 2"/>
          <p:cNvSpPr/>
          <p:nvPr/>
        </p:nvSpPr>
        <p:spPr>
          <a:xfrm>
            <a:off x="1734400" y="286784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2126749" y="3231049"/>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514794" y="3565378"/>
            <a:ext cx="2519122"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2419350" y="3489803"/>
            <a:ext cx="2705100" cy="1241046"/>
          </a:xfrm>
          <a:prstGeom prst="roundRect">
            <a:avLst/>
          </a:prstGeom>
          <a:noFill/>
          <a:ln w="57150">
            <a:solidFill>
              <a:srgbClr val="DB1F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p:nvCxnSpPr>
        <p:spPr>
          <a:xfrm>
            <a:off x="3320535" y="3565378"/>
            <a:ext cx="0" cy="1079995"/>
          </a:xfrm>
          <a:prstGeom prst="line">
            <a:avLst/>
          </a:prstGeom>
          <a:ln w="22225">
            <a:solidFill>
              <a:schemeClr val="tx1"/>
            </a:solidFill>
          </a:ln>
        </p:spPr>
        <p:style>
          <a:lnRef idx="1">
            <a:schemeClr val="dk1"/>
          </a:lnRef>
          <a:fillRef idx="0">
            <a:schemeClr val="dk1"/>
          </a:fillRef>
          <a:effectRef idx="0">
            <a:schemeClr val="dk1"/>
          </a:effectRef>
          <a:fontRef idx="minor">
            <a:schemeClr val="tx1"/>
          </a:fontRef>
        </p:style>
      </p:cxnSp>
      <p:cxnSp>
        <p:nvCxnSpPr>
          <p:cNvPr id="12" name="Straight Connector 11"/>
          <p:cNvCxnSpPr/>
          <p:nvPr/>
        </p:nvCxnSpPr>
        <p:spPr>
          <a:xfrm>
            <a:off x="4195609" y="3565378"/>
            <a:ext cx="0" cy="1079995"/>
          </a:xfrm>
          <a:prstGeom prst="line">
            <a:avLst/>
          </a:prstGeom>
          <a:ln w="22225">
            <a:solidFill>
              <a:schemeClr val="tx1"/>
            </a:solidFill>
          </a:ln>
        </p:spPr>
        <p:style>
          <a:lnRef idx="1">
            <a:schemeClr val="dk1"/>
          </a:lnRef>
          <a:fillRef idx="0">
            <a:schemeClr val="dk1"/>
          </a:fillRef>
          <a:effectRef idx="0">
            <a:schemeClr val="dk1"/>
          </a:effectRef>
          <a:fontRef idx="minor">
            <a:schemeClr val="tx1"/>
          </a:fontRef>
        </p:style>
      </p:cxnSp>
      <p:sp>
        <p:nvSpPr>
          <p:cNvPr id="14" name="Rectangle 13"/>
          <p:cNvSpPr/>
          <p:nvPr/>
        </p:nvSpPr>
        <p:spPr>
          <a:xfrm>
            <a:off x="8017761" y="3575005"/>
            <a:ext cx="833243"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8170161" y="3727405"/>
            <a:ext cx="833243"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8322561" y="3879805"/>
            <a:ext cx="833243"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2514794" y="1894625"/>
            <a:ext cx="1419253" cy="400110"/>
          </a:xfrm>
          <a:prstGeom prst="rect">
            <a:avLst/>
          </a:prstGeom>
          <a:noFill/>
        </p:spPr>
        <p:txBody>
          <a:bodyPr wrap="square" rtlCol="0">
            <a:spAutoFit/>
          </a:bodyPr>
          <a:lstStyle/>
          <a:p>
            <a:r>
              <a:rPr lang="en-US" sz="2000" dirty="0" smtClean="0"/>
              <a:t>RDD: </a:t>
            </a:r>
            <a:r>
              <a:rPr lang="en-US" sz="2000" b="1" dirty="0">
                <a:solidFill>
                  <a:srgbClr val="1482AC"/>
                </a:solidFill>
              </a:rPr>
              <a:t>x</a:t>
            </a:r>
          </a:p>
        </p:txBody>
      </p:sp>
      <p:sp>
        <p:nvSpPr>
          <p:cNvPr id="18" name="TextBox 17"/>
          <p:cNvSpPr txBox="1"/>
          <p:nvPr/>
        </p:nvSpPr>
        <p:spPr>
          <a:xfrm>
            <a:off x="8546999" y="1894625"/>
            <a:ext cx="1419253" cy="400110"/>
          </a:xfrm>
          <a:prstGeom prst="rect">
            <a:avLst/>
          </a:prstGeom>
          <a:noFill/>
        </p:spPr>
        <p:txBody>
          <a:bodyPr wrap="square" rtlCol="0">
            <a:spAutoFit/>
          </a:bodyPr>
          <a:lstStyle/>
          <a:p>
            <a:r>
              <a:rPr lang="en-US" sz="2000" dirty="0" smtClean="0"/>
              <a:t>RDD: </a:t>
            </a:r>
            <a:r>
              <a:rPr lang="en-US" sz="2000" b="1" dirty="0">
                <a:solidFill>
                  <a:srgbClr val="E68042"/>
                </a:solidFill>
              </a:rPr>
              <a:t>y</a:t>
            </a:r>
          </a:p>
        </p:txBody>
      </p:sp>
      <p:pic>
        <p:nvPicPr>
          <p:cNvPr id="19" name="Picture 3" descr="C:\Dropbox\Databricks\images etc\green (Mobil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26035" y="387345"/>
            <a:ext cx="505427" cy="674429"/>
          </a:xfrm>
          <a:prstGeom prst="rect">
            <a:avLst/>
          </a:prstGeom>
          <a:noFill/>
          <a:ln w="15875">
            <a:solidFill>
              <a:schemeClr val="tx1"/>
            </a:solidFill>
          </a:ln>
          <a:extLst>
            <a:ext uri="{909E8E84-426E-40DD-AFC4-6F175D3DCCD1}">
              <a14:hiddenFill xmlns:a14="http://schemas.microsoft.com/office/drawing/2010/main">
                <a:solidFill>
                  <a:srgbClr val="FFFFFF"/>
                </a:solidFill>
              </a14:hiddenFill>
            </a:ext>
          </a:extLst>
        </p:spPr>
      </p:pic>
      <p:pic>
        <p:nvPicPr>
          <p:cNvPr id="20" name="Picture 2" descr="http://www.insideoutretreats.com/site/images/TransformationButterflies.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7446" y="6378507"/>
            <a:ext cx="2009304" cy="4794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232163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7560561" y="3103040"/>
            <a:ext cx="833243"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7712961" y="3255440"/>
            <a:ext cx="833243"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7865361" y="3407840"/>
            <a:ext cx="833243"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flatmap</a:t>
            </a:r>
            <a:endParaRPr lang="en-US" dirty="0"/>
          </a:p>
        </p:txBody>
      </p:sp>
      <p:sp>
        <p:nvSpPr>
          <p:cNvPr id="3" name="Rectangle 2"/>
          <p:cNvSpPr/>
          <p:nvPr/>
        </p:nvSpPr>
        <p:spPr>
          <a:xfrm>
            <a:off x="1734400" y="286784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2126749" y="3231049"/>
            <a:ext cx="2519122"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2027770" y="3146857"/>
            <a:ext cx="2705100" cy="1241046"/>
          </a:xfrm>
          <a:prstGeom prst="roundRect">
            <a:avLst/>
          </a:prstGeom>
          <a:noFill/>
          <a:ln w="57150">
            <a:solidFill>
              <a:srgbClr val="DB1F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p:nvCxnSpPr>
        <p:spPr>
          <a:xfrm>
            <a:off x="2980294" y="3231049"/>
            <a:ext cx="0" cy="1079995"/>
          </a:xfrm>
          <a:prstGeom prst="line">
            <a:avLst/>
          </a:prstGeom>
          <a:ln w="22225">
            <a:solidFill>
              <a:schemeClr val="tx1"/>
            </a:solidFill>
          </a:ln>
        </p:spPr>
        <p:style>
          <a:lnRef idx="1">
            <a:schemeClr val="dk1"/>
          </a:lnRef>
          <a:fillRef idx="0">
            <a:schemeClr val="dk1"/>
          </a:fillRef>
          <a:effectRef idx="0">
            <a:schemeClr val="dk1"/>
          </a:effectRef>
          <a:fontRef idx="minor">
            <a:schemeClr val="tx1"/>
          </a:fontRef>
        </p:style>
      </p:cxnSp>
      <p:cxnSp>
        <p:nvCxnSpPr>
          <p:cNvPr id="12" name="Straight Connector 11"/>
          <p:cNvCxnSpPr/>
          <p:nvPr/>
        </p:nvCxnSpPr>
        <p:spPr>
          <a:xfrm>
            <a:off x="3855368" y="3231049"/>
            <a:ext cx="0" cy="1079995"/>
          </a:xfrm>
          <a:prstGeom prst="line">
            <a:avLst/>
          </a:prstGeom>
          <a:ln w="22225">
            <a:solidFill>
              <a:schemeClr val="tx1"/>
            </a:solidFill>
          </a:ln>
        </p:spPr>
        <p:style>
          <a:lnRef idx="1">
            <a:schemeClr val="dk1"/>
          </a:lnRef>
          <a:fillRef idx="0">
            <a:schemeClr val="dk1"/>
          </a:fillRef>
          <a:effectRef idx="0">
            <a:schemeClr val="dk1"/>
          </a:effectRef>
          <a:fontRef idx="minor">
            <a:schemeClr val="tx1"/>
          </a:fontRef>
        </p:style>
      </p:cxnSp>
      <p:sp>
        <p:nvSpPr>
          <p:cNvPr id="8" name="Rectangle 7"/>
          <p:cNvSpPr/>
          <p:nvPr/>
        </p:nvSpPr>
        <p:spPr>
          <a:xfrm>
            <a:off x="2514794" y="3565378"/>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8017761" y="3575005"/>
            <a:ext cx="833243"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8170161" y="3727405"/>
            <a:ext cx="833243"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8322561" y="3879805"/>
            <a:ext cx="833243"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2514794" y="1894625"/>
            <a:ext cx="1419253" cy="400110"/>
          </a:xfrm>
          <a:prstGeom prst="rect">
            <a:avLst/>
          </a:prstGeom>
          <a:noFill/>
        </p:spPr>
        <p:txBody>
          <a:bodyPr wrap="square" rtlCol="0">
            <a:spAutoFit/>
          </a:bodyPr>
          <a:lstStyle/>
          <a:p>
            <a:r>
              <a:rPr lang="en-US" sz="2000" dirty="0" smtClean="0"/>
              <a:t>RDD: </a:t>
            </a:r>
            <a:r>
              <a:rPr lang="en-US" sz="2000" b="1" dirty="0">
                <a:solidFill>
                  <a:srgbClr val="1482AC"/>
                </a:solidFill>
              </a:rPr>
              <a:t>x</a:t>
            </a:r>
          </a:p>
        </p:txBody>
      </p:sp>
      <p:sp>
        <p:nvSpPr>
          <p:cNvPr id="18" name="TextBox 17"/>
          <p:cNvSpPr txBox="1"/>
          <p:nvPr/>
        </p:nvSpPr>
        <p:spPr>
          <a:xfrm>
            <a:off x="8546999" y="1894625"/>
            <a:ext cx="1419253" cy="400110"/>
          </a:xfrm>
          <a:prstGeom prst="rect">
            <a:avLst/>
          </a:prstGeom>
          <a:noFill/>
        </p:spPr>
        <p:txBody>
          <a:bodyPr wrap="square" rtlCol="0">
            <a:spAutoFit/>
          </a:bodyPr>
          <a:lstStyle/>
          <a:p>
            <a:r>
              <a:rPr lang="en-US" sz="2000" dirty="0" smtClean="0"/>
              <a:t>RDD: </a:t>
            </a:r>
            <a:r>
              <a:rPr lang="en-US" sz="2000" b="1" dirty="0" smtClean="0">
                <a:solidFill>
                  <a:srgbClr val="E68042"/>
                </a:solidFill>
              </a:rPr>
              <a:t>y</a:t>
            </a:r>
            <a:endParaRPr lang="en-US" sz="2000" b="1" dirty="0">
              <a:solidFill>
                <a:srgbClr val="E68042"/>
              </a:solidFill>
            </a:endParaRPr>
          </a:p>
        </p:txBody>
      </p:sp>
      <p:pic>
        <p:nvPicPr>
          <p:cNvPr id="22" name="Picture 3" descr="C:\Dropbox\Databricks\images etc\green (Mobil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26035" y="387345"/>
            <a:ext cx="505427" cy="674429"/>
          </a:xfrm>
          <a:prstGeom prst="rect">
            <a:avLst/>
          </a:prstGeom>
          <a:noFill/>
          <a:ln w="15875">
            <a:solidFill>
              <a:schemeClr val="tx1"/>
            </a:solidFill>
          </a:ln>
          <a:extLst>
            <a:ext uri="{909E8E84-426E-40DD-AFC4-6F175D3DCCD1}">
              <a14:hiddenFill xmlns:a14="http://schemas.microsoft.com/office/drawing/2010/main">
                <a:solidFill>
                  <a:srgbClr val="FFFFFF"/>
                </a:solidFill>
              </a14:hiddenFill>
            </a:ext>
          </a:extLst>
        </p:spPr>
      </p:pic>
      <p:pic>
        <p:nvPicPr>
          <p:cNvPr id="23" name="Picture 2" descr="http://www.insideoutretreats.com/site/images/TransformationButterflies.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7446" y="6378507"/>
            <a:ext cx="2009304" cy="4794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13706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7081889" y="2641708"/>
            <a:ext cx="833243"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7234289" y="2794108"/>
            <a:ext cx="833243"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7386689" y="2946508"/>
            <a:ext cx="833243"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7560561" y="3103040"/>
            <a:ext cx="833243"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7712961" y="3255440"/>
            <a:ext cx="833243"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7865361" y="3407840"/>
            <a:ext cx="833243"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flatmap</a:t>
            </a:r>
            <a:endParaRPr lang="en-US" dirty="0"/>
          </a:p>
        </p:txBody>
      </p:sp>
      <p:sp>
        <p:nvSpPr>
          <p:cNvPr id="3" name="Rectangle 2"/>
          <p:cNvSpPr/>
          <p:nvPr/>
        </p:nvSpPr>
        <p:spPr>
          <a:xfrm>
            <a:off x="1734400" y="2867843"/>
            <a:ext cx="2519122"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p:nvCxnSpPr>
        <p:spPr>
          <a:xfrm>
            <a:off x="2544359" y="2867875"/>
            <a:ext cx="0" cy="1079995"/>
          </a:xfrm>
          <a:prstGeom prst="line">
            <a:avLst/>
          </a:prstGeom>
          <a:ln w="22225">
            <a:solidFill>
              <a:schemeClr val="tx1"/>
            </a:solidFill>
          </a:ln>
        </p:spPr>
        <p:style>
          <a:lnRef idx="1">
            <a:schemeClr val="dk1"/>
          </a:lnRef>
          <a:fillRef idx="0">
            <a:schemeClr val="dk1"/>
          </a:fillRef>
          <a:effectRef idx="0">
            <a:schemeClr val="dk1"/>
          </a:effectRef>
          <a:fontRef idx="minor">
            <a:schemeClr val="tx1"/>
          </a:fontRef>
        </p:style>
      </p:cxnSp>
      <p:cxnSp>
        <p:nvCxnSpPr>
          <p:cNvPr id="12" name="Straight Connector 11"/>
          <p:cNvCxnSpPr/>
          <p:nvPr/>
        </p:nvCxnSpPr>
        <p:spPr>
          <a:xfrm>
            <a:off x="3419433" y="2867875"/>
            <a:ext cx="0" cy="1079995"/>
          </a:xfrm>
          <a:prstGeom prst="line">
            <a:avLst/>
          </a:prstGeom>
          <a:ln w="22225">
            <a:solidFill>
              <a:schemeClr val="tx1"/>
            </a:solidFill>
          </a:ln>
        </p:spPr>
        <p:style>
          <a:lnRef idx="1">
            <a:schemeClr val="dk1"/>
          </a:lnRef>
          <a:fillRef idx="0">
            <a:schemeClr val="dk1"/>
          </a:fillRef>
          <a:effectRef idx="0">
            <a:schemeClr val="dk1"/>
          </a:effectRef>
          <a:fontRef idx="minor">
            <a:schemeClr val="tx1"/>
          </a:fontRef>
        </p:style>
      </p:cxnSp>
      <p:sp>
        <p:nvSpPr>
          <p:cNvPr id="9" name="Rounded Rectangle 8"/>
          <p:cNvSpPr/>
          <p:nvPr/>
        </p:nvSpPr>
        <p:spPr>
          <a:xfrm>
            <a:off x="1641411" y="2787317"/>
            <a:ext cx="2705100" cy="1241046"/>
          </a:xfrm>
          <a:prstGeom prst="roundRect">
            <a:avLst/>
          </a:prstGeom>
          <a:noFill/>
          <a:ln w="57150">
            <a:solidFill>
              <a:srgbClr val="DB1F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2126749" y="3231049"/>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514794" y="3565378"/>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8017761" y="3575005"/>
            <a:ext cx="833243"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8170161" y="3727405"/>
            <a:ext cx="833243"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8322561" y="3879805"/>
            <a:ext cx="833243"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2514794" y="1894625"/>
            <a:ext cx="1419253" cy="400110"/>
          </a:xfrm>
          <a:prstGeom prst="rect">
            <a:avLst/>
          </a:prstGeom>
          <a:noFill/>
        </p:spPr>
        <p:txBody>
          <a:bodyPr wrap="square" rtlCol="0">
            <a:spAutoFit/>
          </a:bodyPr>
          <a:lstStyle/>
          <a:p>
            <a:r>
              <a:rPr lang="en-US" sz="2000" dirty="0" smtClean="0"/>
              <a:t>RDD: </a:t>
            </a:r>
            <a:r>
              <a:rPr lang="en-US" sz="2000" b="1" dirty="0">
                <a:solidFill>
                  <a:srgbClr val="1482AC"/>
                </a:solidFill>
              </a:rPr>
              <a:t>x</a:t>
            </a:r>
          </a:p>
        </p:txBody>
      </p:sp>
      <p:sp>
        <p:nvSpPr>
          <p:cNvPr id="18" name="TextBox 17"/>
          <p:cNvSpPr txBox="1"/>
          <p:nvPr/>
        </p:nvSpPr>
        <p:spPr>
          <a:xfrm>
            <a:off x="8546999" y="1894625"/>
            <a:ext cx="1419253" cy="400110"/>
          </a:xfrm>
          <a:prstGeom prst="rect">
            <a:avLst/>
          </a:prstGeom>
          <a:noFill/>
        </p:spPr>
        <p:txBody>
          <a:bodyPr wrap="square" rtlCol="0">
            <a:spAutoFit/>
          </a:bodyPr>
          <a:lstStyle/>
          <a:p>
            <a:r>
              <a:rPr lang="en-US" sz="2000" dirty="0" smtClean="0"/>
              <a:t>RDD: </a:t>
            </a:r>
            <a:r>
              <a:rPr lang="en-US" sz="2000" b="1" dirty="0">
                <a:solidFill>
                  <a:srgbClr val="E68042"/>
                </a:solidFill>
              </a:rPr>
              <a:t>y</a:t>
            </a:r>
          </a:p>
        </p:txBody>
      </p:sp>
      <p:pic>
        <p:nvPicPr>
          <p:cNvPr id="25" name="Picture 3" descr="C:\Dropbox\Databricks\images etc\green (Mobil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26035" y="387345"/>
            <a:ext cx="505427" cy="674429"/>
          </a:xfrm>
          <a:prstGeom prst="rect">
            <a:avLst/>
          </a:prstGeom>
          <a:noFill/>
          <a:ln w="15875">
            <a:solidFill>
              <a:schemeClr val="tx1"/>
            </a:solidFill>
          </a:ln>
          <a:extLst>
            <a:ext uri="{909E8E84-426E-40DD-AFC4-6F175D3DCCD1}">
              <a14:hiddenFill xmlns:a14="http://schemas.microsoft.com/office/drawing/2010/main">
                <a:solidFill>
                  <a:srgbClr val="FFFFFF"/>
                </a:solidFill>
              </a14:hiddenFill>
            </a:ext>
          </a:extLst>
        </p:spPr>
      </p:pic>
      <p:pic>
        <p:nvPicPr>
          <p:cNvPr id="26" name="Picture 2" descr="http://www.insideoutretreats.com/site/images/TransformationButterflies.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7446" y="6378507"/>
            <a:ext cx="2009304" cy="4794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41350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895475" y="1059898"/>
            <a:ext cx="2826415" cy="369332"/>
          </a:xfrm>
          <a:prstGeom prst="rect">
            <a:avLst/>
          </a:prstGeom>
          <a:noFill/>
        </p:spPr>
        <p:txBody>
          <a:bodyPr wrap="none" rtlCol="0">
            <a:spAutoFit/>
          </a:bodyPr>
          <a:lstStyle/>
          <a:p>
            <a:r>
              <a:rPr lang="en-US" dirty="0">
                <a:latin typeface="Century Gothic" panose="020B0502020202020204" pitchFamily="34" charset="0"/>
              </a:rPr>
              <a:t>m</a:t>
            </a:r>
            <a:r>
              <a:rPr lang="en-US" dirty="0" smtClean="0">
                <a:latin typeface="Century Gothic" panose="020B0502020202020204" pitchFamily="34" charset="0"/>
              </a:rPr>
              <a:t>aking big data simple</a:t>
            </a:r>
            <a:endParaRPr lang="en-US" dirty="0">
              <a:latin typeface="Century Gothic" panose="020B0502020202020204" pitchFamily="34" charset="0"/>
            </a:endParaRPr>
          </a:p>
        </p:txBody>
      </p:sp>
      <p:pic>
        <p:nvPicPr>
          <p:cNvPr id="4" name="Picture 4" descr="Noteboo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95758" y="887186"/>
            <a:ext cx="4013584" cy="4043536"/>
          </a:xfrm>
          <a:prstGeom prst="rect">
            <a:avLst/>
          </a:prstGeom>
          <a:noFill/>
          <a:effectLst>
            <a:outerShdw blurRad="76200" dist="38100" dir="3000000" sx="101000" sy="101000" algn="tl" rotWithShape="0">
              <a:prstClr val="black">
                <a:alpha val="45000"/>
              </a:prstClr>
            </a:outerShdw>
          </a:effectLst>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7095758" y="5130954"/>
            <a:ext cx="4348116" cy="830997"/>
          </a:xfrm>
          <a:prstGeom prst="rect">
            <a:avLst/>
          </a:prstGeom>
          <a:noFill/>
        </p:spPr>
        <p:txBody>
          <a:bodyPr wrap="square" rtlCol="0">
            <a:spAutoFit/>
          </a:bodyPr>
          <a:lstStyle/>
          <a:p>
            <a:r>
              <a:rPr lang="en-US" sz="1200" dirty="0" smtClean="0">
                <a:solidFill>
                  <a:srgbClr val="DB1F25"/>
                </a:solidFill>
              </a:rPr>
              <a:t>Databricks Cloud:</a:t>
            </a:r>
          </a:p>
          <a:p>
            <a:r>
              <a:rPr lang="en-US" sz="1200" dirty="0" smtClean="0"/>
              <a:t>“A </a:t>
            </a:r>
            <a:r>
              <a:rPr lang="en-US" sz="1200" dirty="0"/>
              <a:t>unified platform for building Big Data pipelines – from ETL to Exploration and Dashboards, to Advanced Analytics and Data Products</a:t>
            </a:r>
            <a:r>
              <a:rPr lang="en-US" sz="1200" dirty="0" smtClean="0"/>
              <a:t>.”</a:t>
            </a:r>
            <a:endParaRPr lang="en-US" sz="1200" dirty="0"/>
          </a:p>
        </p:txBody>
      </p:sp>
      <p:sp>
        <p:nvSpPr>
          <p:cNvPr id="6" name="TextBox 5"/>
          <p:cNvSpPr txBox="1"/>
          <p:nvPr/>
        </p:nvSpPr>
        <p:spPr>
          <a:xfrm>
            <a:off x="297656" y="1637464"/>
            <a:ext cx="4255267" cy="4247317"/>
          </a:xfrm>
          <a:prstGeom prst="rect">
            <a:avLst/>
          </a:prstGeom>
          <a:noFill/>
        </p:spPr>
        <p:txBody>
          <a:bodyPr wrap="none" rtlCol="0">
            <a:spAutoFit/>
          </a:bodyPr>
          <a:lstStyle/>
          <a:p>
            <a:pPr marL="257168" indent="-257168">
              <a:lnSpc>
                <a:spcPct val="150000"/>
              </a:lnSpc>
              <a:buFont typeface="Arial" panose="020B0604020202020204" pitchFamily="34" charset="0"/>
              <a:buChar char="•"/>
            </a:pPr>
            <a:r>
              <a:rPr lang="en-US" dirty="0"/>
              <a:t>Founded </a:t>
            </a:r>
            <a:r>
              <a:rPr lang="en-US" dirty="0" smtClean="0"/>
              <a:t>in late 2013</a:t>
            </a:r>
          </a:p>
          <a:p>
            <a:pPr marL="257168" indent="-257168">
              <a:lnSpc>
                <a:spcPct val="150000"/>
              </a:lnSpc>
              <a:buFont typeface="Arial" panose="020B0604020202020204" pitchFamily="34" charset="0"/>
              <a:buChar char="•"/>
            </a:pPr>
            <a:r>
              <a:rPr lang="en-US" dirty="0"/>
              <a:t>by the creators of Apache </a:t>
            </a:r>
            <a:r>
              <a:rPr lang="en-US" dirty="0" smtClean="0"/>
              <a:t>Spark</a:t>
            </a:r>
          </a:p>
          <a:p>
            <a:pPr marL="257168" indent="-257168">
              <a:lnSpc>
                <a:spcPct val="150000"/>
              </a:lnSpc>
              <a:buFont typeface="Arial" panose="020B0604020202020204" pitchFamily="34" charset="0"/>
              <a:buChar char="•"/>
            </a:pPr>
            <a:r>
              <a:rPr lang="en-US" dirty="0" smtClean="0"/>
              <a:t>Original team from UC </a:t>
            </a:r>
            <a:r>
              <a:rPr lang="en-US" dirty="0"/>
              <a:t>Berkeley </a:t>
            </a:r>
            <a:r>
              <a:rPr lang="en-US" dirty="0" smtClean="0"/>
              <a:t>AMPLab</a:t>
            </a:r>
            <a:endParaRPr lang="en-US" dirty="0"/>
          </a:p>
          <a:p>
            <a:pPr marL="257168" indent="-257168">
              <a:lnSpc>
                <a:spcPct val="150000"/>
              </a:lnSpc>
              <a:buFont typeface="Arial" panose="020B0604020202020204" pitchFamily="34" charset="0"/>
              <a:buChar char="•"/>
            </a:pPr>
            <a:r>
              <a:rPr lang="en-US" dirty="0" smtClean="0"/>
              <a:t>Raised $47 Million in 2 rounds</a:t>
            </a:r>
            <a:endParaRPr lang="en-US" dirty="0"/>
          </a:p>
          <a:p>
            <a:pPr marL="257168" indent="-257168">
              <a:lnSpc>
                <a:spcPct val="150000"/>
              </a:lnSpc>
              <a:buFont typeface="Arial" panose="020B0604020202020204" pitchFamily="34" charset="0"/>
              <a:buChar char="•"/>
            </a:pPr>
            <a:r>
              <a:rPr lang="en-US" dirty="0" smtClean="0"/>
              <a:t>~55 </a:t>
            </a:r>
            <a:r>
              <a:rPr lang="en-US" dirty="0"/>
              <a:t>employees</a:t>
            </a:r>
          </a:p>
          <a:p>
            <a:pPr marL="257168" indent="-257168">
              <a:lnSpc>
                <a:spcPct val="150000"/>
              </a:lnSpc>
              <a:buFont typeface="Arial" panose="020B0604020202020204" pitchFamily="34" charset="0"/>
              <a:buChar char="•"/>
            </a:pPr>
            <a:r>
              <a:rPr lang="en-US" dirty="0"/>
              <a:t>We’re hiring! </a:t>
            </a:r>
            <a:endParaRPr lang="en-US" dirty="0" smtClean="0"/>
          </a:p>
          <a:p>
            <a:pPr marL="257168" indent="-257168">
              <a:lnSpc>
                <a:spcPct val="150000"/>
              </a:lnSpc>
              <a:buFont typeface="Arial" panose="020B0604020202020204" pitchFamily="34" charset="0"/>
              <a:buChar char="•"/>
            </a:pPr>
            <a:r>
              <a:rPr lang="en-US" dirty="0" smtClean="0"/>
              <a:t>Level 2/3 support partnerships with</a:t>
            </a:r>
            <a:endParaRPr lang="en-US" dirty="0"/>
          </a:p>
          <a:p>
            <a:pPr marL="714368" lvl="1" indent="-257168">
              <a:lnSpc>
                <a:spcPct val="150000"/>
              </a:lnSpc>
              <a:buFont typeface="Arial" panose="020B0604020202020204" pitchFamily="34" charset="0"/>
              <a:buChar char="•"/>
            </a:pPr>
            <a:r>
              <a:rPr lang="en-US" dirty="0" smtClean="0"/>
              <a:t>Hortonworks</a:t>
            </a:r>
          </a:p>
          <a:p>
            <a:pPr marL="714368" lvl="1" indent="-257168">
              <a:lnSpc>
                <a:spcPct val="150000"/>
              </a:lnSpc>
              <a:buFont typeface="Arial" panose="020B0604020202020204" pitchFamily="34" charset="0"/>
              <a:buChar char="•"/>
            </a:pPr>
            <a:r>
              <a:rPr lang="en-US" dirty="0" err="1" smtClean="0"/>
              <a:t>MapR</a:t>
            </a:r>
            <a:endParaRPr lang="en-US" dirty="0" smtClean="0"/>
          </a:p>
          <a:p>
            <a:pPr marL="714368" lvl="1" indent="-257168">
              <a:lnSpc>
                <a:spcPct val="150000"/>
              </a:lnSpc>
              <a:buFont typeface="Arial" panose="020B0604020202020204" pitchFamily="34" charset="0"/>
              <a:buChar char="•"/>
            </a:pPr>
            <a:r>
              <a:rPr lang="en-US" dirty="0" err="1" smtClean="0"/>
              <a:t>DataStax</a:t>
            </a:r>
            <a:endParaRPr lang="en-US" dirty="0"/>
          </a:p>
        </p:txBody>
      </p:sp>
      <p:sp>
        <p:nvSpPr>
          <p:cNvPr id="7" name="TextBox 6"/>
          <p:cNvSpPr txBox="1"/>
          <p:nvPr/>
        </p:nvSpPr>
        <p:spPr>
          <a:xfrm>
            <a:off x="1895475" y="3841913"/>
            <a:ext cx="1960793" cy="253916"/>
          </a:xfrm>
          <a:prstGeom prst="rect">
            <a:avLst/>
          </a:prstGeom>
          <a:noFill/>
        </p:spPr>
        <p:txBody>
          <a:bodyPr wrap="none" rtlCol="0">
            <a:spAutoFit/>
          </a:bodyPr>
          <a:lstStyle/>
          <a:p>
            <a:r>
              <a:rPr lang="en-US" sz="1050" dirty="0"/>
              <a:t>(</a:t>
            </a:r>
            <a:r>
              <a:rPr lang="en-US" sz="1050" dirty="0">
                <a:solidFill>
                  <a:schemeClr val="accent1">
                    <a:lumMod val="75000"/>
                  </a:schemeClr>
                </a:solidFill>
              </a:rPr>
              <a:t>http://databricks.workable.com</a:t>
            </a:r>
            <a:r>
              <a:rPr lang="en-US" sz="1050" dirty="0"/>
              <a:t>)</a:t>
            </a:r>
          </a:p>
        </p:txBody>
      </p:sp>
      <p:pic>
        <p:nvPicPr>
          <p:cNvPr id="8" name="Picture 7"/>
          <p:cNvPicPr>
            <a:picLocks noChangeAspect="1"/>
          </p:cNvPicPr>
          <p:nvPr/>
        </p:nvPicPr>
        <p:blipFill>
          <a:blip r:embed="rId4"/>
          <a:stretch>
            <a:fillRect/>
          </a:stretch>
        </p:blipFill>
        <p:spPr>
          <a:xfrm>
            <a:off x="297656" y="354751"/>
            <a:ext cx="4523809" cy="714286"/>
          </a:xfrm>
          <a:prstGeom prst="rect">
            <a:avLst/>
          </a:prstGeom>
        </p:spPr>
      </p:pic>
    </p:spTree>
    <p:extLst>
      <p:ext uri="{BB962C8B-B14F-4D97-AF65-F5344CB8AC3E}">
        <p14:creationId xmlns:p14="http://schemas.microsoft.com/office/powerpoint/2010/main" val="2403310352"/>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7081889" y="2641708"/>
            <a:ext cx="833243"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7234289" y="2794108"/>
            <a:ext cx="833243"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7386689" y="2946508"/>
            <a:ext cx="833243"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7560561" y="3103040"/>
            <a:ext cx="833243"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7712961" y="3255440"/>
            <a:ext cx="833243"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7865361" y="3407840"/>
            <a:ext cx="833243"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flatmap</a:t>
            </a:r>
            <a:endParaRPr lang="en-US" dirty="0"/>
          </a:p>
        </p:txBody>
      </p:sp>
      <p:sp>
        <p:nvSpPr>
          <p:cNvPr id="3" name="Rectangle 2"/>
          <p:cNvSpPr/>
          <p:nvPr/>
        </p:nvSpPr>
        <p:spPr>
          <a:xfrm>
            <a:off x="1734400" y="286784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2126749" y="3231049"/>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514794" y="3565378"/>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8017761" y="3575005"/>
            <a:ext cx="833243"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8170161" y="3727405"/>
            <a:ext cx="833243"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8322561" y="3879805"/>
            <a:ext cx="833243"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2514794" y="1894625"/>
            <a:ext cx="1419253" cy="400110"/>
          </a:xfrm>
          <a:prstGeom prst="rect">
            <a:avLst/>
          </a:prstGeom>
          <a:noFill/>
        </p:spPr>
        <p:txBody>
          <a:bodyPr wrap="square" rtlCol="0">
            <a:spAutoFit/>
          </a:bodyPr>
          <a:lstStyle/>
          <a:p>
            <a:r>
              <a:rPr lang="en-US" sz="2000" dirty="0" smtClean="0"/>
              <a:t>RDD: </a:t>
            </a:r>
            <a:r>
              <a:rPr lang="en-US" sz="2000" b="1" dirty="0">
                <a:solidFill>
                  <a:srgbClr val="1482AC"/>
                </a:solidFill>
              </a:rPr>
              <a:t>x</a:t>
            </a:r>
          </a:p>
        </p:txBody>
      </p:sp>
      <p:sp>
        <p:nvSpPr>
          <p:cNvPr id="18" name="TextBox 17"/>
          <p:cNvSpPr txBox="1"/>
          <p:nvPr/>
        </p:nvSpPr>
        <p:spPr>
          <a:xfrm>
            <a:off x="8546999" y="1894625"/>
            <a:ext cx="1419253" cy="400110"/>
          </a:xfrm>
          <a:prstGeom prst="rect">
            <a:avLst/>
          </a:prstGeom>
          <a:noFill/>
        </p:spPr>
        <p:txBody>
          <a:bodyPr wrap="square" rtlCol="0">
            <a:spAutoFit/>
          </a:bodyPr>
          <a:lstStyle/>
          <a:p>
            <a:r>
              <a:rPr lang="en-US" sz="2000" dirty="0" smtClean="0"/>
              <a:t>RDD: </a:t>
            </a:r>
            <a:r>
              <a:rPr lang="en-US" sz="2000" b="1" dirty="0">
                <a:solidFill>
                  <a:srgbClr val="E68042"/>
                </a:solidFill>
              </a:rPr>
              <a:t>y</a:t>
            </a:r>
          </a:p>
        </p:txBody>
      </p:sp>
      <p:sp>
        <p:nvSpPr>
          <p:cNvPr id="25" name="TextBox 24"/>
          <p:cNvSpPr txBox="1"/>
          <p:nvPr/>
        </p:nvSpPr>
        <p:spPr>
          <a:xfrm>
            <a:off x="4198719" y="718892"/>
            <a:ext cx="4013191" cy="369332"/>
          </a:xfrm>
          <a:prstGeom prst="rect">
            <a:avLst/>
          </a:prstGeom>
          <a:noFill/>
        </p:spPr>
        <p:txBody>
          <a:bodyPr wrap="square" rtlCol="0">
            <a:spAutoFit/>
          </a:bodyPr>
          <a:lstStyle/>
          <a:p>
            <a:r>
              <a:rPr lang="en-US" dirty="0" smtClean="0"/>
              <a:t>After </a:t>
            </a:r>
            <a:r>
              <a:rPr lang="en-US" dirty="0" smtClean="0">
                <a:latin typeface="Consolas" panose="020B0609020204030204" pitchFamily="49" charset="0"/>
                <a:cs typeface="Consolas" panose="020B0609020204030204" pitchFamily="49" charset="0"/>
              </a:rPr>
              <a:t>flatmap()</a:t>
            </a:r>
            <a:r>
              <a:rPr lang="en-US" dirty="0" smtClean="0"/>
              <a:t> has been applied…</a:t>
            </a:r>
            <a:endParaRPr lang="en-US" dirty="0"/>
          </a:p>
        </p:txBody>
      </p:sp>
      <p:sp>
        <p:nvSpPr>
          <p:cNvPr id="26" name="TextBox 25"/>
          <p:cNvSpPr txBox="1"/>
          <p:nvPr/>
        </p:nvSpPr>
        <p:spPr>
          <a:xfrm>
            <a:off x="2531285" y="5315905"/>
            <a:ext cx="1722237" cy="400110"/>
          </a:xfrm>
          <a:prstGeom prst="rect">
            <a:avLst/>
          </a:prstGeom>
          <a:noFill/>
        </p:spPr>
        <p:txBody>
          <a:bodyPr wrap="square" rtlCol="0">
            <a:spAutoFit/>
          </a:bodyPr>
          <a:lstStyle/>
          <a:p>
            <a:r>
              <a:rPr lang="en-US" sz="2000" dirty="0" smtClean="0"/>
              <a:t>before</a:t>
            </a:r>
            <a:endParaRPr lang="en-US" sz="2000" dirty="0"/>
          </a:p>
        </p:txBody>
      </p:sp>
      <p:sp>
        <p:nvSpPr>
          <p:cNvPr id="27" name="TextBox 26"/>
          <p:cNvSpPr txBox="1"/>
          <p:nvPr/>
        </p:nvSpPr>
        <p:spPr>
          <a:xfrm>
            <a:off x="8024395" y="5315905"/>
            <a:ext cx="1722237" cy="400110"/>
          </a:xfrm>
          <a:prstGeom prst="rect">
            <a:avLst/>
          </a:prstGeom>
          <a:noFill/>
        </p:spPr>
        <p:txBody>
          <a:bodyPr wrap="square" rtlCol="0">
            <a:spAutoFit/>
          </a:bodyPr>
          <a:lstStyle/>
          <a:p>
            <a:r>
              <a:rPr lang="en-US" sz="2000" dirty="0" smtClean="0"/>
              <a:t>after</a:t>
            </a:r>
            <a:endParaRPr lang="en-US" sz="2000" dirty="0"/>
          </a:p>
        </p:txBody>
      </p:sp>
      <p:pic>
        <p:nvPicPr>
          <p:cNvPr id="28" name="Picture 3" descr="C:\Dropbox\Databricks\images etc\green (Mobil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26035" y="387345"/>
            <a:ext cx="505427" cy="674429"/>
          </a:xfrm>
          <a:prstGeom prst="rect">
            <a:avLst/>
          </a:prstGeom>
          <a:noFill/>
          <a:ln w="15875">
            <a:solidFill>
              <a:schemeClr val="tx1"/>
            </a:solidFill>
          </a:ln>
          <a:extLst>
            <a:ext uri="{909E8E84-426E-40DD-AFC4-6F175D3DCCD1}">
              <a14:hiddenFill xmlns:a14="http://schemas.microsoft.com/office/drawing/2010/main">
                <a:solidFill>
                  <a:srgbClr val="FFFFFF"/>
                </a:solidFill>
              </a14:hiddenFill>
            </a:ext>
          </a:extLst>
        </p:spPr>
      </p:pic>
      <p:pic>
        <p:nvPicPr>
          <p:cNvPr id="29" name="Picture 2" descr="http://www.insideoutretreats.com/site/images/TransformationButterflies.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7446" y="6378507"/>
            <a:ext cx="2009304" cy="4794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813106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7081889" y="2641708"/>
            <a:ext cx="833243"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7234289" y="2794108"/>
            <a:ext cx="833243"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7386689" y="2946508"/>
            <a:ext cx="833243"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7560561" y="3103040"/>
            <a:ext cx="833243"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7712961" y="3255440"/>
            <a:ext cx="833243"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7865361" y="3407840"/>
            <a:ext cx="833243"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flatmap</a:t>
            </a:r>
            <a:endParaRPr lang="en-US" dirty="0"/>
          </a:p>
        </p:txBody>
      </p:sp>
      <p:sp>
        <p:nvSpPr>
          <p:cNvPr id="3" name="Rectangle 2"/>
          <p:cNvSpPr/>
          <p:nvPr/>
        </p:nvSpPr>
        <p:spPr>
          <a:xfrm>
            <a:off x="1734400" y="286784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2126749" y="3231049"/>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8017761" y="3575005"/>
            <a:ext cx="833243"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8170161" y="3727405"/>
            <a:ext cx="833243"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8322561" y="3879805"/>
            <a:ext cx="833243"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2514794" y="1894625"/>
            <a:ext cx="1419253" cy="400110"/>
          </a:xfrm>
          <a:prstGeom prst="rect">
            <a:avLst/>
          </a:prstGeom>
          <a:noFill/>
        </p:spPr>
        <p:txBody>
          <a:bodyPr wrap="square" rtlCol="0">
            <a:spAutoFit/>
          </a:bodyPr>
          <a:lstStyle/>
          <a:p>
            <a:r>
              <a:rPr lang="en-US" sz="2000" dirty="0" smtClean="0"/>
              <a:t>RDD: </a:t>
            </a:r>
            <a:r>
              <a:rPr lang="en-US" sz="2000" b="1" dirty="0" smtClean="0">
                <a:solidFill>
                  <a:srgbClr val="1482AC"/>
                </a:solidFill>
              </a:rPr>
              <a:t>x</a:t>
            </a:r>
            <a:endParaRPr lang="en-US" sz="2000" b="1" dirty="0">
              <a:solidFill>
                <a:srgbClr val="1482AC"/>
              </a:solidFill>
            </a:endParaRPr>
          </a:p>
        </p:txBody>
      </p:sp>
      <p:sp>
        <p:nvSpPr>
          <p:cNvPr id="18" name="TextBox 17"/>
          <p:cNvSpPr txBox="1"/>
          <p:nvPr/>
        </p:nvSpPr>
        <p:spPr>
          <a:xfrm>
            <a:off x="8546999" y="1894625"/>
            <a:ext cx="1419253" cy="400110"/>
          </a:xfrm>
          <a:prstGeom prst="rect">
            <a:avLst/>
          </a:prstGeom>
          <a:noFill/>
        </p:spPr>
        <p:txBody>
          <a:bodyPr wrap="square" rtlCol="0">
            <a:spAutoFit/>
          </a:bodyPr>
          <a:lstStyle/>
          <a:p>
            <a:r>
              <a:rPr lang="en-US" sz="2000" dirty="0" smtClean="0"/>
              <a:t>RDD: </a:t>
            </a:r>
            <a:r>
              <a:rPr lang="en-US" sz="2000" b="1" dirty="0">
                <a:solidFill>
                  <a:srgbClr val="E68042"/>
                </a:solidFill>
              </a:rPr>
              <a:t>y</a:t>
            </a:r>
          </a:p>
        </p:txBody>
      </p:sp>
      <p:pic>
        <p:nvPicPr>
          <p:cNvPr id="28" name="Picture 27"/>
          <p:cNvPicPr>
            <a:picLocks noChangeAspect="1"/>
          </p:cNvPicPr>
          <p:nvPr/>
        </p:nvPicPr>
        <p:blipFill>
          <a:blip r:embed="rId3"/>
          <a:stretch>
            <a:fillRect/>
          </a:stretch>
        </p:blipFill>
        <p:spPr>
          <a:xfrm>
            <a:off x="5463739" y="585216"/>
            <a:ext cx="1006391" cy="860812"/>
          </a:xfrm>
          <a:prstGeom prst="rect">
            <a:avLst/>
          </a:prstGeom>
        </p:spPr>
      </p:pic>
      <p:pic>
        <p:nvPicPr>
          <p:cNvPr id="29" name="Picture 28"/>
          <p:cNvPicPr>
            <a:picLocks noChangeAspect="1"/>
          </p:cNvPicPr>
          <p:nvPr/>
        </p:nvPicPr>
        <p:blipFill>
          <a:blip r:embed="rId4"/>
          <a:stretch>
            <a:fillRect/>
          </a:stretch>
        </p:blipFill>
        <p:spPr>
          <a:xfrm>
            <a:off x="5628756" y="740571"/>
            <a:ext cx="676355" cy="275051"/>
          </a:xfrm>
          <a:prstGeom prst="rect">
            <a:avLst/>
          </a:prstGeom>
        </p:spPr>
      </p:pic>
      <p:sp>
        <p:nvSpPr>
          <p:cNvPr id="30" name="Rectangle 29"/>
          <p:cNvSpPr/>
          <p:nvPr/>
        </p:nvSpPr>
        <p:spPr>
          <a:xfrm>
            <a:off x="2514794" y="3565378"/>
            <a:ext cx="2519122"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2419350" y="3489803"/>
            <a:ext cx="2705100" cy="1241046"/>
          </a:xfrm>
          <a:prstGeom prst="roundRect">
            <a:avLst/>
          </a:prstGeom>
          <a:noFill/>
          <a:ln w="57150">
            <a:solidFill>
              <a:srgbClr val="DB1F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p:cNvCxnSpPr/>
          <p:nvPr/>
        </p:nvCxnSpPr>
        <p:spPr>
          <a:xfrm>
            <a:off x="3320535" y="3565378"/>
            <a:ext cx="0" cy="1079995"/>
          </a:xfrm>
          <a:prstGeom prst="line">
            <a:avLst/>
          </a:prstGeom>
          <a:ln w="22225">
            <a:solidFill>
              <a:schemeClr val="tx1"/>
            </a:solidFill>
          </a:ln>
        </p:spPr>
        <p:style>
          <a:lnRef idx="1">
            <a:schemeClr val="dk1"/>
          </a:lnRef>
          <a:fillRef idx="0">
            <a:schemeClr val="dk1"/>
          </a:fillRef>
          <a:effectRef idx="0">
            <a:schemeClr val="dk1"/>
          </a:effectRef>
          <a:fontRef idx="minor">
            <a:schemeClr val="tx1"/>
          </a:fontRef>
        </p:style>
      </p:cxnSp>
      <p:cxnSp>
        <p:nvCxnSpPr>
          <p:cNvPr id="33" name="Straight Connector 32"/>
          <p:cNvCxnSpPr/>
          <p:nvPr/>
        </p:nvCxnSpPr>
        <p:spPr>
          <a:xfrm>
            <a:off x="4195609" y="3565378"/>
            <a:ext cx="0" cy="1079995"/>
          </a:xfrm>
          <a:prstGeom prst="line">
            <a:avLst/>
          </a:prstGeom>
          <a:ln w="22225">
            <a:solidFill>
              <a:schemeClr val="tx1"/>
            </a:solidFill>
          </a:ln>
        </p:spPr>
        <p:style>
          <a:lnRef idx="1">
            <a:schemeClr val="dk1"/>
          </a:lnRef>
          <a:fillRef idx="0">
            <a:schemeClr val="dk1"/>
          </a:fillRef>
          <a:effectRef idx="0">
            <a:schemeClr val="dk1"/>
          </a:effectRef>
          <a:fontRef idx="minor">
            <a:schemeClr val="tx1"/>
          </a:fontRef>
        </p:style>
      </p:cxnSp>
      <p:sp>
        <p:nvSpPr>
          <p:cNvPr id="5" name="Rectangle 4"/>
          <p:cNvSpPr/>
          <p:nvPr/>
        </p:nvSpPr>
        <p:spPr>
          <a:xfrm>
            <a:off x="1173854" y="5703573"/>
            <a:ext cx="9970396" cy="369332"/>
          </a:xfrm>
          <a:prstGeom prst="rect">
            <a:avLst/>
          </a:prstGeom>
        </p:spPr>
        <p:txBody>
          <a:bodyPr wrap="square">
            <a:spAutoFit/>
          </a:bodyPr>
          <a:lstStyle/>
          <a:p>
            <a:r>
              <a:rPr lang="en-US" dirty="0">
                <a:solidFill>
                  <a:srgbClr val="3E4349"/>
                </a:solidFill>
              </a:rPr>
              <a:t>Return a new RDD by first applying a function to all elements of this RDD, and then flattening the </a:t>
            </a:r>
            <a:r>
              <a:rPr lang="en-US" dirty="0" smtClean="0">
                <a:solidFill>
                  <a:srgbClr val="3E4349"/>
                </a:solidFill>
              </a:rPr>
              <a:t>results</a:t>
            </a:r>
            <a:endParaRPr lang="en-US" dirty="0"/>
          </a:p>
        </p:txBody>
      </p:sp>
      <p:pic>
        <p:nvPicPr>
          <p:cNvPr id="34" name="Picture 3" descr="C:\Dropbox\Databricks\images etc\green (Mobile).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226035" y="387345"/>
            <a:ext cx="505427" cy="674429"/>
          </a:xfrm>
          <a:prstGeom prst="rect">
            <a:avLst/>
          </a:prstGeom>
          <a:noFill/>
          <a:ln w="15875">
            <a:solidFill>
              <a:schemeClr val="tx1"/>
            </a:solidFill>
          </a:ln>
          <a:extLst>
            <a:ext uri="{909E8E84-426E-40DD-AFC4-6F175D3DCCD1}">
              <a14:hiddenFill xmlns:a14="http://schemas.microsoft.com/office/drawing/2010/main">
                <a:solidFill>
                  <a:srgbClr val="FFFFFF"/>
                </a:solidFill>
              </a14:hiddenFill>
            </a:ext>
          </a:extLst>
        </p:spPr>
      </p:pic>
      <p:pic>
        <p:nvPicPr>
          <p:cNvPr id="35" name="Picture 2" descr="http://www.insideoutretreats.com/site/images/TransformationButterflies.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17446" y="6378507"/>
            <a:ext cx="2009304" cy="4794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486767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Flatmap</a:t>
            </a:r>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6848" y="5549634"/>
            <a:ext cx="384473" cy="566349"/>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6970" y="3949335"/>
            <a:ext cx="564230" cy="564230"/>
          </a:xfrm>
          <a:prstGeom prst="rect">
            <a:avLst/>
          </a:prstGeom>
        </p:spPr>
      </p:pic>
      <p:cxnSp>
        <p:nvCxnSpPr>
          <p:cNvPr id="14" name="Straight Connector 13"/>
          <p:cNvCxnSpPr/>
          <p:nvPr/>
        </p:nvCxnSpPr>
        <p:spPr>
          <a:xfrm>
            <a:off x="1873195" y="5026835"/>
            <a:ext cx="4880300" cy="0"/>
          </a:xfrm>
          <a:prstGeom prst="line">
            <a:avLst/>
          </a:prstGeom>
          <a:ln w="19050">
            <a:solidFill>
              <a:schemeClr val="tx1"/>
            </a:solidFill>
          </a:ln>
        </p:spPr>
        <p:style>
          <a:lnRef idx="2">
            <a:schemeClr val="accent6"/>
          </a:lnRef>
          <a:fillRef idx="0">
            <a:schemeClr val="accent6"/>
          </a:fillRef>
          <a:effectRef idx="1">
            <a:schemeClr val="accent6"/>
          </a:effectRef>
          <a:fontRef idx="minor">
            <a:schemeClr val="tx1"/>
          </a:fontRef>
        </p:style>
      </p:cxnSp>
      <p:sp>
        <p:nvSpPr>
          <p:cNvPr id="15" name="TextBox 14"/>
          <p:cNvSpPr txBox="1"/>
          <p:nvPr/>
        </p:nvSpPr>
        <p:spPr>
          <a:xfrm>
            <a:off x="1869930" y="3692011"/>
            <a:ext cx="4535622" cy="954107"/>
          </a:xfrm>
          <a:prstGeom prst="rect">
            <a:avLst/>
          </a:prstGeom>
          <a:noFill/>
        </p:spPr>
        <p:txBody>
          <a:bodyPr wrap="square" rtlCol="0">
            <a:spAutoFit/>
          </a:bodyPr>
          <a:lstStyle/>
          <a:p>
            <a:r>
              <a:rPr lang="en-US" sz="1400" b="1" dirty="0" smtClean="0">
                <a:solidFill>
                  <a:srgbClr val="1482AC"/>
                </a:solidFill>
                <a:latin typeface="Consolas" panose="020B0609020204030204" pitchFamily="49" charset="0"/>
                <a:ea typeface="Anonymous Pro" panose="02060609030202000504" pitchFamily="49" charset="0"/>
                <a:cs typeface="Consolas" panose="020B0609020204030204" pitchFamily="49" charset="0"/>
              </a:rPr>
              <a:t>x</a:t>
            </a:r>
            <a:r>
              <a:rPr lang="en-US" sz="1400" dirty="0" smtClean="0">
                <a:latin typeface="Consolas" panose="020B0609020204030204" pitchFamily="49" charset="0"/>
                <a:ea typeface="Anonymous Pro" panose="02060609030202000504" pitchFamily="49" charset="0"/>
                <a:cs typeface="Consolas" panose="020B0609020204030204" pitchFamily="49" charset="0"/>
              </a:rPr>
              <a:t> </a:t>
            </a:r>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dirty="0" err="1">
                <a:latin typeface="Consolas" panose="020B0609020204030204" pitchFamily="49" charset="0"/>
                <a:ea typeface="Anonymous Pro" panose="02060609030202000504" pitchFamily="49" charset="0"/>
                <a:cs typeface="Consolas" panose="020B0609020204030204" pitchFamily="49" charset="0"/>
              </a:rPr>
              <a:t>sc.parallelize</a:t>
            </a:r>
            <a:r>
              <a:rPr lang="en-US" sz="1400" dirty="0">
                <a:latin typeface="Consolas" panose="020B0609020204030204" pitchFamily="49" charset="0"/>
                <a:ea typeface="Anonymous Pro" panose="02060609030202000504" pitchFamily="49" charset="0"/>
                <a:cs typeface="Consolas" panose="020B0609020204030204" pitchFamily="49" charset="0"/>
              </a:rPr>
              <a:t>([1,2,3]) </a:t>
            </a:r>
            <a:endParaRPr lang="en-US" sz="1400" dirty="0" smtClean="0">
              <a:latin typeface="Consolas" panose="020B0609020204030204" pitchFamily="49" charset="0"/>
              <a:ea typeface="Anonymous Pro" panose="02060609030202000504" pitchFamily="49" charset="0"/>
              <a:cs typeface="Consolas" panose="020B0609020204030204" pitchFamily="49" charset="0"/>
            </a:endParaRPr>
          </a:p>
          <a:p>
            <a:r>
              <a:rPr lang="en-US" sz="1400" b="1" dirty="0">
                <a:solidFill>
                  <a:srgbClr val="E68042"/>
                </a:solidFill>
                <a:latin typeface="Consolas" panose="020B0609020204030204" pitchFamily="49" charset="0"/>
                <a:ea typeface="Anonymous Pro" panose="02060609030202000504" pitchFamily="49" charset="0"/>
                <a:cs typeface="Consolas" panose="020B0609020204030204" pitchFamily="49" charset="0"/>
              </a:rPr>
              <a:t>y</a:t>
            </a:r>
            <a:r>
              <a:rPr lang="en-US" sz="1400" dirty="0" smtClean="0">
                <a:latin typeface="Consolas" panose="020B0609020204030204" pitchFamily="49" charset="0"/>
                <a:ea typeface="Anonymous Pro" panose="02060609030202000504" pitchFamily="49" charset="0"/>
                <a:cs typeface="Consolas" panose="020B0609020204030204" pitchFamily="49" charset="0"/>
              </a:rPr>
              <a:t> </a:t>
            </a:r>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b="1" dirty="0" err="1" smtClean="0">
                <a:solidFill>
                  <a:srgbClr val="1482AC"/>
                </a:solidFill>
                <a:latin typeface="Consolas" panose="020B0609020204030204" pitchFamily="49" charset="0"/>
                <a:ea typeface="Anonymous Pro" panose="02060609030202000504" pitchFamily="49" charset="0"/>
                <a:cs typeface="Consolas" panose="020B0609020204030204" pitchFamily="49" charset="0"/>
              </a:rPr>
              <a:t>x</a:t>
            </a:r>
            <a:r>
              <a:rPr lang="en-US" sz="1400" dirty="0" err="1" smtClean="0">
                <a:latin typeface="Consolas" panose="020B0609020204030204" pitchFamily="49" charset="0"/>
                <a:ea typeface="Anonymous Pro" panose="02060609030202000504" pitchFamily="49" charset="0"/>
                <a:cs typeface="Consolas" panose="020B0609020204030204" pitchFamily="49" charset="0"/>
              </a:rPr>
              <a:t>.flatMap</a:t>
            </a:r>
            <a:r>
              <a:rPr lang="en-US" sz="1400" dirty="0" smtClean="0">
                <a:latin typeface="Consolas" panose="020B0609020204030204" pitchFamily="49" charset="0"/>
                <a:ea typeface="Anonymous Pro" panose="02060609030202000504" pitchFamily="49" charset="0"/>
                <a:cs typeface="Consolas" panose="020B0609020204030204" pitchFamily="49" charset="0"/>
              </a:rPr>
              <a:t>(lambda </a:t>
            </a:r>
            <a:r>
              <a:rPr lang="en-US" sz="1400" b="1" dirty="0" smtClean="0">
                <a:solidFill>
                  <a:srgbClr val="1482AC"/>
                </a:solidFill>
                <a:latin typeface="Consolas" panose="020B0609020204030204" pitchFamily="49" charset="0"/>
                <a:ea typeface="Anonymous Pro" panose="02060609030202000504" pitchFamily="49" charset="0"/>
                <a:cs typeface="Consolas" panose="020B0609020204030204" pitchFamily="49" charset="0"/>
              </a:rPr>
              <a:t>x</a:t>
            </a:r>
            <a:r>
              <a:rPr lang="en-US" sz="1400" dirty="0" smtClean="0">
                <a:latin typeface="Consolas" panose="020B0609020204030204" pitchFamily="49" charset="0"/>
                <a:ea typeface="Anonymous Pro" panose="02060609030202000504" pitchFamily="49" charset="0"/>
                <a:cs typeface="Consolas" panose="020B0609020204030204" pitchFamily="49" charset="0"/>
              </a:rPr>
              <a:t>: (</a:t>
            </a:r>
            <a:r>
              <a:rPr lang="en-US" sz="1400" b="1" dirty="0" smtClean="0">
                <a:solidFill>
                  <a:srgbClr val="1482AC"/>
                </a:solidFill>
                <a:latin typeface="Consolas" panose="020B0609020204030204" pitchFamily="49" charset="0"/>
                <a:ea typeface="Anonymous Pro" panose="02060609030202000504" pitchFamily="49" charset="0"/>
                <a:cs typeface="Consolas" panose="020B0609020204030204" pitchFamily="49" charset="0"/>
              </a:rPr>
              <a:t>x</a:t>
            </a:r>
            <a:r>
              <a:rPr lang="en-US" sz="1400" dirty="0" smtClean="0">
                <a:latin typeface="Consolas" panose="020B0609020204030204" pitchFamily="49" charset="0"/>
                <a:ea typeface="Anonymous Pro" panose="02060609030202000504" pitchFamily="49" charset="0"/>
                <a:cs typeface="Consolas" panose="020B0609020204030204" pitchFamily="49" charset="0"/>
              </a:rPr>
              <a:t>, </a:t>
            </a:r>
            <a:r>
              <a:rPr lang="en-US" sz="1400" b="1" dirty="0" smtClean="0">
                <a:solidFill>
                  <a:srgbClr val="1482AC"/>
                </a:solidFill>
                <a:latin typeface="Consolas" panose="020B0609020204030204" pitchFamily="49" charset="0"/>
                <a:ea typeface="Anonymous Pro" panose="02060609030202000504" pitchFamily="49" charset="0"/>
                <a:cs typeface="Consolas" panose="020B0609020204030204" pitchFamily="49" charset="0"/>
              </a:rPr>
              <a:t>x</a:t>
            </a:r>
            <a:r>
              <a:rPr lang="en-US" sz="1400" dirty="0" smtClean="0">
                <a:latin typeface="Consolas" panose="020B0609020204030204" pitchFamily="49" charset="0"/>
                <a:ea typeface="Anonymous Pro" panose="02060609030202000504" pitchFamily="49" charset="0"/>
                <a:cs typeface="Consolas" panose="020B0609020204030204" pitchFamily="49" charset="0"/>
              </a:rPr>
              <a:t>*100, 42))</a:t>
            </a:r>
            <a:endParaRPr lang="en-US" sz="1400" dirty="0">
              <a:latin typeface="Consolas" panose="020B0609020204030204" pitchFamily="49" charset="0"/>
              <a:ea typeface="Anonymous Pro" panose="02060609030202000504" pitchFamily="49" charset="0"/>
              <a:cs typeface="Consolas" panose="020B0609020204030204" pitchFamily="49" charset="0"/>
            </a:endParaRPr>
          </a:p>
          <a:p>
            <a:r>
              <a:rPr lang="en-US" sz="1400" dirty="0" smtClean="0">
                <a:latin typeface="Consolas" panose="020B0609020204030204" pitchFamily="49" charset="0"/>
                <a:ea typeface="Anonymous Pro" panose="02060609030202000504" pitchFamily="49" charset="0"/>
                <a:cs typeface="Consolas" panose="020B0609020204030204" pitchFamily="49" charset="0"/>
              </a:rPr>
              <a:t>print(</a:t>
            </a:r>
            <a:r>
              <a:rPr lang="en-US" sz="1400" b="1" dirty="0" err="1" smtClean="0">
                <a:solidFill>
                  <a:srgbClr val="1482AC"/>
                </a:solidFill>
                <a:latin typeface="Consolas" panose="020B0609020204030204" pitchFamily="49" charset="0"/>
                <a:ea typeface="Anonymous Pro" panose="02060609030202000504" pitchFamily="49" charset="0"/>
                <a:cs typeface="Consolas" panose="020B0609020204030204" pitchFamily="49" charset="0"/>
              </a:rPr>
              <a:t>x</a:t>
            </a:r>
            <a:r>
              <a:rPr lang="en-US" sz="1400" dirty="0" err="1" smtClean="0">
                <a:latin typeface="Consolas" panose="020B0609020204030204" pitchFamily="49" charset="0"/>
                <a:ea typeface="Anonymous Pro" panose="02060609030202000504" pitchFamily="49" charset="0"/>
                <a:cs typeface="Consolas" panose="020B0609020204030204" pitchFamily="49" charset="0"/>
              </a:rPr>
              <a:t>.collect</a:t>
            </a:r>
            <a:r>
              <a:rPr lang="en-US" sz="1400" dirty="0" smtClean="0">
                <a:latin typeface="Consolas" panose="020B0609020204030204" pitchFamily="49" charset="0"/>
                <a:ea typeface="Anonymous Pro" panose="02060609030202000504" pitchFamily="49" charset="0"/>
                <a:cs typeface="Consolas" panose="020B0609020204030204" pitchFamily="49" charset="0"/>
              </a:rPr>
              <a:t>())</a:t>
            </a:r>
            <a:endParaRPr lang="en-US" sz="1400" dirty="0">
              <a:latin typeface="Consolas" panose="020B0609020204030204" pitchFamily="49" charset="0"/>
              <a:ea typeface="Anonymous Pro" panose="02060609030202000504" pitchFamily="49" charset="0"/>
              <a:cs typeface="Consolas" panose="020B0609020204030204" pitchFamily="49" charset="0"/>
            </a:endParaRPr>
          </a:p>
          <a:p>
            <a:r>
              <a:rPr lang="en-US" sz="1400" dirty="0" smtClean="0">
                <a:latin typeface="Consolas" panose="020B0609020204030204" pitchFamily="49" charset="0"/>
                <a:ea typeface="Anonymous Pro" panose="02060609030202000504" pitchFamily="49" charset="0"/>
                <a:cs typeface="Consolas" panose="020B0609020204030204" pitchFamily="49" charset="0"/>
              </a:rPr>
              <a:t>print(</a:t>
            </a:r>
            <a:r>
              <a:rPr lang="en-US" sz="1400" b="1" dirty="0" err="1" smtClean="0">
                <a:solidFill>
                  <a:srgbClr val="E68042"/>
                </a:solidFill>
                <a:latin typeface="Consolas" panose="020B0609020204030204" pitchFamily="49" charset="0"/>
                <a:ea typeface="Anonymous Pro" panose="02060609030202000504" pitchFamily="49" charset="0"/>
                <a:cs typeface="Consolas" panose="020B0609020204030204" pitchFamily="49" charset="0"/>
              </a:rPr>
              <a:t>y</a:t>
            </a:r>
            <a:r>
              <a:rPr lang="en-US" sz="1400" dirty="0" err="1" smtClean="0">
                <a:latin typeface="Consolas" panose="020B0609020204030204" pitchFamily="49" charset="0"/>
                <a:ea typeface="Anonymous Pro" panose="02060609030202000504" pitchFamily="49" charset="0"/>
                <a:cs typeface="Consolas" panose="020B0609020204030204" pitchFamily="49" charset="0"/>
              </a:rPr>
              <a:t>.collect</a:t>
            </a:r>
            <a:r>
              <a:rPr lang="en-US" sz="1400" dirty="0">
                <a:latin typeface="Consolas" panose="020B0609020204030204" pitchFamily="49" charset="0"/>
                <a:ea typeface="Anonymous Pro" panose="02060609030202000504" pitchFamily="49" charset="0"/>
                <a:cs typeface="Consolas" panose="020B0609020204030204" pitchFamily="49" charset="0"/>
              </a:rPr>
              <a:t>())</a:t>
            </a:r>
          </a:p>
        </p:txBody>
      </p:sp>
      <p:sp>
        <p:nvSpPr>
          <p:cNvPr id="17" name="TextBox 16"/>
          <p:cNvSpPr txBox="1"/>
          <p:nvPr/>
        </p:nvSpPr>
        <p:spPr>
          <a:xfrm>
            <a:off x="7649458" y="4639993"/>
            <a:ext cx="3868908" cy="738664"/>
          </a:xfrm>
          <a:prstGeom prst="rect">
            <a:avLst/>
          </a:prstGeom>
          <a:noFill/>
        </p:spPr>
        <p:txBody>
          <a:bodyPr wrap="square" rtlCol="0">
            <a:spAutoFit/>
          </a:bodyPr>
          <a:lstStyle/>
          <a:p>
            <a:r>
              <a:rPr lang="en-US" sz="1400" dirty="0">
                <a:latin typeface="Consolas" panose="020B0609020204030204" pitchFamily="49" charset="0"/>
                <a:cs typeface="Consolas" panose="020B0609020204030204" pitchFamily="49" charset="0"/>
              </a:rPr>
              <a:t>[1, 2, 3</a:t>
            </a:r>
            <a:r>
              <a:rPr lang="en-US" sz="1400" dirty="0" smtClean="0">
                <a:latin typeface="Consolas" panose="020B0609020204030204" pitchFamily="49" charset="0"/>
                <a:cs typeface="Consolas" panose="020B0609020204030204" pitchFamily="49" charset="0"/>
              </a:rPr>
              <a:t>]</a:t>
            </a:r>
          </a:p>
          <a:p>
            <a:endParaRPr lang="en-US" sz="1400" dirty="0">
              <a:latin typeface="Consolas" panose="020B0609020204030204" pitchFamily="49" charset="0"/>
              <a:cs typeface="Consolas" panose="020B0609020204030204" pitchFamily="49" charset="0"/>
            </a:endParaRPr>
          </a:p>
          <a:p>
            <a:r>
              <a:rPr lang="en-US" sz="1400" dirty="0">
                <a:latin typeface="Consolas" panose="020B0609020204030204" pitchFamily="49" charset="0"/>
                <a:cs typeface="Consolas" panose="020B0609020204030204" pitchFamily="49" charset="0"/>
              </a:rPr>
              <a:t>[1, 100, </a:t>
            </a:r>
            <a:r>
              <a:rPr lang="en-US" sz="1400" dirty="0" smtClean="0">
                <a:latin typeface="Consolas" panose="020B0609020204030204" pitchFamily="49" charset="0"/>
                <a:cs typeface="Consolas" panose="020B0609020204030204" pitchFamily="49" charset="0"/>
              </a:rPr>
              <a:t>42, </a:t>
            </a:r>
            <a:r>
              <a:rPr lang="en-US" sz="1400" dirty="0">
                <a:latin typeface="Consolas" panose="020B0609020204030204" pitchFamily="49" charset="0"/>
                <a:cs typeface="Consolas" panose="020B0609020204030204" pitchFamily="49" charset="0"/>
              </a:rPr>
              <a:t>2, 200, </a:t>
            </a:r>
            <a:r>
              <a:rPr lang="en-US" sz="1400" dirty="0" smtClean="0">
                <a:latin typeface="Consolas" panose="020B0609020204030204" pitchFamily="49" charset="0"/>
                <a:cs typeface="Consolas" panose="020B0609020204030204" pitchFamily="49" charset="0"/>
              </a:rPr>
              <a:t>42, </a:t>
            </a:r>
            <a:r>
              <a:rPr lang="en-US" sz="1400" dirty="0">
                <a:latin typeface="Consolas" panose="020B0609020204030204" pitchFamily="49" charset="0"/>
                <a:cs typeface="Consolas" panose="020B0609020204030204" pitchFamily="49" charset="0"/>
              </a:rPr>
              <a:t>3, 300, </a:t>
            </a:r>
            <a:r>
              <a:rPr lang="en-US" sz="1400" dirty="0" smtClean="0">
                <a:latin typeface="Consolas" panose="020B0609020204030204" pitchFamily="49" charset="0"/>
                <a:cs typeface="Consolas" panose="020B0609020204030204" pitchFamily="49" charset="0"/>
              </a:rPr>
              <a:t>42]</a:t>
            </a:r>
            <a:endParaRPr lang="en-US" sz="1400" dirty="0">
              <a:latin typeface="Consolas" panose="020B0609020204030204" pitchFamily="49" charset="0"/>
              <a:cs typeface="Consolas" panose="020B0609020204030204" pitchFamily="49" charset="0"/>
            </a:endParaRPr>
          </a:p>
        </p:txBody>
      </p:sp>
      <p:pic>
        <p:nvPicPr>
          <p:cNvPr id="18" name="Picture 17"/>
          <p:cNvPicPr>
            <a:picLocks noChangeAspect="1"/>
          </p:cNvPicPr>
          <p:nvPr/>
        </p:nvPicPr>
        <p:blipFill>
          <a:blip r:embed="rId5"/>
          <a:stretch>
            <a:fillRect/>
          </a:stretch>
        </p:blipFill>
        <p:spPr>
          <a:xfrm>
            <a:off x="8994494" y="3933460"/>
            <a:ext cx="542450" cy="542450"/>
          </a:xfrm>
          <a:prstGeom prst="rect">
            <a:avLst/>
          </a:prstGeom>
        </p:spPr>
      </p:pic>
      <p:sp>
        <p:nvSpPr>
          <p:cNvPr id="21" name="TextBox 20"/>
          <p:cNvSpPr txBox="1"/>
          <p:nvPr/>
        </p:nvSpPr>
        <p:spPr>
          <a:xfrm>
            <a:off x="7297403" y="4604318"/>
            <a:ext cx="516367" cy="338554"/>
          </a:xfrm>
          <a:prstGeom prst="rect">
            <a:avLst/>
          </a:prstGeom>
          <a:noFill/>
        </p:spPr>
        <p:txBody>
          <a:bodyPr wrap="square" rtlCol="0">
            <a:spAutoFit/>
          </a:bodyPr>
          <a:lstStyle/>
          <a:p>
            <a:r>
              <a:rPr lang="en-US" sz="1600" b="1" dirty="0" smtClean="0">
                <a:solidFill>
                  <a:srgbClr val="1482AC"/>
                </a:solidFill>
                <a:latin typeface="Consolas" panose="020B0609020204030204" pitchFamily="49" charset="0"/>
                <a:ea typeface="Anonymous Pro" panose="02060609030202000504" pitchFamily="49" charset="0"/>
                <a:cs typeface="Consolas" panose="020B0609020204030204" pitchFamily="49" charset="0"/>
              </a:rPr>
              <a:t>x:</a:t>
            </a:r>
            <a:endParaRPr lang="en-US" b="1" dirty="0"/>
          </a:p>
        </p:txBody>
      </p:sp>
      <p:sp>
        <p:nvSpPr>
          <p:cNvPr id="22" name="TextBox 21"/>
          <p:cNvSpPr txBox="1"/>
          <p:nvPr/>
        </p:nvSpPr>
        <p:spPr>
          <a:xfrm>
            <a:off x="7308036" y="5043879"/>
            <a:ext cx="516367" cy="338554"/>
          </a:xfrm>
          <a:prstGeom prst="rect">
            <a:avLst/>
          </a:prstGeom>
          <a:noFill/>
        </p:spPr>
        <p:txBody>
          <a:bodyPr wrap="square" rtlCol="0">
            <a:spAutoFit/>
          </a:bodyPr>
          <a:lstStyle/>
          <a:p>
            <a:r>
              <a:rPr lang="en-US" sz="1600" b="1" dirty="0" smtClean="0">
                <a:solidFill>
                  <a:srgbClr val="E68042"/>
                </a:solidFill>
                <a:latin typeface="Consolas" panose="020B0609020204030204" pitchFamily="49" charset="0"/>
                <a:ea typeface="Anonymous Pro" panose="02060609030202000504" pitchFamily="49" charset="0"/>
                <a:cs typeface="Consolas" panose="020B0609020204030204" pitchFamily="49" charset="0"/>
              </a:rPr>
              <a:t>y:</a:t>
            </a:r>
            <a:endParaRPr lang="en-US" b="1" dirty="0">
              <a:solidFill>
                <a:srgbClr val="E68042"/>
              </a:solidFill>
            </a:endParaRPr>
          </a:p>
        </p:txBody>
      </p:sp>
      <p:sp>
        <p:nvSpPr>
          <p:cNvPr id="23" name="Rectangle 22"/>
          <p:cNvSpPr/>
          <p:nvPr/>
        </p:nvSpPr>
        <p:spPr>
          <a:xfrm>
            <a:off x="8011730" y="421598"/>
            <a:ext cx="590655" cy="765568"/>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8164130" y="573998"/>
            <a:ext cx="590655" cy="765568"/>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8316530" y="726398"/>
            <a:ext cx="590655" cy="765568"/>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8479769" y="861664"/>
            <a:ext cx="590655" cy="765568"/>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8632169" y="1014064"/>
            <a:ext cx="590655" cy="765568"/>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8784569" y="1166464"/>
            <a:ext cx="590655" cy="765568"/>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3827720" y="715939"/>
            <a:ext cx="2014197" cy="863524"/>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220069" y="1079145"/>
            <a:ext cx="2014197" cy="863524"/>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8936969" y="1333629"/>
            <a:ext cx="590655" cy="765568"/>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9089369" y="1486029"/>
            <a:ext cx="590655" cy="765568"/>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9241769" y="1638429"/>
            <a:ext cx="590655" cy="765568"/>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4608114" y="1413474"/>
            <a:ext cx="2014197" cy="863524"/>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4527045" y="1345221"/>
            <a:ext cx="2162898" cy="992295"/>
          </a:xfrm>
          <a:prstGeom prst="roundRect">
            <a:avLst/>
          </a:prstGeom>
          <a:noFill/>
          <a:ln w="57150">
            <a:solidFill>
              <a:srgbClr val="DB1F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Connector 35"/>
          <p:cNvCxnSpPr/>
          <p:nvPr/>
        </p:nvCxnSpPr>
        <p:spPr>
          <a:xfrm flipH="1">
            <a:off x="5272370" y="1422401"/>
            <a:ext cx="1" cy="846267"/>
          </a:xfrm>
          <a:prstGeom prst="line">
            <a:avLst/>
          </a:prstGeom>
          <a:ln w="22225">
            <a:solidFill>
              <a:schemeClr val="tx1"/>
            </a:solidFill>
          </a:ln>
        </p:spPr>
        <p:style>
          <a:lnRef idx="1">
            <a:schemeClr val="dk1"/>
          </a:lnRef>
          <a:fillRef idx="0">
            <a:schemeClr val="dk1"/>
          </a:fillRef>
          <a:effectRef idx="0">
            <a:schemeClr val="dk1"/>
          </a:effectRef>
          <a:fontRef idx="minor">
            <a:schemeClr val="tx1"/>
          </a:fontRef>
        </p:style>
      </p:cxnSp>
      <p:cxnSp>
        <p:nvCxnSpPr>
          <p:cNvPr id="37" name="Straight Connector 36"/>
          <p:cNvCxnSpPr/>
          <p:nvPr/>
        </p:nvCxnSpPr>
        <p:spPr>
          <a:xfrm flipH="1">
            <a:off x="5936625" y="1422402"/>
            <a:ext cx="1" cy="849572"/>
          </a:xfrm>
          <a:prstGeom prst="line">
            <a:avLst/>
          </a:prstGeom>
          <a:ln w="22225">
            <a:solidFill>
              <a:schemeClr val="tx1"/>
            </a:solidFill>
          </a:ln>
        </p:spPr>
        <p:style>
          <a:lnRef idx="1">
            <a:schemeClr val="dk1"/>
          </a:lnRef>
          <a:fillRef idx="0">
            <a:schemeClr val="dk1"/>
          </a:fillRef>
          <a:effectRef idx="0">
            <a:schemeClr val="dk1"/>
          </a:effectRef>
          <a:fontRef idx="minor">
            <a:schemeClr val="tx1"/>
          </a:fontRef>
        </p:style>
      </p:cxnSp>
      <p:sp>
        <p:nvSpPr>
          <p:cNvPr id="50" name="TextBox 49"/>
          <p:cNvSpPr txBox="1"/>
          <p:nvPr/>
        </p:nvSpPr>
        <p:spPr>
          <a:xfrm>
            <a:off x="4331812" y="257290"/>
            <a:ext cx="919522" cy="369332"/>
          </a:xfrm>
          <a:prstGeom prst="rect">
            <a:avLst/>
          </a:prstGeom>
          <a:noFill/>
        </p:spPr>
        <p:txBody>
          <a:bodyPr wrap="square" rtlCol="0">
            <a:spAutoFit/>
          </a:bodyPr>
          <a:lstStyle/>
          <a:p>
            <a:r>
              <a:rPr lang="en-US" dirty="0" smtClean="0"/>
              <a:t>RDD: </a:t>
            </a:r>
            <a:r>
              <a:rPr lang="en-US" b="1" dirty="0" smtClean="0">
                <a:solidFill>
                  <a:srgbClr val="1482AC"/>
                </a:solidFill>
              </a:rPr>
              <a:t>x</a:t>
            </a:r>
            <a:endParaRPr lang="en-US" b="1" dirty="0">
              <a:solidFill>
                <a:srgbClr val="1482AC"/>
              </a:solidFill>
            </a:endParaRPr>
          </a:p>
        </p:txBody>
      </p:sp>
      <p:sp>
        <p:nvSpPr>
          <p:cNvPr id="51" name="TextBox 50"/>
          <p:cNvSpPr txBox="1"/>
          <p:nvPr/>
        </p:nvSpPr>
        <p:spPr>
          <a:xfrm>
            <a:off x="8907185" y="325080"/>
            <a:ext cx="919522" cy="369332"/>
          </a:xfrm>
          <a:prstGeom prst="rect">
            <a:avLst/>
          </a:prstGeom>
          <a:noFill/>
        </p:spPr>
        <p:txBody>
          <a:bodyPr wrap="square" rtlCol="0">
            <a:spAutoFit/>
          </a:bodyPr>
          <a:lstStyle/>
          <a:p>
            <a:r>
              <a:rPr lang="en-US" dirty="0" smtClean="0"/>
              <a:t>RDD: </a:t>
            </a:r>
            <a:r>
              <a:rPr lang="en-US" b="1" dirty="0">
                <a:solidFill>
                  <a:srgbClr val="E68042"/>
                </a:solidFill>
              </a:rPr>
              <a:t>y</a:t>
            </a:r>
          </a:p>
        </p:txBody>
      </p:sp>
      <p:sp>
        <p:nvSpPr>
          <p:cNvPr id="53" name="TextBox 52"/>
          <p:cNvSpPr txBox="1"/>
          <p:nvPr/>
        </p:nvSpPr>
        <p:spPr>
          <a:xfrm>
            <a:off x="5251334" y="2602784"/>
            <a:ext cx="4217093" cy="307777"/>
          </a:xfrm>
          <a:prstGeom prst="rect">
            <a:avLst/>
          </a:prstGeom>
          <a:noFill/>
        </p:spPr>
        <p:txBody>
          <a:bodyPr wrap="square" rtlCol="0">
            <a:spAutoFit/>
          </a:bodyPr>
          <a:lstStyle/>
          <a:p>
            <a:r>
              <a:rPr lang="en-US" sz="1400" b="1" dirty="0" err="1" smtClean="0">
                <a:latin typeface="Consolas" panose="020B0609020204030204" pitchFamily="49" charset="0"/>
                <a:cs typeface="Consolas" panose="020B0609020204030204" pitchFamily="49" charset="0"/>
              </a:rPr>
              <a:t>flatMap</a:t>
            </a:r>
            <a:r>
              <a:rPr lang="en-US" sz="1400" b="1" dirty="0" smtClean="0">
                <a:latin typeface="Consolas" panose="020B0609020204030204" pitchFamily="49" charset="0"/>
                <a:cs typeface="Consolas" panose="020B0609020204030204" pitchFamily="49" charset="0"/>
              </a:rPr>
              <a:t>(</a:t>
            </a:r>
            <a:r>
              <a:rPr lang="en-US" sz="1400" b="1" i="1" dirty="0" smtClean="0">
                <a:solidFill>
                  <a:srgbClr val="DB1F25"/>
                </a:solidFill>
                <a:latin typeface="Consolas" panose="020B0609020204030204" pitchFamily="49" charset="0"/>
                <a:cs typeface="Consolas" panose="020B0609020204030204" pitchFamily="49" charset="0"/>
              </a:rPr>
              <a:t>f</a:t>
            </a:r>
            <a:r>
              <a:rPr lang="en-US" sz="1400" b="1" i="1" dirty="0">
                <a:latin typeface="Consolas" panose="020B0609020204030204" pitchFamily="49" charset="0"/>
                <a:cs typeface="Consolas" panose="020B0609020204030204" pitchFamily="49" charset="0"/>
              </a:rPr>
              <a:t>, </a:t>
            </a:r>
            <a:r>
              <a:rPr lang="en-US" sz="1400" b="1" i="1" dirty="0">
                <a:solidFill>
                  <a:srgbClr val="915CCC"/>
                </a:solidFill>
                <a:latin typeface="Consolas" panose="020B0609020204030204" pitchFamily="49" charset="0"/>
                <a:cs typeface="Consolas" panose="020B0609020204030204" pitchFamily="49" charset="0"/>
              </a:rPr>
              <a:t>preservesPartitioning=False</a:t>
            </a:r>
            <a:r>
              <a:rPr lang="en-US" sz="1400" b="1" dirty="0">
                <a:latin typeface="Consolas" panose="020B0609020204030204" pitchFamily="49" charset="0"/>
                <a:cs typeface="Consolas" panose="020B0609020204030204" pitchFamily="49" charset="0"/>
              </a:rPr>
              <a:t>)</a:t>
            </a:r>
          </a:p>
        </p:txBody>
      </p:sp>
      <p:sp>
        <p:nvSpPr>
          <p:cNvPr id="54" name="Rectangle 53"/>
          <p:cNvSpPr/>
          <p:nvPr/>
        </p:nvSpPr>
        <p:spPr>
          <a:xfrm>
            <a:off x="1145279" y="3053830"/>
            <a:ext cx="9970396" cy="369332"/>
          </a:xfrm>
          <a:prstGeom prst="rect">
            <a:avLst/>
          </a:prstGeom>
        </p:spPr>
        <p:txBody>
          <a:bodyPr wrap="square">
            <a:spAutoFit/>
          </a:bodyPr>
          <a:lstStyle/>
          <a:p>
            <a:r>
              <a:rPr lang="en-US" dirty="0">
                <a:solidFill>
                  <a:srgbClr val="3E4349"/>
                </a:solidFill>
              </a:rPr>
              <a:t>Return a new RDD by first applying a function to all elements of this RDD, and then flattening the </a:t>
            </a:r>
            <a:r>
              <a:rPr lang="en-US" dirty="0" smtClean="0">
                <a:solidFill>
                  <a:srgbClr val="3E4349"/>
                </a:solidFill>
              </a:rPr>
              <a:t>results</a:t>
            </a:r>
            <a:endParaRPr lang="en-US" dirty="0"/>
          </a:p>
        </p:txBody>
      </p:sp>
      <p:pic>
        <p:nvPicPr>
          <p:cNvPr id="55" name="Picture 3" descr="C:\Dropbox\Databricks\images etc\green (Mobile).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226035" y="387345"/>
            <a:ext cx="505427" cy="674429"/>
          </a:xfrm>
          <a:prstGeom prst="rect">
            <a:avLst/>
          </a:prstGeom>
          <a:noFill/>
          <a:ln w="15875">
            <a:solidFill>
              <a:schemeClr val="tx1"/>
            </a:solidFill>
          </a:ln>
          <a:extLst>
            <a:ext uri="{909E8E84-426E-40DD-AFC4-6F175D3DCCD1}">
              <a14:hiddenFill xmlns:a14="http://schemas.microsoft.com/office/drawing/2010/main">
                <a:solidFill>
                  <a:srgbClr val="FFFFFF"/>
                </a:solidFill>
              </a14:hiddenFill>
            </a:ext>
          </a:extLst>
        </p:spPr>
      </p:pic>
      <p:pic>
        <p:nvPicPr>
          <p:cNvPr id="56" name="Picture 2" descr="http://www.insideoutretreats.com/site/images/TransformationButterflies.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17446" y="6378507"/>
            <a:ext cx="2009304" cy="479493"/>
          </a:xfrm>
          <a:prstGeom prst="rect">
            <a:avLst/>
          </a:prstGeom>
          <a:noFill/>
          <a:extLst>
            <a:ext uri="{909E8E84-426E-40DD-AFC4-6F175D3DCCD1}">
              <a14:hiddenFill xmlns:a14="http://schemas.microsoft.com/office/drawing/2010/main">
                <a:solidFill>
                  <a:srgbClr val="FFFFFF"/>
                </a:solidFill>
              </a14:hiddenFill>
            </a:ext>
          </a:extLst>
        </p:spPr>
      </p:pic>
      <p:sp>
        <p:nvSpPr>
          <p:cNvPr id="38" name="TextBox 37"/>
          <p:cNvSpPr txBox="1"/>
          <p:nvPr/>
        </p:nvSpPr>
        <p:spPr>
          <a:xfrm>
            <a:off x="1869930" y="5295684"/>
            <a:ext cx="4535622" cy="954107"/>
          </a:xfrm>
          <a:prstGeom prst="rect">
            <a:avLst/>
          </a:prstGeom>
          <a:noFill/>
        </p:spPr>
        <p:txBody>
          <a:bodyPr wrap="square" rtlCol="0">
            <a:spAutoFit/>
          </a:bodyPr>
          <a:lstStyle/>
          <a:p>
            <a:r>
              <a:rPr lang="en-US" sz="1400" dirty="0" err="1">
                <a:latin typeface="Consolas" panose="020B0609020204030204" pitchFamily="49" charset="0"/>
                <a:ea typeface="Anonymous Pro" panose="02060609030202000504" pitchFamily="49" charset="0"/>
                <a:cs typeface="Consolas" panose="020B0609020204030204" pitchFamily="49" charset="0"/>
              </a:rPr>
              <a:t>val</a:t>
            </a:r>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b="1" dirty="0">
                <a:solidFill>
                  <a:srgbClr val="1482AC"/>
                </a:solidFill>
                <a:latin typeface="Consolas" panose="020B0609020204030204" pitchFamily="49" charset="0"/>
                <a:ea typeface="Anonymous Pro" panose="02060609030202000504" pitchFamily="49" charset="0"/>
                <a:cs typeface="Consolas" panose="020B0609020204030204" pitchFamily="49" charset="0"/>
              </a:rPr>
              <a:t>x</a:t>
            </a:r>
            <a:r>
              <a:rPr lang="en-US" sz="1400" dirty="0">
                <a:latin typeface="Consolas" panose="020B0609020204030204" pitchFamily="49" charset="0"/>
                <a:ea typeface="Anonymous Pro" panose="02060609030202000504" pitchFamily="49" charset="0"/>
                <a:cs typeface="Consolas" panose="020B0609020204030204" pitchFamily="49" charset="0"/>
              </a:rPr>
              <a:t> = </a:t>
            </a:r>
            <a:r>
              <a:rPr lang="en-US" sz="1400" dirty="0" err="1">
                <a:latin typeface="Consolas" panose="020B0609020204030204" pitchFamily="49" charset="0"/>
                <a:ea typeface="Anonymous Pro" panose="02060609030202000504" pitchFamily="49" charset="0"/>
                <a:cs typeface="Consolas" panose="020B0609020204030204" pitchFamily="49" charset="0"/>
              </a:rPr>
              <a:t>sc.parallelize</a:t>
            </a:r>
            <a:r>
              <a:rPr lang="en-US" sz="1400" dirty="0">
                <a:latin typeface="Consolas" panose="020B0609020204030204" pitchFamily="49" charset="0"/>
                <a:ea typeface="Anonymous Pro" panose="02060609030202000504" pitchFamily="49" charset="0"/>
                <a:cs typeface="Consolas" panose="020B0609020204030204" pitchFamily="49" charset="0"/>
              </a:rPr>
              <a:t>(Array(1,2,3))</a:t>
            </a:r>
          </a:p>
          <a:p>
            <a:r>
              <a:rPr lang="en-US" sz="1400" dirty="0" err="1">
                <a:latin typeface="Consolas" panose="020B0609020204030204" pitchFamily="49" charset="0"/>
                <a:ea typeface="Anonymous Pro" panose="02060609030202000504" pitchFamily="49" charset="0"/>
                <a:cs typeface="Consolas" panose="020B0609020204030204" pitchFamily="49" charset="0"/>
              </a:rPr>
              <a:t>val</a:t>
            </a:r>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b="1" dirty="0">
                <a:solidFill>
                  <a:srgbClr val="E8761D"/>
                </a:solidFill>
                <a:latin typeface="Consolas" panose="020B0609020204030204" pitchFamily="49" charset="0"/>
                <a:ea typeface="Anonymous Pro" panose="02060609030202000504" pitchFamily="49" charset="0"/>
                <a:cs typeface="Consolas" panose="020B0609020204030204" pitchFamily="49" charset="0"/>
              </a:rPr>
              <a:t>y</a:t>
            </a:r>
            <a:r>
              <a:rPr lang="en-US" sz="1400" dirty="0">
                <a:latin typeface="Consolas" panose="020B0609020204030204" pitchFamily="49" charset="0"/>
                <a:ea typeface="Anonymous Pro" panose="02060609030202000504" pitchFamily="49" charset="0"/>
                <a:cs typeface="Consolas" panose="020B0609020204030204" pitchFamily="49" charset="0"/>
              </a:rPr>
              <a:t> = </a:t>
            </a:r>
            <a:r>
              <a:rPr lang="en-US" sz="1400" b="1" dirty="0" err="1" smtClean="0">
                <a:solidFill>
                  <a:srgbClr val="1482AC"/>
                </a:solidFill>
                <a:latin typeface="Consolas" panose="020B0609020204030204" pitchFamily="49" charset="0"/>
                <a:ea typeface="Anonymous Pro" panose="02060609030202000504" pitchFamily="49" charset="0"/>
                <a:cs typeface="Consolas" panose="020B0609020204030204" pitchFamily="49" charset="0"/>
              </a:rPr>
              <a:t>x</a:t>
            </a:r>
            <a:r>
              <a:rPr lang="en-US" sz="1400" dirty="0" err="1" smtClean="0">
                <a:latin typeface="Consolas" panose="020B0609020204030204" pitchFamily="49" charset="0"/>
                <a:ea typeface="Anonymous Pro" panose="02060609030202000504" pitchFamily="49" charset="0"/>
                <a:cs typeface="Consolas" panose="020B0609020204030204" pitchFamily="49" charset="0"/>
              </a:rPr>
              <a:t>.flatMap</a:t>
            </a:r>
            <a:r>
              <a:rPr lang="en-US" sz="1400" dirty="0" smtClean="0">
                <a:latin typeface="Consolas" panose="020B0609020204030204" pitchFamily="49" charset="0"/>
                <a:ea typeface="Anonymous Pro" panose="02060609030202000504" pitchFamily="49" charset="0"/>
                <a:cs typeface="Consolas" panose="020B0609020204030204" pitchFamily="49" charset="0"/>
              </a:rPr>
              <a:t>(n </a:t>
            </a:r>
            <a:r>
              <a:rPr lang="en-US" sz="1400" dirty="0">
                <a:latin typeface="Consolas" panose="020B0609020204030204" pitchFamily="49" charset="0"/>
                <a:ea typeface="Anonymous Pro" panose="02060609030202000504" pitchFamily="49" charset="0"/>
                <a:cs typeface="Consolas" panose="020B0609020204030204" pitchFamily="49" charset="0"/>
              </a:rPr>
              <a:t>=&gt; </a:t>
            </a:r>
            <a:r>
              <a:rPr lang="en-US" sz="1400" dirty="0" smtClean="0">
                <a:latin typeface="Consolas" panose="020B0609020204030204" pitchFamily="49" charset="0"/>
                <a:ea typeface="Anonymous Pro" panose="02060609030202000504" pitchFamily="49" charset="0"/>
                <a:cs typeface="Consolas" panose="020B0609020204030204" pitchFamily="49" charset="0"/>
              </a:rPr>
              <a:t>Array(n, n*100</a:t>
            </a:r>
            <a:r>
              <a:rPr lang="en-US" sz="1400" dirty="0">
                <a:latin typeface="Consolas" panose="020B0609020204030204" pitchFamily="49" charset="0"/>
                <a:ea typeface="Anonymous Pro" panose="02060609030202000504" pitchFamily="49" charset="0"/>
                <a:cs typeface="Consolas" panose="020B0609020204030204" pitchFamily="49" charset="0"/>
              </a:rPr>
              <a:t>, 42))</a:t>
            </a:r>
          </a:p>
          <a:p>
            <a:r>
              <a:rPr lang="en-US" sz="1400" dirty="0" err="1" smtClean="0">
                <a:latin typeface="Consolas" panose="020B0609020204030204" pitchFamily="49" charset="0"/>
                <a:ea typeface="Anonymous Pro" panose="02060609030202000504" pitchFamily="49" charset="0"/>
                <a:cs typeface="Consolas" panose="020B0609020204030204" pitchFamily="49" charset="0"/>
              </a:rPr>
              <a:t>println</a:t>
            </a:r>
            <a:r>
              <a:rPr lang="en-US" sz="1400" dirty="0" smtClean="0">
                <a:latin typeface="Consolas" panose="020B0609020204030204" pitchFamily="49" charset="0"/>
                <a:ea typeface="Anonymous Pro" panose="02060609030202000504" pitchFamily="49" charset="0"/>
                <a:cs typeface="Consolas" panose="020B0609020204030204" pitchFamily="49" charset="0"/>
              </a:rPr>
              <a:t>(</a:t>
            </a:r>
            <a:r>
              <a:rPr lang="en-US" sz="1400" b="1" dirty="0" err="1" smtClean="0">
                <a:solidFill>
                  <a:srgbClr val="1482AC"/>
                </a:solidFill>
                <a:latin typeface="Consolas" panose="020B0609020204030204" pitchFamily="49" charset="0"/>
                <a:ea typeface="Anonymous Pro" panose="02060609030202000504" pitchFamily="49" charset="0"/>
                <a:cs typeface="Consolas" panose="020B0609020204030204" pitchFamily="49" charset="0"/>
              </a:rPr>
              <a:t>x</a:t>
            </a:r>
            <a:r>
              <a:rPr lang="en-US" sz="1400" dirty="0" err="1" smtClean="0">
                <a:latin typeface="Consolas" panose="020B0609020204030204" pitchFamily="49" charset="0"/>
                <a:ea typeface="Anonymous Pro" panose="02060609030202000504" pitchFamily="49" charset="0"/>
                <a:cs typeface="Consolas" panose="020B0609020204030204" pitchFamily="49" charset="0"/>
              </a:rPr>
              <a:t>.collect</a:t>
            </a:r>
            <a:r>
              <a:rPr lang="en-US" sz="1400" dirty="0" smtClean="0">
                <a:latin typeface="Consolas" panose="020B0609020204030204" pitchFamily="49" charset="0"/>
                <a:ea typeface="Anonymous Pro" panose="02060609030202000504" pitchFamily="49" charset="0"/>
                <a:cs typeface="Consolas" panose="020B0609020204030204" pitchFamily="49" charset="0"/>
              </a:rPr>
              <a:t>().</a:t>
            </a:r>
            <a:r>
              <a:rPr lang="en-US" sz="1400" dirty="0" err="1">
                <a:latin typeface="Consolas" panose="020B0609020204030204" pitchFamily="49" charset="0"/>
                <a:ea typeface="Anonymous Pro" panose="02060609030202000504" pitchFamily="49" charset="0"/>
                <a:cs typeface="Consolas" panose="020B0609020204030204" pitchFamily="49" charset="0"/>
              </a:rPr>
              <a:t>mkString</a:t>
            </a:r>
            <a:r>
              <a:rPr lang="en-US" sz="1400" dirty="0">
                <a:latin typeface="Consolas" panose="020B0609020204030204" pitchFamily="49" charset="0"/>
                <a:ea typeface="Anonymous Pro" panose="02060609030202000504" pitchFamily="49" charset="0"/>
                <a:cs typeface="Consolas" panose="020B0609020204030204" pitchFamily="49" charset="0"/>
              </a:rPr>
              <a:t>(", "))</a:t>
            </a:r>
          </a:p>
          <a:p>
            <a:r>
              <a:rPr lang="en-US" sz="1400" dirty="0" err="1" smtClean="0">
                <a:latin typeface="Consolas" panose="020B0609020204030204" pitchFamily="49" charset="0"/>
                <a:ea typeface="Anonymous Pro" panose="02060609030202000504" pitchFamily="49" charset="0"/>
                <a:cs typeface="Consolas" panose="020B0609020204030204" pitchFamily="49" charset="0"/>
              </a:rPr>
              <a:t>println</a:t>
            </a:r>
            <a:r>
              <a:rPr lang="en-US" sz="1400" dirty="0" smtClean="0">
                <a:latin typeface="Consolas" panose="020B0609020204030204" pitchFamily="49" charset="0"/>
                <a:ea typeface="Anonymous Pro" panose="02060609030202000504" pitchFamily="49" charset="0"/>
                <a:cs typeface="Consolas" panose="020B0609020204030204" pitchFamily="49" charset="0"/>
              </a:rPr>
              <a:t>(</a:t>
            </a:r>
            <a:r>
              <a:rPr lang="en-US" sz="1400" b="1" dirty="0" err="1" smtClean="0">
                <a:solidFill>
                  <a:srgbClr val="E8761D"/>
                </a:solidFill>
                <a:latin typeface="Consolas" panose="020B0609020204030204" pitchFamily="49" charset="0"/>
                <a:ea typeface="Anonymous Pro" panose="02060609030202000504" pitchFamily="49" charset="0"/>
                <a:cs typeface="Consolas" panose="020B0609020204030204" pitchFamily="49" charset="0"/>
              </a:rPr>
              <a:t>y</a:t>
            </a:r>
            <a:r>
              <a:rPr lang="en-US" sz="1400" dirty="0" err="1" smtClean="0">
                <a:latin typeface="Consolas" panose="020B0609020204030204" pitchFamily="49" charset="0"/>
                <a:ea typeface="Anonymous Pro" panose="02060609030202000504" pitchFamily="49" charset="0"/>
                <a:cs typeface="Consolas" panose="020B0609020204030204" pitchFamily="49" charset="0"/>
              </a:rPr>
              <a:t>.collect</a:t>
            </a:r>
            <a:r>
              <a:rPr lang="en-US" sz="1400" dirty="0" smtClean="0">
                <a:latin typeface="Consolas" panose="020B0609020204030204" pitchFamily="49" charset="0"/>
                <a:ea typeface="Anonymous Pro" panose="02060609030202000504" pitchFamily="49" charset="0"/>
                <a:cs typeface="Consolas" panose="020B0609020204030204" pitchFamily="49" charset="0"/>
              </a:rPr>
              <a:t>().</a:t>
            </a:r>
            <a:r>
              <a:rPr lang="en-US" sz="1400" dirty="0" err="1">
                <a:latin typeface="Consolas" panose="020B0609020204030204" pitchFamily="49" charset="0"/>
                <a:ea typeface="Anonymous Pro" panose="02060609030202000504" pitchFamily="49" charset="0"/>
                <a:cs typeface="Consolas" panose="020B0609020204030204" pitchFamily="49" charset="0"/>
              </a:rPr>
              <a:t>mkString</a:t>
            </a:r>
            <a:r>
              <a:rPr lang="en-US" sz="1400" dirty="0">
                <a:latin typeface="Consolas" panose="020B0609020204030204" pitchFamily="49" charset="0"/>
                <a:ea typeface="Anonymous Pro" panose="02060609030202000504" pitchFamily="49" charset="0"/>
                <a:cs typeface="Consolas" panose="020B0609020204030204" pitchFamily="49" charset="0"/>
              </a:rPr>
              <a:t>(", "))</a:t>
            </a:r>
          </a:p>
        </p:txBody>
      </p:sp>
      <p:sp>
        <p:nvSpPr>
          <p:cNvPr id="3" name="Rectangle 2"/>
          <p:cNvSpPr/>
          <p:nvPr/>
        </p:nvSpPr>
        <p:spPr>
          <a:xfrm>
            <a:off x="7359880" y="5659050"/>
            <a:ext cx="4377762" cy="646331"/>
          </a:xfrm>
          <a:prstGeom prst="rect">
            <a:avLst/>
          </a:prstGeom>
        </p:spPr>
        <p:txBody>
          <a:bodyPr wrap="square">
            <a:spAutoFit/>
          </a:bodyPr>
          <a:lstStyle/>
          <a:p>
            <a:r>
              <a:rPr lang="en-IN" dirty="0"/>
              <a:t>1, 2, 3</a:t>
            </a:r>
          </a:p>
          <a:p>
            <a:r>
              <a:rPr lang="en-IN" dirty="0"/>
              <a:t>1, 100, 42, 2, 200, 42, 3, 300, 42</a:t>
            </a:r>
          </a:p>
        </p:txBody>
      </p:sp>
    </p:spTree>
    <p:extLst>
      <p:ext uri="{BB962C8B-B14F-4D97-AF65-F5344CB8AC3E}">
        <p14:creationId xmlns:p14="http://schemas.microsoft.com/office/powerpoint/2010/main" val="235388170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groupBy</a:t>
            </a:r>
            <a:endParaRPr lang="en-US" dirty="0"/>
          </a:p>
        </p:txBody>
      </p:sp>
      <p:sp>
        <p:nvSpPr>
          <p:cNvPr id="3" name="Rectangle 2"/>
          <p:cNvSpPr/>
          <p:nvPr/>
        </p:nvSpPr>
        <p:spPr>
          <a:xfrm>
            <a:off x="1734400" y="286784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2126749" y="3231049"/>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2514794" y="3565378"/>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4774699" y="2695430"/>
            <a:ext cx="2519122" cy="461665"/>
          </a:xfrm>
          <a:prstGeom prst="rect">
            <a:avLst/>
          </a:prstGeom>
          <a:noFill/>
        </p:spPr>
        <p:txBody>
          <a:bodyPr wrap="square" rtlCol="0">
            <a:spAutoFit/>
          </a:bodyPr>
          <a:lstStyle/>
          <a:p>
            <a:r>
              <a:rPr lang="en-US" sz="2400" dirty="0"/>
              <a:t>4</a:t>
            </a:r>
            <a:r>
              <a:rPr lang="en-US" sz="2400" dirty="0" smtClean="0"/>
              <a:t> items in RDD</a:t>
            </a:r>
            <a:endParaRPr lang="en-US" sz="2400" dirty="0"/>
          </a:p>
        </p:txBody>
      </p:sp>
      <p:sp>
        <p:nvSpPr>
          <p:cNvPr id="7" name="TextBox 6"/>
          <p:cNvSpPr txBox="1"/>
          <p:nvPr/>
        </p:nvSpPr>
        <p:spPr>
          <a:xfrm rot="2838900">
            <a:off x="923283" y="4458589"/>
            <a:ext cx="2014584" cy="307777"/>
          </a:xfrm>
          <a:prstGeom prst="rect">
            <a:avLst/>
          </a:prstGeom>
          <a:noFill/>
        </p:spPr>
        <p:txBody>
          <a:bodyPr wrap="square" rtlCol="0">
            <a:spAutoFit/>
          </a:bodyPr>
          <a:lstStyle/>
          <a:p>
            <a:r>
              <a:rPr lang="en-US" sz="1400" dirty="0" smtClean="0"/>
              <a:t>(partitions not shown)</a:t>
            </a:r>
            <a:endParaRPr lang="en-US" sz="1400" dirty="0"/>
          </a:p>
        </p:txBody>
      </p:sp>
      <p:sp>
        <p:nvSpPr>
          <p:cNvPr id="9" name="TextBox 8"/>
          <p:cNvSpPr txBox="1"/>
          <p:nvPr/>
        </p:nvSpPr>
        <p:spPr>
          <a:xfrm>
            <a:off x="2514794" y="1894625"/>
            <a:ext cx="1419253" cy="400110"/>
          </a:xfrm>
          <a:prstGeom prst="rect">
            <a:avLst/>
          </a:prstGeom>
          <a:noFill/>
        </p:spPr>
        <p:txBody>
          <a:bodyPr wrap="square" rtlCol="0">
            <a:spAutoFit/>
          </a:bodyPr>
          <a:lstStyle/>
          <a:p>
            <a:r>
              <a:rPr lang="en-US" sz="2000" dirty="0" smtClean="0"/>
              <a:t>RDD: </a:t>
            </a:r>
            <a:r>
              <a:rPr lang="en-US" sz="2000" b="1" dirty="0" smtClean="0">
                <a:solidFill>
                  <a:srgbClr val="1482AC"/>
                </a:solidFill>
              </a:rPr>
              <a:t>x</a:t>
            </a:r>
            <a:endParaRPr lang="en-US" sz="2000" b="1" dirty="0">
              <a:solidFill>
                <a:srgbClr val="1482AC"/>
              </a:solidFill>
            </a:endParaRPr>
          </a:p>
        </p:txBody>
      </p:sp>
      <p:pic>
        <p:nvPicPr>
          <p:cNvPr id="11" name="Picture 2" descr="http://www.insideoutretreats.com/site/images/TransformationButterflie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7446" y="6378507"/>
            <a:ext cx="2009304" cy="479493"/>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p:nvSpPr>
        <p:spPr>
          <a:xfrm>
            <a:off x="2864353" y="3947838"/>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1734400" y="2869122"/>
            <a:ext cx="650755" cy="307777"/>
          </a:xfrm>
          <a:prstGeom prst="rect">
            <a:avLst/>
          </a:prstGeom>
          <a:noFill/>
        </p:spPr>
        <p:txBody>
          <a:bodyPr wrap="square" rtlCol="0">
            <a:spAutoFit/>
          </a:bodyPr>
          <a:lstStyle/>
          <a:p>
            <a:r>
              <a:rPr lang="en-US" sz="1400" dirty="0" smtClean="0">
                <a:solidFill>
                  <a:schemeClr val="bg1"/>
                </a:solidFill>
              </a:rPr>
              <a:t>James</a:t>
            </a:r>
            <a:endParaRPr lang="en-US" sz="1400" dirty="0">
              <a:solidFill>
                <a:schemeClr val="bg1"/>
              </a:solidFill>
            </a:endParaRPr>
          </a:p>
        </p:txBody>
      </p:sp>
      <p:sp>
        <p:nvSpPr>
          <p:cNvPr id="22" name="TextBox 21"/>
          <p:cNvSpPr txBox="1"/>
          <p:nvPr/>
        </p:nvSpPr>
        <p:spPr>
          <a:xfrm>
            <a:off x="2126749" y="3229948"/>
            <a:ext cx="649352" cy="307777"/>
          </a:xfrm>
          <a:prstGeom prst="rect">
            <a:avLst/>
          </a:prstGeom>
          <a:noFill/>
        </p:spPr>
        <p:txBody>
          <a:bodyPr wrap="square" rtlCol="0">
            <a:spAutoFit/>
          </a:bodyPr>
          <a:lstStyle/>
          <a:p>
            <a:r>
              <a:rPr lang="en-US" sz="1400" dirty="0" smtClean="0">
                <a:solidFill>
                  <a:schemeClr val="bg1"/>
                </a:solidFill>
              </a:rPr>
              <a:t>Anna</a:t>
            </a:r>
            <a:endParaRPr lang="en-US" sz="1400" dirty="0">
              <a:solidFill>
                <a:schemeClr val="bg1"/>
              </a:solidFill>
            </a:endParaRPr>
          </a:p>
        </p:txBody>
      </p:sp>
      <p:sp>
        <p:nvSpPr>
          <p:cNvPr id="23" name="TextBox 22"/>
          <p:cNvSpPr txBox="1"/>
          <p:nvPr/>
        </p:nvSpPr>
        <p:spPr>
          <a:xfrm>
            <a:off x="2545878" y="3566403"/>
            <a:ext cx="568225" cy="305652"/>
          </a:xfrm>
          <a:prstGeom prst="rect">
            <a:avLst/>
          </a:prstGeom>
          <a:noFill/>
        </p:spPr>
        <p:txBody>
          <a:bodyPr wrap="square" rtlCol="0">
            <a:spAutoFit/>
          </a:bodyPr>
          <a:lstStyle/>
          <a:p>
            <a:r>
              <a:rPr lang="en-US" sz="1400" dirty="0" smtClean="0">
                <a:solidFill>
                  <a:schemeClr val="bg1"/>
                </a:solidFill>
              </a:rPr>
              <a:t>Fred</a:t>
            </a:r>
            <a:endParaRPr lang="en-US" sz="1400" dirty="0">
              <a:solidFill>
                <a:schemeClr val="bg1"/>
              </a:solidFill>
            </a:endParaRPr>
          </a:p>
        </p:txBody>
      </p:sp>
      <p:sp>
        <p:nvSpPr>
          <p:cNvPr id="24" name="TextBox 23"/>
          <p:cNvSpPr txBox="1"/>
          <p:nvPr/>
        </p:nvSpPr>
        <p:spPr>
          <a:xfrm>
            <a:off x="2898685" y="3985622"/>
            <a:ext cx="820132" cy="307777"/>
          </a:xfrm>
          <a:prstGeom prst="rect">
            <a:avLst/>
          </a:prstGeom>
          <a:noFill/>
        </p:spPr>
        <p:txBody>
          <a:bodyPr wrap="square" rtlCol="0">
            <a:spAutoFit/>
          </a:bodyPr>
          <a:lstStyle/>
          <a:p>
            <a:r>
              <a:rPr lang="en-US" sz="1400" dirty="0" smtClean="0">
                <a:solidFill>
                  <a:schemeClr val="bg1"/>
                </a:solidFill>
              </a:rPr>
              <a:t>John</a:t>
            </a:r>
            <a:endParaRPr lang="en-US" sz="1400" dirty="0">
              <a:solidFill>
                <a:schemeClr val="bg1"/>
              </a:solidFill>
            </a:endParaRPr>
          </a:p>
        </p:txBody>
      </p:sp>
      <p:pic>
        <p:nvPicPr>
          <p:cNvPr id="26" name="Picture 4" descr="http://pixabay.com/static/uploads/photo/2012/04/24/11/21/merging-39400_64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153382" y="156159"/>
            <a:ext cx="835292" cy="8352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31359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groupBy</a:t>
            </a:r>
            <a:endParaRPr lang="en-US" dirty="0"/>
          </a:p>
        </p:txBody>
      </p:sp>
      <p:sp>
        <p:nvSpPr>
          <p:cNvPr id="3" name="Rectangle 2"/>
          <p:cNvSpPr/>
          <p:nvPr/>
        </p:nvSpPr>
        <p:spPr>
          <a:xfrm>
            <a:off x="1734400" y="286784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2126749" y="3231049"/>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2514794" y="3565378"/>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2514794" y="1894625"/>
            <a:ext cx="1419253" cy="400110"/>
          </a:xfrm>
          <a:prstGeom prst="rect">
            <a:avLst/>
          </a:prstGeom>
          <a:noFill/>
        </p:spPr>
        <p:txBody>
          <a:bodyPr wrap="square" rtlCol="0">
            <a:spAutoFit/>
          </a:bodyPr>
          <a:lstStyle/>
          <a:p>
            <a:r>
              <a:rPr lang="en-US" sz="2000" dirty="0" smtClean="0"/>
              <a:t>RDD: </a:t>
            </a:r>
            <a:r>
              <a:rPr lang="en-US" sz="2000" b="1" dirty="0" smtClean="0">
                <a:solidFill>
                  <a:srgbClr val="1482AC"/>
                </a:solidFill>
              </a:rPr>
              <a:t>x</a:t>
            </a:r>
            <a:endParaRPr lang="en-US" sz="2000" b="1" dirty="0">
              <a:solidFill>
                <a:srgbClr val="1482AC"/>
              </a:solidFill>
            </a:endParaRPr>
          </a:p>
        </p:txBody>
      </p:sp>
      <p:pic>
        <p:nvPicPr>
          <p:cNvPr id="11" name="Picture 2" descr="http://www.insideoutretreats.com/site/images/TransformationButterflie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7446" y="6378507"/>
            <a:ext cx="2009304" cy="479493"/>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p:nvSpPr>
        <p:spPr>
          <a:xfrm>
            <a:off x="2864353" y="3947838"/>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1734400" y="2869122"/>
            <a:ext cx="650755" cy="307777"/>
          </a:xfrm>
          <a:prstGeom prst="rect">
            <a:avLst/>
          </a:prstGeom>
          <a:noFill/>
        </p:spPr>
        <p:txBody>
          <a:bodyPr wrap="square" rtlCol="0">
            <a:spAutoFit/>
          </a:bodyPr>
          <a:lstStyle/>
          <a:p>
            <a:r>
              <a:rPr lang="en-US" sz="1400" dirty="0" smtClean="0">
                <a:solidFill>
                  <a:schemeClr val="bg1"/>
                </a:solidFill>
              </a:rPr>
              <a:t>James</a:t>
            </a:r>
            <a:endParaRPr lang="en-US" sz="1400" dirty="0">
              <a:solidFill>
                <a:schemeClr val="bg1"/>
              </a:solidFill>
            </a:endParaRPr>
          </a:p>
        </p:txBody>
      </p:sp>
      <p:sp>
        <p:nvSpPr>
          <p:cNvPr id="22" name="TextBox 21"/>
          <p:cNvSpPr txBox="1"/>
          <p:nvPr/>
        </p:nvSpPr>
        <p:spPr>
          <a:xfrm>
            <a:off x="2126749" y="3229948"/>
            <a:ext cx="649352" cy="307777"/>
          </a:xfrm>
          <a:prstGeom prst="rect">
            <a:avLst/>
          </a:prstGeom>
          <a:noFill/>
        </p:spPr>
        <p:txBody>
          <a:bodyPr wrap="square" rtlCol="0">
            <a:spAutoFit/>
          </a:bodyPr>
          <a:lstStyle/>
          <a:p>
            <a:r>
              <a:rPr lang="en-US" sz="1400" dirty="0" smtClean="0">
                <a:solidFill>
                  <a:schemeClr val="bg1"/>
                </a:solidFill>
              </a:rPr>
              <a:t>Anna</a:t>
            </a:r>
            <a:endParaRPr lang="en-US" sz="1400" dirty="0">
              <a:solidFill>
                <a:schemeClr val="bg1"/>
              </a:solidFill>
            </a:endParaRPr>
          </a:p>
        </p:txBody>
      </p:sp>
      <p:sp>
        <p:nvSpPr>
          <p:cNvPr id="23" name="TextBox 22"/>
          <p:cNvSpPr txBox="1"/>
          <p:nvPr/>
        </p:nvSpPr>
        <p:spPr>
          <a:xfrm>
            <a:off x="2545878" y="3566403"/>
            <a:ext cx="568225" cy="305652"/>
          </a:xfrm>
          <a:prstGeom prst="rect">
            <a:avLst/>
          </a:prstGeom>
          <a:noFill/>
        </p:spPr>
        <p:txBody>
          <a:bodyPr wrap="square" rtlCol="0">
            <a:spAutoFit/>
          </a:bodyPr>
          <a:lstStyle/>
          <a:p>
            <a:r>
              <a:rPr lang="en-US" sz="1400" dirty="0" smtClean="0">
                <a:solidFill>
                  <a:schemeClr val="bg1"/>
                </a:solidFill>
              </a:rPr>
              <a:t>Fred</a:t>
            </a:r>
            <a:endParaRPr lang="en-US" sz="1400" dirty="0">
              <a:solidFill>
                <a:schemeClr val="bg1"/>
              </a:solidFill>
            </a:endParaRPr>
          </a:p>
        </p:txBody>
      </p:sp>
      <p:sp>
        <p:nvSpPr>
          <p:cNvPr id="24" name="TextBox 23"/>
          <p:cNvSpPr txBox="1"/>
          <p:nvPr/>
        </p:nvSpPr>
        <p:spPr>
          <a:xfrm>
            <a:off x="2898685" y="3985622"/>
            <a:ext cx="820132" cy="307777"/>
          </a:xfrm>
          <a:prstGeom prst="rect">
            <a:avLst/>
          </a:prstGeom>
          <a:noFill/>
        </p:spPr>
        <p:txBody>
          <a:bodyPr wrap="square" rtlCol="0">
            <a:spAutoFit/>
          </a:bodyPr>
          <a:lstStyle/>
          <a:p>
            <a:r>
              <a:rPr lang="en-US" sz="1400" dirty="0" smtClean="0">
                <a:solidFill>
                  <a:schemeClr val="bg1"/>
                </a:solidFill>
              </a:rPr>
              <a:t>John</a:t>
            </a:r>
            <a:endParaRPr lang="en-US" sz="1400" dirty="0">
              <a:solidFill>
                <a:schemeClr val="bg1"/>
              </a:solidFill>
            </a:endParaRPr>
          </a:p>
        </p:txBody>
      </p:sp>
      <p:pic>
        <p:nvPicPr>
          <p:cNvPr id="26" name="Picture 4" descr="http://pixabay.com/static/uploads/photo/2012/04/24/11/21/merging-39400_64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153382" y="156159"/>
            <a:ext cx="835292" cy="835292"/>
          </a:xfrm>
          <a:prstGeom prst="rect">
            <a:avLst/>
          </a:prstGeom>
          <a:noFill/>
          <a:extLst>
            <a:ext uri="{909E8E84-426E-40DD-AFC4-6F175D3DCCD1}">
              <a14:hiddenFill xmlns:a14="http://schemas.microsoft.com/office/drawing/2010/main">
                <a:solidFill>
                  <a:srgbClr val="FFFFFF"/>
                </a:solidFill>
              </a14:hiddenFill>
            </a:ext>
          </a:extLst>
        </p:spPr>
      </p:pic>
      <p:sp>
        <p:nvSpPr>
          <p:cNvPr id="16" name="Rounded Rectangle 15"/>
          <p:cNvSpPr/>
          <p:nvPr/>
        </p:nvSpPr>
        <p:spPr>
          <a:xfrm>
            <a:off x="2742769" y="3834736"/>
            <a:ext cx="2777319" cy="1309967"/>
          </a:xfrm>
          <a:prstGeom prst="roundRect">
            <a:avLst/>
          </a:prstGeom>
          <a:noFill/>
          <a:ln w="41275">
            <a:solidFill>
              <a:srgbClr val="DB1F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2170403" y="4967363"/>
            <a:ext cx="605698" cy="276999"/>
          </a:xfrm>
          <a:prstGeom prst="rect">
            <a:avLst/>
          </a:prstGeom>
          <a:noFill/>
        </p:spPr>
        <p:txBody>
          <a:bodyPr wrap="square" rtlCol="0">
            <a:spAutoFit/>
          </a:bodyPr>
          <a:lstStyle/>
          <a:p>
            <a:r>
              <a:rPr lang="en-US" sz="1200" dirty="0" smtClean="0"/>
              <a:t>emits</a:t>
            </a:r>
            <a:endParaRPr lang="en-US" sz="1200" dirty="0"/>
          </a:p>
        </p:txBody>
      </p:sp>
      <p:cxnSp>
        <p:nvCxnSpPr>
          <p:cNvPr id="18" name="Straight Arrow Connector 17"/>
          <p:cNvCxnSpPr/>
          <p:nvPr/>
        </p:nvCxnSpPr>
        <p:spPr>
          <a:xfrm flipH="1">
            <a:off x="2126749" y="4996074"/>
            <a:ext cx="520733" cy="0"/>
          </a:xfrm>
          <a:prstGeom prst="straightConnector1">
            <a:avLst/>
          </a:prstGeom>
          <a:ln w="127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807242" y="4796019"/>
            <a:ext cx="605698" cy="400110"/>
          </a:xfrm>
          <a:prstGeom prst="rect">
            <a:avLst/>
          </a:prstGeom>
          <a:noFill/>
        </p:spPr>
        <p:txBody>
          <a:bodyPr wrap="square" rtlCol="0">
            <a:spAutoFit/>
          </a:bodyPr>
          <a:lstStyle/>
          <a:p>
            <a:r>
              <a:rPr lang="en-US" sz="2000" dirty="0" smtClean="0"/>
              <a:t>‘J’</a:t>
            </a:r>
            <a:endParaRPr lang="en-US" sz="1600" dirty="0"/>
          </a:p>
        </p:txBody>
      </p:sp>
      <p:sp>
        <p:nvSpPr>
          <p:cNvPr id="21" name="Rectangle 20"/>
          <p:cNvSpPr/>
          <p:nvPr/>
        </p:nvSpPr>
        <p:spPr>
          <a:xfrm>
            <a:off x="7660526" y="3985622"/>
            <a:ext cx="2519122"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7675274" y="3992686"/>
            <a:ext cx="344792" cy="307777"/>
          </a:xfrm>
          <a:prstGeom prst="rect">
            <a:avLst/>
          </a:prstGeom>
          <a:solidFill>
            <a:srgbClr val="7030A0"/>
          </a:solidFill>
        </p:spPr>
        <p:txBody>
          <a:bodyPr wrap="square" rtlCol="0">
            <a:spAutoFit/>
          </a:bodyPr>
          <a:lstStyle/>
          <a:p>
            <a:pPr algn="ctr"/>
            <a:r>
              <a:rPr lang="en-US" sz="1400" dirty="0" smtClean="0">
                <a:solidFill>
                  <a:schemeClr val="bg1"/>
                </a:solidFill>
              </a:rPr>
              <a:t>J</a:t>
            </a:r>
            <a:endParaRPr lang="en-US" sz="1400" dirty="0">
              <a:solidFill>
                <a:schemeClr val="bg1"/>
              </a:solidFill>
            </a:endParaRPr>
          </a:p>
        </p:txBody>
      </p:sp>
      <p:sp>
        <p:nvSpPr>
          <p:cNvPr id="27" name="TextBox 26"/>
          <p:cNvSpPr txBox="1"/>
          <p:nvPr/>
        </p:nvSpPr>
        <p:spPr>
          <a:xfrm>
            <a:off x="8000406" y="3985622"/>
            <a:ext cx="1067912" cy="307777"/>
          </a:xfrm>
          <a:prstGeom prst="rect">
            <a:avLst/>
          </a:prstGeom>
          <a:noFill/>
        </p:spPr>
        <p:txBody>
          <a:bodyPr wrap="square" rtlCol="0">
            <a:spAutoFit/>
          </a:bodyPr>
          <a:lstStyle/>
          <a:p>
            <a:pPr algn="ctr"/>
            <a:r>
              <a:rPr lang="en-US" sz="1400" dirty="0" smtClean="0">
                <a:solidFill>
                  <a:schemeClr val="bg1"/>
                </a:solidFill>
              </a:rPr>
              <a:t>[ “John” ]</a:t>
            </a:r>
            <a:endParaRPr lang="en-US" sz="1400" dirty="0">
              <a:solidFill>
                <a:schemeClr val="bg1"/>
              </a:solidFill>
            </a:endParaRPr>
          </a:p>
        </p:txBody>
      </p:sp>
      <p:cxnSp>
        <p:nvCxnSpPr>
          <p:cNvPr id="28" name="Straight Arrow Connector 27"/>
          <p:cNvCxnSpPr/>
          <p:nvPr/>
        </p:nvCxnSpPr>
        <p:spPr>
          <a:xfrm>
            <a:off x="5641672" y="4520437"/>
            <a:ext cx="1882241" cy="518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9" name="TextBox 28"/>
          <p:cNvSpPr txBox="1"/>
          <p:nvPr/>
        </p:nvSpPr>
        <p:spPr>
          <a:xfrm>
            <a:off x="8546999" y="1894625"/>
            <a:ext cx="1419253" cy="400110"/>
          </a:xfrm>
          <a:prstGeom prst="rect">
            <a:avLst/>
          </a:prstGeom>
          <a:noFill/>
        </p:spPr>
        <p:txBody>
          <a:bodyPr wrap="square" rtlCol="0">
            <a:spAutoFit/>
          </a:bodyPr>
          <a:lstStyle/>
          <a:p>
            <a:r>
              <a:rPr lang="en-US" sz="2000" dirty="0" smtClean="0"/>
              <a:t>RDD: </a:t>
            </a:r>
            <a:r>
              <a:rPr lang="en-US" sz="2000" b="1" dirty="0">
                <a:solidFill>
                  <a:srgbClr val="E68042"/>
                </a:solidFill>
              </a:rPr>
              <a:t>y</a:t>
            </a:r>
          </a:p>
        </p:txBody>
      </p:sp>
    </p:spTree>
    <p:extLst>
      <p:ext uri="{BB962C8B-B14F-4D97-AF65-F5344CB8AC3E}">
        <p14:creationId xmlns:p14="http://schemas.microsoft.com/office/powerpoint/2010/main" val="36667721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7436661" y="3529425"/>
            <a:ext cx="2519122"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7451409" y="3536489"/>
            <a:ext cx="344792" cy="307777"/>
          </a:xfrm>
          <a:prstGeom prst="rect">
            <a:avLst/>
          </a:prstGeom>
          <a:solidFill>
            <a:srgbClr val="FFFF00"/>
          </a:solidFill>
        </p:spPr>
        <p:txBody>
          <a:bodyPr wrap="square" rtlCol="0">
            <a:spAutoFit/>
          </a:bodyPr>
          <a:lstStyle/>
          <a:p>
            <a:pPr algn="ctr"/>
            <a:r>
              <a:rPr lang="en-US" sz="1400" dirty="0" smtClean="0"/>
              <a:t>F</a:t>
            </a:r>
            <a:endParaRPr lang="en-US" sz="1400" dirty="0"/>
          </a:p>
        </p:txBody>
      </p:sp>
      <p:sp>
        <p:nvSpPr>
          <p:cNvPr id="31" name="TextBox 30"/>
          <p:cNvSpPr txBox="1"/>
          <p:nvPr/>
        </p:nvSpPr>
        <p:spPr>
          <a:xfrm>
            <a:off x="7776541" y="3529425"/>
            <a:ext cx="1067912" cy="307777"/>
          </a:xfrm>
          <a:prstGeom prst="rect">
            <a:avLst/>
          </a:prstGeom>
          <a:noFill/>
        </p:spPr>
        <p:txBody>
          <a:bodyPr wrap="square" rtlCol="0">
            <a:spAutoFit/>
          </a:bodyPr>
          <a:lstStyle/>
          <a:p>
            <a:pPr algn="ctr"/>
            <a:r>
              <a:rPr lang="en-US" sz="1400" dirty="0" smtClean="0">
                <a:solidFill>
                  <a:schemeClr val="bg1"/>
                </a:solidFill>
              </a:rPr>
              <a:t>[ “Fred” ]</a:t>
            </a:r>
            <a:endParaRPr lang="en-US" sz="1400" dirty="0">
              <a:solidFill>
                <a:schemeClr val="bg1"/>
              </a:solidFill>
            </a:endParaRPr>
          </a:p>
        </p:txBody>
      </p:sp>
      <p:cxnSp>
        <p:nvCxnSpPr>
          <p:cNvPr id="32" name="Straight Arrow Connector 31"/>
          <p:cNvCxnSpPr/>
          <p:nvPr/>
        </p:nvCxnSpPr>
        <p:spPr>
          <a:xfrm>
            <a:off x="5406602" y="3719229"/>
            <a:ext cx="1882241" cy="518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 name="Title 1"/>
          <p:cNvSpPr>
            <a:spLocks noGrp="1"/>
          </p:cNvSpPr>
          <p:nvPr>
            <p:ph type="title"/>
          </p:nvPr>
        </p:nvSpPr>
        <p:spPr/>
        <p:txBody>
          <a:bodyPr/>
          <a:lstStyle/>
          <a:p>
            <a:r>
              <a:rPr lang="en-US" dirty="0" err="1" smtClean="0"/>
              <a:t>groupBy</a:t>
            </a:r>
            <a:endParaRPr lang="en-US" dirty="0"/>
          </a:p>
        </p:txBody>
      </p:sp>
      <p:sp>
        <p:nvSpPr>
          <p:cNvPr id="3" name="Rectangle 2"/>
          <p:cNvSpPr/>
          <p:nvPr/>
        </p:nvSpPr>
        <p:spPr>
          <a:xfrm>
            <a:off x="1734400" y="286784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2126749" y="3231049"/>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2514794" y="3565378"/>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2514794" y="1894625"/>
            <a:ext cx="1419253" cy="400110"/>
          </a:xfrm>
          <a:prstGeom prst="rect">
            <a:avLst/>
          </a:prstGeom>
          <a:noFill/>
        </p:spPr>
        <p:txBody>
          <a:bodyPr wrap="square" rtlCol="0">
            <a:spAutoFit/>
          </a:bodyPr>
          <a:lstStyle/>
          <a:p>
            <a:r>
              <a:rPr lang="en-US" sz="2000" dirty="0" smtClean="0"/>
              <a:t>RDD: </a:t>
            </a:r>
            <a:r>
              <a:rPr lang="en-US" sz="2000" b="1" dirty="0" smtClean="0">
                <a:solidFill>
                  <a:srgbClr val="1482AC"/>
                </a:solidFill>
              </a:rPr>
              <a:t>x</a:t>
            </a:r>
            <a:endParaRPr lang="en-US" sz="2000" b="1" dirty="0">
              <a:solidFill>
                <a:srgbClr val="1482AC"/>
              </a:solidFill>
            </a:endParaRPr>
          </a:p>
        </p:txBody>
      </p:sp>
      <p:pic>
        <p:nvPicPr>
          <p:cNvPr id="11" name="Picture 2" descr="http://www.insideoutretreats.com/site/images/TransformationButterflie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7446" y="6378507"/>
            <a:ext cx="2009304" cy="479493"/>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1734400" y="2869122"/>
            <a:ext cx="650755" cy="307777"/>
          </a:xfrm>
          <a:prstGeom prst="rect">
            <a:avLst/>
          </a:prstGeom>
          <a:noFill/>
        </p:spPr>
        <p:txBody>
          <a:bodyPr wrap="square" rtlCol="0">
            <a:spAutoFit/>
          </a:bodyPr>
          <a:lstStyle/>
          <a:p>
            <a:r>
              <a:rPr lang="en-US" sz="1400" dirty="0" smtClean="0">
                <a:solidFill>
                  <a:schemeClr val="bg1"/>
                </a:solidFill>
              </a:rPr>
              <a:t>James</a:t>
            </a:r>
            <a:endParaRPr lang="en-US" sz="1400" dirty="0">
              <a:solidFill>
                <a:schemeClr val="bg1"/>
              </a:solidFill>
            </a:endParaRPr>
          </a:p>
        </p:txBody>
      </p:sp>
      <p:sp>
        <p:nvSpPr>
          <p:cNvPr id="22" name="TextBox 21"/>
          <p:cNvSpPr txBox="1"/>
          <p:nvPr/>
        </p:nvSpPr>
        <p:spPr>
          <a:xfrm>
            <a:off x="2126749" y="3229948"/>
            <a:ext cx="649352" cy="307777"/>
          </a:xfrm>
          <a:prstGeom prst="rect">
            <a:avLst/>
          </a:prstGeom>
          <a:noFill/>
        </p:spPr>
        <p:txBody>
          <a:bodyPr wrap="square" rtlCol="0">
            <a:spAutoFit/>
          </a:bodyPr>
          <a:lstStyle/>
          <a:p>
            <a:r>
              <a:rPr lang="en-US" sz="1400" dirty="0" smtClean="0">
                <a:solidFill>
                  <a:schemeClr val="bg1"/>
                </a:solidFill>
              </a:rPr>
              <a:t>Anna</a:t>
            </a:r>
            <a:endParaRPr lang="en-US" sz="1400" dirty="0">
              <a:solidFill>
                <a:schemeClr val="bg1"/>
              </a:solidFill>
            </a:endParaRPr>
          </a:p>
        </p:txBody>
      </p:sp>
      <p:sp>
        <p:nvSpPr>
          <p:cNvPr id="23" name="TextBox 22"/>
          <p:cNvSpPr txBox="1"/>
          <p:nvPr/>
        </p:nvSpPr>
        <p:spPr>
          <a:xfrm>
            <a:off x="2545878" y="3566403"/>
            <a:ext cx="568225" cy="305652"/>
          </a:xfrm>
          <a:prstGeom prst="rect">
            <a:avLst/>
          </a:prstGeom>
          <a:noFill/>
        </p:spPr>
        <p:txBody>
          <a:bodyPr wrap="square" rtlCol="0">
            <a:spAutoFit/>
          </a:bodyPr>
          <a:lstStyle/>
          <a:p>
            <a:r>
              <a:rPr lang="en-US" sz="1400" dirty="0" smtClean="0">
                <a:solidFill>
                  <a:schemeClr val="bg1"/>
                </a:solidFill>
              </a:rPr>
              <a:t>Fred</a:t>
            </a:r>
            <a:endParaRPr lang="en-US" sz="1400" dirty="0">
              <a:solidFill>
                <a:schemeClr val="bg1"/>
              </a:solidFill>
            </a:endParaRPr>
          </a:p>
        </p:txBody>
      </p:sp>
      <p:pic>
        <p:nvPicPr>
          <p:cNvPr id="26" name="Picture 4" descr="http://pixabay.com/static/uploads/photo/2012/04/24/11/21/merging-39400_64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153382" y="156159"/>
            <a:ext cx="835292" cy="835292"/>
          </a:xfrm>
          <a:prstGeom prst="rect">
            <a:avLst/>
          </a:prstGeom>
          <a:noFill/>
          <a:extLst>
            <a:ext uri="{909E8E84-426E-40DD-AFC4-6F175D3DCCD1}">
              <a14:hiddenFill xmlns:a14="http://schemas.microsoft.com/office/drawing/2010/main">
                <a:solidFill>
                  <a:srgbClr val="FFFFFF"/>
                </a:solidFill>
              </a14:hiddenFill>
            </a:ext>
          </a:extLst>
        </p:spPr>
      </p:pic>
      <p:sp>
        <p:nvSpPr>
          <p:cNvPr id="16" name="Rounded Rectangle 15"/>
          <p:cNvSpPr/>
          <p:nvPr/>
        </p:nvSpPr>
        <p:spPr>
          <a:xfrm>
            <a:off x="2385155" y="3448082"/>
            <a:ext cx="2777319" cy="1309967"/>
          </a:xfrm>
          <a:prstGeom prst="roundRect">
            <a:avLst/>
          </a:prstGeom>
          <a:noFill/>
          <a:ln w="41275">
            <a:solidFill>
              <a:srgbClr val="DB1F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812789" y="4580709"/>
            <a:ext cx="605698" cy="276999"/>
          </a:xfrm>
          <a:prstGeom prst="rect">
            <a:avLst/>
          </a:prstGeom>
          <a:noFill/>
        </p:spPr>
        <p:txBody>
          <a:bodyPr wrap="square" rtlCol="0">
            <a:spAutoFit/>
          </a:bodyPr>
          <a:lstStyle/>
          <a:p>
            <a:r>
              <a:rPr lang="en-US" sz="1200" dirty="0" smtClean="0"/>
              <a:t>emits</a:t>
            </a:r>
            <a:endParaRPr lang="en-US" sz="1200" dirty="0"/>
          </a:p>
        </p:txBody>
      </p:sp>
      <p:cxnSp>
        <p:nvCxnSpPr>
          <p:cNvPr id="18" name="Straight Arrow Connector 17"/>
          <p:cNvCxnSpPr/>
          <p:nvPr/>
        </p:nvCxnSpPr>
        <p:spPr>
          <a:xfrm flipH="1">
            <a:off x="1769135" y="4609420"/>
            <a:ext cx="520733" cy="0"/>
          </a:xfrm>
          <a:prstGeom prst="straightConnector1">
            <a:avLst/>
          </a:prstGeom>
          <a:ln w="127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449628" y="4409365"/>
            <a:ext cx="605698" cy="400110"/>
          </a:xfrm>
          <a:prstGeom prst="rect">
            <a:avLst/>
          </a:prstGeom>
          <a:noFill/>
        </p:spPr>
        <p:txBody>
          <a:bodyPr wrap="square" rtlCol="0">
            <a:spAutoFit/>
          </a:bodyPr>
          <a:lstStyle/>
          <a:p>
            <a:r>
              <a:rPr lang="en-US" sz="2000" dirty="0" smtClean="0"/>
              <a:t>‘F’</a:t>
            </a:r>
            <a:endParaRPr lang="en-US" sz="1600" dirty="0"/>
          </a:p>
        </p:txBody>
      </p:sp>
      <p:sp>
        <p:nvSpPr>
          <p:cNvPr id="21" name="Rectangle 20"/>
          <p:cNvSpPr/>
          <p:nvPr/>
        </p:nvSpPr>
        <p:spPr>
          <a:xfrm>
            <a:off x="7660526" y="3985622"/>
            <a:ext cx="2519122"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7675274" y="3992686"/>
            <a:ext cx="344792" cy="307777"/>
          </a:xfrm>
          <a:prstGeom prst="rect">
            <a:avLst/>
          </a:prstGeom>
          <a:solidFill>
            <a:srgbClr val="7030A0"/>
          </a:solidFill>
        </p:spPr>
        <p:txBody>
          <a:bodyPr wrap="square" rtlCol="0">
            <a:spAutoFit/>
          </a:bodyPr>
          <a:lstStyle/>
          <a:p>
            <a:pPr algn="ctr"/>
            <a:r>
              <a:rPr lang="en-US" sz="1400" dirty="0" smtClean="0">
                <a:solidFill>
                  <a:schemeClr val="bg1"/>
                </a:solidFill>
              </a:rPr>
              <a:t>J</a:t>
            </a:r>
            <a:endParaRPr lang="en-US" sz="1400" dirty="0">
              <a:solidFill>
                <a:schemeClr val="bg1"/>
              </a:solidFill>
            </a:endParaRPr>
          </a:p>
        </p:txBody>
      </p:sp>
      <p:sp>
        <p:nvSpPr>
          <p:cNvPr id="27" name="TextBox 26"/>
          <p:cNvSpPr txBox="1"/>
          <p:nvPr/>
        </p:nvSpPr>
        <p:spPr>
          <a:xfrm>
            <a:off x="8000406" y="3985622"/>
            <a:ext cx="1067912" cy="307777"/>
          </a:xfrm>
          <a:prstGeom prst="rect">
            <a:avLst/>
          </a:prstGeom>
          <a:noFill/>
        </p:spPr>
        <p:txBody>
          <a:bodyPr wrap="square" rtlCol="0">
            <a:spAutoFit/>
          </a:bodyPr>
          <a:lstStyle/>
          <a:p>
            <a:pPr algn="ctr"/>
            <a:r>
              <a:rPr lang="en-US" sz="1400" dirty="0" smtClean="0">
                <a:solidFill>
                  <a:schemeClr val="bg1"/>
                </a:solidFill>
              </a:rPr>
              <a:t>[ “John” ]</a:t>
            </a:r>
            <a:endParaRPr lang="en-US" sz="1400" dirty="0">
              <a:solidFill>
                <a:schemeClr val="bg1"/>
              </a:solidFill>
            </a:endParaRPr>
          </a:p>
        </p:txBody>
      </p:sp>
      <p:sp>
        <p:nvSpPr>
          <p:cNvPr id="12" name="Rectangle 11"/>
          <p:cNvSpPr/>
          <p:nvPr/>
        </p:nvSpPr>
        <p:spPr>
          <a:xfrm>
            <a:off x="2864353" y="3947838"/>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2898685" y="3985622"/>
            <a:ext cx="820132" cy="307777"/>
          </a:xfrm>
          <a:prstGeom prst="rect">
            <a:avLst/>
          </a:prstGeom>
          <a:noFill/>
        </p:spPr>
        <p:txBody>
          <a:bodyPr wrap="square" rtlCol="0">
            <a:spAutoFit/>
          </a:bodyPr>
          <a:lstStyle/>
          <a:p>
            <a:r>
              <a:rPr lang="en-US" sz="1400" dirty="0" smtClean="0">
                <a:solidFill>
                  <a:schemeClr val="bg1"/>
                </a:solidFill>
              </a:rPr>
              <a:t>John</a:t>
            </a:r>
            <a:endParaRPr lang="en-US" sz="1400" dirty="0">
              <a:solidFill>
                <a:schemeClr val="bg1"/>
              </a:solidFill>
            </a:endParaRPr>
          </a:p>
        </p:txBody>
      </p:sp>
      <p:sp>
        <p:nvSpPr>
          <p:cNvPr id="33" name="TextBox 32"/>
          <p:cNvSpPr txBox="1"/>
          <p:nvPr/>
        </p:nvSpPr>
        <p:spPr>
          <a:xfrm>
            <a:off x="8546999" y="1894625"/>
            <a:ext cx="1419253" cy="400110"/>
          </a:xfrm>
          <a:prstGeom prst="rect">
            <a:avLst/>
          </a:prstGeom>
          <a:noFill/>
        </p:spPr>
        <p:txBody>
          <a:bodyPr wrap="square" rtlCol="0">
            <a:spAutoFit/>
          </a:bodyPr>
          <a:lstStyle/>
          <a:p>
            <a:r>
              <a:rPr lang="en-US" sz="2000" dirty="0" smtClean="0"/>
              <a:t>RDD: </a:t>
            </a:r>
            <a:r>
              <a:rPr lang="en-US" sz="2000" b="1" dirty="0">
                <a:solidFill>
                  <a:srgbClr val="E68042"/>
                </a:solidFill>
              </a:rPr>
              <a:t>y</a:t>
            </a:r>
          </a:p>
        </p:txBody>
      </p:sp>
    </p:spTree>
    <p:extLst>
      <p:ext uri="{BB962C8B-B14F-4D97-AF65-F5344CB8AC3E}">
        <p14:creationId xmlns:p14="http://schemas.microsoft.com/office/powerpoint/2010/main" val="962106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p:cNvSpPr/>
          <p:nvPr/>
        </p:nvSpPr>
        <p:spPr>
          <a:xfrm>
            <a:off x="7208905" y="3078311"/>
            <a:ext cx="2519122"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7436661" y="3529425"/>
            <a:ext cx="2519122"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7776541" y="3529425"/>
            <a:ext cx="1067912" cy="307777"/>
          </a:xfrm>
          <a:prstGeom prst="rect">
            <a:avLst/>
          </a:prstGeom>
          <a:noFill/>
        </p:spPr>
        <p:txBody>
          <a:bodyPr wrap="square" rtlCol="0">
            <a:spAutoFit/>
          </a:bodyPr>
          <a:lstStyle/>
          <a:p>
            <a:pPr algn="ctr"/>
            <a:r>
              <a:rPr lang="en-US" sz="1400" dirty="0" smtClean="0">
                <a:solidFill>
                  <a:schemeClr val="bg1"/>
                </a:solidFill>
              </a:rPr>
              <a:t>[ “Fred” ]</a:t>
            </a:r>
            <a:endParaRPr lang="en-US" sz="1400" dirty="0">
              <a:solidFill>
                <a:schemeClr val="bg1"/>
              </a:solidFill>
            </a:endParaRPr>
          </a:p>
        </p:txBody>
      </p:sp>
      <p:sp>
        <p:nvSpPr>
          <p:cNvPr id="2" name="Title 1"/>
          <p:cNvSpPr>
            <a:spLocks noGrp="1"/>
          </p:cNvSpPr>
          <p:nvPr>
            <p:ph type="title"/>
          </p:nvPr>
        </p:nvSpPr>
        <p:spPr/>
        <p:txBody>
          <a:bodyPr/>
          <a:lstStyle/>
          <a:p>
            <a:r>
              <a:rPr lang="en-US" dirty="0" err="1" smtClean="0"/>
              <a:t>groupBy</a:t>
            </a:r>
            <a:endParaRPr lang="en-US" dirty="0"/>
          </a:p>
        </p:txBody>
      </p:sp>
      <p:sp>
        <p:nvSpPr>
          <p:cNvPr id="3" name="Rectangle 2"/>
          <p:cNvSpPr/>
          <p:nvPr/>
        </p:nvSpPr>
        <p:spPr>
          <a:xfrm>
            <a:off x="1734400" y="286784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2126749" y="3231049"/>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2514794" y="1894625"/>
            <a:ext cx="1419253" cy="400110"/>
          </a:xfrm>
          <a:prstGeom prst="rect">
            <a:avLst/>
          </a:prstGeom>
          <a:noFill/>
        </p:spPr>
        <p:txBody>
          <a:bodyPr wrap="square" rtlCol="0">
            <a:spAutoFit/>
          </a:bodyPr>
          <a:lstStyle/>
          <a:p>
            <a:r>
              <a:rPr lang="en-US" sz="2000" dirty="0" smtClean="0"/>
              <a:t>RDD: </a:t>
            </a:r>
            <a:r>
              <a:rPr lang="en-US" sz="2000" b="1" dirty="0" smtClean="0">
                <a:solidFill>
                  <a:srgbClr val="1482AC"/>
                </a:solidFill>
              </a:rPr>
              <a:t>x</a:t>
            </a:r>
            <a:endParaRPr lang="en-US" sz="2000" b="1" dirty="0">
              <a:solidFill>
                <a:srgbClr val="1482AC"/>
              </a:solidFill>
            </a:endParaRPr>
          </a:p>
        </p:txBody>
      </p:sp>
      <p:pic>
        <p:nvPicPr>
          <p:cNvPr id="11" name="Picture 2" descr="http://www.insideoutretreats.com/site/images/TransformationButterflie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7446" y="6378507"/>
            <a:ext cx="2009304" cy="479493"/>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1734400" y="2869122"/>
            <a:ext cx="650755" cy="307777"/>
          </a:xfrm>
          <a:prstGeom prst="rect">
            <a:avLst/>
          </a:prstGeom>
          <a:noFill/>
        </p:spPr>
        <p:txBody>
          <a:bodyPr wrap="square" rtlCol="0">
            <a:spAutoFit/>
          </a:bodyPr>
          <a:lstStyle/>
          <a:p>
            <a:r>
              <a:rPr lang="en-US" sz="1400" dirty="0" smtClean="0">
                <a:solidFill>
                  <a:schemeClr val="bg1"/>
                </a:solidFill>
              </a:rPr>
              <a:t>James</a:t>
            </a:r>
            <a:endParaRPr lang="en-US" sz="1400" dirty="0">
              <a:solidFill>
                <a:schemeClr val="bg1"/>
              </a:solidFill>
            </a:endParaRPr>
          </a:p>
        </p:txBody>
      </p:sp>
      <p:sp>
        <p:nvSpPr>
          <p:cNvPr id="22" name="TextBox 21"/>
          <p:cNvSpPr txBox="1"/>
          <p:nvPr/>
        </p:nvSpPr>
        <p:spPr>
          <a:xfrm>
            <a:off x="2126749" y="3229948"/>
            <a:ext cx="649352" cy="307777"/>
          </a:xfrm>
          <a:prstGeom prst="rect">
            <a:avLst/>
          </a:prstGeom>
          <a:noFill/>
        </p:spPr>
        <p:txBody>
          <a:bodyPr wrap="square" rtlCol="0">
            <a:spAutoFit/>
          </a:bodyPr>
          <a:lstStyle/>
          <a:p>
            <a:r>
              <a:rPr lang="en-US" sz="1400" dirty="0" smtClean="0">
                <a:solidFill>
                  <a:schemeClr val="bg1"/>
                </a:solidFill>
              </a:rPr>
              <a:t>Anna</a:t>
            </a:r>
            <a:endParaRPr lang="en-US" sz="1400" dirty="0">
              <a:solidFill>
                <a:schemeClr val="bg1"/>
              </a:solidFill>
            </a:endParaRPr>
          </a:p>
        </p:txBody>
      </p:sp>
      <p:pic>
        <p:nvPicPr>
          <p:cNvPr id="26" name="Picture 4" descr="http://pixabay.com/static/uploads/photo/2012/04/24/11/21/merging-39400_64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153382" y="156159"/>
            <a:ext cx="835292" cy="835292"/>
          </a:xfrm>
          <a:prstGeom prst="rect">
            <a:avLst/>
          </a:prstGeom>
          <a:noFill/>
          <a:extLst>
            <a:ext uri="{909E8E84-426E-40DD-AFC4-6F175D3DCCD1}">
              <a14:hiddenFill xmlns:a14="http://schemas.microsoft.com/office/drawing/2010/main">
                <a:solidFill>
                  <a:srgbClr val="FFFFFF"/>
                </a:solidFill>
              </a14:hiddenFill>
            </a:ext>
          </a:extLst>
        </p:spPr>
      </p:pic>
      <p:sp>
        <p:nvSpPr>
          <p:cNvPr id="16" name="Rounded Rectangle 15"/>
          <p:cNvSpPr/>
          <p:nvPr/>
        </p:nvSpPr>
        <p:spPr>
          <a:xfrm>
            <a:off x="1976888" y="3105875"/>
            <a:ext cx="2777319" cy="1309967"/>
          </a:xfrm>
          <a:prstGeom prst="roundRect">
            <a:avLst/>
          </a:prstGeom>
          <a:noFill/>
          <a:ln w="41275">
            <a:solidFill>
              <a:srgbClr val="DB1F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404522" y="4238502"/>
            <a:ext cx="605698" cy="276999"/>
          </a:xfrm>
          <a:prstGeom prst="rect">
            <a:avLst/>
          </a:prstGeom>
          <a:noFill/>
        </p:spPr>
        <p:txBody>
          <a:bodyPr wrap="square" rtlCol="0">
            <a:spAutoFit/>
          </a:bodyPr>
          <a:lstStyle/>
          <a:p>
            <a:r>
              <a:rPr lang="en-US" sz="1200" dirty="0" smtClean="0"/>
              <a:t>emits</a:t>
            </a:r>
            <a:endParaRPr lang="en-US" sz="1200" dirty="0"/>
          </a:p>
        </p:txBody>
      </p:sp>
      <p:cxnSp>
        <p:nvCxnSpPr>
          <p:cNvPr id="18" name="Straight Arrow Connector 17"/>
          <p:cNvCxnSpPr/>
          <p:nvPr/>
        </p:nvCxnSpPr>
        <p:spPr>
          <a:xfrm flipH="1">
            <a:off x="1360868" y="4267213"/>
            <a:ext cx="520733" cy="0"/>
          </a:xfrm>
          <a:prstGeom prst="straightConnector1">
            <a:avLst/>
          </a:prstGeom>
          <a:ln w="127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041361" y="4067158"/>
            <a:ext cx="605698" cy="400110"/>
          </a:xfrm>
          <a:prstGeom prst="rect">
            <a:avLst/>
          </a:prstGeom>
          <a:noFill/>
        </p:spPr>
        <p:txBody>
          <a:bodyPr wrap="square" rtlCol="0">
            <a:spAutoFit/>
          </a:bodyPr>
          <a:lstStyle/>
          <a:p>
            <a:r>
              <a:rPr lang="en-US" sz="2000" dirty="0" smtClean="0"/>
              <a:t>‘A’</a:t>
            </a:r>
            <a:endParaRPr lang="en-US" sz="1600" dirty="0"/>
          </a:p>
        </p:txBody>
      </p:sp>
      <p:sp>
        <p:nvSpPr>
          <p:cNvPr id="21" name="Rectangle 20"/>
          <p:cNvSpPr/>
          <p:nvPr/>
        </p:nvSpPr>
        <p:spPr>
          <a:xfrm>
            <a:off x="7660526" y="3985622"/>
            <a:ext cx="2519122"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7675274" y="3992686"/>
            <a:ext cx="344792" cy="307777"/>
          </a:xfrm>
          <a:prstGeom prst="rect">
            <a:avLst/>
          </a:prstGeom>
          <a:solidFill>
            <a:srgbClr val="7030A0"/>
          </a:solidFill>
        </p:spPr>
        <p:txBody>
          <a:bodyPr wrap="square" rtlCol="0">
            <a:spAutoFit/>
          </a:bodyPr>
          <a:lstStyle/>
          <a:p>
            <a:pPr algn="ctr"/>
            <a:r>
              <a:rPr lang="en-US" sz="1400" dirty="0" smtClean="0">
                <a:solidFill>
                  <a:schemeClr val="bg1"/>
                </a:solidFill>
              </a:rPr>
              <a:t>J</a:t>
            </a:r>
            <a:endParaRPr lang="en-US" sz="1400" dirty="0">
              <a:solidFill>
                <a:schemeClr val="bg1"/>
              </a:solidFill>
            </a:endParaRPr>
          </a:p>
        </p:txBody>
      </p:sp>
      <p:sp>
        <p:nvSpPr>
          <p:cNvPr id="27" name="TextBox 26"/>
          <p:cNvSpPr txBox="1"/>
          <p:nvPr/>
        </p:nvSpPr>
        <p:spPr>
          <a:xfrm>
            <a:off x="8000406" y="3985622"/>
            <a:ext cx="1067912" cy="307777"/>
          </a:xfrm>
          <a:prstGeom prst="rect">
            <a:avLst/>
          </a:prstGeom>
          <a:noFill/>
        </p:spPr>
        <p:txBody>
          <a:bodyPr wrap="square" rtlCol="0">
            <a:spAutoFit/>
          </a:bodyPr>
          <a:lstStyle/>
          <a:p>
            <a:pPr algn="ctr"/>
            <a:r>
              <a:rPr lang="en-US" sz="1400" dirty="0" smtClean="0">
                <a:solidFill>
                  <a:schemeClr val="bg1"/>
                </a:solidFill>
              </a:rPr>
              <a:t>[ “John” ]</a:t>
            </a:r>
            <a:endParaRPr lang="en-US" sz="1400" dirty="0">
              <a:solidFill>
                <a:schemeClr val="bg1"/>
              </a:solidFill>
            </a:endParaRPr>
          </a:p>
        </p:txBody>
      </p:sp>
      <p:sp>
        <p:nvSpPr>
          <p:cNvPr id="41" name="TextBox 40"/>
          <p:cNvSpPr txBox="1"/>
          <p:nvPr/>
        </p:nvSpPr>
        <p:spPr>
          <a:xfrm>
            <a:off x="7223653" y="3085375"/>
            <a:ext cx="344792" cy="307777"/>
          </a:xfrm>
          <a:prstGeom prst="rect">
            <a:avLst/>
          </a:prstGeom>
          <a:solidFill>
            <a:srgbClr val="92D050"/>
          </a:solidFill>
        </p:spPr>
        <p:txBody>
          <a:bodyPr wrap="square" rtlCol="0">
            <a:spAutoFit/>
          </a:bodyPr>
          <a:lstStyle/>
          <a:p>
            <a:pPr algn="ctr"/>
            <a:r>
              <a:rPr lang="en-US" sz="1400" dirty="0"/>
              <a:t>A</a:t>
            </a:r>
          </a:p>
        </p:txBody>
      </p:sp>
      <p:sp>
        <p:nvSpPr>
          <p:cNvPr id="42" name="TextBox 41"/>
          <p:cNvSpPr txBox="1"/>
          <p:nvPr/>
        </p:nvSpPr>
        <p:spPr>
          <a:xfrm>
            <a:off x="7548785" y="3078311"/>
            <a:ext cx="1067912" cy="307777"/>
          </a:xfrm>
          <a:prstGeom prst="rect">
            <a:avLst/>
          </a:prstGeom>
          <a:noFill/>
        </p:spPr>
        <p:txBody>
          <a:bodyPr wrap="square" rtlCol="0">
            <a:spAutoFit/>
          </a:bodyPr>
          <a:lstStyle/>
          <a:p>
            <a:pPr algn="ctr"/>
            <a:r>
              <a:rPr lang="en-US" sz="1400" dirty="0" smtClean="0">
                <a:solidFill>
                  <a:schemeClr val="bg1"/>
                </a:solidFill>
              </a:rPr>
              <a:t>[ “Anna” ]</a:t>
            </a:r>
            <a:endParaRPr lang="en-US" sz="1400" dirty="0">
              <a:solidFill>
                <a:schemeClr val="bg1"/>
              </a:solidFill>
            </a:endParaRPr>
          </a:p>
        </p:txBody>
      </p:sp>
      <p:cxnSp>
        <p:nvCxnSpPr>
          <p:cNvPr id="43" name="Straight Arrow Connector 42"/>
          <p:cNvCxnSpPr/>
          <p:nvPr/>
        </p:nvCxnSpPr>
        <p:spPr>
          <a:xfrm>
            <a:off x="5178846" y="3186295"/>
            <a:ext cx="1882241" cy="518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 name="Rectangle 4"/>
          <p:cNvSpPr/>
          <p:nvPr/>
        </p:nvSpPr>
        <p:spPr>
          <a:xfrm>
            <a:off x="2514794" y="3565378"/>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2545878" y="3566403"/>
            <a:ext cx="568225" cy="305652"/>
          </a:xfrm>
          <a:prstGeom prst="rect">
            <a:avLst/>
          </a:prstGeom>
          <a:noFill/>
        </p:spPr>
        <p:txBody>
          <a:bodyPr wrap="square" rtlCol="0">
            <a:spAutoFit/>
          </a:bodyPr>
          <a:lstStyle/>
          <a:p>
            <a:r>
              <a:rPr lang="en-US" sz="1400" dirty="0" smtClean="0">
                <a:solidFill>
                  <a:schemeClr val="bg1"/>
                </a:solidFill>
              </a:rPr>
              <a:t>Fred</a:t>
            </a:r>
            <a:endParaRPr lang="en-US" sz="1400" dirty="0">
              <a:solidFill>
                <a:schemeClr val="bg1"/>
              </a:solidFill>
            </a:endParaRPr>
          </a:p>
        </p:txBody>
      </p:sp>
      <p:sp>
        <p:nvSpPr>
          <p:cNvPr id="12" name="Rectangle 11"/>
          <p:cNvSpPr/>
          <p:nvPr/>
        </p:nvSpPr>
        <p:spPr>
          <a:xfrm>
            <a:off x="2864353" y="3947838"/>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2898685" y="3985622"/>
            <a:ext cx="820132" cy="307777"/>
          </a:xfrm>
          <a:prstGeom prst="rect">
            <a:avLst/>
          </a:prstGeom>
          <a:noFill/>
        </p:spPr>
        <p:txBody>
          <a:bodyPr wrap="square" rtlCol="0">
            <a:spAutoFit/>
          </a:bodyPr>
          <a:lstStyle/>
          <a:p>
            <a:r>
              <a:rPr lang="en-US" sz="1400" dirty="0" smtClean="0">
                <a:solidFill>
                  <a:schemeClr val="bg1"/>
                </a:solidFill>
              </a:rPr>
              <a:t>John</a:t>
            </a:r>
            <a:endParaRPr lang="en-US" sz="1400" dirty="0">
              <a:solidFill>
                <a:schemeClr val="bg1"/>
              </a:solidFill>
            </a:endParaRPr>
          </a:p>
        </p:txBody>
      </p:sp>
      <p:sp>
        <p:nvSpPr>
          <p:cNvPr id="46" name="TextBox 45"/>
          <p:cNvSpPr txBox="1"/>
          <p:nvPr/>
        </p:nvSpPr>
        <p:spPr>
          <a:xfrm>
            <a:off x="7451409" y="3536489"/>
            <a:ext cx="344792" cy="307777"/>
          </a:xfrm>
          <a:prstGeom prst="rect">
            <a:avLst/>
          </a:prstGeom>
          <a:solidFill>
            <a:srgbClr val="FFFF00"/>
          </a:solidFill>
        </p:spPr>
        <p:txBody>
          <a:bodyPr wrap="square" rtlCol="0">
            <a:spAutoFit/>
          </a:bodyPr>
          <a:lstStyle/>
          <a:p>
            <a:pPr algn="ctr"/>
            <a:r>
              <a:rPr lang="en-US" sz="1400" dirty="0" smtClean="0"/>
              <a:t>F</a:t>
            </a:r>
            <a:endParaRPr lang="en-US" sz="1400" dirty="0"/>
          </a:p>
        </p:txBody>
      </p:sp>
      <p:sp>
        <p:nvSpPr>
          <p:cNvPr id="47" name="TextBox 46"/>
          <p:cNvSpPr txBox="1"/>
          <p:nvPr/>
        </p:nvSpPr>
        <p:spPr>
          <a:xfrm>
            <a:off x="8546999" y="1894625"/>
            <a:ext cx="1419253" cy="400110"/>
          </a:xfrm>
          <a:prstGeom prst="rect">
            <a:avLst/>
          </a:prstGeom>
          <a:noFill/>
        </p:spPr>
        <p:txBody>
          <a:bodyPr wrap="square" rtlCol="0">
            <a:spAutoFit/>
          </a:bodyPr>
          <a:lstStyle/>
          <a:p>
            <a:r>
              <a:rPr lang="en-US" sz="2000" dirty="0" smtClean="0"/>
              <a:t>RDD: </a:t>
            </a:r>
            <a:r>
              <a:rPr lang="en-US" sz="2000" b="1" dirty="0">
                <a:solidFill>
                  <a:srgbClr val="E68042"/>
                </a:solidFill>
              </a:rPr>
              <a:t>y</a:t>
            </a:r>
          </a:p>
        </p:txBody>
      </p:sp>
    </p:spTree>
    <p:extLst>
      <p:ext uri="{BB962C8B-B14F-4D97-AF65-F5344CB8AC3E}">
        <p14:creationId xmlns:p14="http://schemas.microsoft.com/office/powerpoint/2010/main" val="26618395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ounded Rectangle 15"/>
          <p:cNvSpPr/>
          <p:nvPr/>
        </p:nvSpPr>
        <p:spPr>
          <a:xfrm>
            <a:off x="1594811" y="2738168"/>
            <a:ext cx="2777319" cy="1309967"/>
          </a:xfrm>
          <a:prstGeom prst="roundRect">
            <a:avLst/>
          </a:prstGeom>
          <a:noFill/>
          <a:ln w="41275">
            <a:solidFill>
              <a:srgbClr val="DB1F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7208905" y="3078311"/>
            <a:ext cx="2519122"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7436661" y="3529425"/>
            <a:ext cx="2519122"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7776541" y="3529425"/>
            <a:ext cx="1067912" cy="307777"/>
          </a:xfrm>
          <a:prstGeom prst="rect">
            <a:avLst/>
          </a:prstGeom>
          <a:noFill/>
        </p:spPr>
        <p:txBody>
          <a:bodyPr wrap="square" rtlCol="0">
            <a:spAutoFit/>
          </a:bodyPr>
          <a:lstStyle/>
          <a:p>
            <a:pPr algn="ctr"/>
            <a:r>
              <a:rPr lang="en-US" sz="1400" dirty="0" smtClean="0">
                <a:solidFill>
                  <a:schemeClr val="bg1"/>
                </a:solidFill>
              </a:rPr>
              <a:t>[ “Fred” ]</a:t>
            </a:r>
            <a:endParaRPr lang="en-US" sz="1400" dirty="0">
              <a:solidFill>
                <a:schemeClr val="bg1"/>
              </a:solidFill>
            </a:endParaRPr>
          </a:p>
        </p:txBody>
      </p:sp>
      <p:sp>
        <p:nvSpPr>
          <p:cNvPr id="2" name="Title 1"/>
          <p:cNvSpPr>
            <a:spLocks noGrp="1"/>
          </p:cNvSpPr>
          <p:nvPr>
            <p:ph type="title"/>
          </p:nvPr>
        </p:nvSpPr>
        <p:spPr/>
        <p:txBody>
          <a:bodyPr/>
          <a:lstStyle/>
          <a:p>
            <a:r>
              <a:rPr lang="en-US" dirty="0" err="1" smtClean="0"/>
              <a:t>groupBy</a:t>
            </a:r>
            <a:endParaRPr lang="en-US" dirty="0"/>
          </a:p>
        </p:txBody>
      </p:sp>
      <p:sp>
        <p:nvSpPr>
          <p:cNvPr id="3" name="Rectangle 2"/>
          <p:cNvSpPr/>
          <p:nvPr/>
        </p:nvSpPr>
        <p:spPr>
          <a:xfrm>
            <a:off x="1734400" y="286784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2126749" y="3231049"/>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2514794" y="1894625"/>
            <a:ext cx="1419253" cy="400110"/>
          </a:xfrm>
          <a:prstGeom prst="rect">
            <a:avLst/>
          </a:prstGeom>
          <a:noFill/>
        </p:spPr>
        <p:txBody>
          <a:bodyPr wrap="square" rtlCol="0">
            <a:spAutoFit/>
          </a:bodyPr>
          <a:lstStyle/>
          <a:p>
            <a:r>
              <a:rPr lang="en-US" sz="2000" dirty="0" smtClean="0"/>
              <a:t>RDD: </a:t>
            </a:r>
            <a:r>
              <a:rPr lang="en-US" sz="2000" b="1" dirty="0" smtClean="0">
                <a:solidFill>
                  <a:srgbClr val="1482AC"/>
                </a:solidFill>
              </a:rPr>
              <a:t>x</a:t>
            </a:r>
            <a:endParaRPr lang="en-US" sz="2000" b="1" dirty="0">
              <a:solidFill>
                <a:srgbClr val="1482AC"/>
              </a:solidFill>
            </a:endParaRPr>
          </a:p>
        </p:txBody>
      </p:sp>
      <p:pic>
        <p:nvPicPr>
          <p:cNvPr id="11" name="Picture 2" descr="http://www.insideoutretreats.com/site/images/TransformationButterflie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7446" y="6378507"/>
            <a:ext cx="2009304" cy="479493"/>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1734400" y="2869122"/>
            <a:ext cx="650755" cy="307777"/>
          </a:xfrm>
          <a:prstGeom prst="rect">
            <a:avLst/>
          </a:prstGeom>
          <a:noFill/>
        </p:spPr>
        <p:txBody>
          <a:bodyPr wrap="square" rtlCol="0">
            <a:spAutoFit/>
          </a:bodyPr>
          <a:lstStyle/>
          <a:p>
            <a:r>
              <a:rPr lang="en-US" sz="1400" dirty="0" smtClean="0">
                <a:solidFill>
                  <a:schemeClr val="bg1"/>
                </a:solidFill>
              </a:rPr>
              <a:t>James</a:t>
            </a:r>
            <a:endParaRPr lang="en-US" sz="1400" dirty="0">
              <a:solidFill>
                <a:schemeClr val="bg1"/>
              </a:solidFill>
            </a:endParaRPr>
          </a:p>
        </p:txBody>
      </p:sp>
      <p:sp>
        <p:nvSpPr>
          <p:cNvPr id="22" name="TextBox 21"/>
          <p:cNvSpPr txBox="1"/>
          <p:nvPr/>
        </p:nvSpPr>
        <p:spPr>
          <a:xfrm>
            <a:off x="2126749" y="3229948"/>
            <a:ext cx="649352" cy="307777"/>
          </a:xfrm>
          <a:prstGeom prst="rect">
            <a:avLst/>
          </a:prstGeom>
          <a:noFill/>
        </p:spPr>
        <p:txBody>
          <a:bodyPr wrap="square" rtlCol="0">
            <a:spAutoFit/>
          </a:bodyPr>
          <a:lstStyle/>
          <a:p>
            <a:r>
              <a:rPr lang="en-US" sz="1400" dirty="0" smtClean="0">
                <a:solidFill>
                  <a:schemeClr val="bg1"/>
                </a:solidFill>
              </a:rPr>
              <a:t>Anna</a:t>
            </a:r>
            <a:endParaRPr lang="en-US" sz="1400" dirty="0">
              <a:solidFill>
                <a:schemeClr val="bg1"/>
              </a:solidFill>
            </a:endParaRPr>
          </a:p>
        </p:txBody>
      </p:sp>
      <p:pic>
        <p:nvPicPr>
          <p:cNvPr id="26" name="Picture 4" descr="http://pixabay.com/static/uploads/photo/2012/04/24/11/21/merging-39400_64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153382" y="156159"/>
            <a:ext cx="835292" cy="83529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1022445" y="3870795"/>
            <a:ext cx="605698" cy="276999"/>
          </a:xfrm>
          <a:prstGeom prst="rect">
            <a:avLst/>
          </a:prstGeom>
          <a:noFill/>
        </p:spPr>
        <p:txBody>
          <a:bodyPr wrap="square" rtlCol="0">
            <a:spAutoFit/>
          </a:bodyPr>
          <a:lstStyle/>
          <a:p>
            <a:r>
              <a:rPr lang="en-US" sz="1200" dirty="0" smtClean="0"/>
              <a:t>emits</a:t>
            </a:r>
            <a:endParaRPr lang="en-US" sz="1200" dirty="0"/>
          </a:p>
        </p:txBody>
      </p:sp>
      <p:cxnSp>
        <p:nvCxnSpPr>
          <p:cNvPr id="18" name="Straight Arrow Connector 17"/>
          <p:cNvCxnSpPr/>
          <p:nvPr/>
        </p:nvCxnSpPr>
        <p:spPr>
          <a:xfrm flipH="1">
            <a:off x="978791" y="3899506"/>
            <a:ext cx="520733" cy="0"/>
          </a:xfrm>
          <a:prstGeom prst="straightConnector1">
            <a:avLst/>
          </a:prstGeom>
          <a:ln w="127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59284" y="3699451"/>
            <a:ext cx="605698" cy="400110"/>
          </a:xfrm>
          <a:prstGeom prst="rect">
            <a:avLst/>
          </a:prstGeom>
          <a:noFill/>
        </p:spPr>
        <p:txBody>
          <a:bodyPr wrap="square" rtlCol="0">
            <a:spAutoFit/>
          </a:bodyPr>
          <a:lstStyle/>
          <a:p>
            <a:r>
              <a:rPr lang="en-US" sz="2000" dirty="0" smtClean="0"/>
              <a:t>‘J’</a:t>
            </a:r>
            <a:endParaRPr lang="en-US" sz="1600" dirty="0"/>
          </a:p>
        </p:txBody>
      </p:sp>
      <p:sp>
        <p:nvSpPr>
          <p:cNvPr id="21" name="Rectangle 20"/>
          <p:cNvSpPr/>
          <p:nvPr/>
        </p:nvSpPr>
        <p:spPr>
          <a:xfrm>
            <a:off x="7660526" y="3985622"/>
            <a:ext cx="2519122"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7675274" y="3992686"/>
            <a:ext cx="344792" cy="307777"/>
          </a:xfrm>
          <a:prstGeom prst="rect">
            <a:avLst/>
          </a:prstGeom>
          <a:solidFill>
            <a:srgbClr val="7030A0"/>
          </a:solidFill>
        </p:spPr>
        <p:txBody>
          <a:bodyPr wrap="square" rtlCol="0">
            <a:spAutoFit/>
          </a:bodyPr>
          <a:lstStyle/>
          <a:p>
            <a:pPr algn="ctr"/>
            <a:r>
              <a:rPr lang="en-US" sz="1400" dirty="0" smtClean="0">
                <a:solidFill>
                  <a:schemeClr val="bg1"/>
                </a:solidFill>
              </a:rPr>
              <a:t>J</a:t>
            </a:r>
            <a:endParaRPr lang="en-US" sz="1400" dirty="0">
              <a:solidFill>
                <a:schemeClr val="bg1"/>
              </a:solidFill>
            </a:endParaRPr>
          </a:p>
        </p:txBody>
      </p:sp>
      <p:sp>
        <p:nvSpPr>
          <p:cNvPr id="27" name="TextBox 26"/>
          <p:cNvSpPr txBox="1"/>
          <p:nvPr/>
        </p:nvSpPr>
        <p:spPr>
          <a:xfrm>
            <a:off x="8000405" y="3985622"/>
            <a:ext cx="1742369" cy="307777"/>
          </a:xfrm>
          <a:prstGeom prst="rect">
            <a:avLst/>
          </a:prstGeom>
          <a:noFill/>
        </p:spPr>
        <p:txBody>
          <a:bodyPr wrap="square" rtlCol="0">
            <a:spAutoFit/>
          </a:bodyPr>
          <a:lstStyle/>
          <a:p>
            <a:pPr algn="ctr"/>
            <a:r>
              <a:rPr lang="en-US" sz="1400" dirty="0" smtClean="0">
                <a:solidFill>
                  <a:schemeClr val="bg1"/>
                </a:solidFill>
              </a:rPr>
              <a:t>[ “John”, “James” ]</a:t>
            </a:r>
            <a:endParaRPr lang="en-US" sz="1400" dirty="0">
              <a:solidFill>
                <a:schemeClr val="bg1"/>
              </a:solidFill>
            </a:endParaRPr>
          </a:p>
        </p:txBody>
      </p:sp>
      <p:sp>
        <p:nvSpPr>
          <p:cNvPr id="42" name="TextBox 41"/>
          <p:cNvSpPr txBox="1"/>
          <p:nvPr/>
        </p:nvSpPr>
        <p:spPr>
          <a:xfrm>
            <a:off x="7548785" y="3078311"/>
            <a:ext cx="1067912" cy="307777"/>
          </a:xfrm>
          <a:prstGeom prst="rect">
            <a:avLst/>
          </a:prstGeom>
          <a:noFill/>
        </p:spPr>
        <p:txBody>
          <a:bodyPr wrap="square" rtlCol="0">
            <a:spAutoFit/>
          </a:bodyPr>
          <a:lstStyle/>
          <a:p>
            <a:pPr algn="ctr"/>
            <a:r>
              <a:rPr lang="en-US" sz="1400" dirty="0" smtClean="0">
                <a:solidFill>
                  <a:schemeClr val="bg1"/>
                </a:solidFill>
              </a:rPr>
              <a:t>[ “Anna” ]</a:t>
            </a:r>
            <a:endParaRPr lang="en-US" sz="1400" dirty="0">
              <a:solidFill>
                <a:schemeClr val="bg1"/>
              </a:solidFill>
            </a:endParaRPr>
          </a:p>
        </p:txBody>
      </p:sp>
      <p:cxnSp>
        <p:nvCxnSpPr>
          <p:cNvPr id="43" name="Straight Arrow Connector 42"/>
          <p:cNvCxnSpPr/>
          <p:nvPr/>
        </p:nvCxnSpPr>
        <p:spPr>
          <a:xfrm>
            <a:off x="4645871" y="3133023"/>
            <a:ext cx="2836775" cy="165554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 name="Rectangle 4"/>
          <p:cNvSpPr/>
          <p:nvPr/>
        </p:nvSpPr>
        <p:spPr>
          <a:xfrm>
            <a:off x="2514794" y="3565378"/>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2545878" y="3566403"/>
            <a:ext cx="568225" cy="305652"/>
          </a:xfrm>
          <a:prstGeom prst="rect">
            <a:avLst/>
          </a:prstGeom>
          <a:noFill/>
        </p:spPr>
        <p:txBody>
          <a:bodyPr wrap="square" rtlCol="0">
            <a:spAutoFit/>
          </a:bodyPr>
          <a:lstStyle/>
          <a:p>
            <a:r>
              <a:rPr lang="en-US" sz="1400" dirty="0" smtClean="0">
                <a:solidFill>
                  <a:schemeClr val="bg1"/>
                </a:solidFill>
              </a:rPr>
              <a:t>Fred</a:t>
            </a:r>
            <a:endParaRPr lang="en-US" sz="1400" dirty="0">
              <a:solidFill>
                <a:schemeClr val="bg1"/>
              </a:solidFill>
            </a:endParaRPr>
          </a:p>
        </p:txBody>
      </p:sp>
      <p:sp>
        <p:nvSpPr>
          <p:cNvPr id="12" name="Rectangle 11"/>
          <p:cNvSpPr/>
          <p:nvPr/>
        </p:nvSpPr>
        <p:spPr>
          <a:xfrm>
            <a:off x="2864353" y="3947838"/>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2898685" y="3985622"/>
            <a:ext cx="820132" cy="307777"/>
          </a:xfrm>
          <a:prstGeom prst="rect">
            <a:avLst/>
          </a:prstGeom>
          <a:noFill/>
        </p:spPr>
        <p:txBody>
          <a:bodyPr wrap="square" rtlCol="0">
            <a:spAutoFit/>
          </a:bodyPr>
          <a:lstStyle/>
          <a:p>
            <a:r>
              <a:rPr lang="en-US" sz="1400" dirty="0" smtClean="0">
                <a:solidFill>
                  <a:schemeClr val="bg1"/>
                </a:solidFill>
              </a:rPr>
              <a:t>John</a:t>
            </a:r>
            <a:endParaRPr lang="en-US" sz="1400" dirty="0">
              <a:solidFill>
                <a:schemeClr val="bg1"/>
              </a:solidFill>
            </a:endParaRPr>
          </a:p>
        </p:txBody>
      </p:sp>
      <p:sp>
        <p:nvSpPr>
          <p:cNvPr id="32" name="TextBox 31"/>
          <p:cNvSpPr txBox="1"/>
          <p:nvPr/>
        </p:nvSpPr>
        <p:spPr>
          <a:xfrm>
            <a:off x="7451409" y="3536489"/>
            <a:ext cx="344792" cy="307777"/>
          </a:xfrm>
          <a:prstGeom prst="rect">
            <a:avLst/>
          </a:prstGeom>
          <a:solidFill>
            <a:srgbClr val="FFFF00"/>
          </a:solidFill>
        </p:spPr>
        <p:txBody>
          <a:bodyPr wrap="square" rtlCol="0">
            <a:spAutoFit/>
          </a:bodyPr>
          <a:lstStyle/>
          <a:p>
            <a:pPr algn="ctr"/>
            <a:r>
              <a:rPr lang="en-US" sz="1400" dirty="0" smtClean="0"/>
              <a:t>F</a:t>
            </a:r>
            <a:endParaRPr lang="en-US" sz="1400" dirty="0"/>
          </a:p>
        </p:txBody>
      </p:sp>
      <p:sp>
        <p:nvSpPr>
          <p:cNvPr id="33" name="TextBox 32"/>
          <p:cNvSpPr txBox="1"/>
          <p:nvPr/>
        </p:nvSpPr>
        <p:spPr>
          <a:xfrm>
            <a:off x="7223653" y="3085375"/>
            <a:ext cx="344792" cy="307777"/>
          </a:xfrm>
          <a:prstGeom prst="rect">
            <a:avLst/>
          </a:prstGeom>
          <a:solidFill>
            <a:srgbClr val="92D050"/>
          </a:solidFill>
        </p:spPr>
        <p:txBody>
          <a:bodyPr wrap="square" rtlCol="0">
            <a:spAutoFit/>
          </a:bodyPr>
          <a:lstStyle/>
          <a:p>
            <a:pPr algn="ctr"/>
            <a:r>
              <a:rPr lang="en-US" sz="1400" dirty="0"/>
              <a:t>A</a:t>
            </a:r>
          </a:p>
        </p:txBody>
      </p:sp>
      <p:sp>
        <p:nvSpPr>
          <p:cNvPr id="34" name="TextBox 33"/>
          <p:cNvSpPr txBox="1"/>
          <p:nvPr/>
        </p:nvSpPr>
        <p:spPr>
          <a:xfrm>
            <a:off x="8546999" y="1894625"/>
            <a:ext cx="1419253" cy="400110"/>
          </a:xfrm>
          <a:prstGeom prst="rect">
            <a:avLst/>
          </a:prstGeom>
          <a:noFill/>
        </p:spPr>
        <p:txBody>
          <a:bodyPr wrap="square" rtlCol="0">
            <a:spAutoFit/>
          </a:bodyPr>
          <a:lstStyle/>
          <a:p>
            <a:r>
              <a:rPr lang="en-US" sz="2000" dirty="0" smtClean="0"/>
              <a:t>RDD: </a:t>
            </a:r>
            <a:r>
              <a:rPr lang="en-US" sz="2000" b="1" dirty="0">
                <a:solidFill>
                  <a:srgbClr val="E68042"/>
                </a:solidFill>
              </a:rPr>
              <a:t>y</a:t>
            </a:r>
          </a:p>
        </p:txBody>
      </p:sp>
    </p:spTree>
    <p:extLst>
      <p:ext uri="{BB962C8B-B14F-4D97-AF65-F5344CB8AC3E}">
        <p14:creationId xmlns:p14="http://schemas.microsoft.com/office/powerpoint/2010/main" val="6065014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groupby</a:t>
            </a:r>
            <a:endParaRPr lang="en-US" dirty="0"/>
          </a:p>
        </p:txBody>
      </p:sp>
      <p:sp>
        <p:nvSpPr>
          <p:cNvPr id="3" name="Rectangle 2"/>
          <p:cNvSpPr/>
          <p:nvPr/>
        </p:nvSpPr>
        <p:spPr>
          <a:xfrm>
            <a:off x="7806447" y="625737"/>
            <a:ext cx="1666988" cy="714669"/>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7979108" y="807261"/>
            <a:ext cx="1666988" cy="714669"/>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4670668" y="562307"/>
            <a:ext cx="1666985" cy="714668"/>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819310" y="691668"/>
            <a:ext cx="1666985" cy="714668"/>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7438" y="5496998"/>
            <a:ext cx="384473" cy="566349"/>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7562" y="4200174"/>
            <a:ext cx="564230" cy="564230"/>
          </a:xfrm>
          <a:prstGeom prst="rect">
            <a:avLst/>
          </a:prstGeom>
        </p:spPr>
      </p:pic>
      <p:cxnSp>
        <p:nvCxnSpPr>
          <p:cNvPr id="14" name="Straight Connector 13"/>
          <p:cNvCxnSpPr/>
          <p:nvPr/>
        </p:nvCxnSpPr>
        <p:spPr>
          <a:xfrm>
            <a:off x="1163785" y="4893485"/>
            <a:ext cx="4627096" cy="0"/>
          </a:xfrm>
          <a:prstGeom prst="line">
            <a:avLst/>
          </a:prstGeom>
          <a:ln w="19050">
            <a:solidFill>
              <a:schemeClr val="tx1"/>
            </a:solidFill>
          </a:ln>
        </p:spPr>
        <p:style>
          <a:lnRef idx="2">
            <a:schemeClr val="accent6"/>
          </a:lnRef>
          <a:fillRef idx="0">
            <a:schemeClr val="accent6"/>
          </a:fillRef>
          <a:effectRef idx="1">
            <a:schemeClr val="accent6"/>
          </a:effectRef>
          <a:fontRef idx="minor">
            <a:schemeClr val="tx1"/>
          </a:fontRef>
        </p:style>
      </p:cxnSp>
      <p:sp>
        <p:nvSpPr>
          <p:cNvPr id="15" name="TextBox 14"/>
          <p:cNvSpPr txBox="1"/>
          <p:nvPr/>
        </p:nvSpPr>
        <p:spPr>
          <a:xfrm>
            <a:off x="1024128" y="3732113"/>
            <a:ext cx="6216191" cy="738664"/>
          </a:xfrm>
          <a:prstGeom prst="rect">
            <a:avLst/>
          </a:prstGeom>
          <a:noFill/>
        </p:spPr>
        <p:txBody>
          <a:bodyPr wrap="square" rtlCol="0">
            <a:spAutoFit/>
          </a:bodyPr>
          <a:lstStyle/>
          <a:p>
            <a:r>
              <a:rPr lang="en-US" sz="1400" b="1" dirty="0">
                <a:solidFill>
                  <a:srgbClr val="0070C0"/>
                </a:solidFill>
                <a:latin typeface="Consolas" panose="020B0609020204030204" pitchFamily="49" charset="0"/>
                <a:ea typeface="Anonymous Pro" panose="02060609030202000504" pitchFamily="49" charset="0"/>
                <a:cs typeface="Consolas" panose="020B0609020204030204" pitchFamily="49" charset="0"/>
              </a:rPr>
              <a:t>x</a:t>
            </a:r>
            <a:r>
              <a:rPr lang="en-US" sz="1400" dirty="0">
                <a:latin typeface="Consolas" panose="020B0609020204030204" pitchFamily="49" charset="0"/>
                <a:ea typeface="Anonymous Pro" panose="02060609030202000504" pitchFamily="49" charset="0"/>
                <a:cs typeface="Consolas" panose="020B0609020204030204" pitchFamily="49" charset="0"/>
              </a:rPr>
              <a:t> = </a:t>
            </a:r>
            <a:r>
              <a:rPr lang="en-US" sz="1400" dirty="0" err="1" smtClean="0">
                <a:latin typeface="Consolas" panose="020B0609020204030204" pitchFamily="49" charset="0"/>
                <a:ea typeface="Anonymous Pro" panose="02060609030202000504" pitchFamily="49" charset="0"/>
                <a:cs typeface="Consolas" panose="020B0609020204030204" pitchFamily="49" charset="0"/>
              </a:rPr>
              <a:t>sc.parallelize</a:t>
            </a:r>
            <a:r>
              <a:rPr lang="en-US" sz="1400" dirty="0">
                <a:latin typeface="Consolas" panose="020B0609020204030204" pitchFamily="49" charset="0"/>
                <a:ea typeface="Anonymous Pro" panose="02060609030202000504" pitchFamily="49" charset="0"/>
                <a:cs typeface="Consolas" panose="020B0609020204030204" pitchFamily="49" charset="0"/>
              </a:rPr>
              <a:t>(['John', 'Fred', 'Anna', 'James'])</a:t>
            </a:r>
          </a:p>
          <a:p>
            <a:r>
              <a:rPr lang="en-US" sz="1400" b="1" dirty="0">
                <a:solidFill>
                  <a:srgbClr val="E8761D"/>
                </a:solidFill>
                <a:latin typeface="Consolas" panose="020B0609020204030204" pitchFamily="49" charset="0"/>
                <a:ea typeface="Anonymous Pro" panose="02060609030202000504" pitchFamily="49" charset="0"/>
                <a:cs typeface="Consolas" panose="020B0609020204030204" pitchFamily="49" charset="0"/>
              </a:rPr>
              <a:t>y</a:t>
            </a:r>
            <a:r>
              <a:rPr lang="en-US" sz="1400" dirty="0" smtClean="0">
                <a:latin typeface="Consolas" panose="020B0609020204030204" pitchFamily="49" charset="0"/>
                <a:ea typeface="Anonymous Pro" panose="02060609030202000504" pitchFamily="49" charset="0"/>
                <a:cs typeface="Consolas" panose="020B0609020204030204" pitchFamily="49" charset="0"/>
              </a:rPr>
              <a:t> = </a:t>
            </a:r>
            <a:r>
              <a:rPr lang="en-US" sz="1400" b="1" dirty="0" err="1" smtClean="0">
                <a:solidFill>
                  <a:srgbClr val="1482AC"/>
                </a:solidFill>
                <a:latin typeface="Consolas" panose="020B0609020204030204" pitchFamily="49" charset="0"/>
                <a:ea typeface="Anonymous Pro" panose="02060609030202000504" pitchFamily="49" charset="0"/>
                <a:cs typeface="Consolas" panose="020B0609020204030204" pitchFamily="49" charset="0"/>
              </a:rPr>
              <a:t>x</a:t>
            </a:r>
            <a:r>
              <a:rPr lang="en-US" sz="1400" dirty="0" err="1" smtClean="0">
                <a:latin typeface="Consolas" panose="020B0609020204030204" pitchFamily="49" charset="0"/>
                <a:ea typeface="Anonymous Pro" panose="02060609030202000504" pitchFamily="49" charset="0"/>
                <a:cs typeface="Consolas" panose="020B0609020204030204" pitchFamily="49" charset="0"/>
              </a:rPr>
              <a:t>.groupBy</a:t>
            </a:r>
            <a:r>
              <a:rPr lang="en-US" sz="1400" dirty="0" smtClean="0">
                <a:latin typeface="Consolas" panose="020B0609020204030204" pitchFamily="49" charset="0"/>
                <a:ea typeface="Anonymous Pro" panose="02060609030202000504" pitchFamily="49" charset="0"/>
                <a:cs typeface="Consolas" panose="020B0609020204030204" pitchFamily="49" charset="0"/>
              </a:rPr>
              <a:t>(lambda w: w[0</a:t>
            </a:r>
            <a:r>
              <a:rPr lang="en-US" sz="1400" dirty="0">
                <a:latin typeface="Consolas" panose="020B0609020204030204" pitchFamily="49" charset="0"/>
                <a:ea typeface="Anonymous Pro" panose="02060609030202000504" pitchFamily="49" charset="0"/>
                <a:cs typeface="Consolas" panose="020B0609020204030204" pitchFamily="49" charset="0"/>
              </a:rPr>
              <a:t>])</a:t>
            </a:r>
          </a:p>
          <a:p>
            <a:r>
              <a:rPr lang="en-US" sz="1400" dirty="0" smtClean="0">
                <a:latin typeface="Consolas" panose="020B0609020204030204" pitchFamily="49" charset="0"/>
                <a:ea typeface="Anonymous Pro" panose="02060609030202000504" pitchFamily="49" charset="0"/>
                <a:cs typeface="Consolas" panose="020B0609020204030204" pitchFamily="49" charset="0"/>
              </a:rPr>
              <a:t>print ([(k, list(v)) </a:t>
            </a:r>
            <a:r>
              <a:rPr lang="en-US" sz="1400" dirty="0">
                <a:latin typeface="Consolas" panose="020B0609020204030204" pitchFamily="49" charset="0"/>
                <a:ea typeface="Anonymous Pro" panose="02060609030202000504" pitchFamily="49" charset="0"/>
                <a:cs typeface="Consolas" panose="020B0609020204030204" pitchFamily="49" charset="0"/>
              </a:rPr>
              <a:t>for </a:t>
            </a:r>
            <a:r>
              <a:rPr lang="en-US" sz="1400" dirty="0" smtClean="0">
                <a:latin typeface="Consolas" panose="020B0609020204030204" pitchFamily="49" charset="0"/>
                <a:ea typeface="Anonymous Pro" panose="02060609030202000504" pitchFamily="49" charset="0"/>
                <a:cs typeface="Consolas" panose="020B0609020204030204" pitchFamily="49" charset="0"/>
              </a:rPr>
              <a:t>(k, v) </a:t>
            </a:r>
            <a:r>
              <a:rPr lang="en-US" sz="1400" dirty="0">
                <a:latin typeface="Consolas" panose="020B0609020204030204" pitchFamily="49" charset="0"/>
                <a:ea typeface="Anonymous Pro" panose="02060609030202000504" pitchFamily="49" charset="0"/>
                <a:cs typeface="Consolas" panose="020B0609020204030204" pitchFamily="49" charset="0"/>
              </a:rPr>
              <a:t>in </a:t>
            </a:r>
            <a:r>
              <a:rPr lang="en-US" sz="1400" b="1" dirty="0" err="1" smtClean="0">
                <a:solidFill>
                  <a:srgbClr val="E8761D"/>
                </a:solidFill>
                <a:latin typeface="Consolas" panose="020B0609020204030204" pitchFamily="49" charset="0"/>
                <a:ea typeface="Anonymous Pro" panose="02060609030202000504" pitchFamily="49" charset="0"/>
                <a:cs typeface="Consolas" panose="020B0609020204030204" pitchFamily="49" charset="0"/>
              </a:rPr>
              <a:t>y</a:t>
            </a:r>
            <a:r>
              <a:rPr lang="en-US" sz="1400" dirty="0" err="1" smtClean="0">
                <a:latin typeface="Consolas" panose="020B0609020204030204" pitchFamily="49" charset="0"/>
                <a:ea typeface="Anonymous Pro" panose="02060609030202000504" pitchFamily="49" charset="0"/>
                <a:cs typeface="Consolas" panose="020B0609020204030204" pitchFamily="49" charset="0"/>
              </a:rPr>
              <a:t>.collect</a:t>
            </a:r>
            <a:r>
              <a:rPr lang="en-US" sz="1400" dirty="0" smtClean="0">
                <a:latin typeface="Consolas" panose="020B0609020204030204" pitchFamily="49" charset="0"/>
                <a:ea typeface="Anonymous Pro" panose="02060609030202000504" pitchFamily="49" charset="0"/>
                <a:cs typeface="Consolas" panose="020B0609020204030204" pitchFamily="49" charset="0"/>
              </a:rPr>
              <a:t>()])</a:t>
            </a:r>
            <a:endParaRPr lang="en-US" sz="1400" dirty="0">
              <a:latin typeface="Consolas" panose="020B0609020204030204" pitchFamily="49" charset="0"/>
              <a:ea typeface="Anonymous Pro" panose="02060609030202000504" pitchFamily="49" charset="0"/>
              <a:cs typeface="Consolas" panose="020B0609020204030204" pitchFamily="49" charset="0"/>
            </a:endParaRPr>
          </a:p>
        </p:txBody>
      </p:sp>
      <p:sp>
        <p:nvSpPr>
          <p:cNvPr id="17" name="TextBox 16"/>
          <p:cNvSpPr txBox="1"/>
          <p:nvPr/>
        </p:nvSpPr>
        <p:spPr>
          <a:xfrm>
            <a:off x="5844886" y="4670222"/>
            <a:ext cx="6171781" cy="738664"/>
          </a:xfrm>
          <a:prstGeom prst="rect">
            <a:avLst/>
          </a:prstGeom>
          <a:noFill/>
        </p:spPr>
        <p:txBody>
          <a:bodyPr wrap="square" rtlCol="0">
            <a:spAutoFit/>
          </a:bodyPr>
          <a:lstStyle/>
          <a:p>
            <a:r>
              <a:rPr lang="en-US" sz="1400" dirty="0">
                <a:latin typeface="Consolas" panose="020B0609020204030204" pitchFamily="49" charset="0"/>
                <a:cs typeface="Consolas" panose="020B0609020204030204" pitchFamily="49" charset="0"/>
              </a:rPr>
              <a:t>['John', 'Fred', 'Anna', 'James</a:t>
            </a:r>
            <a:r>
              <a:rPr lang="en-US" sz="1400" dirty="0" smtClean="0">
                <a:latin typeface="Consolas" panose="020B0609020204030204" pitchFamily="49" charset="0"/>
                <a:cs typeface="Consolas" panose="020B0609020204030204" pitchFamily="49" charset="0"/>
              </a:rPr>
              <a:t>']</a:t>
            </a:r>
          </a:p>
          <a:p>
            <a:r>
              <a:rPr lang="en-US" sz="1400" dirty="0">
                <a:latin typeface="Consolas" panose="020B0609020204030204" pitchFamily="49" charset="0"/>
                <a:cs typeface="Consolas" panose="020B0609020204030204" pitchFamily="49" charset="0"/>
              </a:rPr>
              <a:t/>
            </a:r>
            <a:br>
              <a:rPr lang="en-US" sz="1400" dirty="0">
                <a:latin typeface="Consolas" panose="020B0609020204030204" pitchFamily="49" charset="0"/>
                <a:cs typeface="Consolas" panose="020B0609020204030204" pitchFamily="49" charset="0"/>
              </a:rPr>
            </a:br>
            <a:r>
              <a:rPr lang="en-US" sz="1400" dirty="0">
                <a:latin typeface="Consolas" panose="020B0609020204030204" pitchFamily="49" charset="0"/>
                <a:cs typeface="Consolas" panose="020B0609020204030204" pitchFamily="49" charset="0"/>
              </a:rPr>
              <a:t>[('A</a:t>
            </a:r>
            <a:r>
              <a:rPr lang="en-US" sz="1400" dirty="0" smtClean="0">
                <a:latin typeface="Consolas" panose="020B0609020204030204" pitchFamily="49" charset="0"/>
                <a:cs typeface="Consolas" panose="020B0609020204030204" pitchFamily="49" charset="0"/>
              </a:rPr>
              <a:t>',[</a:t>
            </a:r>
            <a:r>
              <a:rPr lang="en-US" sz="1400" dirty="0">
                <a:latin typeface="Consolas" panose="020B0609020204030204" pitchFamily="49" charset="0"/>
                <a:cs typeface="Consolas" panose="020B0609020204030204" pitchFamily="49" charset="0"/>
              </a:rPr>
              <a:t>'Anna</a:t>
            </a:r>
            <a:r>
              <a:rPr lang="en-US" sz="1400" dirty="0" smtClean="0">
                <a:latin typeface="Consolas" panose="020B0609020204030204" pitchFamily="49" charset="0"/>
                <a:cs typeface="Consolas" panose="020B0609020204030204" pitchFamily="49" charset="0"/>
              </a:rPr>
              <a:t>']),(</a:t>
            </a:r>
            <a:r>
              <a:rPr lang="en-US" sz="1400" dirty="0">
                <a:latin typeface="Consolas" panose="020B0609020204030204" pitchFamily="49" charset="0"/>
                <a:cs typeface="Consolas" panose="020B0609020204030204" pitchFamily="49" charset="0"/>
              </a:rPr>
              <a:t>'J</a:t>
            </a:r>
            <a:r>
              <a:rPr lang="en-US" sz="1400" dirty="0" smtClean="0">
                <a:latin typeface="Consolas" panose="020B0609020204030204" pitchFamily="49" charset="0"/>
                <a:cs typeface="Consolas" panose="020B0609020204030204" pitchFamily="49" charset="0"/>
              </a:rPr>
              <a:t>',[</a:t>
            </a:r>
            <a:r>
              <a:rPr lang="en-US" sz="1400" dirty="0">
                <a:latin typeface="Consolas" panose="020B0609020204030204" pitchFamily="49" charset="0"/>
                <a:cs typeface="Consolas" panose="020B0609020204030204" pitchFamily="49" charset="0"/>
              </a:rPr>
              <a:t>'</a:t>
            </a:r>
            <a:r>
              <a:rPr lang="en-US" sz="1400" dirty="0" err="1">
                <a:latin typeface="Consolas" panose="020B0609020204030204" pitchFamily="49" charset="0"/>
                <a:cs typeface="Consolas" panose="020B0609020204030204" pitchFamily="49" charset="0"/>
              </a:rPr>
              <a:t>John</a:t>
            </a:r>
            <a:r>
              <a:rPr lang="en-US" sz="1400" dirty="0" err="1" smtClean="0">
                <a:latin typeface="Consolas" panose="020B0609020204030204" pitchFamily="49" charset="0"/>
                <a:cs typeface="Consolas" panose="020B0609020204030204" pitchFamily="49" charset="0"/>
              </a:rPr>
              <a:t>','James</a:t>
            </a:r>
            <a:r>
              <a:rPr lang="en-US" sz="1400" dirty="0" smtClean="0">
                <a:latin typeface="Consolas" panose="020B0609020204030204" pitchFamily="49" charset="0"/>
                <a:cs typeface="Consolas" panose="020B0609020204030204" pitchFamily="49" charset="0"/>
              </a:rPr>
              <a:t>']),(</a:t>
            </a:r>
            <a:r>
              <a:rPr lang="en-US" sz="1400" dirty="0">
                <a:latin typeface="Consolas" panose="020B0609020204030204" pitchFamily="49" charset="0"/>
                <a:cs typeface="Consolas" panose="020B0609020204030204" pitchFamily="49" charset="0"/>
              </a:rPr>
              <a:t>'F</a:t>
            </a:r>
            <a:r>
              <a:rPr lang="en-US" sz="1400" dirty="0" smtClean="0">
                <a:latin typeface="Consolas" panose="020B0609020204030204" pitchFamily="49" charset="0"/>
                <a:cs typeface="Consolas" panose="020B0609020204030204" pitchFamily="49" charset="0"/>
              </a:rPr>
              <a:t>',[</a:t>
            </a:r>
            <a:r>
              <a:rPr lang="en-US" sz="1400" dirty="0">
                <a:latin typeface="Consolas" panose="020B0609020204030204" pitchFamily="49" charset="0"/>
                <a:cs typeface="Consolas" panose="020B0609020204030204" pitchFamily="49" charset="0"/>
              </a:rPr>
              <a:t>'Fred'])]</a:t>
            </a:r>
          </a:p>
        </p:txBody>
      </p:sp>
      <p:pic>
        <p:nvPicPr>
          <p:cNvPr id="18" name="Picture 17"/>
          <p:cNvPicPr>
            <a:picLocks noChangeAspect="1"/>
          </p:cNvPicPr>
          <p:nvPr/>
        </p:nvPicPr>
        <p:blipFill>
          <a:blip r:embed="rId5"/>
          <a:stretch>
            <a:fillRect/>
          </a:stretch>
        </p:blipFill>
        <p:spPr>
          <a:xfrm>
            <a:off x="8364494" y="3976314"/>
            <a:ext cx="542450" cy="542450"/>
          </a:xfrm>
          <a:prstGeom prst="rect">
            <a:avLst/>
          </a:prstGeom>
        </p:spPr>
      </p:pic>
      <p:sp>
        <p:nvSpPr>
          <p:cNvPr id="19" name="TextBox 18"/>
          <p:cNvSpPr txBox="1"/>
          <p:nvPr/>
        </p:nvSpPr>
        <p:spPr>
          <a:xfrm>
            <a:off x="5279036" y="158075"/>
            <a:ext cx="919522" cy="369332"/>
          </a:xfrm>
          <a:prstGeom prst="rect">
            <a:avLst/>
          </a:prstGeom>
          <a:noFill/>
        </p:spPr>
        <p:txBody>
          <a:bodyPr wrap="square" rtlCol="0">
            <a:spAutoFit/>
          </a:bodyPr>
          <a:lstStyle/>
          <a:p>
            <a:r>
              <a:rPr lang="en-US" dirty="0" smtClean="0"/>
              <a:t>RDD: </a:t>
            </a:r>
            <a:r>
              <a:rPr lang="en-US" b="1" dirty="0" smtClean="0">
                <a:solidFill>
                  <a:srgbClr val="1482AC"/>
                </a:solidFill>
              </a:rPr>
              <a:t>x</a:t>
            </a:r>
            <a:endParaRPr lang="en-US" b="1" dirty="0">
              <a:solidFill>
                <a:srgbClr val="1482AC"/>
              </a:solidFill>
            </a:endParaRPr>
          </a:p>
        </p:txBody>
      </p:sp>
      <p:sp>
        <p:nvSpPr>
          <p:cNvPr id="20" name="TextBox 19"/>
          <p:cNvSpPr txBox="1"/>
          <p:nvPr/>
        </p:nvSpPr>
        <p:spPr>
          <a:xfrm>
            <a:off x="8051299" y="152010"/>
            <a:ext cx="919522" cy="369332"/>
          </a:xfrm>
          <a:prstGeom prst="rect">
            <a:avLst/>
          </a:prstGeom>
          <a:noFill/>
        </p:spPr>
        <p:txBody>
          <a:bodyPr wrap="square" rtlCol="0">
            <a:spAutoFit/>
          </a:bodyPr>
          <a:lstStyle/>
          <a:p>
            <a:r>
              <a:rPr lang="en-US" dirty="0" smtClean="0"/>
              <a:t>RDD: </a:t>
            </a:r>
            <a:r>
              <a:rPr lang="en-US" b="1" dirty="0" smtClean="0">
                <a:solidFill>
                  <a:srgbClr val="E68042"/>
                </a:solidFill>
              </a:rPr>
              <a:t>y</a:t>
            </a:r>
            <a:endParaRPr lang="en-US" b="1" dirty="0">
              <a:solidFill>
                <a:srgbClr val="E68042"/>
              </a:solidFill>
            </a:endParaRPr>
          </a:p>
        </p:txBody>
      </p:sp>
      <p:sp>
        <p:nvSpPr>
          <p:cNvPr id="21" name="TextBox 20"/>
          <p:cNvSpPr txBox="1"/>
          <p:nvPr/>
        </p:nvSpPr>
        <p:spPr>
          <a:xfrm>
            <a:off x="6343700" y="4621666"/>
            <a:ext cx="516367" cy="338554"/>
          </a:xfrm>
          <a:prstGeom prst="rect">
            <a:avLst/>
          </a:prstGeom>
          <a:noFill/>
        </p:spPr>
        <p:txBody>
          <a:bodyPr wrap="square" rtlCol="0">
            <a:spAutoFit/>
          </a:bodyPr>
          <a:lstStyle/>
          <a:p>
            <a:r>
              <a:rPr lang="en-US" sz="1600" b="1" dirty="0" smtClean="0">
                <a:solidFill>
                  <a:srgbClr val="1482AC"/>
                </a:solidFill>
                <a:latin typeface="Consolas" panose="020B0609020204030204" pitchFamily="49" charset="0"/>
                <a:ea typeface="Anonymous Pro" panose="02060609030202000504" pitchFamily="49" charset="0"/>
                <a:cs typeface="Consolas" panose="020B0609020204030204" pitchFamily="49" charset="0"/>
              </a:rPr>
              <a:t>x:</a:t>
            </a:r>
            <a:endParaRPr lang="en-US" b="1" dirty="0"/>
          </a:p>
        </p:txBody>
      </p:sp>
      <p:sp>
        <p:nvSpPr>
          <p:cNvPr id="22" name="TextBox 21"/>
          <p:cNvSpPr txBox="1"/>
          <p:nvPr/>
        </p:nvSpPr>
        <p:spPr>
          <a:xfrm>
            <a:off x="6354333" y="5041415"/>
            <a:ext cx="516367" cy="338554"/>
          </a:xfrm>
          <a:prstGeom prst="rect">
            <a:avLst/>
          </a:prstGeom>
          <a:noFill/>
        </p:spPr>
        <p:txBody>
          <a:bodyPr wrap="square" rtlCol="0">
            <a:spAutoFit/>
          </a:bodyPr>
          <a:lstStyle/>
          <a:p>
            <a:r>
              <a:rPr lang="en-US" sz="1600" b="1" dirty="0" smtClean="0">
                <a:solidFill>
                  <a:srgbClr val="E68042"/>
                </a:solidFill>
                <a:latin typeface="Consolas" panose="020B0609020204030204" pitchFamily="49" charset="0"/>
                <a:ea typeface="Anonymous Pro" panose="02060609030202000504" pitchFamily="49" charset="0"/>
                <a:cs typeface="Consolas" panose="020B0609020204030204" pitchFamily="49" charset="0"/>
              </a:rPr>
              <a:t>y:</a:t>
            </a:r>
            <a:endParaRPr lang="en-US" b="1" dirty="0">
              <a:solidFill>
                <a:srgbClr val="E68042"/>
              </a:solidFill>
            </a:endParaRPr>
          </a:p>
        </p:txBody>
      </p:sp>
      <p:sp>
        <p:nvSpPr>
          <p:cNvPr id="25" name="TextBox 24"/>
          <p:cNvSpPr txBox="1"/>
          <p:nvPr/>
        </p:nvSpPr>
        <p:spPr>
          <a:xfrm>
            <a:off x="5907855" y="2180549"/>
            <a:ext cx="4217093" cy="307777"/>
          </a:xfrm>
          <a:prstGeom prst="rect">
            <a:avLst/>
          </a:prstGeom>
          <a:noFill/>
        </p:spPr>
        <p:txBody>
          <a:bodyPr wrap="square" rtlCol="0">
            <a:spAutoFit/>
          </a:bodyPr>
          <a:lstStyle/>
          <a:p>
            <a:r>
              <a:rPr lang="en-US" sz="1400" b="1" dirty="0" err="1" smtClean="0">
                <a:latin typeface="Consolas" panose="020B0609020204030204" pitchFamily="49" charset="0"/>
                <a:cs typeface="Consolas" panose="020B0609020204030204" pitchFamily="49" charset="0"/>
              </a:rPr>
              <a:t>groupBy</a:t>
            </a:r>
            <a:r>
              <a:rPr lang="en-US" sz="1400" b="1" dirty="0" smtClean="0">
                <a:latin typeface="Consolas" panose="020B0609020204030204" pitchFamily="49" charset="0"/>
                <a:cs typeface="Consolas" panose="020B0609020204030204" pitchFamily="49" charset="0"/>
              </a:rPr>
              <a:t>(</a:t>
            </a:r>
            <a:r>
              <a:rPr lang="en-US" sz="1400" b="1" i="1" dirty="0" smtClean="0">
                <a:solidFill>
                  <a:srgbClr val="FF0000"/>
                </a:solidFill>
                <a:latin typeface="Consolas" panose="020B0609020204030204" pitchFamily="49" charset="0"/>
                <a:cs typeface="Consolas" panose="020B0609020204030204" pitchFamily="49" charset="0"/>
              </a:rPr>
              <a:t>f</a:t>
            </a:r>
            <a:r>
              <a:rPr lang="en-US" sz="1400" b="1" dirty="0" smtClean="0">
                <a:latin typeface="Consolas" panose="020B0609020204030204" pitchFamily="49" charset="0"/>
                <a:cs typeface="Consolas" panose="020B0609020204030204" pitchFamily="49" charset="0"/>
              </a:rPr>
              <a:t>, </a:t>
            </a:r>
            <a:r>
              <a:rPr lang="en-US" sz="1400" b="1" i="1" dirty="0" err="1" smtClean="0">
                <a:solidFill>
                  <a:srgbClr val="915CCC"/>
                </a:solidFill>
                <a:latin typeface="Consolas" panose="020B0609020204030204" pitchFamily="49" charset="0"/>
                <a:cs typeface="Consolas" panose="020B0609020204030204" pitchFamily="49" charset="0"/>
              </a:rPr>
              <a:t>numPartitions</a:t>
            </a:r>
            <a:r>
              <a:rPr lang="en-US" sz="1400" b="1" i="1" dirty="0" smtClean="0">
                <a:solidFill>
                  <a:srgbClr val="915CCC"/>
                </a:solidFill>
                <a:latin typeface="Consolas" panose="020B0609020204030204" pitchFamily="49" charset="0"/>
                <a:cs typeface="Consolas" panose="020B0609020204030204" pitchFamily="49" charset="0"/>
              </a:rPr>
              <a:t>=None</a:t>
            </a:r>
            <a:r>
              <a:rPr lang="en-US" sz="1400" b="1" dirty="0" smtClean="0">
                <a:latin typeface="Consolas" panose="020B0609020204030204" pitchFamily="49" charset="0"/>
                <a:cs typeface="Consolas" panose="020B0609020204030204" pitchFamily="49" charset="0"/>
              </a:rPr>
              <a:t>)</a:t>
            </a:r>
            <a:endParaRPr lang="en-US" sz="1400" b="1" dirty="0">
              <a:latin typeface="Consolas" panose="020B0609020204030204" pitchFamily="49" charset="0"/>
              <a:cs typeface="Consolas" panose="020B0609020204030204" pitchFamily="49" charset="0"/>
            </a:endParaRPr>
          </a:p>
        </p:txBody>
      </p:sp>
      <p:sp>
        <p:nvSpPr>
          <p:cNvPr id="26" name="TextBox 25"/>
          <p:cNvSpPr txBox="1"/>
          <p:nvPr/>
        </p:nvSpPr>
        <p:spPr>
          <a:xfrm>
            <a:off x="2739301" y="2741683"/>
            <a:ext cx="7534252" cy="646331"/>
          </a:xfrm>
          <a:prstGeom prst="rect">
            <a:avLst/>
          </a:prstGeom>
          <a:noFill/>
        </p:spPr>
        <p:txBody>
          <a:bodyPr wrap="square" rtlCol="0">
            <a:spAutoFit/>
          </a:bodyPr>
          <a:lstStyle/>
          <a:p>
            <a:r>
              <a:rPr lang="en-US" dirty="0"/>
              <a:t>Group the </a:t>
            </a:r>
            <a:r>
              <a:rPr lang="en-US" dirty="0" smtClean="0"/>
              <a:t>data </a:t>
            </a:r>
            <a:r>
              <a:rPr lang="en-US" dirty="0"/>
              <a:t>in </a:t>
            </a:r>
            <a:r>
              <a:rPr lang="en-US" dirty="0" smtClean="0"/>
              <a:t>the original RDD. Create pairs where the key is the output of a user function, and the value is all items for which the function yields this key.</a:t>
            </a:r>
            <a:endParaRPr lang="en-US" dirty="0"/>
          </a:p>
        </p:txBody>
      </p:sp>
      <p:pic>
        <p:nvPicPr>
          <p:cNvPr id="28" name="Picture 2" descr="http://www.insideoutretreats.com/site/images/TransformationButterflies.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17446" y="6378507"/>
            <a:ext cx="2009304" cy="479493"/>
          </a:xfrm>
          <a:prstGeom prst="rect">
            <a:avLst/>
          </a:prstGeom>
          <a:noFill/>
          <a:extLst>
            <a:ext uri="{909E8E84-426E-40DD-AFC4-6F175D3DCCD1}">
              <a14:hiddenFill xmlns:a14="http://schemas.microsoft.com/office/drawing/2010/main">
                <a:solidFill>
                  <a:srgbClr val="FFFFFF"/>
                </a:solidFill>
              </a14:hiddenFill>
            </a:ext>
          </a:extLst>
        </p:spPr>
      </p:pic>
      <p:sp>
        <p:nvSpPr>
          <p:cNvPr id="31" name="TextBox 30"/>
          <p:cNvSpPr txBox="1"/>
          <p:nvPr/>
        </p:nvSpPr>
        <p:spPr>
          <a:xfrm>
            <a:off x="1160520" y="5214836"/>
            <a:ext cx="5632862" cy="954107"/>
          </a:xfrm>
          <a:prstGeom prst="rect">
            <a:avLst/>
          </a:prstGeom>
          <a:noFill/>
        </p:spPr>
        <p:txBody>
          <a:bodyPr wrap="square" rtlCol="0">
            <a:spAutoFit/>
          </a:bodyPr>
          <a:lstStyle/>
          <a:p>
            <a:r>
              <a:rPr lang="en-US" sz="1400" dirty="0" err="1">
                <a:latin typeface="Consolas" panose="020B0609020204030204" pitchFamily="49" charset="0"/>
                <a:ea typeface="Anonymous Pro" panose="02060609030202000504" pitchFamily="49" charset="0"/>
                <a:cs typeface="Consolas" panose="020B0609020204030204" pitchFamily="49" charset="0"/>
              </a:rPr>
              <a:t>val</a:t>
            </a:r>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b="1" dirty="0">
                <a:solidFill>
                  <a:srgbClr val="1482AC"/>
                </a:solidFill>
                <a:latin typeface="Consolas" panose="020B0609020204030204" pitchFamily="49" charset="0"/>
                <a:ea typeface="Anonymous Pro" panose="02060609030202000504" pitchFamily="49" charset="0"/>
                <a:cs typeface="Consolas" panose="020B0609020204030204" pitchFamily="49" charset="0"/>
              </a:rPr>
              <a:t>x</a:t>
            </a:r>
            <a:r>
              <a:rPr lang="en-US" sz="1400" dirty="0">
                <a:latin typeface="Consolas" panose="020B0609020204030204" pitchFamily="49" charset="0"/>
                <a:ea typeface="Anonymous Pro" panose="02060609030202000504" pitchFamily="49" charset="0"/>
                <a:cs typeface="Consolas" panose="020B0609020204030204" pitchFamily="49" charset="0"/>
              </a:rPr>
              <a:t> = </a:t>
            </a:r>
            <a:r>
              <a:rPr lang="en-US" sz="1400" dirty="0" err="1">
                <a:latin typeface="Consolas" panose="020B0609020204030204" pitchFamily="49" charset="0"/>
                <a:ea typeface="Anonymous Pro" panose="02060609030202000504" pitchFamily="49" charset="0"/>
                <a:cs typeface="Consolas" panose="020B0609020204030204" pitchFamily="49" charset="0"/>
              </a:rPr>
              <a:t>sc.parallelize</a:t>
            </a:r>
            <a:r>
              <a:rPr lang="en-US" sz="1400" dirty="0" smtClean="0">
                <a:latin typeface="Consolas" panose="020B0609020204030204" pitchFamily="49" charset="0"/>
                <a:ea typeface="Anonymous Pro" panose="02060609030202000504" pitchFamily="49" charset="0"/>
                <a:cs typeface="Consolas" panose="020B0609020204030204" pitchFamily="49" charset="0"/>
              </a:rPr>
              <a:t>(</a:t>
            </a:r>
          </a:p>
          <a:p>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dirty="0" smtClean="0">
                <a:latin typeface="Consolas" panose="020B0609020204030204" pitchFamily="49" charset="0"/>
                <a:ea typeface="Anonymous Pro" panose="02060609030202000504" pitchFamily="49" charset="0"/>
                <a:cs typeface="Consolas" panose="020B0609020204030204" pitchFamily="49" charset="0"/>
              </a:rPr>
              <a:t>Array</a:t>
            </a:r>
            <a:r>
              <a:rPr lang="en-US" sz="1400" dirty="0">
                <a:latin typeface="Consolas" panose="020B0609020204030204" pitchFamily="49" charset="0"/>
                <a:ea typeface="Anonymous Pro" panose="02060609030202000504" pitchFamily="49" charset="0"/>
                <a:cs typeface="Consolas" panose="020B0609020204030204" pitchFamily="49" charset="0"/>
              </a:rPr>
              <a:t>("John", "Fred", "Anna", "James"))</a:t>
            </a:r>
          </a:p>
          <a:p>
            <a:r>
              <a:rPr lang="en-US" sz="1400" dirty="0" err="1">
                <a:latin typeface="Consolas" panose="020B0609020204030204" pitchFamily="49" charset="0"/>
                <a:ea typeface="Anonymous Pro" panose="02060609030202000504" pitchFamily="49" charset="0"/>
                <a:cs typeface="Consolas" panose="020B0609020204030204" pitchFamily="49" charset="0"/>
              </a:rPr>
              <a:t>val</a:t>
            </a:r>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b="1" dirty="0">
                <a:solidFill>
                  <a:srgbClr val="E8761D"/>
                </a:solidFill>
                <a:latin typeface="Consolas" panose="020B0609020204030204" pitchFamily="49" charset="0"/>
                <a:ea typeface="Anonymous Pro" panose="02060609030202000504" pitchFamily="49" charset="0"/>
                <a:cs typeface="Consolas" panose="020B0609020204030204" pitchFamily="49" charset="0"/>
              </a:rPr>
              <a:t>y</a:t>
            </a:r>
            <a:r>
              <a:rPr lang="en-US" sz="1400" dirty="0">
                <a:latin typeface="Consolas" panose="020B0609020204030204" pitchFamily="49" charset="0"/>
                <a:ea typeface="Anonymous Pro" panose="02060609030202000504" pitchFamily="49" charset="0"/>
                <a:cs typeface="Consolas" panose="020B0609020204030204" pitchFamily="49" charset="0"/>
              </a:rPr>
              <a:t> = </a:t>
            </a:r>
            <a:r>
              <a:rPr lang="en-US" sz="1400" b="1" dirty="0" err="1">
                <a:solidFill>
                  <a:srgbClr val="1482AC"/>
                </a:solidFill>
                <a:latin typeface="Consolas" panose="020B0609020204030204" pitchFamily="49" charset="0"/>
                <a:ea typeface="Anonymous Pro" panose="02060609030202000504" pitchFamily="49" charset="0"/>
                <a:cs typeface="Consolas" panose="020B0609020204030204" pitchFamily="49" charset="0"/>
              </a:rPr>
              <a:t>x</a:t>
            </a:r>
            <a:r>
              <a:rPr lang="en-US" sz="1400" dirty="0" err="1">
                <a:latin typeface="Consolas" panose="020B0609020204030204" pitchFamily="49" charset="0"/>
                <a:ea typeface="Anonymous Pro" panose="02060609030202000504" pitchFamily="49" charset="0"/>
                <a:cs typeface="Consolas" panose="020B0609020204030204" pitchFamily="49" charset="0"/>
              </a:rPr>
              <a:t>.groupBy</a:t>
            </a:r>
            <a:r>
              <a:rPr lang="en-US" sz="1400" dirty="0">
                <a:latin typeface="Consolas" panose="020B0609020204030204" pitchFamily="49" charset="0"/>
                <a:ea typeface="Anonymous Pro" panose="02060609030202000504" pitchFamily="49" charset="0"/>
                <a:cs typeface="Consolas" panose="020B0609020204030204" pitchFamily="49" charset="0"/>
              </a:rPr>
              <a:t>(w =&gt; </a:t>
            </a:r>
            <a:r>
              <a:rPr lang="en-US" sz="1400" dirty="0" err="1">
                <a:latin typeface="Consolas" panose="020B0609020204030204" pitchFamily="49" charset="0"/>
                <a:ea typeface="Anonymous Pro" panose="02060609030202000504" pitchFamily="49" charset="0"/>
                <a:cs typeface="Consolas" panose="020B0609020204030204" pitchFamily="49" charset="0"/>
              </a:rPr>
              <a:t>w.charAt</a:t>
            </a:r>
            <a:r>
              <a:rPr lang="en-US" sz="1400" dirty="0">
                <a:latin typeface="Consolas" panose="020B0609020204030204" pitchFamily="49" charset="0"/>
                <a:ea typeface="Anonymous Pro" panose="02060609030202000504" pitchFamily="49" charset="0"/>
                <a:cs typeface="Consolas" panose="020B0609020204030204" pitchFamily="49" charset="0"/>
              </a:rPr>
              <a:t>(0))</a:t>
            </a:r>
          </a:p>
          <a:p>
            <a:r>
              <a:rPr lang="en-US" sz="1400" dirty="0" err="1">
                <a:latin typeface="Consolas" panose="020B0609020204030204" pitchFamily="49" charset="0"/>
                <a:ea typeface="Anonymous Pro" panose="02060609030202000504" pitchFamily="49" charset="0"/>
                <a:cs typeface="Consolas" panose="020B0609020204030204" pitchFamily="49" charset="0"/>
              </a:rPr>
              <a:t>println</a:t>
            </a:r>
            <a:r>
              <a:rPr lang="en-US" sz="1400" dirty="0">
                <a:latin typeface="Consolas" panose="020B0609020204030204" pitchFamily="49" charset="0"/>
                <a:ea typeface="Anonymous Pro" panose="02060609030202000504" pitchFamily="49" charset="0"/>
                <a:cs typeface="Consolas" panose="020B0609020204030204" pitchFamily="49" charset="0"/>
              </a:rPr>
              <a:t>(</a:t>
            </a:r>
            <a:r>
              <a:rPr lang="en-US" sz="1400" b="1" dirty="0" err="1">
                <a:solidFill>
                  <a:srgbClr val="E8761D"/>
                </a:solidFill>
                <a:latin typeface="Consolas" panose="020B0609020204030204" pitchFamily="49" charset="0"/>
                <a:ea typeface="Anonymous Pro" panose="02060609030202000504" pitchFamily="49" charset="0"/>
                <a:cs typeface="Consolas" panose="020B0609020204030204" pitchFamily="49" charset="0"/>
              </a:rPr>
              <a:t>y</a:t>
            </a:r>
            <a:r>
              <a:rPr lang="en-US" sz="1400" dirty="0" err="1">
                <a:latin typeface="Consolas" panose="020B0609020204030204" pitchFamily="49" charset="0"/>
                <a:ea typeface="Anonymous Pro" panose="02060609030202000504" pitchFamily="49" charset="0"/>
                <a:cs typeface="Consolas" panose="020B0609020204030204" pitchFamily="49" charset="0"/>
              </a:rPr>
              <a:t>.collect</a:t>
            </a:r>
            <a:r>
              <a:rPr lang="en-US" sz="1400" dirty="0">
                <a:latin typeface="Consolas" panose="020B0609020204030204" pitchFamily="49" charset="0"/>
                <a:ea typeface="Anonymous Pro" panose="02060609030202000504" pitchFamily="49" charset="0"/>
                <a:cs typeface="Consolas" panose="020B0609020204030204" pitchFamily="49" charset="0"/>
              </a:rPr>
              <a:t>().</a:t>
            </a:r>
            <a:r>
              <a:rPr lang="en-US" sz="1400" dirty="0" err="1">
                <a:latin typeface="Consolas" panose="020B0609020204030204" pitchFamily="49" charset="0"/>
                <a:ea typeface="Anonymous Pro" panose="02060609030202000504" pitchFamily="49" charset="0"/>
                <a:cs typeface="Consolas" panose="020B0609020204030204" pitchFamily="49" charset="0"/>
              </a:rPr>
              <a:t>mkString</a:t>
            </a:r>
            <a:r>
              <a:rPr lang="en-US" sz="1400" dirty="0">
                <a:latin typeface="Consolas" panose="020B0609020204030204" pitchFamily="49" charset="0"/>
                <a:ea typeface="Anonymous Pro" panose="02060609030202000504" pitchFamily="49" charset="0"/>
                <a:cs typeface="Consolas" panose="020B0609020204030204" pitchFamily="49" charset="0"/>
              </a:rPr>
              <a:t>(", "))</a:t>
            </a:r>
          </a:p>
        </p:txBody>
      </p:sp>
      <p:sp>
        <p:nvSpPr>
          <p:cNvPr id="24" name="Rectangle 23"/>
          <p:cNvSpPr/>
          <p:nvPr/>
        </p:nvSpPr>
        <p:spPr>
          <a:xfrm>
            <a:off x="4971710" y="844068"/>
            <a:ext cx="1666985" cy="714668"/>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5124110" y="996468"/>
            <a:ext cx="1666985" cy="714668"/>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7990656" y="818515"/>
            <a:ext cx="95561" cy="121941"/>
          </a:xfrm>
          <a:prstGeom prst="rect">
            <a:avLst/>
          </a:prstGeom>
          <a:solidFill>
            <a:srgbClr val="FFFF00"/>
          </a:solidFill>
        </p:spPr>
        <p:txBody>
          <a:bodyPr wrap="square" rtlCol="0">
            <a:spAutoFit/>
          </a:bodyPr>
          <a:lstStyle/>
          <a:p>
            <a:pPr algn="ctr"/>
            <a:endParaRPr lang="en-US" sz="1400" dirty="0">
              <a:solidFill>
                <a:schemeClr val="bg1"/>
              </a:solidFill>
            </a:endParaRPr>
          </a:p>
        </p:txBody>
      </p:sp>
      <p:pic>
        <p:nvPicPr>
          <p:cNvPr id="41" name="Picture 4" descr="http://pixabay.com/static/uploads/photo/2012/04/24/11/21/merging-39400_640.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1153382" y="156159"/>
            <a:ext cx="835292" cy="835292"/>
          </a:xfrm>
          <a:prstGeom prst="rect">
            <a:avLst/>
          </a:prstGeom>
          <a:noFill/>
          <a:extLst>
            <a:ext uri="{909E8E84-426E-40DD-AFC4-6F175D3DCCD1}">
              <a14:hiddenFill xmlns:a14="http://schemas.microsoft.com/office/drawing/2010/main">
                <a:solidFill>
                  <a:srgbClr val="FFFFFF"/>
                </a:solidFill>
              </a14:hiddenFill>
            </a:ext>
          </a:extLst>
        </p:spPr>
      </p:pic>
      <p:sp>
        <p:nvSpPr>
          <p:cNvPr id="33" name="Rectangle 32"/>
          <p:cNvSpPr/>
          <p:nvPr/>
        </p:nvSpPr>
        <p:spPr>
          <a:xfrm>
            <a:off x="8203699" y="983726"/>
            <a:ext cx="1666988" cy="714669"/>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8213932" y="992454"/>
            <a:ext cx="95561" cy="121941"/>
          </a:xfrm>
          <a:prstGeom prst="rect">
            <a:avLst/>
          </a:prstGeom>
          <a:solidFill>
            <a:srgbClr val="7030A0"/>
          </a:solidFill>
        </p:spPr>
        <p:txBody>
          <a:bodyPr wrap="square" rtlCol="0">
            <a:spAutoFit/>
          </a:bodyPr>
          <a:lstStyle/>
          <a:p>
            <a:pPr algn="ctr"/>
            <a:endParaRPr lang="en-US" sz="1400" dirty="0">
              <a:solidFill>
                <a:schemeClr val="bg1"/>
              </a:solidFill>
            </a:endParaRPr>
          </a:p>
        </p:txBody>
      </p:sp>
      <p:sp>
        <p:nvSpPr>
          <p:cNvPr id="34" name="TextBox 33"/>
          <p:cNvSpPr txBox="1"/>
          <p:nvPr/>
        </p:nvSpPr>
        <p:spPr>
          <a:xfrm>
            <a:off x="7815575" y="634928"/>
            <a:ext cx="95561" cy="121941"/>
          </a:xfrm>
          <a:prstGeom prst="rect">
            <a:avLst/>
          </a:prstGeom>
          <a:solidFill>
            <a:srgbClr val="92D050"/>
          </a:solidFill>
        </p:spPr>
        <p:txBody>
          <a:bodyPr wrap="square" rtlCol="0">
            <a:spAutoFit/>
          </a:bodyPr>
          <a:lstStyle/>
          <a:p>
            <a:pPr algn="ctr"/>
            <a:endParaRPr lang="en-US" sz="1400" dirty="0">
              <a:solidFill>
                <a:schemeClr val="bg1"/>
              </a:solidFill>
            </a:endParaRPr>
          </a:p>
        </p:txBody>
      </p:sp>
      <p:sp>
        <p:nvSpPr>
          <p:cNvPr id="4" name="Rectangle 1"/>
          <p:cNvSpPr>
            <a:spLocks noChangeArrowheads="1"/>
          </p:cNvSpPr>
          <p:nvPr/>
        </p:nvSpPr>
        <p:spPr bwMode="auto">
          <a:xfrm>
            <a:off x="5652802" y="5782582"/>
            <a:ext cx="6377067"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Arial" panose="020B0604020202020204" pitchFamily="34" charset="0"/>
              </a:rPr>
              <a:t>x: </a:t>
            </a:r>
            <a:r>
              <a:rPr kumimoji="0" lang="en-US" sz="1100" b="0" i="0" u="none" strike="noStrike" cap="none" normalizeH="0" baseline="0" dirty="0" err="1" smtClean="0">
                <a:ln>
                  <a:noFill/>
                </a:ln>
                <a:solidFill>
                  <a:schemeClr val="tx1"/>
                </a:solidFill>
                <a:effectLst/>
                <a:latin typeface="Arial" panose="020B0604020202020204" pitchFamily="34" charset="0"/>
              </a:rPr>
              <a:t>org.apache.spark.rdd.RDD</a:t>
            </a:r>
            <a:r>
              <a:rPr kumimoji="0" lang="en-US" sz="1100" b="0" i="0" u="none" strike="noStrike" cap="none" normalizeH="0" baseline="0" dirty="0" smtClean="0">
                <a:ln>
                  <a:noFill/>
                </a:ln>
                <a:solidFill>
                  <a:schemeClr val="tx1"/>
                </a:solidFill>
                <a:effectLst/>
                <a:latin typeface="Arial" panose="020B0604020202020204" pitchFamily="34" charset="0"/>
              </a:rPr>
              <a:t>[String] = </a:t>
            </a:r>
            <a:r>
              <a:rPr kumimoji="0" lang="en-US" sz="1100" b="0" i="0" u="none" strike="noStrike" cap="none" normalizeH="0" baseline="0" dirty="0" err="1" smtClean="0">
                <a:ln>
                  <a:noFill/>
                </a:ln>
                <a:solidFill>
                  <a:schemeClr val="tx1"/>
                </a:solidFill>
                <a:effectLst/>
                <a:latin typeface="Arial" panose="020B0604020202020204" pitchFamily="34" charset="0"/>
              </a:rPr>
              <a:t>ParallelCollectionRDD</a:t>
            </a:r>
            <a:r>
              <a:rPr kumimoji="0" lang="en-US" sz="1100" b="0" i="0" u="none" strike="noStrike" cap="none" normalizeH="0" baseline="0" dirty="0" smtClean="0">
                <a:ln>
                  <a:noFill/>
                </a:ln>
                <a:solidFill>
                  <a:schemeClr val="tx1"/>
                </a:solidFill>
                <a:effectLst/>
                <a:latin typeface="Arial" panose="020B0604020202020204" pitchFamily="34" charset="0"/>
              </a:rPr>
              <a:t>[4] at parallelize at &lt;console&gt;:29</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Arial" panose="020B0604020202020204" pitchFamily="34" charset="0"/>
              </a:rPr>
              <a:t>y: </a:t>
            </a:r>
            <a:r>
              <a:rPr kumimoji="0" lang="en-US" sz="1100" b="0" i="0" u="none" strike="noStrike" cap="none" normalizeH="0" baseline="0" dirty="0" err="1" smtClean="0">
                <a:ln>
                  <a:noFill/>
                </a:ln>
                <a:solidFill>
                  <a:schemeClr val="tx1"/>
                </a:solidFill>
                <a:effectLst/>
                <a:latin typeface="Arial" panose="020B0604020202020204" pitchFamily="34" charset="0"/>
              </a:rPr>
              <a:t>org.apache.spark.rdd.RDD</a:t>
            </a:r>
            <a:r>
              <a:rPr kumimoji="0" lang="en-US" sz="1100" b="0" i="0" u="none" strike="noStrike" cap="none" normalizeH="0" baseline="0" dirty="0" smtClean="0">
                <a:ln>
                  <a:noFill/>
                </a:ln>
                <a:solidFill>
                  <a:schemeClr val="tx1"/>
                </a:solidFill>
                <a:effectLst/>
                <a:latin typeface="Arial" panose="020B0604020202020204" pitchFamily="34" charset="0"/>
              </a:rPr>
              <a:t>[(Char, </a:t>
            </a:r>
            <a:r>
              <a:rPr kumimoji="0" lang="en-US" sz="1100" b="0" i="0" u="none" strike="noStrike" cap="none" normalizeH="0" baseline="0" dirty="0" err="1" smtClean="0">
                <a:ln>
                  <a:noFill/>
                </a:ln>
                <a:solidFill>
                  <a:schemeClr val="tx1"/>
                </a:solidFill>
                <a:effectLst/>
                <a:latin typeface="Arial" panose="020B0604020202020204" pitchFamily="34" charset="0"/>
              </a:rPr>
              <a:t>Iterable</a:t>
            </a:r>
            <a:r>
              <a:rPr kumimoji="0" lang="en-US" sz="1100" b="0" i="0" u="none" strike="noStrike" cap="none" normalizeH="0" baseline="0" dirty="0" smtClean="0">
                <a:ln>
                  <a:noFill/>
                </a:ln>
                <a:solidFill>
                  <a:schemeClr val="tx1"/>
                </a:solidFill>
                <a:effectLst/>
                <a:latin typeface="Arial" panose="020B0604020202020204" pitchFamily="34" charset="0"/>
              </a:rPr>
              <a:t>[String])] = </a:t>
            </a:r>
            <a:r>
              <a:rPr kumimoji="0" lang="en-US" sz="1100" b="0" i="0" u="none" strike="noStrike" cap="none" normalizeH="0" baseline="0" dirty="0" err="1" smtClean="0">
                <a:ln>
                  <a:noFill/>
                </a:ln>
                <a:solidFill>
                  <a:schemeClr val="tx1"/>
                </a:solidFill>
                <a:effectLst/>
                <a:latin typeface="Arial" panose="020B0604020202020204" pitchFamily="34" charset="0"/>
              </a:rPr>
              <a:t>ShuffledRDD</a:t>
            </a:r>
            <a:r>
              <a:rPr kumimoji="0" lang="en-US" sz="1100" b="0" i="0" u="none" strike="noStrike" cap="none" normalizeH="0" baseline="0" dirty="0" smtClean="0">
                <a:ln>
                  <a:noFill/>
                </a:ln>
                <a:solidFill>
                  <a:schemeClr val="tx1"/>
                </a:solidFill>
                <a:effectLst/>
                <a:latin typeface="Arial" panose="020B0604020202020204" pitchFamily="34" charset="0"/>
              </a:rPr>
              <a:t>[6] at </a:t>
            </a:r>
            <a:r>
              <a:rPr kumimoji="0" lang="en-US" sz="1100" b="0" i="0" u="none" strike="noStrike" cap="none" normalizeH="0" baseline="0" dirty="0" err="1" smtClean="0">
                <a:ln>
                  <a:noFill/>
                </a:ln>
                <a:solidFill>
                  <a:schemeClr val="tx1"/>
                </a:solidFill>
                <a:effectLst/>
                <a:latin typeface="Arial" panose="020B0604020202020204" pitchFamily="34" charset="0"/>
              </a:rPr>
              <a:t>groupBy</a:t>
            </a:r>
            <a:r>
              <a:rPr kumimoji="0" lang="en-US" sz="1100" b="0" i="0" u="none" strike="noStrike" cap="none" normalizeH="0" baseline="0" dirty="0" smtClean="0">
                <a:ln>
                  <a:noFill/>
                </a:ln>
                <a:solidFill>
                  <a:schemeClr val="tx1"/>
                </a:solidFill>
                <a:effectLst/>
                <a:latin typeface="Arial" panose="020B0604020202020204" pitchFamily="34" charset="0"/>
              </a:rPr>
              <a:t> at &lt;console&gt;:31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Arial" panose="020B0604020202020204" pitchFamily="34" charset="0"/>
              </a:rPr>
              <a:t>(</a:t>
            </a:r>
            <a:r>
              <a:rPr kumimoji="0" lang="en-US" sz="1100" b="0" i="0" u="none" strike="noStrike" cap="none" normalizeH="0" baseline="0" dirty="0" err="1" smtClean="0">
                <a:ln>
                  <a:noFill/>
                </a:ln>
                <a:solidFill>
                  <a:schemeClr val="tx1"/>
                </a:solidFill>
                <a:effectLst/>
                <a:latin typeface="Arial" panose="020B0604020202020204" pitchFamily="34" charset="0"/>
              </a:rPr>
              <a:t>J,CompactBuffer</a:t>
            </a:r>
            <a:r>
              <a:rPr kumimoji="0" lang="en-US" sz="1100" b="0" i="0" u="none" strike="noStrike" cap="none" normalizeH="0" baseline="0" dirty="0" smtClean="0">
                <a:ln>
                  <a:noFill/>
                </a:ln>
                <a:solidFill>
                  <a:schemeClr val="tx1"/>
                </a:solidFill>
                <a:effectLst/>
                <a:latin typeface="Arial" panose="020B0604020202020204" pitchFamily="34" charset="0"/>
              </a:rPr>
              <a:t>(John, James)), (</a:t>
            </a:r>
            <a:r>
              <a:rPr kumimoji="0" lang="en-US" sz="1100" b="0" i="0" u="none" strike="noStrike" cap="none" normalizeH="0" baseline="0" dirty="0" err="1" smtClean="0">
                <a:ln>
                  <a:noFill/>
                </a:ln>
                <a:solidFill>
                  <a:schemeClr val="tx1"/>
                </a:solidFill>
                <a:effectLst/>
                <a:latin typeface="Arial" panose="020B0604020202020204" pitchFamily="34" charset="0"/>
              </a:rPr>
              <a:t>F,CompactBuffer</a:t>
            </a:r>
            <a:r>
              <a:rPr kumimoji="0" lang="en-US" sz="1100" b="0" i="0" u="none" strike="noStrike" cap="none" normalizeH="0" baseline="0" dirty="0" smtClean="0">
                <a:ln>
                  <a:noFill/>
                </a:ln>
                <a:solidFill>
                  <a:schemeClr val="tx1"/>
                </a:solidFill>
                <a:effectLst/>
                <a:latin typeface="Arial" panose="020B0604020202020204" pitchFamily="34" charset="0"/>
              </a:rPr>
              <a:t>(Fred)), (</a:t>
            </a:r>
            <a:r>
              <a:rPr kumimoji="0" lang="en-US" sz="1100" b="0" i="0" u="none" strike="noStrike" cap="none" normalizeH="0" baseline="0" dirty="0" err="1" smtClean="0">
                <a:ln>
                  <a:noFill/>
                </a:ln>
                <a:solidFill>
                  <a:schemeClr val="tx1"/>
                </a:solidFill>
                <a:effectLst/>
                <a:latin typeface="Arial" panose="020B0604020202020204" pitchFamily="34" charset="0"/>
              </a:rPr>
              <a:t>A,CompactBuffer</a:t>
            </a:r>
            <a:r>
              <a:rPr kumimoji="0" lang="en-US" sz="1100" b="0" i="0" u="none" strike="noStrike" cap="none" normalizeH="0" baseline="0" dirty="0" smtClean="0">
                <a:ln>
                  <a:noFill/>
                </a:ln>
                <a:solidFill>
                  <a:schemeClr val="tx1"/>
                </a:solidFill>
                <a:effectLst/>
                <a:latin typeface="Arial" panose="020B0604020202020204" pitchFamily="34" charset="0"/>
              </a:rPr>
              <a:t>(Anna))</a:t>
            </a:r>
          </a:p>
        </p:txBody>
      </p:sp>
    </p:spTree>
    <p:extLst>
      <p:ext uri="{BB962C8B-B14F-4D97-AF65-F5344CB8AC3E}">
        <p14:creationId xmlns:p14="http://schemas.microsoft.com/office/powerpoint/2010/main" val="42121430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group</a:t>
            </a:r>
            <a:r>
              <a:rPr lang="en-US" dirty="0" err="1" smtClean="0">
                <a:solidFill>
                  <a:schemeClr val="bg2">
                    <a:lumMod val="75000"/>
                  </a:schemeClr>
                </a:solidFill>
              </a:rPr>
              <a:t>by</a:t>
            </a:r>
            <a:r>
              <a:rPr lang="en-US" dirty="0" err="1" smtClean="0"/>
              <a:t>key</a:t>
            </a:r>
            <a:endParaRPr lang="en-US" dirty="0"/>
          </a:p>
        </p:txBody>
      </p:sp>
      <p:sp>
        <p:nvSpPr>
          <p:cNvPr id="3" name="Rectangle 2"/>
          <p:cNvSpPr/>
          <p:nvPr/>
        </p:nvSpPr>
        <p:spPr>
          <a:xfrm>
            <a:off x="1734400" y="286784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2126749" y="3231049"/>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2514794" y="3565378"/>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4774699" y="2695430"/>
            <a:ext cx="2519122" cy="461665"/>
          </a:xfrm>
          <a:prstGeom prst="rect">
            <a:avLst/>
          </a:prstGeom>
          <a:noFill/>
        </p:spPr>
        <p:txBody>
          <a:bodyPr wrap="square" rtlCol="0">
            <a:spAutoFit/>
          </a:bodyPr>
          <a:lstStyle/>
          <a:p>
            <a:r>
              <a:rPr lang="en-US" sz="2400" dirty="0"/>
              <a:t>5</a:t>
            </a:r>
            <a:r>
              <a:rPr lang="en-US" sz="2400" dirty="0" smtClean="0"/>
              <a:t> items in RDD</a:t>
            </a:r>
            <a:endParaRPr lang="en-US" sz="2400" dirty="0"/>
          </a:p>
        </p:txBody>
      </p:sp>
      <p:sp>
        <p:nvSpPr>
          <p:cNvPr id="7" name="TextBox 6"/>
          <p:cNvSpPr txBox="1"/>
          <p:nvPr/>
        </p:nvSpPr>
        <p:spPr>
          <a:xfrm rot="2838900">
            <a:off x="923283" y="4458589"/>
            <a:ext cx="2014584" cy="307777"/>
          </a:xfrm>
          <a:prstGeom prst="rect">
            <a:avLst/>
          </a:prstGeom>
          <a:noFill/>
        </p:spPr>
        <p:txBody>
          <a:bodyPr wrap="square" rtlCol="0">
            <a:spAutoFit/>
          </a:bodyPr>
          <a:lstStyle/>
          <a:p>
            <a:r>
              <a:rPr lang="en-US" sz="1400" dirty="0" smtClean="0"/>
              <a:t>(partitions not shown)</a:t>
            </a:r>
            <a:endParaRPr lang="en-US" sz="1400" dirty="0"/>
          </a:p>
        </p:txBody>
      </p:sp>
      <p:sp>
        <p:nvSpPr>
          <p:cNvPr id="9" name="TextBox 8"/>
          <p:cNvSpPr txBox="1"/>
          <p:nvPr/>
        </p:nvSpPr>
        <p:spPr>
          <a:xfrm>
            <a:off x="2514794" y="1894625"/>
            <a:ext cx="1419253" cy="400110"/>
          </a:xfrm>
          <a:prstGeom prst="rect">
            <a:avLst/>
          </a:prstGeom>
          <a:noFill/>
        </p:spPr>
        <p:txBody>
          <a:bodyPr wrap="square" rtlCol="0">
            <a:spAutoFit/>
          </a:bodyPr>
          <a:lstStyle/>
          <a:p>
            <a:r>
              <a:rPr lang="en-US" sz="2000" dirty="0" smtClean="0"/>
              <a:t>Pair RDD: </a:t>
            </a:r>
            <a:r>
              <a:rPr lang="en-US" sz="2000" b="1" dirty="0" smtClean="0">
                <a:solidFill>
                  <a:srgbClr val="1482AC"/>
                </a:solidFill>
              </a:rPr>
              <a:t>x</a:t>
            </a:r>
            <a:endParaRPr lang="en-US" sz="2000" b="1" dirty="0">
              <a:solidFill>
                <a:srgbClr val="1482AC"/>
              </a:solidFill>
            </a:endParaRPr>
          </a:p>
        </p:txBody>
      </p:sp>
      <p:pic>
        <p:nvPicPr>
          <p:cNvPr id="11" name="Picture 2" descr="http://www.insideoutretreats.com/site/images/TransformationButterflie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7446" y="6378507"/>
            <a:ext cx="2009304" cy="479493"/>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p:nvSpPr>
        <p:spPr>
          <a:xfrm>
            <a:off x="2864353" y="3947838"/>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256702" y="4311044"/>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753453" y="2891731"/>
            <a:ext cx="344792" cy="307777"/>
          </a:xfrm>
          <a:prstGeom prst="rect">
            <a:avLst/>
          </a:prstGeom>
          <a:solidFill>
            <a:srgbClr val="FFFF00"/>
          </a:solidFill>
        </p:spPr>
        <p:txBody>
          <a:bodyPr wrap="square" rtlCol="0">
            <a:spAutoFit/>
          </a:bodyPr>
          <a:lstStyle/>
          <a:p>
            <a:pPr algn="ctr"/>
            <a:r>
              <a:rPr lang="en-US" sz="1400" dirty="0"/>
              <a:t>B</a:t>
            </a:r>
          </a:p>
        </p:txBody>
      </p:sp>
      <p:sp>
        <p:nvSpPr>
          <p:cNvPr id="16" name="TextBox 15"/>
          <p:cNvSpPr txBox="1"/>
          <p:nvPr/>
        </p:nvSpPr>
        <p:spPr>
          <a:xfrm>
            <a:off x="2148871" y="3252821"/>
            <a:ext cx="344792" cy="307777"/>
          </a:xfrm>
          <a:prstGeom prst="rect">
            <a:avLst/>
          </a:prstGeom>
          <a:solidFill>
            <a:srgbClr val="FFFF00"/>
          </a:solidFill>
        </p:spPr>
        <p:txBody>
          <a:bodyPr wrap="square" rtlCol="0">
            <a:spAutoFit/>
          </a:bodyPr>
          <a:lstStyle/>
          <a:p>
            <a:pPr algn="ctr"/>
            <a:r>
              <a:rPr lang="en-US" sz="1400" dirty="0"/>
              <a:t>B</a:t>
            </a:r>
          </a:p>
        </p:txBody>
      </p:sp>
      <p:sp>
        <p:nvSpPr>
          <p:cNvPr id="17" name="TextBox 16"/>
          <p:cNvSpPr txBox="1"/>
          <p:nvPr/>
        </p:nvSpPr>
        <p:spPr>
          <a:xfrm>
            <a:off x="3284522" y="4333171"/>
            <a:ext cx="344792" cy="307777"/>
          </a:xfrm>
          <a:prstGeom prst="rect">
            <a:avLst/>
          </a:prstGeom>
          <a:solidFill>
            <a:srgbClr val="915CCC"/>
          </a:solidFill>
        </p:spPr>
        <p:txBody>
          <a:bodyPr wrap="square" rtlCol="0">
            <a:spAutoFit/>
          </a:bodyPr>
          <a:lstStyle/>
          <a:p>
            <a:pPr algn="ctr"/>
            <a:r>
              <a:rPr lang="en-US" sz="1400" dirty="0" smtClean="0">
                <a:solidFill>
                  <a:schemeClr val="bg1"/>
                </a:solidFill>
              </a:rPr>
              <a:t>A</a:t>
            </a:r>
            <a:endParaRPr lang="en-US" sz="1400" dirty="0">
              <a:solidFill>
                <a:schemeClr val="bg1"/>
              </a:solidFill>
            </a:endParaRPr>
          </a:p>
        </p:txBody>
      </p:sp>
      <p:sp>
        <p:nvSpPr>
          <p:cNvPr id="18" name="TextBox 17"/>
          <p:cNvSpPr txBox="1"/>
          <p:nvPr/>
        </p:nvSpPr>
        <p:spPr>
          <a:xfrm>
            <a:off x="2539586" y="3586305"/>
            <a:ext cx="344792" cy="307777"/>
          </a:xfrm>
          <a:prstGeom prst="rect">
            <a:avLst/>
          </a:prstGeom>
          <a:solidFill>
            <a:srgbClr val="915CCC"/>
          </a:solidFill>
        </p:spPr>
        <p:txBody>
          <a:bodyPr wrap="square" rtlCol="0">
            <a:spAutoFit/>
          </a:bodyPr>
          <a:lstStyle/>
          <a:p>
            <a:pPr algn="ctr"/>
            <a:r>
              <a:rPr lang="en-US" sz="1400" dirty="0" smtClean="0">
                <a:solidFill>
                  <a:schemeClr val="bg1"/>
                </a:solidFill>
              </a:rPr>
              <a:t>A</a:t>
            </a:r>
            <a:endParaRPr lang="en-US" sz="1400" dirty="0">
              <a:solidFill>
                <a:schemeClr val="bg1"/>
              </a:solidFill>
            </a:endParaRPr>
          </a:p>
        </p:txBody>
      </p:sp>
      <p:sp>
        <p:nvSpPr>
          <p:cNvPr id="19" name="TextBox 18"/>
          <p:cNvSpPr txBox="1"/>
          <p:nvPr/>
        </p:nvSpPr>
        <p:spPr>
          <a:xfrm>
            <a:off x="2884378" y="3968765"/>
            <a:ext cx="344792" cy="307777"/>
          </a:xfrm>
          <a:prstGeom prst="rect">
            <a:avLst/>
          </a:prstGeom>
          <a:solidFill>
            <a:srgbClr val="915CCC"/>
          </a:solidFill>
        </p:spPr>
        <p:txBody>
          <a:bodyPr wrap="square" rtlCol="0">
            <a:spAutoFit/>
          </a:bodyPr>
          <a:lstStyle/>
          <a:p>
            <a:pPr algn="ctr"/>
            <a:r>
              <a:rPr lang="en-US" sz="1400" dirty="0" smtClean="0">
                <a:solidFill>
                  <a:schemeClr val="bg1"/>
                </a:solidFill>
              </a:rPr>
              <a:t>A</a:t>
            </a:r>
            <a:endParaRPr lang="en-US" sz="1400" dirty="0">
              <a:solidFill>
                <a:schemeClr val="bg1"/>
              </a:solidFill>
            </a:endParaRPr>
          </a:p>
        </p:txBody>
      </p:sp>
      <p:sp>
        <p:nvSpPr>
          <p:cNvPr id="20" name="TextBox 19"/>
          <p:cNvSpPr txBox="1"/>
          <p:nvPr/>
        </p:nvSpPr>
        <p:spPr>
          <a:xfrm>
            <a:off x="2083259" y="2869122"/>
            <a:ext cx="301896" cy="307777"/>
          </a:xfrm>
          <a:prstGeom prst="rect">
            <a:avLst/>
          </a:prstGeom>
          <a:noFill/>
        </p:spPr>
        <p:txBody>
          <a:bodyPr wrap="square" rtlCol="0">
            <a:spAutoFit/>
          </a:bodyPr>
          <a:lstStyle/>
          <a:p>
            <a:pPr algn="ctr"/>
            <a:r>
              <a:rPr lang="en-US" sz="1400" dirty="0">
                <a:solidFill>
                  <a:schemeClr val="bg1"/>
                </a:solidFill>
              </a:rPr>
              <a:t>5</a:t>
            </a:r>
          </a:p>
        </p:txBody>
      </p:sp>
      <p:sp>
        <p:nvSpPr>
          <p:cNvPr id="22" name="TextBox 21"/>
          <p:cNvSpPr txBox="1"/>
          <p:nvPr/>
        </p:nvSpPr>
        <p:spPr>
          <a:xfrm>
            <a:off x="2474205" y="3229948"/>
            <a:ext cx="301896" cy="307777"/>
          </a:xfrm>
          <a:prstGeom prst="rect">
            <a:avLst/>
          </a:prstGeom>
          <a:noFill/>
        </p:spPr>
        <p:txBody>
          <a:bodyPr wrap="square" rtlCol="0">
            <a:spAutoFit/>
          </a:bodyPr>
          <a:lstStyle/>
          <a:p>
            <a:pPr algn="ctr"/>
            <a:r>
              <a:rPr lang="en-US" sz="1400" dirty="0" smtClean="0">
                <a:solidFill>
                  <a:schemeClr val="bg1"/>
                </a:solidFill>
              </a:rPr>
              <a:t>4</a:t>
            </a:r>
            <a:endParaRPr lang="en-US" sz="1400" dirty="0">
              <a:solidFill>
                <a:schemeClr val="bg1"/>
              </a:solidFill>
            </a:endParaRPr>
          </a:p>
        </p:txBody>
      </p:sp>
      <p:sp>
        <p:nvSpPr>
          <p:cNvPr id="23" name="TextBox 22"/>
          <p:cNvSpPr txBox="1"/>
          <p:nvPr/>
        </p:nvSpPr>
        <p:spPr>
          <a:xfrm>
            <a:off x="2860337" y="3566402"/>
            <a:ext cx="301896" cy="307777"/>
          </a:xfrm>
          <a:prstGeom prst="rect">
            <a:avLst/>
          </a:prstGeom>
          <a:noFill/>
        </p:spPr>
        <p:txBody>
          <a:bodyPr wrap="square" rtlCol="0">
            <a:spAutoFit/>
          </a:bodyPr>
          <a:lstStyle/>
          <a:p>
            <a:pPr algn="ctr"/>
            <a:r>
              <a:rPr lang="en-US" sz="1400" dirty="0">
                <a:solidFill>
                  <a:schemeClr val="bg1"/>
                </a:solidFill>
              </a:rPr>
              <a:t>3</a:t>
            </a:r>
          </a:p>
        </p:txBody>
      </p:sp>
      <p:sp>
        <p:nvSpPr>
          <p:cNvPr id="24" name="TextBox 23"/>
          <p:cNvSpPr txBox="1"/>
          <p:nvPr/>
        </p:nvSpPr>
        <p:spPr>
          <a:xfrm>
            <a:off x="3198415" y="3951486"/>
            <a:ext cx="301896" cy="307777"/>
          </a:xfrm>
          <a:prstGeom prst="rect">
            <a:avLst/>
          </a:prstGeom>
          <a:noFill/>
        </p:spPr>
        <p:txBody>
          <a:bodyPr wrap="square" rtlCol="0">
            <a:spAutoFit/>
          </a:bodyPr>
          <a:lstStyle/>
          <a:p>
            <a:pPr algn="ctr"/>
            <a:r>
              <a:rPr lang="en-US" sz="1400" dirty="0" smtClean="0">
                <a:solidFill>
                  <a:schemeClr val="bg1"/>
                </a:solidFill>
              </a:rPr>
              <a:t>2</a:t>
            </a:r>
            <a:endParaRPr lang="en-US" sz="1400" dirty="0">
              <a:solidFill>
                <a:schemeClr val="bg1"/>
              </a:solidFill>
            </a:endParaRPr>
          </a:p>
        </p:txBody>
      </p:sp>
      <p:sp>
        <p:nvSpPr>
          <p:cNvPr id="25" name="TextBox 24"/>
          <p:cNvSpPr txBox="1"/>
          <p:nvPr/>
        </p:nvSpPr>
        <p:spPr>
          <a:xfrm>
            <a:off x="3584257" y="4313156"/>
            <a:ext cx="301896" cy="307777"/>
          </a:xfrm>
          <a:prstGeom prst="rect">
            <a:avLst/>
          </a:prstGeom>
          <a:noFill/>
        </p:spPr>
        <p:txBody>
          <a:bodyPr wrap="square" rtlCol="0">
            <a:spAutoFit/>
          </a:bodyPr>
          <a:lstStyle/>
          <a:p>
            <a:pPr algn="ctr"/>
            <a:r>
              <a:rPr lang="en-US" sz="1400" dirty="0" smtClean="0">
                <a:solidFill>
                  <a:schemeClr val="bg1"/>
                </a:solidFill>
              </a:rPr>
              <a:t>1</a:t>
            </a:r>
            <a:endParaRPr lang="en-US" sz="1400" dirty="0">
              <a:solidFill>
                <a:schemeClr val="bg1"/>
              </a:solidFill>
            </a:endParaRPr>
          </a:p>
        </p:txBody>
      </p:sp>
      <p:pic>
        <p:nvPicPr>
          <p:cNvPr id="26" name="Picture 4" descr="http://pixabay.com/static/uploads/photo/2012/04/24/11/21/merging-39400_64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153382" y="156159"/>
            <a:ext cx="835292" cy="8352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76345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14339" y="1306147"/>
            <a:ext cx="2519122" cy="1079995"/>
          </a:xfrm>
          <a:prstGeom prst="rect">
            <a:avLst/>
          </a:prstGeom>
          <a:solidFill>
            <a:srgbClr val="1482A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8317672" y="1306017"/>
            <a:ext cx="740092" cy="42862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 name="TextBox 3"/>
          <p:cNvSpPr txBox="1"/>
          <p:nvPr/>
        </p:nvSpPr>
        <p:spPr>
          <a:xfrm>
            <a:off x="8450942" y="1328144"/>
            <a:ext cx="511492" cy="369332"/>
          </a:xfrm>
          <a:prstGeom prst="rect">
            <a:avLst/>
          </a:prstGeom>
          <a:noFill/>
        </p:spPr>
        <p:txBody>
          <a:bodyPr wrap="square" rtlCol="0">
            <a:spAutoFit/>
          </a:bodyPr>
          <a:lstStyle/>
          <a:p>
            <a:r>
              <a:rPr lang="en-US" dirty="0" smtClean="0">
                <a:solidFill>
                  <a:schemeClr val="bg1">
                    <a:lumMod val="95000"/>
                  </a:schemeClr>
                </a:solidFill>
              </a:rPr>
              <a:t>key</a:t>
            </a:r>
            <a:endParaRPr lang="en-US" dirty="0">
              <a:solidFill>
                <a:schemeClr val="bg1">
                  <a:lumMod val="95000"/>
                </a:schemeClr>
              </a:solidFill>
            </a:endParaRPr>
          </a:p>
        </p:txBody>
      </p:sp>
      <p:sp>
        <p:nvSpPr>
          <p:cNvPr id="5" name="TextBox 4"/>
          <p:cNvSpPr txBox="1"/>
          <p:nvPr/>
        </p:nvSpPr>
        <p:spPr>
          <a:xfrm>
            <a:off x="8521002" y="331596"/>
            <a:ext cx="2210638" cy="523220"/>
          </a:xfrm>
          <a:prstGeom prst="rect">
            <a:avLst/>
          </a:prstGeom>
          <a:noFill/>
        </p:spPr>
        <p:txBody>
          <a:bodyPr wrap="square" rtlCol="0">
            <a:spAutoFit/>
          </a:bodyPr>
          <a:lstStyle/>
          <a:p>
            <a:r>
              <a:rPr lang="en-US" sz="2800" dirty="0" smtClean="0"/>
              <a:t>RDD Elements</a:t>
            </a:r>
            <a:endParaRPr lang="en-US" sz="2800" dirty="0"/>
          </a:p>
        </p:txBody>
      </p:sp>
      <p:cxnSp>
        <p:nvCxnSpPr>
          <p:cNvPr id="8" name="Straight Connector 7"/>
          <p:cNvCxnSpPr/>
          <p:nvPr/>
        </p:nvCxnSpPr>
        <p:spPr>
          <a:xfrm flipH="1">
            <a:off x="8431854" y="964642"/>
            <a:ext cx="2271211"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8706688" y="1798788"/>
            <a:ext cx="2158412" cy="461665"/>
          </a:xfrm>
          <a:prstGeom prst="rect">
            <a:avLst/>
          </a:prstGeom>
          <a:noFill/>
        </p:spPr>
        <p:txBody>
          <a:bodyPr wrap="square" rtlCol="0">
            <a:spAutoFit/>
          </a:bodyPr>
          <a:lstStyle/>
          <a:p>
            <a:r>
              <a:rPr lang="en-US" sz="2400" dirty="0">
                <a:solidFill>
                  <a:schemeClr val="bg1">
                    <a:lumMod val="95000"/>
                  </a:schemeClr>
                </a:solidFill>
              </a:rPr>
              <a:t>o</a:t>
            </a:r>
            <a:r>
              <a:rPr lang="en-US" sz="2400" dirty="0" smtClean="0">
                <a:solidFill>
                  <a:schemeClr val="bg1">
                    <a:lumMod val="95000"/>
                  </a:schemeClr>
                </a:solidFill>
              </a:rPr>
              <a:t>riginal item</a:t>
            </a:r>
            <a:endParaRPr lang="en-US" sz="2400" dirty="0">
              <a:solidFill>
                <a:schemeClr val="bg1">
                  <a:lumMod val="95000"/>
                </a:schemeClr>
              </a:solidFill>
            </a:endParaRPr>
          </a:p>
        </p:txBody>
      </p:sp>
      <p:sp>
        <p:nvSpPr>
          <p:cNvPr id="17" name="Rectangle 16"/>
          <p:cNvSpPr/>
          <p:nvPr/>
        </p:nvSpPr>
        <p:spPr>
          <a:xfrm>
            <a:off x="8314339" y="2642913"/>
            <a:ext cx="2519122" cy="1079995"/>
          </a:xfrm>
          <a:prstGeom prst="rect">
            <a:avLst/>
          </a:prstGeom>
          <a:solidFill>
            <a:srgbClr val="E6804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8314339" y="3976720"/>
            <a:ext cx="2519122" cy="1079995"/>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8450941" y="2749993"/>
            <a:ext cx="2210637" cy="830997"/>
          </a:xfrm>
          <a:prstGeom prst="rect">
            <a:avLst/>
          </a:prstGeom>
          <a:noFill/>
        </p:spPr>
        <p:txBody>
          <a:bodyPr wrap="square" rtlCol="0">
            <a:spAutoFit/>
          </a:bodyPr>
          <a:lstStyle/>
          <a:p>
            <a:pPr algn="ctr"/>
            <a:r>
              <a:rPr lang="en-US" sz="2400" dirty="0" smtClean="0"/>
              <a:t>transformed type</a:t>
            </a:r>
            <a:endParaRPr lang="en-US" sz="2400" dirty="0"/>
          </a:p>
        </p:txBody>
      </p:sp>
      <p:sp>
        <p:nvSpPr>
          <p:cNvPr id="36" name="TextBox 35"/>
          <p:cNvSpPr txBox="1"/>
          <p:nvPr/>
        </p:nvSpPr>
        <p:spPr>
          <a:xfrm>
            <a:off x="8450940" y="4101218"/>
            <a:ext cx="2210637" cy="461665"/>
          </a:xfrm>
          <a:prstGeom prst="rect">
            <a:avLst/>
          </a:prstGeom>
          <a:noFill/>
        </p:spPr>
        <p:txBody>
          <a:bodyPr wrap="square" rtlCol="0">
            <a:spAutoFit/>
          </a:bodyPr>
          <a:lstStyle/>
          <a:p>
            <a:pPr algn="ctr"/>
            <a:r>
              <a:rPr lang="en-US" sz="2400" dirty="0"/>
              <a:t>o</a:t>
            </a:r>
            <a:r>
              <a:rPr lang="en-US" sz="2400" dirty="0" smtClean="0"/>
              <a:t>bject on driver</a:t>
            </a:r>
            <a:endParaRPr lang="en-US" sz="2400" dirty="0"/>
          </a:p>
        </p:txBody>
      </p:sp>
      <p:sp>
        <p:nvSpPr>
          <p:cNvPr id="38" name="Rectangle 37"/>
          <p:cNvSpPr/>
          <p:nvPr/>
        </p:nvSpPr>
        <p:spPr>
          <a:xfrm>
            <a:off x="1772500" y="1562918"/>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p:cNvSpPr txBox="1"/>
          <p:nvPr/>
        </p:nvSpPr>
        <p:spPr>
          <a:xfrm>
            <a:off x="2574049" y="411953"/>
            <a:ext cx="957943" cy="523220"/>
          </a:xfrm>
          <a:prstGeom prst="rect">
            <a:avLst/>
          </a:prstGeom>
          <a:noFill/>
        </p:spPr>
        <p:txBody>
          <a:bodyPr wrap="square" rtlCol="0">
            <a:spAutoFit/>
          </a:bodyPr>
          <a:lstStyle/>
          <a:p>
            <a:r>
              <a:rPr lang="en-US" sz="2800" dirty="0" smtClean="0"/>
              <a:t>RDD</a:t>
            </a:r>
            <a:endParaRPr lang="en-US" sz="2800" dirty="0"/>
          </a:p>
        </p:txBody>
      </p:sp>
      <p:cxnSp>
        <p:nvCxnSpPr>
          <p:cNvPr id="48" name="Straight Connector 47"/>
          <p:cNvCxnSpPr/>
          <p:nvPr/>
        </p:nvCxnSpPr>
        <p:spPr>
          <a:xfrm flipH="1">
            <a:off x="1877641" y="964642"/>
            <a:ext cx="2271211" cy="0"/>
          </a:xfrm>
          <a:prstGeom prst="line">
            <a:avLst/>
          </a:prstGeom>
        </p:spPr>
        <p:style>
          <a:lnRef idx="1">
            <a:schemeClr val="accent1"/>
          </a:lnRef>
          <a:fillRef idx="0">
            <a:schemeClr val="accent1"/>
          </a:fillRef>
          <a:effectRef idx="0">
            <a:schemeClr val="accent1"/>
          </a:effectRef>
          <a:fontRef idx="minor">
            <a:schemeClr val="tx1"/>
          </a:fontRef>
        </p:style>
      </p:cxnSp>
      <p:pic>
        <p:nvPicPr>
          <p:cNvPr id="49" name="Picture 48"/>
          <p:cNvPicPr>
            <a:picLocks noChangeAspect="1"/>
          </p:cNvPicPr>
          <p:nvPr/>
        </p:nvPicPr>
        <p:blipFill>
          <a:blip r:embed="rId3"/>
          <a:stretch>
            <a:fillRect/>
          </a:stretch>
        </p:blipFill>
        <p:spPr>
          <a:xfrm>
            <a:off x="5543549" y="269717"/>
            <a:ext cx="995101" cy="995101"/>
          </a:xfrm>
          <a:prstGeom prst="rect">
            <a:avLst/>
          </a:prstGeom>
        </p:spPr>
      </p:pic>
      <p:sp>
        <p:nvSpPr>
          <p:cNvPr id="50" name="Rectangle 49"/>
          <p:cNvSpPr/>
          <p:nvPr/>
        </p:nvSpPr>
        <p:spPr>
          <a:xfrm>
            <a:off x="2164849" y="1926124"/>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2552894" y="226045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Straight Connector 52"/>
          <p:cNvCxnSpPr/>
          <p:nvPr/>
        </p:nvCxnSpPr>
        <p:spPr>
          <a:xfrm>
            <a:off x="1893528" y="3006119"/>
            <a:ext cx="592289" cy="59228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1544520" y="2645975"/>
            <a:ext cx="257108" cy="25710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461533" y="3066234"/>
            <a:ext cx="1484822" cy="400110"/>
          </a:xfrm>
          <a:prstGeom prst="rect">
            <a:avLst/>
          </a:prstGeom>
          <a:noFill/>
        </p:spPr>
        <p:txBody>
          <a:bodyPr wrap="square" rtlCol="0">
            <a:spAutoFit/>
          </a:bodyPr>
          <a:lstStyle/>
          <a:p>
            <a:r>
              <a:rPr lang="en-US" sz="2000" dirty="0" smtClean="0"/>
              <a:t>partition(s)</a:t>
            </a:r>
            <a:endParaRPr lang="en-US" sz="2000" dirty="0"/>
          </a:p>
        </p:txBody>
      </p:sp>
      <p:sp>
        <p:nvSpPr>
          <p:cNvPr id="59" name="TextBox 58"/>
          <p:cNvSpPr txBox="1"/>
          <p:nvPr/>
        </p:nvSpPr>
        <p:spPr>
          <a:xfrm>
            <a:off x="1946355" y="3208426"/>
            <a:ext cx="193793" cy="338554"/>
          </a:xfrm>
          <a:prstGeom prst="rect">
            <a:avLst/>
          </a:prstGeom>
          <a:noFill/>
        </p:spPr>
        <p:txBody>
          <a:bodyPr wrap="square" rtlCol="0">
            <a:spAutoFit/>
          </a:bodyPr>
          <a:lstStyle/>
          <a:p>
            <a:r>
              <a:rPr lang="en-US" sz="1600" dirty="0"/>
              <a:t>A</a:t>
            </a:r>
          </a:p>
        </p:txBody>
      </p:sp>
      <p:sp>
        <p:nvSpPr>
          <p:cNvPr id="60" name="TextBox 59"/>
          <p:cNvSpPr txBox="1"/>
          <p:nvPr/>
        </p:nvSpPr>
        <p:spPr>
          <a:xfrm>
            <a:off x="1447623" y="2693204"/>
            <a:ext cx="193793" cy="338554"/>
          </a:xfrm>
          <a:prstGeom prst="rect">
            <a:avLst/>
          </a:prstGeom>
          <a:noFill/>
        </p:spPr>
        <p:txBody>
          <a:bodyPr wrap="square" rtlCol="0">
            <a:spAutoFit/>
          </a:bodyPr>
          <a:lstStyle/>
          <a:p>
            <a:r>
              <a:rPr lang="en-US" sz="1600" dirty="0"/>
              <a:t>B</a:t>
            </a:r>
          </a:p>
        </p:txBody>
      </p:sp>
      <p:sp>
        <p:nvSpPr>
          <p:cNvPr id="61" name="Rounded Rectangle 60"/>
          <p:cNvSpPr/>
          <p:nvPr/>
        </p:nvSpPr>
        <p:spPr>
          <a:xfrm>
            <a:off x="2392599" y="4874758"/>
            <a:ext cx="2291372" cy="871538"/>
          </a:xfrm>
          <a:prstGeom prst="roundRect">
            <a:avLst/>
          </a:prstGeom>
          <a:noFill/>
          <a:ln w="38100">
            <a:solidFill>
              <a:srgbClr val="DB1F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p:cNvSpPr txBox="1"/>
          <p:nvPr/>
        </p:nvSpPr>
        <p:spPr>
          <a:xfrm>
            <a:off x="2770096" y="5095700"/>
            <a:ext cx="1613227" cy="400110"/>
          </a:xfrm>
          <a:prstGeom prst="rect">
            <a:avLst/>
          </a:prstGeom>
          <a:noFill/>
        </p:spPr>
        <p:txBody>
          <a:bodyPr wrap="square" rtlCol="0">
            <a:spAutoFit/>
          </a:bodyPr>
          <a:lstStyle/>
          <a:p>
            <a:r>
              <a:rPr lang="en-US" sz="2000" dirty="0" smtClean="0"/>
              <a:t>user functions</a:t>
            </a:r>
            <a:endParaRPr lang="en-US" sz="2000" dirty="0"/>
          </a:p>
        </p:txBody>
      </p:sp>
      <p:cxnSp>
        <p:nvCxnSpPr>
          <p:cNvPr id="64" name="Straight Arrow Connector 63"/>
          <p:cNvCxnSpPr/>
          <p:nvPr/>
        </p:nvCxnSpPr>
        <p:spPr>
          <a:xfrm>
            <a:off x="4469049" y="4622346"/>
            <a:ext cx="0" cy="180930"/>
          </a:xfrm>
          <a:prstGeom prst="straightConnector1">
            <a:avLst/>
          </a:prstGeom>
          <a:ln w="127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4128604" y="4387575"/>
            <a:ext cx="792883" cy="276999"/>
          </a:xfrm>
          <a:prstGeom prst="rect">
            <a:avLst/>
          </a:prstGeom>
          <a:noFill/>
        </p:spPr>
        <p:txBody>
          <a:bodyPr wrap="square" rtlCol="0">
            <a:spAutoFit/>
          </a:bodyPr>
          <a:lstStyle/>
          <a:p>
            <a:r>
              <a:rPr lang="en-US" sz="1200" dirty="0" smtClean="0"/>
              <a:t>user input</a:t>
            </a:r>
            <a:endParaRPr lang="en-US" sz="1200" dirty="0"/>
          </a:p>
        </p:txBody>
      </p:sp>
      <p:cxnSp>
        <p:nvCxnSpPr>
          <p:cNvPr id="67" name="Straight Arrow Connector 66"/>
          <p:cNvCxnSpPr/>
          <p:nvPr/>
        </p:nvCxnSpPr>
        <p:spPr>
          <a:xfrm flipV="1">
            <a:off x="4469049" y="5828610"/>
            <a:ext cx="0" cy="185398"/>
          </a:xfrm>
          <a:prstGeom prst="straightConnector1">
            <a:avLst/>
          </a:prstGeom>
          <a:ln w="127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4410743" y="6004482"/>
            <a:ext cx="792883" cy="276999"/>
          </a:xfrm>
          <a:prstGeom prst="rect">
            <a:avLst/>
          </a:prstGeom>
          <a:noFill/>
        </p:spPr>
        <p:txBody>
          <a:bodyPr wrap="square" rtlCol="0">
            <a:spAutoFit/>
          </a:bodyPr>
          <a:lstStyle/>
          <a:p>
            <a:r>
              <a:rPr lang="en-US" sz="1200" dirty="0" smtClean="0"/>
              <a:t>input</a:t>
            </a:r>
            <a:endParaRPr lang="en-US" sz="1200" dirty="0"/>
          </a:p>
        </p:txBody>
      </p:sp>
      <p:pic>
        <p:nvPicPr>
          <p:cNvPr id="71" name="Picture 2" descr="https://spark.apache.org/images/spark-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28967" y="6023534"/>
            <a:ext cx="361522" cy="191971"/>
          </a:xfrm>
          <a:prstGeom prst="rect">
            <a:avLst/>
          </a:prstGeom>
          <a:noFill/>
          <a:extLst>
            <a:ext uri="{909E8E84-426E-40DD-AFC4-6F175D3DCCD1}">
              <a14:hiddenFill xmlns:a14="http://schemas.microsoft.com/office/drawing/2010/main">
                <a:solidFill>
                  <a:srgbClr val="FFFFFF"/>
                </a:solidFill>
              </a14:hiddenFill>
            </a:ext>
          </a:extLst>
        </p:spPr>
      </p:pic>
      <p:pic>
        <p:nvPicPr>
          <p:cNvPr id="72" name="Picture 71"/>
          <p:cNvPicPr>
            <a:picLocks noChangeAspect="1"/>
          </p:cNvPicPr>
          <p:nvPr/>
        </p:nvPicPr>
        <p:blipFill>
          <a:blip r:embed="rId5"/>
          <a:stretch>
            <a:fillRect/>
          </a:stretch>
        </p:blipFill>
        <p:spPr>
          <a:xfrm>
            <a:off x="4148852" y="4161702"/>
            <a:ext cx="752385" cy="275875"/>
          </a:xfrm>
          <a:prstGeom prst="rect">
            <a:avLst/>
          </a:prstGeom>
        </p:spPr>
      </p:pic>
      <p:cxnSp>
        <p:nvCxnSpPr>
          <p:cNvPr id="73" name="Straight Arrow Connector 72"/>
          <p:cNvCxnSpPr/>
          <p:nvPr/>
        </p:nvCxnSpPr>
        <p:spPr>
          <a:xfrm flipH="1">
            <a:off x="2108158" y="5576728"/>
            <a:ext cx="211496" cy="0"/>
          </a:xfrm>
          <a:prstGeom prst="straightConnector1">
            <a:avLst/>
          </a:prstGeom>
          <a:ln w="127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1134533" y="5434069"/>
            <a:ext cx="1005615" cy="276999"/>
          </a:xfrm>
          <a:prstGeom prst="rect">
            <a:avLst/>
          </a:prstGeom>
          <a:noFill/>
        </p:spPr>
        <p:txBody>
          <a:bodyPr wrap="square" rtlCol="0">
            <a:spAutoFit/>
          </a:bodyPr>
          <a:lstStyle/>
          <a:p>
            <a:r>
              <a:rPr lang="en-US" sz="1200" dirty="0"/>
              <a:t>e</a:t>
            </a:r>
            <a:r>
              <a:rPr lang="en-US" sz="1200" dirty="0" smtClean="0"/>
              <a:t>mitted value</a:t>
            </a:r>
            <a:endParaRPr lang="en-US" sz="1200" dirty="0"/>
          </a:p>
        </p:txBody>
      </p:sp>
      <p:sp>
        <p:nvSpPr>
          <p:cNvPr id="77" name="TextBox 76"/>
          <p:cNvSpPr txBox="1"/>
          <p:nvPr/>
        </p:nvSpPr>
        <p:spPr>
          <a:xfrm>
            <a:off x="5409236" y="1066534"/>
            <a:ext cx="1283941" cy="523220"/>
          </a:xfrm>
          <a:prstGeom prst="rect">
            <a:avLst/>
          </a:prstGeom>
          <a:noFill/>
        </p:spPr>
        <p:txBody>
          <a:bodyPr wrap="square" rtlCol="0">
            <a:spAutoFit/>
          </a:bodyPr>
          <a:lstStyle/>
          <a:p>
            <a:r>
              <a:rPr lang="en-US" sz="2800" dirty="0" smtClean="0"/>
              <a:t>Legend</a:t>
            </a:r>
            <a:endParaRPr lang="en-US" sz="2800" dirty="0"/>
          </a:p>
        </p:txBody>
      </p:sp>
      <p:pic>
        <p:nvPicPr>
          <p:cNvPr id="37" name="Picture 36"/>
          <p:cNvPicPr>
            <a:picLocks noChangeAspect="1"/>
          </p:cNvPicPr>
          <p:nvPr/>
        </p:nvPicPr>
        <p:blipFill>
          <a:blip r:embed="rId6"/>
          <a:stretch>
            <a:fillRect/>
          </a:stretch>
        </p:blipFill>
        <p:spPr>
          <a:xfrm>
            <a:off x="10196017" y="4638718"/>
            <a:ext cx="552536" cy="355953"/>
          </a:xfrm>
          <a:prstGeom prst="rect">
            <a:avLst/>
          </a:prstGeom>
        </p:spPr>
      </p:pic>
    </p:spTree>
    <p:extLst>
      <p:ext uri="{BB962C8B-B14F-4D97-AF65-F5344CB8AC3E}">
        <p14:creationId xmlns:p14="http://schemas.microsoft.com/office/powerpoint/2010/main" val="56076531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group</a:t>
            </a:r>
            <a:r>
              <a:rPr lang="en-US" dirty="0" err="1" smtClean="0">
                <a:solidFill>
                  <a:schemeClr val="bg2">
                    <a:lumMod val="75000"/>
                  </a:schemeClr>
                </a:solidFill>
              </a:rPr>
              <a:t>by</a:t>
            </a:r>
            <a:r>
              <a:rPr lang="en-US" dirty="0" err="1" smtClean="0"/>
              <a:t>key</a:t>
            </a:r>
            <a:endParaRPr lang="en-US" dirty="0"/>
          </a:p>
        </p:txBody>
      </p:sp>
      <p:sp>
        <p:nvSpPr>
          <p:cNvPr id="3" name="Rectangle 2"/>
          <p:cNvSpPr/>
          <p:nvPr/>
        </p:nvSpPr>
        <p:spPr>
          <a:xfrm>
            <a:off x="1734400" y="286784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2126749" y="3231049"/>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2514794" y="3565378"/>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2514794" y="1894625"/>
            <a:ext cx="1419253" cy="400110"/>
          </a:xfrm>
          <a:prstGeom prst="rect">
            <a:avLst/>
          </a:prstGeom>
          <a:noFill/>
        </p:spPr>
        <p:txBody>
          <a:bodyPr wrap="square" rtlCol="0">
            <a:spAutoFit/>
          </a:bodyPr>
          <a:lstStyle/>
          <a:p>
            <a:r>
              <a:rPr lang="en-US" sz="2000" dirty="0" smtClean="0"/>
              <a:t>Pair RDD: </a:t>
            </a:r>
            <a:r>
              <a:rPr lang="en-US" sz="2000" b="1" dirty="0" smtClean="0">
                <a:solidFill>
                  <a:srgbClr val="1482AC"/>
                </a:solidFill>
              </a:rPr>
              <a:t>x</a:t>
            </a:r>
            <a:endParaRPr lang="en-US" sz="2000" b="1" dirty="0">
              <a:solidFill>
                <a:srgbClr val="1482AC"/>
              </a:solidFill>
            </a:endParaRPr>
          </a:p>
        </p:txBody>
      </p:sp>
      <p:pic>
        <p:nvPicPr>
          <p:cNvPr id="11" name="Picture 2" descr="http://www.insideoutretreats.com/site/images/TransformationButterflie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7446" y="6378507"/>
            <a:ext cx="2009304" cy="479493"/>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p:nvSpPr>
        <p:spPr>
          <a:xfrm>
            <a:off x="2864353" y="3947838"/>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256702" y="4311044"/>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2083259" y="2869122"/>
            <a:ext cx="301896" cy="307777"/>
          </a:xfrm>
          <a:prstGeom prst="rect">
            <a:avLst/>
          </a:prstGeom>
          <a:noFill/>
        </p:spPr>
        <p:txBody>
          <a:bodyPr wrap="square" rtlCol="0">
            <a:spAutoFit/>
          </a:bodyPr>
          <a:lstStyle/>
          <a:p>
            <a:pPr algn="ctr"/>
            <a:r>
              <a:rPr lang="en-US" sz="1400" dirty="0">
                <a:solidFill>
                  <a:schemeClr val="bg1"/>
                </a:solidFill>
              </a:rPr>
              <a:t>5</a:t>
            </a:r>
          </a:p>
        </p:txBody>
      </p:sp>
      <p:sp>
        <p:nvSpPr>
          <p:cNvPr id="22" name="TextBox 21"/>
          <p:cNvSpPr txBox="1"/>
          <p:nvPr/>
        </p:nvSpPr>
        <p:spPr>
          <a:xfrm>
            <a:off x="2474205" y="3229948"/>
            <a:ext cx="301896" cy="307777"/>
          </a:xfrm>
          <a:prstGeom prst="rect">
            <a:avLst/>
          </a:prstGeom>
          <a:noFill/>
        </p:spPr>
        <p:txBody>
          <a:bodyPr wrap="square" rtlCol="0">
            <a:spAutoFit/>
          </a:bodyPr>
          <a:lstStyle/>
          <a:p>
            <a:pPr algn="ctr"/>
            <a:r>
              <a:rPr lang="en-US" sz="1400" dirty="0" smtClean="0">
                <a:solidFill>
                  <a:schemeClr val="bg1"/>
                </a:solidFill>
              </a:rPr>
              <a:t>4</a:t>
            </a:r>
            <a:endParaRPr lang="en-US" sz="1400" dirty="0">
              <a:solidFill>
                <a:schemeClr val="bg1"/>
              </a:solidFill>
            </a:endParaRPr>
          </a:p>
        </p:txBody>
      </p:sp>
      <p:sp>
        <p:nvSpPr>
          <p:cNvPr id="23" name="TextBox 22"/>
          <p:cNvSpPr txBox="1"/>
          <p:nvPr/>
        </p:nvSpPr>
        <p:spPr>
          <a:xfrm>
            <a:off x="2860337" y="3566402"/>
            <a:ext cx="301896" cy="307777"/>
          </a:xfrm>
          <a:prstGeom prst="rect">
            <a:avLst/>
          </a:prstGeom>
          <a:noFill/>
        </p:spPr>
        <p:txBody>
          <a:bodyPr wrap="square" rtlCol="0">
            <a:spAutoFit/>
          </a:bodyPr>
          <a:lstStyle/>
          <a:p>
            <a:pPr algn="ctr"/>
            <a:r>
              <a:rPr lang="en-US" sz="1400" dirty="0">
                <a:solidFill>
                  <a:schemeClr val="bg1"/>
                </a:solidFill>
              </a:rPr>
              <a:t>3</a:t>
            </a:r>
          </a:p>
        </p:txBody>
      </p:sp>
      <p:sp>
        <p:nvSpPr>
          <p:cNvPr id="24" name="TextBox 23"/>
          <p:cNvSpPr txBox="1"/>
          <p:nvPr/>
        </p:nvSpPr>
        <p:spPr>
          <a:xfrm>
            <a:off x="3198415" y="3951486"/>
            <a:ext cx="301896" cy="307777"/>
          </a:xfrm>
          <a:prstGeom prst="rect">
            <a:avLst/>
          </a:prstGeom>
          <a:noFill/>
        </p:spPr>
        <p:txBody>
          <a:bodyPr wrap="square" rtlCol="0">
            <a:spAutoFit/>
          </a:bodyPr>
          <a:lstStyle/>
          <a:p>
            <a:pPr algn="ctr"/>
            <a:r>
              <a:rPr lang="en-US" sz="1400" dirty="0" smtClean="0">
                <a:solidFill>
                  <a:schemeClr val="bg1"/>
                </a:solidFill>
              </a:rPr>
              <a:t>2</a:t>
            </a:r>
            <a:endParaRPr lang="en-US" sz="1400" dirty="0">
              <a:solidFill>
                <a:schemeClr val="bg1"/>
              </a:solidFill>
            </a:endParaRPr>
          </a:p>
        </p:txBody>
      </p:sp>
      <p:sp>
        <p:nvSpPr>
          <p:cNvPr id="25" name="TextBox 24"/>
          <p:cNvSpPr txBox="1"/>
          <p:nvPr/>
        </p:nvSpPr>
        <p:spPr>
          <a:xfrm>
            <a:off x="3584257" y="4313156"/>
            <a:ext cx="301896" cy="307777"/>
          </a:xfrm>
          <a:prstGeom prst="rect">
            <a:avLst/>
          </a:prstGeom>
          <a:noFill/>
        </p:spPr>
        <p:txBody>
          <a:bodyPr wrap="square" rtlCol="0">
            <a:spAutoFit/>
          </a:bodyPr>
          <a:lstStyle/>
          <a:p>
            <a:pPr algn="ctr"/>
            <a:r>
              <a:rPr lang="en-US" sz="1400" dirty="0" smtClean="0">
                <a:solidFill>
                  <a:schemeClr val="bg1"/>
                </a:solidFill>
              </a:rPr>
              <a:t>1</a:t>
            </a:r>
            <a:endParaRPr lang="en-US" sz="1400" dirty="0">
              <a:solidFill>
                <a:schemeClr val="bg1"/>
              </a:solidFill>
            </a:endParaRPr>
          </a:p>
        </p:txBody>
      </p:sp>
      <p:sp>
        <p:nvSpPr>
          <p:cNvPr id="27" name="TextBox 26"/>
          <p:cNvSpPr txBox="1"/>
          <p:nvPr/>
        </p:nvSpPr>
        <p:spPr>
          <a:xfrm>
            <a:off x="8546999" y="1894625"/>
            <a:ext cx="1419253" cy="400110"/>
          </a:xfrm>
          <a:prstGeom prst="rect">
            <a:avLst/>
          </a:prstGeom>
          <a:noFill/>
        </p:spPr>
        <p:txBody>
          <a:bodyPr wrap="square" rtlCol="0">
            <a:spAutoFit/>
          </a:bodyPr>
          <a:lstStyle/>
          <a:p>
            <a:r>
              <a:rPr lang="en-US" sz="2000" dirty="0" smtClean="0"/>
              <a:t>RDD: </a:t>
            </a:r>
            <a:r>
              <a:rPr lang="en-US" sz="2000" b="1" dirty="0">
                <a:solidFill>
                  <a:srgbClr val="E68042"/>
                </a:solidFill>
              </a:rPr>
              <a:t>y</a:t>
            </a:r>
          </a:p>
        </p:txBody>
      </p:sp>
      <p:sp>
        <p:nvSpPr>
          <p:cNvPr id="30" name="Rectangle 29"/>
          <p:cNvSpPr/>
          <p:nvPr/>
        </p:nvSpPr>
        <p:spPr>
          <a:xfrm>
            <a:off x="8141789" y="4271211"/>
            <a:ext cx="2519122"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8156537" y="4278275"/>
            <a:ext cx="344792" cy="307777"/>
          </a:xfrm>
          <a:prstGeom prst="rect">
            <a:avLst/>
          </a:prstGeom>
          <a:solidFill>
            <a:srgbClr val="7030A0"/>
          </a:solidFill>
        </p:spPr>
        <p:txBody>
          <a:bodyPr wrap="square" rtlCol="0">
            <a:spAutoFit/>
          </a:bodyPr>
          <a:lstStyle/>
          <a:p>
            <a:pPr algn="ctr"/>
            <a:r>
              <a:rPr lang="en-US" sz="1400" dirty="0" smtClean="0">
                <a:solidFill>
                  <a:schemeClr val="bg1"/>
                </a:solidFill>
              </a:rPr>
              <a:t>A</a:t>
            </a:r>
            <a:endParaRPr lang="en-US" sz="1400" dirty="0">
              <a:solidFill>
                <a:schemeClr val="bg1"/>
              </a:solidFill>
            </a:endParaRPr>
          </a:p>
        </p:txBody>
      </p:sp>
      <p:sp>
        <p:nvSpPr>
          <p:cNvPr id="32" name="TextBox 31"/>
          <p:cNvSpPr txBox="1"/>
          <p:nvPr/>
        </p:nvSpPr>
        <p:spPr>
          <a:xfrm>
            <a:off x="8481669" y="4271211"/>
            <a:ext cx="1067912" cy="307777"/>
          </a:xfrm>
          <a:prstGeom prst="rect">
            <a:avLst/>
          </a:prstGeom>
          <a:noFill/>
        </p:spPr>
        <p:txBody>
          <a:bodyPr wrap="square" rtlCol="0">
            <a:spAutoFit/>
          </a:bodyPr>
          <a:lstStyle/>
          <a:p>
            <a:pPr algn="ctr"/>
            <a:r>
              <a:rPr lang="en-US" sz="1400" dirty="0" smtClean="0">
                <a:solidFill>
                  <a:schemeClr val="bg1"/>
                </a:solidFill>
              </a:rPr>
              <a:t>[ 2 , 3 , 1 ]</a:t>
            </a:r>
            <a:endParaRPr lang="en-US" sz="1400" dirty="0">
              <a:solidFill>
                <a:schemeClr val="bg1"/>
              </a:solidFill>
            </a:endParaRPr>
          </a:p>
        </p:txBody>
      </p:sp>
      <p:cxnSp>
        <p:nvCxnSpPr>
          <p:cNvPr id="33" name="Straight Arrow Connector 32"/>
          <p:cNvCxnSpPr/>
          <p:nvPr/>
        </p:nvCxnSpPr>
        <p:spPr>
          <a:xfrm>
            <a:off x="5306461" y="3796757"/>
            <a:ext cx="2759212" cy="78223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6" name="Straight Arrow Connector 35"/>
          <p:cNvCxnSpPr/>
          <p:nvPr/>
        </p:nvCxnSpPr>
        <p:spPr>
          <a:xfrm>
            <a:off x="5525217" y="4124310"/>
            <a:ext cx="2510357" cy="71168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7" name="Straight Arrow Connector 36"/>
          <p:cNvCxnSpPr/>
          <p:nvPr/>
        </p:nvCxnSpPr>
        <p:spPr>
          <a:xfrm>
            <a:off x="5843553" y="4472311"/>
            <a:ext cx="2202012" cy="62426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pic>
        <p:nvPicPr>
          <p:cNvPr id="39" name="Picture 4" descr="http://pixabay.com/static/uploads/photo/2012/04/24/11/21/merging-39400_64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153382" y="156159"/>
            <a:ext cx="835292" cy="835292"/>
          </a:xfrm>
          <a:prstGeom prst="rect">
            <a:avLst/>
          </a:prstGeom>
          <a:noFill/>
          <a:extLst>
            <a:ext uri="{909E8E84-426E-40DD-AFC4-6F175D3DCCD1}">
              <a14:hiddenFill xmlns:a14="http://schemas.microsoft.com/office/drawing/2010/main">
                <a:solidFill>
                  <a:srgbClr val="FFFFFF"/>
                </a:solidFill>
              </a14:hiddenFill>
            </a:ext>
          </a:extLst>
        </p:spPr>
      </p:pic>
      <p:sp>
        <p:nvSpPr>
          <p:cNvPr id="35" name="TextBox 34"/>
          <p:cNvSpPr txBox="1"/>
          <p:nvPr/>
        </p:nvSpPr>
        <p:spPr>
          <a:xfrm>
            <a:off x="1753453" y="2891731"/>
            <a:ext cx="344792" cy="307777"/>
          </a:xfrm>
          <a:prstGeom prst="rect">
            <a:avLst/>
          </a:prstGeom>
          <a:solidFill>
            <a:srgbClr val="FFFF00"/>
          </a:solidFill>
        </p:spPr>
        <p:txBody>
          <a:bodyPr wrap="square" rtlCol="0">
            <a:spAutoFit/>
          </a:bodyPr>
          <a:lstStyle/>
          <a:p>
            <a:pPr algn="ctr"/>
            <a:r>
              <a:rPr lang="en-US" sz="1400" dirty="0"/>
              <a:t>B</a:t>
            </a:r>
          </a:p>
        </p:txBody>
      </p:sp>
      <p:sp>
        <p:nvSpPr>
          <p:cNvPr id="38" name="TextBox 37"/>
          <p:cNvSpPr txBox="1"/>
          <p:nvPr/>
        </p:nvSpPr>
        <p:spPr>
          <a:xfrm>
            <a:off x="2148871" y="3252821"/>
            <a:ext cx="344792" cy="307777"/>
          </a:xfrm>
          <a:prstGeom prst="rect">
            <a:avLst/>
          </a:prstGeom>
          <a:solidFill>
            <a:srgbClr val="FFFF00"/>
          </a:solidFill>
        </p:spPr>
        <p:txBody>
          <a:bodyPr wrap="square" rtlCol="0">
            <a:spAutoFit/>
          </a:bodyPr>
          <a:lstStyle/>
          <a:p>
            <a:pPr algn="ctr"/>
            <a:r>
              <a:rPr lang="en-US" sz="1400" dirty="0"/>
              <a:t>B</a:t>
            </a:r>
          </a:p>
        </p:txBody>
      </p:sp>
      <p:sp>
        <p:nvSpPr>
          <p:cNvPr id="40" name="TextBox 39"/>
          <p:cNvSpPr txBox="1"/>
          <p:nvPr/>
        </p:nvSpPr>
        <p:spPr>
          <a:xfrm>
            <a:off x="3284522" y="4333171"/>
            <a:ext cx="344792" cy="307777"/>
          </a:xfrm>
          <a:prstGeom prst="rect">
            <a:avLst/>
          </a:prstGeom>
          <a:solidFill>
            <a:srgbClr val="915CCC"/>
          </a:solidFill>
        </p:spPr>
        <p:txBody>
          <a:bodyPr wrap="square" rtlCol="0">
            <a:spAutoFit/>
          </a:bodyPr>
          <a:lstStyle/>
          <a:p>
            <a:pPr algn="ctr"/>
            <a:r>
              <a:rPr lang="en-US" sz="1400" dirty="0" smtClean="0">
                <a:solidFill>
                  <a:schemeClr val="bg1"/>
                </a:solidFill>
              </a:rPr>
              <a:t>A</a:t>
            </a:r>
            <a:endParaRPr lang="en-US" sz="1400" dirty="0">
              <a:solidFill>
                <a:schemeClr val="bg1"/>
              </a:solidFill>
            </a:endParaRPr>
          </a:p>
        </p:txBody>
      </p:sp>
      <p:sp>
        <p:nvSpPr>
          <p:cNvPr id="41" name="TextBox 40"/>
          <p:cNvSpPr txBox="1"/>
          <p:nvPr/>
        </p:nvSpPr>
        <p:spPr>
          <a:xfrm>
            <a:off x="2539586" y="3586305"/>
            <a:ext cx="344792" cy="307777"/>
          </a:xfrm>
          <a:prstGeom prst="rect">
            <a:avLst/>
          </a:prstGeom>
          <a:solidFill>
            <a:srgbClr val="915CCC"/>
          </a:solidFill>
        </p:spPr>
        <p:txBody>
          <a:bodyPr wrap="square" rtlCol="0">
            <a:spAutoFit/>
          </a:bodyPr>
          <a:lstStyle/>
          <a:p>
            <a:pPr algn="ctr"/>
            <a:r>
              <a:rPr lang="en-US" sz="1400" dirty="0" smtClean="0">
                <a:solidFill>
                  <a:schemeClr val="bg1"/>
                </a:solidFill>
              </a:rPr>
              <a:t>A</a:t>
            </a:r>
            <a:endParaRPr lang="en-US" sz="1400" dirty="0">
              <a:solidFill>
                <a:schemeClr val="bg1"/>
              </a:solidFill>
            </a:endParaRPr>
          </a:p>
        </p:txBody>
      </p:sp>
      <p:sp>
        <p:nvSpPr>
          <p:cNvPr id="42" name="TextBox 41"/>
          <p:cNvSpPr txBox="1"/>
          <p:nvPr/>
        </p:nvSpPr>
        <p:spPr>
          <a:xfrm>
            <a:off x="2884378" y="3968765"/>
            <a:ext cx="344792" cy="307777"/>
          </a:xfrm>
          <a:prstGeom prst="rect">
            <a:avLst/>
          </a:prstGeom>
          <a:solidFill>
            <a:srgbClr val="915CCC"/>
          </a:solidFill>
        </p:spPr>
        <p:txBody>
          <a:bodyPr wrap="square" rtlCol="0">
            <a:spAutoFit/>
          </a:bodyPr>
          <a:lstStyle/>
          <a:p>
            <a:pPr algn="ctr"/>
            <a:r>
              <a:rPr lang="en-US" sz="1400" dirty="0" smtClean="0">
                <a:solidFill>
                  <a:schemeClr val="bg1"/>
                </a:solidFill>
              </a:rPr>
              <a:t>A</a:t>
            </a:r>
            <a:endParaRPr lang="en-US" sz="1400" dirty="0">
              <a:solidFill>
                <a:schemeClr val="bg1"/>
              </a:solidFill>
            </a:endParaRPr>
          </a:p>
        </p:txBody>
      </p:sp>
    </p:spTree>
    <p:extLst>
      <p:ext uri="{BB962C8B-B14F-4D97-AF65-F5344CB8AC3E}">
        <p14:creationId xmlns:p14="http://schemas.microsoft.com/office/powerpoint/2010/main" val="42373908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group</a:t>
            </a:r>
            <a:r>
              <a:rPr lang="en-US" dirty="0" err="1" smtClean="0">
                <a:solidFill>
                  <a:schemeClr val="bg2">
                    <a:lumMod val="75000"/>
                  </a:schemeClr>
                </a:solidFill>
              </a:rPr>
              <a:t>by</a:t>
            </a:r>
            <a:r>
              <a:rPr lang="en-US" dirty="0" err="1" smtClean="0"/>
              <a:t>key</a:t>
            </a:r>
            <a:endParaRPr lang="en-US" dirty="0"/>
          </a:p>
        </p:txBody>
      </p:sp>
      <p:sp>
        <p:nvSpPr>
          <p:cNvPr id="9" name="TextBox 8"/>
          <p:cNvSpPr txBox="1"/>
          <p:nvPr/>
        </p:nvSpPr>
        <p:spPr>
          <a:xfrm>
            <a:off x="2514794" y="1894625"/>
            <a:ext cx="1419253" cy="400110"/>
          </a:xfrm>
          <a:prstGeom prst="rect">
            <a:avLst/>
          </a:prstGeom>
          <a:noFill/>
        </p:spPr>
        <p:txBody>
          <a:bodyPr wrap="square" rtlCol="0">
            <a:spAutoFit/>
          </a:bodyPr>
          <a:lstStyle/>
          <a:p>
            <a:r>
              <a:rPr lang="en-US" sz="2000" dirty="0" smtClean="0"/>
              <a:t>Pair RDD: </a:t>
            </a:r>
            <a:r>
              <a:rPr lang="en-US" sz="2000" b="1" dirty="0" smtClean="0">
                <a:solidFill>
                  <a:srgbClr val="1482AC"/>
                </a:solidFill>
              </a:rPr>
              <a:t>x</a:t>
            </a:r>
            <a:endParaRPr lang="en-US" sz="2000" b="1" dirty="0">
              <a:solidFill>
                <a:srgbClr val="1482AC"/>
              </a:solidFill>
            </a:endParaRPr>
          </a:p>
        </p:txBody>
      </p:sp>
      <p:pic>
        <p:nvPicPr>
          <p:cNvPr id="11" name="Picture 2" descr="http://www.insideoutretreats.com/site/images/TransformationButterflie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7446" y="6378507"/>
            <a:ext cx="2009304" cy="479493"/>
          </a:xfrm>
          <a:prstGeom prst="rect">
            <a:avLst/>
          </a:prstGeom>
          <a:noFill/>
          <a:extLst>
            <a:ext uri="{909E8E84-426E-40DD-AFC4-6F175D3DCCD1}">
              <a14:hiddenFill xmlns:a14="http://schemas.microsoft.com/office/drawing/2010/main">
                <a:solidFill>
                  <a:srgbClr val="FFFFFF"/>
                </a:solidFill>
              </a14:hiddenFill>
            </a:ext>
          </a:extLst>
        </p:spPr>
      </p:pic>
      <p:sp>
        <p:nvSpPr>
          <p:cNvPr id="26" name="Rectangle 25"/>
          <p:cNvSpPr/>
          <p:nvPr/>
        </p:nvSpPr>
        <p:spPr>
          <a:xfrm>
            <a:off x="7785441" y="3565378"/>
            <a:ext cx="2519122"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8546999" y="1894625"/>
            <a:ext cx="1419253" cy="400110"/>
          </a:xfrm>
          <a:prstGeom prst="rect">
            <a:avLst/>
          </a:prstGeom>
          <a:noFill/>
        </p:spPr>
        <p:txBody>
          <a:bodyPr wrap="square" rtlCol="0">
            <a:spAutoFit/>
          </a:bodyPr>
          <a:lstStyle/>
          <a:p>
            <a:r>
              <a:rPr lang="en-US" sz="2000" dirty="0" smtClean="0"/>
              <a:t>RDD: </a:t>
            </a:r>
            <a:r>
              <a:rPr lang="en-US" sz="2000" b="1" dirty="0">
                <a:solidFill>
                  <a:srgbClr val="E68042"/>
                </a:solidFill>
              </a:rPr>
              <a:t>y</a:t>
            </a:r>
          </a:p>
        </p:txBody>
      </p:sp>
      <p:sp>
        <p:nvSpPr>
          <p:cNvPr id="28" name="TextBox 27"/>
          <p:cNvSpPr txBox="1"/>
          <p:nvPr/>
        </p:nvSpPr>
        <p:spPr>
          <a:xfrm>
            <a:off x="7801814" y="3573776"/>
            <a:ext cx="344792" cy="307777"/>
          </a:xfrm>
          <a:prstGeom prst="rect">
            <a:avLst/>
          </a:prstGeom>
          <a:solidFill>
            <a:srgbClr val="FFFF00"/>
          </a:solidFill>
        </p:spPr>
        <p:txBody>
          <a:bodyPr wrap="square" rtlCol="0">
            <a:spAutoFit/>
          </a:bodyPr>
          <a:lstStyle/>
          <a:p>
            <a:pPr algn="ctr"/>
            <a:r>
              <a:rPr lang="en-US" sz="1400" dirty="0"/>
              <a:t>B</a:t>
            </a:r>
          </a:p>
        </p:txBody>
      </p:sp>
      <p:cxnSp>
        <p:nvCxnSpPr>
          <p:cNvPr id="15" name="Straight Arrow Connector 14"/>
          <p:cNvCxnSpPr/>
          <p:nvPr/>
        </p:nvCxnSpPr>
        <p:spPr>
          <a:xfrm>
            <a:off x="4320700" y="3069030"/>
            <a:ext cx="3381916" cy="93281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9" name="Straight Arrow Connector 28"/>
          <p:cNvCxnSpPr/>
          <p:nvPr/>
        </p:nvCxnSpPr>
        <p:spPr>
          <a:xfrm>
            <a:off x="4727720" y="3383836"/>
            <a:ext cx="2965897" cy="80252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4" name="TextBox 33"/>
          <p:cNvSpPr txBox="1"/>
          <p:nvPr/>
        </p:nvSpPr>
        <p:spPr>
          <a:xfrm>
            <a:off x="8109494" y="3565378"/>
            <a:ext cx="827022" cy="307777"/>
          </a:xfrm>
          <a:prstGeom prst="rect">
            <a:avLst/>
          </a:prstGeom>
          <a:noFill/>
        </p:spPr>
        <p:txBody>
          <a:bodyPr wrap="square" rtlCol="0">
            <a:spAutoFit/>
          </a:bodyPr>
          <a:lstStyle/>
          <a:p>
            <a:pPr algn="ctr"/>
            <a:r>
              <a:rPr lang="en-US" sz="1400" dirty="0" smtClean="0">
                <a:solidFill>
                  <a:schemeClr val="bg1"/>
                </a:solidFill>
              </a:rPr>
              <a:t>[ 5 , 4 ]</a:t>
            </a:r>
            <a:endParaRPr lang="en-US" sz="1400" dirty="0">
              <a:solidFill>
                <a:schemeClr val="bg1"/>
              </a:solidFill>
            </a:endParaRPr>
          </a:p>
        </p:txBody>
      </p:sp>
      <p:pic>
        <p:nvPicPr>
          <p:cNvPr id="35" name="Picture 4" descr="http://pixabay.com/static/uploads/photo/2012/04/24/11/21/merging-39400_64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153382" y="156159"/>
            <a:ext cx="835292" cy="835292"/>
          </a:xfrm>
          <a:prstGeom prst="rect">
            <a:avLst/>
          </a:prstGeom>
          <a:noFill/>
          <a:extLst>
            <a:ext uri="{909E8E84-426E-40DD-AFC4-6F175D3DCCD1}">
              <a14:hiddenFill xmlns:a14="http://schemas.microsoft.com/office/drawing/2010/main">
                <a:solidFill>
                  <a:srgbClr val="FFFFFF"/>
                </a:solidFill>
              </a14:hiddenFill>
            </a:ext>
          </a:extLst>
        </p:spPr>
      </p:pic>
      <p:sp>
        <p:nvSpPr>
          <p:cNvPr id="52" name="Rectangle 51"/>
          <p:cNvSpPr/>
          <p:nvPr/>
        </p:nvSpPr>
        <p:spPr>
          <a:xfrm>
            <a:off x="8141789" y="4271211"/>
            <a:ext cx="2519122"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8156537" y="4278275"/>
            <a:ext cx="344792" cy="307777"/>
          </a:xfrm>
          <a:prstGeom prst="rect">
            <a:avLst/>
          </a:prstGeom>
          <a:solidFill>
            <a:srgbClr val="7030A0"/>
          </a:solidFill>
        </p:spPr>
        <p:txBody>
          <a:bodyPr wrap="square" rtlCol="0">
            <a:spAutoFit/>
          </a:bodyPr>
          <a:lstStyle/>
          <a:p>
            <a:pPr algn="ctr"/>
            <a:r>
              <a:rPr lang="en-US" sz="1400" dirty="0" smtClean="0">
                <a:solidFill>
                  <a:schemeClr val="bg1"/>
                </a:solidFill>
              </a:rPr>
              <a:t>A</a:t>
            </a:r>
            <a:endParaRPr lang="en-US" sz="1400" dirty="0">
              <a:solidFill>
                <a:schemeClr val="bg1"/>
              </a:solidFill>
            </a:endParaRPr>
          </a:p>
        </p:txBody>
      </p:sp>
      <p:sp>
        <p:nvSpPr>
          <p:cNvPr id="54" name="TextBox 53"/>
          <p:cNvSpPr txBox="1"/>
          <p:nvPr/>
        </p:nvSpPr>
        <p:spPr>
          <a:xfrm>
            <a:off x="8481669" y="4271211"/>
            <a:ext cx="1067912" cy="307777"/>
          </a:xfrm>
          <a:prstGeom prst="rect">
            <a:avLst/>
          </a:prstGeom>
          <a:noFill/>
        </p:spPr>
        <p:txBody>
          <a:bodyPr wrap="square" rtlCol="0">
            <a:spAutoFit/>
          </a:bodyPr>
          <a:lstStyle/>
          <a:p>
            <a:pPr algn="ctr"/>
            <a:r>
              <a:rPr lang="en-US" sz="1400" dirty="0" smtClean="0">
                <a:solidFill>
                  <a:schemeClr val="bg1"/>
                </a:solidFill>
              </a:rPr>
              <a:t>[ 2 , 3 , 1 ]</a:t>
            </a:r>
            <a:endParaRPr lang="en-US" sz="1400" dirty="0">
              <a:solidFill>
                <a:schemeClr val="bg1"/>
              </a:solidFill>
            </a:endParaRPr>
          </a:p>
        </p:txBody>
      </p:sp>
      <p:sp>
        <p:nvSpPr>
          <p:cNvPr id="55" name="Rectangle 54"/>
          <p:cNvSpPr/>
          <p:nvPr/>
        </p:nvSpPr>
        <p:spPr>
          <a:xfrm>
            <a:off x="1734400" y="286784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p:nvSpPr>
        <p:spPr>
          <a:xfrm>
            <a:off x="2126749" y="3231049"/>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2514794" y="3565378"/>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2864353" y="3947838"/>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a:off x="3256702" y="4311044"/>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2083259" y="2869122"/>
            <a:ext cx="301896" cy="307777"/>
          </a:xfrm>
          <a:prstGeom prst="rect">
            <a:avLst/>
          </a:prstGeom>
          <a:noFill/>
        </p:spPr>
        <p:txBody>
          <a:bodyPr wrap="square" rtlCol="0">
            <a:spAutoFit/>
          </a:bodyPr>
          <a:lstStyle/>
          <a:p>
            <a:pPr algn="ctr"/>
            <a:r>
              <a:rPr lang="en-US" sz="1400" dirty="0">
                <a:solidFill>
                  <a:schemeClr val="bg1"/>
                </a:solidFill>
              </a:rPr>
              <a:t>5</a:t>
            </a:r>
          </a:p>
        </p:txBody>
      </p:sp>
      <p:sp>
        <p:nvSpPr>
          <p:cNvPr id="61" name="TextBox 60"/>
          <p:cNvSpPr txBox="1"/>
          <p:nvPr/>
        </p:nvSpPr>
        <p:spPr>
          <a:xfrm>
            <a:off x="2474205" y="3229948"/>
            <a:ext cx="301896" cy="307777"/>
          </a:xfrm>
          <a:prstGeom prst="rect">
            <a:avLst/>
          </a:prstGeom>
          <a:noFill/>
        </p:spPr>
        <p:txBody>
          <a:bodyPr wrap="square" rtlCol="0">
            <a:spAutoFit/>
          </a:bodyPr>
          <a:lstStyle/>
          <a:p>
            <a:pPr algn="ctr"/>
            <a:r>
              <a:rPr lang="en-US" sz="1400" dirty="0" smtClean="0">
                <a:solidFill>
                  <a:schemeClr val="bg1"/>
                </a:solidFill>
              </a:rPr>
              <a:t>4</a:t>
            </a:r>
            <a:endParaRPr lang="en-US" sz="1400" dirty="0">
              <a:solidFill>
                <a:schemeClr val="bg1"/>
              </a:solidFill>
            </a:endParaRPr>
          </a:p>
        </p:txBody>
      </p:sp>
      <p:sp>
        <p:nvSpPr>
          <p:cNvPr id="62" name="TextBox 61"/>
          <p:cNvSpPr txBox="1"/>
          <p:nvPr/>
        </p:nvSpPr>
        <p:spPr>
          <a:xfrm>
            <a:off x="2860337" y="3566402"/>
            <a:ext cx="301896" cy="307777"/>
          </a:xfrm>
          <a:prstGeom prst="rect">
            <a:avLst/>
          </a:prstGeom>
          <a:noFill/>
        </p:spPr>
        <p:txBody>
          <a:bodyPr wrap="square" rtlCol="0">
            <a:spAutoFit/>
          </a:bodyPr>
          <a:lstStyle/>
          <a:p>
            <a:pPr algn="ctr"/>
            <a:r>
              <a:rPr lang="en-US" sz="1400" dirty="0">
                <a:solidFill>
                  <a:schemeClr val="bg1"/>
                </a:solidFill>
              </a:rPr>
              <a:t>3</a:t>
            </a:r>
          </a:p>
        </p:txBody>
      </p:sp>
      <p:sp>
        <p:nvSpPr>
          <p:cNvPr id="63" name="TextBox 62"/>
          <p:cNvSpPr txBox="1"/>
          <p:nvPr/>
        </p:nvSpPr>
        <p:spPr>
          <a:xfrm>
            <a:off x="3198415" y="3951486"/>
            <a:ext cx="301896" cy="307777"/>
          </a:xfrm>
          <a:prstGeom prst="rect">
            <a:avLst/>
          </a:prstGeom>
          <a:noFill/>
        </p:spPr>
        <p:txBody>
          <a:bodyPr wrap="square" rtlCol="0">
            <a:spAutoFit/>
          </a:bodyPr>
          <a:lstStyle/>
          <a:p>
            <a:pPr algn="ctr"/>
            <a:r>
              <a:rPr lang="en-US" sz="1400" dirty="0" smtClean="0">
                <a:solidFill>
                  <a:schemeClr val="bg1"/>
                </a:solidFill>
              </a:rPr>
              <a:t>2</a:t>
            </a:r>
            <a:endParaRPr lang="en-US" sz="1400" dirty="0">
              <a:solidFill>
                <a:schemeClr val="bg1"/>
              </a:solidFill>
            </a:endParaRPr>
          </a:p>
        </p:txBody>
      </p:sp>
      <p:sp>
        <p:nvSpPr>
          <p:cNvPr id="64" name="TextBox 63"/>
          <p:cNvSpPr txBox="1"/>
          <p:nvPr/>
        </p:nvSpPr>
        <p:spPr>
          <a:xfrm>
            <a:off x="3584257" y="4313156"/>
            <a:ext cx="301896" cy="307777"/>
          </a:xfrm>
          <a:prstGeom prst="rect">
            <a:avLst/>
          </a:prstGeom>
          <a:noFill/>
        </p:spPr>
        <p:txBody>
          <a:bodyPr wrap="square" rtlCol="0">
            <a:spAutoFit/>
          </a:bodyPr>
          <a:lstStyle/>
          <a:p>
            <a:pPr algn="ctr"/>
            <a:r>
              <a:rPr lang="en-US" sz="1400" dirty="0" smtClean="0">
                <a:solidFill>
                  <a:schemeClr val="bg1"/>
                </a:solidFill>
              </a:rPr>
              <a:t>1</a:t>
            </a:r>
            <a:endParaRPr lang="en-US" sz="1400" dirty="0">
              <a:solidFill>
                <a:schemeClr val="bg1"/>
              </a:solidFill>
            </a:endParaRPr>
          </a:p>
        </p:txBody>
      </p:sp>
      <p:sp>
        <p:nvSpPr>
          <p:cNvPr id="65" name="TextBox 64"/>
          <p:cNvSpPr txBox="1"/>
          <p:nvPr/>
        </p:nvSpPr>
        <p:spPr>
          <a:xfrm>
            <a:off x="1753453" y="2891731"/>
            <a:ext cx="344792" cy="307777"/>
          </a:xfrm>
          <a:prstGeom prst="rect">
            <a:avLst/>
          </a:prstGeom>
          <a:solidFill>
            <a:srgbClr val="FFFF00"/>
          </a:solidFill>
        </p:spPr>
        <p:txBody>
          <a:bodyPr wrap="square" rtlCol="0">
            <a:spAutoFit/>
          </a:bodyPr>
          <a:lstStyle/>
          <a:p>
            <a:pPr algn="ctr"/>
            <a:r>
              <a:rPr lang="en-US" sz="1400" dirty="0"/>
              <a:t>B</a:t>
            </a:r>
          </a:p>
        </p:txBody>
      </p:sp>
      <p:sp>
        <p:nvSpPr>
          <p:cNvPr id="66" name="TextBox 65"/>
          <p:cNvSpPr txBox="1"/>
          <p:nvPr/>
        </p:nvSpPr>
        <p:spPr>
          <a:xfrm>
            <a:off x="2148871" y="3252821"/>
            <a:ext cx="344792" cy="307777"/>
          </a:xfrm>
          <a:prstGeom prst="rect">
            <a:avLst/>
          </a:prstGeom>
          <a:solidFill>
            <a:srgbClr val="FFFF00"/>
          </a:solidFill>
        </p:spPr>
        <p:txBody>
          <a:bodyPr wrap="square" rtlCol="0">
            <a:spAutoFit/>
          </a:bodyPr>
          <a:lstStyle/>
          <a:p>
            <a:pPr algn="ctr"/>
            <a:r>
              <a:rPr lang="en-US" sz="1400" dirty="0"/>
              <a:t>B</a:t>
            </a:r>
          </a:p>
        </p:txBody>
      </p:sp>
      <p:sp>
        <p:nvSpPr>
          <p:cNvPr id="67" name="TextBox 66"/>
          <p:cNvSpPr txBox="1"/>
          <p:nvPr/>
        </p:nvSpPr>
        <p:spPr>
          <a:xfrm>
            <a:off x="3284522" y="4333171"/>
            <a:ext cx="344792" cy="307777"/>
          </a:xfrm>
          <a:prstGeom prst="rect">
            <a:avLst/>
          </a:prstGeom>
          <a:solidFill>
            <a:srgbClr val="915CCC"/>
          </a:solidFill>
        </p:spPr>
        <p:txBody>
          <a:bodyPr wrap="square" rtlCol="0">
            <a:spAutoFit/>
          </a:bodyPr>
          <a:lstStyle/>
          <a:p>
            <a:pPr algn="ctr"/>
            <a:r>
              <a:rPr lang="en-US" sz="1400" dirty="0" smtClean="0">
                <a:solidFill>
                  <a:schemeClr val="bg1"/>
                </a:solidFill>
              </a:rPr>
              <a:t>A</a:t>
            </a:r>
            <a:endParaRPr lang="en-US" sz="1400" dirty="0">
              <a:solidFill>
                <a:schemeClr val="bg1"/>
              </a:solidFill>
            </a:endParaRPr>
          </a:p>
        </p:txBody>
      </p:sp>
      <p:sp>
        <p:nvSpPr>
          <p:cNvPr id="68" name="TextBox 67"/>
          <p:cNvSpPr txBox="1"/>
          <p:nvPr/>
        </p:nvSpPr>
        <p:spPr>
          <a:xfrm>
            <a:off x="2539586" y="3586305"/>
            <a:ext cx="344792" cy="307777"/>
          </a:xfrm>
          <a:prstGeom prst="rect">
            <a:avLst/>
          </a:prstGeom>
          <a:solidFill>
            <a:srgbClr val="915CCC"/>
          </a:solidFill>
        </p:spPr>
        <p:txBody>
          <a:bodyPr wrap="square" rtlCol="0">
            <a:spAutoFit/>
          </a:bodyPr>
          <a:lstStyle/>
          <a:p>
            <a:pPr algn="ctr"/>
            <a:r>
              <a:rPr lang="en-US" sz="1400" dirty="0" smtClean="0">
                <a:solidFill>
                  <a:schemeClr val="bg1"/>
                </a:solidFill>
              </a:rPr>
              <a:t>A</a:t>
            </a:r>
            <a:endParaRPr lang="en-US" sz="1400" dirty="0">
              <a:solidFill>
                <a:schemeClr val="bg1"/>
              </a:solidFill>
            </a:endParaRPr>
          </a:p>
        </p:txBody>
      </p:sp>
      <p:sp>
        <p:nvSpPr>
          <p:cNvPr id="69" name="TextBox 68"/>
          <p:cNvSpPr txBox="1"/>
          <p:nvPr/>
        </p:nvSpPr>
        <p:spPr>
          <a:xfrm>
            <a:off x="2884378" y="3968765"/>
            <a:ext cx="344792" cy="307777"/>
          </a:xfrm>
          <a:prstGeom prst="rect">
            <a:avLst/>
          </a:prstGeom>
          <a:solidFill>
            <a:srgbClr val="915CCC"/>
          </a:solidFill>
        </p:spPr>
        <p:txBody>
          <a:bodyPr wrap="square" rtlCol="0">
            <a:spAutoFit/>
          </a:bodyPr>
          <a:lstStyle/>
          <a:p>
            <a:pPr algn="ctr"/>
            <a:r>
              <a:rPr lang="en-US" sz="1400" dirty="0" smtClean="0">
                <a:solidFill>
                  <a:schemeClr val="bg1"/>
                </a:solidFill>
              </a:rPr>
              <a:t>A</a:t>
            </a:r>
            <a:endParaRPr lang="en-US" sz="1400" dirty="0">
              <a:solidFill>
                <a:schemeClr val="bg1"/>
              </a:solidFill>
            </a:endParaRPr>
          </a:p>
        </p:txBody>
      </p:sp>
    </p:spTree>
    <p:extLst>
      <p:ext uri="{BB962C8B-B14F-4D97-AF65-F5344CB8AC3E}">
        <p14:creationId xmlns:p14="http://schemas.microsoft.com/office/powerpoint/2010/main" val="18340641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group</a:t>
            </a:r>
            <a:r>
              <a:rPr lang="en-US" dirty="0" err="1">
                <a:solidFill>
                  <a:schemeClr val="bg2">
                    <a:lumMod val="75000"/>
                  </a:schemeClr>
                </a:solidFill>
              </a:rPr>
              <a:t>by</a:t>
            </a:r>
            <a:r>
              <a:rPr lang="en-US" dirty="0" err="1"/>
              <a:t>key</a:t>
            </a:r>
            <a:endParaRPr lang="en-US" dirty="0"/>
          </a:p>
        </p:txBody>
      </p:sp>
      <p:sp>
        <p:nvSpPr>
          <p:cNvPr id="3" name="Rectangle 2"/>
          <p:cNvSpPr/>
          <p:nvPr/>
        </p:nvSpPr>
        <p:spPr>
          <a:xfrm>
            <a:off x="7806447" y="625737"/>
            <a:ext cx="1666988" cy="714669"/>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8051299" y="831326"/>
            <a:ext cx="1666988" cy="714669"/>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4670668" y="562307"/>
            <a:ext cx="1666985" cy="714668"/>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819310" y="691668"/>
            <a:ext cx="1666985" cy="714668"/>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7438" y="5496998"/>
            <a:ext cx="384473" cy="566349"/>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7560" y="3815985"/>
            <a:ext cx="564230" cy="564230"/>
          </a:xfrm>
          <a:prstGeom prst="rect">
            <a:avLst/>
          </a:prstGeom>
        </p:spPr>
      </p:pic>
      <p:cxnSp>
        <p:nvCxnSpPr>
          <p:cNvPr id="14" name="Straight Connector 13"/>
          <p:cNvCxnSpPr/>
          <p:nvPr/>
        </p:nvCxnSpPr>
        <p:spPr>
          <a:xfrm>
            <a:off x="1163785" y="4893485"/>
            <a:ext cx="4627096" cy="0"/>
          </a:xfrm>
          <a:prstGeom prst="line">
            <a:avLst/>
          </a:prstGeom>
          <a:ln w="19050">
            <a:solidFill>
              <a:schemeClr val="tx1"/>
            </a:solidFill>
          </a:ln>
        </p:spPr>
        <p:style>
          <a:lnRef idx="2">
            <a:schemeClr val="accent6"/>
          </a:lnRef>
          <a:fillRef idx="0">
            <a:schemeClr val="accent6"/>
          </a:fillRef>
          <a:effectRef idx="1">
            <a:schemeClr val="accent6"/>
          </a:effectRef>
          <a:fontRef idx="minor">
            <a:schemeClr val="tx1"/>
          </a:fontRef>
        </p:style>
      </p:cxnSp>
      <p:sp>
        <p:nvSpPr>
          <p:cNvPr id="15" name="TextBox 14"/>
          <p:cNvSpPr txBox="1"/>
          <p:nvPr/>
        </p:nvSpPr>
        <p:spPr>
          <a:xfrm>
            <a:off x="1292831" y="3583937"/>
            <a:ext cx="6216191" cy="954107"/>
          </a:xfrm>
          <a:prstGeom prst="rect">
            <a:avLst/>
          </a:prstGeom>
          <a:noFill/>
        </p:spPr>
        <p:txBody>
          <a:bodyPr wrap="square" rtlCol="0">
            <a:spAutoFit/>
          </a:bodyPr>
          <a:lstStyle/>
          <a:p>
            <a:r>
              <a:rPr lang="en-US" sz="1400" b="1" dirty="0" smtClean="0">
                <a:solidFill>
                  <a:srgbClr val="0070C0"/>
                </a:solidFill>
                <a:latin typeface="Consolas" panose="020B0609020204030204" pitchFamily="49" charset="0"/>
                <a:ea typeface="Anonymous Pro" panose="02060609030202000504" pitchFamily="49" charset="0"/>
                <a:cs typeface="Consolas" panose="020B0609020204030204" pitchFamily="49" charset="0"/>
              </a:rPr>
              <a:t>x</a:t>
            </a:r>
            <a:r>
              <a:rPr lang="en-US" sz="1400" dirty="0" smtClean="0">
                <a:latin typeface="Consolas" panose="020B0609020204030204" pitchFamily="49" charset="0"/>
                <a:ea typeface="Anonymous Pro" panose="02060609030202000504" pitchFamily="49" charset="0"/>
                <a:cs typeface="Consolas" panose="020B0609020204030204" pitchFamily="49" charset="0"/>
              </a:rPr>
              <a:t> = </a:t>
            </a:r>
            <a:r>
              <a:rPr lang="en-US" sz="1400" dirty="0" err="1" smtClean="0">
                <a:latin typeface="Consolas" panose="020B0609020204030204" pitchFamily="49" charset="0"/>
                <a:ea typeface="Anonymous Pro" panose="02060609030202000504" pitchFamily="49" charset="0"/>
                <a:cs typeface="Consolas" panose="020B0609020204030204" pitchFamily="49" charset="0"/>
              </a:rPr>
              <a:t>sc.parallelize</a:t>
            </a:r>
            <a:r>
              <a:rPr lang="en-US" sz="1400" dirty="0" smtClean="0">
                <a:latin typeface="Consolas" panose="020B0609020204030204" pitchFamily="49" charset="0"/>
                <a:ea typeface="Anonymous Pro" panose="02060609030202000504" pitchFamily="49" charset="0"/>
                <a:cs typeface="Consolas" panose="020B0609020204030204" pitchFamily="49" charset="0"/>
              </a:rPr>
              <a:t>([('B',5),('B',4),('A',3),('A',2),('A',1)])</a:t>
            </a:r>
          </a:p>
          <a:p>
            <a:r>
              <a:rPr lang="en-US" sz="1400" b="1" dirty="0" smtClean="0">
                <a:solidFill>
                  <a:srgbClr val="E8761D"/>
                </a:solidFill>
                <a:latin typeface="Consolas" panose="020B0609020204030204" pitchFamily="49" charset="0"/>
                <a:ea typeface="Anonymous Pro" panose="02060609030202000504" pitchFamily="49" charset="0"/>
                <a:cs typeface="Consolas" panose="020B0609020204030204" pitchFamily="49" charset="0"/>
              </a:rPr>
              <a:t>y</a:t>
            </a:r>
            <a:r>
              <a:rPr lang="en-US" sz="1400" dirty="0" smtClean="0">
                <a:latin typeface="Consolas" panose="020B0609020204030204" pitchFamily="49" charset="0"/>
                <a:ea typeface="Anonymous Pro" panose="02060609030202000504" pitchFamily="49" charset="0"/>
                <a:cs typeface="Consolas" panose="020B0609020204030204" pitchFamily="49" charset="0"/>
              </a:rPr>
              <a:t> = </a:t>
            </a:r>
            <a:r>
              <a:rPr lang="en-US" sz="1400" b="1" dirty="0" err="1" smtClean="0">
                <a:solidFill>
                  <a:srgbClr val="0070C0"/>
                </a:solidFill>
                <a:latin typeface="Consolas" panose="020B0609020204030204" pitchFamily="49" charset="0"/>
                <a:ea typeface="Anonymous Pro" panose="02060609030202000504" pitchFamily="49" charset="0"/>
                <a:cs typeface="Consolas" panose="020B0609020204030204" pitchFamily="49" charset="0"/>
              </a:rPr>
              <a:t>x</a:t>
            </a:r>
            <a:r>
              <a:rPr lang="en-US" sz="1400" dirty="0" err="1" smtClean="0">
                <a:latin typeface="Consolas" panose="020B0609020204030204" pitchFamily="49" charset="0"/>
                <a:ea typeface="Anonymous Pro" panose="02060609030202000504" pitchFamily="49" charset="0"/>
                <a:cs typeface="Consolas" panose="020B0609020204030204" pitchFamily="49" charset="0"/>
              </a:rPr>
              <a:t>.groupByKey</a:t>
            </a:r>
            <a:r>
              <a:rPr lang="en-US" sz="1400" dirty="0" smtClean="0">
                <a:latin typeface="Consolas" panose="020B0609020204030204" pitchFamily="49" charset="0"/>
                <a:ea typeface="Anonymous Pro" panose="02060609030202000504" pitchFamily="49" charset="0"/>
                <a:cs typeface="Consolas" panose="020B0609020204030204" pitchFamily="49" charset="0"/>
              </a:rPr>
              <a:t>()</a:t>
            </a:r>
          </a:p>
          <a:p>
            <a:r>
              <a:rPr lang="en-US" sz="1400" dirty="0" smtClean="0">
                <a:latin typeface="Consolas" panose="020B0609020204030204" pitchFamily="49" charset="0"/>
                <a:ea typeface="Anonymous Pro" panose="02060609030202000504" pitchFamily="49" charset="0"/>
                <a:cs typeface="Consolas" panose="020B0609020204030204" pitchFamily="49" charset="0"/>
              </a:rPr>
              <a:t>print(</a:t>
            </a:r>
            <a:r>
              <a:rPr lang="en-US" sz="1400" b="1" dirty="0" err="1" smtClean="0">
                <a:solidFill>
                  <a:srgbClr val="0070C0"/>
                </a:solidFill>
                <a:latin typeface="Consolas" panose="020B0609020204030204" pitchFamily="49" charset="0"/>
                <a:ea typeface="Anonymous Pro" panose="02060609030202000504" pitchFamily="49" charset="0"/>
                <a:cs typeface="Consolas" panose="020B0609020204030204" pitchFamily="49" charset="0"/>
              </a:rPr>
              <a:t>x</a:t>
            </a:r>
            <a:r>
              <a:rPr lang="en-US" sz="1400" dirty="0" err="1" smtClean="0">
                <a:latin typeface="Consolas" panose="020B0609020204030204" pitchFamily="49" charset="0"/>
                <a:ea typeface="Anonymous Pro" panose="02060609030202000504" pitchFamily="49" charset="0"/>
                <a:cs typeface="Consolas" panose="020B0609020204030204" pitchFamily="49" charset="0"/>
              </a:rPr>
              <a:t>.collect</a:t>
            </a:r>
            <a:r>
              <a:rPr lang="en-US" sz="1400" dirty="0">
                <a:latin typeface="Consolas" panose="020B0609020204030204" pitchFamily="49" charset="0"/>
                <a:ea typeface="Anonymous Pro" panose="02060609030202000504" pitchFamily="49" charset="0"/>
                <a:cs typeface="Consolas" panose="020B0609020204030204" pitchFamily="49" charset="0"/>
              </a:rPr>
              <a:t>())</a:t>
            </a:r>
          </a:p>
          <a:p>
            <a:r>
              <a:rPr lang="en-US" sz="1400" dirty="0">
                <a:latin typeface="Consolas" panose="020B0609020204030204" pitchFamily="49" charset="0"/>
                <a:ea typeface="Anonymous Pro" panose="02060609030202000504" pitchFamily="49" charset="0"/>
                <a:cs typeface="Consolas" panose="020B0609020204030204" pitchFamily="49" charset="0"/>
              </a:rPr>
              <a:t>print(list((j[0], list(j[1])) for j in </a:t>
            </a:r>
            <a:r>
              <a:rPr lang="en-US" sz="1400" b="1" dirty="0" err="1" smtClean="0">
                <a:solidFill>
                  <a:srgbClr val="E8761D"/>
                </a:solidFill>
                <a:latin typeface="Consolas" panose="020B0609020204030204" pitchFamily="49" charset="0"/>
                <a:ea typeface="Anonymous Pro" panose="02060609030202000504" pitchFamily="49" charset="0"/>
                <a:cs typeface="Consolas" panose="020B0609020204030204" pitchFamily="49" charset="0"/>
              </a:rPr>
              <a:t>y</a:t>
            </a:r>
            <a:r>
              <a:rPr lang="en-US" sz="1400" dirty="0" err="1" smtClean="0">
                <a:latin typeface="Consolas" panose="020B0609020204030204" pitchFamily="49" charset="0"/>
                <a:ea typeface="Anonymous Pro" panose="02060609030202000504" pitchFamily="49" charset="0"/>
                <a:cs typeface="Consolas" panose="020B0609020204030204" pitchFamily="49" charset="0"/>
              </a:rPr>
              <a:t>.collect</a:t>
            </a:r>
            <a:r>
              <a:rPr lang="en-US" sz="1400" dirty="0">
                <a:latin typeface="Consolas" panose="020B0609020204030204" pitchFamily="49" charset="0"/>
                <a:ea typeface="Anonymous Pro" panose="02060609030202000504" pitchFamily="49" charset="0"/>
                <a:cs typeface="Consolas" panose="020B0609020204030204" pitchFamily="49" charset="0"/>
              </a:rPr>
              <a:t>()))</a:t>
            </a:r>
          </a:p>
        </p:txBody>
      </p:sp>
      <p:sp>
        <p:nvSpPr>
          <p:cNvPr id="17" name="TextBox 16"/>
          <p:cNvSpPr txBox="1"/>
          <p:nvPr/>
        </p:nvSpPr>
        <p:spPr>
          <a:xfrm>
            <a:off x="7411428" y="4619956"/>
            <a:ext cx="4913764" cy="738664"/>
          </a:xfrm>
          <a:prstGeom prst="rect">
            <a:avLst/>
          </a:prstGeom>
          <a:noFill/>
        </p:spPr>
        <p:txBody>
          <a:bodyPr wrap="square" rtlCol="0">
            <a:spAutoFit/>
          </a:bodyPr>
          <a:lstStyle/>
          <a:p>
            <a:r>
              <a:rPr lang="en-US" sz="1400" dirty="0">
                <a:latin typeface="Consolas" panose="020B0609020204030204" pitchFamily="49" charset="0"/>
                <a:cs typeface="Consolas" panose="020B0609020204030204" pitchFamily="49" charset="0"/>
              </a:rPr>
              <a:t>[('B', 5</a:t>
            </a:r>
            <a:r>
              <a:rPr lang="en-US" sz="1400" dirty="0" smtClean="0">
                <a:latin typeface="Consolas" panose="020B0609020204030204" pitchFamily="49" charset="0"/>
                <a:cs typeface="Consolas" panose="020B0609020204030204" pitchFamily="49" charset="0"/>
              </a:rPr>
              <a:t>),(</a:t>
            </a:r>
            <a:r>
              <a:rPr lang="en-US" sz="1400" dirty="0">
                <a:latin typeface="Consolas" panose="020B0609020204030204" pitchFamily="49" charset="0"/>
                <a:cs typeface="Consolas" panose="020B0609020204030204" pitchFamily="49" charset="0"/>
              </a:rPr>
              <a:t>'B', 4</a:t>
            </a:r>
            <a:r>
              <a:rPr lang="en-US" sz="1400" dirty="0" smtClean="0">
                <a:latin typeface="Consolas" panose="020B0609020204030204" pitchFamily="49" charset="0"/>
                <a:cs typeface="Consolas" panose="020B0609020204030204" pitchFamily="49" charset="0"/>
              </a:rPr>
              <a:t>),(</a:t>
            </a:r>
            <a:r>
              <a:rPr lang="en-US" sz="1400" dirty="0">
                <a:latin typeface="Consolas" panose="020B0609020204030204" pitchFamily="49" charset="0"/>
                <a:cs typeface="Consolas" panose="020B0609020204030204" pitchFamily="49" charset="0"/>
              </a:rPr>
              <a:t>'A', 3</a:t>
            </a:r>
            <a:r>
              <a:rPr lang="en-US" sz="1400" dirty="0" smtClean="0">
                <a:latin typeface="Consolas" panose="020B0609020204030204" pitchFamily="49" charset="0"/>
                <a:cs typeface="Consolas" panose="020B0609020204030204" pitchFamily="49" charset="0"/>
              </a:rPr>
              <a:t>),('A</a:t>
            </a:r>
            <a:r>
              <a:rPr lang="en-US" sz="1400" dirty="0">
                <a:latin typeface="Consolas" panose="020B0609020204030204" pitchFamily="49" charset="0"/>
                <a:cs typeface="Consolas" panose="020B0609020204030204" pitchFamily="49" charset="0"/>
              </a:rPr>
              <a:t>', 2</a:t>
            </a:r>
            <a:r>
              <a:rPr lang="en-US" sz="1400" dirty="0" smtClean="0">
                <a:latin typeface="Consolas" panose="020B0609020204030204" pitchFamily="49" charset="0"/>
                <a:cs typeface="Consolas" panose="020B0609020204030204" pitchFamily="49" charset="0"/>
              </a:rPr>
              <a:t>),(</a:t>
            </a:r>
            <a:r>
              <a:rPr lang="en-US" sz="1400" dirty="0">
                <a:latin typeface="Consolas" panose="020B0609020204030204" pitchFamily="49" charset="0"/>
                <a:cs typeface="Consolas" panose="020B0609020204030204" pitchFamily="49" charset="0"/>
              </a:rPr>
              <a:t>'A', 1</a:t>
            </a:r>
            <a:r>
              <a:rPr lang="en-US" sz="1400" dirty="0" smtClean="0">
                <a:latin typeface="Consolas" panose="020B0609020204030204" pitchFamily="49" charset="0"/>
                <a:cs typeface="Consolas" panose="020B0609020204030204" pitchFamily="49" charset="0"/>
              </a:rPr>
              <a:t>)]</a:t>
            </a:r>
            <a:br>
              <a:rPr lang="en-US" sz="1400" dirty="0" smtClean="0">
                <a:latin typeface="Consolas" panose="020B0609020204030204" pitchFamily="49" charset="0"/>
                <a:cs typeface="Consolas" panose="020B0609020204030204" pitchFamily="49" charset="0"/>
              </a:rPr>
            </a:br>
            <a:r>
              <a:rPr lang="en-US" sz="1400" dirty="0">
                <a:latin typeface="Consolas" panose="020B0609020204030204" pitchFamily="49" charset="0"/>
                <a:cs typeface="Consolas" panose="020B0609020204030204" pitchFamily="49" charset="0"/>
              </a:rPr>
              <a:t/>
            </a:r>
            <a:br>
              <a:rPr lang="en-US" sz="1400" dirty="0">
                <a:latin typeface="Consolas" panose="020B0609020204030204" pitchFamily="49" charset="0"/>
                <a:cs typeface="Consolas" panose="020B0609020204030204" pitchFamily="49" charset="0"/>
              </a:rPr>
            </a:br>
            <a:r>
              <a:rPr lang="en-US" sz="1400" dirty="0">
                <a:latin typeface="Consolas" panose="020B0609020204030204" pitchFamily="49" charset="0"/>
                <a:cs typeface="Consolas" panose="020B0609020204030204" pitchFamily="49" charset="0"/>
              </a:rPr>
              <a:t>[('A', </a:t>
            </a:r>
            <a:r>
              <a:rPr lang="en-US" sz="1400" dirty="0" smtClean="0">
                <a:latin typeface="Consolas" panose="020B0609020204030204" pitchFamily="49" charset="0"/>
                <a:cs typeface="Consolas" panose="020B0609020204030204" pitchFamily="49" charset="0"/>
              </a:rPr>
              <a:t>[2, 3, </a:t>
            </a:r>
            <a:r>
              <a:rPr lang="en-US" sz="1400" dirty="0">
                <a:latin typeface="Consolas" panose="020B0609020204030204" pitchFamily="49" charset="0"/>
                <a:cs typeface="Consolas" panose="020B0609020204030204" pitchFamily="49" charset="0"/>
              </a:rPr>
              <a:t>1</a:t>
            </a:r>
            <a:r>
              <a:rPr lang="en-US" sz="1400" dirty="0" smtClean="0">
                <a:latin typeface="Consolas" panose="020B0609020204030204" pitchFamily="49" charset="0"/>
                <a:cs typeface="Consolas" panose="020B0609020204030204" pitchFamily="49" charset="0"/>
              </a:rPr>
              <a:t>]),(</a:t>
            </a:r>
            <a:r>
              <a:rPr lang="en-US" sz="1400" dirty="0">
                <a:latin typeface="Consolas" panose="020B0609020204030204" pitchFamily="49" charset="0"/>
                <a:cs typeface="Consolas" panose="020B0609020204030204" pitchFamily="49" charset="0"/>
              </a:rPr>
              <a:t>'B</a:t>
            </a:r>
            <a:r>
              <a:rPr lang="en-US" sz="1400" dirty="0" smtClean="0">
                <a:latin typeface="Consolas" panose="020B0609020204030204" pitchFamily="49" charset="0"/>
                <a:cs typeface="Consolas" panose="020B0609020204030204" pitchFamily="49" charset="0"/>
              </a:rPr>
              <a:t>',[5</a:t>
            </a:r>
            <a:r>
              <a:rPr lang="en-US" sz="1400" dirty="0">
                <a:latin typeface="Consolas" panose="020B0609020204030204" pitchFamily="49" charset="0"/>
                <a:cs typeface="Consolas" panose="020B0609020204030204" pitchFamily="49" charset="0"/>
              </a:rPr>
              <a:t>, 4])]</a:t>
            </a:r>
          </a:p>
        </p:txBody>
      </p:sp>
      <p:pic>
        <p:nvPicPr>
          <p:cNvPr id="18" name="Picture 17"/>
          <p:cNvPicPr>
            <a:picLocks noChangeAspect="1"/>
          </p:cNvPicPr>
          <p:nvPr/>
        </p:nvPicPr>
        <p:blipFill>
          <a:blip r:embed="rId5"/>
          <a:stretch>
            <a:fillRect/>
          </a:stretch>
        </p:blipFill>
        <p:spPr>
          <a:xfrm>
            <a:off x="9080167" y="3954297"/>
            <a:ext cx="542450" cy="542450"/>
          </a:xfrm>
          <a:prstGeom prst="rect">
            <a:avLst/>
          </a:prstGeom>
        </p:spPr>
      </p:pic>
      <p:sp>
        <p:nvSpPr>
          <p:cNvPr id="19" name="TextBox 18"/>
          <p:cNvSpPr txBox="1"/>
          <p:nvPr/>
        </p:nvSpPr>
        <p:spPr>
          <a:xfrm>
            <a:off x="5279036" y="158075"/>
            <a:ext cx="919522" cy="369332"/>
          </a:xfrm>
          <a:prstGeom prst="rect">
            <a:avLst/>
          </a:prstGeom>
          <a:noFill/>
        </p:spPr>
        <p:txBody>
          <a:bodyPr wrap="square" rtlCol="0">
            <a:spAutoFit/>
          </a:bodyPr>
          <a:lstStyle/>
          <a:p>
            <a:r>
              <a:rPr lang="en-US" dirty="0" smtClean="0"/>
              <a:t>RDD: </a:t>
            </a:r>
            <a:r>
              <a:rPr lang="en-US" b="1" dirty="0" smtClean="0">
                <a:solidFill>
                  <a:srgbClr val="1482AC"/>
                </a:solidFill>
              </a:rPr>
              <a:t>x</a:t>
            </a:r>
            <a:endParaRPr lang="en-US" b="1" dirty="0">
              <a:solidFill>
                <a:srgbClr val="1482AC"/>
              </a:solidFill>
            </a:endParaRPr>
          </a:p>
        </p:txBody>
      </p:sp>
      <p:sp>
        <p:nvSpPr>
          <p:cNvPr id="20" name="TextBox 19"/>
          <p:cNvSpPr txBox="1"/>
          <p:nvPr/>
        </p:nvSpPr>
        <p:spPr>
          <a:xfrm>
            <a:off x="8051299" y="152010"/>
            <a:ext cx="919522" cy="369332"/>
          </a:xfrm>
          <a:prstGeom prst="rect">
            <a:avLst/>
          </a:prstGeom>
          <a:noFill/>
        </p:spPr>
        <p:txBody>
          <a:bodyPr wrap="square" rtlCol="0">
            <a:spAutoFit/>
          </a:bodyPr>
          <a:lstStyle/>
          <a:p>
            <a:r>
              <a:rPr lang="en-US" dirty="0" smtClean="0"/>
              <a:t>RDD: </a:t>
            </a:r>
            <a:r>
              <a:rPr lang="en-US" b="1" dirty="0" smtClean="0">
                <a:solidFill>
                  <a:srgbClr val="E68042"/>
                </a:solidFill>
              </a:rPr>
              <a:t>y</a:t>
            </a:r>
            <a:endParaRPr lang="en-US" b="1" dirty="0">
              <a:solidFill>
                <a:srgbClr val="E68042"/>
              </a:solidFill>
            </a:endParaRPr>
          </a:p>
        </p:txBody>
      </p:sp>
      <p:sp>
        <p:nvSpPr>
          <p:cNvPr id="21" name="TextBox 20"/>
          <p:cNvSpPr txBox="1"/>
          <p:nvPr/>
        </p:nvSpPr>
        <p:spPr>
          <a:xfrm>
            <a:off x="7059373" y="4599649"/>
            <a:ext cx="516367" cy="338554"/>
          </a:xfrm>
          <a:prstGeom prst="rect">
            <a:avLst/>
          </a:prstGeom>
          <a:noFill/>
        </p:spPr>
        <p:txBody>
          <a:bodyPr wrap="square" rtlCol="0">
            <a:spAutoFit/>
          </a:bodyPr>
          <a:lstStyle/>
          <a:p>
            <a:r>
              <a:rPr lang="en-US" sz="1600" b="1" dirty="0" smtClean="0">
                <a:solidFill>
                  <a:srgbClr val="1482AC"/>
                </a:solidFill>
                <a:latin typeface="Consolas" panose="020B0609020204030204" pitchFamily="49" charset="0"/>
                <a:ea typeface="Anonymous Pro" panose="02060609030202000504" pitchFamily="49" charset="0"/>
                <a:cs typeface="Consolas" panose="020B0609020204030204" pitchFamily="49" charset="0"/>
              </a:rPr>
              <a:t>x:</a:t>
            </a:r>
            <a:endParaRPr lang="en-US" b="1" dirty="0"/>
          </a:p>
        </p:txBody>
      </p:sp>
      <p:sp>
        <p:nvSpPr>
          <p:cNvPr id="22" name="TextBox 21"/>
          <p:cNvSpPr txBox="1"/>
          <p:nvPr/>
        </p:nvSpPr>
        <p:spPr>
          <a:xfrm>
            <a:off x="7070006" y="5019398"/>
            <a:ext cx="516367" cy="338554"/>
          </a:xfrm>
          <a:prstGeom prst="rect">
            <a:avLst/>
          </a:prstGeom>
          <a:noFill/>
        </p:spPr>
        <p:txBody>
          <a:bodyPr wrap="square" rtlCol="0">
            <a:spAutoFit/>
          </a:bodyPr>
          <a:lstStyle/>
          <a:p>
            <a:r>
              <a:rPr lang="en-US" sz="1600" b="1" dirty="0" smtClean="0">
                <a:solidFill>
                  <a:srgbClr val="E68042"/>
                </a:solidFill>
                <a:latin typeface="Consolas" panose="020B0609020204030204" pitchFamily="49" charset="0"/>
                <a:ea typeface="Anonymous Pro" panose="02060609030202000504" pitchFamily="49" charset="0"/>
                <a:cs typeface="Consolas" panose="020B0609020204030204" pitchFamily="49" charset="0"/>
              </a:rPr>
              <a:t>y:</a:t>
            </a:r>
            <a:endParaRPr lang="en-US" b="1" dirty="0">
              <a:solidFill>
                <a:srgbClr val="E68042"/>
              </a:solidFill>
            </a:endParaRPr>
          </a:p>
        </p:txBody>
      </p:sp>
      <p:sp>
        <p:nvSpPr>
          <p:cNvPr id="25" name="TextBox 24"/>
          <p:cNvSpPr txBox="1"/>
          <p:nvPr/>
        </p:nvSpPr>
        <p:spPr>
          <a:xfrm>
            <a:off x="5907855" y="2180549"/>
            <a:ext cx="4217093" cy="307777"/>
          </a:xfrm>
          <a:prstGeom prst="rect">
            <a:avLst/>
          </a:prstGeom>
          <a:noFill/>
        </p:spPr>
        <p:txBody>
          <a:bodyPr wrap="square" rtlCol="0">
            <a:spAutoFit/>
          </a:bodyPr>
          <a:lstStyle/>
          <a:p>
            <a:r>
              <a:rPr lang="en-US" sz="1400" b="1" dirty="0" err="1" smtClean="0">
                <a:latin typeface="Consolas" panose="020B0609020204030204" pitchFamily="49" charset="0"/>
                <a:cs typeface="Consolas" panose="020B0609020204030204" pitchFamily="49" charset="0"/>
              </a:rPr>
              <a:t>groupByKey</a:t>
            </a:r>
            <a:r>
              <a:rPr lang="en-US" sz="1400" b="1" dirty="0" smtClean="0">
                <a:latin typeface="Consolas" panose="020B0609020204030204" pitchFamily="49" charset="0"/>
                <a:cs typeface="Consolas" panose="020B0609020204030204" pitchFamily="49" charset="0"/>
              </a:rPr>
              <a:t>(</a:t>
            </a:r>
            <a:r>
              <a:rPr lang="en-US" sz="1400" b="1" i="1" dirty="0" err="1" smtClean="0">
                <a:solidFill>
                  <a:srgbClr val="915CCC"/>
                </a:solidFill>
                <a:latin typeface="Consolas" panose="020B0609020204030204" pitchFamily="49" charset="0"/>
                <a:cs typeface="Consolas" panose="020B0609020204030204" pitchFamily="49" charset="0"/>
              </a:rPr>
              <a:t>numPartitions</a:t>
            </a:r>
            <a:r>
              <a:rPr lang="en-US" sz="1400" b="1" i="1" dirty="0" smtClean="0">
                <a:solidFill>
                  <a:srgbClr val="915CCC"/>
                </a:solidFill>
                <a:latin typeface="Consolas" panose="020B0609020204030204" pitchFamily="49" charset="0"/>
                <a:cs typeface="Consolas" panose="020B0609020204030204" pitchFamily="49" charset="0"/>
              </a:rPr>
              <a:t>=None</a:t>
            </a:r>
            <a:r>
              <a:rPr lang="en-US" sz="1400" b="1" dirty="0" smtClean="0">
                <a:latin typeface="Consolas" panose="020B0609020204030204" pitchFamily="49" charset="0"/>
                <a:cs typeface="Consolas" panose="020B0609020204030204" pitchFamily="49" charset="0"/>
              </a:rPr>
              <a:t>)</a:t>
            </a:r>
            <a:endParaRPr lang="en-US" sz="1400" b="1" dirty="0">
              <a:latin typeface="Consolas" panose="020B0609020204030204" pitchFamily="49" charset="0"/>
              <a:cs typeface="Consolas" panose="020B0609020204030204" pitchFamily="49" charset="0"/>
            </a:endParaRPr>
          </a:p>
        </p:txBody>
      </p:sp>
      <p:sp>
        <p:nvSpPr>
          <p:cNvPr id="26" name="TextBox 25"/>
          <p:cNvSpPr txBox="1"/>
          <p:nvPr/>
        </p:nvSpPr>
        <p:spPr>
          <a:xfrm>
            <a:off x="2739301" y="2741683"/>
            <a:ext cx="7534252" cy="646331"/>
          </a:xfrm>
          <a:prstGeom prst="rect">
            <a:avLst/>
          </a:prstGeom>
          <a:noFill/>
        </p:spPr>
        <p:txBody>
          <a:bodyPr wrap="square" rtlCol="0">
            <a:spAutoFit/>
          </a:bodyPr>
          <a:lstStyle/>
          <a:p>
            <a:r>
              <a:rPr lang="en-US" dirty="0"/>
              <a:t>Group the values for each key in </a:t>
            </a:r>
            <a:r>
              <a:rPr lang="en-US" dirty="0" smtClean="0"/>
              <a:t>the original RDD. Create a new pair where the original key corresponds to this collected group of values.</a:t>
            </a:r>
            <a:endParaRPr lang="en-US" dirty="0"/>
          </a:p>
        </p:txBody>
      </p:sp>
      <p:pic>
        <p:nvPicPr>
          <p:cNvPr id="28" name="Picture 2" descr="http://www.insideoutretreats.com/site/images/TransformationButterflies.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17446" y="6378507"/>
            <a:ext cx="2009304" cy="479493"/>
          </a:xfrm>
          <a:prstGeom prst="rect">
            <a:avLst/>
          </a:prstGeom>
          <a:noFill/>
          <a:extLst>
            <a:ext uri="{909E8E84-426E-40DD-AFC4-6F175D3DCCD1}">
              <a14:hiddenFill xmlns:a14="http://schemas.microsoft.com/office/drawing/2010/main">
                <a:solidFill>
                  <a:srgbClr val="FFFFFF"/>
                </a:solidFill>
              </a14:hiddenFill>
            </a:ext>
          </a:extLst>
        </p:spPr>
      </p:pic>
      <p:sp>
        <p:nvSpPr>
          <p:cNvPr id="31" name="TextBox 30"/>
          <p:cNvSpPr txBox="1"/>
          <p:nvPr/>
        </p:nvSpPr>
        <p:spPr>
          <a:xfrm>
            <a:off x="1158233" y="5151667"/>
            <a:ext cx="5632862" cy="1169551"/>
          </a:xfrm>
          <a:prstGeom prst="rect">
            <a:avLst/>
          </a:prstGeom>
          <a:noFill/>
        </p:spPr>
        <p:txBody>
          <a:bodyPr wrap="square" rtlCol="0">
            <a:spAutoFit/>
          </a:bodyPr>
          <a:lstStyle/>
          <a:p>
            <a:r>
              <a:rPr lang="en-US" sz="1400" dirty="0" err="1">
                <a:latin typeface="Consolas" panose="020B0609020204030204" pitchFamily="49" charset="0"/>
                <a:ea typeface="Anonymous Pro" panose="02060609030202000504" pitchFamily="49" charset="0"/>
                <a:cs typeface="Consolas" panose="020B0609020204030204" pitchFamily="49" charset="0"/>
              </a:rPr>
              <a:t>val</a:t>
            </a:r>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b="1" dirty="0">
                <a:solidFill>
                  <a:srgbClr val="0070C0"/>
                </a:solidFill>
                <a:latin typeface="Consolas" panose="020B0609020204030204" pitchFamily="49" charset="0"/>
                <a:ea typeface="Anonymous Pro" panose="02060609030202000504" pitchFamily="49" charset="0"/>
                <a:cs typeface="Consolas" panose="020B0609020204030204" pitchFamily="49" charset="0"/>
              </a:rPr>
              <a:t>x</a:t>
            </a:r>
            <a:r>
              <a:rPr lang="en-US" sz="1400" dirty="0">
                <a:latin typeface="Consolas" panose="020B0609020204030204" pitchFamily="49" charset="0"/>
                <a:ea typeface="Anonymous Pro" panose="02060609030202000504" pitchFamily="49" charset="0"/>
                <a:cs typeface="Consolas" panose="020B0609020204030204" pitchFamily="49" charset="0"/>
              </a:rPr>
              <a:t> = </a:t>
            </a:r>
            <a:r>
              <a:rPr lang="en-US" sz="1400" dirty="0" err="1">
                <a:latin typeface="Consolas" panose="020B0609020204030204" pitchFamily="49" charset="0"/>
                <a:ea typeface="Anonymous Pro" panose="02060609030202000504" pitchFamily="49" charset="0"/>
                <a:cs typeface="Consolas" panose="020B0609020204030204" pitchFamily="49" charset="0"/>
              </a:rPr>
              <a:t>sc.parallelize</a:t>
            </a:r>
            <a:r>
              <a:rPr lang="en-US" sz="1400" dirty="0" smtClean="0">
                <a:latin typeface="Consolas" panose="020B0609020204030204" pitchFamily="49" charset="0"/>
                <a:ea typeface="Anonymous Pro" panose="02060609030202000504" pitchFamily="49" charset="0"/>
                <a:cs typeface="Consolas" panose="020B0609020204030204" pitchFamily="49" charset="0"/>
              </a:rPr>
              <a:t>(</a:t>
            </a:r>
            <a:br>
              <a:rPr lang="en-US" sz="1400" dirty="0" smtClean="0">
                <a:latin typeface="Consolas" panose="020B0609020204030204" pitchFamily="49" charset="0"/>
                <a:ea typeface="Anonymous Pro" panose="02060609030202000504" pitchFamily="49" charset="0"/>
                <a:cs typeface="Consolas" panose="020B0609020204030204" pitchFamily="49" charset="0"/>
              </a:rPr>
            </a:br>
            <a:r>
              <a:rPr lang="en-US" sz="1400" dirty="0" smtClean="0">
                <a:latin typeface="Consolas" panose="020B0609020204030204" pitchFamily="49" charset="0"/>
                <a:ea typeface="Anonymous Pro" panose="02060609030202000504" pitchFamily="49" charset="0"/>
                <a:cs typeface="Consolas" panose="020B0609020204030204" pitchFamily="49" charset="0"/>
              </a:rPr>
              <a:t>        Array</a:t>
            </a:r>
            <a:r>
              <a:rPr lang="en-US" sz="1400" dirty="0">
                <a:latin typeface="Consolas" panose="020B0609020204030204" pitchFamily="49" charset="0"/>
                <a:ea typeface="Anonymous Pro" panose="02060609030202000504" pitchFamily="49" charset="0"/>
                <a:cs typeface="Consolas" panose="020B0609020204030204" pitchFamily="49" charset="0"/>
              </a:rPr>
              <a:t>(('B',5),('B',4</a:t>
            </a:r>
            <a:r>
              <a:rPr lang="en-US" sz="1400" dirty="0" smtClean="0">
                <a:latin typeface="Consolas" panose="020B0609020204030204" pitchFamily="49" charset="0"/>
                <a:ea typeface="Anonymous Pro" panose="02060609030202000504" pitchFamily="49" charset="0"/>
                <a:cs typeface="Consolas" panose="020B0609020204030204" pitchFamily="49" charset="0"/>
              </a:rPr>
              <a:t>),(</a:t>
            </a:r>
            <a:r>
              <a:rPr lang="en-US" sz="1400" dirty="0">
                <a:latin typeface="Consolas" panose="020B0609020204030204" pitchFamily="49" charset="0"/>
                <a:ea typeface="Anonymous Pro" panose="02060609030202000504" pitchFamily="49" charset="0"/>
                <a:cs typeface="Consolas" panose="020B0609020204030204" pitchFamily="49" charset="0"/>
              </a:rPr>
              <a:t>'A',3),('A',2),('A',1)))</a:t>
            </a:r>
          </a:p>
          <a:p>
            <a:r>
              <a:rPr lang="en-US" sz="1400" dirty="0" err="1">
                <a:latin typeface="Consolas" panose="020B0609020204030204" pitchFamily="49" charset="0"/>
                <a:ea typeface="Anonymous Pro" panose="02060609030202000504" pitchFamily="49" charset="0"/>
                <a:cs typeface="Consolas" panose="020B0609020204030204" pitchFamily="49" charset="0"/>
              </a:rPr>
              <a:t>val</a:t>
            </a:r>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b="1" dirty="0">
                <a:solidFill>
                  <a:srgbClr val="E8761D"/>
                </a:solidFill>
                <a:latin typeface="Consolas" panose="020B0609020204030204" pitchFamily="49" charset="0"/>
                <a:ea typeface="Anonymous Pro" panose="02060609030202000504" pitchFamily="49" charset="0"/>
                <a:cs typeface="Consolas" panose="020B0609020204030204" pitchFamily="49" charset="0"/>
              </a:rPr>
              <a:t>y</a:t>
            </a:r>
            <a:r>
              <a:rPr lang="en-US" sz="1400" dirty="0">
                <a:latin typeface="Consolas" panose="020B0609020204030204" pitchFamily="49" charset="0"/>
                <a:ea typeface="Anonymous Pro" panose="02060609030202000504" pitchFamily="49" charset="0"/>
                <a:cs typeface="Consolas" panose="020B0609020204030204" pitchFamily="49" charset="0"/>
              </a:rPr>
              <a:t> = </a:t>
            </a:r>
            <a:r>
              <a:rPr lang="en-US" sz="1400" b="1" dirty="0" err="1">
                <a:solidFill>
                  <a:srgbClr val="0070C0"/>
                </a:solidFill>
                <a:latin typeface="Consolas" panose="020B0609020204030204" pitchFamily="49" charset="0"/>
                <a:ea typeface="Anonymous Pro" panose="02060609030202000504" pitchFamily="49" charset="0"/>
                <a:cs typeface="Consolas" panose="020B0609020204030204" pitchFamily="49" charset="0"/>
              </a:rPr>
              <a:t>x</a:t>
            </a:r>
            <a:r>
              <a:rPr lang="en-US" sz="1400" dirty="0" err="1">
                <a:latin typeface="Consolas" panose="020B0609020204030204" pitchFamily="49" charset="0"/>
                <a:ea typeface="Anonymous Pro" panose="02060609030202000504" pitchFamily="49" charset="0"/>
                <a:cs typeface="Consolas" panose="020B0609020204030204" pitchFamily="49" charset="0"/>
              </a:rPr>
              <a:t>.groupByKey</a:t>
            </a:r>
            <a:r>
              <a:rPr lang="en-US" sz="1400" dirty="0">
                <a:latin typeface="Consolas" panose="020B0609020204030204" pitchFamily="49" charset="0"/>
                <a:ea typeface="Anonymous Pro" panose="02060609030202000504" pitchFamily="49" charset="0"/>
                <a:cs typeface="Consolas" panose="020B0609020204030204" pitchFamily="49" charset="0"/>
              </a:rPr>
              <a:t>()</a:t>
            </a:r>
          </a:p>
          <a:p>
            <a:r>
              <a:rPr lang="en-US" sz="1400" dirty="0" err="1" smtClean="0">
                <a:latin typeface="Consolas" panose="020B0609020204030204" pitchFamily="49" charset="0"/>
                <a:ea typeface="Anonymous Pro" panose="02060609030202000504" pitchFamily="49" charset="0"/>
                <a:cs typeface="Consolas" panose="020B0609020204030204" pitchFamily="49" charset="0"/>
              </a:rPr>
              <a:t>println</a:t>
            </a:r>
            <a:r>
              <a:rPr lang="en-US" sz="1400" dirty="0" smtClean="0">
                <a:latin typeface="Consolas" panose="020B0609020204030204" pitchFamily="49" charset="0"/>
                <a:ea typeface="Anonymous Pro" panose="02060609030202000504" pitchFamily="49" charset="0"/>
                <a:cs typeface="Consolas" panose="020B0609020204030204" pitchFamily="49" charset="0"/>
              </a:rPr>
              <a:t>(</a:t>
            </a:r>
            <a:r>
              <a:rPr lang="en-US" sz="1400" b="1" dirty="0" err="1" smtClean="0">
                <a:solidFill>
                  <a:srgbClr val="0070C0"/>
                </a:solidFill>
                <a:latin typeface="Consolas" panose="020B0609020204030204" pitchFamily="49" charset="0"/>
                <a:ea typeface="Anonymous Pro" panose="02060609030202000504" pitchFamily="49" charset="0"/>
                <a:cs typeface="Consolas" panose="020B0609020204030204" pitchFamily="49" charset="0"/>
              </a:rPr>
              <a:t>x</a:t>
            </a:r>
            <a:r>
              <a:rPr lang="en-US" sz="1400" dirty="0" err="1" smtClean="0">
                <a:latin typeface="Consolas" panose="020B0609020204030204" pitchFamily="49" charset="0"/>
                <a:ea typeface="Anonymous Pro" panose="02060609030202000504" pitchFamily="49" charset="0"/>
                <a:cs typeface="Consolas" panose="020B0609020204030204" pitchFamily="49" charset="0"/>
              </a:rPr>
              <a:t>.collect</a:t>
            </a:r>
            <a:r>
              <a:rPr lang="en-US" sz="1400" dirty="0" smtClean="0">
                <a:latin typeface="Consolas" panose="020B0609020204030204" pitchFamily="49" charset="0"/>
                <a:ea typeface="Anonymous Pro" panose="02060609030202000504" pitchFamily="49" charset="0"/>
                <a:cs typeface="Consolas" panose="020B0609020204030204" pitchFamily="49" charset="0"/>
              </a:rPr>
              <a:t>().</a:t>
            </a:r>
            <a:r>
              <a:rPr lang="en-US" sz="1400" dirty="0" err="1">
                <a:latin typeface="Consolas" panose="020B0609020204030204" pitchFamily="49" charset="0"/>
                <a:ea typeface="Anonymous Pro" panose="02060609030202000504" pitchFamily="49" charset="0"/>
                <a:cs typeface="Consolas" panose="020B0609020204030204" pitchFamily="49" charset="0"/>
              </a:rPr>
              <a:t>mkString</a:t>
            </a:r>
            <a:r>
              <a:rPr lang="en-US" sz="1400" dirty="0">
                <a:latin typeface="Consolas" panose="020B0609020204030204" pitchFamily="49" charset="0"/>
                <a:ea typeface="Anonymous Pro" panose="02060609030202000504" pitchFamily="49" charset="0"/>
                <a:cs typeface="Consolas" panose="020B0609020204030204" pitchFamily="49" charset="0"/>
              </a:rPr>
              <a:t>(", "))</a:t>
            </a:r>
          </a:p>
          <a:p>
            <a:r>
              <a:rPr lang="en-US" sz="1400" dirty="0" err="1" smtClean="0">
                <a:latin typeface="Consolas" panose="020B0609020204030204" pitchFamily="49" charset="0"/>
                <a:ea typeface="Anonymous Pro" panose="02060609030202000504" pitchFamily="49" charset="0"/>
                <a:cs typeface="Consolas" panose="020B0609020204030204" pitchFamily="49" charset="0"/>
              </a:rPr>
              <a:t>println</a:t>
            </a:r>
            <a:r>
              <a:rPr lang="en-US" sz="1400" dirty="0" smtClean="0">
                <a:latin typeface="Consolas" panose="020B0609020204030204" pitchFamily="49" charset="0"/>
                <a:ea typeface="Anonymous Pro" panose="02060609030202000504" pitchFamily="49" charset="0"/>
                <a:cs typeface="Consolas" panose="020B0609020204030204" pitchFamily="49" charset="0"/>
              </a:rPr>
              <a:t>(</a:t>
            </a:r>
            <a:r>
              <a:rPr lang="en-US" sz="1400" b="1" dirty="0" err="1" smtClean="0">
                <a:solidFill>
                  <a:srgbClr val="E8761D"/>
                </a:solidFill>
                <a:latin typeface="Consolas" panose="020B0609020204030204" pitchFamily="49" charset="0"/>
                <a:ea typeface="Anonymous Pro" panose="02060609030202000504" pitchFamily="49" charset="0"/>
                <a:cs typeface="Consolas" panose="020B0609020204030204" pitchFamily="49" charset="0"/>
              </a:rPr>
              <a:t>y</a:t>
            </a:r>
            <a:r>
              <a:rPr lang="en-US" sz="1400" dirty="0" err="1" smtClean="0">
                <a:latin typeface="Consolas" panose="020B0609020204030204" pitchFamily="49" charset="0"/>
                <a:ea typeface="Anonymous Pro" panose="02060609030202000504" pitchFamily="49" charset="0"/>
                <a:cs typeface="Consolas" panose="020B0609020204030204" pitchFamily="49" charset="0"/>
              </a:rPr>
              <a:t>.collect</a:t>
            </a:r>
            <a:r>
              <a:rPr lang="en-US" sz="1400" dirty="0" smtClean="0">
                <a:latin typeface="Consolas" panose="020B0609020204030204" pitchFamily="49" charset="0"/>
                <a:ea typeface="Anonymous Pro" panose="02060609030202000504" pitchFamily="49" charset="0"/>
                <a:cs typeface="Consolas" panose="020B0609020204030204" pitchFamily="49" charset="0"/>
              </a:rPr>
              <a:t>().</a:t>
            </a:r>
            <a:r>
              <a:rPr lang="en-US" sz="1400" dirty="0" err="1">
                <a:latin typeface="Consolas" panose="020B0609020204030204" pitchFamily="49" charset="0"/>
                <a:ea typeface="Anonymous Pro" panose="02060609030202000504" pitchFamily="49" charset="0"/>
                <a:cs typeface="Consolas" panose="020B0609020204030204" pitchFamily="49" charset="0"/>
              </a:rPr>
              <a:t>mkString</a:t>
            </a:r>
            <a:r>
              <a:rPr lang="en-US" sz="1400" dirty="0">
                <a:latin typeface="Consolas" panose="020B0609020204030204" pitchFamily="49" charset="0"/>
                <a:ea typeface="Anonymous Pro" panose="02060609030202000504" pitchFamily="49" charset="0"/>
                <a:cs typeface="Consolas" panose="020B0609020204030204" pitchFamily="49" charset="0"/>
              </a:rPr>
              <a:t>(", "))</a:t>
            </a:r>
          </a:p>
        </p:txBody>
      </p:sp>
      <p:sp>
        <p:nvSpPr>
          <p:cNvPr id="24" name="Rectangle 23"/>
          <p:cNvSpPr/>
          <p:nvPr/>
        </p:nvSpPr>
        <p:spPr>
          <a:xfrm>
            <a:off x="4971710" y="844068"/>
            <a:ext cx="1666985" cy="714668"/>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5124110" y="996468"/>
            <a:ext cx="1666985" cy="714668"/>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5276510" y="1148868"/>
            <a:ext cx="1666985" cy="714668"/>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4682814" y="576077"/>
            <a:ext cx="95561" cy="121941"/>
          </a:xfrm>
          <a:prstGeom prst="rect">
            <a:avLst/>
          </a:prstGeom>
          <a:solidFill>
            <a:srgbClr val="FFFF00"/>
          </a:solidFill>
        </p:spPr>
        <p:txBody>
          <a:bodyPr wrap="square" rtlCol="0">
            <a:spAutoFit/>
          </a:bodyPr>
          <a:lstStyle/>
          <a:p>
            <a:pPr algn="ctr"/>
            <a:endParaRPr lang="en-US" sz="1400" dirty="0">
              <a:solidFill>
                <a:schemeClr val="bg1"/>
              </a:solidFill>
            </a:endParaRPr>
          </a:p>
        </p:txBody>
      </p:sp>
      <p:sp>
        <p:nvSpPr>
          <p:cNvPr id="35" name="TextBox 34"/>
          <p:cNvSpPr txBox="1"/>
          <p:nvPr/>
        </p:nvSpPr>
        <p:spPr>
          <a:xfrm>
            <a:off x="4832039" y="699902"/>
            <a:ext cx="95561" cy="121941"/>
          </a:xfrm>
          <a:prstGeom prst="rect">
            <a:avLst/>
          </a:prstGeom>
          <a:solidFill>
            <a:srgbClr val="FFFF00"/>
          </a:solidFill>
        </p:spPr>
        <p:txBody>
          <a:bodyPr wrap="square" rtlCol="0">
            <a:spAutoFit/>
          </a:bodyPr>
          <a:lstStyle/>
          <a:p>
            <a:pPr algn="ctr"/>
            <a:endParaRPr lang="en-US" sz="1400" dirty="0">
              <a:solidFill>
                <a:schemeClr val="bg1"/>
              </a:solidFill>
            </a:endParaRPr>
          </a:p>
        </p:txBody>
      </p:sp>
      <p:sp>
        <p:nvSpPr>
          <p:cNvPr id="36" name="TextBox 35"/>
          <p:cNvSpPr txBox="1"/>
          <p:nvPr/>
        </p:nvSpPr>
        <p:spPr>
          <a:xfrm>
            <a:off x="4984439" y="858652"/>
            <a:ext cx="95561" cy="121941"/>
          </a:xfrm>
          <a:prstGeom prst="rect">
            <a:avLst/>
          </a:prstGeom>
          <a:solidFill>
            <a:srgbClr val="FFFF00"/>
          </a:solidFill>
        </p:spPr>
        <p:txBody>
          <a:bodyPr wrap="square" rtlCol="0">
            <a:spAutoFit/>
          </a:bodyPr>
          <a:lstStyle/>
          <a:p>
            <a:pPr algn="ctr"/>
            <a:endParaRPr lang="en-US" sz="1400" dirty="0">
              <a:solidFill>
                <a:schemeClr val="bg1"/>
              </a:solidFill>
            </a:endParaRPr>
          </a:p>
        </p:txBody>
      </p:sp>
      <p:sp>
        <p:nvSpPr>
          <p:cNvPr id="37" name="TextBox 36"/>
          <p:cNvSpPr txBox="1"/>
          <p:nvPr/>
        </p:nvSpPr>
        <p:spPr>
          <a:xfrm>
            <a:off x="7812030" y="627130"/>
            <a:ext cx="95561" cy="121941"/>
          </a:xfrm>
          <a:prstGeom prst="rect">
            <a:avLst/>
          </a:prstGeom>
          <a:solidFill>
            <a:srgbClr val="FFFF00"/>
          </a:solidFill>
        </p:spPr>
        <p:txBody>
          <a:bodyPr wrap="square" rtlCol="0">
            <a:spAutoFit/>
          </a:bodyPr>
          <a:lstStyle/>
          <a:p>
            <a:pPr algn="ctr"/>
            <a:endParaRPr lang="en-US" sz="1400" dirty="0">
              <a:solidFill>
                <a:schemeClr val="bg1"/>
              </a:solidFill>
            </a:endParaRPr>
          </a:p>
        </p:txBody>
      </p:sp>
      <p:sp>
        <p:nvSpPr>
          <p:cNvPr id="38" name="TextBox 37"/>
          <p:cNvSpPr txBox="1"/>
          <p:nvPr/>
        </p:nvSpPr>
        <p:spPr>
          <a:xfrm>
            <a:off x="5135067" y="1004689"/>
            <a:ext cx="95561" cy="121941"/>
          </a:xfrm>
          <a:prstGeom prst="rect">
            <a:avLst/>
          </a:prstGeom>
          <a:solidFill>
            <a:srgbClr val="7030A0"/>
          </a:solidFill>
        </p:spPr>
        <p:txBody>
          <a:bodyPr wrap="square" rtlCol="0">
            <a:spAutoFit/>
          </a:bodyPr>
          <a:lstStyle/>
          <a:p>
            <a:pPr algn="ctr"/>
            <a:endParaRPr lang="en-US" sz="1400" dirty="0">
              <a:solidFill>
                <a:schemeClr val="bg1"/>
              </a:solidFill>
            </a:endParaRPr>
          </a:p>
        </p:txBody>
      </p:sp>
      <p:sp>
        <p:nvSpPr>
          <p:cNvPr id="39" name="TextBox 38"/>
          <p:cNvSpPr txBox="1"/>
          <p:nvPr/>
        </p:nvSpPr>
        <p:spPr>
          <a:xfrm>
            <a:off x="5285892" y="1157089"/>
            <a:ext cx="95561" cy="121941"/>
          </a:xfrm>
          <a:prstGeom prst="rect">
            <a:avLst/>
          </a:prstGeom>
          <a:solidFill>
            <a:srgbClr val="7030A0"/>
          </a:solidFill>
        </p:spPr>
        <p:txBody>
          <a:bodyPr wrap="square" rtlCol="0">
            <a:spAutoFit/>
          </a:bodyPr>
          <a:lstStyle/>
          <a:p>
            <a:pPr algn="ctr"/>
            <a:endParaRPr lang="en-US" sz="1400" dirty="0">
              <a:solidFill>
                <a:schemeClr val="bg1"/>
              </a:solidFill>
            </a:endParaRPr>
          </a:p>
        </p:txBody>
      </p:sp>
      <p:sp>
        <p:nvSpPr>
          <p:cNvPr id="40" name="TextBox 39"/>
          <p:cNvSpPr txBox="1"/>
          <p:nvPr/>
        </p:nvSpPr>
        <p:spPr>
          <a:xfrm>
            <a:off x="8060824" y="835093"/>
            <a:ext cx="95561" cy="121941"/>
          </a:xfrm>
          <a:prstGeom prst="rect">
            <a:avLst/>
          </a:prstGeom>
          <a:solidFill>
            <a:srgbClr val="7030A0"/>
          </a:solidFill>
        </p:spPr>
        <p:txBody>
          <a:bodyPr wrap="square" rtlCol="0">
            <a:spAutoFit/>
          </a:bodyPr>
          <a:lstStyle/>
          <a:p>
            <a:pPr algn="ctr"/>
            <a:endParaRPr lang="en-US" sz="1400" dirty="0">
              <a:solidFill>
                <a:schemeClr val="bg1"/>
              </a:solidFill>
            </a:endParaRPr>
          </a:p>
        </p:txBody>
      </p:sp>
      <p:pic>
        <p:nvPicPr>
          <p:cNvPr id="41" name="Picture 4" descr="http://pixabay.com/static/uploads/photo/2012/04/24/11/21/merging-39400_640.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1153382" y="156159"/>
            <a:ext cx="835292" cy="8352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70957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1"/>
          <p:cNvSpPr>
            <a:spLocks noGrp="1"/>
          </p:cNvSpPr>
          <p:nvPr>
            <p:ph type="title"/>
          </p:nvPr>
        </p:nvSpPr>
        <p:spPr>
          <a:xfrm>
            <a:off x="1024128" y="585216"/>
            <a:ext cx="9720072" cy="1499616"/>
          </a:xfrm>
        </p:spPr>
        <p:txBody>
          <a:bodyPr/>
          <a:lstStyle/>
          <a:p>
            <a:r>
              <a:rPr lang="en-US" dirty="0" err="1" smtClean="0"/>
              <a:t>Reduce</a:t>
            </a:r>
            <a:r>
              <a:rPr lang="en-US" dirty="0" err="1" smtClean="0">
                <a:solidFill>
                  <a:schemeClr val="bg1">
                    <a:lumMod val="65000"/>
                  </a:schemeClr>
                </a:solidFill>
              </a:rPr>
              <a:t>By</a:t>
            </a:r>
            <a:r>
              <a:rPr lang="en-US" dirty="0" err="1" smtClean="0"/>
              <a:t>Key</a:t>
            </a:r>
            <a:r>
              <a:rPr lang="en-US" dirty="0" smtClean="0"/>
              <a:t>  </a:t>
            </a:r>
            <a:r>
              <a:rPr lang="en-US" sz="3200" dirty="0" smtClean="0"/>
              <a:t>vs</a:t>
            </a:r>
            <a:r>
              <a:rPr lang="en-US" dirty="0" smtClean="0"/>
              <a:t>  </a:t>
            </a:r>
            <a:r>
              <a:rPr lang="en-US" dirty="0" err="1" smtClean="0"/>
              <a:t>Group</a:t>
            </a:r>
            <a:r>
              <a:rPr lang="en-US" dirty="0" err="1" smtClean="0">
                <a:solidFill>
                  <a:schemeClr val="bg2">
                    <a:lumMod val="75000"/>
                  </a:schemeClr>
                </a:solidFill>
              </a:rPr>
              <a:t>by</a:t>
            </a:r>
            <a:r>
              <a:rPr lang="en-US" dirty="0" err="1" smtClean="0"/>
              <a:t>key</a:t>
            </a:r>
            <a:r>
              <a:rPr lang="en-US" dirty="0" smtClean="0"/>
              <a:t>   </a:t>
            </a:r>
            <a:endParaRPr lang="en-US" dirty="0"/>
          </a:p>
        </p:txBody>
      </p:sp>
      <p:sp>
        <p:nvSpPr>
          <p:cNvPr id="7" name="TextBox 6"/>
          <p:cNvSpPr txBox="1"/>
          <p:nvPr/>
        </p:nvSpPr>
        <p:spPr>
          <a:xfrm>
            <a:off x="1786271" y="2328530"/>
            <a:ext cx="8559208" cy="3139321"/>
          </a:xfrm>
          <a:prstGeom prst="rect">
            <a:avLst/>
          </a:prstGeom>
          <a:noFill/>
        </p:spPr>
        <p:txBody>
          <a:bodyPr wrap="square" rtlCol="0">
            <a:spAutoFit/>
          </a:bodyPr>
          <a:lstStyle/>
          <a:p>
            <a:r>
              <a:rPr lang="en-US" dirty="0" err="1">
                <a:latin typeface="Consolas" panose="020B0609020204030204" pitchFamily="49" charset="0"/>
                <a:cs typeface="Consolas" panose="020B0609020204030204" pitchFamily="49" charset="0"/>
              </a:rPr>
              <a:t>val</a:t>
            </a:r>
            <a:r>
              <a:rPr lang="en-US" dirty="0">
                <a:latin typeface="Consolas" panose="020B0609020204030204" pitchFamily="49" charset="0"/>
                <a:cs typeface="Consolas" panose="020B0609020204030204" pitchFamily="49" charset="0"/>
              </a:rPr>
              <a:t> words = Array("one", "two", "two", "three", "three", "three")</a:t>
            </a:r>
          </a:p>
          <a:p>
            <a:r>
              <a:rPr lang="en-US" dirty="0" err="1">
                <a:latin typeface="Consolas" panose="020B0609020204030204" pitchFamily="49" charset="0"/>
                <a:cs typeface="Consolas" panose="020B0609020204030204" pitchFamily="49" charset="0"/>
              </a:rPr>
              <a:t>val</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wordPairsRDD</a:t>
            </a:r>
            <a:r>
              <a:rPr lang="en-US" dirty="0">
                <a:latin typeface="Consolas" panose="020B0609020204030204" pitchFamily="49" charset="0"/>
                <a:cs typeface="Consolas" panose="020B0609020204030204" pitchFamily="49" charset="0"/>
              </a:rPr>
              <a:t> = </a:t>
            </a:r>
            <a:r>
              <a:rPr lang="en-US" dirty="0" err="1">
                <a:latin typeface="Consolas" panose="020B0609020204030204" pitchFamily="49" charset="0"/>
                <a:cs typeface="Consolas" panose="020B0609020204030204" pitchFamily="49" charset="0"/>
              </a:rPr>
              <a:t>sc.parallelize</a:t>
            </a:r>
            <a:r>
              <a:rPr lang="en-US" dirty="0">
                <a:latin typeface="Consolas" panose="020B0609020204030204" pitchFamily="49" charset="0"/>
                <a:cs typeface="Consolas" panose="020B0609020204030204" pitchFamily="49" charset="0"/>
              </a:rPr>
              <a:t>(words).map(word =&gt; (word, 1))</a:t>
            </a:r>
          </a:p>
          <a:p>
            <a:endParaRPr lang="en-US" dirty="0">
              <a:latin typeface="Consolas" panose="020B0609020204030204" pitchFamily="49" charset="0"/>
              <a:cs typeface="Consolas" panose="020B0609020204030204" pitchFamily="49" charset="0"/>
            </a:endParaRPr>
          </a:p>
          <a:p>
            <a:r>
              <a:rPr lang="en-US" dirty="0" err="1">
                <a:latin typeface="Consolas" panose="020B0609020204030204" pitchFamily="49" charset="0"/>
                <a:cs typeface="Consolas" panose="020B0609020204030204" pitchFamily="49" charset="0"/>
              </a:rPr>
              <a:t>val</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wordCountsWithReduce</a:t>
            </a:r>
            <a:r>
              <a:rPr lang="en-US" dirty="0">
                <a:latin typeface="Consolas" panose="020B0609020204030204" pitchFamily="49" charset="0"/>
                <a:cs typeface="Consolas" panose="020B0609020204030204" pitchFamily="49" charset="0"/>
              </a:rPr>
              <a:t> = </a:t>
            </a:r>
            <a:r>
              <a:rPr lang="en-US" dirty="0" err="1">
                <a:latin typeface="Consolas" panose="020B0609020204030204" pitchFamily="49" charset="0"/>
                <a:cs typeface="Consolas" panose="020B0609020204030204" pitchFamily="49" charset="0"/>
              </a:rPr>
              <a:t>wordPairsRDD</a:t>
            </a:r>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  .</a:t>
            </a:r>
            <a:r>
              <a:rPr lang="en-US" dirty="0" err="1">
                <a:solidFill>
                  <a:srgbClr val="915CCC"/>
                </a:solidFill>
                <a:latin typeface="Consolas" panose="020B0609020204030204" pitchFamily="49" charset="0"/>
                <a:cs typeface="Consolas" panose="020B0609020204030204" pitchFamily="49" charset="0"/>
              </a:rPr>
              <a:t>reduceByKey</a:t>
            </a:r>
            <a:r>
              <a:rPr lang="en-US" dirty="0">
                <a:latin typeface="Consolas" panose="020B0609020204030204" pitchFamily="49" charset="0"/>
                <a:cs typeface="Consolas" panose="020B0609020204030204" pitchFamily="49" charset="0"/>
              </a:rPr>
              <a:t>(_ + _)</a:t>
            </a:r>
          </a:p>
          <a:p>
            <a:r>
              <a:rPr lang="en-US" dirty="0">
                <a:latin typeface="Consolas" panose="020B0609020204030204" pitchFamily="49" charset="0"/>
                <a:cs typeface="Consolas" panose="020B0609020204030204" pitchFamily="49" charset="0"/>
              </a:rPr>
              <a:t>  .collect()</a:t>
            </a:r>
          </a:p>
          <a:p>
            <a:endParaRPr lang="en-US" dirty="0">
              <a:latin typeface="Consolas" panose="020B0609020204030204" pitchFamily="49" charset="0"/>
              <a:cs typeface="Consolas" panose="020B0609020204030204" pitchFamily="49" charset="0"/>
            </a:endParaRPr>
          </a:p>
          <a:p>
            <a:r>
              <a:rPr lang="en-US" dirty="0" err="1">
                <a:latin typeface="Consolas" panose="020B0609020204030204" pitchFamily="49" charset="0"/>
                <a:cs typeface="Consolas" panose="020B0609020204030204" pitchFamily="49" charset="0"/>
              </a:rPr>
              <a:t>val</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wordCountsWithGroup</a:t>
            </a:r>
            <a:r>
              <a:rPr lang="en-US" dirty="0">
                <a:latin typeface="Consolas" panose="020B0609020204030204" pitchFamily="49" charset="0"/>
                <a:cs typeface="Consolas" panose="020B0609020204030204" pitchFamily="49" charset="0"/>
              </a:rPr>
              <a:t> = </a:t>
            </a:r>
            <a:r>
              <a:rPr lang="en-US" dirty="0" err="1">
                <a:latin typeface="Consolas" panose="020B0609020204030204" pitchFamily="49" charset="0"/>
                <a:cs typeface="Consolas" panose="020B0609020204030204" pitchFamily="49" charset="0"/>
              </a:rPr>
              <a:t>wordPairsRDD</a:t>
            </a:r>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  .</a:t>
            </a:r>
            <a:r>
              <a:rPr lang="en-US" dirty="0" err="1">
                <a:solidFill>
                  <a:srgbClr val="E8761D"/>
                </a:solidFill>
                <a:latin typeface="Consolas" panose="020B0609020204030204" pitchFamily="49" charset="0"/>
                <a:cs typeface="Consolas" panose="020B0609020204030204" pitchFamily="49" charset="0"/>
              </a:rPr>
              <a:t>groupByKey</a:t>
            </a:r>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.map(t =&gt; (t._1, t._2.sum))</a:t>
            </a:r>
          </a:p>
          <a:p>
            <a:r>
              <a:rPr lang="en-US" dirty="0">
                <a:latin typeface="Consolas" panose="020B0609020204030204" pitchFamily="49" charset="0"/>
                <a:cs typeface="Consolas" panose="020B0609020204030204" pitchFamily="49" charset="0"/>
              </a:rPr>
              <a:t>  .collect()</a:t>
            </a:r>
          </a:p>
        </p:txBody>
      </p:sp>
    </p:spTree>
    <p:extLst>
      <p:ext uri="{BB962C8B-B14F-4D97-AF65-F5344CB8AC3E}">
        <p14:creationId xmlns:p14="http://schemas.microsoft.com/office/powerpoint/2010/main" val="17274079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1"/>
          <p:cNvSpPr>
            <a:spLocks noGrp="1"/>
          </p:cNvSpPr>
          <p:nvPr>
            <p:ph type="title"/>
          </p:nvPr>
        </p:nvSpPr>
        <p:spPr>
          <a:xfrm>
            <a:off x="1024128" y="585216"/>
            <a:ext cx="9720072" cy="1499616"/>
          </a:xfrm>
        </p:spPr>
        <p:txBody>
          <a:bodyPr/>
          <a:lstStyle/>
          <a:p>
            <a:r>
              <a:rPr lang="en-US" dirty="0" err="1" smtClean="0"/>
              <a:t>Reduce</a:t>
            </a:r>
            <a:r>
              <a:rPr lang="en-US" dirty="0" err="1" smtClean="0">
                <a:solidFill>
                  <a:schemeClr val="bg1">
                    <a:lumMod val="65000"/>
                  </a:schemeClr>
                </a:solidFill>
              </a:rPr>
              <a:t>By</a:t>
            </a:r>
            <a:r>
              <a:rPr lang="en-US" dirty="0" err="1" smtClean="0"/>
              <a:t>Key</a:t>
            </a:r>
            <a:endParaRPr lang="en-US" dirty="0"/>
          </a:p>
        </p:txBody>
      </p:sp>
      <p:sp>
        <p:nvSpPr>
          <p:cNvPr id="2" name="Rectangle 1"/>
          <p:cNvSpPr/>
          <p:nvPr/>
        </p:nvSpPr>
        <p:spPr>
          <a:xfrm>
            <a:off x="1435395" y="1994892"/>
            <a:ext cx="2190307" cy="17826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1467291" y="2416823"/>
            <a:ext cx="1073888" cy="369332"/>
          </a:xfrm>
          <a:prstGeom prst="rect">
            <a:avLst/>
          </a:prstGeom>
          <a:noFill/>
        </p:spPr>
        <p:txBody>
          <a:bodyPr wrap="square" rtlCol="0">
            <a:spAutoFit/>
          </a:bodyPr>
          <a:lstStyle/>
          <a:p>
            <a:r>
              <a:rPr lang="en-US" dirty="0">
                <a:solidFill>
                  <a:schemeClr val="bg1"/>
                </a:solidFill>
                <a:latin typeface="Consolas" panose="020B0609020204030204" pitchFamily="49" charset="0"/>
                <a:cs typeface="Consolas" panose="020B0609020204030204" pitchFamily="49" charset="0"/>
              </a:rPr>
              <a:t>(</a:t>
            </a:r>
            <a:r>
              <a:rPr lang="en-US" dirty="0" smtClean="0">
                <a:solidFill>
                  <a:schemeClr val="bg1"/>
                </a:solidFill>
                <a:latin typeface="Consolas" panose="020B0609020204030204" pitchFamily="49" charset="0"/>
                <a:cs typeface="Consolas" panose="020B0609020204030204" pitchFamily="49" charset="0"/>
              </a:rPr>
              <a:t>a, 1)</a:t>
            </a:r>
            <a:endParaRPr lang="en-US" dirty="0">
              <a:solidFill>
                <a:schemeClr val="bg1"/>
              </a:solidFill>
              <a:latin typeface="Consolas" panose="020B0609020204030204" pitchFamily="49" charset="0"/>
              <a:cs typeface="Consolas" panose="020B0609020204030204" pitchFamily="49" charset="0"/>
            </a:endParaRPr>
          </a:p>
        </p:txBody>
      </p:sp>
      <p:sp>
        <p:nvSpPr>
          <p:cNvPr id="6" name="TextBox 5"/>
          <p:cNvSpPr txBox="1"/>
          <p:nvPr/>
        </p:nvSpPr>
        <p:spPr>
          <a:xfrm>
            <a:off x="1456659" y="2748814"/>
            <a:ext cx="1073888" cy="369332"/>
          </a:xfrm>
          <a:prstGeom prst="rect">
            <a:avLst/>
          </a:prstGeom>
          <a:noFill/>
        </p:spPr>
        <p:txBody>
          <a:bodyPr wrap="square" rtlCol="0">
            <a:spAutoFit/>
          </a:bodyPr>
          <a:lstStyle/>
          <a:p>
            <a:r>
              <a:rPr lang="en-US" dirty="0" smtClean="0">
                <a:solidFill>
                  <a:schemeClr val="bg1"/>
                </a:solidFill>
                <a:latin typeface="Consolas" panose="020B0609020204030204" pitchFamily="49" charset="0"/>
                <a:cs typeface="Consolas" panose="020B0609020204030204" pitchFamily="49" charset="0"/>
              </a:rPr>
              <a:t>(</a:t>
            </a:r>
            <a:r>
              <a:rPr lang="en-US" dirty="0">
                <a:solidFill>
                  <a:schemeClr val="bg1"/>
                </a:solidFill>
                <a:latin typeface="Consolas" panose="020B0609020204030204" pitchFamily="49" charset="0"/>
                <a:cs typeface="Consolas" panose="020B0609020204030204" pitchFamily="49" charset="0"/>
              </a:rPr>
              <a:t>b</a:t>
            </a:r>
            <a:r>
              <a:rPr lang="en-US" dirty="0" smtClean="0">
                <a:solidFill>
                  <a:schemeClr val="bg1"/>
                </a:solidFill>
                <a:latin typeface="Consolas" panose="020B0609020204030204" pitchFamily="49" charset="0"/>
                <a:cs typeface="Consolas" panose="020B0609020204030204" pitchFamily="49" charset="0"/>
              </a:rPr>
              <a:t>, 1)</a:t>
            </a:r>
            <a:endParaRPr lang="en-US" dirty="0">
              <a:solidFill>
                <a:schemeClr val="bg1"/>
              </a:solidFill>
              <a:latin typeface="Consolas" panose="020B0609020204030204" pitchFamily="49" charset="0"/>
              <a:cs typeface="Consolas" panose="020B0609020204030204" pitchFamily="49" charset="0"/>
            </a:endParaRPr>
          </a:p>
        </p:txBody>
      </p:sp>
      <p:sp>
        <p:nvSpPr>
          <p:cNvPr id="8" name="TextBox 7"/>
          <p:cNvSpPr txBox="1"/>
          <p:nvPr/>
        </p:nvSpPr>
        <p:spPr>
          <a:xfrm>
            <a:off x="2721935" y="2431581"/>
            <a:ext cx="1073888" cy="369332"/>
          </a:xfrm>
          <a:prstGeom prst="rect">
            <a:avLst/>
          </a:prstGeom>
          <a:noFill/>
        </p:spPr>
        <p:txBody>
          <a:bodyPr wrap="square" rtlCol="0">
            <a:spAutoFit/>
          </a:bodyPr>
          <a:lstStyle/>
          <a:p>
            <a:r>
              <a:rPr lang="en-US" dirty="0">
                <a:solidFill>
                  <a:srgbClr val="FFFF00"/>
                </a:solidFill>
                <a:latin typeface="Consolas" panose="020B0609020204030204" pitchFamily="49" charset="0"/>
                <a:cs typeface="Consolas" panose="020B0609020204030204" pitchFamily="49" charset="0"/>
              </a:rPr>
              <a:t>(</a:t>
            </a:r>
            <a:r>
              <a:rPr lang="en-US" dirty="0" smtClean="0">
                <a:solidFill>
                  <a:srgbClr val="FFFF00"/>
                </a:solidFill>
                <a:latin typeface="Consolas" panose="020B0609020204030204" pitchFamily="49" charset="0"/>
                <a:cs typeface="Consolas" panose="020B0609020204030204" pitchFamily="49" charset="0"/>
              </a:rPr>
              <a:t>a, 1)</a:t>
            </a:r>
            <a:endParaRPr lang="en-US" dirty="0">
              <a:solidFill>
                <a:srgbClr val="FFFF00"/>
              </a:solidFill>
              <a:latin typeface="Consolas" panose="020B0609020204030204" pitchFamily="49" charset="0"/>
              <a:cs typeface="Consolas" panose="020B0609020204030204" pitchFamily="49" charset="0"/>
            </a:endParaRPr>
          </a:p>
        </p:txBody>
      </p:sp>
      <p:sp>
        <p:nvSpPr>
          <p:cNvPr id="9" name="TextBox 8"/>
          <p:cNvSpPr txBox="1"/>
          <p:nvPr/>
        </p:nvSpPr>
        <p:spPr>
          <a:xfrm>
            <a:off x="2711303" y="2763572"/>
            <a:ext cx="1073888" cy="369332"/>
          </a:xfrm>
          <a:prstGeom prst="rect">
            <a:avLst/>
          </a:prstGeom>
          <a:noFill/>
        </p:spPr>
        <p:txBody>
          <a:bodyPr wrap="square" rtlCol="0">
            <a:spAutoFit/>
          </a:bodyPr>
          <a:lstStyle/>
          <a:p>
            <a:r>
              <a:rPr lang="en-US" dirty="0" smtClean="0">
                <a:solidFill>
                  <a:srgbClr val="FFFF00"/>
                </a:solidFill>
                <a:latin typeface="Consolas" panose="020B0609020204030204" pitchFamily="49" charset="0"/>
                <a:cs typeface="Consolas" panose="020B0609020204030204" pitchFamily="49" charset="0"/>
              </a:rPr>
              <a:t>(</a:t>
            </a:r>
            <a:r>
              <a:rPr lang="en-US" dirty="0">
                <a:solidFill>
                  <a:srgbClr val="FFFF00"/>
                </a:solidFill>
                <a:latin typeface="Consolas" panose="020B0609020204030204" pitchFamily="49" charset="0"/>
                <a:cs typeface="Consolas" panose="020B0609020204030204" pitchFamily="49" charset="0"/>
              </a:rPr>
              <a:t>b</a:t>
            </a:r>
            <a:r>
              <a:rPr lang="en-US" dirty="0" smtClean="0">
                <a:solidFill>
                  <a:srgbClr val="FFFF00"/>
                </a:solidFill>
                <a:latin typeface="Consolas" panose="020B0609020204030204" pitchFamily="49" charset="0"/>
                <a:cs typeface="Consolas" panose="020B0609020204030204" pitchFamily="49" charset="0"/>
              </a:rPr>
              <a:t>, 1)</a:t>
            </a:r>
            <a:endParaRPr lang="en-US" dirty="0">
              <a:solidFill>
                <a:srgbClr val="FFFF00"/>
              </a:solidFill>
              <a:latin typeface="Consolas" panose="020B0609020204030204" pitchFamily="49" charset="0"/>
              <a:cs typeface="Consolas" panose="020B0609020204030204" pitchFamily="49" charset="0"/>
            </a:endParaRPr>
          </a:p>
        </p:txBody>
      </p:sp>
      <p:cxnSp>
        <p:nvCxnSpPr>
          <p:cNvPr id="5" name="Straight Arrow Connector 4"/>
          <p:cNvCxnSpPr/>
          <p:nvPr/>
        </p:nvCxnSpPr>
        <p:spPr>
          <a:xfrm>
            <a:off x="2311620" y="2753927"/>
            <a:ext cx="489098" cy="0"/>
          </a:xfrm>
          <a:prstGeom prst="straightConnector1">
            <a:avLst/>
          </a:prstGeom>
          <a:ln w="19050">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4600818" y="2009882"/>
            <a:ext cx="2190307" cy="17826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4632714" y="2191973"/>
            <a:ext cx="1073888" cy="369332"/>
          </a:xfrm>
          <a:prstGeom prst="rect">
            <a:avLst/>
          </a:prstGeom>
          <a:noFill/>
        </p:spPr>
        <p:txBody>
          <a:bodyPr wrap="square" rtlCol="0">
            <a:spAutoFit/>
          </a:bodyPr>
          <a:lstStyle/>
          <a:p>
            <a:r>
              <a:rPr lang="en-US" dirty="0">
                <a:solidFill>
                  <a:schemeClr val="bg1"/>
                </a:solidFill>
                <a:latin typeface="Consolas" panose="020B0609020204030204" pitchFamily="49" charset="0"/>
                <a:cs typeface="Consolas" panose="020B0609020204030204" pitchFamily="49" charset="0"/>
              </a:rPr>
              <a:t>(</a:t>
            </a:r>
            <a:r>
              <a:rPr lang="en-US" dirty="0" smtClean="0">
                <a:solidFill>
                  <a:schemeClr val="bg1"/>
                </a:solidFill>
                <a:latin typeface="Consolas" panose="020B0609020204030204" pitchFamily="49" charset="0"/>
                <a:cs typeface="Consolas" panose="020B0609020204030204" pitchFamily="49" charset="0"/>
              </a:rPr>
              <a:t>a, 1)</a:t>
            </a:r>
            <a:endParaRPr lang="en-US" dirty="0">
              <a:solidFill>
                <a:schemeClr val="bg1"/>
              </a:solidFill>
              <a:latin typeface="Consolas" panose="020B0609020204030204" pitchFamily="49" charset="0"/>
              <a:cs typeface="Consolas" panose="020B0609020204030204" pitchFamily="49" charset="0"/>
            </a:endParaRPr>
          </a:p>
        </p:txBody>
      </p:sp>
      <p:sp>
        <p:nvSpPr>
          <p:cNvPr id="19" name="TextBox 18"/>
          <p:cNvSpPr txBox="1"/>
          <p:nvPr/>
        </p:nvSpPr>
        <p:spPr>
          <a:xfrm>
            <a:off x="4622082" y="2523964"/>
            <a:ext cx="1073888" cy="369332"/>
          </a:xfrm>
          <a:prstGeom prst="rect">
            <a:avLst/>
          </a:prstGeom>
          <a:noFill/>
        </p:spPr>
        <p:txBody>
          <a:bodyPr wrap="square" rtlCol="0">
            <a:spAutoFit/>
          </a:bodyPr>
          <a:lstStyle/>
          <a:p>
            <a:r>
              <a:rPr lang="en-US" dirty="0" smtClean="0">
                <a:solidFill>
                  <a:schemeClr val="bg1"/>
                </a:solidFill>
                <a:latin typeface="Consolas" panose="020B0609020204030204" pitchFamily="49" charset="0"/>
                <a:cs typeface="Consolas" panose="020B0609020204030204" pitchFamily="49" charset="0"/>
              </a:rPr>
              <a:t>(a, 1)</a:t>
            </a:r>
            <a:endParaRPr lang="en-US" dirty="0">
              <a:solidFill>
                <a:schemeClr val="bg1"/>
              </a:solidFill>
              <a:latin typeface="Consolas" panose="020B0609020204030204" pitchFamily="49" charset="0"/>
              <a:cs typeface="Consolas" panose="020B0609020204030204" pitchFamily="49" charset="0"/>
            </a:endParaRPr>
          </a:p>
        </p:txBody>
      </p:sp>
      <p:sp>
        <p:nvSpPr>
          <p:cNvPr id="20" name="TextBox 19"/>
          <p:cNvSpPr txBox="1"/>
          <p:nvPr/>
        </p:nvSpPr>
        <p:spPr>
          <a:xfrm>
            <a:off x="5887358" y="2536511"/>
            <a:ext cx="1073888" cy="369332"/>
          </a:xfrm>
          <a:prstGeom prst="rect">
            <a:avLst/>
          </a:prstGeom>
          <a:noFill/>
        </p:spPr>
        <p:txBody>
          <a:bodyPr wrap="square" rtlCol="0">
            <a:spAutoFit/>
          </a:bodyPr>
          <a:lstStyle/>
          <a:p>
            <a:r>
              <a:rPr lang="en-US" dirty="0">
                <a:solidFill>
                  <a:srgbClr val="FFFF00"/>
                </a:solidFill>
                <a:latin typeface="Consolas" panose="020B0609020204030204" pitchFamily="49" charset="0"/>
                <a:cs typeface="Consolas" panose="020B0609020204030204" pitchFamily="49" charset="0"/>
              </a:rPr>
              <a:t>(</a:t>
            </a:r>
            <a:r>
              <a:rPr lang="en-US" dirty="0" smtClean="0">
                <a:solidFill>
                  <a:srgbClr val="FFFF00"/>
                </a:solidFill>
                <a:latin typeface="Consolas" panose="020B0609020204030204" pitchFamily="49" charset="0"/>
                <a:cs typeface="Consolas" panose="020B0609020204030204" pitchFamily="49" charset="0"/>
              </a:rPr>
              <a:t>a, 2)</a:t>
            </a:r>
            <a:endParaRPr lang="en-US" dirty="0">
              <a:solidFill>
                <a:srgbClr val="FFFF00"/>
              </a:solidFill>
              <a:latin typeface="Consolas" panose="020B0609020204030204" pitchFamily="49" charset="0"/>
              <a:cs typeface="Consolas" panose="020B0609020204030204" pitchFamily="49" charset="0"/>
            </a:endParaRPr>
          </a:p>
        </p:txBody>
      </p:sp>
      <p:sp>
        <p:nvSpPr>
          <p:cNvPr id="21" name="TextBox 20"/>
          <p:cNvSpPr txBox="1"/>
          <p:nvPr/>
        </p:nvSpPr>
        <p:spPr>
          <a:xfrm>
            <a:off x="5876726" y="2868502"/>
            <a:ext cx="1073888" cy="369332"/>
          </a:xfrm>
          <a:prstGeom prst="rect">
            <a:avLst/>
          </a:prstGeom>
          <a:noFill/>
        </p:spPr>
        <p:txBody>
          <a:bodyPr wrap="square" rtlCol="0">
            <a:spAutoFit/>
          </a:bodyPr>
          <a:lstStyle/>
          <a:p>
            <a:r>
              <a:rPr lang="en-US" dirty="0" smtClean="0">
                <a:solidFill>
                  <a:srgbClr val="FFFF00"/>
                </a:solidFill>
                <a:latin typeface="Consolas" panose="020B0609020204030204" pitchFamily="49" charset="0"/>
                <a:cs typeface="Consolas" panose="020B0609020204030204" pitchFamily="49" charset="0"/>
              </a:rPr>
              <a:t>(</a:t>
            </a:r>
            <a:r>
              <a:rPr lang="en-US" dirty="0">
                <a:solidFill>
                  <a:srgbClr val="FFFF00"/>
                </a:solidFill>
                <a:latin typeface="Consolas" panose="020B0609020204030204" pitchFamily="49" charset="0"/>
                <a:cs typeface="Consolas" panose="020B0609020204030204" pitchFamily="49" charset="0"/>
              </a:rPr>
              <a:t>b</a:t>
            </a:r>
            <a:r>
              <a:rPr lang="en-US" dirty="0" smtClean="0">
                <a:solidFill>
                  <a:srgbClr val="FFFF00"/>
                </a:solidFill>
                <a:latin typeface="Consolas" panose="020B0609020204030204" pitchFamily="49" charset="0"/>
                <a:cs typeface="Consolas" panose="020B0609020204030204" pitchFamily="49" charset="0"/>
              </a:rPr>
              <a:t>, 2)</a:t>
            </a:r>
            <a:endParaRPr lang="en-US" dirty="0">
              <a:solidFill>
                <a:srgbClr val="FFFF00"/>
              </a:solidFill>
              <a:latin typeface="Consolas" panose="020B0609020204030204" pitchFamily="49" charset="0"/>
              <a:cs typeface="Consolas" panose="020B0609020204030204" pitchFamily="49" charset="0"/>
            </a:endParaRPr>
          </a:p>
        </p:txBody>
      </p:sp>
      <p:cxnSp>
        <p:nvCxnSpPr>
          <p:cNvPr id="22" name="Straight Arrow Connector 21"/>
          <p:cNvCxnSpPr/>
          <p:nvPr/>
        </p:nvCxnSpPr>
        <p:spPr>
          <a:xfrm>
            <a:off x="5451421" y="2855955"/>
            <a:ext cx="489098" cy="0"/>
          </a:xfrm>
          <a:prstGeom prst="straightConnector1">
            <a:avLst/>
          </a:prstGeom>
          <a:ln w="19050">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4643346" y="2855955"/>
            <a:ext cx="1073888" cy="369332"/>
          </a:xfrm>
          <a:prstGeom prst="rect">
            <a:avLst/>
          </a:prstGeom>
          <a:noFill/>
        </p:spPr>
        <p:txBody>
          <a:bodyPr wrap="square" rtlCol="0">
            <a:spAutoFit/>
          </a:bodyPr>
          <a:lstStyle/>
          <a:p>
            <a:r>
              <a:rPr lang="en-US" dirty="0" smtClean="0">
                <a:solidFill>
                  <a:schemeClr val="bg1"/>
                </a:solidFill>
                <a:latin typeface="Consolas" panose="020B0609020204030204" pitchFamily="49" charset="0"/>
                <a:cs typeface="Consolas" panose="020B0609020204030204" pitchFamily="49" charset="0"/>
              </a:rPr>
              <a:t>(b, 1)</a:t>
            </a:r>
            <a:endParaRPr lang="en-US" dirty="0">
              <a:solidFill>
                <a:schemeClr val="bg1"/>
              </a:solidFill>
              <a:latin typeface="Consolas" panose="020B0609020204030204" pitchFamily="49" charset="0"/>
              <a:cs typeface="Consolas" panose="020B0609020204030204" pitchFamily="49" charset="0"/>
            </a:endParaRPr>
          </a:p>
        </p:txBody>
      </p:sp>
      <p:sp>
        <p:nvSpPr>
          <p:cNvPr id="24" name="TextBox 23"/>
          <p:cNvSpPr txBox="1"/>
          <p:nvPr/>
        </p:nvSpPr>
        <p:spPr>
          <a:xfrm>
            <a:off x="4647412" y="3188162"/>
            <a:ext cx="1073888" cy="369332"/>
          </a:xfrm>
          <a:prstGeom prst="rect">
            <a:avLst/>
          </a:prstGeom>
          <a:noFill/>
        </p:spPr>
        <p:txBody>
          <a:bodyPr wrap="square" rtlCol="0">
            <a:spAutoFit/>
          </a:bodyPr>
          <a:lstStyle/>
          <a:p>
            <a:r>
              <a:rPr lang="en-US" dirty="0" smtClean="0">
                <a:solidFill>
                  <a:schemeClr val="bg1"/>
                </a:solidFill>
                <a:latin typeface="Consolas" panose="020B0609020204030204" pitchFamily="49" charset="0"/>
                <a:cs typeface="Consolas" panose="020B0609020204030204" pitchFamily="49" charset="0"/>
              </a:rPr>
              <a:t>(b, 1)</a:t>
            </a:r>
            <a:endParaRPr lang="en-US" dirty="0">
              <a:solidFill>
                <a:schemeClr val="bg1"/>
              </a:solidFill>
              <a:latin typeface="Consolas" panose="020B0609020204030204" pitchFamily="49" charset="0"/>
              <a:cs typeface="Consolas" panose="020B0609020204030204" pitchFamily="49" charset="0"/>
            </a:endParaRPr>
          </a:p>
        </p:txBody>
      </p:sp>
      <p:sp>
        <p:nvSpPr>
          <p:cNvPr id="25" name="Rectangle 24"/>
          <p:cNvSpPr/>
          <p:nvPr/>
        </p:nvSpPr>
        <p:spPr>
          <a:xfrm>
            <a:off x="7915941" y="2014528"/>
            <a:ext cx="2190307" cy="17826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7947837" y="2031729"/>
            <a:ext cx="1073888" cy="369332"/>
          </a:xfrm>
          <a:prstGeom prst="rect">
            <a:avLst/>
          </a:prstGeom>
          <a:noFill/>
        </p:spPr>
        <p:txBody>
          <a:bodyPr wrap="square" rtlCol="0">
            <a:spAutoFit/>
          </a:bodyPr>
          <a:lstStyle/>
          <a:p>
            <a:r>
              <a:rPr lang="en-US" dirty="0">
                <a:solidFill>
                  <a:schemeClr val="bg1"/>
                </a:solidFill>
                <a:latin typeface="Consolas" panose="020B0609020204030204" pitchFamily="49" charset="0"/>
                <a:cs typeface="Consolas" panose="020B0609020204030204" pitchFamily="49" charset="0"/>
              </a:rPr>
              <a:t>(</a:t>
            </a:r>
            <a:r>
              <a:rPr lang="en-US" dirty="0" smtClean="0">
                <a:solidFill>
                  <a:schemeClr val="bg1"/>
                </a:solidFill>
                <a:latin typeface="Consolas" panose="020B0609020204030204" pitchFamily="49" charset="0"/>
                <a:cs typeface="Consolas" panose="020B0609020204030204" pitchFamily="49" charset="0"/>
              </a:rPr>
              <a:t>a, 1)</a:t>
            </a:r>
            <a:endParaRPr lang="en-US" dirty="0">
              <a:solidFill>
                <a:schemeClr val="bg1"/>
              </a:solidFill>
              <a:latin typeface="Consolas" panose="020B0609020204030204" pitchFamily="49" charset="0"/>
              <a:cs typeface="Consolas" panose="020B0609020204030204" pitchFamily="49" charset="0"/>
            </a:endParaRPr>
          </a:p>
        </p:txBody>
      </p:sp>
      <p:sp>
        <p:nvSpPr>
          <p:cNvPr id="27" name="TextBox 26"/>
          <p:cNvSpPr txBox="1"/>
          <p:nvPr/>
        </p:nvSpPr>
        <p:spPr>
          <a:xfrm>
            <a:off x="7937205" y="2363720"/>
            <a:ext cx="1073888" cy="369332"/>
          </a:xfrm>
          <a:prstGeom prst="rect">
            <a:avLst/>
          </a:prstGeom>
          <a:noFill/>
        </p:spPr>
        <p:txBody>
          <a:bodyPr wrap="square" rtlCol="0">
            <a:spAutoFit/>
          </a:bodyPr>
          <a:lstStyle/>
          <a:p>
            <a:r>
              <a:rPr lang="en-US" dirty="0" smtClean="0">
                <a:solidFill>
                  <a:schemeClr val="bg1"/>
                </a:solidFill>
                <a:latin typeface="Consolas" panose="020B0609020204030204" pitchFamily="49" charset="0"/>
                <a:cs typeface="Consolas" panose="020B0609020204030204" pitchFamily="49" charset="0"/>
              </a:rPr>
              <a:t>(a, 1)</a:t>
            </a:r>
            <a:endParaRPr lang="en-US" dirty="0">
              <a:solidFill>
                <a:schemeClr val="bg1"/>
              </a:solidFill>
              <a:latin typeface="Consolas" panose="020B0609020204030204" pitchFamily="49" charset="0"/>
              <a:cs typeface="Consolas" panose="020B0609020204030204" pitchFamily="49" charset="0"/>
            </a:endParaRPr>
          </a:p>
        </p:txBody>
      </p:sp>
      <p:sp>
        <p:nvSpPr>
          <p:cNvPr id="28" name="TextBox 27"/>
          <p:cNvSpPr txBox="1"/>
          <p:nvPr/>
        </p:nvSpPr>
        <p:spPr>
          <a:xfrm>
            <a:off x="9202481" y="2541157"/>
            <a:ext cx="1073888" cy="369332"/>
          </a:xfrm>
          <a:prstGeom prst="rect">
            <a:avLst/>
          </a:prstGeom>
          <a:noFill/>
        </p:spPr>
        <p:txBody>
          <a:bodyPr wrap="square" rtlCol="0">
            <a:spAutoFit/>
          </a:bodyPr>
          <a:lstStyle/>
          <a:p>
            <a:r>
              <a:rPr lang="en-US" dirty="0">
                <a:solidFill>
                  <a:srgbClr val="FFFF00"/>
                </a:solidFill>
                <a:latin typeface="Consolas" panose="020B0609020204030204" pitchFamily="49" charset="0"/>
                <a:cs typeface="Consolas" panose="020B0609020204030204" pitchFamily="49" charset="0"/>
              </a:rPr>
              <a:t>(</a:t>
            </a:r>
            <a:r>
              <a:rPr lang="en-US" dirty="0" smtClean="0">
                <a:solidFill>
                  <a:srgbClr val="FFFF00"/>
                </a:solidFill>
                <a:latin typeface="Consolas" panose="020B0609020204030204" pitchFamily="49" charset="0"/>
                <a:cs typeface="Consolas" panose="020B0609020204030204" pitchFamily="49" charset="0"/>
              </a:rPr>
              <a:t>a, 3)</a:t>
            </a:r>
            <a:endParaRPr lang="en-US" dirty="0">
              <a:solidFill>
                <a:srgbClr val="FFFF00"/>
              </a:solidFill>
              <a:latin typeface="Consolas" panose="020B0609020204030204" pitchFamily="49" charset="0"/>
              <a:cs typeface="Consolas" panose="020B0609020204030204" pitchFamily="49" charset="0"/>
            </a:endParaRPr>
          </a:p>
        </p:txBody>
      </p:sp>
      <p:sp>
        <p:nvSpPr>
          <p:cNvPr id="29" name="TextBox 28"/>
          <p:cNvSpPr txBox="1"/>
          <p:nvPr/>
        </p:nvSpPr>
        <p:spPr>
          <a:xfrm>
            <a:off x="9191849" y="2873148"/>
            <a:ext cx="1073888" cy="369332"/>
          </a:xfrm>
          <a:prstGeom prst="rect">
            <a:avLst/>
          </a:prstGeom>
          <a:noFill/>
        </p:spPr>
        <p:txBody>
          <a:bodyPr wrap="square" rtlCol="0">
            <a:spAutoFit/>
          </a:bodyPr>
          <a:lstStyle/>
          <a:p>
            <a:r>
              <a:rPr lang="en-US" dirty="0" smtClean="0">
                <a:solidFill>
                  <a:srgbClr val="FFFF00"/>
                </a:solidFill>
                <a:latin typeface="Consolas" panose="020B0609020204030204" pitchFamily="49" charset="0"/>
                <a:cs typeface="Consolas" panose="020B0609020204030204" pitchFamily="49" charset="0"/>
              </a:rPr>
              <a:t>(</a:t>
            </a:r>
            <a:r>
              <a:rPr lang="en-US" dirty="0">
                <a:solidFill>
                  <a:srgbClr val="FFFF00"/>
                </a:solidFill>
                <a:latin typeface="Consolas" panose="020B0609020204030204" pitchFamily="49" charset="0"/>
                <a:cs typeface="Consolas" panose="020B0609020204030204" pitchFamily="49" charset="0"/>
              </a:rPr>
              <a:t>b</a:t>
            </a:r>
            <a:r>
              <a:rPr lang="en-US" dirty="0" smtClean="0">
                <a:solidFill>
                  <a:srgbClr val="FFFF00"/>
                </a:solidFill>
                <a:latin typeface="Consolas" panose="020B0609020204030204" pitchFamily="49" charset="0"/>
                <a:cs typeface="Consolas" panose="020B0609020204030204" pitchFamily="49" charset="0"/>
              </a:rPr>
              <a:t>, 2)</a:t>
            </a:r>
            <a:endParaRPr lang="en-US" dirty="0">
              <a:solidFill>
                <a:srgbClr val="FFFF00"/>
              </a:solidFill>
              <a:latin typeface="Consolas" panose="020B0609020204030204" pitchFamily="49" charset="0"/>
              <a:cs typeface="Consolas" panose="020B0609020204030204" pitchFamily="49" charset="0"/>
            </a:endParaRPr>
          </a:p>
        </p:txBody>
      </p:sp>
      <p:cxnSp>
        <p:nvCxnSpPr>
          <p:cNvPr id="30" name="Straight Arrow Connector 29"/>
          <p:cNvCxnSpPr/>
          <p:nvPr/>
        </p:nvCxnSpPr>
        <p:spPr>
          <a:xfrm>
            <a:off x="8826504" y="2890581"/>
            <a:ext cx="489098" cy="0"/>
          </a:xfrm>
          <a:prstGeom prst="straightConnector1">
            <a:avLst/>
          </a:prstGeom>
          <a:ln w="19050">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7958469" y="2695711"/>
            <a:ext cx="1073888" cy="369332"/>
          </a:xfrm>
          <a:prstGeom prst="rect">
            <a:avLst/>
          </a:prstGeom>
          <a:noFill/>
        </p:spPr>
        <p:txBody>
          <a:bodyPr wrap="square" rtlCol="0">
            <a:spAutoFit/>
          </a:bodyPr>
          <a:lstStyle/>
          <a:p>
            <a:r>
              <a:rPr lang="en-US" dirty="0" smtClean="0">
                <a:solidFill>
                  <a:schemeClr val="bg1"/>
                </a:solidFill>
                <a:latin typeface="Consolas" panose="020B0609020204030204" pitchFamily="49" charset="0"/>
                <a:cs typeface="Consolas" panose="020B0609020204030204" pitchFamily="49" charset="0"/>
              </a:rPr>
              <a:t>(a, 1)</a:t>
            </a:r>
            <a:endParaRPr lang="en-US" dirty="0">
              <a:solidFill>
                <a:schemeClr val="bg1"/>
              </a:solidFill>
              <a:latin typeface="Consolas" panose="020B0609020204030204" pitchFamily="49" charset="0"/>
              <a:cs typeface="Consolas" panose="020B0609020204030204" pitchFamily="49" charset="0"/>
            </a:endParaRPr>
          </a:p>
        </p:txBody>
      </p:sp>
      <p:sp>
        <p:nvSpPr>
          <p:cNvPr id="32" name="TextBox 31"/>
          <p:cNvSpPr txBox="1"/>
          <p:nvPr/>
        </p:nvSpPr>
        <p:spPr>
          <a:xfrm>
            <a:off x="7962535" y="3027918"/>
            <a:ext cx="1073888" cy="369332"/>
          </a:xfrm>
          <a:prstGeom prst="rect">
            <a:avLst/>
          </a:prstGeom>
          <a:noFill/>
        </p:spPr>
        <p:txBody>
          <a:bodyPr wrap="square" rtlCol="0">
            <a:spAutoFit/>
          </a:bodyPr>
          <a:lstStyle/>
          <a:p>
            <a:r>
              <a:rPr lang="en-US" dirty="0" smtClean="0">
                <a:solidFill>
                  <a:schemeClr val="bg1"/>
                </a:solidFill>
                <a:latin typeface="Consolas" panose="020B0609020204030204" pitchFamily="49" charset="0"/>
                <a:cs typeface="Consolas" panose="020B0609020204030204" pitchFamily="49" charset="0"/>
              </a:rPr>
              <a:t>(b, 1)</a:t>
            </a:r>
            <a:endParaRPr lang="en-US" dirty="0">
              <a:solidFill>
                <a:schemeClr val="bg1"/>
              </a:solidFill>
              <a:latin typeface="Consolas" panose="020B0609020204030204" pitchFamily="49" charset="0"/>
              <a:cs typeface="Consolas" panose="020B0609020204030204" pitchFamily="49" charset="0"/>
            </a:endParaRPr>
          </a:p>
        </p:txBody>
      </p:sp>
      <p:sp>
        <p:nvSpPr>
          <p:cNvPr id="33" name="TextBox 32"/>
          <p:cNvSpPr txBox="1"/>
          <p:nvPr/>
        </p:nvSpPr>
        <p:spPr>
          <a:xfrm>
            <a:off x="7975115" y="3345381"/>
            <a:ext cx="1073888" cy="369332"/>
          </a:xfrm>
          <a:prstGeom prst="rect">
            <a:avLst/>
          </a:prstGeom>
          <a:noFill/>
        </p:spPr>
        <p:txBody>
          <a:bodyPr wrap="square" rtlCol="0">
            <a:spAutoFit/>
          </a:bodyPr>
          <a:lstStyle/>
          <a:p>
            <a:r>
              <a:rPr lang="en-US" dirty="0" smtClean="0">
                <a:solidFill>
                  <a:schemeClr val="bg1"/>
                </a:solidFill>
                <a:latin typeface="Consolas" panose="020B0609020204030204" pitchFamily="49" charset="0"/>
                <a:cs typeface="Consolas" panose="020B0609020204030204" pitchFamily="49" charset="0"/>
              </a:rPr>
              <a:t>(b, 1)</a:t>
            </a:r>
            <a:endParaRPr lang="en-US" dirty="0">
              <a:solidFill>
                <a:schemeClr val="bg1"/>
              </a:solidFill>
              <a:latin typeface="Consolas" panose="020B0609020204030204" pitchFamily="49" charset="0"/>
              <a:cs typeface="Consolas" panose="020B0609020204030204" pitchFamily="49" charset="0"/>
            </a:endParaRPr>
          </a:p>
        </p:txBody>
      </p:sp>
      <p:sp>
        <p:nvSpPr>
          <p:cNvPr id="35" name="Rectangle 34"/>
          <p:cNvSpPr/>
          <p:nvPr/>
        </p:nvSpPr>
        <p:spPr>
          <a:xfrm>
            <a:off x="2942195" y="4725600"/>
            <a:ext cx="2359325" cy="17826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2974091" y="5147531"/>
            <a:ext cx="1073888" cy="369332"/>
          </a:xfrm>
          <a:prstGeom prst="rect">
            <a:avLst/>
          </a:prstGeom>
          <a:noFill/>
        </p:spPr>
        <p:txBody>
          <a:bodyPr wrap="square" rtlCol="0">
            <a:spAutoFit/>
          </a:bodyPr>
          <a:lstStyle/>
          <a:p>
            <a:r>
              <a:rPr lang="en-US" dirty="0">
                <a:solidFill>
                  <a:schemeClr val="bg1"/>
                </a:solidFill>
                <a:latin typeface="Consolas" panose="020B0609020204030204" pitchFamily="49" charset="0"/>
                <a:cs typeface="Consolas" panose="020B0609020204030204" pitchFamily="49" charset="0"/>
              </a:rPr>
              <a:t>(</a:t>
            </a:r>
            <a:r>
              <a:rPr lang="en-US" dirty="0" smtClean="0">
                <a:solidFill>
                  <a:schemeClr val="bg1"/>
                </a:solidFill>
                <a:latin typeface="Consolas" panose="020B0609020204030204" pitchFamily="49" charset="0"/>
                <a:cs typeface="Consolas" panose="020B0609020204030204" pitchFamily="49" charset="0"/>
              </a:rPr>
              <a:t>a, 1)</a:t>
            </a:r>
            <a:endParaRPr lang="en-US" dirty="0">
              <a:solidFill>
                <a:schemeClr val="bg1"/>
              </a:solidFill>
              <a:latin typeface="Consolas" panose="020B0609020204030204" pitchFamily="49" charset="0"/>
              <a:cs typeface="Consolas" panose="020B0609020204030204" pitchFamily="49" charset="0"/>
            </a:endParaRPr>
          </a:p>
        </p:txBody>
      </p:sp>
      <p:sp>
        <p:nvSpPr>
          <p:cNvPr id="37" name="TextBox 36"/>
          <p:cNvSpPr txBox="1"/>
          <p:nvPr/>
        </p:nvSpPr>
        <p:spPr>
          <a:xfrm>
            <a:off x="2963459" y="5479522"/>
            <a:ext cx="1073888" cy="369332"/>
          </a:xfrm>
          <a:prstGeom prst="rect">
            <a:avLst/>
          </a:prstGeom>
          <a:noFill/>
        </p:spPr>
        <p:txBody>
          <a:bodyPr wrap="square" rtlCol="0">
            <a:spAutoFit/>
          </a:bodyPr>
          <a:lstStyle/>
          <a:p>
            <a:r>
              <a:rPr lang="en-US" dirty="0" smtClean="0">
                <a:solidFill>
                  <a:schemeClr val="bg1"/>
                </a:solidFill>
                <a:latin typeface="Consolas" panose="020B0609020204030204" pitchFamily="49" charset="0"/>
                <a:cs typeface="Consolas" panose="020B0609020204030204" pitchFamily="49" charset="0"/>
              </a:rPr>
              <a:t>(a, </a:t>
            </a:r>
            <a:r>
              <a:rPr lang="en-US" dirty="0">
                <a:solidFill>
                  <a:schemeClr val="bg1"/>
                </a:solidFill>
                <a:latin typeface="Consolas" panose="020B0609020204030204" pitchFamily="49" charset="0"/>
                <a:cs typeface="Consolas" panose="020B0609020204030204" pitchFamily="49" charset="0"/>
              </a:rPr>
              <a:t>2</a:t>
            </a:r>
            <a:r>
              <a:rPr lang="en-US" dirty="0" smtClean="0">
                <a:solidFill>
                  <a:schemeClr val="bg1"/>
                </a:solidFill>
                <a:latin typeface="Consolas" panose="020B0609020204030204" pitchFamily="49" charset="0"/>
                <a:cs typeface="Consolas" panose="020B0609020204030204" pitchFamily="49" charset="0"/>
              </a:rPr>
              <a:t>)</a:t>
            </a:r>
            <a:endParaRPr lang="en-US" dirty="0">
              <a:solidFill>
                <a:schemeClr val="bg1"/>
              </a:solidFill>
              <a:latin typeface="Consolas" panose="020B0609020204030204" pitchFamily="49" charset="0"/>
              <a:cs typeface="Consolas" panose="020B0609020204030204" pitchFamily="49" charset="0"/>
            </a:endParaRPr>
          </a:p>
        </p:txBody>
      </p:sp>
      <p:sp>
        <p:nvSpPr>
          <p:cNvPr id="38" name="TextBox 37"/>
          <p:cNvSpPr txBox="1"/>
          <p:nvPr/>
        </p:nvSpPr>
        <p:spPr>
          <a:xfrm>
            <a:off x="4269917" y="5481908"/>
            <a:ext cx="1073888" cy="369332"/>
          </a:xfrm>
          <a:prstGeom prst="rect">
            <a:avLst/>
          </a:prstGeom>
          <a:noFill/>
        </p:spPr>
        <p:txBody>
          <a:bodyPr wrap="square" rtlCol="0">
            <a:spAutoFit/>
          </a:bodyPr>
          <a:lstStyle/>
          <a:p>
            <a:r>
              <a:rPr lang="en-US" dirty="0">
                <a:solidFill>
                  <a:srgbClr val="FFFF00"/>
                </a:solidFill>
                <a:latin typeface="Consolas" panose="020B0609020204030204" pitchFamily="49" charset="0"/>
                <a:cs typeface="Consolas" panose="020B0609020204030204" pitchFamily="49" charset="0"/>
              </a:rPr>
              <a:t>(</a:t>
            </a:r>
            <a:r>
              <a:rPr lang="en-US" dirty="0" smtClean="0">
                <a:solidFill>
                  <a:srgbClr val="FFFF00"/>
                </a:solidFill>
                <a:latin typeface="Consolas" panose="020B0609020204030204" pitchFamily="49" charset="0"/>
                <a:cs typeface="Consolas" panose="020B0609020204030204" pitchFamily="49" charset="0"/>
              </a:rPr>
              <a:t>a, 6)</a:t>
            </a:r>
            <a:endParaRPr lang="en-US" dirty="0">
              <a:solidFill>
                <a:srgbClr val="FFFF00"/>
              </a:solidFill>
              <a:latin typeface="Consolas" panose="020B0609020204030204" pitchFamily="49" charset="0"/>
              <a:cs typeface="Consolas" panose="020B0609020204030204" pitchFamily="49" charset="0"/>
            </a:endParaRPr>
          </a:p>
        </p:txBody>
      </p:sp>
      <p:cxnSp>
        <p:nvCxnSpPr>
          <p:cNvPr id="40" name="Straight Arrow Connector 39"/>
          <p:cNvCxnSpPr/>
          <p:nvPr/>
        </p:nvCxnSpPr>
        <p:spPr>
          <a:xfrm>
            <a:off x="3813064" y="5681446"/>
            <a:ext cx="489098" cy="0"/>
          </a:xfrm>
          <a:prstGeom prst="straightConnector1">
            <a:avLst/>
          </a:prstGeom>
          <a:ln w="19050">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2983092" y="5824313"/>
            <a:ext cx="1073888" cy="369332"/>
          </a:xfrm>
          <a:prstGeom prst="rect">
            <a:avLst/>
          </a:prstGeom>
          <a:noFill/>
        </p:spPr>
        <p:txBody>
          <a:bodyPr wrap="square" rtlCol="0">
            <a:spAutoFit/>
          </a:bodyPr>
          <a:lstStyle/>
          <a:p>
            <a:r>
              <a:rPr lang="en-US" dirty="0" smtClean="0">
                <a:solidFill>
                  <a:schemeClr val="bg1"/>
                </a:solidFill>
                <a:latin typeface="Consolas" panose="020B0609020204030204" pitchFamily="49" charset="0"/>
                <a:cs typeface="Consolas" panose="020B0609020204030204" pitchFamily="49" charset="0"/>
              </a:rPr>
              <a:t>(a, 3)</a:t>
            </a:r>
            <a:endParaRPr lang="en-US" dirty="0">
              <a:solidFill>
                <a:schemeClr val="bg1"/>
              </a:solidFill>
              <a:latin typeface="Consolas" panose="020B0609020204030204" pitchFamily="49" charset="0"/>
              <a:cs typeface="Consolas" panose="020B0609020204030204" pitchFamily="49" charset="0"/>
            </a:endParaRPr>
          </a:p>
        </p:txBody>
      </p:sp>
      <p:sp>
        <p:nvSpPr>
          <p:cNvPr id="48" name="Rectangle 47"/>
          <p:cNvSpPr/>
          <p:nvPr/>
        </p:nvSpPr>
        <p:spPr>
          <a:xfrm>
            <a:off x="6272510" y="4725600"/>
            <a:ext cx="2359325" cy="17826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nvSpPr>
        <p:spPr>
          <a:xfrm>
            <a:off x="6304406" y="5147531"/>
            <a:ext cx="1073888" cy="369332"/>
          </a:xfrm>
          <a:prstGeom prst="rect">
            <a:avLst/>
          </a:prstGeom>
          <a:noFill/>
        </p:spPr>
        <p:txBody>
          <a:bodyPr wrap="square" rtlCol="0">
            <a:spAutoFit/>
          </a:bodyPr>
          <a:lstStyle/>
          <a:p>
            <a:r>
              <a:rPr lang="en-US" dirty="0" smtClean="0">
                <a:solidFill>
                  <a:schemeClr val="bg1"/>
                </a:solidFill>
                <a:latin typeface="Consolas" panose="020B0609020204030204" pitchFamily="49" charset="0"/>
                <a:cs typeface="Consolas" panose="020B0609020204030204" pitchFamily="49" charset="0"/>
              </a:rPr>
              <a:t>(b, 1)</a:t>
            </a:r>
            <a:endParaRPr lang="en-US" dirty="0">
              <a:solidFill>
                <a:schemeClr val="bg1"/>
              </a:solidFill>
              <a:latin typeface="Consolas" panose="020B0609020204030204" pitchFamily="49" charset="0"/>
              <a:cs typeface="Consolas" panose="020B0609020204030204" pitchFamily="49" charset="0"/>
            </a:endParaRPr>
          </a:p>
        </p:txBody>
      </p:sp>
      <p:sp>
        <p:nvSpPr>
          <p:cNvPr id="50" name="TextBox 49"/>
          <p:cNvSpPr txBox="1"/>
          <p:nvPr/>
        </p:nvSpPr>
        <p:spPr>
          <a:xfrm>
            <a:off x="6293774" y="5479522"/>
            <a:ext cx="1073888" cy="369332"/>
          </a:xfrm>
          <a:prstGeom prst="rect">
            <a:avLst/>
          </a:prstGeom>
          <a:noFill/>
        </p:spPr>
        <p:txBody>
          <a:bodyPr wrap="square" rtlCol="0">
            <a:spAutoFit/>
          </a:bodyPr>
          <a:lstStyle/>
          <a:p>
            <a:r>
              <a:rPr lang="en-US" dirty="0" smtClean="0">
                <a:solidFill>
                  <a:schemeClr val="bg1"/>
                </a:solidFill>
                <a:latin typeface="Consolas" panose="020B0609020204030204" pitchFamily="49" charset="0"/>
                <a:cs typeface="Consolas" panose="020B0609020204030204" pitchFamily="49" charset="0"/>
              </a:rPr>
              <a:t>(b, </a:t>
            </a:r>
            <a:r>
              <a:rPr lang="en-US" dirty="0">
                <a:solidFill>
                  <a:schemeClr val="bg1"/>
                </a:solidFill>
                <a:latin typeface="Consolas" panose="020B0609020204030204" pitchFamily="49" charset="0"/>
                <a:cs typeface="Consolas" panose="020B0609020204030204" pitchFamily="49" charset="0"/>
              </a:rPr>
              <a:t>2</a:t>
            </a:r>
            <a:r>
              <a:rPr lang="en-US" dirty="0" smtClean="0">
                <a:solidFill>
                  <a:schemeClr val="bg1"/>
                </a:solidFill>
                <a:latin typeface="Consolas" panose="020B0609020204030204" pitchFamily="49" charset="0"/>
                <a:cs typeface="Consolas" panose="020B0609020204030204" pitchFamily="49" charset="0"/>
              </a:rPr>
              <a:t>)</a:t>
            </a:r>
            <a:endParaRPr lang="en-US" dirty="0">
              <a:solidFill>
                <a:schemeClr val="bg1"/>
              </a:solidFill>
              <a:latin typeface="Consolas" panose="020B0609020204030204" pitchFamily="49" charset="0"/>
              <a:cs typeface="Consolas" panose="020B0609020204030204" pitchFamily="49" charset="0"/>
            </a:endParaRPr>
          </a:p>
        </p:txBody>
      </p:sp>
      <p:sp>
        <p:nvSpPr>
          <p:cNvPr id="51" name="TextBox 50"/>
          <p:cNvSpPr txBox="1"/>
          <p:nvPr/>
        </p:nvSpPr>
        <p:spPr>
          <a:xfrm>
            <a:off x="7600232" y="5481908"/>
            <a:ext cx="1073888" cy="369332"/>
          </a:xfrm>
          <a:prstGeom prst="rect">
            <a:avLst/>
          </a:prstGeom>
          <a:noFill/>
        </p:spPr>
        <p:txBody>
          <a:bodyPr wrap="square" rtlCol="0">
            <a:spAutoFit/>
          </a:bodyPr>
          <a:lstStyle/>
          <a:p>
            <a:r>
              <a:rPr lang="en-US" dirty="0" smtClean="0">
                <a:solidFill>
                  <a:srgbClr val="FFFF00"/>
                </a:solidFill>
                <a:latin typeface="Consolas" panose="020B0609020204030204" pitchFamily="49" charset="0"/>
                <a:cs typeface="Consolas" panose="020B0609020204030204" pitchFamily="49" charset="0"/>
              </a:rPr>
              <a:t>(</a:t>
            </a:r>
            <a:r>
              <a:rPr lang="en-US" dirty="0">
                <a:solidFill>
                  <a:srgbClr val="FFFF00"/>
                </a:solidFill>
                <a:latin typeface="Consolas" panose="020B0609020204030204" pitchFamily="49" charset="0"/>
                <a:cs typeface="Consolas" panose="020B0609020204030204" pitchFamily="49" charset="0"/>
              </a:rPr>
              <a:t>b</a:t>
            </a:r>
            <a:r>
              <a:rPr lang="en-US" dirty="0" smtClean="0">
                <a:solidFill>
                  <a:srgbClr val="FFFF00"/>
                </a:solidFill>
                <a:latin typeface="Consolas" panose="020B0609020204030204" pitchFamily="49" charset="0"/>
                <a:cs typeface="Consolas" panose="020B0609020204030204" pitchFamily="49" charset="0"/>
              </a:rPr>
              <a:t>, 5)</a:t>
            </a:r>
            <a:endParaRPr lang="en-US" dirty="0">
              <a:solidFill>
                <a:srgbClr val="FFFF00"/>
              </a:solidFill>
              <a:latin typeface="Consolas" panose="020B0609020204030204" pitchFamily="49" charset="0"/>
              <a:cs typeface="Consolas" panose="020B0609020204030204" pitchFamily="49" charset="0"/>
            </a:endParaRPr>
          </a:p>
        </p:txBody>
      </p:sp>
      <p:cxnSp>
        <p:nvCxnSpPr>
          <p:cNvPr id="52" name="Straight Arrow Connector 51"/>
          <p:cNvCxnSpPr/>
          <p:nvPr/>
        </p:nvCxnSpPr>
        <p:spPr>
          <a:xfrm>
            <a:off x="7143379" y="5681446"/>
            <a:ext cx="489098" cy="0"/>
          </a:xfrm>
          <a:prstGeom prst="straightConnector1">
            <a:avLst/>
          </a:prstGeom>
          <a:ln w="19050">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6313407" y="5824313"/>
            <a:ext cx="1073888" cy="369332"/>
          </a:xfrm>
          <a:prstGeom prst="rect">
            <a:avLst/>
          </a:prstGeom>
          <a:noFill/>
        </p:spPr>
        <p:txBody>
          <a:bodyPr wrap="square" rtlCol="0">
            <a:spAutoFit/>
          </a:bodyPr>
          <a:lstStyle/>
          <a:p>
            <a:r>
              <a:rPr lang="en-US" dirty="0" smtClean="0">
                <a:solidFill>
                  <a:schemeClr val="bg1"/>
                </a:solidFill>
                <a:latin typeface="Consolas" panose="020B0609020204030204" pitchFamily="49" charset="0"/>
                <a:cs typeface="Consolas" panose="020B0609020204030204" pitchFamily="49" charset="0"/>
              </a:rPr>
              <a:t>(b, 2)</a:t>
            </a:r>
            <a:endParaRPr lang="en-US" dirty="0">
              <a:solidFill>
                <a:schemeClr val="bg1"/>
              </a:solidFill>
              <a:latin typeface="Consolas" panose="020B0609020204030204" pitchFamily="49" charset="0"/>
              <a:cs typeface="Consolas" panose="020B0609020204030204" pitchFamily="49" charset="0"/>
            </a:endParaRPr>
          </a:p>
        </p:txBody>
      </p:sp>
      <p:cxnSp>
        <p:nvCxnSpPr>
          <p:cNvPr id="54" name="Straight Arrow Connector 53"/>
          <p:cNvCxnSpPr>
            <a:stCxn id="2" idx="2"/>
            <a:endCxn id="35" idx="0"/>
          </p:cNvCxnSpPr>
          <p:nvPr/>
        </p:nvCxnSpPr>
        <p:spPr>
          <a:xfrm>
            <a:off x="2530549" y="3777522"/>
            <a:ext cx="1591309" cy="948078"/>
          </a:xfrm>
          <a:prstGeom prst="straightConnector1">
            <a:avLst/>
          </a:prstGeom>
          <a:ln w="25400">
            <a:solidFill>
              <a:schemeClr val="bg2">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2" idx="2"/>
            <a:endCxn id="48" idx="0"/>
          </p:cNvCxnSpPr>
          <p:nvPr/>
        </p:nvCxnSpPr>
        <p:spPr>
          <a:xfrm>
            <a:off x="2530549" y="3777522"/>
            <a:ext cx="4921624" cy="948078"/>
          </a:xfrm>
          <a:prstGeom prst="straightConnector1">
            <a:avLst/>
          </a:prstGeom>
          <a:ln w="25400">
            <a:solidFill>
              <a:schemeClr val="bg2">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17" idx="2"/>
            <a:endCxn id="35" idx="0"/>
          </p:cNvCxnSpPr>
          <p:nvPr/>
        </p:nvCxnSpPr>
        <p:spPr>
          <a:xfrm flipH="1">
            <a:off x="4121858" y="3792512"/>
            <a:ext cx="1574114" cy="933088"/>
          </a:xfrm>
          <a:prstGeom prst="straightConnector1">
            <a:avLst/>
          </a:prstGeom>
          <a:ln w="25400">
            <a:solidFill>
              <a:schemeClr val="bg2">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25" idx="2"/>
            <a:endCxn id="35" idx="0"/>
          </p:cNvCxnSpPr>
          <p:nvPr/>
        </p:nvCxnSpPr>
        <p:spPr>
          <a:xfrm flipH="1">
            <a:off x="4121858" y="3797158"/>
            <a:ext cx="4889237" cy="928442"/>
          </a:xfrm>
          <a:prstGeom prst="straightConnector1">
            <a:avLst/>
          </a:prstGeom>
          <a:ln w="25400">
            <a:solidFill>
              <a:schemeClr val="bg2">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25" idx="2"/>
            <a:endCxn id="48" idx="0"/>
          </p:cNvCxnSpPr>
          <p:nvPr/>
        </p:nvCxnSpPr>
        <p:spPr>
          <a:xfrm flipH="1">
            <a:off x="7452173" y="3797158"/>
            <a:ext cx="1558922" cy="928442"/>
          </a:xfrm>
          <a:prstGeom prst="straightConnector1">
            <a:avLst/>
          </a:prstGeom>
          <a:ln w="25400">
            <a:solidFill>
              <a:schemeClr val="bg2">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a:off x="5695972" y="3820822"/>
            <a:ext cx="1756201" cy="933088"/>
          </a:xfrm>
          <a:prstGeom prst="straightConnector1">
            <a:avLst/>
          </a:prstGeom>
          <a:ln w="25400">
            <a:solidFill>
              <a:schemeClr val="bg2">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3934998" y="4151736"/>
            <a:ext cx="633553" cy="523220"/>
          </a:xfrm>
          <a:prstGeom prst="rect">
            <a:avLst/>
          </a:prstGeom>
          <a:noFill/>
        </p:spPr>
        <p:txBody>
          <a:bodyPr wrap="square" rtlCol="0">
            <a:spAutoFit/>
          </a:bodyPr>
          <a:lstStyle/>
          <a:p>
            <a:r>
              <a:rPr lang="en-US" sz="2800" dirty="0" smtClean="0"/>
              <a:t>a</a:t>
            </a:r>
            <a:endParaRPr lang="en-US" sz="2800" dirty="0"/>
          </a:p>
        </p:txBody>
      </p:sp>
      <p:sp>
        <p:nvSpPr>
          <p:cNvPr id="71" name="TextBox 70"/>
          <p:cNvSpPr txBox="1"/>
          <p:nvPr/>
        </p:nvSpPr>
        <p:spPr>
          <a:xfrm>
            <a:off x="7268924" y="4153985"/>
            <a:ext cx="633553" cy="523220"/>
          </a:xfrm>
          <a:prstGeom prst="rect">
            <a:avLst/>
          </a:prstGeom>
          <a:noFill/>
        </p:spPr>
        <p:txBody>
          <a:bodyPr wrap="square" rtlCol="0">
            <a:spAutoFit/>
          </a:bodyPr>
          <a:lstStyle/>
          <a:p>
            <a:r>
              <a:rPr lang="en-US" sz="2800" dirty="0"/>
              <a:t>b</a:t>
            </a:r>
          </a:p>
        </p:txBody>
      </p:sp>
    </p:spTree>
    <p:extLst>
      <p:ext uri="{BB962C8B-B14F-4D97-AF65-F5344CB8AC3E}">
        <p14:creationId xmlns:p14="http://schemas.microsoft.com/office/powerpoint/2010/main" val="42466283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1"/>
          <p:cNvSpPr>
            <a:spLocks noGrp="1"/>
          </p:cNvSpPr>
          <p:nvPr>
            <p:ph type="title"/>
          </p:nvPr>
        </p:nvSpPr>
        <p:spPr>
          <a:xfrm>
            <a:off x="1024128" y="585216"/>
            <a:ext cx="9720072" cy="1499616"/>
          </a:xfrm>
        </p:spPr>
        <p:txBody>
          <a:bodyPr/>
          <a:lstStyle/>
          <a:p>
            <a:r>
              <a:rPr lang="en-US" dirty="0" err="1" smtClean="0"/>
              <a:t>Group</a:t>
            </a:r>
            <a:r>
              <a:rPr lang="en-US" dirty="0" err="1" smtClean="0">
                <a:solidFill>
                  <a:schemeClr val="bg1">
                    <a:lumMod val="65000"/>
                  </a:schemeClr>
                </a:solidFill>
              </a:rPr>
              <a:t>By</a:t>
            </a:r>
            <a:r>
              <a:rPr lang="en-US" dirty="0" err="1" smtClean="0"/>
              <a:t>Key</a:t>
            </a:r>
            <a:endParaRPr lang="en-US" dirty="0"/>
          </a:p>
        </p:txBody>
      </p:sp>
      <p:sp>
        <p:nvSpPr>
          <p:cNvPr id="2" name="Rectangle 1"/>
          <p:cNvSpPr/>
          <p:nvPr/>
        </p:nvSpPr>
        <p:spPr>
          <a:xfrm>
            <a:off x="1435395" y="1994892"/>
            <a:ext cx="2190307" cy="17826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022219" y="2468091"/>
            <a:ext cx="1073888" cy="369332"/>
          </a:xfrm>
          <a:prstGeom prst="rect">
            <a:avLst/>
          </a:prstGeom>
          <a:noFill/>
        </p:spPr>
        <p:txBody>
          <a:bodyPr wrap="square" rtlCol="0">
            <a:spAutoFit/>
          </a:bodyPr>
          <a:lstStyle/>
          <a:p>
            <a:r>
              <a:rPr lang="en-US" dirty="0">
                <a:solidFill>
                  <a:schemeClr val="bg1"/>
                </a:solidFill>
                <a:latin typeface="Consolas" panose="020B0609020204030204" pitchFamily="49" charset="0"/>
                <a:cs typeface="Consolas" panose="020B0609020204030204" pitchFamily="49" charset="0"/>
              </a:rPr>
              <a:t>(</a:t>
            </a:r>
            <a:r>
              <a:rPr lang="en-US" dirty="0" smtClean="0">
                <a:solidFill>
                  <a:schemeClr val="bg1"/>
                </a:solidFill>
                <a:latin typeface="Consolas" panose="020B0609020204030204" pitchFamily="49" charset="0"/>
                <a:cs typeface="Consolas" panose="020B0609020204030204" pitchFamily="49" charset="0"/>
              </a:rPr>
              <a:t>a, 1)</a:t>
            </a:r>
            <a:endParaRPr lang="en-US" dirty="0">
              <a:solidFill>
                <a:schemeClr val="bg1"/>
              </a:solidFill>
              <a:latin typeface="Consolas" panose="020B0609020204030204" pitchFamily="49" charset="0"/>
              <a:cs typeface="Consolas" panose="020B0609020204030204" pitchFamily="49" charset="0"/>
            </a:endParaRPr>
          </a:p>
        </p:txBody>
      </p:sp>
      <p:sp>
        <p:nvSpPr>
          <p:cNvPr id="6" name="TextBox 5"/>
          <p:cNvSpPr txBox="1"/>
          <p:nvPr/>
        </p:nvSpPr>
        <p:spPr>
          <a:xfrm>
            <a:off x="2011587" y="2800082"/>
            <a:ext cx="1073888" cy="369332"/>
          </a:xfrm>
          <a:prstGeom prst="rect">
            <a:avLst/>
          </a:prstGeom>
          <a:noFill/>
        </p:spPr>
        <p:txBody>
          <a:bodyPr wrap="square" rtlCol="0">
            <a:spAutoFit/>
          </a:bodyPr>
          <a:lstStyle/>
          <a:p>
            <a:r>
              <a:rPr lang="en-US" dirty="0" smtClean="0">
                <a:solidFill>
                  <a:schemeClr val="bg1"/>
                </a:solidFill>
                <a:latin typeface="Consolas" panose="020B0609020204030204" pitchFamily="49" charset="0"/>
                <a:cs typeface="Consolas" panose="020B0609020204030204" pitchFamily="49" charset="0"/>
              </a:rPr>
              <a:t>(</a:t>
            </a:r>
            <a:r>
              <a:rPr lang="en-US" dirty="0">
                <a:solidFill>
                  <a:schemeClr val="bg1"/>
                </a:solidFill>
                <a:latin typeface="Consolas" panose="020B0609020204030204" pitchFamily="49" charset="0"/>
                <a:cs typeface="Consolas" panose="020B0609020204030204" pitchFamily="49" charset="0"/>
              </a:rPr>
              <a:t>b</a:t>
            </a:r>
            <a:r>
              <a:rPr lang="en-US" dirty="0" smtClean="0">
                <a:solidFill>
                  <a:schemeClr val="bg1"/>
                </a:solidFill>
                <a:latin typeface="Consolas" panose="020B0609020204030204" pitchFamily="49" charset="0"/>
                <a:cs typeface="Consolas" panose="020B0609020204030204" pitchFamily="49" charset="0"/>
              </a:rPr>
              <a:t>, 1)</a:t>
            </a:r>
            <a:endParaRPr lang="en-US" dirty="0">
              <a:solidFill>
                <a:schemeClr val="bg1"/>
              </a:solidFill>
              <a:latin typeface="Consolas" panose="020B0609020204030204" pitchFamily="49" charset="0"/>
              <a:cs typeface="Consolas" panose="020B0609020204030204" pitchFamily="49" charset="0"/>
            </a:endParaRPr>
          </a:p>
        </p:txBody>
      </p:sp>
      <p:sp>
        <p:nvSpPr>
          <p:cNvPr id="17" name="Rectangle 16"/>
          <p:cNvSpPr/>
          <p:nvPr/>
        </p:nvSpPr>
        <p:spPr>
          <a:xfrm>
            <a:off x="4600818" y="2009882"/>
            <a:ext cx="2190307" cy="17826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5232319" y="2191973"/>
            <a:ext cx="1073888" cy="369332"/>
          </a:xfrm>
          <a:prstGeom prst="rect">
            <a:avLst/>
          </a:prstGeom>
          <a:noFill/>
        </p:spPr>
        <p:txBody>
          <a:bodyPr wrap="square" rtlCol="0">
            <a:spAutoFit/>
          </a:bodyPr>
          <a:lstStyle/>
          <a:p>
            <a:r>
              <a:rPr lang="en-US" dirty="0">
                <a:solidFill>
                  <a:schemeClr val="bg1"/>
                </a:solidFill>
                <a:latin typeface="Consolas" panose="020B0609020204030204" pitchFamily="49" charset="0"/>
                <a:cs typeface="Consolas" panose="020B0609020204030204" pitchFamily="49" charset="0"/>
              </a:rPr>
              <a:t>(</a:t>
            </a:r>
            <a:r>
              <a:rPr lang="en-US" dirty="0" smtClean="0">
                <a:solidFill>
                  <a:schemeClr val="bg1"/>
                </a:solidFill>
                <a:latin typeface="Consolas" panose="020B0609020204030204" pitchFamily="49" charset="0"/>
                <a:cs typeface="Consolas" panose="020B0609020204030204" pitchFamily="49" charset="0"/>
              </a:rPr>
              <a:t>a, 1)</a:t>
            </a:r>
            <a:endParaRPr lang="en-US" dirty="0">
              <a:solidFill>
                <a:schemeClr val="bg1"/>
              </a:solidFill>
              <a:latin typeface="Consolas" panose="020B0609020204030204" pitchFamily="49" charset="0"/>
              <a:cs typeface="Consolas" panose="020B0609020204030204" pitchFamily="49" charset="0"/>
            </a:endParaRPr>
          </a:p>
        </p:txBody>
      </p:sp>
      <p:sp>
        <p:nvSpPr>
          <p:cNvPr id="19" name="TextBox 18"/>
          <p:cNvSpPr txBox="1"/>
          <p:nvPr/>
        </p:nvSpPr>
        <p:spPr>
          <a:xfrm>
            <a:off x="5221687" y="2523964"/>
            <a:ext cx="1073888" cy="369332"/>
          </a:xfrm>
          <a:prstGeom prst="rect">
            <a:avLst/>
          </a:prstGeom>
          <a:noFill/>
        </p:spPr>
        <p:txBody>
          <a:bodyPr wrap="square" rtlCol="0">
            <a:spAutoFit/>
          </a:bodyPr>
          <a:lstStyle/>
          <a:p>
            <a:r>
              <a:rPr lang="en-US" dirty="0" smtClean="0">
                <a:solidFill>
                  <a:schemeClr val="bg1"/>
                </a:solidFill>
                <a:latin typeface="Consolas" panose="020B0609020204030204" pitchFamily="49" charset="0"/>
                <a:cs typeface="Consolas" panose="020B0609020204030204" pitchFamily="49" charset="0"/>
              </a:rPr>
              <a:t>(a, 1)</a:t>
            </a:r>
            <a:endParaRPr lang="en-US" dirty="0">
              <a:solidFill>
                <a:schemeClr val="bg1"/>
              </a:solidFill>
              <a:latin typeface="Consolas" panose="020B0609020204030204" pitchFamily="49" charset="0"/>
              <a:cs typeface="Consolas" panose="020B0609020204030204" pitchFamily="49" charset="0"/>
            </a:endParaRPr>
          </a:p>
        </p:txBody>
      </p:sp>
      <p:sp>
        <p:nvSpPr>
          <p:cNvPr id="23" name="TextBox 22"/>
          <p:cNvSpPr txBox="1"/>
          <p:nvPr/>
        </p:nvSpPr>
        <p:spPr>
          <a:xfrm>
            <a:off x="5242951" y="2855955"/>
            <a:ext cx="1073888" cy="369332"/>
          </a:xfrm>
          <a:prstGeom prst="rect">
            <a:avLst/>
          </a:prstGeom>
          <a:noFill/>
        </p:spPr>
        <p:txBody>
          <a:bodyPr wrap="square" rtlCol="0">
            <a:spAutoFit/>
          </a:bodyPr>
          <a:lstStyle/>
          <a:p>
            <a:r>
              <a:rPr lang="en-US" dirty="0" smtClean="0">
                <a:solidFill>
                  <a:schemeClr val="bg1"/>
                </a:solidFill>
                <a:latin typeface="Consolas" panose="020B0609020204030204" pitchFamily="49" charset="0"/>
                <a:cs typeface="Consolas" panose="020B0609020204030204" pitchFamily="49" charset="0"/>
              </a:rPr>
              <a:t>(b, 1)</a:t>
            </a:r>
            <a:endParaRPr lang="en-US" dirty="0">
              <a:solidFill>
                <a:schemeClr val="bg1"/>
              </a:solidFill>
              <a:latin typeface="Consolas" panose="020B0609020204030204" pitchFamily="49" charset="0"/>
              <a:cs typeface="Consolas" panose="020B0609020204030204" pitchFamily="49" charset="0"/>
            </a:endParaRPr>
          </a:p>
        </p:txBody>
      </p:sp>
      <p:sp>
        <p:nvSpPr>
          <p:cNvPr id="24" name="TextBox 23"/>
          <p:cNvSpPr txBox="1"/>
          <p:nvPr/>
        </p:nvSpPr>
        <p:spPr>
          <a:xfrm>
            <a:off x="5247017" y="3188162"/>
            <a:ext cx="1073888" cy="369332"/>
          </a:xfrm>
          <a:prstGeom prst="rect">
            <a:avLst/>
          </a:prstGeom>
          <a:noFill/>
        </p:spPr>
        <p:txBody>
          <a:bodyPr wrap="square" rtlCol="0">
            <a:spAutoFit/>
          </a:bodyPr>
          <a:lstStyle/>
          <a:p>
            <a:r>
              <a:rPr lang="en-US" dirty="0" smtClean="0">
                <a:solidFill>
                  <a:schemeClr val="bg1"/>
                </a:solidFill>
                <a:latin typeface="Consolas" panose="020B0609020204030204" pitchFamily="49" charset="0"/>
                <a:cs typeface="Consolas" panose="020B0609020204030204" pitchFamily="49" charset="0"/>
              </a:rPr>
              <a:t>(b, 1)</a:t>
            </a:r>
            <a:endParaRPr lang="en-US" dirty="0">
              <a:solidFill>
                <a:schemeClr val="bg1"/>
              </a:solidFill>
              <a:latin typeface="Consolas" panose="020B0609020204030204" pitchFamily="49" charset="0"/>
              <a:cs typeface="Consolas" panose="020B0609020204030204" pitchFamily="49" charset="0"/>
            </a:endParaRPr>
          </a:p>
        </p:txBody>
      </p:sp>
      <p:sp>
        <p:nvSpPr>
          <p:cNvPr id="25" name="Rectangle 24"/>
          <p:cNvSpPr/>
          <p:nvPr/>
        </p:nvSpPr>
        <p:spPr>
          <a:xfrm>
            <a:off x="7915941" y="2014528"/>
            <a:ext cx="2190307" cy="17826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8562432" y="2031729"/>
            <a:ext cx="1073888" cy="369332"/>
          </a:xfrm>
          <a:prstGeom prst="rect">
            <a:avLst/>
          </a:prstGeom>
          <a:noFill/>
        </p:spPr>
        <p:txBody>
          <a:bodyPr wrap="square" rtlCol="0">
            <a:spAutoFit/>
          </a:bodyPr>
          <a:lstStyle/>
          <a:p>
            <a:r>
              <a:rPr lang="en-US" dirty="0">
                <a:solidFill>
                  <a:schemeClr val="bg1"/>
                </a:solidFill>
                <a:latin typeface="Consolas" panose="020B0609020204030204" pitchFamily="49" charset="0"/>
                <a:cs typeface="Consolas" panose="020B0609020204030204" pitchFamily="49" charset="0"/>
              </a:rPr>
              <a:t>(</a:t>
            </a:r>
            <a:r>
              <a:rPr lang="en-US" dirty="0" smtClean="0">
                <a:solidFill>
                  <a:schemeClr val="bg1"/>
                </a:solidFill>
                <a:latin typeface="Consolas" panose="020B0609020204030204" pitchFamily="49" charset="0"/>
                <a:cs typeface="Consolas" panose="020B0609020204030204" pitchFamily="49" charset="0"/>
              </a:rPr>
              <a:t>a, 1)</a:t>
            </a:r>
            <a:endParaRPr lang="en-US" dirty="0">
              <a:solidFill>
                <a:schemeClr val="bg1"/>
              </a:solidFill>
              <a:latin typeface="Consolas" panose="020B0609020204030204" pitchFamily="49" charset="0"/>
              <a:cs typeface="Consolas" panose="020B0609020204030204" pitchFamily="49" charset="0"/>
            </a:endParaRPr>
          </a:p>
        </p:txBody>
      </p:sp>
      <p:sp>
        <p:nvSpPr>
          <p:cNvPr id="27" name="TextBox 26"/>
          <p:cNvSpPr txBox="1"/>
          <p:nvPr/>
        </p:nvSpPr>
        <p:spPr>
          <a:xfrm>
            <a:off x="8551800" y="2363720"/>
            <a:ext cx="1073888" cy="369332"/>
          </a:xfrm>
          <a:prstGeom prst="rect">
            <a:avLst/>
          </a:prstGeom>
          <a:noFill/>
        </p:spPr>
        <p:txBody>
          <a:bodyPr wrap="square" rtlCol="0">
            <a:spAutoFit/>
          </a:bodyPr>
          <a:lstStyle/>
          <a:p>
            <a:r>
              <a:rPr lang="en-US" dirty="0" smtClean="0">
                <a:solidFill>
                  <a:schemeClr val="bg1"/>
                </a:solidFill>
                <a:latin typeface="Consolas" panose="020B0609020204030204" pitchFamily="49" charset="0"/>
                <a:cs typeface="Consolas" panose="020B0609020204030204" pitchFamily="49" charset="0"/>
              </a:rPr>
              <a:t>(a, 1)</a:t>
            </a:r>
            <a:endParaRPr lang="en-US" dirty="0">
              <a:solidFill>
                <a:schemeClr val="bg1"/>
              </a:solidFill>
              <a:latin typeface="Consolas" panose="020B0609020204030204" pitchFamily="49" charset="0"/>
              <a:cs typeface="Consolas" panose="020B0609020204030204" pitchFamily="49" charset="0"/>
            </a:endParaRPr>
          </a:p>
        </p:txBody>
      </p:sp>
      <p:sp>
        <p:nvSpPr>
          <p:cNvPr id="31" name="TextBox 30"/>
          <p:cNvSpPr txBox="1"/>
          <p:nvPr/>
        </p:nvSpPr>
        <p:spPr>
          <a:xfrm>
            <a:off x="8573064" y="2695711"/>
            <a:ext cx="1073888" cy="369332"/>
          </a:xfrm>
          <a:prstGeom prst="rect">
            <a:avLst/>
          </a:prstGeom>
          <a:noFill/>
        </p:spPr>
        <p:txBody>
          <a:bodyPr wrap="square" rtlCol="0">
            <a:spAutoFit/>
          </a:bodyPr>
          <a:lstStyle/>
          <a:p>
            <a:r>
              <a:rPr lang="en-US" dirty="0" smtClean="0">
                <a:solidFill>
                  <a:schemeClr val="bg1"/>
                </a:solidFill>
                <a:latin typeface="Consolas" panose="020B0609020204030204" pitchFamily="49" charset="0"/>
                <a:cs typeface="Consolas" panose="020B0609020204030204" pitchFamily="49" charset="0"/>
              </a:rPr>
              <a:t>(a, 1)</a:t>
            </a:r>
            <a:endParaRPr lang="en-US" dirty="0">
              <a:solidFill>
                <a:schemeClr val="bg1"/>
              </a:solidFill>
              <a:latin typeface="Consolas" panose="020B0609020204030204" pitchFamily="49" charset="0"/>
              <a:cs typeface="Consolas" panose="020B0609020204030204" pitchFamily="49" charset="0"/>
            </a:endParaRPr>
          </a:p>
        </p:txBody>
      </p:sp>
      <p:sp>
        <p:nvSpPr>
          <p:cNvPr id="32" name="TextBox 31"/>
          <p:cNvSpPr txBox="1"/>
          <p:nvPr/>
        </p:nvSpPr>
        <p:spPr>
          <a:xfrm>
            <a:off x="8577130" y="3027918"/>
            <a:ext cx="1073888" cy="369332"/>
          </a:xfrm>
          <a:prstGeom prst="rect">
            <a:avLst/>
          </a:prstGeom>
          <a:noFill/>
        </p:spPr>
        <p:txBody>
          <a:bodyPr wrap="square" rtlCol="0">
            <a:spAutoFit/>
          </a:bodyPr>
          <a:lstStyle/>
          <a:p>
            <a:r>
              <a:rPr lang="en-US" dirty="0" smtClean="0">
                <a:solidFill>
                  <a:schemeClr val="bg1"/>
                </a:solidFill>
                <a:latin typeface="Consolas" panose="020B0609020204030204" pitchFamily="49" charset="0"/>
                <a:cs typeface="Consolas" panose="020B0609020204030204" pitchFamily="49" charset="0"/>
              </a:rPr>
              <a:t>(b, 1)</a:t>
            </a:r>
            <a:endParaRPr lang="en-US" dirty="0">
              <a:solidFill>
                <a:schemeClr val="bg1"/>
              </a:solidFill>
              <a:latin typeface="Consolas" panose="020B0609020204030204" pitchFamily="49" charset="0"/>
              <a:cs typeface="Consolas" panose="020B0609020204030204" pitchFamily="49" charset="0"/>
            </a:endParaRPr>
          </a:p>
        </p:txBody>
      </p:sp>
      <p:sp>
        <p:nvSpPr>
          <p:cNvPr id="33" name="TextBox 32"/>
          <p:cNvSpPr txBox="1"/>
          <p:nvPr/>
        </p:nvSpPr>
        <p:spPr>
          <a:xfrm>
            <a:off x="8589710" y="3345381"/>
            <a:ext cx="1073888" cy="369332"/>
          </a:xfrm>
          <a:prstGeom prst="rect">
            <a:avLst/>
          </a:prstGeom>
          <a:noFill/>
        </p:spPr>
        <p:txBody>
          <a:bodyPr wrap="square" rtlCol="0">
            <a:spAutoFit/>
          </a:bodyPr>
          <a:lstStyle/>
          <a:p>
            <a:r>
              <a:rPr lang="en-US" dirty="0" smtClean="0">
                <a:solidFill>
                  <a:schemeClr val="bg1"/>
                </a:solidFill>
                <a:latin typeface="Consolas" panose="020B0609020204030204" pitchFamily="49" charset="0"/>
                <a:cs typeface="Consolas" panose="020B0609020204030204" pitchFamily="49" charset="0"/>
              </a:rPr>
              <a:t>(b, 1)</a:t>
            </a:r>
            <a:endParaRPr lang="en-US" dirty="0">
              <a:solidFill>
                <a:schemeClr val="bg1"/>
              </a:solidFill>
              <a:latin typeface="Consolas" panose="020B0609020204030204" pitchFamily="49" charset="0"/>
              <a:cs typeface="Consolas" panose="020B0609020204030204" pitchFamily="49" charset="0"/>
            </a:endParaRPr>
          </a:p>
        </p:txBody>
      </p:sp>
      <p:sp>
        <p:nvSpPr>
          <p:cNvPr id="35" name="Rectangle 34"/>
          <p:cNvSpPr/>
          <p:nvPr/>
        </p:nvSpPr>
        <p:spPr>
          <a:xfrm>
            <a:off x="2942195" y="4725599"/>
            <a:ext cx="2359325" cy="19150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2974091" y="4742800"/>
            <a:ext cx="1073888" cy="369332"/>
          </a:xfrm>
          <a:prstGeom prst="rect">
            <a:avLst/>
          </a:prstGeom>
          <a:noFill/>
        </p:spPr>
        <p:txBody>
          <a:bodyPr wrap="square" rtlCol="0">
            <a:spAutoFit/>
          </a:bodyPr>
          <a:lstStyle/>
          <a:p>
            <a:r>
              <a:rPr lang="en-US" dirty="0">
                <a:solidFill>
                  <a:schemeClr val="bg1"/>
                </a:solidFill>
                <a:latin typeface="Consolas" panose="020B0609020204030204" pitchFamily="49" charset="0"/>
                <a:cs typeface="Consolas" panose="020B0609020204030204" pitchFamily="49" charset="0"/>
              </a:rPr>
              <a:t>(</a:t>
            </a:r>
            <a:r>
              <a:rPr lang="en-US" dirty="0" smtClean="0">
                <a:solidFill>
                  <a:schemeClr val="bg1"/>
                </a:solidFill>
                <a:latin typeface="Consolas" panose="020B0609020204030204" pitchFamily="49" charset="0"/>
                <a:cs typeface="Consolas" panose="020B0609020204030204" pitchFamily="49" charset="0"/>
              </a:rPr>
              <a:t>a, 1)</a:t>
            </a:r>
            <a:endParaRPr lang="en-US" dirty="0">
              <a:solidFill>
                <a:schemeClr val="bg1"/>
              </a:solidFill>
              <a:latin typeface="Consolas" panose="020B0609020204030204" pitchFamily="49" charset="0"/>
              <a:cs typeface="Consolas" panose="020B0609020204030204" pitchFamily="49" charset="0"/>
            </a:endParaRPr>
          </a:p>
        </p:txBody>
      </p:sp>
      <p:sp>
        <p:nvSpPr>
          <p:cNvPr id="37" name="TextBox 36"/>
          <p:cNvSpPr txBox="1"/>
          <p:nvPr/>
        </p:nvSpPr>
        <p:spPr>
          <a:xfrm>
            <a:off x="2963459" y="5014831"/>
            <a:ext cx="1073888" cy="369332"/>
          </a:xfrm>
          <a:prstGeom prst="rect">
            <a:avLst/>
          </a:prstGeom>
          <a:noFill/>
        </p:spPr>
        <p:txBody>
          <a:bodyPr wrap="square" rtlCol="0">
            <a:spAutoFit/>
          </a:bodyPr>
          <a:lstStyle/>
          <a:p>
            <a:r>
              <a:rPr lang="en-US" dirty="0" smtClean="0">
                <a:solidFill>
                  <a:schemeClr val="bg1"/>
                </a:solidFill>
                <a:latin typeface="Consolas" panose="020B0609020204030204" pitchFamily="49" charset="0"/>
                <a:cs typeface="Consolas" panose="020B0609020204030204" pitchFamily="49" charset="0"/>
              </a:rPr>
              <a:t>(a, 1)</a:t>
            </a:r>
            <a:endParaRPr lang="en-US" dirty="0">
              <a:solidFill>
                <a:schemeClr val="bg1"/>
              </a:solidFill>
              <a:latin typeface="Consolas" panose="020B0609020204030204" pitchFamily="49" charset="0"/>
              <a:cs typeface="Consolas" panose="020B0609020204030204" pitchFamily="49" charset="0"/>
            </a:endParaRPr>
          </a:p>
        </p:txBody>
      </p:sp>
      <p:sp>
        <p:nvSpPr>
          <p:cNvPr id="38" name="TextBox 37"/>
          <p:cNvSpPr txBox="1"/>
          <p:nvPr/>
        </p:nvSpPr>
        <p:spPr>
          <a:xfrm>
            <a:off x="4269917" y="5481908"/>
            <a:ext cx="1073888" cy="369332"/>
          </a:xfrm>
          <a:prstGeom prst="rect">
            <a:avLst/>
          </a:prstGeom>
          <a:noFill/>
        </p:spPr>
        <p:txBody>
          <a:bodyPr wrap="square" rtlCol="0">
            <a:spAutoFit/>
          </a:bodyPr>
          <a:lstStyle/>
          <a:p>
            <a:r>
              <a:rPr lang="en-US" dirty="0">
                <a:solidFill>
                  <a:srgbClr val="FFFF00"/>
                </a:solidFill>
                <a:latin typeface="Consolas" panose="020B0609020204030204" pitchFamily="49" charset="0"/>
                <a:cs typeface="Consolas" panose="020B0609020204030204" pitchFamily="49" charset="0"/>
              </a:rPr>
              <a:t>(</a:t>
            </a:r>
            <a:r>
              <a:rPr lang="en-US" dirty="0" smtClean="0">
                <a:solidFill>
                  <a:srgbClr val="FFFF00"/>
                </a:solidFill>
                <a:latin typeface="Consolas" panose="020B0609020204030204" pitchFamily="49" charset="0"/>
                <a:cs typeface="Consolas" panose="020B0609020204030204" pitchFamily="49" charset="0"/>
              </a:rPr>
              <a:t>a, 6)</a:t>
            </a:r>
            <a:endParaRPr lang="en-US" dirty="0">
              <a:solidFill>
                <a:srgbClr val="FFFF00"/>
              </a:solidFill>
              <a:latin typeface="Consolas" panose="020B0609020204030204" pitchFamily="49" charset="0"/>
              <a:cs typeface="Consolas" panose="020B0609020204030204" pitchFamily="49" charset="0"/>
            </a:endParaRPr>
          </a:p>
        </p:txBody>
      </p:sp>
      <p:cxnSp>
        <p:nvCxnSpPr>
          <p:cNvPr id="40" name="Straight Arrow Connector 39"/>
          <p:cNvCxnSpPr/>
          <p:nvPr/>
        </p:nvCxnSpPr>
        <p:spPr>
          <a:xfrm>
            <a:off x="3813064" y="5681446"/>
            <a:ext cx="489098" cy="0"/>
          </a:xfrm>
          <a:prstGeom prst="straightConnector1">
            <a:avLst/>
          </a:prstGeom>
          <a:ln w="19050">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2968102" y="5314652"/>
            <a:ext cx="1073888" cy="369332"/>
          </a:xfrm>
          <a:prstGeom prst="rect">
            <a:avLst/>
          </a:prstGeom>
          <a:noFill/>
        </p:spPr>
        <p:txBody>
          <a:bodyPr wrap="square" rtlCol="0">
            <a:spAutoFit/>
          </a:bodyPr>
          <a:lstStyle/>
          <a:p>
            <a:r>
              <a:rPr lang="en-US" dirty="0" smtClean="0">
                <a:solidFill>
                  <a:schemeClr val="bg1"/>
                </a:solidFill>
                <a:latin typeface="Consolas" panose="020B0609020204030204" pitchFamily="49" charset="0"/>
                <a:cs typeface="Consolas" panose="020B0609020204030204" pitchFamily="49" charset="0"/>
              </a:rPr>
              <a:t>(a, 1)</a:t>
            </a:r>
            <a:endParaRPr lang="en-US" dirty="0">
              <a:solidFill>
                <a:schemeClr val="bg1"/>
              </a:solidFill>
              <a:latin typeface="Consolas" panose="020B0609020204030204" pitchFamily="49" charset="0"/>
              <a:cs typeface="Consolas" panose="020B0609020204030204" pitchFamily="49" charset="0"/>
            </a:endParaRPr>
          </a:p>
        </p:txBody>
      </p:sp>
      <p:sp>
        <p:nvSpPr>
          <p:cNvPr id="48" name="Rectangle 47"/>
          <p:cNvSpPr/>
          <p:nvPr/>
        </p:nvSpPr>
        <p:spPr>
          <a:xfrm>
            <a:off x="6272510" y="4725600"/>
            <a:ext cx="2359325" cy="19150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p:cNvSpPr txBox="1"/>
          <p:nvPr/>
        </p:nvSpPr>
        <p:spPr>
          <a:xfrm>
            <a:off x="7600232" y="5481908"/>
            <a:ext cx="1073888" cy="369332"/>
          </a:xfrm>
          <a:prstGeom prst="rect">
            <a:avLst/>
          </a:prstGeom>
          <a:noFill/>
        </p:spPr>
        <p:txBody>
          <a:bodyPr wrap="square" rtlCol="0">
            <a:spAutoFit/>
          </a:bodyPr>
          <a:lstStyle/>
          <a:p>
            <a:r>
              <a:rPr lang="en-US" dirty="0" smtClean="0">
                <a:solidFill>
                  <a:srgbClr val="FFFF00"/>
                </a:solidFill>
                <a:latin typeface="Consolas" panose="020B0609020204030204" pitchFamily="49" charset="0"/>
                <a:cs typeface="Consolas" panose="020B0609020204030204" pitchFamily="49" charset="0"/>
              </a:rPr>
              <a:t>(</a:t>
            </a:r>
            <a:r>
              <a:rPr lang="en-US" dirty="0">
                <a:solidFill>
                  <a:srgbClr val="FFFF00"/>
                </a:solidFill>
                <a:latin typeface="Consolas" panose="020B0609020204030204" pitchFamily="49" charset="0"/>
                <a:cs typeface="Consolas" panose="020B0609020204030204" pitchFamily="49" charset="0"/>
              </a:rPr>
              <a:t>b</a:t>
            </a:r>
            <a:r>
              <a:rPr lang="en-US" dirty="0" smtClean="0">
                <a:solidFill>
                  <a:srgbClr val="FFFF00"/>
                </a:solidFill>
                <a:latin typeface="Consolas" panose="020B0609020204030204" pitchFamily="49" charset="0"/>
                <a:cs typeface="Consolas" panose="020B0609020204030204" pitchFamily="49" charset="0"/>
              </a:rPr>
              <a:t>, 5)</a:t>
            </a:r>
            <a:endParaRPr lang="en-US" dirty="0">
              <a:solidFill>
                <a:srgbClr val="FFFF00"/>
              </a:solidFill>
              <a:latin typeface="Consolas" panose="020B0609020204030204" pitchFamily="49" charset="0"/>
              <a:cs typeface="Consolas" panose="020B0609020204030204" pitchFamily="49" charset="0"/>
            </a:endParaRPr>
          </a:p>
        </p:txBody>
      </p:sp>
      <p:cxnSp>
        <p:nvCxnSpPr>
          <p:cNvPr id="52" name="Straight Arrow Connector 51"/>
          <p:cNvCxnSpPr/>
          <p:nvPr/>
        </p:nvCxnSpPr>
        <p:spPr>
          <a:xfrm>
            <a:off x="7143379" y="5681446"/>
            <a:ext cx="489098" cy="0"/>
          </a:xfrm>
          <a:prstGeom prst="straightConnector1">
            <a:avLst/>
          </a:prstGeom>
          <a:ln w="19050">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2" idx="2"/>
            <a:endCxn id="35" idx="0"/>
          </p:cNvCxnSpPr>
          <p:nvPr/>
        </p:nvCxnSpPr>
        <p:spPr>
          <a:xfrm>
            <a:off x="2530549" y="3777522"/>
            <a:ext cx="1591309" cy="948077"/>
          </a:xfrm>
          <a:prstGeom prst="straightConnector1">
            <a:avLst/>
          </a:prstGeom>
          <a:ln w="25400">
            <a:solidFill>
              <a:schemeClr val="bg2">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2" idx="2"/>
            <a:endCxn id="48" idx="0"/>
          </p:cNvCxnSpPr>
          <p:nvPr/>
        </p:nvCxnSpPr>
        <p:spPr>
          <a:xfrm>
            <a:off x="2530549" y="3777522"/>
            <a:ext cx="4921624" cy="948078"/>
          </a:xfrm>
          <a:prstGeom prst="straightConnector1">
            <a:avLst/>
          </a:prstGeom>
          <a:ln w="25400">
            <a:solidFill>
              <a:schemeClr val="bg2">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17" idx="2"/>
            <a:endCxn id="35" idx="0"/>
          </p:cNvCxnSpPr>
          <p:nvPr/>
        </p:nvCxnSpPr>
        <p:spPr>
          <a:xfrm flipH="1">
            <a:off x="4121858" y="3792512"/>
            <a:ext cx="1574114" cy="933087"/>
          </a:xfrm>
          <a:prstGeom prst="straightConnector1">
            <a:avLst/>
          </a:prstGeom>
          <a:ln w="25400">
            <a:solidFill>
              <a:schemeClr val="bg2">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25" idx="2"/>
            <a:endCxn id="35" idx="0"/>
          </p:cNvCxnSpPr>
          <p:nvPr/>
        </p:nvCxnSpPr>
        <p:spPr>
          <a:xfrm flipH="1">
            <a:off x="4121858" y="3797158"/>
            <a:ext cx="4889237" cy="928441"/>
          </a:xfrm>
          <a:prstGeom prst="straightConnector1">
            <a:avLst/>
          </a:prstGeom>
          <a:ln w="25400">
            <a:solidFill>
              <a:schemeClr val="bg2">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25" idx="2"/>
            <a:endCxn id="48" idx="0"/>
          </p:cNvCxnSpPr>
          <p:nvPr/>
        </p:nvCxnSpPr>
        <p:spPr>
          <a:xfrm flipH="1">
            <a:off x="7452173" y="3797158"/>
            <a:ext cx="1558922" cy="928442"/>
          </a:xfrm>
          <a:prstGeom prst="straightConnector1">
            <a:avLst/>
          </a:prstGeom>
          <a:ln w="25400">
            <a:solidFill>
              <a:schemeClr val="bg2">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17" idx="2"/>
            <a:endCxn id="48" idx="0"/>
          </p:cNvCxnSpPr>
          <p:nvPr/>
        </p:nvCxnSpPr>
        <p:spPr>
          <a:xfrm>
            <a:off x="5695972" y="3792512"/>
            <a:ext cx="1756201" cy="933088"/>
          </a:xfrm>
          <a:prstGeom prst="straightConnector1">
            <a:avLst/>
          </a:prstGeom>
          <a:ln w="25400">
            <a:solidFill>
              <a:schemeClr val="bg2">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3934998" y="4151736"/>
            <a:ext cx="633553" cy="523220"/>
          </a:xfrm>
          <a:prstGeom prst="rect">
            <a:avLst/>
          </a:prstGeom>
          <a:noFill/>
        </p:spPr>
        <p:txBody>
          <a:bodyPr wrap="square" rtlCol="0">
            <a:spAutoFit/>
          </a:bodyPr>
          <a:lstStyle/>
          <a:p>
            <a:r>
              <a:rPr lang="en-US" sz="2800" dirty="0" smtClean="0"/>
              <a:t>a</a:t>
            </a:r>
            <a:endParaRPr lang="en-US" sz="2800" dirty="0"/>
          </a:p>
        </p:txBody>
      </p:sp>
      <p:sp>
        <p:nvSpPr>
          <p:cNvPr id="71" name="TextBox 70"/>
          <p:cNvSpPr txBox="1"/>
          <p:nvPr/>
        </p:nvSpPr>
        <p:spPr>
          <a:xfrm>
            <a:off x="7268924" y="4153985"/>
            <a:ext cx="633553" cy="523220"/>
          </a:xfrm>
          <a:prstGeom prst="rect">
            <a:avLst/>
          </a:prstGeom>
          <a:noFill/>
        </p:spPr>
        <p:txBody>
          <a:bodyPr wrap="square" rtlCol="0">
            <a:spAutoFit/>
          </a:bodyPr>
          <a:lstStyle/>
          <a:p>
            <a:r>
              <a:rPr lang="en-US" sz="2800" dirty="0"/>
              <a:t>b</a:t>
            </a:r>
          </a:p>
        </p:txBody>
      </p:sp>
      <p:sp>
        <p:nvSpPr>
          <p:cNvPr id="60" name="TextBox 59"/>
          <p:cNvSpPr txBox="1"/>
          <p:nvPr/>
        </p:nvSpPr>
        <p:spPr>
          <a:xfrm>
            <a:off x="2957470" y="5597525"/>
            <a:ext cx="1073888" cy="369332"/>
          </a:xfrm>
          <a:prstGeom prst="rect">
            <a:avLst/>
          </a:prstGeom>
          <a:noFill/>
        </p:spPr>
        <p:txBody>
          <a:bodyPr wrap="square" rtlCol="0">
            <a:spAutoFit/>
          </a:bodyPr>
          <a:lstStyle/>
          <a:p>
            <a:r>
              <a:rPr lang="en-US" dirty="0" smtClean="0">
                <a:solidFill>
                  <a:schemeClr val="bg1"/>
                </a:solidFill>
                <a:latin typeface="Consolas" panose="020B0609020204030204" pitchFamily="49" charset="0"/>
                <a:cs typeface="Consolas" panose="020B0609020204030204" pitchFamily="49" charset="0"/>
              </a:rPr>
              <a:t>(a, 1)</a:t>
            </a:r>
            <a:endParaRPr lang="en-US" dirty="0">
              <a:solidFill>
                <a:schemeClr val="bg1"/>
              </a:solidFill>
              <a:latin typeface="Consolas" panose="020B0609020204030204" pitchFamily="49" charset="0"/>
              <a:cs typeface="Consolas" panose="020B0609020204030204" pitchFamily="49" charset="0"/>
            </a:endParaRPr>
          </a:p>
        </p:txBody>
      </p:sp>
      <p:sp>
        <p:nvSpPr>
          <p:cNvPr id="62" name="TextBox 61"/>
          <p:cNvSpPr txBox="1"/>
          <p:nvPr/>
        </p:nvSpPr>
        <p:spPr>
          <a:xfrm>
            <a:off x="2957185" y="5885256"/>
            <a:ext cx="1073888" cy="369332"/>
          </a:xfrm>
          <a:prstGeom prst="rect">
            <a:avLst/>
          </a:prstGeom>
          <a:noFill/>
        </p:spPr>
        <p:txBody>
          <a:bodyPr wrap="square" rtlCol="0">
            <a:spAutoFit/>
          </a:bodyPr>
          <a:lstStyle/>
          <a:p>
            <a:r>
              <a:rPr lang="en-US" dirty="0" smtClean="0">
                <a:solidFill>
                  <a:schemeClr val="bg1"/>
                </a:solidFill>
                <a:latin typeface="Consolas" panose="020B0609020204030204" pitchFamily="49" charset="0"/>
                <a:cs typeface="Consolas" panose="020B0609020204030204" pitchFamily="49" charset="0"/>
              </a:rPr>
              <a:t>(a, 1)</a:t>
            </a:r>
            <a:endParaRPr lang="en-US" dirty="0">
              <a:solidFill>
                <a:schemeClr val="bg1"/>
              </a:solidFill>
              <a:latin typeface="Consolas" panose="020B0609020204030204" pitchFamily="49" charset="0"/>
              <a:cs typeface="Consolas" panose="020B0609020204030204" pitchFamily="49" charset="0"/>
            </a:endParaRPr>
          </a:p>
        </p:txBody>
      </p:sp>
      <p:sp>
        <p:nvSpPr>
          <p:cNvPr id="63" name="TextBox 62"/>
          <p:cNvSpPr txBox="1"/>
          <p:nvPr/>
        </p:nvSpPr>
        <p:spPr>
          <a:xfrm>
            <a:off x="2957185" y="6172875"/>
            <a:ext cx="1073888" cy="369332"/>
          </a:xfrm>
          <a:prstGeom prst="rect">
            <a:avLst/>
          </a:prstGeom>
          <a:noFill/>
        </p:spPr>
        <p:txBody>
          <a:bodyPr wrap="square" rtlCol="0">
            <a:spAutoFit/>
          </a:bodyPr>
          <a:lstStyle/>
          <a:p>
            <a:r>
              <a:rPr lang="en-US" dirty="0" smtClean="0">
                <a:solidFill>
                  <a:schemeClr val="bg1"/>
                </a:solidFill>
                <a:latin typeface="Consolas" panose="020B0609020204030204" pitchFamily="49" charset="0"/>
                <a:cs typeface="Consolas" panose="020B0609020204030204" pitchFamily="49" charset="0"/>
              </a:rPr>
              <a:t>(a, 1)</a:t>
            </a:r>
            <a:endParaRPr lang="en-US" dirty="0">
              <a:solidFill>
                <a:schemeClr val="bg1"/>
              </a:solidFill>
              <a:latin typeface="Consolas" panose="020B0609020204030204" pitchFamily="49" charset="0"/>
              <a:cs typeface="Consolas" panose="020B0609020204030204" pitchFamily="49" charset="0"/>
            </a:endParaRPr>
          </a:p>
        </p:txBody>
      </p:sp>
      <p:sp>
        <p:nvSpPr>
          <p:cNvPr id="65" name="TextBox 64"/>
          <p:cNvSpPr txBox="1"/>
          <p:nvPr/>
        </p:nvSpPr>
        <p:spPr>
          <a:xfrm>
            <a:off x="6289416" y="4909001"/>
            <a:ext cx="1073888" cy="369332"/>
          </a:xfrm>
          <a:prstGeom prst="rect">
            <a:avLst/>
          </a:prstGeom>
          <a:noFill/>
        </p:spPr>
        <p:txBody>
          <a:bodyPr wrap="square" rtlCol="0">
            <a:spAutoFit/>
          </a:bodyPr>
          <a:lstStyle/>
          <a:p>
            <a:r>
              <a:rPr lang="en-US" dirty="0" smtClean="0">
                <a:solidFill>
                  <a:schemeClr val="bg1"/>
                </a:solidFill>
                <a:latin typeface="Consolas" panose="020B0609020204030204" pitchFamily="49" charset="0"/>
                <a:cs typeface="Consolas" panose="020B0609020204030204" pitchFamily="49" charset="0"/>
              </a:rPr>
              <a:t>(</a:t>
            </a:r>
            <a:r>
              <a:rPr lang="en-US" dirty="0">
                <a:solidFill>
                  <a:schemeClr val="bg1"/>
                </a:solidFill>
                <a:latin typeface="Consolas" panose="020B0609020204030204" pitchFamily="49" charset="0"/>
                <a:cs typeface="Consolas" panose="020B0609020204030204" pitchFamily="49" charset="0"/>
              </a:rPr>
              <a:t>b</a:t>
            </a:r>
            <a:r>
              <a:rPr lang="en-US" dirty="0" smtClean="0">
                <a:solidFill>
                  <a:schemeClr val="bg1"/>
                </a:solidFill>
                <a:latin typeface="Consolas" panose="020B0609020204030204" pitchFamily="49" charset="0"/>
                <a:cs typeface="Consolas" panose="020B0609020204030204" pitchFamily="49" charset="0"/>
              </a:rPr>
              <a:t>, 1)</a:t>
            </a:r>
            <a:endParaRPr lang="en-US" dirty="0">
              <a:solidFill>
                <a:schemeClr val="bg1"/>
              </a:solidFill>
              <a:latin typeface="Consolas" panose="020B0609020204030204" pitchFamily="49" charset="0"/>
              <a:cs typeface="Consolas" panose="020B0609020204030204" pitchFamily="49" charset="0"/>
            </a:endParaRPr>
          </a:p>
        </p:txBody>
      </p:sp>
      <p:sp>
        <p:nvSpPr>
          <p:cNvPr id="66" name="TextBox 65"/>
          <p:cNvSpPr txBox="1"/>
          <p:nvPr/>
        </p:nvSpPr>
        <p:spPr>
          <a:xfrm>
            <a:off x="6278784" y="5181032"/>
            <a:ext cx="1073888" cy="369332"/>
          </a:xfrm>
          <a:prstGeom prst="rect">
            <a:avLst/>
          </a:prstGeom>
          <a:noFill/>
        </p:spPr>
        <p:txBody>
          <a:bodyPr wrap="square" rtlCol="0">
            <a:spAutoFit/>
          </a:bodyPr>
          <a:lstStyle/>
          <a:p>
            <a:r>
              <a:rPr lang="en-US" dirty="0" smtClean="0">
                <a:solidFill>
                  <a:schemeClr val="bg1"/>
                </a:solidFill>
                <a:latin typeface="Consolas" panose="020B0609020204030204" pitchFamily="49" charset="0"/>
                <a:cs typeface="Consolas" panose="020B0609020204030204" pitchFamily="49" charset="0"/>
              </a:rPr>
              <a:t>(b, 1)</a:t>
            </a:r>
            <a:endParaRPr lang="en-US" dirty="0">
              <a:solidFill>
                <a:schemeClr val="bg1"/>
              </a:solidFill>
              <a:latin typeface="Consolas" panose="020B0609020204030204" pitchFamily="49" charset="0"/>
              <a:cs typeface="Consolas" panose="020B0609020204030204" pitchFamily="49" charset="0"/>
            </a:endParaRPr>
          </a:p>
        </p:txBody>
      </p:sp>
      <p:sp>
        <p:nvSpPr>
          <p:cNvPr id="68" name="TextBox 67"/>
          <p:cNvSpPr txBox="1"/>
          <p:nvPr/>
        </p:nvSpPr>
        <p:spPr>
          <a:xfrm>
            <a:off x="6283427" y="5480853"/>
            <a:ext cx="1073888" cy="369332"/>
          </a:xfrm>
          <a:prstGeom prst="rect">
            <a:avLst/>
          </a:prstGeom>
          <a:noFill/>
        </p:spPr>
        <p:txBody>
          <a:bodyPr wrap="square" rtlCol="0">
            <a:spAutoFit/>
          </a:bodyPr>
          <a:lstStyle/>
          <a:p>
            <a:r>
              <a:rPr lang="en-US" dirty="0" smtClean="0">
                <a:solidFill>
                  <a:schemeClr val="bg1"/>
                </a:solidFill>
                <a:latin typeface="Consolas" panose="020B0609020204030204" pitchFamily="49" charset="0"/>
                <a:cs typeface="Consolas" panose="020B0609020204030204" pitchFamily="49" charset="0"/>
              </a:rPr>
              <a:t>(b, 1)</a:t>
            </a:r>
            <a:endParaRPr lang="en-US" dirty="0">
              <a:solidFill>
                <a:schemeClr val="bg1"/>
              </a:solidFill>
              <a:latin typeface="Consolas" panose="020B0609020204030204" pitchFamily="49" charset="0"/>
              <a:cs typeface="Consolas" panose="020B0609020204030204" pitchFamily="49" charset="0"/>
            </a:endParaRPr>
          </a:p>
        </p:txBody>
      </p:sp>
      <p:sp>
        <p:nvSpPr>
          <p:cNvPr id="69" name="TextBox 68"/>
          <p:cNvSpPr txBox="1"/>
          <p:nvPr/>
        </p:nvSpPr>
        <p:spPr>
          <a:xfrm>
            <a:off x="6272795" y="5763726"/>
            <a:ext cx="1073888" cy="369332"/>
          </a:xfrm>
          <a:prstGeom prst="rect">
            <a:avLst/>
          </a:prstGeom>
          <a:noFill/>
        </p:spPr>
        <p:txBody>
          <a:bodyPr wrap="square" rtlCol="0">
            <a:spAutoFit/>
          </a:bodyPr>
          <a:lstStyle/>
          <a:p>
            <a:r>
              <a:rPr lang="en-US" dirty="0" smtClean="0">
                <a:solidFill>
                  <a:schemeClr val="bg1"/>
                </a:solidFill>
                <a:latin typeface="Consolas" panose="020B0609020204030204" pitchFamily="49" charset="0"/>
                <a:cs typeface="Consolas" panose="020B0609020204030204" pitchFamily="49" charset="0"/>
              </a:rPr>
              <a:t>(b, 1)</a:t>
            </a:r>
            <a:endParaRPr lang="en-US" dirty="0">
              <a:solidFill>
                <a:schemeClr val="bg1"/>
              </a:solidFill>
              <a:latin typeface="Consolas" panose="020B0609020204030204" pitchFamily="49" charset="0"/>
              <a:cs typeface="Consolas" panose="020B0609020204030204" pitchFamily="49" charset="0"/>
            </a:endParaRPr>
          </a:p>
        </p:txBody>
      </p:sp>
      <p:sp>
        <p:nvSpPr>
          <p:cNvPr id="72" name="TextBox 71"/>
          <p:cNvSpPr txBox="1"/>
          <p:nvPr/>
        </p:nvSpPr>
        <p:spPr>
          <a:xfrm>
            <a:off x="6272510" y="6051457"/>
            <a:ext cx="1073888" cy="369332"/>
          </a:xfrm>
          <a:prstGeom prst="rect">
            <a:avLst/>
          </a:prstGeom>
          <a:noFill/>
        </p:spPr>
        <p:txBody>
          <a:bodyPr wrap="square" rtlCol="0">
            <a:spAutoFit/>
          </a:bodyPr>
          <a:lstStyle/>
          <a:p>
            <a:r>
              <a:rPr lang="en-US" dirty="0" smtClean="0">
                <a:solidFill>
                  <a:schemeClr val="bg1"/>
                </a:solidFill>
                <a:latin typeface="Consolas" panose="020B0609020204030204" pitchFamily="49" charset="0"/>
                <a:cs typeface="Consolas" panose="020B0609020204030204" pitchFamily="49" charset="0"/>
              </a:rPr>
              <a:t>(b, 1)</a:t>
            </a:r>
            <a:endParaRPr lang="en-US" dirty="0">
              <a:solidFill>
                <a:schemeClr val="bg1"/>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6898216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mapPartitions</a:t>
            </a:r>
            <a:endParaRPr lang="en-US" dirty="0"/>
          </a:p>
        </p:txBody>
      </p:sp>
      <p:sp>
        <p:nvSpPr>
          <p:cNvPr id="3" name="Rectangle 2"/>
          <p:cNvSpPr/>
          <p:nvPr/>
        </p:nvSpPr>
        <p:spPr>
          <a:xfrm>
            <a:off x="1734400" y="286784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2247192" y="3268003"/>
            <a:ext cx="3009900" cy="1691797"/>
          </a:xfrm>
          <a:prstGeom prst="roundRect">
            <a:avLst/>
          </a:prstGeom>
          <a:noFill/>
          <a:ln w="57150">
            <a:solidFill>
              <a:srgbClr val="DB1F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2514794" y="1894625"/>
            <a:ext cx="1419253" cy="400110"/>
          </a:xfrm>
          <a:prstGeom prst="rect">
            <a:avLst/>
          </a:prstGeom>
          <a:noFill/>
        </p:spPr>
        <p:txBody>
          <a:bodyPr wrap="square" rtlCol="0">
            <a:spAutoFit/>
          </a:bodyPr>
          <a:lstStyle/>
          <a:p>
            <a:r>
              <a:rPr lang="en-US" sz="2000" dirty="0" smtClean="0"/>
              <a:t>RDD: </a:t>
            </a:r>
            <a:r>
              <a:rPr lang="en-US" sz="2000" b="1" dirty="0" smtClean="0">
                <a:solidFill>
                  <a:srgbClr val="1482AC"/>
                </a:solidFill>
              </a:rPr>
              <a:t>x</a:t>
            </a:r>
            <a:endParaRPr lang="en-US" sz="2000" b="1" dirty="0">
              <a:solidFill>
                <a:srgbClr val="1482AC"/>
              </a:solidFill>
            </a:endParaRPr>
          </a:p>
        </p:txBody>
      </p:sp>
      <p:sp>
        <p:nvSpPr>
          <p:cNvPr id="18" name="TextBox 17"/>
          <p:cNvSpPr txBox="1"/>
          <p:nvPr/>
        </p:nvSpPr>
        <p:spPr>
          <a:xfrm>
            <a:off x="8546999" y="1894625"/>
            <a:ext cx="1419253" cy="400110"/>
          </a:xfrm>
          <a:prstGeom prst="rect">
            <a:avLst/>
          </a:prstGeom>
          <a:noFill/>
        </p:spPr>
        <p:txBody>
          <a:bodyPr wrap="square" rtlCol="0">
            <a:spAutoFit/>
          </a:bodyPr>
          <a:lstStyle/>
          <a:p>
            <a:r>
              <a:rPr lang="en-US" sz="2000" dirty="0" smtClean="0"/>
              <a:t>RDD: </a:t>
            </a:r>
            <a:r>
              <a:rPr lang="en-US" sz="2000" b="1" dirty="0" smtClean="0">
                <a:solidFill>
                  <a:srgbClr val="E68042"/>
                </a:solidFill>
              </a:rPr>
              <a:t>y</a:t>
            </a:r>
            <a:endParaRPr lang="en-US" sz="2000" b="1" dirty="0">
              <a:solidFill>
                <a:srgbClr val="E68042"/>
              </a:solidFill>
            </a:endParaRPr>
          </a:p>
        </p:txBody>
      </p:sp>
      <p:cxnSp>
        <p:nvCxnSpPr>
          <p:cNvPr id="19" name="Straight Connector 18"/>
          <p:cNvCxnSpPr/>
          <p:nvPr/>
        </p:nvCxnSpPr>
        <p:spPr>
          <a:xfrm>
            <a:off x="1968415" y="4666983"/>
            <a:ext cx="358754" cy="37948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2652810" y="3730626"/>
            <a:ext cx="2519122" cy="1079995"/>
          </a:xfrm>
          <a:prstGeom prst="rect">
            <a:avLst/>
          </a:prstGeom>
          <a:solidFill>
            <a:srgbClr val="F1B793"/>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p:cNvCxnSpPr/>
          <p:nvPr/>
        </p:nvCxnSpPr>
        <p:spPr>
          <a:xfrm>
            <a:off x="1319164" y="3953671"/>
            <a:ext cx="257108" cy="25710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16885" y="4326567"/>
            <a:ext cx="1484822" cy="400110"/>
          </a:xfrm>
          <a:prstGeom prst="rect">
            <a:avLst/>
          </a:prstGeom>
          <a:noFill/>
        </p:spPr>
        <p:txBody>
          <a:bodyPr wrap="square" rtlCol="0">
            <a:spAutoFit/>
          </a:bodyPr>
          <a:lstStyle/>
          <a:p>
            <a:r>
              <a:rPr lang="en-US" sz="2000" dirty="0" smtClean="0"/>
              <a:t>partitions</a:t>
            </a:r>
            <a:endParaRPr lang="en-US" sz="2000" dirty="0"/>
          </a:p>
        </p:txBody>
      </p:sp>
      <p:sp>
        <p:nvSpPr>
          <p:cNvPr id="22" name="TextBox 21"/>
          <p:cNvSpPr txBox="1"/>
          <p:nvPr/>
        </p:nvSpPr>
        <p:spPr>
          <a:xfrm>
            <a:off x="1887495" y="4766852"/>
            <a:ext cx="193793" cy="338554"/>
          </a:xfrm>
          <a:prstGeom prst="rect">
            <a:avLst/>
          </a:prstGeom>
          <a:noFill/>
        </p:spPr>
        <p:txBody>
          <a:bodyPr wrap="square" rtlCol="0">
            <a:spAutoFit/>
          </a:bodyPr>
          <a:lstStyle/>
          <a:p>
            <a:r>
              <a:rPr lang="en-US" sz="1600" dirty="0"/>
              <a:t>A</a:t>
            </a:r>
          </a:p>
        </p:txBody>
      </p:sp>
      <p:sp>
        <p:nvSpPr>
          <p:cNvPr id="23" name="TextBox 22"/>
          <p:cNvSpPr txBox="1"/>
          <p:nvPr/>
        </p:nvSpPr>
        <p:spPr>
          <a:xfrm>
            <a:off x="1222267" y="4000900"/>
            <a:ext cx="193793" cy="338554"/>
          </a:xfrm>
          <a:prstGeom prst="rect">
            <a:avLst/>
          </a:prstGeom>
          <a:noFill/>
        </p:spPr>
        <p:txBody>
          <a:bodyPr wrap="square" rtlCol="0">
            <a:spAutoFit/>
          </a:bodyPr>
          <a:lstStyle/>
          <a:p>
            <a:r>
              <a:rPr lang="en-US" sz="1600" dirty="0"/>
              <a:t>B</a:t>
            </a:r>
          </a:p>
        </p:txBody>
      </p:sp>
      <p:sp>
        <p:nvSpPr>
          <p:cNvPr id="25" name="Rectangle 24"/>
          <p:cNvSpPr/>
          <p:nvPr/>
        </p:nvSpPr>
        <p:spPr>
          <a:xfrm>
            <a:off x="2345887" y="3416199"/>
            <a:ext cx="2519122" cy="1079995"/>
          </a:xfrm>
          <a:prstGeom prst="rect">
            <a:avLst/>
          </a:prstGeom>
          <a:solidFill>
            <a:srgbClr val="F1B793"/>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514794" y="3565378"/>
            <a:ext cx="2519122"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7701789" y="3268003"/>
            <a:ext cx="2519122"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7997064" y="3586988"/>
            <a:ext cx="2519122"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p:cNvCxnSpPr/>
          <p:nvPr/>
        </p:nvCxnSpPr>
        <p:spPr>
          <a:xfrm>
            <a:off x="7760221" y="4666983"/>
            <a:ext cx="239121" cy="23912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7411213" y="4306839"/>
            <a:ext cx="257108" cy="25710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7654058" y="4700313"/>
            <a:ext cx="168902" cy="338554"/>
          </a:xfrm>
          <a:prstGeom prst="rect">
            <a:avLst/>
          </a:prstGeom>
          <a:noFill/>
        </p:spPr>
        <p:txBody>
          <a:bodyPr wrap="square" rtlCol="0">
            <a:spAutoFit/>
          </a:bodyPr>
          <a:lstStyle/>
          <a:p>
            <a:r>
              <a:rPr lang="en-US" sz="1600" dirty="0"/>
              <a:t>A</a:t>
            </a:r>
          </a:p>
        </p:txBody>
      </p:sp>
      <p:sp>
        <p:nvSpPr>
          <p:cNvPr id="31" name="TextBox 30"/>
          <p:cNvSpPr txBox="1"/>
          <p:nvPr/>
        </p:nvSpPr>
        <p:spPr>
          <a:xfrm>
            <a:off x="7314316" y="4354068"/>
            <a:ext cx="193793" cy="338554"/>
          </a:xfrm>
          <a:prstGeom prst="rect">
            <a:avLst/>
          </a:prstGeom>
          <a:noFill/>
        </p:spPr>
        <p:txBody>
          <a:bodyPr wrap="square" rtlCol="0">
            <a:spAutoFit/>
          </a:bodyPr>
          <a:lstStyle/>
          <a:p>
            <a:r>
              <a:rPr lang="en-US" sz="1600" dirty="0"/>
              <a:t>B</a:t>
            </a:r>
          </a:p>
        </p:txBody>
      </p:sp>
      <p:pic>
        <p:nvPicPr>
          <p:cNvPr id="32" name="Picture 3" descr="C:\Dropbox\Databricks\images etc\green (Mobil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26035" y="387345"/>
            <a:ext cx="505427" cy="674429"/>
          </a:xfrm>
          <a:prstGeom prst="rect">
            <a:avLst/>
          </a:prstGeom>
          <a:noFill/>
          <a:ln w="15875">
            <a:solidFill>
              <a:schemeClr val="tx1"/>
            </a:solidFill>
          </a:ln>
          <a:extLst>
            <a:ext uri="{909E8E84-426E-40DD-AFC4-6F175D3DCCD1}">
              <a14:hiddenFill xmlns:a14="http://schemas.microsoft.com/office/drawing/2010/main">
                <a:solidFill>
                  <a:srgbClr val="FFFFFF"/>
                </a:solidFill>
              </a14:hiddenFill>
            </a:ext>
          </a:extLst>
        </p:spPr>
      </p:pic>
      <p:pic>
        <p:nvPicPr>
          <p:cNvPr id="33" name="Picture 2" descr="http://www.insideoutretreats.com/site/images/TransformationButterflies.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7446" y="6378507"/>
            <a:ext cx="2009304" cy="4794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45606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3347847" cy="1499616"/>
          </a:xfrm>
        </p:spPr>
        <p:txBody>
          <a:bodyPr/>
          <a:lstStyle/>
          <a:p>
            <a:r>
              <a:rPr lang="en-US" dirty="0" err="1" smtClean="0"/>
              <a:t>mapPartitions</a:t>
            </a:r>
            <a:endParaRPr lang="en-US" dirty="0"/>
          </a:p>
        </p:txBody>
      </p:sp>
      <p:pic>
        <p:nvPicPr>
          <p:cNvPr id="41" name="Picture 4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4128" y="4818203"/>
            <a:ext cx="564230" cy="564230"/>
          </a:xfrm>
          <a:prstGeom prst="rect">
            <a:avLst/>
          </a:prstGeom>
        </p:spPr>
      </p:pic>
      <p:pic>
        <p:nvPicPr>
          <p:cNvPr id="43" name="Picture 42"/>
          <p:cNvPicPr>
            <a:picLocks noChangeAspect="1"/>
          </p:cNvPicPr>
          <p:nvPr/>
        </p:nvPicPr>
        <p:blipFill>
          <a:blip r:embed="rId4"/>
          <a:stretch>
            <a:fillRect/>
          </a:stretch>
        </p:blipFill>
        <p:spPr>
          <a:xfrm>
            <a:off x="10039518" y="3948828"/>
            <a:ext cx="542450" cy="542450"/>
          </a:xfrm>
          <a:prstGeom prst="rect">
            <a:avLst/>
          </a:prstGeom>
        </p:spPr>
      </p:pic>
      <p:sp>
        <p:nvSpPr>
          <p:cNvPr id="44" name="TextBox 43"/>
          <p:cNvSpPr txBox="1"/>
          <p:nvPr/>
        </p:nvSpPr>
        <p:spPr>
          <a:xfrm>
            <a:off x="8342427" y="4619686"/>
            <a:ext cx="516367" cy="338554"/>
          </a:xfrm>
          <a:prstGeom prst="rect">
            <a:avLst/>
          </a:prstGeom>
          <a:noFill/>
        </p:spPr>
        <p:txBody>
          <a:bodyPr wrap="square" rtlCol="0">
            <a:spAutoFit/>
          </a:bodyPr>
          <a:lstStyle/>
          <a:p>
            <a:r>
              <a:rPr lang="en-US" sz="1600" b="1" dirty="0" smtClean="0">
                <a:solidFill>
                  <a:srgbClr val="1482AC"/>
                </a:solidFill>
                <a:latin typeface="Consolas" panose="020B0609020204030204" pitchFamily="49" charset="0"/>
                <a:ea typeface="Anonymous Pro" panose="02060609030202000504" pitchFamily="49" charset="0"/>
                <a:cs typeface="Consolas" panose="020B0609020204030204" pitchFamily="49" charset="0"/>
              </a:rPr>
              <a:t>x:</a:t>
            </a:r>
            <a:endParaRPr lang="en-US" b="1" dirty="0"/>
          </a:p>
        </p:txBody>
      </p:sp>
      <p:sp>
        <p:nvSpPr>
          <p:cNvPr id="45" name="TextBox 44"/>
          <p:cNvSpPr txBox="1"/>
          <p:nvPr/>
        </p:nvSpPr>
        <p:spPr>
          <a:xfrm>
            <a:off x="8353060" y="5059247"/>
            <a:ext cx="516367" cy="338554"/>
          </a:xfrm>
          <a:prstGeom prst="rect">
            <a:avLst/>
          </a:prstGeom>
          <a:noFill/>
        </p:spPr>
        <p:txBody>
          <a:bodyPr wrap="square" rtlCol="0">
            <a:spAutoFit/>
          </a:bodyPr>
          <a:lstStyle/>
          <a:p>
            <a:r>
              <a:rPr lang="en-US" sz="1600" b="1" dirty="0" smtClean="0">
                <a:solidFill>
                  <a:srgbClr val="E68042"/>
                </a:solidFill>
                <a:latin typeface="Consolas" panose="020B0609020204030204" pitchFamily="49" charset="0"/>
                <a:ea typeface="Anonymous Pro" panose="02060609030202000504" pitchFamily="49" charset="0"/>
                <a:cs typeface="Consolas" panose="020B0609020204030204" pitchFamily="49" charset="0"/>
              </a:rPr>
              <a:t>y:</a:t>
            </a:r>
            <a:endParaRPr lang="en-US" b="1" dirty="0">
              <a:solidFill>
                <a:srgbClr val="E68042"/>
              </a:solidFill>
            </a:endParaRPr>
          </a:p>
        </p:txBody>
      </p:sp>
      <p:sp>
        <p:nvSpPr>
          <p:cNvPr id="46" name="TextBox 45"/>
          <p:cNvSpPr txBox="1"/>
          <p:nvPr/>
        </p:nvSpPr>
        <p:spPr>
          <a:xfrm>
            <a:off x="5646539" y="2517547"/>
            <a:ext cx="5149966" cy="307777"/>
          </a:xfrm>
          <a:prstGeom prst="rect">
            <a:avLst/>
          </a:prstGeom>
          <a:noFill/>
        </p:spPr>
        <p:txBody>
          <a:bodyPr wrap="square" rtlCol="0">
            <a:spAutoFit/>
          </a:bodyPr>
          <a:lstStyle/>
          <a:p>
            <a:r>
              <a:rPr lang="en-US" sz="1400" b="1" dirty="0" err="1" smtClean="0">
                <a:latin typeface="Consolas" panose="020B0609020204030204" pitchFamily="49" charset="0"/>
                <a:cs typeface="Consolas" panose="020B0609020204030204" pitchFamily="49" charset="0"/>
              </a:rPr>
              <a:t>mapPartitions</a:t>
            </a:r>
            <a:r>
              <a:rPr lang="en-US" sz="1400" b="1" dirty="0" smtClean="0">
                <a:latin typeface="Consolas" panose="020B0609020204030204" pitchFamily="49" charset="0"/>
                <a:cs typeface="Consolas" panose="020B0609020204030204" pitchFamily="49" charset="0"/>
              </a:rPr>
              <a:t>(</a:t>
            </a:r>
            <a:r>
              <a:rPr lang="en-US" sz="1400" b="1" i="1" dirty="0" smtClean="0">
                <a:solidFill>
                  <a:srgbClr val="DB1F25"/>
                </a:solidFill>
                <a:latin typeface="Consolas" panose="020B0609020204030204" pitchFamily="49" charset="0"/>
                <a:cs typeface="Consolas" panose="020B0609020204030204" pitchFamily="49" charset="0"/>
              </a:rPr>
              <a:t>f</a:t>
            </a:r>
            <a:r>
              <a:rPr lang="en-US" sz="1400" b="1" i="1" dirty="0">
                <a:latin typeface="Consolas" panose="020B0609020204030204" pitchFamily="49" charset="0"/>
                <a:cs typeface="Consolas" panose="020B0609020204030204" pitchFamily="49" charset="0"/>
              </a:rPr>
              <a:t>, </a:t>
            </a:r>
            <a:r>
              <a:rPr lang="en-US" sz="1400" b="1" i="1" dirty="0">
                <a:solidFill>
                  <a:srgbClr val="915CCC"/>
                </a:solidFill>
                <a:latin typeface="Consolas" panose="020B0609020204030204" pitchFamily="49" charset="0"/>
                <a:cs typeface="Consolas" panose="020B0609020204030204" pitchFamily="49" charset="0"/>
              </a:rPr>
              <a:t>preservesPartitioning=False</a:t>
            </a:r>
            <a:r>
              <a:rPr lang="en-US" sz="1400" b="1" dirty="0">
                <a:latin typeface="Consolas" panose="020B0609020204030204" pitchFamily="49" charset="0"/>
                <a:cs typeface="Consolas" panose="020B0609020204030204" pitchFamily="49" charset="0"/>
              </a:rPr>
              <a:t>)</a:t>
            </a:r>
          </a:p>
        </p:txBody>
      </p:sp>
      <p:sp>
        <p:nvSpPr>
          <p:cNvPr id="47" name="Rectangle 46"/>
          <p:cNvSpPr/>
          <p:nvPr/>
        </p:nvSpPr>
        <p:spPr>
          <a:xfrm>
            <a:off x="4684260" y="3024731"/>
            <a:ext cx="6797685" cy="369332"/>
          </a:xfrm>
          <a:prstGeom prst="rect">
            <a:avLst/>
          </a:prstGeom>
        </p:spPr>
        <p:txBody>
          <a:bodyPr wrap="square">
            <a:spAutoFit/>
          </a:bodyPr>
          <a:lstStyle/>
          <a:p>
            <a:r>
              <a:rPr lang="en-US" dirty="0"/>
              <a:t>Return a new RDD by applying a function to each partition of this </a:t>
            </a:r>
            <a:r>
              <a:rPr lang="en-US" dirty="0" smtClean="0"/>
              <a:t>RDD</a:t>
            </a:r>
            <a:endParaRPr lang="en-US" dirty="0"/>
          </a:p>
        </p:txBody>
      </p:sp>
      <p:sp>
        <p:nvSpPr>
          <p:cNvPr id="48" name="Rectangle 47"/>
          <p:cNvSpPr/>
          <p:nvPr/>
        </p:nvSpPr>
        <p:spPr>
          <a:xfrm>
            <a:off x="5098201" y="411992"/>
            <a:ext cx="1926353" cy="825864"/>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ounded Rectangle 48"/>
          <p:cNvSpPr/>
          <p:nvPr/>
        </p:nvSpPr>
        <p:spPr>
          <a:xfrm>
            <a:off x="5763089" y="990600"/>
            <a:ext cx="2320013" cy="1204058"/>
          </a:xfrm>
          <a:prstGeom prst="roundRect">
            <a:avLst/>
          </a:prstGeom>
          <a:noFill/>
          <a:ln w="41275">
            <a:solidFill>
              <a:srgbClr val="DB1F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Connector 49"/>
          <p:cNvCxnSpPr/>
          <p:nvPr/>
        </p:nvCxnSpPr>
        <p:spPr>
          <a:xfrm>
            <a:off x="5323416" y="1947545"/>
            <a:ext cx="358754" cy="37948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6016611" y="1274775"/>
            <a:ext cx="1926353" cy="825864"/>
          </a:xfrm>
          <a:prstGeom prst="rect">
            <a:avLst/>
          </a:prstGeom>
          <a:solidFill>
            <a:srgbClr val="F1B793"/>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2" name="Straight Connector 51"/>
          <p:cNvCxnSpPr/>
          <p:nvPr/>
        </p:nvCxnSpPr>
        <p:spPr>
          <a:xfrm>
            <a:off x="4764147" y="1279220"/>
            <a:ext cx="257108" cy="25710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5242496" y="2047414"/>
            <a:ext cx="193793" cy="338554"/>
          </a:xfrm>
          <a:prstGeom prst="rect">
            <a:avLst/>
          </a:prstGeom>
          <a:noFill/>
        </p:spPr>
        <p:txBody>
          <a:bodyPr wrap="square" rtlCol="0">
            <a:spAutoFit/>
          </a:bodyPr>
          <a:lstStyle/>
          <a:p>
            <a:r>
              <a:rPr lang="en-US" sz="1600" dirty="0"/>
              <a:t>A</a:t>
            </a:r>
          </a:p>
        </p:txBody>
      </p:sp>
      <p:sp>
        <p:nvSpPr>
          <p:cNvPr id="54" name="TextBox 53"/>
          <p:cNvSpPr txBox="1"/>
          <p:nvPr/>
        </p:nvSpPr>
        <p:spPr>
          <a:xfrm>
            <a:off x="4667250" y="1326449"/>
            <a:ext cx="193793" cy="338554"/>
          </a:xfrm>
          <a:prstGeom prst="rect">
            <a:avLst/>
          </a:prstGeom>
          <a:noFill/>
        </p:spPr>
        <p:txBody>
          <a:bodyPr wrap="square" rtlCol="0">
            <a:spAutoFit/>
          </a:bodyPr>
          <a:lstStyle/>
          <a:p>
            <a:r>
              <a:rPr lang="en-US" sz="1600" dirty="0"/>
              <a:t>B</a:t>
            </a:r>
          </a:p>
        </p:txBody>
      </p:sp>
      <p:sp>
        <p:nvSpPr>
          <p:cNvPr id="56" name="Rectangle 55"/>
          <p:cNvSpPr/>
          <p:nvPr/>
        </p:nvSpPr>
        <p:spPr>
          <a:xfrm>
            <a:off x="5878595" y="1109527"/>
            <a:ext cx="1926353" cy="825864"/>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9241669" y="739885"/>
            <a:ext cx="1825378" cy="782574"/>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9536944" y="1058870"/>
            <a:ext cx="1825378" cy="782574"/>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p:cNvCxnSpPr/>
          <p:nvPr/>
        </p:nvCxnSpPr>
        <p:spPr>
          <a:xfrm>
            <a:off x="9297823" y="1794204"/>
            <a:ext cx="239121" cy="23912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8948815" y="1434060"/>
            <a:ext cx="257108" cy="25710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9191660" y="1827534"/>
            <a:ext cx="168902" cy="338554"/>
          </a:xfrm>
          <a:prstGeom prst="rect">
            <a:avLst/>
          </a:prstGeom>
          <a:noFill/>
        </p:spPr>
        <p:txBody>
          <a:bodyPr wrap="square" rtlCol="0">
            <a:spAutoFit/>
          </a:bodyPr>
          <a:lstStyle/>
          <a:p>
            <a:r>
              <a:rPr lang="en-US" sz="1600" dirty="0"/>
              <a:t>A</a:t>
            </a:r>
          </a:p>
        </p:txBody>
      </p:sp>
      <p:sp>
        <p:nvSpPr>
          <p:cNvPr id="62" name="TextBox 61"/>
          <p:cNvSpPr txBox="1"/>
          <p:nvPr/>
        </p:nvSpPr>
        <p:spPr>
          <a:xfrm>
            <a:off x="8851918" y="1481289"/>
            <a:ext cx="193793" cy="338554"/>
          </a:xfrm>
          <a:prstGeom prst="rect">
            <a:avLst/>
          </a:prstGeom>
          <a:noFill/>
        </p:spPr>
        <p:txBody>
          <a:bodyPr wrap="square" rtlCol="0">
            <a:spAutoFit/>
          </a:bodyPr>
          <a:lstStyle/>
          <a:p>
            <a:r>
              <a:rPr lang="en-US" sz="1600" dirty="0"/>
              <a:t>B</a:t>
            </a:r>
          </a:p>
        </p:txBody>
      </p:sp>
      <p:sp>
        <p:nvSpPr>
          <p:cNvPr id="4" name="TextBox 3"/>
          <p:cNvSpPr txBox="1"/>
          <p:nvPr/>
        </p:nvSpPr>
        <p:spPr>
          <a:xfrm>
            <a:off x="1893450" y="4058924"/>
            <a:ext cx="5346755" cy="2031325"/>
          </a:xfrm>
          <a:prstGeom prst="rect">
            <a:avLst/>
          </a:prstGeom>
          <a:noFill/>
        </p:spPr>
        <p:txBody>
          <a:bodyPr wrap="square" rtlCol="0">
            <a:spAutoFit/>
          </a:bodyPr>
          <a:lstStyle/>
          <a:p>
            <a:r>
              <a:rPr lang="en-US" sz="1400" b="1" dirty="0">
                <a:solidFill>
                  <a:srgbClr val="1482AC"/>
                </a:solidFill>
                <a:latin typeface="Consolas" panose="020B0609020204030204" pitchFamily="49" charset="0"/>
                <a:cs typeface="Consolas" panose="020B0609020204030204" pitchFamily="49" charset="0"/>
              </a:rPr>
              <a:t>x</a:t>
            </a:r>
            <a:r>
              <a:rPr lang="en-US" sz="1400" dirty="0" smtClean="0">
                <a:latin typeface="Consolas" panose="020B0609020204030204" pitchFamily="49" charset="0"/>
                <a:cs typeface="Consolas" panose="020B0609020204030204" pitchFamily="49" charset="0"/>
              </a:rPr>
              <a:t> </a:t>
            </a: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sc.parallelize</a:t>
            </a:r>
            <a:r>
              <a:rPr lang="en-US" sz="1400" dirty="0">
                <a:latin typeface="Consolas" panose="020B0609020204030204" pitchFamily="49" charset="0"/>
                <a:cs typeface="Consolas" panose="020B0609020204030204" pitchFamily="49" charset="0"/>
              </a:rPr>
              <a:t>([</a:t>
            </a:r>
            <a:r>
              <a:rPr lang="en-US" sz="1400" dirty="0" smtClean="0">
                <a:latin typeface="Consolas" panose="020B0609020204030204" pitchFamily="49" charset="0"/>
                <a:cs typeface="Consolas" panose="020B0609020204030204" pitchFamily="49" charset="0"/>
              </a:rPr>
              <a:t>1,2,3,4,5,6,7,8,9,10], </a:t>
            </a:r>
            <a:r>
              <a:rPr lang="en-US" sz="1400" dirty="0">
                <a:latin typeface="Consolas" panose="020B0609020204030204" pitchFamily="49" charset="0"/>
                <a:cs typeface="Consolas" panose="020B0609020204030204" pitchFamily="49" charset="0"/>
              </a:rPr>
              <a:t>2)</a:t>
            </a:r>
          </a:p>
          <a:p>
            <a:endParaRPr lang="en-US" sz="1400" dirty="0" smtClean="0">
              <a:latin typeface="Consolas" panose="020B0609020204030204" pitchFamily="49" charset="0"/>
              <a:cs typeface="Consolas" panose="020B0609020204030204" pitchFamily="49" charset="0"/>
            </a:endParaRPr>
          </a:p>
          <a:p>
            <a:r>
              <a:rPr lang="en-US" sz="1400" dirty="0" err="1" smtClean="0">
                <a:latin typeface="Consolas" panose="020B0609020204030204" pitchFamily="49" charset="0"/>
                <a:cs typeface="Consolas" panose="020B0609020204030204" pitchFamily="49" charset="0"/>
              </a:rPr>
              <a:t>def</a:t>
            </a:r>
            <a:r>
              <a:rPr lang="en-US" sz="1400" dirty="0" smtClean="0">
                <a:latin typeface="Consolas" panose="020B0609020204030204" pitchFamily="49" charset="0"/>
                <a:cs typeface="Consolas" panose="020B0609020204030204" pitchFamily="49" charset="0"/>
              </a:rPr>
              <a:t> </a:t>
            </a:r>
            <a:r>
              <a:rPr lang="en-US" sz="1400" b="1" dirty="0">
                <a:solidFill>
                  <a:srgbClr val="DB1F25"/>
                </a:solidFill>
                <a:latin typeface="Consolas" panose="020B0609020204030204" pitchFamily="49" charset="0"/>
                <a:cs typeface="Consolas" panose="020B0609020204030204" pitchFamily="49" charset="0"/>
              </a:rPr>
              <a:t>f(</a:t>
            </a:r>
            <a:r>
              <a:rPr lang="en-US" sz="1400" dirty="0">
                <a:latin typeface="Consolas" panose="020B0609020204030204" pitchFamily="49" charset="0"/>
                <a:cs typeface="Consolas" panose="020B0609020204030204" pitchFamily="49" charset="0"/>
              </a:rPr>
              <a:t>iterator</a:t>
            </a:r>
            <a:r>
              <a:rPr lang="en-US" sz="1400" b="1" dirty="0">
                <a:solidFill>
                  <a:srgbClr val="DB1F25"/>
                </a:solidFill>
                <a:latin typeface="Consolas" panose="020B0609020204030204" pitchFamily="49" charset="0"/>
                <a:cs typeface="Consolas" panose="020B0609020204030204" pitchFamily="49" charset="0"/>
              </a:rPr>
              <a:t>):</a:t>
            </a:r>
            <a:r>
              <a:rPr lang="en-US" sz="1400" dirty="0">
                <a:latin typeface="Consolas" panose="020B0609020204030204" pitchFamily="49" charset="0"/>
                <a:cs typeface="Consolas" panose="020B0609020204030204" pitchFamily="49" charset="0"/>
              </a:rPr>
              <a:t> yield </a:t>
            </a:r>
            <a:r>
              <a:rPr lang="en-US" sz="1400" dirty="0" smtClean="0">
                <a:latin typeface="Consolas" panose="020B0609020204030204" pitchFamily="49" charset="0"/>
                <a:cs typeface="Consolas" panose="020B0609020204030204" pitchFamily="49" charset="0"/>
              </a:rPr>
              <a:t>sum(iterator);</a:t>
            </a:r>
            <a:endParaRPr lang="en-US" sz="1400" dirty="0">
              <a:latin typeface="Consolas" panose="020B0609020204030204" pitchFamily="49" charset="0"/>
              <a:cs typeface="Consolas" panose="020B0609020204030204" pitchFamily="49" charset="0"/>
            </a:endParaRPr>
          </a:p>
          <a:p>
            <a:endParaRPr lang="en-US" sz="1400" dirty="0" smtClean="0">
              <a:latin typeface="Consolas" panose="020B0609020204030204" pitchFamily="49" charset="0"/>
              <a:cs typeface="Consolas" panose="020B0609020204030204" pitchFamily="49" charset="0"/>
            </a:endParaRPr>
          </a:p>
          <a:p>
            <a:r>
              <a:rPr lang="en-US" sz="1400" b="1" dirty="0">
                <a:solidFill>
                  <a:srgbClr val="E68042"/>
                </a:solidFill>
                <a:latin typeface="Consolas" panose="020B0609020204030204" pitchFamily="49" charset="0"/>
                <a:cs typeface="Consolas" panose="020B0609020204030204" pitchFamily="49" charset="0"/>
              </a:rPr>
              <a:t>y</a:t>
            </a:r>
            <a:r>
              <a:rPr lang="en-US" sz="1400" dirty="0" smtClean="0">
                <a:latin typeface="Consolas" panose="020B0609020204030204" pitchFamily="49" charset="0"/>
                <a:cs typeface="Consolas" panose="020B0609020204030204" pitchFamily="49" charset="0"/>
              </a:rPr>
              <a:t> = </a:t>
            </a:r>
            <a:r>
              <a:rPr lang="en-US" sz="1400" b="1" dirty="0" err="1">
                <a:solidFill>
                  <a:srgbClr val="1482AC"/>
                </a:solidFill>
                <a:latin typeface="Consolas" panose="020B0609020204030204" pitchFamily="49" charset="0"/>
                <a:cs typeface="Consolas" panose="020B0609020204030204" pitchFamily="49" charset="0"/>
              </a:rPr>
              <a:t>x</a:t>
            </a:r>
            <a:r>
              <a:rPr lang="en-US" sz="1400" dirty="0" err="1">
                <a:latin typeface="Consolas" panose="020B0609020204030204" pitchFamily="49" charset="0"/>
                <a:cs typeface="Consolas" panose="020B0609020204030204" pitchFamily="49" charset="0"/>
              </a:rPr>
              <a:t>.mapPartitions</a:t>
            </a:r>
            <a:r>
              <a:rPr lang="en-US" sz="1400" dirty="0">
                <a:latin typeface="Consolas" panose="020B0609020204030204" pitchFamily="49" charset="0"/>
                <a:cs typeface="Consolas" panose="020B0609020204030204" pitchFamily="49" charset="0"/>
              </a:rPr>
              <a:t>(</a:t>
            </a:r>
            <a:r>
              <a:rPr lang="en-US" sz="1400" b="1" dirty="0">
                <a:solidFill>
                  <a:srgbClr val="FF0000"/>
                </a:solidFill>
                <a:latin typeface="Consolas" panose="020B0609020204030204" pitchFamily="49" charset="0"/>
                <a:cs typeface="Consolas" panose="020B0609020204030204" pitchFamily="49" charset="0"/>
              </a:rPr>
              <a:t>f</a:t>
            </a:r>
            <a:r>
              <a:rPr lang="en-US" sz="1400" dirty="0" smtClean="0">
                <a:latin typeface="Consolas" panose="020B0609020204030204" pitchFamily="49" charset="0"/>
                <a:cs typeface="Consolas" panose="020B0609020204030204" pitchFamily="49" charset="0"/>
              </a:rPr>
              <a:t>)</a:t>
            </a:r>
          </a:p>
          <a:p>
            <a:endParaRPr lang="en-US" sz="1400" dirty="0" smtClean="0">
              <a:latin typeface="Consolas" panose="020B0609020204030204" pitchFamily="49" charset="0"/>
              <a:cs typeface="Consolas" panose="020B0609020204030204" pitchFamily="49" charset="0"/>
            </a:endParaRPr>
          </a:p>
          <a:p>
            <a:r>
              <a:rPr lang="en-US" sz="1400" dirty="0" smtClean="0">
                <a:latin typeface="Consolas" panose="020B0609020204030204" pitchFamily="49" charset="0"/>
                <a:cs typeface="Consolas" panose="020B0609020204030204" pitchFamily="49" charset="0"/>
              </a:rPr>
              <a:t># </a:t>
            </a:r>
            <a:r>
              <a:rPr lang="en-US" sz="1400" dirty="0">
                <a:latin typeface="Consolas" panose="020B0609020204030204" pitchFamily="49" charset="0"/>
                <a:cs typeface="Consolas" panose="020B0609020204030204" pitchFamily="49" charset="0"/>
              </a:rPr>
              <a:t>glom() flattens elements on the same partition</a:t>
            </a:r>
          </a:p>
          <a:p>
            <a:r>
              <a:rPr lang="en-US" sz="1400" dirty="0">
                <a:latin typeface="Consolas" panose="020B0609020204030204" pitchFamily="49" charset="0"/>
                <a:cs typeface="Consolas" panose="020B0609020204030204" pitchFamily="49" charset="0"/>
              </a:rPr>
              <a:t>print(</a:t>
            </a:r>
            <a:r>
              <a:rPr lang="en-US" sz="1400" b="1" dirty="0" err="1">
                <a:solidFill>
                  <a:srgbClr val="1482AC"/>
                </a:solidFill>
                <a:latin typeface="Consolas" panose="020B0609020204030204" pitchFamily="49" charset="0"/>
                <a:cs typeface="Consolas" panose="020B0609020204030204" pitchFamily="49" charset="0"/>
              </a:rPr>
              <a:t>x</a:t>
            </a:r>
            <a:r>
              <a:rPr lang="en-US" sz="1400" dirty="0" err="1">
                <a:latin typeface="Consolas" panose="020B0609020204030204" pitchFamily="49" charset="0"/>
                <a:cs typeface="Consolas" panose="020B0609020204030204" pitchFamily="49" charset="0"/>
              </a:rPr>
              <a:t>.glom</a:t>
            </a:r>
            <a:r>
              <a:rPr lang="en-US" sz="1400" dirty="0">
                <a:latin typeface="Consolas" panose="020B0609020204030204" pitchFamily="49" charset="0"/>
                <a:cs typeface="Consolas" panose="020B0609020204030204" pitchFamily="49" charset="0"/>
              </a:rPr>
              <a:t>().collect</a:t>
            </a:r>
            <a:r>
              <a:rPr lang="en-US" sz="1400" dirty="0" smtClean="0">
                <a:latin typeface="Consolas" panose="020B0609020204030204" pitchFamily="49" charset="0"/>
                <a:cs typeface="Consolas" panose="020B0609020204030204" pitchFamily="49" charset="0"/>
              </a:rPr>
              <a:t>())</a:t>
            </a:r>
            <a:endParaRPr lang="en-US" sz="1400" dirty="0">
              <a:latin typeface="Consolas" panose="020B0609020204030204" pitchFamily="49" charset="0"/>
              <a:cs typeface="Consolas" panose="020B0609020204030204" pitchFamily="49" charset="0"/>
            </a:endParaRPr>
          </a:p>
          <a:p>
            <a:r>
              <a:rPr lang="en-US" sz="1400" dirty="0">
                <a:latin typeface="Consolas" panose="020B0609020204030204" pitchFamily="49" charset="0"/>
                <a:cs typeface="Consolas" panose="020B0609020204030204" pitchFamily="49" charset="0"/>
              </a:rPr>
              <a:t>print(</a:t>
            </a:r>
            <a:r>
              <a:rPr lang="en-US" sz="1400" b="1" dirty="0" err="1">
                <a:solidFill>
                  <a:srgbClr val="E68042"/>
                </a:solidFill>
                <a:latin typeface="Consolas" panose="020B0609020204030204" pitchFamily="49" charset="0"/>
                <a:cs typeface="Consolas" panose="020B0609020204030204" pitchFamily="49" charset="0"/>
              </a:rPr>
              <a:t>y</a:t>
            </a:r>
            <a:r>
              <a:rPr lang="en-US" sz="1400" dirty="0" err="1">
                <a:latin typeface="Consolas" panose="020B0609020204030204" pitchFamily="49" charset="0"/>
                <a:cs typeface="Consolas" panose="020B0609020204030204" pitchFamily="49" charset="0"/>
              </a:rPr>
              <a:t>.glom</a:t>
            </a:r>
            <a:r>
              <a:rPr lang="en-US" sz="1400" dirty="0">
                <a:latin typeface="Consolas" panose="020B0609020204030204" pitchFamily="49" charset="0"/>
                <a:cs typeface="Consolas" panose="020B0609020204030204" pitchFamily="49" charset="0"/>
              </a:rPr>
              <a:t>().collect())</a:t>
            </a:r>
          </a:p>
        </p:txBody>
      </p:sp>
      <p:sp>
        <p:nvSpPr>
          <p:cNvPr id="63" name="TextBox 62"/>
          <p:cNvSpPr txBox="1"/>
          <p:nvPr/>
        </p:nvSpPr>
        <p:spPr>
          <a:xfrm>
            <a:off x="8694483" y="4655361"/>
            <a:ext cx="3637936" cy="738664"/>
          </a:xfrm>
          <a:prstGeom prst="rect">
            <a:avLst/>
          </a:prstGeom>
          <a:noFill/>
        </p:spPr>
        <p:txBody>
          <a:bodyPr wrap="square" rtlCol="0">
            <a:spAutoFit/>
          </a:bodyPr>
          <a:lstStyle/>
          <a:p>
            <a:r>
              <a:rPr lang="en-IN" sz="1400" dirty="0"/>
              <a:t>[[1, 2, 3, 4, 5], [6, 7, 8, 9, 10</a:t>
            </a:r>
            <a:r>
              <a:rPr lang="en-IN" sz="1400" dirty="0" smtClean="0"/>
              <a:t>]]</a:t>
            </a:r>
          </a:p>
          <a:p>
            <a:endParaRPr lang="en-IN" sz="1400" dirty="0"/>
          </a:p>
          <a:p>
            <a:r>
              <a:rPr lang="en-IN" sz="1400"/>
              <a:t>[[</a:t>
            </a:r>
            <a:r>
              <a:rPr lang="en-IN" sz="1400" smtClean="0"/>
              <a:t>15], </a:t>
            </a:r>
            <a:r>
              <a:rPr lang="en-IN" sz="1400"/>
              <a:t>[</a:t>
            </a:r>
            <a:r>
              <a:rPr lang="en-IN" sz="1400" smtClean="0"/>
              <a:t>40]]</a:t>
            </a:r>
            <a:endParaRPr lang="en-IN" sz="1400" dirty="0"/>
          </a:p>
        </p:txBody>
      </p:sp>
      <p:pic>
        <p:nvPicPr>
          <p:cNvPr id="25" name="Picture 3" descr="C:\Dropbox\Databricks\images etc\green (Mobile).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81945" y="190145"/>
            <a:ext cx="505427" cy="674429"/>
          </a:xfrm>
          <a:prstGeom prst="rect">
            <a:avLst/>
          </a:prstGeom>
          <a:noFill/>
          <a:ln w="15875">
            <a:solidFill>
              <a:schemeClr val="tx1"/>
            </a:solidFill>
          </a:ln>
          <a:extLst>
            <a:ext uri="{909E8E84-426E-40DD-AFC4-6F175D3DCCD1}">
              <a14:hiddenFill xmlns:a14="http://schemas.microsoft.com/office/drawing/2010/main">
                <a:solidFill>
                  <a:srgbClr val="FFFFFF"/>
                </a:solidFill>
              </a14:hiddenFill>
            </a:ext>
          </a:extLst>
        </p:spPr>
      </p:pic>
      <p:pic>
        <p:nvPicPr>
          <p:cNvPr id="26" name="Picture 2" descr="http://www.insideoutretreats.com/site/images/TransformationButterflies.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17446" y="6378507"/>
            <a:ext cx="2009304" cy="4794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76843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3347847" cy="1499616"/>
          </a:xfrm>
        </p:spPr>
        <p:txBody>
          <a:bodyPr/>
          <a:lstStyle/>
          <a:p>
            <a:r>
              <a:rPr lang="en-US" dirty="0" err="1" smtClean="0"/>
              <a:t>mapPartitions</a:t>
            </a:r>
            <a:endParaRPr lang="en-US" dirty="0"/>
          </a:p>
        </p:txBody>
      </p:sp>
      <p:sp>
        <p:nvSpPr>
          <p:cNvPr id="46" name="TextBox 45"/>
          <p:cNvSpPr txBox="1"/>
          <p:nvPr/>
        </p:nvSpPr>
        <p:spPr>
          <a:xfrm>
            <a:off x="5646539" y="2517547"/>
            <a:ext cx="5149966" cy="307777"/>
          </a:xfrm>
          <a:prstGeom prst="rect">
            <a:avLst/>
          </a:prstGeom>
          <a:noFill/>
        </p:spPr>
        <p:txBody>
          <a:bodyPr wrap="square" rtlCol="0">
            <a:spAutoFit/>
          </a:bodyPr>
          <a:lstStyle/>
          <a:p>
            <a:r>
              <a:rPr lang="en-US" sz="1400" b="1" dirty="0" err="1" smtClean="0">
                <a:latin typeface="Consolas" panose="020B0609020204030204" pitchFamily="49" charset="0"/>
                <a:cs typeface="Consolas" panose="020B0609020204030204" pitchFamily="49" charset="0"/>
              </a:rPr>
              <a:t>mapPartitions</a:t>
            </a:r>
            <a:r>
              <a:rPr lang="en-US" sz="1400" b="1" dirty="0" smtClean="0">
                <a:latin typeface="Consolas" panose="020B0609020204030204" pitchFamily="49" charset="0"/>
                <a:cs typeface="Consolas" panose="020B0609020204030204" pitchFamily="49" charset="0"/>
              </a:rPr>
              <a:t>(</a:t>
            </a:r>
            <a:r>
              <a:rPr lang="en-US" sz="1400" b="1" i="1" dirty="0" smtClean="0">
                <a:solidFill>
                  <a:srgbClr val="DB1F25"/>
                </a:solidFill>
                <a:latin typeface="Consolas" panose="020B0609020204030204" pitchFamily="49" charset="0"/>
                <a:cs typeface="Consolas" panose="020B0609020204030204" pitchFamily="49" charset="0"/>
              </a:rPr>
              <a:t>f</a:t>
            </a:r>
            <a:r>
              <a:rPr lang="en-US" sz="1400" b="1" i="1" dirty="0">
                <a:latin typeface="Consolas" panose="020B0609020204030204" pitchFamily="49" charset="0"/>
                <a:cs typeface="Consolas" panose="020B0609020204030204" pitchFamily="49" charset="0"/>
              </a:rPr>
              <a:t>, </a:t>
            </a:r>
            <a:r>
              <a:rPr lang="en-US" sz="1400" b="1" i="1" dirty="0">
                <a:solidFill>
                  <a:srgbClr val="915CCC"/>
                </a:solidFill>
                <a:latin typeface="Consolas" panose="020B0609020204030204" pitchFamily="49" charset="0"/>
                <a:cs typeface="Consolas" panose="020B0609020204030204" pitchFamily="49" charset="0"/>
              </a:rPr>
              <a:t>preservesPartitioning=False</a:t>
            </a:r>
            <a:r>
              <a:rPr lang="en-US" sz="1400" b="1" dirty="0">
                <a:latin typeface="Consolas" panose="020B0609020204030204" pitchFamily="49" charset="0"/>
                <a:cs typeface="Consolas" panose="020B0609020204030204" pitchFamily="49" charset="0"/>
              </a:rPr>
              <a:t>)</a:t>
            </a:r>
          </a:p>
        </p:txBody>
      </p:sp>
      <p:sp>
        <p:nvSpPr>
          <p:cNvPr id="47" name="Rectangle 46"/>
          <p:cNvSpPr/>
          <p:nvPr/>
        </p:nvSpPr>
        <p:spPr>
          <a:xfrm>
            <a:off x="4684260" y="3024731"/>
            <a:ext cx="6797685" cy="369332"/>
          </a:xfrm>
          <a:prstGeom prst="rect">
            <a:avLst/>
          </a:prstGeom>
        </p:spPr>
        <p:txBody>
          <a:bodyPr wrap="square">
            <a:spAutoFit/>
          </a:bodyPr>
          <a:lstStyle/>
          <a:p>
            <a:r>
              <a:rPr lang="en-US" dirty="0"/>
              <a:t>Return a new RDD by applying a function to each partition of this </a:t>
            </a:r>
            <a:r>
              <a:rPr lang="en-US" dirty="0" smtClean="0"/>
              <a:t>RDD</a:t>
            </a:r>
            <a:endParaRPr lang="en-US" dirty="0"/>
          </a:p>
        </p:txBody>
      </p:sp>
      <p:sp>
        <p:nvSpPr>
          <p:cNvPr id="48" name="Rectangle 47"/>
          <p:cNvSpPr/>
          <p:nvPr/>
        </p:nvSpPr>
        <p:spPr>
          <a:xfrm>
            <a:off x="5098201" y="411992"/>
            <a:ext cx="1926353" cy="825864"/>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ounded Rectangle 48"/>
          <p:cNvSpPr/>
          <p:nvPr/>
        </p:nvSpPr>
        <p:spPr>
          <a:xfrm>
            <a:off x="5763089" y="990600"/>
            <a:ext cx="2320013" cy="1204058"/>
          </a:xfrm>
          <a:prstGeom prst="roundRect">
            <a:avLst/>
          </a:prstGeom>
          <a:noFill/>
          <a:ln w="41275">
            <a:solidFill>
              <a:srgbClr val="DB1F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Connector 49"/>
          <p:cNvCxnSpPr/>
          <p:nvPr/>
        </p:nvCxnSpPr>
        <p:spPr>
          <a:xfrm>
            <a:off x="5323416" y="1947545"/>
            <a:ext cx="358754" cy="37948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6016611" y="1274775"/>
            <a:ext cx="1926353" cy="825864"/>
          </a:xfrm>
          <a:prstGeom prst="rect">
            <a:avLst/>
          </a:prstGeom>
          <a:solidFill>
            <a:srgbClr val="F1B793"/>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2" name="Straight Connector 51"/>
          <p:cNvCxnSpPr/>
          <p:nvPr/>
        </p:nvCxnSpPr>
        <p:spPr>
          <a:xfrm>
            <a:off x="4764147" y="1279220"/>
            <a:ext cx="257108" cy="25710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5242496" y="2047414"/>
            <a:ext cx="193793" cy="338554"/>
          </a:xfrm>
          <a:prstGeom prst="rect">
            <a:avLst/>
          </a:prstGeom>
          <a:noFill/>
        </p:spPr>
        <p:txBody>
          <a:bodyPr wrap="square" rtlCol="0">
            <a:spAutoFit/>
          </a:bodyPr>
          <a:lstStyle/>
          <a:p>
            <a:r>
              <a:rPr lang="en-US" sz="1600" dirty="0"/>
              <a:t>A</a:t>
            </a:r>
          </a:p>
        </p:txBody>
      </p:sp>
      <p:sp>
        <p:nvSpPr>
          <p:cNvPr id="54" name="TextBox 53"/>
          <p:cNvSpPr txBox="1"/>
          <p:nvPr/>
        </p:nvSpPr>
        <p:spPr>
          <a:xfrm>
            <a:off x="4667250" y="1326449"/>
            <a:ext cx="193793" cy="338554"/>
          </a:xfrm>
          <a:prstGeom prst="rect">
            <a:avLst/>
          </a:prstGeom>
          <a:noFill/>
        </p:spPr>
        <p:txBody>
          <a:bodyPr wrap="square" rtlCol="0">
            <a:spAutoFit/>
          </a:bodyPr>
          <a:lstStyle/>
          <a:p>
            <a:r>
              <a:rPr lang="en-US" sz="1600" dirty="0"/>
              <a:t>B</a:t>
            </a:r>
          </a:p>
        </p:txBody>
      </p:sp>
      <p:sp>
        <p:nvSpPr>
          <p:cNvPr id="56" name="Rectangle 55"/>
          <p:cNvSpPr/>
          <p:nvPr/>
        </p:nvSpPr>
        <p:spPr>
          <a:xfrm>
            <a:off x="5878595" y="1109527"/>
            <a:ext cx="1926353" cy="825864"/>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9241669" y="739885"/>
            <a:ext cx="1825378" cy="782574"/>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9536944" y="1058870"/>
            <a:ext cx="1825378" cy="782574"/>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p:cNvCxnSpPr/>
          <p:nvPr/>
        </p:nvCxnSpPr>
        <p:spPr>
          <a:xfrm>
            <a:off x="9297823" y="1794204"/>
            <a:ext cx="239121" cy="23912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8948815" y="1434060"/>
            <a:ext cx="257108" cy="25710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9191660" y="1827534"/>
            <a:ext cx="168902" cy="338554"/>
          </a:xfrm>
          <a:prstGeom prst="rect">
            <a:avLst/>
          </a:prstGeom>
          <a:noFill/>
        </p:spPr>
        <p:txBody>
          <a:bodyPr wrap="square" rtlCol="0">
            <a:spAutoFit/>
          </a:bodyPr>
          <a:lstStyle/>
          <a:p>
            <a:r>
              <a:rPr lang="en-US" sz="1600" dirty="0"/>
              <a:t>A</a:t>
            </a:r>
          </a:p>
        </p:txBody>
      </p:sp>
      <p:sp>
        <p:nvSpPr>
          <p:cNvPr id="62" name="TextBox 61"/>
          <p:cNvSpPr txBox="1"/>
          <p:nvPr/>
        </p:nvSpPr>
        <p:spPr>
          <a:xfrm>
            <a:off x="8851918" y="1481289"/>
            <a:ext cx="193793" cy="338554"/>
          </a:xfrm>
          <a:prstGeom prst="rect">
            <a:avLst/>
          </a:prstGeom>
          <a:noFill/>
        </p:spPr>
        <p:txBody>
          <a:bodyPr wrap="square" rtlCol="0">
            <a:spAutoFit/>
          </a:bodyPr>
          <a:lstStyle/>
          <a:p>
            <a:r>
              <a:rPr lang="en-US" sz="1600" dirty="0"/>
              <a:t>B</a:t>
            </a:r>
          </a:p>
        </p:txBody>
      </p:sp>
      <p:sp>
        <p:nvSpPr>
          <p:cNvPr id="63" name="TextBox 62"/>
          <p:cNvSpPr txBox="1"/>
          <p:nvPr/>
        </p:nvSpPr>
        <p:spPr>
          <a:xfrm>
            <a:off x="6754825" y="4691085"/>
            <a:ext cx="5431589" cy="954107"/>
          </a:xfrm>
          <a:prstGeom prst="rect">
            <a:avLst/>
          </a:prstGeom>
          <a:noFill/>
        </p:spPr>
        <p:txBody>
          <a:bodyPr wrap="square" rtlCol="0">
            <a:spAutoFit/>
          </a:bodyPr>
          <a:lstStyle/>
          <a:p>
            <a:r>
              <a:rPr lang="en-IN" sz="1400" dirty="0" err="1">
                <a:latin typeface="Consolas" panose="020B0609020204030204" pitchFamily="49" charset="0"/>
                <a:cs typeface="Consolas" panose="020B0609020204030204" pitchFamily="49" charset="0"/>
              </a:rPr>
              <a:t>xOut</a:t>
            </a:r>
            <a:r>
              <a:rPr lang="en-IN" sz="1400" dirty="0">
                <a:latin typeface="Consolas" panose="020B0609020204030204" pitchFamily="49" charset="0"/>
                <a:cs typeface="Consolas" panose="020B0609020204030204" pitchFamily="49" charset="0"/>
              </a:rPr>
              <a:t>: Array[Array[Int]] = Array(Array(1, 2, 3, 4, 5), </a:t>
            </a:r>
            <a:endParaRPr lang="en-IN" sz="1400" dirty="0" smtClean="0">
              <a:latin typeface="Consolas" panose="020B0609020204030204" pitchFamily="49" charset="0"/>
              <a:cs typeface="Consolas" panose="020B0609020204030204" pitchFamily="49" charset="0"/>
            </a:endParaRPr>
          </a:p>
          <a:p>
            <a:r>
              <a:rPr lang="en-IN" sz="1400" dirty="0" smtClean="0">
                <a:latin typeface="Consolas" panose="020B0609020204030204" pitchFamily="49" charset="0"/>
                <a:cs typeface="Consolas" panose="020B0609020204030204" pitchFamily="49" charset="0"/>
              </a:rPr>
              <a:t>Array(6</a:t>
            </a:r>
            <a:r>
              <a:rPr lang="en-IN" sz="1400" dirty="0">
                <a:latin typeface="Consolas" panose="020B0609020204030204" pitchFamily="49" charset="0"/>
                <a:cs typeface="Consolas" panose="020B0609020204030204" pitchFamily="49" charset="0"/>
              </a:rPr>
              <a:t>, 7, 8, 9, 10))</a:t>
            </a:r>
          </a:p>
          <a:p>
            <a:r>
              <a:rPr lang="en-IN" sz="1400" dirty="0" err="1">
                <a:latin typeface="Consolas" panose="020B0609020204030204" pitchFamily="49" charset="0"/>
                <a:cs typeface="Consolas" panose="020B0609020204030204" pitchFamily="49" charset="0"/>
              </a:rPr>
              <a:t>yOut</a:t>
            </a:r>
            <a:r>
              <a:rPr lang="en-IN" sz="1400" dirty="0">
                <a:latin typeface="Consolas" panose="020B0609020204030204" pitchFamily="49" charset="0"/>
                <a:cs typeface="Consolas" panose="020B0609020204030204" pitchFamily="49" charset="0"/>
              </a:rPr>
              <a:t>: Array[Array[Any]] = Array(Array(15, 1), Array(40, 1))</a:t>
            </a:r>
          </a:p>
        </p:txBody>
      </p:sp>
      <p:pic>
        <p:nvPicPr>
          <p:cNvPr id="25" name="Picture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4128" y="4812308"/>
            <a:ext cx="384473" cy="566349"/>
          </a:xfrm>
          <a:prstGeom prst="rect">
            <a:avLst/>
          </a:prstGeom>
        </p:spPr>
      </p:pic>
      <p:sp>
        <p:nvSpPr>
          <p:cNvPr id="26" name="TextBox 25"/>
          <p:cNvSpPr txBox="1"/>
          <p:nvPr/>
        </p:nvSpPr>
        <p:spPr>
          <a:xfrm>
            <a:off x="1766672" y="3606718"/>
            <a:ext cx="7085246" cy="2462213"/>
          </a:xfrm>
          <a:prstGeom prst="rect">
            <a:avLst/>
          </a:prstGeom>
          <a:noFill/>
        </p:spPr>
        <p:txBody>
          <a:bodyPr wrap="square" rtlCol="0">
            <a:spAutoFit/>
          </a:bodyPr>
          <a:lstStyle/>
          <a:p>
            <a:r>
              <a:rPr lang="en-US" sz="1400" dirty="0" err="1" smtClean="0">
                <a:latin typeface="Consolas" panose="020B0609020204030204" pitchFamily="49" charset="0"/>
                <a:cs typeface="Consolas" panose="020B0609020204030204" pitchFamily="49" charset="0"/>
              </a:rPr>
              <a:t>val</a:t>
            </a:r>
            <a:r>
              <a:rPr lang="en-US" sz="1400" dirty="0" smtClean="0">
                <a:latin typeface="Consolas" panose="020B0609020204030204" pitchFamily="49" charset="0"/>
                <a:cs typeface="Consolas" panose="020B0609020204030204" pitchFamily="49" charset="0"/>
              </a:rPr>
              <a:t> </a:t>
            </a:r>
            <a:r>
              <a:rPr lang="en-US" sz="1400" b="1" dirty="0" smtClean="0">
                <a:solidFill>
                  <a:srgbClr val="1482AC"/>
                </a:solidFill>
                <a:latin typeface="Consolas" panose="020B0609020204030204" pitchFamily="49" charset="0"/>
                <a:cs typeface="Consolas" panose="020B0609020204030204" pitchFamily="49" charset="0"/>
              </a:rPr>
              <a:t>x</a:t>
            </a:r>
            <a:r>
              <a:rPr lang="en-US" sz="1400" dirty="0" smtClean="0">
                <a:latin typeface="Consolas" panose="020B0609020204030204" pitchFamily="49" charset="0"/>
                <a:cs typeface="Consolas" panose="020B0609020204030204" pitchFamily="49" charset="0"/>
              </a:rPr>
              <a:t> = </a:t>
            </a:r>
            <a:r>
              <a:rPr lang="en-US" sz="1400" dirty="0" err="1" smtClean="0">
                <a:latin typeface="Consolas" panose="020B0609020204030204" pitchFamily="49" charset="0"/>
                <a:cs typeface="Consolas" panose="020B0609020204030204" pitchFamily="49" charset="0"/>
              </a:rPr>
              <a:t>sc.parallelize</a:t>
            </a:r>
            <a:r>
              <a:rPr lang="en-US" sz="1400" dirty="0" smtClean="0">
                <a:latin typeface="Consolas" panose="020B0609020204030204" pitchFamily="49" charset="0"/>
                <a:cs typeface="Consolas" panose="020B0609020204030204" pitchFamily="49" charset="0"/>
              </a:rPr>
              <a:t>(Array(1,2,3,4,5,6,7,8,9,10), 2)</a:t>
            </a:r>
          </a:p>
          <a:p>
            <a:endParaRPr lang="en-US" sz="1400" dirty="0" smtClean="0">
              <a:latin typeface="Consolas" panose="020B0609020204030204" pitchFamily="49" charset="0"/>
              <a:cs typeface="Consolas" panose="020B0609020204030204" pitchFamily="49" charset="0"/>
            </a:endParaRPr>
          </a:p>
          <a:p>
            <a:r>
              <a:rPr lang="en-US" sz="1400" dirty="0" err="1" smtClean="0">
                <a:latin typeface="Consolas" panose="020B0609020204030204" pitchFamily="49" charset="0"/>
                <a:cs typeface="Consolas" panose="020B0609020204030204" pitchFamily="49" charset="0"/>
              </a:rPr>
              <a:t>def</a:t>
            </a:r>
            <a:r>
              <a:rPr lang="en-US" sz="1400" dirty="0" smtClean="0">
                <a:latin typeface="Consolas" panose="020B0609020204030204" pitchFamily="49" charset="0"/>
                <a:cs typeface="Consolas" panose="020B0609020204030204" pitchFamily="49" charset="0"/>
              </a:rPr>
              <a:t> </a:t>
            </a:r>
            <a:r>
              <a:rPr lang="en-US" sz="1400" b="1" i="1" dirty="0" smtClean="0">
                <a:solidFill>
                  <a:srgbClr val="FF0000"/>
                </a:solidFill>
                <a:latin typeface="Consolas" panose="020B0609020204030204" pitchFamily="49" charset="0"/>
                <a:cs typeface="Consolas" panose="020B0609020204030204" pitchFamily="49" charset="0"/>
              </a:rPr>
              <a:t>f</a:t>
            </a:r>
            <a:r>
              <a:rPr lang="en-US" sz="1400" dirty="0" smtClean="0">
                <a:latin typeface="Consolas" panose="020B0609020204030204" pitchFamily="49" charset="0"/>
                <a:cs typeface="Consolas" panose="020B0609020204030204" pitchFamily="49" charset="0"/>
              </a:rPr>
              <a:t>(</a:t>
            </a:r>
            <a:r>
              <a:rPr lang="en-US" sz="1400" dirty="0" err="1" smtClean="0">
                <a:latin typeface="Consolas" panose="020B0609020204030204" pitchFamily="49" charset="0"/>
                <a:cs typeface="Consolas" panose="020B0609020204030204" pitchFamily="49" charset="0"/>
              </a:rPr>
              <a:t>i:Iterator</a:t>
            </a:r>
            <a:r>
              <a:rPr lang="en-US" sz="1400" dirty="0" smtClean="0">
                <a:latin typeface="Consolas" panose="020B0609020204030204" pitchFamily="49" charset="0"/>
                <a:cs typeface="Consolas" panose="020B0609020204030204" pitchFamily="49" charset="0"/>
              </a:rPr>
              <a:t>[Int])={ (i.sum,1).</a:t>
            </a:r>
            <a:r>
              <a:rPr lang="en-US" sz="1400" dirty="0" err="1" smtClean="0">
                <a:latin typeface="Consolas" panose="020B0609020204030204" pitchFamily="49" charset="0"/>
                <a:cs typeface="Consolas" panose="020B0609020204030204" pitchFamily="49" charset="0"/>
              </a:rPr>
              <a:t>productIterator</a:t>
            </a:r>
            <a:r>
              <a:rPr lang="en-US" sz="1400" dirty="0" smtClean="0">
                <a:latin typeface="Consolas" panose="020B0609020204030204" pitchFamily="49" charset="0"/>
                <a:cs typeface="Consolas" panose="020B0609020204030204" pitchFamily="49" charset="0"/>
              </a:rPr>
              <a:t> }</a:t>
            </a:r>
          </a:p>
          <a:p>
            <a:r>
              <a:rPr lang="en-US" sz="1400" dirty="0" smtClean="0">
                <a:latin typeface="Consolas" panose="020B0609020204030204" pitchFamily="49" charset="0"/>
                <a:cs typeface="Consolas" panose="020B0609020204030204" pitchFamily="49" charset="0"/>
              </a:rPr>
              <a:t>//The 1 is just a number so that we can </a:t>
            </a:r>
          </a:p>
          <a:p>
            <a:r>
              <a:rPr lang="en-US" sz="1400" dirty="0" smtClean="0">
                <a:latin typeface="Consolas" panose="020B0609020204030204" pitchFamily="49" charset="0"/>
                <a:cs typeface="Consolas" panose="020B0609020204030204" pitchFamily="49" charset="0"/>
              </a:rPr>
              <a:t>//use </a:t>
            </a:r>
            <a:r>
              <a:rPr lang="en-US" sz="1400" dirty="0" err="1" smtClean="0">
                <a:latin typeface="Consolas" panose="020B0609020204030204" pitchFamily="49" charset="0"/>
                <a:cs typeface="Consolas" panose="020B0609020204030204" pitchFamily="49" charset="0"/>
              </a:rPr>
              <a:t>productIterator</a:t>
            </a:r>
            <a:endParaRPr lang="en-US" sz="1400" dirty="0">
              <a:latin typeface="Consolas" panose="020B0609020204030204" pitchFamily="49" charset="0"/>
              <a:cs typeface="Consolas" panose="020B0609020204030204" pitchFamily="49" charset="0"/>
            </a:endParaRPr>
          </a:p>
          <a:p>
            <a:endParaRPr lang="en-US" sz="1400" dirty="0">
              <a:latin typeface="Consolas" panose="020B0609020204030204" pitchFamily="49" charset="0"/>
              <a:cs typeface="Consolas" panose="020B0609020204030204" pitchFamily="49" charset="0"/>
            </a:endParaRPr>
          </a:p>
          <a:p>
            <a:r>
              <a:rPr lang="en-US" sz="1400" dirty="0" err="1">
                <a:latin typeface="Consolas" panose="020B0609020204030204" pitchFamily="49" charset="0"/>
                <a:cs typeface="Consolas" panose="020B0609020204030204" pitchFamily="49" charset="0"/>
              </a:rPr>
              <a:t>val</a:t>
            </a:r>
            <a:r>
              <a:rPr lang="en-US" sz="1400" dirty="0">
                <a:latin typeface="Consolas" panose="020B0609020204030204" pitchFamily="49" charset="0"/>
                <a:cs typeface="Consolas" panose="020B0609020204030204" pitchFamily="49" charset="0"/>
              </a:rPr>
              <a:t> y = </a:t>
            </a:r>
            <a:r>
              <a:rPr lang="en-US" sz="1400" dirty="0" err="1">
                <a:latin typeface="Consolas" panose="020B0609020204030204" pitchFamily="49" charset="0"/>
                <a:cs typeface="Consolas" panose="020B0609020204030204" pitchFamily="49" charset="0"/>
              </a:rPr>
              <a:t>x.mapPartitions</a:t>
            </a:r>
            <a:r>
              <a:rPr lang="en-US" sz="1400" dirty="0">
                <a:latin typeface="Consolas" panose="020B0609020204030204" pitchFamily="49" charset="0"/>
                <a:cs typeface="Consolas" panose="020B0609020204030204" pitchFamily="49" charset="0"/>
              </a:rPr>
              <a:t>(f)</a:t>
            </a:r>
          </a:p>
          <a:p>
            <a:endParaRPr lang="en-US" sz="1400" dirty="0" smtClean="0">
              <a:latin typeface="Consolas" panose="020B0609020204030204" pitchFamily="49" charset="0"/>
              <a:cs typeface="Consolas" panose="020B0609020204030204" pitchFamily="49" charset="0"/>
            </a:endParaRPr>
          </a:p>
          <a:p>
            <a:r>
              <a:rPr lang="en-US" sz="1400" dirty="0" smtClean="0">
                <a:latin typeface="Consolas" panose="020B0609020204030204" pitchFamily="49" charset="0"/>
                <a:cs typeface="Consolas" panose="020B0609020204030204" pitchFamily="49" charset="0"/>
              </a:rPr>
              <a:t>// glom() flattens elements on the same partition</a:t>
            </a:r>
          </a:p>
          <a:p>
            <a:r>
              <a:rPr lang="en-US" sz="1400" dirty="0" err="1" smtClean="0">
                <a:latin typeface="Consolas" panose="020B0609020204030204" pitchFamily="49" charset="0"/>
                <a:cs typeface="Consolas" panose="020B0609020204030204" pitchFamily="49" charset="0"/>
              </a:rPr>
              <a:t>val</a:t>
            </a:r>
            <a:r>
              <a:rPr lang="en-US" sz="1400" dirty="0" smtClean="0">
                <a:latin typeface="Consolas" panose="020B0609020204030204" pitchFamily="49" charset="0"/>
                <a:cs typeface="Consolas" panose="020B0609020204030204" pitchFamily="49" charset="0"/>
              </a:rPr>
              <a:t> </a:t>
            </a:r>
            <a:r>
              <a:rPr lang="en-US" sz="1400" b="1" dirty="0" err="1" smtClean="0">
                <a:solidFill>
                  <a:srgbClr val="1482AC"/>
                </a:solidFill>
                <a:latin typeface="Consolas" panose="020B0609020204030204" pitchFamily="49" charset="0"/>
                <a:cs typeface="Consolas" panose="020B0609020204030204" pitchFamily="49" charset="0"/>
              </a:rPr>
              <a:t>xOut</a:t>
            </a:r>
            <a:r>
              <a:rPr lang="en-US" sz="1400" dirty="0" smtClean="0">
                <a:solidFill>
                  <a:srgbClr val="1482AC"/>
                </a:solidFill>
                <a:latin typeface="Consolas" panose="020B0609020204030204" pitchFamily="49" charset="0"/>
                <a:cs typeface="Consolas" panose="020B0609020204030204" pitchFamily="49" charset="0"/>
              </a:rPr>
              <a:t> </a:t>
            </a:r>
            <a:r>
              <a:rPr lang="en-US" sz="1400" dirty="0" smtClean="0">
                <a:latin typeface="Consolas" panose="020B0609020204030204" pitchFamily="49" charset="0"/>
                <a:cs typeface="Consolas" panose="020B0609020204030204" pitchFamily="49" charset="0"/>
              </a:rPr>
              <a:t>= </a:t>
            </a:r>
            <a:r>
              <a:rPr lang="en-US" sz="1400" b="1" dirty="0" err="1" smtClean="0">
                <a:solidFill>
                  <a:srgbClr val="1482AC"/>
                </a:solidFill>
                <a:latin typeface="Consolas" panose="020B0609020204030204" pitchFamily="49" charset="0"/>
                <a:cs typeface="Consolas" panose="020B0609020204030204" pitchFamily="49" charset="0"/>
              </a:rPr>
              <a:t>x</a:t>
            </a:r>
            <a:r>
              <a:rPr lang="en-US" sz="1400" dirty="0" err="1" smtClean="0">
                <a:latin typeface="Consolas" panose="020B0609020204030204" pitchFamily="49" charset="0"/>
                <a:cs typeface="Consolas" panose="020B0609020204030204" pitchFamily="49" charset="0"/>
              </a:rPr>
              <a:t>.glom</a:t>
            </a:r>
            <a:r>
              <a:rPr lang="en-US" sz="1400" dirty="0" smtClean="0">
                <a:latin typeface="Consolas" panose="020B0609020204030204" pitchFamily="49" charset="0"/>
                <a:cs typeface="Consolas" panose="020B0609020204030204" pitchFamily="49" charset="0"/>
              </a:rPr>
              <a:t>().collect()</a:t>
            </a:r>
          </a:p>
          <a:p>
            <a:r>
              <a:rPr lang="en-US" sz="1400" dirty="0" err="1" smtClean="0">
                <a:latin typeface="Consolas" panose="020B0609020204030204" pitchFamily="49" charset="0"/>
                <a:cs typeface="Consolas" panose="020B0609020204030204" pitchFamily="49" charset="0"/>
              </a:rPr>
              <a:t>val</a:t>
            </a:r>
            <a:r>
              <a:rPr lang="en-US" sz="1400" dirty="0" smtClean="0">
                <a:latin typeface="Consolas" panose="020B0609020204030204" pitchFamily="49" charset="0"/>
                <a:cs typeface="Consolas" panose="020B0609020204030204" pitchFamily="49" charset="0"/>
              </a:rPr>
              <a:t> </a:t>
            </a:r>
            <a:r>
              <a:rPr lang="en-US" sz="1400" b="1" dirty="0" err="1" smtClean="0">
                <a:solidFill>
                  <a:srgbClr val="E8761D"/>
                </a:solidFill>
                <a:latin typeface="Consolas" panose="020B0609020204030204" pitchFamily="49" charset="0"/>
                <a:cs typeface="Consolas" panose="020B0609020204030204" pitchFamily="49" charset="0"/>
              </a:rPr>
              <a:t>yOut</a:t>
            </a:r>
            <a:r>
              <a:rPr lang="en-US" sz="1400" dirty="0" smtClean="0">
                <a:solidFill>
                  <a:srgbClr val="E8761D"/>
                </a:solidFill>
                <a:latin typeface="Consolas" panose="020B0609020204030204" pitchFamily="49" charset="0"/>
                <a:cs typeface="Consolas" panose="020B0609020204030204" pitchFamily="49" charset="0"/>
              </a:rPr>
              <a:t> </a:t>
            </a:r>
            <a:r>
              <a:rPr lang="en-US" sz="1400" dirty="0" smtClean="0">
                <a:latin typeface="Consolas" panose="020B0609020204030204" pitchFamily="49" charset="0"/>
                <a:cs typeface="Consolas" panose="020B0609020204030204" pitchFamily="49" charset="0"/>
              </a:rPr>
              <a:t>= </a:t>
            </a:r>
            <a:r>
              <a:rPr lang="en-US" sz="1400" b="1" dirty="0" err="1" smtClean="0">
                <a:solidFill>
                  <a:srgbClr val="E8761D"/>
                </a:solidFill>
                <a:latin typeface="Consolas" panose="020B0609020204030204" pitchFamily="49" charset="0"/>
                <a:cs typeface="Consolas" panose="020B0609020204030204" pitchFamily="49" charset="0"/>
              </a:rPr>
              <a:t>y</a:t>
            </a:r>
            <a:r>
              <a:rPr lang="en-US" sz="1400" dirty="0" err="1" smtClean="0">
                <a:latin typeface="Consolas" panose="020B0609020204030204" pitchFamily="49" charset="0"/>
                <a:cs typeface="Consolas" panose="020B0609020204030204" pitchFamily="49" charset="0"/>
              </a:rPr>
              <a:t>.glom</a:t>
            </a:r>
            <a:r>
              <a:rPr lang="en-US" sz="1400" dirty="0" smtClean="0">
                <a:latin typeface="Consolas" panose="020B0609020204030204" pitchFamily="49" charset="0"/>
                <a:cs typeface="Consolas" panose="020B0609020204030204" pitchFamily="49" charset="0"/>
              </a:rPr>
              <a:t>().collect()</a:t>
            </a:r>
            <a:endParaRPr lang="en-US" sz="1400" dirty="0">
              <a:latin typeface="Consolas" panose="020B0609020204030204" pitchFamily="49" charset="0"/>
              <a:cs typeface="Consolas" panose="020B0609020204030204" pitchFamily="49" charset="0"/>
            </a:endParaRPr>
          </a:p>
        </p:txBody>
      </p:sp>
      <p:pic>
        <p:nvPicPr>
          <p:cNvPr id="27" name="Picture 26"/>
          <p:cNvPicPr>
            <a:picLocks noChangeAspect="1"/>
          </p:cNvPicPr>
          <p:nvPr/>
        </p:nvPicPr>
        <p:blipFill>
          <a:blip r:embed="rId4"/>
          <a:stretch>
            <a:fillRect/>
          </a:stretch>
        </p:blipFill>
        <p:spPr>
          <a:xfrm>
            <a:off x="10039518" y="3948828"/>
            <a:ext cx="542450" cy="542450"/>
          </a:xfrm>
          <a:prstGeom prst="rect">
            <a:avLst/>
          </a:prstGeom>
        </p:spPr>
      </p:pic>
      <p:pic>
        <p:nvPicPr>
          <p:cNvPr id="29" name="Picture 3" descr="C:\Dropbox\Databricks\images etc\green (Mobile).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81945" y="190145"/>
            <a:ext cx="505427" cy="674429"/>
          </a:xfrm>
          <a:prstGeom prst="rect">
            <a:avLst/>
          </a:prstGeom>
          <a:noFill/>
          <a:ln w="15875">
            <a:solidFill>
              <a:schemeClr val="tx1"/>
            </a:solidFill>
          </a:ln>
          <a:extLst>
            <a:ext uri="{909E8E84-426E-40DD-AFC4-6F175D3DCCD1}">
              <a14:hiddenFill xmlns:a14="http://schemas.microsoft.com/office/drawing/2010/main">
                <a:solidFill>
                  <a:srgbClr val="FFFFFF"/>
                </a:solidFill>
              </a14:hiddenFill>
            </a:ext>
          </a:extLst>
        </p:spPr>
      </p:pic>
      <p:pic>
        <p:nvPicPr>
          <p:cNvPr id="30" name="Picture 2" descr="http://www.insideoutretreats.com/site/images/TransformationButterflies.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17446" y="6378507"/>
            <a:ext cx="2009304" cy="4794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14465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map</a:t>
            </a:r>
            <a:r>
              <a:rPr lang="en-US" sz="4800" dirty="0" smtClean="0">
                <a:solidFill>
                  <a:schemeClr val="bg2">
                    <a:lumMod val="50000"/>
                  </a:schemeClr>
                </a:solidFill>
              </a:rPr>
              <a:t>Partitions</a:t>
            </a:r>
            <a:r>
              <a:rPr lang="en-US" sz="4800" dirty="0" smtClean="0"/>
              <a:t>With</a:t>
            </a:r>
            <a:r>
              <a:rPr lang="en-US" sz="4800" dirty="0" smtClean="0">
                <a:solidFill>
                  <a:schemeClr val="bg2">
                    <a:lumMod val="50000"/>
                  </a:schemeClr>
                </a:solidFill>
              </a:rPr>
              <a:t>Index</a:t>
            </a:r>
            <a:endParaRPr lang="en-US" sz="4800" dirty="0">
              <a:solidFill>
                <a:schemeClr val="bg2">
                  <a:lumMod val="50000"/>
                </a:schemeClr>
              </a:solidFill>
            </a:endParaRPr>
          </a:p>
        </p:txBody>
      </p:sp>
      <p:sp>
        <p:nvSpPr>
          <p:cNvPr id="3" name="Rectangle 2"/>
          <p:cNvSpPr/>
          <p:nvPr/>
        </p:nvSpPr>
        <p:spPr>
          <a:xfrm>
            <a:off x="1734400" y="286784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2247192" y="3268003"/>
            <a:ext cx="3009900" cy="1691797"/>
          </a:xfrm>
          <a:prstGeom prst="roundRect">
            <a:avLst/>
          </a:prstGeom>
          <a:noFill/>
          <a:ln w="57150">
            <a:solidFill>
              <a:srgbClr val="DB1F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2514794" y="1894625"/>
            <a:ext cx="1419253" cy="400110"/>
          </a:xfrm>
          <a:prstGeom prst="rect">
            <a:avLst/>
          </a:prstGeom>
          <a:noFill/>
        </p:spPr>
        <p:txBody>
          <a:bodyPr wrap="square" rtlCol="0">
            <a:spAutoFit/>
          </a:bodyPr>
          <a:lstStyle/>
          <a:p>
            <a:r>
              <a:rPr lang="en-US" sz="2000" dirty="0" smtClean="0"/>
              <a:t>RDD: </a:t>
            </a:r>
            <a:r>
              <a:rPr lang="en-US" sz="2000" b="1" dirty="0" smtClean="0">
                <a:solidFill>
                  <a:srgbClr val="1482AC"/>
                </a:solidFill>
              </a:rPr>
              <a:t>x</a:t>
            </a:r>
            <a:endParaRPr lang="en-US" sz="2000" b="1" dirty="0">
              <a:solidFill>
                <a:srgbClr val="1482AC"/>
              </a:solidFill>
            </a:endParaRPr>
          </a:p>
        </p:txBody>
      </p:sp>
      <p:sp>
        <p:nvSpPr>
          <p:cNvPr id="18" name="TextBox 17"/>
          <p:cNvSpPr txBox="1"/>
          <p:nvPr/>
        </p:nvSpPr>
        <p:spPr>
          <a:xfrm>
            <a:off x="8546999" y="1894625"/>
            <a:ext cx="1419253" cy="400110"/>
          </a:xfrm>
          <a:prstGeom prst="rect">
            <a:avLst/>
          </a:prstGeom>
          <a:noFill/>
        </p:spPr>
        <p:txBody>
          <a:bodyPr wrap="square" rtlCol="0">
            <a:spAutoFit/>
          </a:bodyPr>
          <a:lstStyle/>
          <a:p>
            <a:r>
              <a:rPr lang="en-US" sz="2000" dirty="0" smtClean="0"/>
              <a:t>RDD: </a:t>
            </a:r>
            <a:r>
              <a:rPr lang="en-US" sz="2000" b="1" dirty="0" smtClean="0">
                <a:solidFill>
                  <a:srgbClr val="E68042"/>
                </a:solidFill>
              </a:rPr>
              <a:t>y</a:t>
            </a:r>
            <a:endParaRPr lang="en-US" sz="2000" b="1" dirty="0">
              <a:solidFill>
                <a:srgbClr val="E68042"/>
              </a:solidFill>
            </a:endParaRPr>
          </a:p>
        </p:txBody>
      </p:sp>
      <p:cxnSp>
        <p:nvCxnSpPr>
          <p:cNvPr id="19" name="Straight Connector 18"/>
          <p:cNvCxnSpPr/>
          <p:nvPr/>
        </p:nvCxnSpPr>
        <p:spPr>
          <a:xfrm>
            <a:off x="1968415" y="4666983"/>
            <a:ext cx="358754" cy="37948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2652810" y="3730626"/>
            <a:ext cx="2519122" cy="1079995"/>
          </a:xfrm>
          <a:prstGeom prst="rect">
            <a:avLst/>
          </a:prstGeom>
          <a:solidFill>
            <a:srgbClr val="F1B793"/>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p:cNvCxnSpPr/>
          <p:nvPr/>
        </p:nvCxnSpPr>
        <p:spPr>
          <a:xfrm>
            <a:off x="1319164" y="3953671"/>
            <a:ext cx="257108" cy="25710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16885" y="4326567"/>
            <a:ext cx="1484822" cy="400110"/>
          </a:xfrm>
          <a:prstGeom prst="rect">
            <a:avLst/>
          </a:prstGeom>
          <a:noFill/>
        </p:spPr>
        <p:txBody>
          <a:bodyPr wrap="square" rtlCol="0">
            <a:spAutoFit/>
          </a:bodyPr>
          <a:lstStyle/>
          <a:p>
            <a:r>
              <a:rPr lang="en-US" sz="2000" dirty="0" smtClean="0"/>
              <a:t>partitions</a:t>
            </a:r>
            <a:endParaRPr lang="en-US" sz="2000" dirty="0"/>
          </a:p>
        </p:txBody>
      </p:sp>
      <p:sp>
        <p:nvSpPr>
          <p:cNvPr id="22" name="TextBox 21"/>
          <p:cNvSpPr txBox="1"/>
          <p:nvPr/>
        </p:nvSpPr>
        <p:spPr>
          <a:xfrm>
            <a:off x="1887495" y="4766852"/>
            <a:ext cx="193793" cy="338554"/>
          </a:xfrm>
          <a:prstGeom prst="rect">
            <a:avLst/>
          </a:prstGeom>
          <a:noFill/>
        </p:spPr>
        <p:txBody>
          <a:bodyPr wrap="square" rtlCol="0">
            <a:spAutoFit/>
          </a:bodyPr>
          <a:lstStyle/>
          <a:p>
            <a:r>
              <a:rPr lang="en-US" sz="1600" dirty="0"/>
              <a:t>A</a:t>
            </a:r>
          </a:p>
        </p:txBody>
      </p:sp>
      <p:sp>
        <p:nvSpPr>
          <p:cNvPr id="23" name="TextBox 22"/>
          <p:cNvSpPr txBox="1"/>
          <p:nvPr/>
        </p:nvSpPr>
        <p:spPr>
          <a:xfrm>
            <a:off x="1222267" y="4000900"/>
            <a:ext cx="193793" cy="338554"/>
          </a:xfrm>
          <a:prstGeom prst="rect">
            <a:avLst/>
          </a:prstGeom>
          <a:noFill/>
        </p:spPr>
        <p:txBody>
          <a:bodyPr wrap="square" rtlCol="0">
            <a:spAutoFit/>
          </a:bodyPr>
          <a:lstStyle/>
          <a:p>
            <a:r>
              <a:rPr lang="en-US" sz="1600" dirty="0"/>
              <a:t>B</a:t>
            </a:r>
          </a:p>
        </p:txBody>
      </p:sp>
      <p:sp>
        <p:nvSpPr>
          <p:cNvPr id="25" name="Rectangle 24"/>
          <p:cNvSpPr/>
          <p:nvPr/>
        </p:nvSpPr>
        <p:spPr>
          <a:xfrm>
            <a:off x="2345887" y="3416199"/>
            <a:ext cx="2519122" cy="1079995"/>
          </a:xfrm>
          <a:prstGeom prst="rect">
            <a:avLst/>
          </a:prstGeom>
          <a:solidFill>
            <a:srgbClr val="F1B793"/>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514794" y="3565378"/>
            <a:ext cx="2519122"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7701789" y="3268003"/>
            <a:ext cx="2519122"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7997064" y="3586988"/>
            <a:ext cx="2519122"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p:cNvCxnSpPr/>
          <p:nvPr/>
        </p:nvCxnSpPr>
        <p:spPr>
          <a:xfrm>
            <a:off x="7760221" y="4666983"/>
            <a:ext cx="239121" cy="23912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7411213" y="4306839"/>
            <a:ext cx="257108" cy="25710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7654058" y="4700313"/>
            <a:ext cx="168902" cy="338554"/>
          </a:xfrm>
          <a:prstGeom prst="rect">
            <a:avLst/>
          </a:prstGeom>
          <a:noFill/>
        </p:spPr>
        <p:txBody>
          <a:bodyPr wrap="square" rtlCol="0">
            <a:spAutoFit/>
          </a:bodyPr>
          <a:lstStyle/>
          <a:p>
            <a:r>
              <a:rPr lang="en-US" sz="1600" dirty="0"/>
              <a:t>A</a:t>
            </a:r>
          </a:p>
        </p:txBody>
      </p:sp>
      <p:sp>
        <p:nvSpPr>
          <p:cNvPr id="31" name="TextBox 30"/>
          <p:cNvSpPr txBox="1"/>
          <p:nvPr/>
        </p:nvSpPr>
        <p:spPr>
          <a:xfrm>
            <a:off x="7314316" y="4354068"/>
            <a:ext cx="193793" cy="338554"/>
          </a:xfrm>
          <a:prstGeom prst="rect">
            <a:avLst/>
          </a:prstGeom>
          <a:noFill/>
        </p:spPr>
        <p:txBody>
          <a:bodyPr wrap="square" rtlCol="0">
            <a:spAutoFit/>
          </a:bodyPr>
          <a:lstStyle/>
          <a:p>
            <a:r>
              <a:rPr lang="en-US" sz="1600" dirty="0"/>
              <a:t>B</a:t>
            </a:r>
          </a:p>
        </p:txBody>
      </p:sp>
      <p:cxnSp>
        <p:nvCxnSpPr>
          <p:cNvPr id="32" name="Straight Arrow Connector 31"/>
          <p:cNvCxnSpPr/>
          <p:nvPr/>
        </p:nvCxnSpPr>
        <p:spPr>
          <a:xfrm flipV="1">
            <a:off x="4918956" y="5045588"/>
            <a:ext cx="0" cy="185398"/>
          </a:xfrm>
          <a:prstGeom prst="straightConnector1">
            <a:avLst/>
          </a:prstGeom>
          <a:ln w="127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4860650" y="5221460"/>
            <a:ext cx="792883" cy="276999"/>
          </a:xfrm>
          <a:prstGeom prst="rect">
            <a:avLst/>
          </a:prstGeom>
          <a:noFill/>
        </p:spPr>
        <p:txBody>
          <a:bodyPr wrap="square" rtlCol="0">
            <a:spAutoFit/>
          </a:bodyPr>
          <a:lstStyle/>
          <a:p>
            <a:r>
              <a:rPr lang="en-US" sz="1200" dirty="0" smtClean="0"/>
              <a:t>input</a:t>
            </a:r>
            <a:endParaRPr lang="en-US" sz="1200" dirty="0"/>
          </a:p>
        </p:txBody>
      </p:sp>
      <p:pic>
        <p:nvPicPr>
          <p:cNvPr id="34" name="Picture 2" descr="https://spark.apache.org/images/spark-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8874" y="5240512"/>
            <a:ext cx="361522" cy="19197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313356" y="5422423"/>
            <a:ext cx="1717151" cy="307777"/>
          </a:xfrm>
          <a:prstGeom prst="rect">
            <a:avLst/>
          </a:prstGeom>
          <a:noFill/>
        </p:spPr>
        <p:txBody>
          <a:bodyPr wrap="square" rtlCol="0">
            <a:spAutoFit/>
          </a:bodyPr>
          <a:lstStyle/>
          <a:p>
            <a:r>
              <a:rPr lang="en-US" sz="1400" dirty="0" smtClean="0"/>
              <a:t>partition index</a:t>
            </a:r>
            <a:endParaRPr lang="en-US" sz="1400" dirty="0"/>
          </a:p>
        </p:txBody>
      </p:sp>
      <p:pic>
        <p:nvPicPr>
          <p:cNvPr id="36" name="Picture 3" descr="C:\Dropbox\Databricks\images etc\green (Mobile).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81945" y="190145"/>
            <a:ext cx="505427" cy="674429"/>
          </a:xfrm>
          <a:prstGeom prst="rect">
            <a:avLst/>
          </a:prstGeom>
          <a:noFill/>
          <a:ln w="15875">
            <a:solidFill>
              <a:schemeClr val="tx1"/>
            </a:solidFill>
          </a:ln>
          <a:extLst>
            <a:ext uri="{909E8E84-426E-40DD-AFC4-6F175D3DCCD1}">
              <a14:hiddenFill xmlns:a14="http://schemas.microsoft.com/office/drawing/2010/main">
                <a:solidFill>
                  <a:srgbClr val="FFFFFF"/>
                </a:solidFill>
              </a14:hiddenFill>
            </a:ext>
          </a:extLst>
        </p:spPr>
      </p:pic>
      <p:pic>
        <p:nvPicPr>
          <p:cNvPr id="37" name="Picture 2" descr="http://www.insideoutretreats.com/site/images/TransformationButterflies.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7446" y="6378507"/>
            <a:ext cx="2009304" cy="4794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22793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 name="Picture 48"/>
          <p:cNvPicPr>
            <a:picLocks noChangeAspect="1"/>
          </p:cNvPicPr>
          <p:nvPr/>
        </p:nvPicPr>
        <p:blipFill>
          <a:blip r:embed="rId3"/>
          <a:stretch>
            <a:fillRect/>
          </a:stretch>
        </p:blipFill>
        <p:spPr>
          <a:xfrm>
            <a:off x="5543549" y="269717"/>
            <a:ext cx="995101" cy="995101"/>
          </a:xfrm>
          <a:prstGeom prst="rect">
            <a:avLst/>
          </a:prstGeom>
        </p:spPr>
      </p:pic>
      <p:sp>
        <p:nvSpPr>
          <p:cNvPr id="58" name="TextBox 57"/>
          <p:cNvSpPr txBox="1"/>
          <p:nvPr/>
        </p:nvSpPr>
        <p:spPr>
          <a:xfrm>
            <a:off x="5409236" y="2709159"/>
            <a:ext cx="2869157" cy="400110"/>
          </a:xfrm>
          <a:prstGeom prst="rect">
            <a:avLst/>
          </a:prstGeom>
          <a:noFill/>
        </p:spPr>
        <p:txBody>
          <a:bodyPr wrap="square" rtlCol="0">
            <a:spAutoFit/>
          </a:bodyPr>
          <a:lstStyle/>
          <a:p>
            <a:r>
              <a:rPr lang="en-US" sz="2000" dirty="0" smtClean="0"/>
              <a:t>Randomized operation</a:t>
            </a:r>
            <a:endParaRPr lang="en-US" sz="2000" dirty="0"/>
          </a:p>
        </p:txBody>
      </p:sp>
      <p:sp>
        <p:nvSpPr>
          <p:cNvPr id="77" name="TextBox 76"/>
          <p:cNvSpPr txBox="1"/>
          <p:nvPr/>
        </p:nvSpPr>
        <p:spPr>
          <a:xfrm>
            <a:off x="5409236" y="1066534"/>
            <a:ext cx="1283941" cy="523220"/>
          </a:xfrm>
          <a:prstGeom prst="rect">
            <a:avLst/>
          </a:prstGeom>
          <a:noFill/>
        </p:spPr>
        <p:txBody>
          <a:bodyPr wrap="square" rtlCol="0">
            <a:spAutoFit/>
          </a:bodyPr>
          <a:lstStyle/>
          <a:p>
            <a:r>
              <a:rPr lang="en-US" sz="2800" dirty="0" smtClean="0"/>
              <a:t>Legend</a:t>
            </a:r>
            <a:endParaRPr lang="en-US" sz="2800" dirty="0"/>
          </a:p>
        </p:txBody>
      </p:sp>
      <p:pic>
        <p:nvPicPr>
          <p:cNvPr id="39" name="Picture 2" descr="http://pixabay.com/static/uploads/photo/2014/03/24/13/41/dice-293996_64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43507" y="2372386"/>
            <a:ext cx="951190" cy="991468"/>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http://upload.wikimedia.org/wikipedia/commons/thumb/6/6d/Venn_A_intersect_B.svg/2000px-Venn_A_intersect_B.sv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96254" y="3863505"/>
            <a:ext cx="1645696" cy="1175850"/>
          </a:xfrm>
          <a:prstGeom prst="rect">
            <a:avLst/>
          </a:prstGeom>
          <a:noFill/>
          <a:extLst>
            <a:ext uri="{909E8E84-426E-40DD-AFC4-6F175D3DCCD1}">
              <a14:hiddenFill xmlns:a14="http://schemas.microsoft.com/office/drawing/2010/main">
                <a:solidFill>
                  <a:srgbClr val="FFFFFF"/>
                </a:solidFill>
              </a14:hiddenFill>
            </a:ext>
          </a:extLst>
        </p:spPr>
      </p:pic>
      <p:sp>
        <p:nvSpPr>
          <p:cNvPr id="40" name="TextBox 39"/>
          <p:cNvSpPr txBox="1"/>
          <p:nvPr/>
        </p:nvSpPr>
        <p:spPr>
          <a:xfrm>
            <a:off x="5409235" y="4228674"/>
            <a:ext cx="3929016" cy="400110"/>
          </a:xfrm>
          <a:prstGeom prst="rect">
            <a:avLst/>
          </a:prstGeom>
          <a:noFill/>
        </p:spPr>
        <p:txBody>
          <a:bodyPr wrap="square" rtlCol="0">
            <a:spAutoFit/>
          </a:bodyPr>
          <a:lstStyle/>
          <a:p>
            <a:r>
              <a:rPr lang="en-US" sz="2000" dirty="0" smtClean="0"/>
              <a:t>Set Theory / Relational operation</a:t>
            </a:r>
            <a:endParaRPr lang="en-US" sz="2000" dirty="0"/>
          </a:p>
        </p:txBody>
      </p:sp>
      <p:pic>
        <p:nvPicPr>
          <p:cNvPr id="2052" name="Picture 4" descr="http://upload.wikimedia.org/wikipedia/commons/thumb/c/c8/Gaussian_distribution.svg/1280px-Gaussian_distribution.svg.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04702" y="5501102"/>
            <a:ext cx="1828800" cy="871538"/>
          </a:xfrm>
          <a:prstGeom prst="rect">
            <a:avLst/>
          </a:prstGeom>
          <a:noFill/>
          <a:extLst>
            <a:ext uri="{909E8E84-426E-40DD-AFC4-6F175D3DCCD1}">
              <a14:hiddenFill xmlns:a14="http://schemas.microsoft.com/office/drawing/2010/main">
                <a:solidFill>
                  <a:srgbClr val="FFFFFF"/>
                </a:solidFill>
              </a14:hiddenFill>
            </a:ext>
          </a:extLst>
        </p:spPr>
      </p:pic>
      <p:sp>
        <p:nvSpPr>
          <p:cNvPr id="41" name="TextBox 40"/>
          <p:cNvSpPr txBox="1"/>
          <p:nvPr/>
        </p:nvSpPr>
        <p:spPr>
          <a:xfrm>
            <a:off x="5409235" y="5736816"/>
            <a:ext cx="3929016" cy="400110"/>
          </a:xfrm>
          <a:prstGeom prst="rect">
            <a:avLst/>
          </a:prstGeom>
          <a:noFill/>
        </p:spPr>
        <p:txBody>
          <a:bodyPr wrap="square" rtlCol="0">
            <a:spAutoFit/>
          </a:bodyPr>
          <a:lstStyle/>
          <a:p>
            <a:r>
              <a:rPr lang="en-US" sz="2000" dirty="0" smtClean="0"/>
              <a:t>Numeric calculation</a:t>
            </a:r>
            <a:endParaRPr lang="en-US" sz="2000" dirty="0"/>
          </a:p>
        </p:txBody>
      </p:sp>
    </p:spTree>
    <p:extLst>
      <p:ext uri="{BB962C8B-B14F-4D97-AF65-F5344CB8AC3E}">
        <p14:creationId xmlns:p14="http://schemas.microsoft.com/office/powerpoint/2010/main" val="225876526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 name="Picture 4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0305" y="4519366"/>
            <a:ext cx="564230" cy="564230"/>
          </a:xfrm>
          <a:prstGeom prst="rect">
            <a:avLst/>
          </a:prstGeom>
        </p:spPr>
      </p:pic>
      <p:pic>
        <p:nvPicPr>
          <p:cNvPr id="43" name="Picture 42"/>
          <p:cNvPicPr>
            <a:picLocks noChangeAspect="1"/>
          </p:cNvPicPr>
          <p:nvPr/>
        </p:nvPicPr>
        <p:blipFill>
          <a:blip r:embed="rId4"/>
          <a:stretch>
            <a:fillRect/>
          </a:stretch>
        </p:blipFill>
        <p:spPr>
          <a:xfrm>
            <a:off x="10511082" y="4320774"/>
            <a:ext cx="542450" cy="542450"/>
          </a:xfrm>
          <a:prstGeom prst="rect">
            <a:avLst/>
          </a:prstGeom>
        </p:spPr>
      </p:pic>
      <p:sp>
        <p:nvSpPr>
          <p:cNvPr id="44" name="TextBox 43"/>
          <p:cNvSpPr txBox="1"/>
          <p:nvPr/>
        </p:nvSpPr>
        <p:spPr>
          <a:xfrm>
            <a:off x="8754728" y="4946611"/>
            <a:ext cx="516367" cy="338554"/>
          </a:xfrm>
          <a:prstGeom prst="rect">
            <a:avLst/>
          </a:prstGeom>
          <a:noFill/>
        </p:spPr>
        <p:txBody>
          <a:bodyPr wrap="square" rtlCol="0">
            <a:spAutoFit/>
          </a:bodyPr>
          <a:lstStyle/>
          <a:p>
            <a:r>
              <a:rPr lang="en-US" sz="1600" b="1" dirty="0" smtClean="0">
                <a:solidFill>
                  <a:srgbClr val="1482AC"/>
                </a:solidFill>
                <a:latin typeface="Consolas" panose="020B0609020204030204" pitchFamily="49" charset="0"/>
                <a:ea typeface="Anonymous Pro" panose="02060609030202000504" pitchFamily="49" charset="0"/>
                <a:cs typeface="Consolas" panose="020B0609020204030204" pitchFamily="49" charset="0"/>
              </a:rPr>
              <a:t>x:</a:t>
            </a:r>
            <a:endParaRPr lang="en-US" b="1" dirty="0"/>
          </a:p>
        </p:txBody>
      </p:sp>
      <p:sp>
        <p:nvSpPr>
          <p:cNvPr id="45" name="TextBox 44"/>
          <p:cNvSpPr txBox="1"/>
          <p:nvPr/>
        </p:nvSpPr>
        <p:spPr>
          <a:xfrm>
            <a:off x="8765361" y="5386172"/>
            <a:ext cx="516367" cy="338554"/>
          </a:xfrm>
          <a:prstGeom prst="rect">
            <a:avLst/>
          </a:prstGeom>
          <a:noFill/>
        </p:spPr>
        <p:txBody>
          <a:bodyPr wrap="square" rtlCol="0">
            <a:spAutoFit/>
          </a:bodyPr>
          <a:lstStyle/>
          <a:p>
            <a:r>
              <a:rPr lang="en-US" sz="1600" b="1" dirty="0" smtClean="0">
                <a:solidFill>
                  <a:srgbClr val="E68042"/>
                </a:solidFill>
                <a:latin typeface="Consolas" panose="020B0609020204030204" pitchFamily="49" charset="0"/>
                <a:ea typeface="Anonymous Pro" panose="02060609030202000504" pitchFamily="49" charset="0"/>
                <a:cs typeface="Consolas" panose="020B0609020204030204" pitchFamily="49" charset="0"/>
              </a:rPr>
              <a:t>y:</a:t>
            </a:r>
            <a:endParaRPr lang="en-US" b="1" dirty="0">
              <a:solidFill>
                <a:srgbClr val="E68042"/>
              </a:solidFill>
            </a:endParaRPr>
          </a:p>
        </p:txBody>
      </p:sp>
      <p:sp>
        <p:nvSpPr>
          <p:cNvPr id="46" name="TextBox 45"/>
          <p:cNvSpPr txBox="1"/>
          <p:nvPr/>
        </p:nvSpPr>
        <p:spPr>
          <a:xfrm>
            <a:off x="5426764" y="2611830"/>
            <a:ext cx="5691105" cy="307777"/>
          </a:xfrm>
          <a:prstGeom prst="rect">
            <a:avLst/>
          </a:prstGeom>
          <a:noFill/>
        </p:spPr>
        <p:txBody>
          <a:bodyPr wrap="square" rtlCol="0">
            <a:spAutoFit/>
          </a:bodyPr>
          <a:lstStyle/>
          <a:p>
            <a:r>
              <a:rPr lang="en-US" sz="1400" b="1" dirty="0" smtClean="0">
                <a:latin typeface="Consolas" panose="020B0609020204030204" pitchFamily="49" charset="0"/>
                <a:cs typeface="Consolas" panose="020B0609020204030204" pitchFamily="49" charset="0"/>
              </a:rPr>
              <a:t>mapPartitionsWithIndex(</a:t>
            </a:r>
            <a:r>
              <a:rPr lang="en-US" sz="1400" b="1" i="1" dirty="0" smtClean="0">
                <a:solidFill>
                  <a:srgbClr val="DB1F25"/>
                </a:solidFill>
                <a:latin typeface="Consolas" panose="020B0609020204030204" pitchFamily="49" charset="0"/>
                <a:cs typeface="Consolas" panose="020B0609020204030204" pitchFamily="49" charset="0"/>
              </a:rPr>
              <a:t>f</a:t>
            </a:r>
            <a:r>
              <a:rPr lang="en-US" sz="1400" b="1" i="1" dirty="0">
                <a:latin typeface="Consolas" panose="020B0609020204030204" pitchFamily="49" charset="0"/>
                <a:cs typeface="Consolas" panose="020B0609020204030204" pitchFamily="49" charset="0"/>
              </a:rPr>
              <a:t>, </a:t>
            </a:r>
            <a:r>
              <a:rPr lang="en-US" sz="1400" b="1" i="1" dirty="0">
                <a:solidFill>
                  <a:srgbClr val="915CCC"/>
                </a:solidFill>
                <a:latin typeface="Consolas" panose="020B0609020204030204" pitchFamily="49" charset="0"/>
                <a:cs typeface="Consolas" panose="020B0609020204030204" pitchFamily="49" charset="0"/>
              </a:rPr>
              <a:t>preservesPartitioning=False</a:t>
            </a:r>
            <a:r>
              <a:rPr lang="en-US" sz="1400" b="1" dirty="0">
                <a:latin typeface="Consolas" panose="020B0609020204030204" pitchFamily="49" charset="0"/>
                <a:cs typeface="Consolas" panose="020B0609020204030204" pitchFamily="49" charset="0"/>
              </a:rPr>
              <a:t>)</a:t>
            </a:r>
          </a:p>
        </p:txBody>
      </p:sp>
      <p:sp>
        <p:nvSpPr>
          <p:cNvPr id="47" name="Rectangle 46"/>
          <p:cNvSpPr/>
          <p:nvPr/>
        </p:nvSpPr>
        <p:spPr>
          <a:xfrm>
            <a:off x="5171437" y="3025755"/>
            <a:ext cx="6971803" cy="646331"/>
          </a:xfrm>
          <a:prstGeom prst="rect">
            <a:avLst/>
          </a:prstGeom>
        </p:spPr>
        <p:txBody>
          <a:bodyPr wrap="square">
            <a:spAutoFit/>
          </a:bodyPr>
          <a:lstStyle/>
          <a:p>
            <a:r>
              <a:rPr lang="en-US" dirty="0"/>
              <a:t>Return a new RDD by applying a function to each partition of this RDD, while tracking the index of the original </a:t>
            </a:r>
            <a:r>
              <a:rPr lang="en-US" dirty="0" smtClean="0"/>
              <a:t>partition</a:t>
            </a:r>
            <a:endParaRPr lang="en-US" dirty="0"/>
          </a:p>
        </p:txBody>
      </p:sp>
      <p:sp>
        <p:nvSpPr>
          <p:cNvPr id="48" name="Rectangle 47"/>
          <p:cNvSpPr/>
          <p:nvPr/>
        </p:nvSpPr>
        <p:spPr>
          <a:xfrm>
            <a:off x="5812576" y="411992"/>
            <a:ext cx="1926353" cy="825864"/>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ounded Rectangle 48"/>
          <p:cNvSpPr/>
          <p:nvPr/>
        </p:nvSpPr>
        <p:spPr>
          <a:xfrm>
            <a:off x="6477464" y="990600"/>
            <a:ext cx="2320013" cy="1204058"/>
          </a:xfrm>
          <a:prstGeom prst="roundRect">
            <a:avLst/>
          </a:prstGeom>
          <a:noFill/>
          <a:ln w="41275">
            <a:solidFill>
              <a:srgbClr val="DB1F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Connector 49"/>
          <p:cNvCxnSpPr/>
          <p:nvPr/>
        </p:nvCxnSpPr>
        <p:spPr>
          <a:xfrm>
            <a:off x="6037791" y="1947545"/>
            <a:ext cx="358754" cy="37948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6730986" y="1274775"/>
            <a:ext cx="1926353" cy="825864"/>
          </a:xfrm>
          <a:prstGeom prst="rect">
            <a:avLst/>
          </a:prstGeom>
          <a:solidFill>
            <a:srgbClr val="F1B793"/>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2" name="Straight Connector 51"/>
          <p:cNvCxnSpPr/>
          <p:nvPr/>
        </p:nvCxnSpPr>
        <p:spPr>
          <a:xfrm>
            <a:off x="5478522" y="1279220"/>
            <a:ext cx="257108" cy="25710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5956871" y="2047414"/>
            <a:ext cx="193793" cy="338554"/>
          </a:xfrm>
          <a:prstGeom prst="rect">
            <a:avLst/>
          </a:prstGeom>
          <a:noFill/>
        </p:spPr>
        <p:txBody>
          <a:bodyPr wrap="square" rtlCol="0">
            <a:spAutoFit/>
          </a:bodyPr>
          <a:lstStyle/>
          <a:p>
            <a:r>
              <a:rPr lang="en-US" sz="1600" dirty="0"/>
              <a:t>A</a:t>
            </a:r>
          </a:p>
        </p:txBody>
      </p:sp>
      <p:sp>
        <p:nvSpPr>
          <p:cNvPr id="54" name="TextBox 53"/>
          <p:cNvSpPr txBox="1"/>
          <p:nvPr/>
        </p:nvSpPr>
        <p:spPr>
          <a:xfrm>
            <a:off x="5381625" y="1326449"/>
            <a:ext cx="193793" cy="338554"/>
          </a:xfrm>
          <a:prstGeom prst="rect">
            <a:avLst/>
          </a:prstGeom>
          <a:noFill/>
        </p:spPr>
        <p:txBody>
          <a:bodyPr wrap="square" rtlCol="0">
            <a:spAutoFit/>
          </a:bodyPr>
          <a:lstStyle/>
          <a:p>
            <a:r>
              <a:rPr lang="en-US" sz="1600" dirty="0"/>
              <a:t>B</a:t>
            </a:r>
          </a:p>
        </p:txBody>
      </p:sp>
      <p:sp>
        <p:nvSpPr>
          <p:cNvPr id="56" name="Rectangle 55"/>
          <p:cNvSpPr/>
          <p:nvPr/>
        </p:nvSpPr>
        <p:spPr>
          <a:xfrm>
            <a:off x="6592970" y="1109527"/>
            <a:ext cx="1926353" cy="825864"/>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9704047" y="1104204"/>
            <a:ext cx="1825378" cy="782574"/>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9999322" y="1423189"/>
            <a:ext cx="1825378" cy="782574"/>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p:cNvCxnSpPr/>
          <p:nvPr/>
        </p:nvCxnSpPr>
        <p:spPr>
          <a:xfrm>
            <a:off x="9760201" y="2158523"/>
            <a:ext cx="239121" cy="23912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9411193" y="1798379"/>
            <a:ext cx="257108" cy="25710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9654038" y="2191853"/>
            <a:ext cx="168902" cy="338554"/>
          </a:xfrm>
          <a:prstGeom prst="rect">
            <a:avLst/>
          </a:prstGeom>
          <a:noFill/>
        </p:spPr>
        <p:txBody>
          <a:bodyPr wrap="square" rtlCol="0">
            <a:spAutoFit/>
          </a:bodyPr>
          <a:lstStyle/>
          <a:p>
            <a:r>
              <a:rPr lang="en-US" sz="1600" dirty="0"/>
              <a:t>A</a:t>
            </a:r>
          </a:p>
        </p:txBody>
      </p:sp>
      <p:sp>
        <p:nvSpPr>
          <p:cNvPr id="62" name="TextBox 61"/>
          <p:cNvSpPr txBox="1"/>
          <p:nvPr/>
        </p:nvSpPr>
        <p:spPr>
          <a:xfrm>
            <a:off x="9314296" y="1845608"/>
            <a:ext cx="193793" cy="338554"/>
          </a:xfrm>
          <a:prstGeom prst="rect">
            <a:avLst/>
          </a:prstGeom>
          <a:noFill/>
        </p:spPr>
        <p:txBody>
          <a:bodyPr wrap="square" rtlCol="0">
            <a:spAutoFit/>
          </a:bodyPr>
          <a:lstStyle/>
          <a:p>
            <a:r>
              <a:rPr lang="en-US" sz="1600" dirty="0"/>
              <a:t>B</a:t>
            </a:r>
          </a:p>
        </p:txBody>
      </p:sp>
      <p:sp>
        <p:nvSpPr>
          <p:cNvPr id="4" name="TextBox 3"/>
          <p:cNvSpPr txBox="1"/>
          <p:nvPr/>
        </p:nvSpPr>
        <p:spPr>
          <a:xfrm>
            <a:off x="1215052" y="3884768"/>
            <a:ext cx="7363648" cy="2031325"/>
          </a:xfrm>
          <a:prstGeom prst="rect">
            <a:avLst/>
          </a:prstGeom>
          <a:noFill/>
        </p:spPr>
        <p:txBody>
          <a:bodyPr wrap="square" rtlCol="0">
            <a:spAutoFit/>
          </a:bodyPr>
          <a:lstStyle/>
          <a:p>
            <a:r>
              <a:rPr lang="en-US" sz="1400" b="1" dirty="0" smtClean="0">
                <a:solidFill>
                  <a:srgbClr val="1482AC"/>
                </a:solidFill>
                <a:latin typeface="Consolas" panose="020B0609020204030204" pitchFamily="49" charset="0"/>
                <a:cs typeface="Consolas" panose="020B0609020204030204" pitchFamily="49" charset="0"/>
              </a:rPr>
              <a:t>x</a:t>
            </a:r>
            <a:r>
              <a:rPr lang="en-US" sz="1400" dirty="0" smtClean="0">
                <a:latin typeface="Consolas" panose="020B0609020204030204" pitchFamily="49" charset="0"/>
                <a:cs typeface="Consolas" panose="020B0609020204030204" pitchFamily="49" charset="0"/>
              </a:rPr>
              <a:t> = </a:t>
            </a:r>
            <a:r>
              <a:rPr lang="en-US" sz="1400" dirty="0" err="1" smtClean="0">
                <a:latin typeface="Consolas" panose="020B0609020204030204" pitchFamily="49" charset="0"/>
                <a:cs typeface="Consolas" panose="020B0609020204030204" pitchFamily="49" charset="0"/>
              </a:rPr>
              <a:t>sc.parallelize</a:t>
            </a:r>
            <a:r>
              <a:rPr lang="en-US" sz="1400" dirty="0" smtClean="0">
                <a:latin typeface="Consolas" panose="020B0609020204030204" pitchFamily="49" charset="0"/>
                <a:cs typeface="Consolas" panose="020B0609020204030204" pitchFamily="49" charset="0"/>
              </a:rPr>
              <a:t>([1,2,3], 2)</a:t>
            </a:r>
          </a:p>
          <a:p>
            <a:endParaRPr lang="en-US" sz="1400" dirty="0" smtClean="0">
              <a:latin typeface="Consolas" panose="020B0609020204030204" pitchFamily="49" charset="0"/>
              <a:cs typeface="Consolas" panose="020B0609020204030204" pitchFamily="49" charset="0"/>
            </a:endParaRPr>
          </a:p>
          <a:p>
            <a:r>
              <a:rPr lang="en-US" sz="1400" dirty="0" err="1" smtClean="0">
                <a:latin typeface="Consolas" panose="020B0609020204030204" pitchFamily="49" charset="0"/>
                <a:cs typeface="Consolas" panose="020B0609020204030204" pitchFamily="49" charset="0"/>
              </a:rPr>
              <a:t>def</a:t>
            </a:r>
            <a:r>
              <a:rPr lang="en-US" sz="1400" dirty="0" smtClean="0">
                <a:latin typeface="Consolas" panose="020B0609020204030204" pitchFamily="49" charset="0"/>
                <a:cs typeface="Consolas" panose="020B0609020204030204" pitchFamily="49" charset="0"/>
              </a:rPr>
              <a:t> </a:t>
            </a:r>
            <a:r>
              <a:rPr lang="en-US" sz="1400" b="1" dirty="0" smtClean="0">
                <a:solidFill>
                  <a:srgbClr val="DB1F25"/>
                </a:solidFill>
                <a:latin typeface="Consolas" panose="020B0609020204030204" pitchFamily="49" charset="0"/>
                <a:cs typeface="Consolas" panose="020B0609020204030204" pitchFamily="49" charset="0"/>
              </a:rPr>
              <a:t>f(</a:t>
            </a:r>
            <a:r>
              <a:rPr lang="en-US" sz="1400" dirty="0" err="1" smtClean="0">
                <a:latin typeface="Consolas" panose="020B0609020204030204" pitchFamily="49" charset="0"/>
                <a:cs typeface="Consolas" panose="020B0609020204030204" pitchFamily="49" charset="0"/>
              </a:rPr>
              <a:t>partitionIndex</a:t>
            </a:r>
            <a:r>
              <a:rPr lang="en-US" sz="1400" dirty="0" smtClean="0">
                <a:latin typeface="Consolas" panose="020B0609020204030204" pitchFamily="49" charset="0"/>
                <a:cs typeface="Consolas" panose="020B0609020204030204" pitchFamily="49" charset="0"/>
              </a:rPr>
              <a:t>, iterator</a:t>
            </a:r>
            <a:r>
              <a:rPr lang="en-US" sz="1400" b="1" dirty="0">
                <a:solidFill>
                  <a:srgbClr val="DB1F25"/>
                </a:solidFill>
                <a:latin typeface="Consolas" panose="020B0609020204030204" pitchFamily="49" charset="0"/>
                <a:cs typeface="Consolas" panose="020B0609020204030204" pitchFamily="49" charset="0"/>
              </a:rPr>
              <a:t>):</a:t>
            </a:r>
            <a:r>
              <a:rPr lang="en-US" sz="1400" dirty="0">
                <a:latin typeface="Consolas" panose="020B0609020204030204" pitchFamily="49" charset="0"/>
                <a:cs typeface="Consolas" panose="020B0609020204030204" pitchFamily="49" charset="0"/>
              </a:rPr>
              <a:t> yield </a:t>
            </a:r>
            <a:r>
              <a:rPr lang="en-US" sz="1400" dirty="0" smtClean="0">
                <a:latin typeface="Consolas" panose="020B0609020204030204" pitchFamily="49" charset="0"/>
                <a:cs typeface="Consolas" panose="020B0609020204030204" pitchFamily="49" charset="0"/>
              </a:rPr>
              <a:t>(</a:t>
            </a:r>
            <a:r>
              <a:rPr lang="en-US" sz="1400" dirty="0" err="1" smtClean="0">
                <a:latin typeface="Consolas" panose="020B0609020204030204" pitchFamily="49" charset="0"/>
                <a:cs typeface="Consolas" panose="020B0609020204030204" pitchFamily="49" charset="0"/>
              </a:rPr>
              <a:t>partitionIndex</a:t>
            </a:r>
            <a:r>
              <a:rPr lang="en-US" sz="1400" dirty="0" smtClean="0">
                <a:latin typeface="Consolas" panose="020B0609020204030204" pitchFamily="49" charset="0"/>
                <a:cs typeface="Consolas" panose="020B0609020204030204" pitchFamily="49" charset="0"/>
              </a:rPr>
              <a:t>, sum(iterator))</a:t>
            </a:r>
            <a:endParaRPr lang="en-US" sz="1400" dirty="0">
              <a:latin typeface="Consolas" panose="020B0609020204030204" pitchFamily="49" charset="0"/>
              <a:cs typeface="Consolas" panose="020B0609020204030204" pitchFamily="49" charset="0"/>
            </a:endParaRPr>
          </a:p>
          <a:p>
            <a:endParaRPr lang="en-US" sz="1400" dirty="0" smtClean="0">
              <a:latin typeface="Consolas" panose="020B0609020204030204" pitchFamily="49" charset="0"/>
              <a:cs typeface="Consolas" panose="020B0609020204030204" pitchFamily="49" charset="0"/>
            </a:endParaRPr>
          </a:p>
          <a:p>
            <a:r>
              <a:rPr lang="en-US" sz="1400" b="1" dirty="0">
                <a:solidFill>
                  <a:srgbClr val="E68042"/>
                </a:solidFill>
                <a:latin typeface="Consolas" panose="020B0609020204030204" pitchFamily="49" charset="0"/>
                <a:cs typeface="Consolas" panose="020B0609020204030204" pitchFamily="49" charset="0"/>
              </a:rPr>
              <a:t>y</a:t>
            </a:r>
            <a:r>
              <a:rPr lang="en-US" sz="1400" dirty="0" smtClean="0">
                <a:latin typeface="Consolas" panose="020B0609020204030204" pitchFamily="49" charset="0"/>
                <a:cs typeface="Consolas" panose="020B0609020204030204" pitchFamily="49" charset="0"/>
              </a:rPr>
              <a:t> = </a:t>
            </a:r>
            <a:r>
              <a:rPr lang="en-US" sz="1400" b="1" dirty="0" err="1" smtClean="0">
                <a:solidFill>
                  <a:srgbClr val="1482AC"/>
                </a:solidFill>
                <a:latin typeface="Consolas" panose="020B0609020204030204" pitchFamily="49" charset="0"/>
                <a:cs typeface="Consolas" panose="020B0609020204030204" pitchFamily="49" charset="0"/>
              </a:rPr>
              <a:t>x</a:t>
            </a:r>
            <a:r>
              <a:rPr lang="en-US" sz="1400" dirty="0" err="1" smtClean="0">
                <a:latin typeface="Consolas" panose="020B0609020204030204" pitchFamily="49" charset="0"/>
                <a:cs typeface="Consolas" panose="020B0609020204030204" pitchFamily="49" charset="0"/>
              </a:rPr>
              <a:t>.mapPartitionsWithIndex</a:t>
            </a:r>
            <a:r>
              <a:rPr lang="en-US" sz="1400" dirty="0" smtClean="0">
                <a:latin typeface="Consolas" panose="020B0609020204030204" pitchFamily="49" charset="0"/>
                <a:cs typeface="Consolas" panose="020B0609020204030204" pitchFamily="49" charset="0"/>
              </a:rPr>
              <a:t>(f)</a:t>
            </a:r>
          </a:p>
          <a:p>
            <a:endParaRPr lang="en-US" sz="1400" dirty="0" smtClean="0">
              <a:latin typeface="Consolas" panose="020B0609020204030204" pitchFamily="49" charset="0"/>
              <a:cs typeface="Consolas" panose="020B0609020204030204" pitchFamily="49" charset="0"/>
            </a:endParaRPr>
          </a:p>
          <a:p>
            <a:r>
              <a:rPr lang="en-US" sz="1400" dirty="0" smtClean="0">
                <a:latin typeface="Consolas" panose="020B0609020204030204" pitchFamily="49" charset="0"/>
                <a:cs typeface="Consolas" panose="020B0609020204030204" pitchFamily="49" charset="0"/>
              </a:rPr>
              <a:t># </a:t>
            </a:r>
            <a:r>
              <a:rPr lang="en-US" sz="1400" dirty="0">
                <a:latin typeface="Consolas" panose="020B0609020204030204" pitchFamily="49" charset="0"/>
                <a:cs typeface="Consolas" panose="020B0609020204030204" pitchFamily="49" charset="0"/>
              </a:rPr>
              <a:t>glom() flattens elements on the same partition</a:t>
            </a:r>
          </a:p>
          <a:p>
            <a:r>
              <a:rPr lang="en-US" sz="1400" dirty="0">
                <a:latin typeface="Consolas" panose="020B0609020204030204" pitchFamily="49" charset="0"/>
                <a:cs typeface="Consolas" panose="020B0609020204030204" pitchFamily="49" charset="0"/>
              </a:rPr>
              <a:t>print(</a:t>
            </a:r>
            <a:r>
              <a:rPr lang="en-US" sz="1400" b="1" dirty="0" err="1">
                <a:solidFill>
                  <a:srgbClr val="1482AC"/>
                </a:solidFill>
                <a:latin typeface="Consolas" panose="020B0609020204030204" pitchFamily="49" charset="0"/>
                <a:cs typeface="Consolas" panose="020B0609020204030204" pitchFamily="49" charset="0"/>
              </a:rPr>
              <a:t>x</a:t>
            </a:r>
            <a:r>
              <a:rPr lang="en-US" sz="1400" dirty="0" err="1">
                <a:latin typeface="Consolas" panose="020B0609020204030204" pitchFamily="49" charset="0"/>
                <a:cs typeface="Consolas" panose="020B0609020204030204" pitchFamily="49" charset="0"/>
              </a:rPr>
              <a:t>.glom</a:t>
            </a:r>
            <a:r>
              <a:rPr lang="en-US" sz="1400" dirty="0">
                <a:latin typeface="Consolas" panose="020B0609020204030204" pitchFamily="49" charset="0"/>
                <a:cs typeface="Consolas" panose="020B0609020204030204" pitchFamily="49" charset="0"/>
              </a:rPr>
              <a:t>().collect</a:t>
            </a:r>
            <a:r>
              <a:rPr lang="en-US" sz="1400" dirty="0" smtClean="0">
                <a:latin typeface="Consolas" panose="020B0609020204030204" pitchFamily="49" charset="0"/>
                <a:cs typeface="Consolas" panose="020B0609020204030204" pitchFamily="49" charset="0"/>
              </a:rPr>
              <a:t>())</a:t>
            </a:r>
            <a:endParaRPr lang="en-US" sz="1400" dirty="0">
              <a:latin typeface="Consolas" panose="020B0609020204030204" pitchFamily="49" charset="0"/>
              <a:cs typeface="Consolas" panose="020B0609020204030204" pitchFamily="49" charset="0"/>
            </a:endParaRPr>
          </a:p>
          <a:p>
            <a:r>
              <a:rPr lang="en-US" sz="1400" dirty="0">
                <a:latin typeface="Consolas" panose="020B0609020204030204" pitchFamily="49" charset="0"/>
                <a:cs typeface="Consolas" panose="020B0609020204030204" pitchFamily="49" charset="0"/>
              </a:rPr>
              <a:t>print(</a:t>
            </a:r>
            <a:r>
              <a:rPr lang="en-US" sz="1400" b="1" dirty="0" err="1">
                <a:solidFill>
                  <a:srgbClr val="E68042"/>
                </a:solidFill>
                <a:latin typeface="Consolas" panose="020B0609020204030204" pitchFamily="49" charset="0"/>
                <a:cs typeface="Consolas" panose="020B0609020204030204" pitchFamily="49" charset="0"/>
              </a:rPr>
              <a:t>y</a:t>
            </a:r>
            <a:r>
              <a:rPr lang="en-US" sz="1400" dirty="0" err="1">
                <a:latin typeface="Consolas" panose="020B0609020204030204" pitchFamily="49" charset="0"/>
                <a:cs typeface="Consolas" panose="020B0609020204030204" pitchFamily="49" charset="0"/>
              </a:rPr>
              <a:t>.glom</a:t>
            </a:r>
            <a:r>
              <a:rPr lang="en-US" sz="1400" dirty="0">
                <a:latin typeface="Consolas" panose="020B0609020204030204" pitchFamily="49" charset="0"/>
                <a:cs typeface="Consolas" panose="020B0609020204030204" pitchFamily="49" charset="0"/>
              </a:rPr>
              <a:t>().collect())</a:t>
            </a:r>
          </a:p>
        </p:txBody>
      </p:sp>
      <p:sp>
        <p:nvSpPr>
          <p:cNvPr id="63" name="TextBox 62"/>
          <p:cNvSpPr txBox="1"/>
          <p:nvPr/>
        </p:nvSpPr>
        <p:spPr>
          <a:xfrm>
            <a:off x="9106784" y="4982286"/>
            <a:ext cx="3637936" cy="738664"/>
          </a:xfrm>
          <a:prstGeom prst="rect">
            <a:avLst/>
          </a:prstGeom>
          <a:noFill/>
        </p:spPr>
        <p:txBody>
          <a:bodyPr wrap="square" rtlCol="0">
            <a:spAutoFit/>
          </a:bodyPr>
          <a:lstStyle/>
          <a:p>
            <a:r>
              <a:rPr lang="en-US" sz="1400" dirty="0" smtClean="0">
                <a:latin typeface="Consolas" panose="020B0609020204030204" pitchFamily="49" charset="0"/>
                <a:cs typeface="Consolas" panose="020B0609020204030204" pitchFamily="49" charset="0"/>
              </a:rPr>
              <a:t>[[1], [2, 3]]</a:t>
            </a:r>
          </a:p>
          <a:p>
            <a:endParaRPr lang="en-US" sz="1400" dirty="0">
              <a:latin typeface="Consolas" panose="020B0609020204030204" pitchFamily="49" charset="0"/>
              <a:cs typeface="Consolas" panose="020B0609020204030204" pitchFamily="49" charset="0"/>
            </a:endParaRPr>
          </a:p>
          <a:p>
            <a:r>
              <a:rPr lang="en-US" sz="1400" dirty="0" smtClean="0">
                <a:latin typeface="Consolas" panose="020B0609020204030204" pitchFamily="49" charset="0"/>
                <a:cs typeface="Consolas" panose="020B0609020204030204" pitchFamily="49" charset="0"/>
              </a:rPr>
              <a:t>[[0, 1], [1, 5]]</a:t>
            </a:r>
            <a:endParaRPr lang="en-US" sz="1400" dirty="0">
              <a:latin typeface="Consolas" panose="020B0609020204030204" pitchFamily="49" charset="0"/>
              <a:cs typeface="Consolas" panose="020B0609020204030204" pitchFamily="49" charset="0"/>
            </a:endParaRPr>
          </a:p>
        </p:txBody>
      </p:sp>
      <p:sp>
        <p:nvSpPr>
          <p:cNvPr id="26" name="Title 1"/>
          <p:cNvSpPr txBox="1">
            <a:spLocks/>
          </p:cNvSpPr>
          <p:nvPr/>
        </p:nvSpPr>
        <p:spPr>
          <a:xfrm>
            <a:off x="838972" y="887588"/>
            <a:ext cx="4697388" cy="849512"/>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sz="4000" dirty="0" smtClean="0"/>
              <a:t>map</a:t>
            </a:r>
            <a:r>
              <a:rPr lang="en-US" sz="4000" dirty="0" smtClean="0">
                <a:solidFill>
                  <a:schemeClr val="bg2">
                    <a:lumMod val="50000"/>
                  </a:schemeClr>
                </a:solidFill>
              </a:rPr>
              <a:t>Partitions</a:t>
            </a:r>
            <a:r>
              <a:rPr lang="en-US" sz="4000" dirty="0" smtClean="0"/>
              <a:t>With</a:t>
            </a:r>
            <a:r>
              <a:rPr lang="en-US" sz="4000" dirty="0" smtClean="0">
                <a:solidFill>
                  <a:schemeClr val="bg2">
                    <a:lumMod val="50000"/>
                  </a:schemeClr>
                </a:solidFill>
              </a:rPr>
              <a:t>Index</a:t>
            </a:r>
            <a:endParaRPr lang="en-US" sz="4000" dirty="0">
              <a:solidFill>
                <a:schemeClr val="bg2">
                  <a:lumMod val="50000"/>
                </a:schemeClr>
              </a:solidFill>
            </a:endParaRPr>
          </a:p>
        </p:txBody>
      </p:sp>
      <p:cxnSp>
        <p:nvCxnSpPr>
          <p:cNvPr id="28" name="Straight Arrow Connector 27"/>
          <p:cNvCxnSpPr/>
          <p:nvPr/>
        </p:nvCxnSpPr>
        <p:spPr>
          <a:xfrm flipV="1">
            <a:off x="8556750" y="2207178"/>
            <a:ext cx="0" cy="185398"/>
          </a:xfrm>
          <a:prstGeom prst="straightConnector1">
            <a:avLst/>
          </a:prstGeom>
          <a:ln w="127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7934823" y="2295665"/>
            <a:ext cx="1104973" cy="276999"/>
          </a:xfrm>
          <a:prstGeom prst="rect">
            <a:avLst/>
          </a:prstGeom>
          <a:noFill/>
        </p:spPr>
        <p:txBody>
          <a:bodyPr wrap="square" rtlCol="0">
            <a:spAutoFit/>
          </a:bodyPr>
          <a:lstStyle/>
          <a:p>
            <a:r>
              <a:rPr lang="en-US" sz="1200" dirty="0" smtClean="0"/>
              <a:t>partition index</a:t>
            </a:r>
            <a:endParaRPr lang="en-US" sz="1200" dirty="0"/>
          </a:p>
        </p:txBody>
      </p:sp>
      <p:cxnSp>
        <p:nvCxnSpPr>
          <p:cNvPr id="30" name="Straight Arrow Connector 29"/>
          <p:cNvCxnSpPr/>
          <p:nvPr/>
        </p:nvCxnSpPr>
        <p:spPr>
          <a:xfrm>
            <a:off x="9269440" y="4696401"/>
            <a:ext cx="114315" cy="266971"/>
          </a:xfrm>
          <a:prstGeom prst="straightConnector1">
            <a:avLst/>
          </a:prstGeom>
          <a:ln w="127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9059883" y="4388277"/>
            <a:ext cx="193793" cy="338554"/>
          </a:xfrm>
          <a:prstGeom prst="rect">
            <a:avLst/>
          </a:prstGeom>
          <a:noFill/>
        </p:spPr>
        <p:txBody>
          <a:bodyPr wrap="square" rtlCol="0">
            <a:spAutoFit/>
          </a:bodyPr>
          <a:lstStyle/>
          <a:p>
            <a:r>
              <a:rPr lang="en-US" sz="1600" dirty="0" smtClean="0"/>
              <a:t>B</a:t>
            </a:r>
            <a:endParaRPr lang="en-US" sz="1600" dirty="0"/>
          </a:p>
        </p:txBody>
      </p:sp>
      <p:cxnSp>
        <p:nvCxnSpPr>
          <p:cNvPr id="33" name="Straight Arrow Connector 32"/>
          <p:cNvCxnSpPr/>
          <p:nvPr/>
        </p:nvCxnSpPr>
        <p:spPr>
          <a:xfrm>
            <a:off x="9961835" y="4696401"/>
            <a:ext cx="89336" cy="328830"/>
          </a:xfrm>
          <a:prstGeom prst="straightConnector1">
            <a:avLst/>
          </a:prstGeom>
          <a:ln w="127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9805529" y="4389475"/>
            <a:ext cx="193793" cy="338554"/>
          </a:xfrm>
          <a:prstGeom prst="rect">
            <a:avLst/>
          </a:prstGeom>
          <a:noFill/>
        </p:spPr>
        <p:txBody>
          <a:bodyPr wrap="square" rtlCol="0">
            <a:spAutoFit/>
          </a:bodyPr>
          <a:lstStyle/>
          <a:p>
            <a:r>
              <a:rPr lang="en-US" sz="1600" dirty="0" smtClean="0"/>
              <a:t>A</a:t>
            </a:r>
            <a:endParaRPr lang="en-US" sz="1600" dirty="0"/>
          </a:p>
        </p:txBody>
      </p:sp>
      <p:pic>
        <p:nvPicPr>
          <p:cNvPr id="35" name="Picture 3" descr="C:\Dropbox\Databricks\images etc\green (Mobile).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81945" y="190145"/>
            <a:ext cx="505427" cy="674429"/>
          </a:xfrm>
          <a:prstGeom prst="rect">
            <a:avLst/>
          </a:prstGeom>
          <a:noFill/>
          <a:ln w="15875">
            <a:solidFill>
              <a:schemeClr val="tx1"/>
            </a:solidFill>
          </a:ln>
          <a:extLst>
            <a:ext uri="{909E8E84-426E-40DD-AFC4-6F175D3DCCD1}">
              <a14:hiddenFill xmlns:a14="http://schemas.microsoft.com/office/drawing/2010/main">
                <a:solidFill>
                  <a:srgbClr val="FFFFFF"/>
                </a:solidFill>
              </a14:hiddenFill>
            </a:ext>
          </a:extLst>
        </p:spPr>
      </p:pic>
      <p:pic>
        <p:nvPicPr>
          <p:cNvPr id="36" name="Picture 2" descr="http://www.insideoutretreats.com/site/images/TransformationButterflies.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17446" y="6378507"/>
            <a:ext cx="2009304" cy="4794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9054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42"/>
          <p:cNvPicPr>
            <a:picLocks noChangeAspect="1"/>
          </p:cNvPicPr>
          <p:nvPr/>
        </p:nvPicPr>
        <p:blipFill>
          <a:blip r:embed="rId3"/>
          <a:stretch>
            <a:fillRect/>
          </a:stretch>
        </p:blipFill>
        <p:spPr>
          <a:xfrm>
            <a:off x="10511082" y="4320774"/>
            <a:ext cx="542450" cy="542450"/>
          </a:xfrm>
          <a:prstGeom prst="rect">
            <a:avLst/>
          </a:prstGeom>
        </p:spPr>
      </p:pic>
      <p:sp>
        <p:nvSpPr>
          <p:cNvPr id="44" name="TextBox 43"/>
          <p:cNvSpPr txBox="1"/>
          <p:nvPr/>
        </p:nvSpPr>
        <p:spPr>
          <a:xfrm>
            <a:off x="7863384" y="4946611"/>
            <a:ext cx="516367" cy="338554"/>
          </a:xfrm>
          <a:prstGeom prst="rect">
            <a:avLst/>
          </a:prstGeom>
          <a:noFill/>
        </p:spPr>
        <p:txBody>
          <a:bodyPr wrap="square" rtlCol="0">
            <a:spAutoFit/>
          </a:bodyPr>
          <a:lstStyle/>
          <a:p>
            <a:r>
              <a:rPr lang="en-US" sz="1600" b="1" dirty="0" smtClean="0">
                <a:solidFill>
                  <a:srgbClr val="1482AC"/>
                </a:solidFill>
                <a:latin typeface="Consolas" panose="020B0609020204030204" pitchFamily="49" charset="0"/>
                <a:ea typeface="Anonymous Pro" panose="02060609030202000504" pitchFamily="49" charset="0"/>
                <a:cs typeface="Consolas" panose="020B0609020204030204" pitchFamily="49" charset="0"/>
              </a:rPr>
              <a:t>x:</a:t>
            </a:r>
            <a:endParaRPr lang="en-US" b="1" dirty="0"/>
          </a:p>
        </p:txBody>
      </p:sp>
      <p:sp>
        <p:nvSpPr>
          <p:cNvPr id="45" name="TextBox 44"/>
          <p:cNvSpPr txBox="1"/>
          <p:nvPr/>
        </p:nvSpPr>
        <p:spPr>
          <a:xfrm>
            <a:off x="7874017" y="5386172"/>
            <a:ext cx="516367" cy="338554"/>
          </a:xfrm>
          <a:prstGeom prst="rect">
            <a:avLst/>
          </a:prstGeom>
          <a:noFill/>
        </p:spPr>
        <p:txBody>
          <a:bodyPr wrap="square" rtlCol="0">
            <a:spAutoFit/>
          </a:bodyPr>
          <a:lstStyle/>
          <a:p>
            <a:r>
              <a:rPr lang="en-US" sz="1600" b="1" dirty="0" smtClean="0">
                <a:solidFill>
                  <a:srgbClr val="E68042"/>
                </a:solidFill>
                <a:latin typeface="Consolas" panose="020B0609020204030204" pitchFamily="49" charset="0"/>
                <a:ea typeface="Anonymous Pro" panose="02060609030202000504" pitchFamily="49" charset="0"/>
                <a:cs typeface="Consolas" panose="020B0609020204030204" pitchFamily="49" charset="0"/>
              </a:rPr>
              <a:t>y:</a:t>
            </a:r>
            <a:endParaRPr lang="en-US" b="1" dirty="0">
              <a:solidFill>
                <a:srgbClr val="E68042"/>
              </a:solidFill>
            </a:endParaRPr>
          </a:p>
        </p:txBody>
      </p:sp>
      <p:sp>
        <p:nvSpPr>
          <p:cNvPr id="46" name="TextBox 45"/>
          <p:cNvSpPr txBox="1"/>
          <p:nvPr/>
        </p:nvSpPr>
        <p:spPr>
          <a:xfrm>
            <a:off x="5426764" y="2611830"/>
            <a:ext cx="5691105" cy="307777"/>
          </a:xfrm>
          <a:prstGeom prst="rect">
            <a:avLst/>
          </a:prstGeom>
          <a:noFill/>
        </p:spPr>
        <p:txBody>
          <a:bodyPr wrap="square" rtlCol="0">
            <a:spAutoFit/>
          </a:bodyPr>
          <a:lstStyle/>
          <a:p>
            <a:r>
              <a:rPr lang="en-US" sz="1400" b="1" dirty="0" smtClean="0">
                <a:latin typeface="Consolas" panose="020B0609020204030204" pitchFamily="49" charset="0"/>
                <a:cs typeface="Consolas" panose="020B0609020204030204" pitchFamily="49" charset="0"/>
              </a:rPr>
              <a:t>mapPartitionsWithIndex(</a:t>
            </a:r>
            <a:r>
              <a:rPr lang="en-US" sz="1400" b="1" i="1" dirty="0" smtClean="0">
                <a:solidFill>
                  <a:srgbClr val="DB1F25"/>
                </a:solidFill>
                <a:latin typeface="Consolas" panose="020B0609020204030204" pitchFamily="49" charset="0"/>
                <a:cs typeface="Consolas" panose="020B0609020204030204" pitchFamily="49" charset="0"/>
              </a:rPr>
              <a:t>f</a:t>
            </a:r>
            <a:r>
              <a:rPr lang="en-US" sz="1400" b="1" i="1" dirty="0">
                <a:latin typeface="Consolas" panose="020B0609020204030204" pitchFamily="49" charset="0"/>
                <a:cs typeface="Consolas" panose="020B0609020204030204" pitchFamily="49" charset="0"/>
              </a:rPr>
              <a:t>, </a:t>
            </a:r>
            <a:r>
              <a:rPr lang="en-US" sz="1400" b="1" i="1" dirty="0">
                <a:solidFill>
                  <a:srgbClr val="915CCC"/>
                </a:solidFill>
                <a:latin typeface="Consolas" panose="020B0609020204030204" pitchFamily="49" charset="0"/>
                <a:cs typeface="Consolas" panose="020B0609020204030204" pitchFamily="49" charset="0"/>
              </a:rPr>
              <a:t>preservesPartitioning=False</a:t>
            </a:r>
            <a:r>
              <a:rPr lang="en-US" sz="1400" b="1" dirty="0">
                <a:latin typeface="Consolas" panose="020B0609020204030204" pitchFamily="49" charset="0"/>
                <a:cs typeface="Consolas" panose="020B0609020204030204" pitchFamily="49" charset="0"/>
              </a:rPr>
              <a:t>)</a:t>
            </a:r>
          </a:p>
        </p:txBody>
      </p:sp>
      <p:sp>
        <p:nvSpPr>
          <p:cNvPr id="47" name="Rectangle 46"/>
          <p:cNvSpPr/>
          <p:nvPr/>
        </p:nvSpPr>
        <p:spPr>
          <a:xfrm>
            <a:off x="5171437" y="3025755"/>
            <a:ext cx="6971803" cy="646331"/>
          </a:xfrm>
          <a:prstGeom prst="rect">
            <a:avLst/>
          </a:prstGeom>
        </p:spPr>
        <p:txBody>
          <a:bodyPr wrap="square">
            <a:spAutoFit/>
          </a:bodyPr>
          <a:lstStyle/>
          <a:p>
            <a:r>
              <a:rPr lang="en-US" dirty="0"/>
              <a:t>Return a new RDD by applying a function to each partition of this RDD, while tracking the index of the original partition.</a:t>
            </a:r>
          </a:p>
        </p:txBody>
      </p:sp>
      <p:sp>
        <p:nvSpPr>
          <p:cNvPr id="48" name="Rectangle 47"/>
          <p:cNvSpPr/>
          <p:nvPr/>
        </p:nvSpPr>
        <p:spPr>
          <a:xfrm>
            <a:off x="5812576" y="411992"/>
            <a:ext cx="1926353" cy="825864"/>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ounded Rectangle 48"/>
          <p:cNvSpPr/>
          <p:nvPr/>
        </p:nvSpPr>
        <p:spPr>
          <a:xfrm>
            <a:off x="6477464" y="990600"/>
            <a:ext cx="2320013" cy="1204058"/>
          </a:xfrm>
          <a:prstGeom prst="roundRect">
            <a:avLst/>
          </a:prstGeom>
          <a:noFill/>
          <a:ln w="41275">
            <a:solidFill>
              <a:srgbClr val="DB1F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Connector 49"/>
          <p:cNvCxnSpPr/>
          <p:nvPr/>
        </p:nvCxnSpPr>
        <p:spPr>
          <a:xfrm>
            <a:off x="6037791" y="1947545"/>
            <a:ext cx="358754" cy="37948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6730986" y="1274775"/>
            <a:ext cx="1926353" cy="825864"/>
          </a:xfrm>
          <a:prstGeom prst="rect">
            <a:avLst/>
          </a:prstGeom>
          <a:solidFill>
            <a:srgbClr val="F1B793"/>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2" name="Straight Connector 51"/>
          <p:cNvCxnSpPr/>
          <p:nvPr/>
        </p:nvCxnSpPr>
        <p:spPr>
          <a:xfrm>
            <a:off x="5478522" y="1279220"/>
            <a:ext cx="257108" cy="25710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5956871" y="2047414"/>
            <a:ext cx="193793" cy="338554"/>
          </a:xfrm>
          <a:prstGeom prst="rect">
            <a:avLst/>
          </a:prstGeom>
          <a:noFill/>
        </p:spPr>
        <p:txBody>
          <a:bodyPr wrap="square" rtlCol="0">
            <a:spAutoFit/>
          </a:bodyPr>
          <a:lstStyle/>
          <a:p>
            <a:r>
              <a:rPr lang="en-US" sz="1600" dirty="0"/>
              <a:t>A</a:t>
            </a:r>
          </a:p>
        </p:txBody>
      </p:sp>
      <p:sp>
        <p:nvSpPr>
          <p:cNvPr id="54" name="TextBox 53"/>
          <p:cNvSpPr txBox="1"/>
          <p:nvPr/>
        </p:nvSpPr>
        <p:spPr>
          <a:xfrm>
            <a:off x="5381625" y="1326449"/>
            <a:ext cx="193793" cy="338554"/>
          </a:xfrm>
          <a:prstGeom prst="rect">
            <a:avLst/>
          </a:prstGeom>
          <a:noFill/>
        </p:spPr>
        <p:txBody>
          <a:bodyPr wrap="square" rtlCol="0">
            <a:spAutoFit/>
          </a:bodyPr>
          <a:lstStyle/>
          <a:p>
            <a:r>
              <a:rPr lang="en-US" sz="1600" dirty="0"/>
              <a:t>B</a:t>
            </a:r>
          </a:p>
        </p:txBody>
      </p:sp>
      <p:sp>
        <p:nvSpPr>
          <p:cNvPr id="56" name="Rectangle 55"/>
          <p:cNvSpPr/>
          <p:nvPr/>
        </p:nvSpPr>
        <p:spPr>
          <a:xfrm>
            <a:off x="6592970" y="1109527"/>
            <a:ext cx="1926353" cy="825864"/>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9704047" y="1104204"/>
            <a:ext cx="1825378" cy="782574"/>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9999322" y="1423189"/>
            <a:ext cx="1825378" cy="782574"/>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p:cNvCxnSpPr/>
          <p:nvPr/>
        </p:nvCxnSpPr>
        <p:spPr>
          <a:xfrm>
            <a:off x="9760201" y="2158523"/>
            <a:ext cx="239121" cy="23912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9411193" y="1798379"/>
            <a:ext cx="257108" cy="25710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9654038" y="2191853"/>
            <a:ext cx="168902" cy="338554"/>
          </a:xfrm>
          <a:prstGeom prst="rect">
            <a:avLst/>
          </a:prstGeom>
          <a:noFill/>
        </p:spPr>
        <p:txBody>
          <a:bodyPr wrap="square" rtlCol="0">
            <a:spAutoFit/>
          </a:bodyPr>
          <a:lstStyle/>
          <a:p>
            <a:r>
              <a:rPr lang="en-US" sz="1600" dirty="0"/>
              <a:t>A</a:t>
            </a:r>
          </a:p>
        </p:txBody>
      </p:sp>
      <p:sp>
        <p:nvSpPr>
          <p:cNvPr id="62" name="TextBox 61"/>
          <p:cNvSpPr txBox="1"/>
          <p:nvPr/>
        </p:nvSpPr>
        <p:spPr>
          <a:xfrm>
            <a:off x="9314296" y="1845608"/>
            <a:ext cx="193793" cy="338554"/>
          </a:xfrm>
          <a:prstGeom prst="rect">
            <a:avLst/>
          </a:prstGeom>
          <a:noFill/>
        </p:spPr>
        <p:txBody>
          <a:bodyPr wrap="square" rtlCol="0">
            <a:spAutoFit/>
          </a:bodyPr>
          <a:lstStyle/>
          <a:p>
            <a:r>
              <a:rPr lang="en-US" sz="1600" dirty="0"/>
              <a:t>B</a:t>
            </a:r>
          </a:p>
        </p:txBody>
      </p:sp>
      <p:sp>
        <p:nvSpPr>
          <p:cNvPr id="63" name="TextBox 62"/>
          <p:cNvSpPr txBox="1"/>
          <p:nvPr/>
        </p:nvSpPr>
        <p:spPr>
          <a:xfrm>
            <a:off x="8215440" y="4982286"/>
            <a:ext cx="3637936" cy="738664"/>
          </a:xfrm>
          <a:prstGeom prst="rect">
            <a:avLst/>
          </a:prstGeom>
          <a:noFill/>
        </p:spPr>
        <p:txBody>
          <a:bodyPr wrap="square" rtlCol="0">
            <a:spAutoFit/>
          </a:bodyPr>
          <a:lstStyle/>
          <a:p>
            <a:r>
              <a:rPr lang="en-US" sz="1400" dirty="0">
                <a:latin typeface="Consolas" panose="020B0609020204030204" pitchFamily="49" charset="0"/>
                <a:cs typeface="Consolas" panose="020B0609020204030204" pitchFamily="49" charset="0"/>
              </a:rPr>
              <a:t>Array(Array(1), Array(2, 3</a:t>
            </a:r>
            <a:r>
              <a:rPr lang="en-US" sz="1400" dirty="0" smtClean="0">
                <a:latin typeface="Consolas" panose="020B0609020204030204" pitchFamily="49" charset="0"/>
                <a:cs typeface="Consolas" panose="020B0609020204030204" pitchFamily="49" charset="0"/>
              </a:rPr>
              <a:t>))</a:t>
            </a:r>
          </a:p>
          <a:p>
            <a:endParaRPr lang="en-US" sz="1400" dirty="0">
              <a:latin typeface="Consolas" panose="020B0609020204030204" pitchFamily="49" charset="0"/>
              <a:cs typeface="Consolas" panose="020B0609020204030204" pitchFamily="49" charset="0"/>
            </a:endParaRPr>
          </a:p>
          <a:p>
            <a:r>
              <a:rPr lang="en-US" sz="1400" dirty="0">
                <a:latin typeface="Consolas" panose="020B0609020204030204" pitchFamily="49" charset="0"/>
                <a:cs typeface="Consolas" panose="020B0609020204030204" pitchFamily="49" charset="0"/>
              </a:rPr>
              <a:t>Array(Array(0, 1), Array(1, 5))</a:t>
            </a:r>
          </a:p>
        </p:txBody>
      </p:sp>
      <p:sp>
        <p:nvSpPr>
          <p:cNvPr id="26" name="Title 1"/>
          <p:cNvSpPr txBox="1">
            <a:spLocks/>
          </p:cNvSpPr>
          <p:nvPr/>
        </p:nvSpPr>
        <p:spPr>
          <a:xfrm>
            <a:off x="838972" y="887588"/>
            <a:ext cx="4697388" cy="849512"/>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sz="4000" dirty="0" smtClean="0"/>
              <a:t>map</a:t>
            </a:r>
            <a:r>
              <a:rPr lang="en-US" sz="4000" dirty="0" smtClean="0">
                <a:solidFill>
                  <a:schemeClr val="bg2">
                    <a:lumMod val="50000"/>
                  </a:schemeClr>
                </a:solidFill>
              </a:rPr>
              <a:t>Partitions</a:t>
            </a:r>
            <a:r>
              <a:rPr lang="en-US" sz="4000" dirty="0" smtClean="0"/>
              <a:t>With</a:t>
            </a:r>
            <a:r>
              <a:rPr lang="en-US" sz="4000" dirty="0" smtClean="0">
                <a:solidFill>
                  <a:schemeClr val="bg2">
                    <a:lumMod val="50000"/>
                  </a:schemeClr>
                </a:solidFill>
              </a:rPr>
              <a:t>Index</a:t>
            </a:r>
            <a:endParaRPr lang="en-US" sz="4000" dirty="0">
              <a:solidFill>
                <a:schemeClr val="bg2">
                  <a:lumMod val="50000"/>
                </a:schemeClr>
              </a:solidFill>
            </a:endParaRPr>
          </a:p>
        </p:txBody>
      </p:sp>
      <p:cxnSp>
        <p:nvCxnSpPr>
          <p:cNvPr id="28" name="Straight Arrow Connector 27"/>
          <p:cNvCxnSpPr/>
          <p:nvPr/>
        </p:nvCxnSpPr>
        <p:spPr>
          <a:xfrm flipV="1">
            <a:off x="8556750" y="2207178"/>
            <a:ext cx="0" cy="185398"/>
          </a:xfrm>
          <a:prstGeom prst="straightConnector1">
            <a:avLst/>
          </a:prstGeom>
          <a:ln w="127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7934823" y="2295665"/>
            <a:ext cx="1104973" cy="276999"/>
          </a:xfrm>
          <a:prstGeom prst="rect">
            <a:avLst/>
          </a:prstGeom>
          <a:noFill/>
        </p:spPr>
        <p:txBody>
          <a:bodyPr wrap="square" rtlCol="0">
            <a:spAutoFit/>
          </a:bodyPr>
          <a:lstStyle/>
          <a:p>
            <a:r>
              <a:rPr lang="en-US" sz="1200" dirty="0" smtClean="0"/>
              <a:t>partition index</a:t>
            </a:r>
            <a:endParaRPr lang="en-US" sz="1200" dirty="0"/>
          </a:p>
        </p:txBody>
      </p:sp>
      <p:cxnSp>
        <p:nvCxnSpPr>
          <p:cNvPr id="30" name="Straight Arrow Connector 29"/>
          <p:cNvCxnSpPr/>
          <p:nvPr/>
        </p:nvCxnSpPr>
        <p:spPr>
          <a:xfrm>
            <a:off x="9269440" y="4696401"/>
            <a:ext cx="114315" cy="266971"/>
          </a:xfrm>
          <a:prstGeom prst="straightConnector1">
            <a:avLst/>
          </a:prstGeom>
          <a:ln w="127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9059883" y="4388277"/>
            <a:ext cx="193793" cy="338554"/>
          </a:xfrm>
          <a:prstGeom prst="rect">
            <a:avLst/>
          </a:prstGeom>
          <a:noFill/>
        </p:spPr>
        <p:txBody>
          <a:bodyPr wrap="square" rtlCol="0">
            <a:spAutoFit/>
          </a:bodyPr>
          <a:lstStyle/>
          <a:p>
            <a:r>
              <a:rPr lang="en-US" sz="1600" dirty="0" smtClean="0"/>
              <a:t>B</a:t>
            </a:r>
            <a:endParaRPr lang="en-US" sz="1600" dirty="0"/>
          </a:p>
        </p:txBody>
      </p:sp>
      <p:cxnSp>
        <p:nvCxnSpPr>
          <p:cNvPr id="33" name="Straight Arrow Connector 32"/>
          <p:cNvCxnSpPr/>
          <p:nvPr/>
        </p:nvCxnSpPr>
        <p:spPr>
          <a:xfrm>
            <a:off x="9961835" y="4696401"/>
            <a:ext cx="89336" cy="328830"/>
          </a:xfrm>
          <a:prstGeom prst="straightConnector1">
            <a:avLst/>
          </a:prstGeom>
          <a:ln w="127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9805529" y="4389475"/>
            <a:ext cx="193793" cy="338554"/>
          </a:xfrm>
          <a:prstGeom prst="rect">
            <a:avLst/>
          </a:prstGeom>
          <a:noFill/>
        </p:spPr>
        <p:txBody>
          <a:bodyPr wrap="square" rtlCol="0">
            <a:spAutoFit/>
          </a:bodyPr>
          <a:lstStyle/>
          <a:p>
            <a:r>
              <a:rPr lang="en-US" sz="1600" dirty="0" smtClean="0"/>
              <a:t>A</a:t>
            </a:r>
            <a:endParaRPr lang="en-US" sz="1600" dirty="0"/>
          </a:p>
        </p:txBody>
      </p:sp>
      <p:pic>
        <p:nvPicPr>
          <p:cNvPr id="31" name="Picture 3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2315" y="4510992"/>
            <a:ext cx="384473" cy="566349"/>
          </a:xfrm>
          <a:prstGeom prst="rect">
            <a:avLst/>
          </a:prstGeom>
        </p:spPr>
      </p:pic>
      <p:sp>
        <p:nvSpPr>
          <p:cNvPr id="35" name="TextBox 34"/>
          <p:cNvSpPr txBox="1"/>
          <p:nvPr/>
        </p:nvSpPr>
        <p:spPr>
          <a:xfrm>
            <a:off x="1215052" y="3884768"/>
            <a:ext cx="7363648" cy="2462213"/>
          </a:xfrm>
          <a:prstGeom prst="rect">
            <a:avLst/>
          </a:prstGeom>
          <a:noFill/>
        </p:spPr>
        <p:txBody>
          <a:bodyPr wrap="square" rtlCol="0">
            <a:spAutoFit/>
          </a:bodyPr>
          <a:lstStyle/>
          <a:p>
            <a:r>
              <a:rPr lang="en-US" sz="1400" dirty="0" err="1">
                <a:latin typeface="Consolas" panose="020B0609020204030204" pitchFamily="49" charset="0"/>
                <a:cs typeface="Consolas" panose="020B0609020204030204" pitchFamily="49" charset="0"/>
              </a:rPr>
              <a:t>val</a:t>
            </a:r>
            <a:r>
              <a:rPr lang="en-US" sz="1400" dirty="0">
                <a:latin typeface="Consolas" panose="020B0609020204030204" pitchFamily="49" charset="0"/>
                <a:cs typeface="Consolas" panose="020B0609020204030204" pitchFamily="49" charset="0"/>
              </a:rPr>
              <a:t> </a:t>
            </a:r>
            <a:r>
              <a:rPr lang="en-US" sz="1400" b="1" dirty="0">
                <a:solidFill>
                  <a:srgbClr val="1482AC"/>
                </a:solidFill>
                <a:latin typeface="Consolas" panose="020B0609020204030204" pitchFamily="49" charset="0"/>
                <a:cs typeface="Consolas" panose="020B0609020204030204" pitchFamily="49" charset="0"/>
              </a:rPr>
              <a:t>x</a:t>
            </a:r>
            <a:r>
              <a:rPr lang="en-US" sz="1400" dirty="0">
                <a:latin typeface="Consolas" panose="020B0609020204030204" pitchFamily="49" charset="0"/>
                <a:cs typeface="Consolas" panose="020B0609020204030204" pitchFamily="49" charset="0"/>
              </a:rPr>
              <a:t> = </a:t>
            </a:r>
            <a:r>
              <a:rPr lang="en-US" sz="1400" dirty="0" err="1">
                <a:latin typeface="Consolas" panose="020B0609020204030204" pitchFamily="49" charset="0"/>
                <a:cs typeface="Consolas" panose="020B0609020204030204" pitchFamily="49" charset="0"/>
              </a:rPr>
              <a:t>sc.parallelize</a:t>
            </a:r>
            <a:r>
              <a:rPr lang="en-US" sz="1400" dirty="0">
                <a:latin typeface="Consolas" panose="020B0609020204030204" pitchFamily="49" charset="0"/>
                <a:cs typeface="Consolas" panose="020B0609020204030204" pitchFamily="49" charset="0"/>
              </a:rPr>
              <a:t>(Array(1,2,3), 2</a:t>
            </a:r>
            <a:r>
              <a:rPr lang="en-US" sz="1400" dirty="0" smtClean="0">
                <a:latin typeface="Consolas" panose="020B0609020204030204" pitchFamily="49" charset="0"/>
                <a:cs typeface="Consolas" panose="020B0609020204030204" pitchFamily="49" charset="0"/>
              </a:rPr>
              <a:t>)</a:t>
            </a:r>
          </a:p>
          <a:p>
            <a:endParaRPr lang="en-US" sz="1400" dirty="0">
              <a:latin typeface="Consolas" panose="020B0609020204030204" pitchFamily="49" charset="0"/>
              <a:cs typeface="Consolas" panose="020B0609020204030204" pitchFamily="49" charset="0"/>
            </a:endParaRPr>
          </a:p>
          <a:p>
            <a:r>
              <a:rPr lang="en-US" sz="1400" dirty="0" err="1">
                <a:latin typeface="Consolas" panose="020B0609020204030204" pitchFamily="49" charset="0"/>
                <a:cs typeface="Consolas" panose="020B0609020204030204" pitchFamily="49" charset="0"/>
              </a:rPr>
              <a:t>def</a:t>
            </a:r>
            <a:r>
              <a:rPr lang="en-US" sz="1400" dirty="0">
                <a:latin typeface="Consolas" panose="020B0609020204030204" pitchFamily="49" charset="0"/>
                <a:cs typeface="Consolas" panose="020B0609020204030204" pitchFamily="49" charset="0"/>
              </a:rPr>
              <a:t> </a:t>
            </a:r>
            <a:r>
              <a:rPr lang="en-US" sz="1400" b="1" dirty="0">
                <a:solidFill>
                  <a:srgbClr val="FF0000"/>
                </a:solidFill>
                <a:latin typeface="Consolas" panose="020B0609020204030204" pitchFamily="49" charset="0"/>
                <a:cs typeface="Consolas" panose="020B0609020204030204" pitchFamily="49" charset="0"/>
              </a:rPr>
              <a:t>f</a:t>
            </a:r>
            <a:r>
              <a:rPr lang="en-US" sz="1400" dirty="0">
                <a:latin typeface="Consolas" panose="020B0609020204030204" pitchFamily="49" charset="0"/>
                <a:cs typeface="Consolas" panose="020B0609020204030204" pitchFamily="49" charset="0"/>
              </a:rPr>
              <a:t>(</a:t>
            </a:r>
            <a:r>
              <a:rPr lang="en-US" sz="1400" dirty="0" err="1">
                <a:latin typeface="Consolas" panose="020B0609020204030204" pitchFamily="49" charset="0"/>
                <a:cs typeface="Consolas" panose="020B0609020204030204" pitchFamily="49" charset="0"/>
              </a:rPr>
              <a:t>partitionIndex:Int</a:t>
            </a:r>
            <a:r>
              <a:rPr lang="en-US" sz="1400" dirty="0">
                <a:latin typeface="Consolas" panose="020B0609020204030204" pitchFamily="49" charset="0"/>
                <a:cs typeface="Consolas" panose="020B0609020204030204" pitchFamily="49" charset="0"/>
              </a:rPr>
              <a:t>, i:Iterator[Int</a:t>
            </a:r>
            <a:r>
              <a:rPr lang="en-US" sz="1400" dirty="0" smtClean="0">
                <a:latin typeface="Consolas" panose="020B0609020204030204" pitchFamily="49" charset="0"/>
                <a:cs typeface="Consolas" panose="020B0609020204030204" pitchFamily="49" charset="0"/>
              </a:rPr>
              <a:t>]) = {</a:t>
            </a:r>
          </a:p>
          <a:p>
            <a:r>
              <a:rPr lang="en-US" sz="1400" dirty="0" smtClean="0">
                <a:latin typeface="Consolas" panose="020B0609020204030204" pitchFamily="49" charset="0"/>
                <a:cs typeface="Consolas" panose="020B0609020204030204" pitchFamily="49" charset="0"/>
              </a:rPr>
              <a:t> </a:t>
            </a:r>
            <a:r>
              <a:rPr lang="en-US" sz="1400" dirty="0">
                <a:latin typeface="Consolas" panose="020B0609020204030204" pitchFamily="49" charset="0"/>
                <a:cs typeface="Consolas" panose="020B0609020204030204" pitchFamily="49" charset="0"/>
              </a:rPr>
              <a:t>(</a:t>
            </a:r>
            <a:r>
              <a:rPr lang="en-US" sz="1400" dirty="0" err="1">
                <a:latin typeface="Consolas" panose="020B0609020204030204" pitchFamily="49" charset="0"/>
                <a:cs typeface="Consolas" panose="020B0609020204030204" pitchFamily="49" charset="0"/>
              </a:rPr>
              <a:t>partitionIndex</a:t>
            </a: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i.sum</a:t>
            </a:r>
            <a:r>
              <a:rPr lang="en-US" sz="1400" dirty="0">
                <a:latin typeface="Consolas" panose="020B0609020204030204" pitchFamily="49" charset="0"/>
                <a:cs typeface="Consolas" panose="020B0609020204030204" pitchFamily="49" charset="0"/>
              </a:rPr>
              <a:t>).</a:t>
            </a:r>
            <a:r>
              <a:rPr lang="en-US" sz="1400" dirty="0" err="1">
                <a:latin typeface="Consolas" panose="020B0609020204030204" pitchFamily="49" charset="0"/>
                <a:cs typeface="Consolas" panose="020B0609020204030204" pitchFamily="49" charset="0"/>
              </a:rPr>
              <a:t>productIterator</a:t>
            </a:r>
            <a:r>
              <a:rPr lang="en-US" sz="1400" dirty="0">
                <a:latin typeface="Consolas" panose="020B0609020204030204" pitchFamily="49" charset="0"/>
                <a:cs typeface="Consolas" panose="020B0609020204030204" pitchFamily="49" charset="0"/>
              </a:rPr>
              <a:t> </a:t>
            </a:r>
            <a:endParaRPr lang="en-US" sz="1400" dirty="0" smtClean="0">
              <a:latin typeface="Consolas" panose="020B0609020204030204" pitchFamily="49" charset="0"/>
              <a:cs typeface="Consolas" panose="020B0609020204030204" pitchFamily="49" charset="0"/>
            </a:endParaRPr>
          </a:p>
          <a:p>
            <a:r>
              <a:rPr lang="en-US" sz="1400" dirty="0" smtClean="0">
                <a:latin typeface="Consolas" panose="020B0609020204030204" pitchFamily="49" charset="0"/>
                <a:cs typeface="Consolas" panose="020B0609020204030204" pitchFamily="49" charset="0"/>
              </a:rPr>
              <a:t>}</a:t>
            </a:r>
            <a:endParaRPr lang="en-US" sz="1400" dirty="0">
              <a:latin typeface="Consolas" panose="020B0609020204030204" pitchFamily="49" charset="0"/>
              <a:cs typeface="Consolas" panose="020B0609020204030204" pitchFamily="49" charset="0"/>
            </a:endParaRPr>
          </a:p>
          <a:p>
            <a:endParaRPr lang="en-US" sz="1400" dirty="0" smtClean="0">
              <a:latin typeface="Consolas" panose="020B0609020204030204" pitchFamily="49" charset="0"/>
              <a:cs typeface="Consolas" panose="020B0609020204030204" pitchFamily="49" charset="0"/>
            </a:endParaRPr>
          </a:p>
          <a:p>
            <a:r>
              <a:rPr lang="en-US" sz="1400" dirty="0" err="1" smtClean="0">
                <a:latin typeface="Consolas" panose="020B0609020204030204" pitchFamily="49" charset="0"/>
                <a:cs typeface="Consolas" panose="020B0609020204030204" pitchFamily="49" charset="0"/>
              </a:rPr>
              <a:t>val</a:t>
            </a:r>
            <a:r>
              <a:rPr lang="en-US" sz="1400" dirty="0" smtClean="0">
                <a:latin typeface="Consolas" panose="020B0609020204030204" pitchFamily="49" charset="0"/>
                <a:cs typeface="Consolas" panose="020B0609020204030204" pitchFamily="49" charset="0"/>
              </a:rPr>
              <a:t> </a:t>
            </a:r>
            <a:r>
              <a:rPr lang="en-US" sz="1400" b="1" dirty="0">
                <a:solidFill>
                  <a:srgbClr val="E8761D"/>
                </a:solidFill>
                <a:latin typeface="Consolas" panose="020B0609020204030204" pitchFamily="49" charset="0"/>
                <a:cs typeface="Consolas" panose="020B0609020204030204" pitchFamily="49" charset="0"/>
              </a:rPr>
              <a:t>y</a:t>
            </a:r>
            <a:r>
              <a:rPr lang="en-US" sz="1400" dirty="0">
                <a:latin typeface="Consolas" panose="020B0609020204030204" pitchFamily="49" charset="0"/>
                <a:cs typeface="Consolas" panose="020B0609020204030204" pitchFamily="49" charset="0"/>
              </a:rPr>
              <a:t> = </a:t>
            </a:r>
            <a:r>
              <a:rPr lang="en-US" sz="1400" b="1" dirty="0" err="1">
                <a:solidFill>
                  <a:srgbClr val="1482AC"/>
                </a:solidFill>
                <a:latin typeface="Consolas" panose="020B0609020204030204" pitchFamily="49" charset="0"/>
                <a:cs typeface="Consolas" panose="020B0609020204030204" pitchFamily="49" charset="0"/>
              </a:rPr>
              <a:t>x</a:t>
            </a:r>
            <a:r>
              <a:rPr lang="en-US" sz="1400" dirty="0" err="1">
                <a:latin typeface="Consolas" panose="020B0609020204030204" pitchFamily="49" charset="0"/>
                <a:cs typeface="Consolas" panose="020B0609020204030204" pitchFamily="49" charset="0"/>
              </a:rPr>
              <a:t>.mapPartitionsWithIndex</a:t>
            </a:r>
            <a:r>
              <a:rPr lang="en-US" sz="1400" dirty="0">
                <a:latin typeface="Consolas" panose="020B0609020204030204" pitchFamily="49" charset="0"/>
                <a:cs typeface="Consolas" panose="020B0609020204030204" pitchFamily="49" charset="0"/>
              </a:rPr>
              <a:t>(</a:t>
            </a:r>
            <a:r>
              <a:rPr lang="en-US" sz="1400" b="1" dirty="0">
                <a:solidFill>
                  <a:srgbClr val="FF0000"/>
                </a:solidFill>
                <a:latin typeface="Consolas" panose="020B0609020204030204" pitchFamily="49" charset="0"/>
                <a:cs typeface="Consolas" panose="020B0609020204030204" pitchFamily="49" charset="0"/>
              </a:rPr>
              <a:t>f</a:t>
            </a:r>
            <a:r>
              <a:rPr lang="en-US" sz="1400" dirty="0">
                <a:latin typeface="Consolas" panose="020B0609020204030204" pitchFamily="49" charset="0"/>
                <a:cs typeface="Consolas" panose="020B0609020204030204" pitchFamily="49" charset="0"/>
              </a:rPr>
              <a:t>)</a:t>
            </a:r>
          </a:p>
          <a:p>
            <a:endParaRPr lang="en-US" sz="1400" dirty="0" smtClean="0">
              <a:latin typeface="Consolas" panose="020B0609020204030204" pitchFamily="49" charset="0"/>
              <a:cs typeface="Consolas" panose="020B0609020204030204" pitchFamily="49" charset="0"/>
            </a:endParaRPr>
          </a:p>
          <a:p>
            <a:r>
              <a:rPr lang="en-US" sz="1400" dirty="0" smtClean="0">
                <a:latin typeface="Consolas" panose="020B0609020204030204" pitchFamily="49" charset="0"/>
                <a:cs typeface="Consolas" panose="020B0609020204030204" pitchFamily="49" charset="0"/>
              </a:rPr>
              <a:t>// glom() flattens elements on the same partition</a:t>
            </a:r>
            <a:endParaRPr lang="en-US" sz="1400" dirty="0">
              <a:latin typeface="Consolas" panose="020B0609020204030204" pitchFamily="49" charset="0"/>
              <a:cs typeface="Consolas" panose="020B0609020204030204" pitchFamily="49" charset="0"/>
            </a:endParaRPr>
          </a:p>
          <a:p>
            <a:r>
              <a:rPr lang="en-US" sz="1400" dirty="0" err="1">
                <a:latin typeface="Consolas" panose="020B0609020204030204" pitchFamily="49" charset="0"/>
                <a:cs typeface="Consolas" panose="020B0609020204030204" pitchFamily="49" charset="0"/>
              </a:rPr>
              <a:t>val</a:t>
            </a:r>
            <a:r>
              <a:rPr lang="en-US" sz="1400" dirty="0">
                <a:latin typeface="Consolas" panose="020B0609020204030204" pitchFamily="49" charset="0"/>
                <a:cs typeface="Consolas" panose="020B0609020204030204" pitchFamily="49" charset="0"/>
              </a:rPr>
              <a:t> </a:t>
            </a:r>
            <a:r>
              <a:rPr lang="en-US" sz="1400" b="1" dirty="0" err="1">
                <a:solidFill>
                  <a:srgbClr val="1482AC"/>
                </a:solidFill>
                <a:latin typeface="Consolas" panose="020B0609020204030204" pitchFamily="49" charset="0"/>
                <a:cs typeface="Consolas" panose="020B0609020204030204" pitchFamily="49" charset="0"/>
              </a:rPr>
              <a:t>xOut</a:t>
            </a:r>
            <a:r>
              <a:rPr lang="en-US" sz="1400" dirty="0">
                <a:solidFill>
                  <a:srgbClr val="1482AC"/>
                </a:solidFill>
                <a:latin typeface="Consolas" panose="020B0609020204030204" pitchFamily="49" charset="0"/>
                <a:cs typeface="Consolas" panose="020B0609020204030204" pitchFamily="49" charset="0"/>
              </a:rPr>
              <a:t> </a:t>
            </a:r>
            <a:r>
              <a:rPr lang="en-US" sz="1400" dirty="0">
                <a:latin typeface="Consolas" panose="020B0609020204030204" pitchFamily="49" charset="0"/>
                <a:cs typeface="Consolas" panose="020B0609020204030204" pitchFamily="49" charset="0"/>
              </a:rPr>
              <a:t>= </a:t>
            </a:r>
            <a:r>
              <a:rPr lang="en-US" sz="1400" b="1" dirty="0" err="1">
                <a:solidFill>
                  <a:srgbClr val="1482AC"/>
                </a:solidFill>
                <a:latin typeface="Consolas" panose="020B0609020204030204" pitchFamily="49" charset="0"/>
                <a:cs typeface="Consolas" panose="020B0609020204030204" pitchFamily="49" charset="0"/>
              </a:rPr>
              <a:t>x</a:t>
            </a:r>
            <a:r>
              <a:rPr lang="en-US" sz="1400" dirty="0" err="1">
                <a:latin typeface="Consolas" panose="020B0609020204030204" pitchFamily="49" charset="0"/>
                <a:cs typeface="Consolas" panose="020B0609020204030204" pitchFamily="49" charset="0"/>
              </a:rPr>
              <a:t>.glom</a:t>
            </a:r>
            <a:r>
              <a:rPr lang="en-US" sz="1400" dirty="0">
                <a:latin typeface="Consolas" panose="020B0609020204030204" pitchFamily="49" charset="0"/>
                <a:cs typeface="Consolas" panose="020B0609020204030204" pitchFamily="49" charset="0"/>
              </a:rPr>
              <a:t>().collect()</a:t>
            </a:r>
          </a:p>
          <a:p>
            <a:r>
              <a:rPr lang="en-US" sz="1400" dirty="0" err="1">
                <a:latin typeface="Consolas" panose="020B0609020204030204" pitchFamily="49" charset="0"/>
                <a:cs typeface="Consolas" panose="020B0609020204030204" pitchFamily="49" charset="0"/>
              </a:rPr>
              <a:t>val</a:t>
            </a:r>
            <a:r>
              <a:rPr lang="en-US" sz="1400" dirty="0">
                <a:latin typeface="Consolas" panose="020B0609020204030204" pitchFamily="49" charset="0"/>
                <a:cs typeface="Consolas" panose="020B0609020204030204" pitchFamily="49" charset="0"/>
              </a:rPr>
              <a:t> </a:t>
            </a:r>
            <a:r>
              <a:rPr lang="en-US" sz="1400" b="1" dirty="0" err="1">
                <a:solidFill>
                  <a:srgbClr val="E8761D"/>
                </a:solidFill>
                <a:latin typeface="Consolas" panose="020B0609020204030204" pitchFamily="49" charset="0"/>
                <a:cs typeface="Consolas" panose="020B0609020204030204" pitchFamily="49" charset="0"/>
              </a:rPr>
              <a:t>yOut</a:t>
            </a:r>
            <a:r>
              <a:rPr lang="en-US" sz="1400" dirty="0">
                <a:solidFill>
                  <a:srgbClr val="E8761D"/>
                </a:solidFill>
                <a:latin typeface="Consolas" panose="020B0609020204030204" pitchFamily="49" charset="0"/>
                <a:cs typeface="Consolas" panose="020B0609020204030204" pitchFamily="49" charset="0"/>
              </a:rPr>
              <a:t> </a:t>
            </a:r>
            <a:r>
              <a:rPr lang="en-US" sz="1400" dirty="0">
                <a:latin typeface="Consolas" panose="020B0609020204030204" pitchFamily="49" charset="0"/>
                <a:cs typeface="Consolas" panose="020B0609020204030204" pitchFamily="49" charset="0"/>
              </a:rPr>
              <a:t>= </a:t>
            </a:r>
            <a:r>
              <a:rPr lang="en-US" sz="1400" b="1" dirty="0" err="1">
                <a:solidFill>
                  <a:srgbClr val="E8761D"/>
                </a:solidFill>
                <a:latin typeface="Consolas" panose="020B0609020204030204" pitchFamily="49" charset="0"/>
                <a:cs typeface="Consolas" panose="020B0609020204030204" pitchFamily="49" charset="0"/>
              </a:rPr>
              <a:t>y</a:t>
            </a:r>
            <a:r>
              <a:rPr lang="en-US" sz="1400" dirty="0" err="1">
                <a:latin typeface="Consolas" panose="020B0609020204030204" pitchFamily="49" charset="0"/>
                <a:cs typeface="Consolas" panose="020B0609020204030204" pitchFamily="49" charset="0"/>
              </a:rPr>
              <a:t>.glom</a:t>
            </a:r>
            <a:r>
              <a:rPr lang="en-US" sz="1400" dirty="0">
                <a:latin typeface="Consolas" panose="020B0609020204030204" pitchFamily="49" charset="0"/>
                <a:cs typeface="Consolas" panose="020B0609020204030204" pitchFamily="49" charset="0"/>
              </a:rPr>
              <a:t>().collect()</a:t>
            </a:r>
          </a:p>
        </p:txBody>
      </p:sp>
      <p:pic>
        <p:nvPicPr>
          <p:cNvPr id="37" name="Picture 3" descr="C:\Dropbox\Databricks\images etc\green (Mobile).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81945" y="190145"/>
            <a:ext cx="505427" cy="674429"/>
          </a:xfrm>
          <a:prstGeom prst="rect">
            <a:avLst/>
          </a:prstGeom>
          <a:noFill/>
          <a:ln w="15875">
            <a:solidFill>
              <a:schemeClr val="tx1"/>
            </a:solidFill>
          </a:ln>
          <a:extLst>
            <a:ext uri="{909E8E84-426E-40DD-AFC4-6F175D3DCCD1}">
              <a14:hiddenFill xmlns:a14="http://schemas.microsoft.com/office/drawing/2010/main">
                <a:solidFill>
                  <a:srgbClr val="FFFFFF"/>
                </a:solidFill>
              </a14:hiddenFill>
            </a:ext>
          </a:extLst>
        </p:spPr>
      </p:pic>
      <p:pic>
        <p:nvPicPr>
          <p:cNvPr id="38" name="Picture 2" descr="http://www.insideoutretreats.com/site/images/TransformationButterflies.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17446" y="6378507"/>
            <a:ext cx="2009304" cy="4794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65718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a:t>
            </a:r>
            <a:endParaRPr lang="en-US" dirty="0"/>
          </a:p>
        </p:txBody>
      </p:sp>
      <p:sp>
        <p:nvSpPr>
          <p:cNvPr id="9" name="TextBox 8"/>
          <p:cNvSpPr txBox="1"/>
          <p:nvPr/>
        </p:nvSpPr>
        <p:spPr>
          <a:xfrm>
            <a:off x="2514794" y="1894625"/>
            <a:ext cx="1419253" cy="400110"/>
          </a:xfrm>
          <a:prstGeom prst="rect">
            <a:avLst/>
          </a:prstGeom>
          <a:noFill/>
        </p:spPr>
        <p:txBody>
          <a:bodyPr wrap="square" rtlCol="0">
            <a:spAutoFit/>
          </a:bodyPr>
          <a:lstStyle/>
          <a:p>
            <a:r>
              <a:rPr lang="en-US" sz="2000" dirty="0" smtClean="0"/>
              <a:t>RDD: </a:t>
            </a:r>
            <a:r>
              <a:rPr lang="en-US" sz="2000" b="1" dirty="0" smtClean="0">
                <a:solidFill>
                  <a:srgbClr val="1482AC"/>
                </a:solidFill>
              </a:rPr>
              <a:t>x</a:t>
            </a:r>
            <a:endParaRPr lang="en-US" sz="2000" b="1" dirty="0">
              <a:solidFill>
                <a:srgbClr val="1482AC"/>
              </a:solidFill>
            </a:endParaRPr>
          </a:p>
        </p:txBody>
      </p:sp>
      <p:pic>
        <p:nvPicPr>
          <p:cNvPr id="11" name="Picture 2" descr="http://www.insideoutretreats.com/site/images/TransformationButterflie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7446" y="6378507"/>
            <a:ext cx="2009304" cy="479493"/>
          </a:xfrm>
          <a:prstGeom prst="rect">
            <a:avLst/>
          </a:prstGeom>
          <a:noFill/>
          <a:extLst>
            <a:ext uri="{909E8E84-426E-40DD-AFC4-6F175D3DCCD1}">
              <a14:hiddenFill xmlns:a14="http://schemas.microsoft.com/office/drawing/2010/main">
                <a:solidFill>
                  <a:srgbClr val="FFFFFF"/>
                </a:solidFill>
              </a14:hiddenFill>
            </a:ext>
          </a:extLst>
        </p:spPr>
      </p:pic>
      <p:sp>
        <p:nvSpPr>
          <p:cNvPr id="26" name="Rectangle 25"/>
          <p:cNvSpPr/>
          <p:nvPr/>
        </p:nvSpPr>
        <p:spPr>
          <a:xfrm>
            <a:off x="7785441" y="3565378"/>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8546999" y="1894625"/>
            <a:ext cx="1419253" cy="400110"/>
          </a:xfrm>
          <a:prstGeom prst="rect">
            <a:avLst/>
          </a:prstGeom>
          <a:noFill/>
        </p:spPr>
        <p:txBody>
          <a:bodyPr wrap="square" rtlCol="0">
            <a:spAutoFit/>
          </a:bodyPr>
          <a:lstStyle/>
          <a:p>
            <a:r>
              <a:rPr lang="en-US" sz="2000" dirty="0" smtClean="0"/>
              <a:t>RDD: </a:t>
            </a:r>
            <a:r>
              <a:rPr lang="en-US" sz="2000" b="1" dirty="0">
                <a:solidFill>
                  <a:srgbClr val="1482AC"/>
                </a:solidFill>
              </a:rPr>
              <a:t>y</a:t>
            </a:r>
          </a:p>
        </p:txBody>
      </p:sp>
      <p:cxnSp>
        <p:nvCxnSpPr>
          <p:cNvPr id="29" name="Straight Arrow Connector 28"/>
          <p:cNvCxnSpPr/>
          <p:nvPr/>
        </p:nvCxnSpPr>
        <p:spPr>
          <a:xfrm>
            <a:off x="4727720" y="3383836"/>
            <a:ext cx="2965897" cy="80252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4" name="TextBox 33"/>
          <p:cNvSpPr txBox="1"/>
          <p:nvPr/>
        </p:nvSpPr>
        <p:spPr>
          <a:xfrm>
            <a:off x="7543845" y="3565378"/>
            <a:ext cx="827022" cy="307777"/>
          </a:xfrm>
          <a:prstGeom prst="rect">
            <a:avLst/>
          </a:prstGeom>
          <a:noFill/>
        </p:spPr>
        <p:txBody>
          <a:bodyPr wrap="square" rtlCol="0">
            <a:spAutoFit/>
          </a:bodyPr>
          <a:lstStyle/>
          <a:p>
            <a:pPr algn="ctr"/>
            <a:r>
              <a:rPr lang="en-US" sz="1400" dirty="0">
                <a:solidFill>
                  <a:schemeClr val="bg1"/>
                </a:solidFill>
              </a:rPr>
              <a:t>1</a:t>
            </a:r>
          </a:p>
        </p:txBody>
      </p:sp>
      <p:sp>
        <p:nvSpPr>
          <p:cNvPr id="52" name="Rectangle 51"/>
          <p:cNvSpPr/>
          <p:nvPr/>
        </p:nvSpPr>
        <p:spPr>
          <a:xfrm>
            <a:off x="8141789" y="4271211"/>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7822454" y="4271211"/>
            <a:ext cx="1067912" cy="307777"/>
          </a:xfrm>
          <a:prstGeom prst="rect">
            <a:avLst/>
          </a:prstGeom>
          <a:noFill/>
        </p:spPr>
        <p:txBody>
          <a:bodyPr wrap="square" rtlCol="0">
            <a:spAutoFit/>
          </a:bodyPr>
          <a:lstStyle/>
          <a:p>
            <a:pPr algn="ctr"/>
            <a:r>
              <a:rPr lang="en-US" sz="1400" dirty="0" smtClean="0">
                <a:solidFill>
                  <a:schemeClr val="bg1"/>
                </a:solidFill>
              </a:rPr>
              <a:t>3</a:t>
            </a:r>
            <a:endParaRPr lang="en-US" sz="1400" dirty="0">
              <a:solidFill>
                <a:schemeClr val="bg1"/>
              </a:solidFill>
            </a:endParaRPr>
          </a:p>
        </p:txBody>
      </p:sp>
      <p:sp>
        <p:nvSpPr>
          <p:cNvPr id="55" name="Rectangle 54"/>
          <p:cNvSpPr/>
          <p:nvPr/>
        </p:nvSpPr>
        <p:spPr>
          <a:xfrm>
            <a:off x="1734400" y="286784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p:nvSpPr>
        <p:spPr>
          <a:xfrm>
            <a:off x="2126749" y="3231049"/>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2514794" y="3565378"/>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2864353" y="3947838"/>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a:off x="3256702" y="4311044"/>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1764284" y="2869122"/>
            <a:ext cx="301896" cy="307777"/>
          </a:xfrm>
          <a:prstGeom prst="rect">
            <a:avLst/>
          </a:prstGeom>
          <a:noFill/>
        </p:spPr>
        <p:txBody>
          <a:bodyPr wrap="square" rtlCol="0">
            <a:spAutoFit/>
          </a:bodyPr>
          <a:lstStyle/>
          <a:p>
            <a:pPr algn="ctr"/>
            <a:r>
              <a:rPr lang="en-US" sz="1400" dirty="0">
                <a:solidFill>
                  <a:schemeClr val="bg1"/>
                </a:solidFill>
              </a:rPr>
              <a:t>5</a:t>
            </a:r>
          </a:p>
        </p:txBody>
      </p:sp>
      <p:sp>
        <p:nvSpPr>
          <p:cNvPr id="61" name="TextBox 60"/>
          <p:cNvSpPr txBox="1"/>
          <p:nvPr/>
        </p:nvSpPr>
        <p:spPr>
          <a:xfrm>
            <a:off x="2155230" y="3229948"/>
            <a:ext cx="301896" cy="307777"/>
          </a:xfrm>
          <a:prstGeom prst="rect">
            <a:avLst/>
          </a:prstGeom>
          <a:noFill/>
        </p:spPr>
        <p:txBody>
          <a:bodyPr wrap="square" rtlCol="0">
            <a:spAutoFit/>
          </a:bodyPr>
          <a:lstStyle/>
          <a:p>
            <a:pPr algn="ctr"/>
            <a:r>
              <a:rPr lang="en-US" sz="1400" dirty="0" smtClean="0">
                <a:solidFill>
                  <a:schemeClr val="bg1"/>
                </a:solidFill>
              </a:rPr>
              <a:t>4</a:t>
            </a:r>
            <a:endParaRPr lang="en-US" sz="1400" dirty="0">
              <a:solidFill>
                <a:schemeClr val="bg1"/>
              </a:solidFill>
            </a:endParaRPr>
          </a:p>
        </p:txBody>
      </p:sp>
      <p:sp>
        <p:nvSpPr>
          <p:cNvPr id="62" name="TextBox 61"/>
          <p:cNvSpPr txBox="1"/>
          <p:nvPr/>
        </p:nvSpPr>
        <p:spPr>
          <a:xfrm>
            <a:off x="2541362" y="3566402"/>
            <a:ext cx="301896" cy="307777"/>
          </a:xfrm>
          <a:prstGeom prst="rect">
            <a:avLst/>
          </a:prstGeom>
          <a:noFill/>
        </p:spPr>
        <p:txBody>
          <a:bodyPr wrap="square" rtlCol="0">
            <a:spAutoFit/>
          </a:bodyPr>
          <a:lstStyle/>
          <a:p>
            <a:pPr algn="ctr"/>
            <a:r>
              <a:rPr lang="en-US" sz="1400" dirty="0">
                <a:solidFill>
                  <a:schemeClr val="bg1"/>
                </a:solidFill>
              </a:rPr>
              <a:t>3</a:t>
            </a:r>
          </a:p>
        </p:txBody>
      </p:sp>
      <p:sp>
        <p:nvSpPr>
          <p:cNvPr id="63" name="TextBox 62"/>
          <p:cNvSpPr txBox="1"/>
          <p:nvPr/>
        </p:nvSpPr>
        <p:spPr>
          <a:xfrm>
            <a:off x="2879440" y="3951486"/>
            <a:ext cx="301896" cy="307777"/>
          </a:xfrm>
          <a:prstGeom prst="rect">
            <a:avLst/>
          </a:prstGeom>
          <a:noFill/>
        </p:spPr>
        <p:txBody>
          <a:bodyPr wrap="square" rtlCol="0">
            <a:spAutoFit/>
          </a:bodyPr>
          <a:lstStyle/>
          <a:p>
            <a:pPr algn="ctr"/>
            <a:r>
              <a:rPr lang="en-US" sz="1400" dirty="0" smtClean="0">
                <a:solidFill>
                  <a:schemeClr val="bg1"/>
                </a:solidFill>
              </a:rPr>
              <a:t>2</a:t>
            </a:r>
            <a:endParaRPr lang="en-US" sz="1400" dirty="0">
              <a:solidFill>
                <a:schemeClr val="bg1"/>
              </a:solidFill>
            </a:endParaRPr>
          </a:p>
        </p:txBody>
      </p:sp>
      <p:sp>
        <p:nvSpPr>
          <p:cNvPr id="64" name="TextBox 63"/>
          <p:cNvSpPr txBox="1"/>
          <p:nvPr/>
        </p:nvSpPr>
        <p:spPr>
          <a:xfrm>
            <a:off x="3265282" y="4313156"/>
            <a:ext cx="301896" cy="307777"/>
          </a:xfrm>
          <a:prstGeom prst="rect">
            <a:avLst/>
          </a:prstGeom>
          <a:noFill/>
        </p:spPr>
        <p:txBody>
          <a:bodyPr wrap="square" rtlCol="0">
            <a:spAutoFit/>
          </a:bodyPr>
          <a:lstStyle/>
          <a:p>
            <a:pPr algn="ctr"/>
            <a:r>
              <a:rPr lang="en-US" sz="1400" dirty="0" smtClean="0">
                <a:solidFill>
                  <a:schemeClr val="bg1"/>
                </a:solidFill>
              </a:rPr>
              <a:t>1</a:t>
            </a:r>
            <a:endParaRPr lang="en-US" sz="1400" dirty="0">
              <a:solidFill>
                <a:schemeClr val="bg1"/>
              </a:solidFill>
            </a:endParaRPr>
          </a:p>
        </p:txBody>
      </p:sp>
      <p:pic>
        <p:nvPicPr>
          <p:cNvPr id="1026" name="Picture 2" descr="http://pixabay.com/static/uploads/photo/2014/03/24/13/41/dice-293996_64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83504" y="3166540"/>
            <a:ext cx="1499114" cy="1562595"/>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3" descr="C:\Dropbox\Databricks\images etc\green (Mobile).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81945" y="190145"/>
            <a:ext cx="505427" cy="674429"/>
          </a:xfrm>
          <a:prstGeom prst="rect">
            <a:avLst/>
          </a:prstGeom>
          <a:noFill/>
          <a:ln w="15875">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31889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a:t>
            </a:r>
            <a:endParaRPr lang="en-US" dirty="0"/>
          </a:p>
        </p:txBody>
      </p:sp>
      <p:sp>
        <p:nvSpPr>
          <p:cNvPr id="3" name="Rectangle 2"/>
          <p:cNvSpPr/>
          <p:nvPr/>
        </p:nvSpPr>
        <p:spPr>
          <a:xfrm>
            <a:off x="7806447" y="625737"/>
            <a:ext cx="1666988" cy="714669"/>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8051299" y="831326"/>
            <a:ext cx="1666988" cy="714669"/>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4670668" y="562307"/>
            <a:ext cx="1666985" cy="714668"/>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819310" y="691668"/>
            <a:ext cx="1666985" cy="714668"/>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7438" y="5348143"/>
            <a:ext cx="384473" cy="566349"/>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7560" y="3815985"/>
            <a:ext cx="564230" cy="564230"/>
          </a:xfrm>
          <a:prstGeom prst="rect">
            <a:avLst/>
          </a:prstGeom>
        </p:spPr>
      </p:pic>
      <p:cxnSp>
        <p:nvCxnSpPr>
          <p:cNvPr id="14" name="Straight Connector 13"/>
          <p:cNvCxnSpPr/>
          <p:nvPr/>
        </p:nvCxnSpPr>
        <p:spPr>
          <a:xfrm>
            <a:off x="1163785" y="4740377"/>
            <a:ext cx="4627096" cy="0"/>
          </a:xfrm>
          <a:prstGeom prst="line">
            <a:avLst/>
          </a:prstGeom>
          <a:ln w="19050">
            <a:solidFill>
              <a:schemeClr val="tx1"/>
            </a:solidFill>
          </a:ln>
        </p:spPr>
        <p:style>
          <a:lnRef idx="2">
            <a:schemeClr val="accent6"/>
          </a:lnRef>
          <a:fillRef idx="0">
            <a:schemeClr val="accent6"/>
          </a:fillRef>
          <a:effectRef idx="1">
            <a:schemeClr val="accent6"/>
          </a:effectRef>
          <a:fontRef idx="minor">
            <a:schemeClr val="tx1"/>
          </a:fontRef>
        </p:style>
      </p:cxnSp>
      <p:sp>
        <p:nvSpPr>
          <p:cNvPr id="15" name="TextBox 14"/>
          <p:cNvSpPr txBox="1"/>
          <p:nvPr/>
        </p:nvSpPr>
        <p:spPr>
          <a:xfrm>
            <a:off x="1160518" y="3549135"/>
            <a:ext cx="6216191" cy="954107"/>
          </a:xfrm>
          <a:prstGeom prst="rect">
            <a:avLst/>
          </a:prstGeom>
          <a:noFill/>
        </p:spPr>
        <p:txBody>
          <a:bodyPr wrap="square" rtlCol="0">
            <a:spAutoFit/>
          </a:bodyPr>
          <a:lstStyle/>
          <a:p>
            <a:r>
              <a:rPr lang="en-US" sz="1400" b="1" dirty="0">
                <a:solidFill>
                  <a:srgbClr val="0070C0"/>
                </a:solidFill>
                <a:latin typeface="Consolas" panose="020B0609020204030204" pitchFamily="49" charset="0"/>
                <a:ea typeface="Anonymous Pro" panose="02060609030202000504" pitchFamily="49" charset="0"/>
                <a:cs typeface="Consolas" panose="020B0609020204030204" pitchFamily="49" charset="0"/>
              </a:rPr>
              <a:t>x</a:t>
            </a:r>
            <a:r>
              <a:rPr lang="en-US" sz="1400" dirty="0">
                <a:latin typeface="Consolas" panose="020B0609020204030204" pitchFamily="49" charset="0"/>
                <a:ea typeface="Anonymous Pro" panose="02060609030202000504" pitchFamily="49" charset="0"/>
                <a:cs typeface="Consolas" panose="020B0609020204030204" pitchFamily="49" charset="0"/>
              </a:rPr>
              <a:t> = </a:t>
            </a:r>
            <a:r>
              <a:rPr lang="en-US" sz="1400" dirty="0" err="1">
                <a:latin typeface="Consolas" panose="020B0609020204030204" pitchFamily="49" charset="0"/>
                <a:ea typeface="Anonymous Pro" panose="02060609030202000504" pitchFamily="49" charset="0"/>
                <a:cs typeface="Consolas" panose="020B0609020204030204" pitchFamily="49" charset="0"/>
              </a:rPr>
              <a:t>sc.parallelize</a:t>
            </a:r>
            <a:r>
              <a:rPr lang="en-US" sz="1400" dirty="0" smtClean="0">
                <a:latin typeface="Consolas" panose="020B0609020204030204" pitchFamily="49" charset="0"/>
                <a:ea typeface="Anonymous Pro" panose="02060609030202000504" pitchFamily="49" charset="0"/>
                <a:cs typeface="Consolas" panose="020B0609020204030204" pitchFamily="49" charset="0"/>
              </a:rPr>
              <a:t>([1, 2, 3, 4, 5])</a:t>
            </a:r>
            <a:endParaRPr lang="en-US" sz="1400" dirty="0">
              <a:latin typeface="Consolas" panose="020B0609020204030204" pitchFamily="49" charset="0"/>
              <a:ea typeface="Anonymous Pro" panose="02060609030202000504" pitchFamily="49" charset="0"/>
              <a:cs typeface="Consolas" panose="020B0609020204030204" pitchFamily="49" charset="0"/>
            </a:endParaRPr>
          </a:p>
          <a:p>
            <a:r>
              <a:rPr lang="en-US" sz="1400" b="1" dirty="0">
                <a:solidFill>
                  <a:srgbClr val="1482AC"/>
                </a:solidFill>
                <a:latin typeface="Consolas" panose="020B0609020204030204" pitchFamily="49" charset="0"/>
                <a:ea typeface="Anonymous Pro" panose="02060609030202000504" pitchFamily="49" charset="0"/>
                <a:cs typeface="Consolas" panose="020B0609020204030204" pitchFamily="49" charset="0"/>
              </a:rPr>
              <a:t>y</a:t>
            </a:r>
            <a:r>
              <a:rPr lang="en-US" sz="1400" dirty="0">
                <a:latin typeface="Consolas" panose="020B0609020204030204" pitchFamily="49" charset="0"/>
                <a:ea typeface="Anonymous Pro" panose="02060609030202000504" pitchFamily="49" charset="0"/>
                <a:cs typeface="Consolas" panose="020B0609020204030204" pitchFamily="49" charset="0"/>
              </a:rPr>
              <a:t> = </a:t>
            </a:r>
            <a:r>
              <a:rPr lang="en-US" sz="1400" b="1" dirty="0" err="1" smtClean="0">
                <a:solidFill>
                  <a:srgbClr val="0070C0"/>
                </a:solidFill>
                <a:latin typeface="Consolas" panose="020B0609020204030204" pitchFamily="49" charset="0"/>
                <a:ea typeface="Anonymous Pro" panose="02060609030202000504" pitchFamily="49" charset="0"/>
                <a:cs typeface="Consolas" panose="020B0609020204030204" pitchFamily="49" charset="0"/>
              </a:rPr>
              <a:t>x</a:t>
            </a:r>
            <a:r>
              <a:rPr lang="en-US" sz="1400" dirty="0" err="1" smtClean="0">
                <a:latin typeface="Consolas" panose="020B0609020204030204" pitchFamily="49" charset="0"/>
                <a:ea typeface="Anonymous Pro" panose="02060609030202000504" pitchFamily="49" charset="0"/>
                <a:cs typeface="Consolas" panose="020B0609020204030204" pitchFamily="49" charset="0"/>
              </a:rPr>
              <a:t>.sample</a:t>
            </a:r>
            <a:r>
              <a:rPr lang="en-US" sz="1400" dirty="0" smtClean="0">
                <a:latin typeface="Consolas" panose="020B0609020204030204" pitchFamily="49" charset="0"/>
                <a:ea typeface="Anonymous Pro" panose="02060609030202000504" pitchFamily="49" charset="0"/>
                <a:cs typeface="Consolas" panose="020B0609020204030204" pitchFamily="49" charset="0"/>
              </a:rPr>
              <a:t>(False, 0.4, 42)</a:t>
            </a:r>
            <a:endParaRPr lang="en-US" sz="1400" dirty="0">
              <a:latin typeface="Consolas" panose="020B0609020204030204" pitchFamily="49" charset="0"/>
              <a:ea typeface="Anonymous Pro" panose="02060609030202000504" pitchFamily="49" charset="0"/>
              <a:cs typeface="Consolas" panose="020B0609020204030204" pitchFamily="49" charset="0"/>
            </a:endParaRPr>
          </a:p>
          <a:p>
            <a:r>
              <a:rPr lang="en-US" sz="1400" dirty="0">
                <a:latin typeface="Consolas" panose="020B0609020204030204" pitchFamily="49" charset="0"/>
                <a:ea typeface="Anonymous Pro" panose="02060609030202000504" pitchFamily="49" charset="0"/>
                <a:cs typeface="Consolas" panose="020B0609020204030204" pitchFamily="49" charset="0"/>
              </a:rPr>
              <a:t>print(</a:t>
            </a:r>
            <a:r>
              <a:rPr lang="en-US" sz="1400" b="1" dirty="0" err="1">
                <a:solidFill>
                  <a:srgbClr val="0070C0"/>
                </a:solidFill>
                <a:latin typeface="Consolas" panose="020B0609020204030204" pitchFamily="49" charset="0"/>
                <a:ea typeface="Anonymous Pro" panose="02060609030202000504" pitchFamily="49" charset="0"/>
                <a:cs typeface="Consolas" panose="020B0609020204030204" pitchFamily="49" charset="0"/>
              </a:rPr>
              <a:t>x</a:t>
            </a:r>
            <a:r>
              <a:rPr lang="en-US" sz="1400" dirty="0" err="1">
                <a:latin typeface="Consolas" panose="020B0609020204030204" pitchFamily="49" charset="0"/>
                <a:ea typeface="Anonymous Pro" panose="02060609030202000504" pitchFamily="49" charset="0"/>
                <a:cs typeface="Consolas" panose="020B0609020204030204" pitchFamily="49" charset="0"/>
              </a:rPr>
              <a:t>.collect</a:t>
            </a:r>
            <a:r>
              <a:rPr lang="en-US" sz="1400" dirty="0">
                <a:latin typeface="Consolas" panose="020B0609020204030204" pitchFamily="49" charset="0"/>
                <a:ea typeface="Anonymous Pro" panose="02060609030202000504" pitchFamily="49" charset="0"/>
                <a:cs typeface="Consolas" panose="020B0609020204030204" pitchFamily="49" charset="0"/>
              </a:rPr>
              <a:t>())</a:t>
            </a:r>
          </a:p>
          <a:p>
            <a:r>
              <a:rPr lang="en-US" sz="1400" dirty="0" smtClean="0">
                <a:latin typeface="Consolas" panose="020B0609020204030204" pitchFamily="49" charset="0"/>
                <a:ea typeface="Anonymous Pro" panose="02060609030202000504" pitchFamily="49" charset="0"/>
                <a:cs typeface="Consolas" panose="020B0609020204030204" pitchFamily="49" charset="0"/>
              </a:rPr>
              <a:t>print(</a:t>
            </a:r>
            <a:r>
              <a:rPr lang="en-US" sz="1400" b="1" dirty="0" err="1" smtClean="0">
                <a:solidFill>
                  <a:srgbClr val="1482AC"/>
                </a:solidFill>
                <a:latin typeface="Consolas" panose="020B0609020204030204" pitchFamily="49" charset="0"/>
                <a:ea typeface="Anonymous Pro" panose="02060609030202000504" pitchFamily="49" charset="0"/>
                <a:cs typeface="Consolas" panose="020B0609020204030204" pitchFamily="49" charset="0"/>
              </a:rPr>
              <a:t>y</a:t>
            </a:r>
            <a:r>
              <a:rPr lang="en-US" sz="1400" dirty="0" err="1" smtClean="0">
                <a:latin typeface="Consolas" panose="020B0609020204030204" pitchFamily="49" charset="0"/>
                <a:ea typeface="Anonymous Pro" panose="02060609030202000504" pitchFamily="49" charset="0"/>
                <a:cs typeface="Consolas" panose="020B0609020204030204" pitchFamily="49" charset="0"/>
              </a:rPr>
              <a:t>.collect</a:t>
            </a:r>
            <a:r>
              <a:rPr lang="en-US" sz="1400" dirty="0" smtClean="0">
                <a:latin typeface="Consolas" panose="020B0609020204030204" pitchFamily="49" charset="0"/>
                <a:ea typeface="Anonymous Pro" panose="02060609030202000504" pitchFamily="49" charset="0"/>
                <a:cs typeface="Consolas" panose="020B0609020204030204" pitchFamily="49" charset="0"/>
              </a:rPr>
              <a:t>())</a:t>
            </a:r>
            <a:endParaRPr lang="en-US" sz="1400" dirty="0">
              <a:latin typeface="Consolas" panose="020B0609020204030204" pitchFamily="49" charset="0"/>
              <a:ea typeface="Anonymous Pro" panose="02060609030202000504" pitchFamily="49" charset="0"/>
              <a:cs typeface="Consolas" panose="020B0609020204030204" pitchFamily="49" charset="0"/>
            </a:endParaRPr>
          </a:p>
        </p:txBody>
      </p:sp>
      <p:sp>
        <p:nvSpPr>
          <p:cNvPr id="17" name="TextBox 16"/>
          <p:cNvSpPr txBox="1"/>
          <p:nvPr/>
        </p:nvSpPr>
        <p:spPr>
          <a:xfrm>
            <a:off x="7411428" y="4619956"/>
            <a:ext cx="4913764" cy="738664"/>
          </a:xfrm>
          <a:prstGeom prst="rect">
            <a:avLst/>
          </a:prstGeom>
          <a:noFill/>
        </p:spPr>
        <p:txBody>
          <a:bodyPr wrap="square" rtlCol="0">
            <a:spAutoFit/>
          </a:bodyPr>
          <a:lstStyle/>
          <a:p>
            <a:r>
              <a:rPr lang="en-US" sz="1400" dirty="0" smtClean="0">
                <a:latin typeface="Consolas" panose="020B0609020204030204" pitchFamily="49" charset="0"/>
                <a:cs typeface="Consolas" panose="020B0609020204030204" pitchFamily="49" charset="0"/>
              </a:rPr>
              <a:t>[1, 2, 3, 4, 5]</a:t>
            </a:r>
            <a:br>
              <a:rPr lang="en-US" sz="1400" dirty="0" smtClean="0">
                <a:latin typeface="Consolas" panose="020B0609020204030204" pitchFamily="49" charset="0"/>
                <a:cs typeface="Consolas" panose="020B0609020204030204" pitchFamily="49" charset="0"/>
              </a:rPr>
            </a:br>
            <a:r>
              <a:rPr lang="en-US" sz="1400" dirty="0">
                <a:latin typeface="Consolas" panose="020B0609020204030204" pitchFamily="49" charset="0"/>
                <a:cs typeface="Consolas" panose="020B0609020204030204" pitchFamily="49" charset="0"/>
              </a:rPr>
              <a:t/>
            </a:r>
            <a:br>
              <a:rPr lang="en-US" sz="1400" dirty="0">
                <a:latin typeface="Consolas" panose="020B0609020204030204" pitchFamily="49" charset="0"/>
                <a:cs typeface="Consolas" panose="020B0609020204030204" pitchFamily="49" charset="0"/>
              </a:rPr>
            </a:br>
            <a:r>
              <a:rPr lang="en-US" sz="1400" dirty="0" smtClean="0">
                <a:latin typeface="Consolas" panose="020B0609020204030204" pitchFamily="49" charset="0"/>
                <a:cs typeface="Consolas" panose="020B0609020204030204" pitchFamily="49" charset="0"/>
              </a:rPr>
              <a:t>[1, 3]</a:t>
            </a:r>
            <a:endParaRPr lang="en-US" sz="1400" dirty="0">
              <a:latin typeface="Consolas" panose="020B0609020204030204" pitchFamily="49" charset="0"/>
              <a:cs typeface="Consolas" panose="020B0609020204030204" pitchFamily="49" charset="0"/>
            </a:endParaRPr>
          </a:p>
        </p:txBody>
      </p:sp>
      <p:pic>
        <p:nvPicPr>
          <p:cNvPr id="18" name="Picture 17"/>
          <p:cNvPicPr>
            <a:picLocks noChangeAspect="1"/>
          </p:cNvPicPr>
          <p:nvPr/>
        </p:nvPicPr>
        <p:blipFill>
          <a:blip r:embed="rId5"/>
          <a:stretch>
            <a:fillRect/>
          </a:stretch>
        </p:blipFill>
        <p:spPr>
          <a:xfrm>
            <a:off x="9080167" y="3954297"/>
            <a:ext cx="542450" cy="542450"/>
          </a:xfrm>
          <a:prstGeom prst="rect">
            <a:avLst/>
          </a:prstGeom>
        </p:spPr>
      </p:pic>
      <p:sp>
        <p:nvSpPr>
          <p:cNvPr id="19" name="TextBox 18"/>
          <p:cNvSpPr txBox="1"/>
          <p:nvPr/>
        </p:nvSpPr>
        <p:spPr>
          <a:xfrm>
            <a:off x="5279036" y="158075"/>
            <a:ext cx="919522" cy="369332"/>
          </a:xfrm>
          <a:prstGeom prst="rect">
            <a:avLst/>
          </a:prstGeom>
          <a:noFill/>
        </p:spPr>
        <p:txBody>
          <a:bodyPr wrap="square" rtlCol="0">
            <a:spAutoFit/>
          </a:bodyPr>
          <a:lstStyle/>
          <a:p>
            <a:r>
              <a:rPr lang="en-US" dirty="0" smtClean="0"/>
              <a:t>RDD: </a:t>
            </a:r>
            <a:r>
              <a:rPr lang="en-US" b="1" dirty="0" smtClean="0">
                <a:solidFill>
                  <a:srgbClr val="1482AC"/>
                </a:solidFill>
              </a:rPr>
              <a:t>x</a:t>
            </a:r>
            <a:endParaRPr lang="en-US" b="1" dirty="0">
              <a:solidFill>
                <a:srgbClr val="1482AC"/>
              </a:solidFill>
            </a:endParaRPr>
          </a:p>
        </p:txBody>
      </p:sp>
      <p:sp>
        <p:nvSpPr>
          <p:cNvPr id="20" name="TextBox 19"/>
          <p:cNvSpPr txBox="1"/>
          <p:nvPr/>
        </p:nvSpPr>
        <p:spPr>
          <a:xfrm>
            <a:off x="8051299" y="152010"/>
            <a:ext cx="919522" cy="369332"/>
          </a:xfrm>
          <a:prstGeom prst="rect">
            <a:avLst/>
          </a:prstGeom>
          <a:noFill/>
        </p:spPr>
        <p:txBody>
          <a:bodyPr wrap="square" rtlCol="0">
            <a:spAutoFit/>
          </a:bodyPr>
          <a:lstStyle/>
          <a:p>
            <a:r>
              <a:rPr lang="en-US" dirty="0" smtClean="0"/>
              <a:t>RDD: </a:t>
            </a:r>
            <a:r>
              <a:rPr lang="en-US" b="1" dirty="0" smtClean="0">
                <a:solidFill>
                  <a:srgbClr val="1482AC"/>
                </a:solidFill>
              </a:rPr>
              <a:t>y</a:t>
            </a:r>
            <a:endParaRPr lang="en-US" b="1" dirty="0">
              <a:solidFill>
                <a:srgbClr val="1482AC"/>
              </a:solidFill>
            </a:endParaRPr>
          </a:p>
        </p:txBody>
      </p:sp>
      <p:sp>
        <p:nvSpPr>
          <p:cNvPr id="21" name="TextBox 20"/>
          <p:cNvSpPr txBox="1"/>
          <p:nvPr/>
        </p:nvSpPr>
        <p:spPr>
          <a:xfrm>
            <a:off x="7059373" y="4599649"/>
            <a:ext cx="516367" cy="338554"/>
          </a:xfrm>
          <a:prstGeom prst="rect">
            <a:avLst/>
          </a:prstGeom>
          <a:noFill/>
        </p:spPr>
        <p:txBody>
          <a:bodyPr wrap="square" rtlCol="0">
            <a:spAutoFit/>
          </a:bodyPr>
          <a:lstStyle/>
          <a:p>
            <a:r>
              <a:rPr lang="en-US" sz="1600" b="1" dirty="0" smtClean="0">
                <a:solidFill>
                  <a:srgbClr val="1482AC"/>
                </a:solidFill>
                <a:latin typeface="Consolas" panose="020B0609020204030204" pitchFamily="49" charset="0"/>
                <a:ea typeface="Anonymous Pro" panose="02060609030202000504" pitchFamily="49" charset="0"/>
                <a:cs typeface="Consolas" panose="020B0609020204030204" pitchFamily="49" charset="0"/>
              </a:rPr>
              <a:t>x:</a:t>
            </a:r>
            <a:endParaRPr lang="en-US" b="1" dirty="0"/>
          </a:p>
        </p:txBody>
      </p:sp>
      <p:sp>
        <p:nvSpPr>
          <p:cNvPr id="22" name="TextBox 21"/>
          <p:cNvSpPr txBox="1"/>
          <p:nvPr/>
        </p:nvSpPr>
        <p:spPr>
          <a:xfrm>
            <a:off x="7070006" y="5019398"/>
            <a:ext cx="516367" cy="338554"/>
          </a:xfrm>
          <a:prstGeom prst="rect">
            <a:avLst/>
          </a:prstGeom>
          <a:noFill/>
        </p:spPr>
        <p:txBody>
          <a:bodyPr wrap="square" rtlCol="0">
            <a:spAutoFit/>
          </a:bodyPr>
          <a:lstStyle/>
          <a:p>
            <a:r>
              <a:rPr lang="en-US" sz="1600" b="1" dirty="0" smtClean="0">
                <a:solidFill>
                  <a:srgbClr val="1482AC"/>
                </a:solidFill>
                <a:latin typeface="Consolas" panose="020B0609020204030204" pitchFamily="49" charset="0"/>
                <a:ea typeface="Anonymous Pro" panose="02060609030202000504" pitchFamily="49" charset="0"/>
                <a:cs typeface="Consolas" panose="020B0609020204030204" pitchFamily="49" charset="0"/>
              </a:rPr>
              <a:t>y:</a:t>
            </a:r>
            <a:endParaRPr lang="en-US" b="1" dirty="0">
              <a:solidFill>
                <a:srgbClr val="1482AC"/>
              </a:solidFill>
            </a:endParaRPr>
          </a:p>
        </p:txBody>
      </p:sp>
      <p:sp>
        <p:nvSpPr>
          <p:cNvPr id="25" name="TextBox 24"/>
          <p:cNvSpPr txBox="1"/>
          <p:nvPr/>
        </p:nvSpPr>
        <p:spPr>
          <a:xfrm>
            <a:off x="5171677" y="2180549"/>
            <a:ext cx="4953272" cy="307777"/>
          </a:xfrm>
          <a:prstGeom prst="rect">
            <a:avLst/>
          </a:prstGeom>
          <a:noFill/>
        </p:spPr>
        <p:txBody>
          <a:bodyPr wrap="square" rtlCol="0">
            <a:spAutoFit/>
          </a:bodyPr>
          <a:lstStyle/>
          <a:p>
            <a:r>
              <a:rPr lang="en-US" sz="1400" b="1" dirty="0" smtClean="0">
                <a:latin typeface="Consolas" panose="020B0609020204030204" pitchFamily="49" charset="0"/>
                <a:cs typeface="Consolas" panose="020B0609020204030204" pitchFamily="49" charset="0"/>
              </a:rPr>
              <a:t>sample(</a:t>
            </a:r>
            <a:r>
              <a:rPr lang="en-US" sz="1400" b="1" i="1" dirty="0" err="1" smtClean="0">
                <a:solidFill>
                  <a:srgbClr val="915CCC"/>
                </a:solidFill>
                <a:latin typeface="Consolas" panose="020B0609020204030204" pitchFamily="49" charset="0"/>
                <a:cs typeface="Consolas" panose="020B0609020204030204" pitchFamily="49" charset="0"/>
              </a:rPr>
              <a:t>withReplacement</a:t>
            </a:r>
            <a:r>
              <a:rPr lang="en-US" sz="1400" b="1" i="1" dirty="0" smtClean="0">
                <a:solidFill>
                  <a:srgbClr val="915CCC"/>
                </a:solidFill>
                <a:latin typeface="Consolas" panose="020B0609020204030204" pitchFamily="49" charset="0"/>
                <a:cs typeface="Consolas" panose="020B0609020204030204" pitchFamily="49" charset="0"/>
              </a:rPr>
              <a:t>, fraction, seed=None</a:t>
            </a:r>
            <a:r>
              <a:rPr lang="en-US" sz="1400" b="1" dirty="0" smtClean="0">
                <a:latin typeface="Consolas" panose="020B0609020204030204" pitchFamily="49" charset="0"/>
                <a:cs typeface="Consolas" panose="020B0609020204030204" pitchFamily="49" charset="0"/>
              </a:rPr>
              <a:t>)</a:t>
            </a:r>
            <a:endParaRPr lang="en-US" sz="1400" b="1" dirty="0">
              <a:latin typeface="Consolas" panose="020B0609020204030204" pitchFamily="49" charset="0"/>
              <a:cs typeface="Consolas" panose="020B0609020204030204" pitchFamily="49" charset="0"/>
            </a:endParaRPr>
          </a:p>
        </p:txBody>
      </p:sp>
      <p:sp>
        <p:nvSpPr>
          <p:cNvPr id="26" name="TextBox 25"/>
          <p:cNvSpPr txBox="1"/>
          <p:nvPr/>
        </p:nvSpPr>
        <p:spPr>
          <a:xfrm>
            <a:off x="4091407" y="2741683"/>
            <a:ext cx="6753801" cy="369332"/>
          </a:xfrm>
          <a:prstGeom prst="rect">
            <a:avLst/>
          </a:prstGeom>
          <a:noFill/>
        </p:spPr>
        <p:txBody>
          <a:bodyPr wrap="square" rtlCol="0">
            <a:spAutoFit/>
          </a:bodyPr>
          <a:lstStyle/>
          <a:p>
            <a:r>
              <a:rPr lang="en-US" dirty="0" smtClean="0"/>
              <a:t>Return a new RDD containing a statistical sample of the original RDD</a:t>
            </a:r>
            <a:endParaRPr lang="en-US" dirty="0"/>
          </a:p>
        </p:txBody>
      </p:sp>
      <p:pic>
        <p:nvPicPr>
          <p:cNvPr id="28" name="Picture 2" descr="http://www.insideoutretreats.com/site/images/TransformationButterflies.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17446" y="6378507"/>
            <a:ext cx="2009304" cy="479493"/>
          </a:xfrm>
          <a:prstGeom prst="rect">
            <a:avLst/>
          </a:prstGeom>
          <a:noFill/>
          <a:extLst>
            <a:ext uri="{909E8E84-426E-40DD-AFC4-6F175D3DCCD1}">
              <a14:hiddenFill xmlns:a14="http://schemas.microsoft.com/office/drawing/2010/main">
                <a:solidFill>
                  <a:srgbClr val="FFFFFF"/>
                </a:solidFill>
              </a14:hiddenFill>
            </a:ext>
          </a:extLst>
        </p:spPr>
      </p:pic>
      <p:sp>
        <p:nvSpPr>
          <p:cNvPr id="31" name="TextBox 30"/>
          <p:cNvSpPr txBox="1"/>
          <p:nvPr/>
        </p:nvSpPr>
        <p:spPr>
          <a:xfrm>
            <a:off x="1160520" y="5061728"/>
            <a:ext cx="5632862" cy="1169551"/>
          </a:xfrm>
          <a:prstGeom prst="rect">
            <a:avLst/>
          </a:prstGeom>
          <a:noFill/>
        </p:spPr>
        <p:txBody>
          <a:bodyPr wrap="square" rtlCol="0">
            <a:spAutoFit/>
          </a:bodyPr>
          <a:lstStyle/>
          <a:p>
            <a:r>
              <a:rPr lang="en-US" sz="1400" dirty="0" err="1">
                <a:latin typeface="Consolas" panose="020B0609020204030204" pitchFamily="49" charset="0"/>
                <a:ea typeface="Anonymous Pro" panose="02060609030202000504" pitchFamily="49" charset="0"/>
                <a:cs typeface="Consolas" panose="020B0609020204030204" pitchFamily="49" charset="0"/>
              </a:rPr>
              <a:t>val</a:t>
            </a:r>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b="1" dirty="0">
                <a:solidFill>
                  <a:srgbClr val="0070C0"/>
                </a:solidFill>
                <a:latin typeface="Consolas" panose="020B0609020204030204" pitchFamily="49" charset="0"/>
                <a:ea typeface="Anonymous Pro" panose="02060609030202000504" pitchFamily="49" charset="0"/>
                <a:cs typeface="Consolas" panose="020B0609020204030204" pitchFamily="49" charset="0"/>
              </a:rPr>
              <a:t>x</a:t>
            </a:r>
            <a:r>
              <a:rPr lang="en-US" sz="1400" dirty="0">
                <a:latin typeface="Consolas" panose="020B0609020204030204" pitchFamily="49" charset="0"/>
                <a:ea typeface="Anonymous Pro" panose="02060609030202000504" pitchFamily="49" charset="0"/>
                <a:cs typeface="Consolas" panose="020B0609020204030204" pitchFamily="49" charset="0"/>
              </a:rPr>
              <a:t> = </a:t>
            </a:r>
            <a:r>
              <a:rPr lang="en-US" sz="1400" dirty="0" err="1" smtClean="0">
                <a:latin typeface="Consolas" panose="020B0609020204030204" pitchFamily="49" charset="0"/>
                <a:ea typeface="Anonymous Pro" panose="02060609030202000504" pitchFamily="49" charset="0"/>
                <a:cs typeface="Consolas" panose="020B0609020204030204" pitchFamily="49" charset="0"/>
              </a:rPr>
              <a:t>sc.parallelize</a:t>
            </a:r>
            <a:r>
              <a:rPr lang="en-US" sz="1400" dirty="0">
                <a:latin typeface="Consolas" panose="020B0609020204030204" pitchFamily="49" charset="0"/>
                <a:ea typeface="Anonymous Pro" panose="02060609030202000504" pitchFamily="49" charset="0"/>
                <a:cs typeface="Consolas" panose="020B0609020204030204" pitchFamily="49" charset="0"/>
              </a:rPr>
              <a:t>(</a:t>
            </a:r>
            <a:r>
              <a:rPr lang="en-US" sz="1400" dirty="0" smtClean="0">
                <a:latin typeface="Consolas" panose="020B0609020204030204" pitchFamily="49" charset="0"/>
                <a:ea typeface="Anonymous Pro" panose="02060609030202000504" pitchFamily="49" charset="0"/>
                <a:cs typeface="Consolas" panose="020B0609020204030204" pitchFamily="49" charset="0"/>
              </a:rPr>
              <a:t>Array(1, 2, 3, 4, 5))</a:t>
            </a:r>
            <a:endParaRPr lang="en-US" sz="1400" dirty="0">
              <a:latin typeface="Consolas" panose="020B0609020204030204" pitchFamily="49" charset="0"/>
              <a:ea typeface="Anonymous Pro" panose="02060609030202000504" pitchFamily="49" charset="0"/>
              <a:cs typeface="Consolas" panose="020B0609020204030204" pitchFamily="49" charset="0"/>
            </a:endParaRPr>
          </a:p>
          <a:p>
            <a:r>
              <a:rPr lang="en-US" sz="1400" dirty="0" err="1">
                <a:latin typeface="Consolas" panose="020B0609020204030204" pitchFamily="49" charset="0"/>
                <a:ea typeface="Anonymous Pro" panose="02060609030202000504" pitchFamily="49" charset="0"/>
                <a:cs typeface="Consolas" panose="020B0609020204030204" pitchFamily="49" charset="0"/>
              </a:rPr>
              <a:t>val</a:t>
            </a:r>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b="1" dirty="0">
                <a:solidFill>
                  <a:srgbClr val="1482AC"/>
                </a:solidFill>
                <a:latin typeface="Consolas" panose="020B0609020204030204" pitchFamily="49" charset="0"/>
                <a:ea typeface="Anonymous Pro" panose="02060609030202000504" pitchFamily="49" charset="0"/>
                <a:cs typeface="Consolas" panose="020B0609020204030204" pitchFamily="49" charset="0"/>
              </a:rPr>
              <a:t>y</a:t>
            </a:r>
            <a:r>
              <a:rPr lang="en-US" sz="1400" dirty="0">
                <a:latin typeface="Consolas" panose="020B0609020204030204" pitchFamily="49" charset="0"/>
                <a:ea typeface="Anonymous Pro" panose="02060609030202000504" pitchFamily="49" charset="0"/>
                <a:cs typeface="Consolas" panose="020B0609020204030204" pitchFamily="49" charset="0"/>
              </a:rPr>
              <a:t> = </a:t>
            </a:r>
            <a:r>
              <a:rPr lang="en-US" sz="1400" b="1" dirty="0" err="1" smtClean="0">
                <a:solidFill>
                  <a:srgbClr val="0070C0"/>
                </a:solidFill>
                <a:latin typeface="Consolas" panose="020B0609020204030204" pitchFamily="49" charset="0"/>
                <a:ea typeface="Anonymous Pro" panose="02060609030202000504" pitchFamily="49" charset="0"/>
                <a:cs typeface="Consolas" panose="020B0609020204030204" pitchFamily="49" charset="0"/>
              </a:rPr>
              <a:t>x</a:t>
            </a:r>
            <a:r>
              <a:rPr lang="en-US" sz="1400" dirty="0" err="1" smtClean="0">
                <a:latin typeface="Consolas" panose="020B0609020204030204" pitchFamily="49" charset="0"/>
                <a:ea typeface="Anonymous Pro" panose="02060609030202000504" pitchFamily="49" charset="0"/>
                <a:cs typeface="Consolas" panose="020B0609020204030204" pitchFamily="49" charset="0"/>
              </a:rPr>
              <a:t>.sample</a:t>
            </a:r>
            <a:r>
              <a:rPr lang="en-US" sz="1400" dirty="0" smtClean="0">
                <a:latin typeface="Consolas" panose="020B0609020204030204" pitchFamily="49" charset="0"/>
                <a:ea typeface="Anonymous Pro" panose="02060609030202000504" pitchFamily="49" charset="0"/>
                <a:cs typeface="Consolas" panose="020B0609020204030204" pitchFamily="49" charset="0"/>
              </a:rPr>
              <a:t>(false, 0.4)</a:t>
            </a:r>
          </a:p>
          <a:p>
            <a:endParaRPr lang="en-US" sz="1400" dirty="0" smtClean="0">
              <a:latin typeface="Consolas" panose="020B0609020204030204" pitchFamily="49" charset="0"/>
              <a:ea typeface="Anonymous Pro" panose="02060609030202000504" pitchFamily="49" charset="0"/>
              <a:cs typeface="Consolas" panose="020B0609020204030204" pitchFamily="49" charset="0"/>
            </a:endParaRPr>
          </a:p>
          <a:p>
            <a:r>
              <a:rPr lang="en-US" sz="1400" dirty="0" smtClean="0">
                <a:latin typeface="Consolas" panose="020B0609020204030204" pitchFamily="49" charset="0"/>
                <a:ea typeface="Anonymous Pro" panose="02060609030202000504" pitchFamily="49" charset="0"/>
                <a:cs typeface="Consolas" panose="020B0609020204030204" pitchFamily="49" charset="0"/>
              </a:rPr>
              <a:t>// omitting seed will yield different output</a:t>
            </a:r>
            <a:endParaRPr lang="en-US" sz="1400" dirty="0">
              <a:latin typeface="Consolas" panose="020B0609020204030204" pitchFamily="49" charset="0"/>
              <a:ea typeface="Anonymous Pro" panose="02060609030202000504" pitchFamily="49" charset="0"/>
              <a:cs typeface="Consolas" panose="020B0609020204030204" pitchFamily="49" charset="0"/>
            </a:endParaRPr>
          </a:p>
          <a:p>
            <a:r>
              <a:rPr lang="en-US" sz="1400" dirty="0" err="1" smtClean="0">
                <a:latin typeface="Consolas" panose="020B0609020204030204" pitchFamily="49" charset="0"/>
                <a:ea typeface="Anonymous Pro" panose="02060609030202000504" pitchFamily="49" charset="0"/>
                <a:cs typeface="Consolas" panose="020B0609020204030204" pitchFamily="49" charset="0"/>
              </a:rPr>
              <a:t>println</a:t>
            </a:r>
            <a:r>
              <a:rPr lang="en-US" sz="1400" dirty="0" smtClean="0">
                <a:latin typeface="Consolas" panose="020B0609020204030204" pitchFamily="49" charset="0"/>
                <a:ea typeface="Anonymous Pro" panose="02060609030202000504" pitchFamily="49" charset="0"/>
                <a:cs typeface="Consolas" panose="020B0609020204030204" pitchFamily="49" charset="0"/>
              </a:rPr>
              <a:t>(</a:t>
            </a:r>
            <a:r>
              <a:rPr lang="en-US" sz="1400" b="1" dirty="0" err="1" smtClean="0">
                <a:solidFill>
                  <a:srgbClr val="1482AC"/>
                </a:solidFill>
                <a:latin typeface="Consolas" panose="020B0609020204030204" pitchFamily="49" charset="0"/>
                <a:ea typeface="Anonymous Pro" panose="02060609030202000504" pitchFamily="49" charset="0"/>
                <a:cs typeface="Consolas" panose="020B0609020204030204" pitchFamily="49" charset="0"/>
              </a:rPr>
              <a:t>y</a:t>
            </a:r>
            <a:r>
              <a:rPr lang="en-US" sz="1400" dirty="0" err="1" smtClean="0">
                <a:latin typeface="Consolas" panose="020B0609020204030204" pitchFamily="49" charset="0"/>
                <a:ea typeface="Anonymous Pro" panose="02060609030202000504" pitchFamily="49" charset="0"/>
                <a:cs typeface="Consolas" panose="020B0609020204030204" pitchFamily="49" charset="0"/>
              </a:rPr>
              <a:t>.collect</a:t>
            </a:r>
            <a:r>
              <a:rPr lang="en-US" sz="1400" dirty="0" smtClean="0">
                <a:latin typeface="Consolas" panose="020B0609020204030204" pitchFamily="49" charset="0"/>
                <a:ea typeface="Anonymous Pro" panose="02060609030202000504" pitchFamily="49" charset="0"/>
                <a:cs typeface="Consolas" panose="020B0609020204030204" pitchFamily="49" charset="0"/>
              </a:rPr>
              <a:t>().</a:t>
            </a:r>
            <a:r>
              <a:rPr lang="en-US" sz="1400" dirty="0" err="1">
                <a:latin typeface="Consolas" panose="020B0609020204030204" pitchFamily="49" charset="0"/>
                <a:ea typeface="Anonymous Pro" panose="02060609030202000504" pitchFamily="49" charset="0"/>
                <a:cs typeface="Consolas" panose="020B0609020204030204" pitchFamily="49" charset="0"/>
              </a:rPr>
              <a:t>mkString</a:t>
            </a:r>
            <a:r>
              <a:rPr lang="en-US" sz="1400" dirty="0">
                <a:latin typeface="Consolas" panose="020B0609020204030204" pitchFamily="49" charset="0"/>
                <a:ea typeface="Anonymous Pro" panose="02060609030202000504" pitchFamily="49" charset="0"/>
                <a:cs typeface="Consolas" panose="020B0609020204030204" pitchFamily="49" charset="0"/>
              </a:rPr>
              <a:t>(", "))</a:t>
            </a:r>
          </a:p>
        </p:txBody>
      </p:sp>
      <p:sp>
        <p:nvSpPr>
          <p:cNvPr id="24" name="Rectangle 23"/>
          <p:cNvSpPr/>
          <p:nvPr/>
        </p:nvSpPr>
        <p:spPr>
          <a:xfrm>
            <a:off x="4971710" y="844068"/>
            <a:ext cx="1666985" cy="714668"/>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5124110" y="996468"/>
            <a:ext cx="1666985" cy="714668"/>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5276510" y="1148868"/>
            <a:ext cx="1666985" cy="714668"/>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Picture 2" descr="http://pixabay.com/static/uploads/photo/2014/03/24/13/41/dice-293996_640.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61522" y="827856"/>
            <a:ext cx="636273" cy="663216"/>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3" descr="C:\Dropbox\Databricks\images etc\green (Mobile).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481945" y="190145"/>
            <a:ext cx="505427" cy="674429"/>
          </a:xfrm>
          <a:prstGeom prst="rect">
            <a:avLst/>
          </a:prstGeom>
          <a:noFill/>
          <a:ln w="15875">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286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union</a:t>
            </a:r>
            <a:endParaRPr lang="en-US" dirty="0"/>
          </a:p>
        </p:txBody>
      </p:sp>
      <p:sp>
        <p:nvSpPr>
          <p:cNvPr id="9" name="TextBox 8"/>
          <p:cNvSpPr txBox="1"/>
          <p:nvPr/>
        </p:nvSpPr>
        <p:spPr>
          <a:xfrm>
            <a:off x="3732525" y="1335549"/>
            <a:ext cx="1419253" cy="400110"/>
          </a:xfrm>
          <a:prstGeom prst="rect">
            <a:avLst/>
          </a:prstGeom>
          <a:noFill/>
        </p:spPr>
        <p:txBody>
          <a:bodyPr wrap="square" rtlCol="0">
            <a:spAutoFit/>
          </a:bodyPr>
          <a:lstStyle/>
          <a:p>
            <a:r>
              <a:rPr lang="en-US" sz="2000" dirty="0" smtClean="0"/>
              <a:t>RDD: </a:t>
            </a:r>
            <a:r>
              <a:rPr lang="en-US" sz="2000" b="1" dirty="0" smtClean="0">
                <a:solidFill>
                  <a:srgbClr val="1482AC"/>
                </a:solidFill>
              </a:rPr>
              <a:t>x</a:t>
            </a:r>
            <a:endParaRPr lang="en-US" sz="2000" b="1" dirty="0">
              <a:solidFill>
                <a:srgbClr val="1482AC"/>
              </a:solidFill>
            </a:endParaRPr>
          </a:p>
        </p:txBody>
      </p:sp>
      <p:pic>
        <p:nvPicPr>
          <p:cNvPr id="11" name="Picture 2" descr="http://www.insideoutretreats.com/site/images/TransformationButterflie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7446" y="6378507"/>
            <a:ext cx="2009304" cy="479493"/>
          </a:xfrm>
          <a:prstGeom prst="rect">
            <a:avLst/>
          </a:prstGeom>
          <a:noFill/>
          <a:extLst>
            <a:ext uri="{909E8E84-426E-40DD-AFC4-6F175D3DCCD1}">
              <a14:hiddenFill xmlns:a14="http://schemas.microsoft.com/office/drawing/2010/main">
                <a:solidFill>
                  <a:srgbClr val="FFFFFF"/>
                </a:solidFill>
              </a14:hiddenFill>
            </a:ext>
          </a:extLst>
        </p:spPr>
      </p:pic>
      <p:sp>
        <p:nvSpPr>
          <p:cNvPr id="26" name="Rectangle 25"/>
          <p:cNvSpPr/>
          <p:nvPr/>
        </p:nvSpPr>
        <p:spPr>
          <a:xfrm>
            <a:off x="8870513" y="187172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9764730" y="1335549"/>
            <a:ext cx="1419253" cy="400110"/>
          </a:xfrm>
          <a:prstGeom prst="rect">
            <a:avLst/>
          </a:prstGeom>
          <a:noFill/>
        </p:spPr>
        <p:txBody>
          <a:bodyPr wrap="square" rtlCol="0">
            <a:spAutoFit/>
          </a:bodyPr>
          <a:lstStyle/>
          <a:p>
            <a:r>
              <a:rPr lang="en-US" sz="2000" dirty="0" smtClean="0"/>
              <a:t>RDD: </a:t>
            </a:r>
            <a:r>
              <a:rPr lang="en-US" sz="2000" b="1" dirty="0">
                <a:solidFill>
                  <a:srgbClr val="1482AC"/>
                </a:solidFill>
              </a:rPr>
              <a:t>y</a:t>
            </a:r>
          </a:p>
        </p:txBody>
      </p:sp>
      <p:cxnSp>
        <p:nvCxnSpPr>
          <p:cNvPr id="29" name="Straight Arrow Connector 28"/>
          <p:cNvCxnSpPr/>
          <p:nvPr/>
        </p:nvCxnSpPr>
        <p:spPr>
          <a:xfrm>
            <a:off x="6038781" y="3595226"/>
            <a:ext cx="456775" cy="43975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4" name="TextBox 33"/>
          <p:cNvSpPr txBox="1"/>
          <p:nvPr/>
        </p:nvSpPr>
        <p:spPr>
          <a:xfrm>
            <a:off x="8628917" y="1871723"/>
            <a:ext cx="827022" cy="307777"/>
          </a:xfrm>
          <a:prstGeom prst="rect">
            <a:avLst/>
          </a:prstGeom>
          <a:noFill/>
        </p:spPr>
        <p:txBody>
          <a:bodyPr wrap="square" rtlCol="0">
            <a:spAutoFit/>
          </a:bodyPr>
          <a:lstStyle/>
          <a:p>
            <a:pPr algn="ctr"/>
            <a:r>
              <a:rPr lang="en-US" sz="1400" dirty="0" smtClean="0">
                <a:solidFill>
                  <a:schemeClr val="bg1"/>
                </a:solidFill>
              </a:rPr>
              <a:t>4</a:t>
            </a:r>
            <a:endParaRPr lang="en-US" sz="1400" dirty="0">
              <a:solidFill>
                <a:schemeClr val="bg1"/>
              </a:solidFill>
            </a:endParaRPr>
          </a:p>
        </p:txBody>
      </p:sp>
      <p:sp>
        <p:nvSpPr>
          <p:cNvPr id="52" name="Rectangle 51"/>
          <p:cNvSpPr/>
          <p:nvPr/>
        </p:nvSpPr>
        <p:spPr>
          <a:xfrm>
            <a:off x="9200829" y="2161690"/>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8881494" y="2161690"/>
            <a:ext cx="1067912" cy="307777"/>
          </a:xfrm>
          <a:prstGeom prst="rect">
            <a:avLst/>
          </a:prstGeom>
          <a:noFill/>
        </p:spPr>
        <p:txBody>
          <a:bodyPr wrap="square" rtlCol="0">
            <a:spAutoFit/>
          </a:bodyPr>
          <a:lstStyle/>
          <a:p>
            <a:pPr algn="ctr"/>
            <a:r>
              <a:rPr lang="en-US" sz="1400" dirty="0">
                <a:solidFill>
                  <a:schemeClr val="bg1"/>
                </a:solidFill>
              </a:rPr>
              <a:t>3</a:t>
            </a:r>
          </a:p>
        </p:txBody>
      </p:sp>
      <p:sp>
        <p:nvSpPr>
          <p:cNvPr id="57" name="Rectangle 56"/>
          <p:cNvSpPr/>
          <p:nvPr/>
        </p:nvSpPr>
        <p:spPr>
          <a:xfrm>
            <a:off x="2713297" y="185142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3002287" y="2179500"/>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a:off x="3346401" y="2486088"/>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p:cNvSpPr txBox="1"/>
          <p:nvPr/>
        </p:nvSpPr>
        <p:spPr>
          <a:xfrm>
            <a:off x="2739865" y="1852447"/>
            <a:ext cx="301896" cy="307777"/>
          </a:xfrm>
          <a:prstGeom prst="rect">
            <a:avLst/>
          </a:prstGeom>
          <a:noFill/>
        </p:spPr>
        <p:txBody>
          <a:bodyPr wrap="square" rtlCol="0">
            <a:spAutoFit/>
          </a:bodyPr>
          <a:lstStyle/>
          <a:p>
            <a:pPr algn="ctr"/>
            <a:r>
              <a:rPr lang="en-US" sz="1400" dirty="0">
                <a:solidFill>
                  <a:schemeClr val="bg1"/>
                </a:solidFill>
              </a:rPr>
              <a:t>3</a:t>
            </a:r>
          </a:p>
        </p:txBody>
      </p:sp>
      <p:sp>
        <p:nvSpPr>
          <p:cNvPr id="63" name="TextBox 62"/>
          <p:cNvSpPr txBox="1"/>
          <p:nvPr/>
        </p:nvSpPr>
        <p:spPr>
          <a:xfrm>
            <a:off x="3017374" y="2183148"/>
            <a:ext cx="301896" cy="307777"/>
          </a:xfrm>
          <a:prstGeom prst="rect">
            <a:avLst/>
          </a:prstGeom>
          <a:noFill/>
        </p:spPr>
        <p:txBody>
          <a:bodyPr wrap="square" rtlCol="0">
            <a:spAutoFit/>
          </a:bodyPr>
          <a:lstStyle/>
          <a:p>
            <a:pPr algn="ctr"/>
            <a:r>
              <a:rPr lang="en-US" sz="1400" dirty="0" smtClean="0">
                <a:solidFill>
                  <a:schemeClr val="bg1"/>
                </a:solidFill>
              </a:rPr>
              <a:t>2</a:t>
            </a:r>
            <a:endParaRPr lang="en-US" sz="1400" dirty="0">
              <a:solidFill>
                <a:schemeClr val="bg1"/>
              </a:solidFill>
            </a:endParaRPr>
          </a:p>
        </p:txBody>
      </p:sp>
      <p:sp>
        <p:nvSpPr>
          <p:cNvPr id="64" name="TextBox 63"/>
          <p:cNvSpPr txBox="1"/>
          <p:nvPr/>
        </p:nvSpPr>
        <p:spPr>
          <a:xfrm>
            <a:off x="3354981" y="2488200"/>
            <a:ext cx="301896" cy="307777"/>
          </a:xfrm>
          <a:prstGeom prst="rect">
            <a:avLst/>
          </a:prstGeom>
          <a:noFill/>
        </p:spPr>
        <p:txBody>
          <a:bodyPr wrap="square" rtlCol="0">
            <a:spAutoFit/>
          </a:bodyPr>
          <a:lstStyle/>
          <a:p>
            <a:pPr algn="ctr"/>
            <a:r>
              <a:rPr lang="en-US" sz="1400" dirty="0" smtClean="0">
                <a:solidFill>
                  <a:schemeClr val="bg1"/>
                </a:solidFill>
              </a:rPr>
              <a:t>1</a:t>
            </a:r>
            <a:endParaRPr lang="en-US" sz="1400" dirty="0">
              <a:solidFill>
                <a:schemeClr val="bg1"/>
              </a:solidFill>
            </a:endParaRPr>
          </a:p>
        </p:txBody>
      </p:sp>
      <p:cxnSp>
        <p:nvCxnSpPr>
          <p:cNvPr id="23" name="Straight Connector 22"/>
          <p:cNvCxnSpPr/>
          <p:nvPr/>
        </p:nvCxnSpPr>
        <p:spPr>
          <a:xfrm>
            <a:off x="2834523" y="3272463"/>
            <a:ext cx="414476" cy="43842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2472290" y="2896008"/>
            <a:ext cx="257108" cy="25710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782031" y="3405498"/>
            <a:ext cx="193793" cy="338554"/>
          </a:xfrm>
          <a:prstGeom prst="rect">
            <a:avLst/>
          </a:prstGeom>
          <a:noFill/>
        </p:spPr>
        <p:txBody>
          <a:bodyPr wrap="square" rtlCol="0">
            <a:spAutoFit/>
          </a:bodyPr>
          <a:lstStyle/>
          <a:p>
            <a:r>
              <a:rPr lang="en-US" sz="1600" dirty="0"/>
              <a:t>A</a:t>
            </a:r>
          </a:p>
        </p:txBody>
      </p:sp>
      <p:sp>
        <p:nvSpPr>
          <p:cNvPr id="30" name="TextBox 29"/>
          <p:cNvSpPr txBox="1"/>
          <p:nvPr/>
        </p:nvSpPr>
        <p:spPr>
          <a:xfrm>
            <a:off x="2365868" y="2968637"/>
            <a:ext cx="193793" cy="338554"/>
          </a:xfrm>
          <a:prstGeom prst="rect">
            <a:avLst/>
          </a:prstGeom>
          <a:noFill/>
        </p:spPr>
        <p:txBody>
          <a:bodyPr wrap="square" rtlCol="0">
            <a:spAutoFit/>
          </a:bodyPr>
          <a:lstStyle/>
          <a:p>
            <a:r>
              <a:rPr lang="en-US" sz="1600" dirty="0"/>
              <a:t>B</a:t>
            </a:r>
          </a:p>
        </p:txBody>
      </p:sp>
      <p:cxnSp>
        <p:nvCxnSpPr>
          <p:cNvPr id="31" name="Straight Connector 30"/>
          <p:cNvCxnSpPr/>
          <p:nvPr/>
        </p:nvCxnSpPr>
        <p:spPr>
          <a:xfrm>
            <a:off x="8736200" y="3019064"/>
            <a:ext cx="306228" cy="32392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8577799" y="3127453"/>
            <a:ext cx="193793" cy="338554"/>
          </a:xfrm>
          <a:prstGeom prst="rect">
            <a:avLst/>
          </a:prstGeom>
          <a:noFill/>
        </p:spPr>
        <p:txBody>
          <a:bodyPr wrap="square" rtlCol="0">
            <a:spAutoFit/>
          </a:bodyPr>
          <a:lstStyle/>
          <a:p>
            <a:r>
              <a:rPr lang="en-US" sz="1600" dirty="0" smtClean="0"/>
              <a:t>C</a:t>
            </a:r>
            <a:endParaRPr lang="en-US" sz="1600" dirty="0"/>
          </a:p>
        </p:txBody>
      </p:sp>
      <p:sp>
        <p:nvSpPr>
          <p:cNvPr id="33" name="Rectangle 32"/>
          <p:cNvSpPr/>
          <p:nvPr/>
        </p:nvSpPr>
        <p:spPr>
          <a:xfrm>
            <a:off x="5469646" y="4378616"/>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5754531" y="468877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6082577" y="4995449"/>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6382142" y="5304250"/>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6681707" y="5590755"/>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5499530" y="4379895"/>
            <a:ext cx="301896" cy="307777"/>
          </a:xfrm>
          <a:prstGeom prst="rect">
            <a:avLst/>
          </a:prstGeom>
          <a:noFill/>
        </p:spPr>
        <p:txBody>
          <a:bodyPr wrap="square" rtlCol="0">
            <a:spAutoFit/>
          </a:bodyPr>
          <a:lstStyle/>
          <a:p>
            <a:pPr algn="ctr"/>
            <a:r>
              <a:rPr lang="en-US" sz="1400" dirty="0">
                <a:solidFill>
                  <a:schemeClr val="bg1"/>
                </a:solidFill>
              </a:rPr>
              <a:t>4</a:t>
            </a:r>
          </a:p>
        </p:txBody>
      </p:sp>
      <p:sp>
        <p:nvSpPr>
          <p:cNvPr id="41" name="TextBox 40"/>
          <p:cNvSpPr txBox="1"/>
          <p:nvPr/>
        </p:nvSpPr>
        <p:spPr>
          <a:xfrm>
            <a:off x="5783012" y="4687672"/>
            <a:ext cx="301896" cy="307777"/>
          </a:xfrm>
          <a:prstGeom prst="rect">
            <a:avLst/>
          </a:prstGeom>
          <a:noFill/>
        </p:spPr>
        <p:txBody>
          <a:bodyPr wrap="square" rtlCol="0">
            <a:spAutoFit/>
          </a:bodyPr>
          <a:lstStyle/>
          <a:p>
            <a:pPr algn="ctr"/>
            <a:r>
              <a:rPr lang="en-US" sz="1400" dirty="0">
                <a:solidFill>
                  <a:schemeClr val="bg1"/>
                </a:solidFill>
              </a:rPr>
              <a:t>3</a:t>
            </a:r>
          </a:p>
        </p:txBody>
      </p:sp>
      <p:sp>
        <p:nvSpPr>
          <p:cNvPr id="42" name="TextBox 41"/>
          <p:cNvSpPr txBox="1"/>
          <p:nvPr/>
        </p:nvSpPr>
        <p:spPr>
          <a:xfrm>
            <a:off x="6109145" y="4996473"/>
            <a:ext cx="301896" cy="307777"/>
          </a:xfrm>
          <a:prstGeom prst="rect">
            <a:avLst/>
          </a:prstGeom>
          <a:noFill/>
        </p:spPr>
        <p:txBody>
          <a:bodyPr wrap="square" rtlCol="0">
            <a:spAutoFit/>
          </a:bodyPr>
          <a:lstStyle/>
          <a:p>
            <a:pPr algn="ctr"/>
            <a:r>
              <a:rPr lang="en-US" sz="1400" dirty="0">
                <a:solidFill>
                  <a:schemeClr val="bg1"/>
                </a:solidFill>
              </a:rPr>
              <a:t>3</a:t>
            </a:r>
          </a:p>
        </p:txBody>
      </p:sp>
      <p:sp>
        <p:nvSpPr>
          <p:cNvPr id="43" name="TextBox 42"/>
          <p:cNvSpPr txBox="1"/>
          <p:nvPr/>
        </p:nvSpPr>
        <p:spPr>
          <a:xfrm>
            <a:off x="6397229" y="5307898"/>
            <a:ext cx="301896" cy="307777"/>
          </a:xfrm>
          <a:prstGeom prst="rect">
            <a:avLst/>
          </a:prstGeom>
          <a:noFill/>
        </p:spPr>
        <p:txBody>
          <a:bodyPr wrap="square" rtlCol="0">
            <a:spAutoFit/>
          </a:bodyPr>
          <a:lstStyle/>
          <a:p>
            <a:pPr algn="ctr"/>
            <a:r>
              <a:rPr lang="en-US" sz="1400" dirty="0" smtClean="0">
                <a:solidFill>
                  <a:schemeClr val="bg1"/>
                </a:solidFill>
              </a:rPr>
              <a:t>2</a:t>
            </a:r>
            <a:endParaRPr lang="en-US" sz="1400" dirty="0">
              <a:solidFill>
                <a:schemeClr val="bg1"/>
              </a:solidFill>
            </a:endParaRPr>
          </a:p>
        </p:txBody>
      </p:sp>
      <p:sp>
        <p:nvSpPr>
          <p:cNvPr id="44" name="TextBox 43"/>
          <p:cNvSpPr txBox="1"/>
          <p:nvPr/>
        </p:nvSpPr>
        <p:spPr>
          <a:xfrm>
            <a:off x="6690287" y="5592867"/>
            <a:ext cx="301896" cy="307777"/>
          </a:xfrm>
          <a:prstGeom prst="rect">
            <a:avLst/>
          </a:prstGeom>
          <a:noFill/>
        </p:spPr>
        <p:txBody>
          <a:bodyPr wrap="square" rtlCol="0">
            <a:spAutoFit/>
          </a:bodyPr>
          <a:lstStyle/>
          <a:p>
            <a:pPr algn="ctr"/>
            <a:r>
              <a:rPr lang="en-US" sz="1400" dirty="0" smtClean="0">
                <a:solidFill>
                  <a:schemeClr val="bg1"/>
                </a:solidFill>
              </a:rPr>
              <a:t>1</a:t>
            </a:r>
            <a:endParaRPr lang="en-US" sz="1400" dirty="0">
              <a:solidFill>
                <a:schemeClr val="bg1"/>
              </a:solidFill>
            </a:endParaRPr>
          </a:p>
        </p:txBody>
      </p:sp>
      <p:pic>
        <p:nvPicPr>
          <p:cNvPr id="45" name="Picture 2" descr="http://upload.wikimedia.org/wikipedia/commons/thumb/6/6d/Venn_A_intersect_B.svg/2000px-Venn_A_intersect_B.sv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00721" y="6112134"/>
            <a:ext cx="1043899" cy="745866"/>
          </a:xfrm>
          <a:prstGeom prst="rect">
            <a:avLst/>
          </a:prstGeom>
          <a:noFill/>
          <a:extLst>
            <a:ext uri="{909E8E84-426E-40DD-AFC4-6F175D3DCCD1}">
              <a14:hiddenFill xmlns:a14="http://schemas.microsoft.com/office/drawing/2010/main">
                <a:solidFill>
                  <a:srgbClr val="FFFFFF"/>
                </a:solidFill>
              </a14:hiddenFill>
            </a:ext>
          </a:extLst>
        </p:spPr>
      </p:pic>
      <p:cxnSp>
        <p:nvCxnSpPr>
          <p:cNvPr id="46" name="Straight Arrow Connector 45"/>
          <p:cNvCxnSpPr/>
          <p:nvPr/>
        </p:nvCxnSpPr>
        <p:spPr>
          <a:xfrm flipH="1">
            <a:off x="7414694" y="3549777"/>
            <a:ext cx="966516" cy="44396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9" name="Straight Connector 48"/>
          <p:cNvCxnSpPr/>
          <p:nvPr/>
        </p:nvCxnSpPr>
        <p:spPr>
          <a:xfrm>
            <a:off x="6267292" y="6424866"/>
            <a:ext cx="280479" cy="29668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5808929" y="6016661"/>
            <a:ext cx="257108" cy="25710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6109145" y="6507101"/>
            <a:ext cx="193793" cy="338554"/>
          </a:xfrm>
          <a:prstGeom prst="rect">
            <a:avLst/>
          </a:prstGeom>
          <a:noFill/>
        </p:spPr>
        <p:txBody>
          <a:bodyPr wrap="square" rtlCol="0">
            <a:spAutoFit/>
          </a:bodyPr>
          <a:lstStyle/>
          <a:p>
            <a:r>
              <a:rPr lang="en-US" sz="1600" dirty="0"/>
              <a:t>A</a:t>
            </a:r>
          </a:p>
        </p:txBody>
      </p:sp>
      <p:sp>
        <p:nvSpPr>
          <p:cNvPr id="53" name="TextBox 52"/>
          <p:cNvSpPr txBox="1"/>
          <p:nvPr/>
        </p:nvSpPr>
        <p:spPr>
          <a:xfrm>
            <a:off x="5692982" y="6070240"/>
            <a:ext cx="193793" cy="338554"/>
          </a:xfrm>
          <a:prstGeom prst="rect">
            <a:avLst/>
          </a:prstGeom>
          <a:noFill/>
        </p:spPr>
        <p:txBody>
          <a:bodyPr wrap="square" rtlCol="0">
            <a:spAutoFit/>
          </a:bodyPr>
          <a:lstStyle/>
          <a:p>
            <a:r>
              <a:rPr lang="en-US" sz="1600" dirty="0"/>
              <a:t>B</a:t>
            </a:r>
          </a:p>
        </p:txBody>
      </p:sp>
      <p:cxnSp>
        <p:nvCxnSpPr>
          <p:cNvPr id="65" name="Straight Connector 64"/>
          <p:cNvCxnSpPr/>
          <p:nvPr/>
        </p:nvCxnSpPr>
        <p:spPr>
          <a:xfrm>
            <a:off x="5336037" y="5536533"/>
            <a:ext cx="306228" cy="32392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5177636" y="5644922"/>
            <a:ext cx="193793" cy="338554"/>
          </a:xfrm>
          <a:prstGeom prst="rect">
            <a:avLst/>
          </a:prstGeom>
          <a:noFill/>
        </p:spPr>
        <p:txBody>
          <a:bodyPr wrap="square" rtlCol="0">
            <a:spAutoFit/>
          </a:bodyPr>
          <a:lstStyle/>
          <a:p>
            <a:r>
              <a:rPr lang="en-US" sz="1600" dirty="0" smtClean="0"/>
              <a:t>C</a:t>
            </a:r>
            <a:endParaRPr lang="en-US" sz="1600" dirty="0"/>
          </a:p>
        </p:txBody>
      </p:sp>
      <p:sp>
        <p:nvSpPr>
          <p:cNvPr id="67" name="TextBox 66"/>
          <p:cNvSpPr txBox="1"/>
          <p:nvPr/>
        </p:nvSpPr>
        <p:spPr>
          <a:xfrm>
            <a:off x="8491202" y="4337718"/>
            <a:ext cx="1419253" cy="400110"/>
          </a:xfrm>
          <a:prstGeom prst="rect">
            <a:avLst/>
          </a:prstGeom>
          <a:noFill/>
        </p:spPr>
        <p:txBody>
          <a:bodyPr wrap="square" rtlCol="0">
            <a:spAutoFit/>
          </a:bodyPr>
          <a:lstStyle/>
          <a:p>
            <a:r>
              <a:rPr lang="en-US" sz="2000" dirty="0" smtClean="0"/>
              <a:t>RDD: </a:t>
            </a:r>
            <a:r>
              <a:rPr lang="en-US" sz="2000" b="1" dirty="0">
                <a:solidFill>
                  <a:srgbClr val="1482AC"/>
                </a:solidFill>
              </a:rPr>
              <a:t>z</a:t>
            </a:r>
          </a:p>
        </p:txBody>
      </p:sp>
      <p:pic>
        <p:nvPicPr>
          <p:cNvPr id="68" name="Picture 3" descr="C:\Dropbox\Databricks\images etc\green (Mobile).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81945" y="190145"/>
            <a:ext cx="505427" cy="674429"/>
          </a:xfrm>
          <a:prstGeom prst="rect">
            <a:avLst/>
          </a:prstGeom>
          <a:noFill/>
          <a:ln w="15875">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91915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union</a:t>
            </a:r>
            <a:endParaRPr lang="en-US" dirty="0"/>
          </a:p>
        </p:txBody>
      </p:sp>
      <p:sp>
        <p:nvSpPr>
          <p:cNvPr id="6" name="Rectangle 5"/>
          <p:cNvSpPr/>
          <p:nvPr/>
        </p:nvSpPr>
        <p:spPr>
          <a:xfrm>
            <a:off x="4661386" y="464130"/>
            <a:ext cx="1187062" cy="508916"/>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8095" y="5348143"/>
            <a:ext cx="384473" cy="566349"/>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18217" y="3815985"/>
            <a:ext cx="564230" cy="564230"/>
          </a:xfrm>
          <a:prstGeom prst="rect">
            <a:avLst/>
          </a:prstGeom>
        </p:spPr>
      </p:pic>
      <p:cxnSp>
        <p:nvCxnSpPr>
          <p:cNvPr id="14" name="Straight Connector 13"/>
          <p:cNvCxnSpPr/>
          <p:nvPr/>
        </p:nvCxnSpPr>
        <p:spPr>
          <a:xfrm>
            <a:off x="2454442" y="4740377"/>
            <a:ext cx="4627096" cy="0"/>
          </a:xfrm>
          <a:prstGeom prst="line">
            <a:avLst/>
          </a:prstGeom>
          <a:ln w="19050">
            <a:solidFill>
              <a:schemeClr val="tx1"/>
            </a:solidFill>
          </a:ln>
        </p:spPr>
        <p:style>
          <a:lnRef idx="2">
            <a:schemeClr val="accent6"/>
          </a:lnRef>
          <a:fillRef idx="0">
            <a:schemeClr val="accent6"/>
          </a:fillRef>
          <a:effectRef idx="1">
            <a:schemeClr val="accent6"/>
          </a:effectRef>
          <a:fontRef idx="minor">
            <a:schemeClr val="tx1"/>
          </a:fontRef>
        </p:style>
      </p:cxnSp>
      <p:sp>
        <p:nvSpPr>
          <p:cNvPr id="15" name="TextBox 14"/>
          <p:cNvSpPr txBox="1"/>
          <p:nvPr/>
        </p:nvSpPr>
        <p:spPr>
          <a:xfrm>
            <a:off x="2451175" y="3549135"/>
            <a:ext cx="6216191" cy="1169551"/>
          </a:xfrm>
          <a:prstGeom prst="rect">
            <a:avLst/>
          </a:prstGeom>
          <a:noFill/>
        </p:spPr>
        <p:txBody>
          <a:bodyPr wrap="square" rtlCol="0">
            <a:spAutoFit/>
          </a:bodyPr>
          <a:lstStyle/>
          <a:p>
            <a:r>
              <a:rPr lang="en-US" sz="1400" b="1" dirty="0">
                <a:solidFill>
                  <a:srgbClr val="0070C0"/>
                </a:solidFill>
                <a:latin typeface="Consolas" panose="020B0609020204030204" pitchFamily="49" charset="0"/>
                <a:ea typeface="Anonymous Pro" panose="02060609030202000504" pitchFamily="49" charset="0"/>
                <a:cs typeface="Consolas" panose="020B0609020204030204" pitchFamily="49" charset="0"/>
              </a:rPr>
              <a:t>x</a:t>
            </a:r>
            <a:r>
              <a:rPr lang="en-US" sz="1400" dirty="0">
                <a:latin typeface="Consolas" panose="020B0609020204030204" pitchFamily="49" charset="0"/>
                <a:ea typeface="Anonymous Pro" panose="02060609030202000504" pitchFamily="49" charset="0"/>
                <a:cs typeface="Consolas" panose="020B0609020204030204" pitchFamily="49" charset="0"/>
              </a:rPr>
              <a:t> = </a:t>
            </a:r>
            <a:r>
              <a:rPr lang="en-US" sz="1400" dirty="0" err="1" smtClean="0">
                <a:latin typeface="Consolas" panose="020B0609020204030204" pitchFamily="49" charset="0"/>
                <a:ea typeface="Anonymous Pro" panose="02060609030202000504" pitchFamily="49" charset="0"/>
                <a:cs typeface="Consolas" panose="020B0609020204030204" pitchFamily="49" charset="0"/>
              </a:rPr>
              <a:t>sc.parallelize</a:t>
            </a:r>
            <a:r>
              <a:rPr lang="en-US" sz="1400" dirty="0">
                <a:latin typeface="Consolas" panose="020B0609020204030204" pitchFamily="49" charset="0"/>
                <a:ea typeface="Anonymous Pro" panose="02060609030202000504" pitchFamily="49" charset="0"/>
                <a:cs typeface="Consolas" panose="020B0609020204030204" pitchFamily="49" charset="0"/>
              </a:rPr>
              <a:t>([1,2,3], 2)</a:t>
            </a:r>
          </a:p>
          <a:p>
            <a:r>
              <a:rPr lang="en-US" sz="1400" b="1" dirty="0">
                <a:solidFill>
                  <a:srgbClr val="1482AC"/>
                </a:solidFill>
                <a:latin typeface="Consolas" panose="020B0609020204030204" pitchFamily="49" charset="0"/>
                <a:ea typeface="Anonymous Pro" panose="02060609030202000504" pitchFamily="49" charset="0"/>
                <a:cs typeface="Consolas" panose="020B0609020204030204" pitchFamily="49" charset="0"/>
              </a:rPr>
              <a:t>y</a:t>
            </a:r>
            <a:r>
              <a:rPr lang="en-US" sz="1400" dirty="0">
                <a:latin typeface="Consolas" panose="020B0609020204030204" pitchFamily="49" charset="0"/>
                <a:ea typeface="Anonymous Pro" panose="02060609030202000504" pitchFamily="49" charset="0"/>
                <a:cs typeface="Consolas" panose="020B0609020204030204" pitchFamily="49" charset="0"/>
              </a:rPr>
              <a:t> = </a:t>
            </a:r>
            <a:r>
              <a:rPr lang="en-US" sz="1400" dirty="0" err="1">
                <a:latin typeface="Consolas" panose="020B0609020204030204" pitchFamily="49" charset="0"/>
                <a:ea typeface="Anonymous Pro" panose="02060609030202000504" pitchFamily="49" charset="0"/>
                <a:cs typeface="Consolas" panose="020B0609020204030204" pitchFamily="49" charset="0"/>
              </a:rPr>
              <a:t>sc.parallelize</a:t>
            </a:r>
            <a:r>
              <a:rPr lang="en-US" sz="1400" dirty="0" smtClean="0">
                <a:latin typeface="Consolas" panose="020B0609020204030204" pitchFamily="49" charset="0"/>
                <a:ea typeface="Anonymous Pro" panose="02060609030202000504" pitchFamily="49" charset="0"/>
                <a:cs typeface="Consolas" panose="020B0609020204030204" pitchFamily="49" charset="0"/>
              </a:rPr>
              <a:t>([3,4], </a:t>
            </a:r>
            <a:r>
              <a:rPr lang="en-US" sz="1400" dirty="0">
                <a:latin typeface="Consolas" panose="020B0609020204030204" pitchFamily="49" charset="0"/>
                <a:ea typeface="Anonymous Pro" panose="02060609030202000504" pitchFamily="49" charset="0"/>
                <a:cs typeface="Consolas" panose="020B0609020204030204" pitchFamily="49" charset="0"/>
              </a:rPr>
              <a:t>1)</a:t>
            </a:r>
          </a:p>
          <a:p>
            <a:r>
              <a:rPr lang="en-US" sz="1400" b="1" dirty="0">
                <a:solidFill>
                  <a:srgbClr val="1482AC"/>
                </a:solidFill>
                <a:latin typeface="Consolas" panose="020B0609020204030204" pitchFamily="49" charset="0"/>
                <a:ea typeface="Anonymous Pro" panose="02060609030202000504" pitchFamily="49" charset="0"/>
                <a:cs typeface="Consolas" panose="020B0609020204030204" pitchFamily="49" charset="0"/>
              </a:rPr>
              <a:t>z</a:t>
            </a:r>
            <a:r>
              <a:rPr lang="en-US" sz="1400" dirty="0">
                <a:solidFill>
                  <a:srgbClr val="1482AC"/>
                </a:solidFill>
                <a:latin typeface="Consolas" panose="020B0609020204030204" pitchFamily="49" charset="0"/>
                <a:ea typeface="Anonymous Pro" panose="02060609030202000504" pitchFamily="49" charset="0"/>
                <a:cs typeface="Consolas" panose="020B0609020204030204" pitchFamily="49" charset="0"/>
              </a:rPr>
              <a:t> </a:t>
            </a:r>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b="1" dirty="0" err="1">
                <a:solidFill>
                  <a:srgbClr val="1482AC"/>
                </a:solidFill>
                <a:latin typeface="Consolas" panose="020B0609020204030204" pitchFamily="49" charset="0"/>
                <a:ea typeface="Anonymous Pro" panose="02060609030202000504" pitchFamily="49" charset="0"/>
                <a:cs typeface="Consolas" panose="020B0609020204030204" pitchFamily="49" charset="0"/>
              </a:rPr>
              <a:t>x</a:t>
            </a:r>
            <a:r>
              <a:rPr lang="en-US" sz="1400" dirty="0" err="1">
                <a:latin typeface="Consolas" panose="020B0609020204030204" pitchFamily="49" charset="0"/>
                <a:ea typeface="Anonymous Pro" panose="02060609030202000504" pitchFamily="49" charset="0"/>
                <a:cs typeface="Consolas" panose="020B0609020204030204" pitchFamily="49" charset="0"/>
              </a:rPr>
              <a:t>.union</a:t>
            </a:r>
            <a:r>
              <a:rPr lang="en-US" sz="1400" dirty="0">
                <a:latin typeface="Consolas" panose="020B0609020204030204" pitchFamily="49" charset="0"/>
                <a:ea typeface="Anonymous Pro" panose="02060609030202000504" pitchFamily="49" charset="0"/>
                <a:cs typeface="Consolas" panose="020B0609020204030204" pitchFamily="49" charset="0"/>
              </a:rPr>
              <a:t>(</a:t>
            </a:r>
            <a:r>
              <a:rPr lang="en-US" sz="1400" b="1" dirty="0">
                <a:solidFill>
                  <a:srgbClr val="1482AC"/>
                </a:solidFill>
                <a:latin typeface="Consolas" panose="020B0609020204030204" pitchFamily="49" charset="0"/>
                <a:ea typeface="Anonymous Pro" panose="02060609030202000504" pitchFamily="49" charset="0"/>
                <a:cs typeface="Consolas" panose="020B0609020204030204" pitchFamily="49" charset="0"/>
              </a:rPr>
              <a:t>y</a:t>
            </a:r>
            <a:r>
              <a:rPr lang="en-US" sz="1400" dirty="0">
                <a:latin typeface="Consolas" panose="020B0609020204030204" pitchFamily="49" charset="0"/>
                <a:ea typeface="Anonymous Pro" panose="02060609030202000504" pitchFamily="49" charset="0"/>
                <a:cs typeface="Consolas" panose="020B0609020204030204" pitchFamily="49" charset="0"/>
              </a:rPr>
              <a:t>)</a:t>
            </a:r>
          </a:p>
          <a:p>
            <a:r>
              <a:rPr lang="en-US" sz="1400" dirty="0">
                <a:latin typeface="Consolas" panose="020B0609020204030204" pitchFamily="49" charset="0"/>
                <a:ea typeface="Anonymous Pro" panose="02060609030202000504" pitchFamily="49" charset="0"/>
                <a:cs typeface="Consolas" panose="020B0609020204030204" pitchFamily="49" charset="0"/>
              </a:rPr>
              <a:t>print(</a:t>
            </a:r>
            <a:r>
              <a:rPr lang="en-US" sz="1400" b="1" dirty="0" err="1">
                <a:solidFill>
                  <a:srgbClr val="1482AC"/>
                </a:solidFill>
                <a:latin typeface="Consolas" panose="020B0609020204030204" pitchFamily="49" charset="0"/>
                <a:ea typeface="Anonymous Pro" panose="02060609030202000504" pitchFamily="49" charset="0"/>
                <a:cs typeface="Consolas" panose="020B0609020204030204" pitchFamily="49" charset="0"/>
              </a:rPr>
              <a:t>z</a:t>
            </a:r>
            <a:r>
              <a:rPr lang="en-US" sz="1400" dirty="0" err="1">
                <a:latin typeface="Consolas" panose="020B0609020204030204" pitchFamily="49" charset="0"/>
                <a:ea typeface="Anonymous Pro" panose="02060609030202000504" pitchFamily="49" charset="0"/>
                <a:cs typeface="Consolas" panose="020B0609020204030204" pitchFamily="49" charset="0"/>
              </a:rPr>
              <a:t>.glom</a:t>
            </a:r>
            <a:r>
              <a:rPr lang="en-US" sz="1400" dirty="0">
                <a:latin typeface="Consolas" panose="020B0609020204030204" pitchFamily="49" charset="0"/>
                <a:ea typeface="Anonymous Pro" panose="02060609030202000504" pitchFamily="49" charset="0"/>
                <a:cs typeface="Consolas" panose="020B0609020204030204" pitchFamily="49" charset="0"/>
              </a:rPr>
              <a:t>().collect</a:t>
            </a:r>
            <a:r>
              <a:rPr lang="en-US" sz="1400" dirty="0" smtClean="0">
                <a:latin typeface="Consolas" panose="020B0609020204030204" pitchFamily="49" charset="0"/>
                <a:ea typeface="Anonymous Pro" panose="02060609030202000504" pitchFamily="49" charset="0"/>
                <a:cs typeface="Consolas" panose="020B0609020204030204" pitchFamily="49" charset="0"/>
              </a:rPr>
              <a:t>())</a:t>
            </a:r>
          </a:p>
          <a:p>
            <a:r>
              <a:rPr lang="en-US" sz="1400" dirty="0" smtClean="0">
                <a:latin typeface="Consolas" panose="020B0609020204030204" pitchFamily="49" charset="0"/>
                <a:ea typeface="Anonymous Pro" panose="02060609030202000504" pitchFamily="49" charset="0"/>
                <a:cs typeface="Consolas" panose="020B0609020204030204" pitchFamily="49" charset="0"/>
              </a:rPr>
              <a:t>Note: try without glom and check results</a:t>
            </a:r>
            <a:endParaRPr lang="en-US" sz="1400" dirty="0">
              <a:latin typeface="Consolas" panose="020B0609020204030204" pitchFamily="49" charset="0"/>
              <a:ea typeface="Anonymous Pro" panose="02060609030202000504" pitchFamily="49" charset="0"/>
              <a:cs typeface="Consolas" panose="020B0609020204030204" pitchFamily="49" charset="0"/>
            </a:endParaRPr>
          </a:p>
        </p:txBody>
      </p:sp>
      <p:sp>
        <p:nvSpPr>
          <p:cNvPr id="17" name="TextBox 16"/>
          <p:cNvSpPr txBox="1"/>
          <p:nvPr/>
        </p:nvSpPr>
        <p:spPr>
          <a:xfrm>
            <a:off x="8260198" y="4396823"/>
            <a:ext cx="4913764" cy="1169551"/>
          </a:xfrm>
          <a:prstGeom prst="rect">
            <a:avLst/>
          </a:prstGeom>
          <a:noFill/>
        </p:spPr>
        <p:txBody>
          <a:bodyPr wrap="square" rtlCol="0">
            <a:spAutoFit/>
          </a:bodyPr>
          <a:lstStyle/>
          <a:p>
            <a:r>
              <a:rPr lang="en-US" sz="1400" dirty="0" smtClean="0">
                <a:latin typeface="Consolas" panose="020B0609020204030204" pitchFamily="49" charset="0"/>
                <a:cs typeface="Consolas" panose="020B0609020204030204" pitchFamily="49" charset="0"/>
              </a:rPr>
              <a:t>[1, 2, 3]</a:t>
            </a:r>
            <a:br>
              <a:rPr lang="en-US" sz="1400" dirty="0" smtClean="0">
                <a:latin typeface="Consolas" panose="020B0609020204030204" pitchFamily="49" charset="0"/>
                <a:cs typeface="Consolas" panose="020B0609020204030204" pitchFamily="49" charset="0"/>
              </a:rPr>
            </a:br>
            <a:r>
              <a:rPr lang="en-US" sz="1400" dirty="0">
                <a:latin typeface="Consolas" panose="020B0609020204030204" pitchFamily="49" charset="0"/>
                <a:cs typeface="Consolas" panose="020B0609020204030204" pitchFamily="49" charset="0"/>
              </a:rPr>
              <a:t/>
            </a:r>
            <a:br>
              <a:rPr lang="en-US" sz="1400" dirty="0">
                <a:latin typeface="Consolas" panose="020B0609020204030204" pitchFamily="49" charset="0"/>
                <a:cs typeface="Consolas" panose="020B0609020204030204" pitchFamily="49" charset="0"/>
              </a:rPr>
            </a:br>
            <a:r>
              <a:rPr lang="en-US" sz="1400" dirty="0" smtClean="0">
                <a:latin typeface="Consolas" panose="020B0609020204030204" pitchFamily="49" charset="0"/>
                <a:cs typeface="Consolas" panose="020B0609020204030204" pitchFamily="49" charset="0"/>
              </a:rPr>
              <a:t>[3, 4]</a:t>
            </a:r>
          </a:p>
          <a:p>
            <a:endParaRPr lang="en-US" sz="1400" dirty="0">
              <a:latin typeface="Consolas" panose="020B0609020204030204" pitchFamily="49" charset="0"/>
              <a:cs typeface="Consolas" panose="020B0609020204030204" pitchFamily="49" charset="0"/>
            </a:endParaRPr>
          </a:p>
          <a:p>
            <a:r>
              <a:rPr lang="en-US" sz="1400" dirty="0">
                <a:latin typeface="Consolas" panose="020B0609020204030204" pitchFamily="49" charset="0"/>
                <a:cs typeface="Consolas" panose="020B0609020204030204" pitchFamily="49" charset="0"/>
              </a:rPr>
              <a:t>[[1], [2, 3], </a:t>
            </a:r>
            <a:r>
              <a:rPr lang="en-US" sz="1400" dirty="0" smtClean="0">
                <a:latin typeface="Consolas" panose="020B0609020204030204" pitchFamily="49" charset="0"/>
                <a:cs typeface="Consolas" panose="020B0609020204030204" pitchFamily="49" charset="0"/>
              </a:rPr>
              <a:t>[3, 4]]</a:t>
            </a:r>
            <a:endParaRPr lang="en-US" sz="1400" dirty="0">
              <a:latin typeface="Consolas" panose="020B0609020204030204" pitchFamily="49" charset="0"/>
              <a:cs typeface="Consolas" panose="020B0609020204030204" pitchFamily="49" charset="0"/>
            </a:endParaRPr>
          </a:p>
        </p:txBody>
      </p:sp>
      <p:pic>
        <p:nvPicPr>
          <p:cNvPr id="18" name="Picture 17"/>
          <p:cNvPicPr>
            <a:picLocks noChangeAspect="1"/>
          </p:cNvPicPr>
          <p:nvPr/>
        </p:nvPicPr>
        <p:blipFill>
          <a:blip r:embed="rId5"/>
          <a:stretch>
            <a:fillRect/>
          </a:stretch>
        </p:blipFill>
        <p:spPr>
          <a:xfrm>
            <a:off x="9018918" y="3731164"/>
            <a:ext cx="542450" cy="542450"/>
          </a:xfrm>
          <a:prstGeom prst="rect">
            <a:avLst/>
          </a:prstGeom>
        </p:spPr>
      </p:pic>
      <p:sp>
        <p:nvSpPr>
          <p:cNvPr id="21" name="TextBox 20"/>
          <p:cNvSpPr txBox="1"/>
          <p:nvPr/>
        </p:nvSpPr>
        <p:spPr>
          <a:xfrm>
            <a:off x="7908143" y="4376516"/>
            <a:ext cx="516367" cy="338554"/>
          </a:xfrm>
          <a:prstGeom prst="rect">
            <a:avLst/>
          </a:prstGeom>
          <a:noFill/>
        </p:spPr>
        <p:txBody>
          <a:bodyPr wrap="square" rtlCol="0">
            <a:spAutoFit/>
          </a:bodyPr>
          <a:lstStyle/>
          <a:p>
            <a:r>
              <a:rPr lang="en-US" sz="1600" b="1" dirty="0" smtClean="0">
                <a:solidFill>
                  <a:srgbClr val="1482AC"/>
                </a:solidFill>
                <a:latin typeface="Consolas" panose="020B0609020204030204" pitchFamily="49" charset="0"/>
                <a:ea typeface="Anonymous Pro" panose="02060609030202000504" pitchFamily="49" charset="0"/>
                <a:cs typeface="Consolas" panose="020B0609020204030204" pitchFamily="49" charset="0"/>
              </a:rPr>
              <a:t>x:</a:t>
            </a:r>
            <a:endParaRPr lang="en-US" b="1" dirty="0"/>
          </a:p>
        </p:txBody>
      </p:sp>
      <p:sp>
        <p:nvSpPr>
          <p:cNvPr id="22" name="TextBox 21"/>
          <p:cNvSpPr txBox="1"/>
          <p:nvPr/>
        </p:nvSpPr>
        <p:spPr>
          <a:xfrm>
            <a:off x="7918776" y="4796265"/>
            <a:ext cx="516367" cy="338554"/>
          </a:xfrm>
          <a:prstGeom prst="rect">
            <a:avLst/>
          </a:prstGeom>
          <a:noFill/>
        </p:spPr>
        <p:txBody>
          <a:bodyPr wrap="square" rtlCol="0">
            <a:spAutoFit/>
          </a:bodyPr>
          <a:lstStyle/>
          <a:p>
            <a:r>
              <a:rPr lang="en-US" sz="1600" b="1" dirty="0" smtClean="0">
                <a:solidFill>
                  <a:srgbClr val="1482AC"/>
                </a:solidFill>
                <a:latin typeface="Consolas" panose="020B0609020204030204" pitchFamily="49" charset="0"/>
                <a:ea typeface="Anonymous Pro" panose="02060609030202000504" pitchFamily="49" charset="0"/>
                <a:cs typeface="Consolas" panose="020B0609020204030204" pitchFamily="49" charset="0"/>
              </a:rPr>
              <a:t>y:</a:t>
            </a:r>
            <a:endParaRPr lang="en-US" b="1" dirty="0">
              <a:solidFill>
                <a:srgbClr val="1482AC"/>
              </a:solidFill>
            </a:endParaRPr>
          </a:p>
        </p:txBody>
      </p:sp>
      <p:sp>
        <p:nvSpPr>
          <p:cNvPr id="25" name="TextBox 24"/>
          <p:cNvSpPr txBox="1"/>
          <p:nvPr/>
        </p:nvSpPr>
        <p:spPr>
          <a:xfrm>
            <a:off x="6981002" y="2915242"/>
            <a:ext cx="3820717" cy="307777"/>
          </a:xfrm>
          <a:prstGeom prst="rect">
            <a:avLst/>
          </a:prstGeom>
          <a:noFill/>
        </p:spPr>
        <p:txBody>
          <a:bodyPr wrap="square" rtlCol="0">
            <a:spAutoFit/>
          </a:bodyPr>
          <a:lstStyle/>
          <a:p>
            <a:r>
              <a:rPr lang="en-US" sz="1400" b="1" dirty="0" smtClean="0">
                <a:latin typeface="Consolas" panose="020B0609020204030204" pitchFamily="49" charset="0"/>
                <a:cs typeface="Consolas" panose="020B0609020204030204" pitchFamily="49" charset="0"/>
              </a:rPr>
              <a:t>union(</a:t>
            </a:r>
            <a:r>
              <a:rPr lang="en-US" sz="1400" b="1" i="1" dirty="0" err="1" smtClean="0">
                <a:solidFill>
                  <a:srgbClr val="915CCC"/>
                </a:solidFill>
                <a:latin typeface="Consolas" panose="020B0609020204030204" pitchFamily="49" charset="0"/>
                <a:cs typeface="Consolas" panose="020B0609020204030204" pitchFamily="49" charset="0"/>
              </a:rPr>
              <a:t>otherRDD</a:t>
            </a:r>
            <a:r>
              <a:rPr lang="en-US" sz="1400" b="1" dirty="0" smtClean="0">
                <a:latin typeface="Consolas" panose="020B0609020204030204" pitchFamily="49" charset="0"/>
                <a:cs typeface="Consolas" panose="020B0609020204030204" pitchFamily="49" charset="0"/>
              </a:rPr>
              <a:t>)</a:t>
            </a:r>
            <a:endParaRPr lang="en-US" sz="1400" b="1" dirty="0">
              <a:latin typeface="Consolas" panose="020B0609020204030204" pitchFamily="49" charset="0"/>
              <a:cs typeface="Consolas" panose="020B0609020204030204" pitchFamily="49" charset="0"/>
            </a:endParaRPr>
          </a:p>
        </p:txBody>
      </p:sp>
      <p:sp>
        <p:nvSpPr>
          <p:cNvPr id="26" name="TextBox 25"/>
          <p:cNvSpPr txBox="1"/>
          <p:nvPr/>
        </p:nvSpPr>
        <p:spPr>
          <a:xfrm>
            <a:off x="3931397" y="2562004"/>
            <a:ext cx="8233785" cy="369332"/>
          </a:xfrm>
          <a:prstGeom prst="rect">
            <a:avLst/>
          </a:prstGeom>
          <a:noFill/>
        </p:spPr>
        <p:txBody>
          <a:bodyPr wrap="square" rtlCol="0">
            <a:spAutoFit/>
          </a:bodyPr>
          <a:lstStyle/>
          <a:p>
            <a:r>
              <a:rPr lang="en-US" dirty="0" smtClean="0"/>
              <a:t>Return a new RDD containing all items from two original RDDs. Duplicates are </a:t>
            </a:r>
            <a:r>
              <a:rPr lang="en-US" i="1" dirty="0" smtClean="0"/>
              <a:t>not </a:t>
            </a:r>
            <a:r>
              <a:rPr lang="en-US" dirty="0" smtClean="0"/>
              <a:t>culled.</a:t>
            </a:r>
            <a:endParaRPr lang="en-US" dirty="0"/>
          </a:p>
        </p:txBody>
      </p:sp>
      <p:pic>
        <p:nvPicPr>
          <p:cNvPr id="28" name="Picture 2" descr="http://www.insideoutretreats.com/site/images/TransformationButterflies.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17446" y="6378507"/>
            <a:ext cx="2009304" cy="479493"/>
          </a:xfrm>
          <a:prstGeom prst="rect">
            <a:avLst/>
          </a:prstGeom>
          <a:noFill/>
          <a:extLst>
            <a:ext uri="{909E8E84-426E-40DD-AFC4-6F175D3DCCD1}">
              <a14:hiddenFill xmlns:a14="http://schemas.microsoft.com/office/drawing/2010/main">
                <a:solidFill>
                  <a:srgbClr val="FFFFFF"/>
                </a:solidFill>
              </a14:hiddenFill>
            </a:ext>
          </a:extLst>
        </p:spPr>
      </p:pic>
      <p:sp>
        <p:nvSpPr>
          <p:cNvPr id="31" name="TextBox 30"/>
          <p:cNvSpPr txBox="1"/>
          <p:nvPr/>
        </p:nvSpPr>
        <p:spPr>
          <a:xfrm>
            <a:off x="2451177" y="5061728"/>
            <a:ext cx="5632862" cy="954107"/>
          </a:xfrm>
          <a:prstGeom prst="rect">
            <a:avLst/>
          </a:prstGeom>
          <a:noFill/>
        </p:spPr>
        <p:txBody>
          <a:bodyPr wrap="square" rtlCol="0">
            <a:spAutoFit/>
          </a:bodyPr>
          <a:lstStyle/>
          <a:p>
            <a:r>
              <a:rPr lang="en-US" sz="1400" dirty="0" err="1">
                <a:latin typeface="Consolas" panose="020B0609020204030204" pitchFamily="49" charset="0"/>
                <a:ea typeface="Anonymous Pro" panose="02060609030202000504" pitchFamily="49" charset="0"/>
                <a:cs typeface="Consolas" panose="020B0609020204030204" pitchFamily="49" charset="0"/>
              </a:rPr>
              <a:t>val</a:t>
            </a:r>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b="1" dirty="0">
                <a:solidFill>
                  <a:srgbClr val="1482AC"/>
                </a:solidFill>
                <a:latin typeface="Consolas" panose="020B0609020204030204" pitchFamily="49" charset="0"/>
                <a:ea typeface="Anonymous Pro" panose="02060609030202000504" pitchFamily="49" charset="0"/>
                <a:cs typeface="Consolas" panose="020B0609020204030204" pitchFamily="49" charset="0"/>
              </a:rPr>
              <a:t>x</a:t>
            </a:r>
            <a:r>
              <a:rPr lang="en-US" sz="1400" dirty="0">
                <a:latin typeface="Consolas" panose="020B0609020204030204" pitchFamily="49" charset="0"/>
                <a:ea typeface="Anonymous Pro" panose="02060609030202000504" pitchFamily="49" charset="0"/>
                <a:cs typeface="Consolas" panose="020B0609020204030204" pitchFamily="49" charset="0"/>
              </a:rPr>
              <a:t> = </a:t>
            </a:r>
            <a:r>
              <a:rPr lang="en-US" sz="1400" dirty="0" err="1">
                <a:latin typeface="Consolas" panose="020B0609020204030204" pitchFamily="49" charset="0"/>
                <a:ea typeface="Anonymous Pro" panose="02060609030202000504" pitchFamily="49" charset="0"/>
                <a:cs typeface="Consolas" panose="020B0609020204030204" pitchFamily="49" charset="0"/>
              </a:rPr>
              <a:t>sc.parallelize</a:t>
            </a:r>
            <a:r>
              <a:rPr lang="en-US" sz="1400" dirty="0">
                <a:latin typeface="Consolas" panose="020B0609020204030204" pitchFamily="49" charset="0"/>
                <a:ea typeface="Anonymous Pro" panose="02060609030202000504" pitchFamily="49" charset="0"/>
                <a:cs typeface="Consolas" panose="020B0609020204030204" pitchFamily="49" charset="0"/>
              </a:rPr>
              <a:t>(Array(1,2,3), 2)</a:t>
            </a:r>
          </a:p>
          <a:p>
            <a:r>
              <a:rPr lang="en-US" sz="1400" dirty="0" err="1">
                <a:latin typeface="Consolas" panose="020B0609020204030204" pitchFamily="49" charset="0"/>
                <a:ea typeface="Anonymous Pro" panose="02060609030202000504" pitchFamily="49" charset="0"/>
                <a:cs typeface="Consolas" panose="020B0609020204030204" pitchFamily="49" charset="0"/>
              </a:rPr>
              <a:t>val</a:t>
            </a:r>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b="1" dirty="0">
                <a:solidFill>
                  <a:srgbClr val="1482AC"/>
                </a:solidFill>
                <a:latin typeface="Consolas" panose="020B0609020204030204" pitchFamily="49" charset="0"/>
                <a:ea typeface="Anonymous Pro" panose="02060609030202000504" pitchFamily="49" charset="0"/>
                <a:cs typeface="Consolas" panose="020B0609020204030204" pitchFamily="49" charset="0"/>
              </a:rPr>
              <a:t>y</a:t>
            </a:r>
            <a:r>
              <a:rPr lang="en-US" sz="1400" dirty="0">
                <a:latin typeface="Consolas" panose="020B0609020204030204" pitchFamily="49" charset="0"/>
                <a:ea typeface="Anonymous Pro" panose="02060609030202000504" pitchFamily="49" charset="0"/>
                <a:cs typeface="Consolas" panose="020B0609020204030204" pitchFamily="49" charset="0"/>
              </a:rPr>
              <a:t> = </a:t>
            </a:r>
            <a:r>
              <a:rPr lang="en-US" sz="1400" dirty="0" err="1" smtClean="0">
                <a:latin typeface="Consolas" panose="020B0609020204030204" pitchFamily="49" charset="0"/>
                <a:ea typeface="Anonymous Pro" panose="02060609030202000504" pitchFamily="49" charset="0"/>
                <a:cs typeface="Consolas" panose="020B0609020204030204" pitchFamily="49" charset="0"/>
              </a:rPr>
              <a:t>sc.parallelize</a:t>
            </a:r>
            <a:r>
              <a:rPr lang="en-US" sz="1400" dirty="0" smtClean="0">
                <a:latin typeface="Consolas" panose="020B0609020204030204" pitchFamily="49" charset="0"/>
                <a:ea typeface="Anonymous Pro" panose="02060609030202000504" pitchFamily="49" charset="0"/>
                <a:cs typeface="Consolas" panose="020B0609020204030204" pitchFamily="49" charset="0"/>
              </a:rPr>
              <a:t>(Array(3,4,5,1), </a:t>
            </a:r>
            <a:r>
              <a:rPr lang="en-US" sz="1400" dirty="0">
                <a:latin typeface="Consolas" panose="020B0609020204030204" pitchFamily="49" charset="0"/>
                <a:ea typeface="Anonymous Pro" panose="02060609030202000504" pitchFamily="49" charset="0"/>
                <a:cs typeface="Consolas" panose="020B0609020204030204" pitchFamily="49" charset="0"/>
              </a:rPr>
              <a:t>2</a:t>
            </a:r>
            <a:r>
              <a:rPr lang="en-US" sz="1400" dirty="0" smtClean="0">
                <a:latin typeface="Consolas" panose="020B0609020204030204" pitchFamily="49" charset="0"/>
                <a:ea typeface="Anonymous Pro" panose="02060609030202000504" pitchFamily="49" charset="0"/>
                <a:cs typeface="Consolas" panose="020B0609020204030204" pitchFamily="49" charset="0"/>
              </a:rPr>
              <a:t>)</a:t>
            </a:r>
            <a:endParaRPr lang="en-US" sz="1400" dirty="0">
              <a:latin typeface="Consolas" panose="020B0609020204030204" pitchFamily="49" charset="0"/>
              <a:ea typeface="Anonymous Pro" panose="02060609030202000504" pitchFamily="49" charset="0"/>
              <a:cs typeface="Consolas" panose="020B0609020204030204" pitchFamily="49" charset="0"/>
            </a:endParaRPr>
          </a:p>
          <a:p>
            <a:r>
              <a:rPr lang="en-US" sz="1400" dirty="0" err="1">
                <a:latin typeface="Consolas" panose="020B0609020204030204" pitchFamily="49" charset="0"/>
                <a:ea typeface="Anonymous Pro" panose="02060609030202000504" pitchFamily="49" charset="0"/>
                <a:cs typeface="Consolas" panose="020B0609020204030204" pitchFamily="49" charset="0"/>
              </a:rPr>
              <a:t>val</a:t>
            </a:r>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b="1" dirty="0" smtClean="0">
                <a:solidFill>
                  <a:srgbClr val="1482AC"/>
                </a:solidFill>
                <a:latin typeface="Consolas" panose="020B0609020204030204" pitchFamily="49" charset="0"/>
                <a:ea typeface="Anonymous Pro" panose="02060609030202000504" pitchFamily="49" charset="0"/>
                <a:cs typeface="Consolas" panose="020B0609020204030204" pitchFamily="49" charset="0"/>
              </a:rPr>
              <a:t>z</a:t>
            </a:r>
            <a:r>
              <a:rPr lang="en-US" sz="1400" dirty="0" smtClean="0">
                <a:latin typeface="Consolas" panose="020B0609020204030204" pitchFamily="49" charset="0"/>
                <a:ea typeface="Anonymous Pro" panose="02060609030202000504" pitchFamily="49" charset="0"/>
                <a:cs typeface="Consolas" panose="020B0609020204030204" pitchFamily="49" charset="0"/>
              </a:rPr>
              <a:t> </a:t>
            </a:r>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b="1" dirty="0" err="1">
                <a:solidFill>
                  <a:srgbClr val="1482AC"/>
                </a:solidFill>
                <a:latin typeface="Consolas" panose="020B0609020204030204" pitchFamily="49" charset="0"/>
                <a:ea typeface="Anonymous Pro" panose="02060609030202000504" pitchFamily="49" charset="0"/>
                <a:cs typeface="Consolas" panose="020B0609020204030204" pitchFamily="49" charset="0"/>
              </a:rPr>
              <a:t>x</a:t>
            </a:r>
            <a:r>
              <a:rPr lang="en-US" sz="1400" dirty="0" err="1">
                <a:latin typeface="Consolas" panose="020B0609020204030204" pitchFamily="49" charset="0"/>
                <a:ea typeface="Anonymous Pro" panose="02060609030202000504" pitchFamily="49" charset="0"/>
                <a:cs typeface="Consolas" panose="020B0609020204030204" pitchFamily="49" charset="0"/>
              </a:rPr>
              <a:t>.union</a:t>
            </a:r>
            <a:r>
              <a:rPr lang="en-US" sz="1400" dirty="0">
                <a:latin typeface="Consolas" panose="020B0609020204030204" pitchFamily="49" charset="0"/>
                <a:ea typeface="Anonymous Pro" panose="02060609030202000504" pitchFamily="49" charset="0"/>
                <a:cs typeface="Consolas" panose="020B0609020204030204" pitchFamily="49" charset="0"/>
              </a:rPr>
              <a:t>(</a:t>
            </a:r>
            <a:r>
              <a:rPr lang="en-US" sz="1400" b="1" dirty="0">
                <a:solidFill>
                  <a:srgbClr val="1482AC"/>
                </a:solidFill>
                <a:latin typeface="Consolas" panose="020B0609020204030204" pitchFamily="49" charset="0"/>
                <a:ea typeface="Anonymous Pro" panose="02060609030202000504" pitchFamily="49" charset="0"/>
                <a:cs typeface="Consolas" panose="020B0609020204030204" pitchFamily="49" charset="0"/>
              </a:rPr>
              <a:t>y</a:t>
            </a:r>
            <a:r>
              <a:rPr lang="en-US" sz="1400" dirty="0">
                <a:latin typeface="Consolas" panose="020B0609020204030204" pitchFamily="49" charset="0"/>
                <a:ea typeface="Anonymous Pro" panose="02060609030202000504" pitchFamily="49" charset="0"/>
                <a:cs typeface="Consolas" panose="020B0609020204030204" pitchFamily="49" charset="0"/>
              </a:rPr>
              <a:t>)</a:t>
            </a:r>
          </a:p>
          <a:p>
            <a:r>
              <a:rPr lang="en-US" sz="1400" dirty="0" err="1">
                <a:latin typeface="Consolas" panose="020B0609020204030204" pitchFamily="49" charset="0"/>
                <a:ea typeface="Anonymous Pro" panose="02060609030202000504" pitchFamily="49" charset="0"/>
                <a:cs typeface="Consolas" panose="020B0609020204030204" pitchFamily="49" charset="0"/>
              </a:rPr>
              <a:t>val</a:t>
            </a:r>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b="1" dirty="0" err="1">
                <a:solidFill>
                  <a:srgbClr val="1482AC"/>
                </a:solidFill>
                <a:latin typeface="Consolas" panose="020B0609020204030204" pitchFamily="49" charset="0"/>
                <a:ea typeface="Anonymous Pro" panose="02060609030202000504" pitchFamily="49" charset="0"/>
                <a:cs typeface="Consolas" panose="020B0609020204030204" pitchFamily="49" charset="0"/>
              </a:rPr>
              <a:t>zOut</a:t>
            </a:r>
            <a:r>
              <a:rPr lang="en-US" sz="1400" dirty="0">
                <a:solidFill>
                  <a:srgbClr val="1482AC"/>
                </a:solidFill>
                <a:latin typeface="Consolas" panose="020B0609020204030204" pitchFamily="49" charset="0"/>
                <a:ea typeface="Anonymous Pro" panose="02060609030202000504" pitchFamily="49" charset="0"/>
                <a:cs typeface="Consolas" panose="020B0609020204030204" pitchFamily="49" charset="0"/>
              </a:rPr>
              <a:t> </a:t>
            </a:r>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b="1" dirty="0" err="1">
                <a:solidFill>
                  <a:srgbClr val="1482AC"/>
                </a:solidFill>
                <a:latin typeface="Consolas" panose="020B0609020204030204" pitchFamily="49" charset="0"/>
                <a:ea typeface="Anonymous Pro" panose="02060609030202000504" pitchFamily="49" charset="0"/>
                <a:cs typeface="Consolas" panose="020B0609020204030204" pitchFamily="49" charset="0"/>
              </a:rPr>
              <a:t>z</a:t>
            </a:r>
            <a:r>
              <a:rPr lang="en-US" sz="1400" dirty="0" err="1">
                <a:latin typeface="Consolas" panose="020B0609020204030204" pitchFamily="49" charset="0"/>
                <a:ea typeface="Anonymous Pro" panose="02060609030202000504" pitchFamily="49" charset="0"/>
                <a:cs typeface="Consolas" panose="020B0609020204030204" pitchFamily="49" charset="0"/>
              </a:rPr>
              <a:t>.glom</a:t>
            </a:r>
            <a:r>
              <a:rPr lang="en-US" sz="1400" dirty="0">
                <a:latin typeface="Consolas" panose="020B0609020204030204" pitchFamily="49" charset="0"/>
                <a:ea typeface="Anonymous Pro" panose="02060609030202000504" pitchFamily="49" charset="0"/>
                <a:cs typeface="Consolas" panose="020B0609020204030204" pitchFamily="49" charset="0"/>
              </a:rPr>
              <a:t>().collect()</a:t>
            </a:r>
          </a:p>
        </p:txBody>
      </p:sp>
      <p:sp>
        <p:nvSpPr>
          <p:cNvPr id="27" name="Rectangle 26"/>
          <p:cNvSpPr/>
          <p:nvPr/>
        </p:nvSpPr>
        <p:spPr>
          <a:xfrm>
            <a:off x="4813786" y="616530"/>
            <a:ext cx="1187062" cy="508916"/>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4966186" y="768930"/>
            <a:ext cx="1187062" cy="508916"/>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9026008" y="460249"/>
            <a:ext cx="1187062" cy="508916"/>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9178408" y="612649"/>
            <a:ext cx="1187062" cy="508916"/>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6894661" y="1301550"/>
            <a:ext cx="1187062" cy="508916"/>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7047061" y="1453950"/>
            <a:ext cx="1187062" cy="508916"/>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7199461" y="1606350"/>
            <a:ext cx="1187062" cy="508916"/>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7351861" y="1758750"/>
            <a:ext cx="1187062" cy="508916"/>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7504261" y="1911150"/>
            <a:ext cx="1187062" cy="508916"/>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p:cNvCxnSpPr/>
          <p:nvPr/>
        </p:nvCxnSpPr>
        <p:spPr>
          <a:xfrm flipH="1">
            <a:off x="8097792" y="822248"/>
            <a:ext cx="623841" cy="32675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3" name="Straight Arrow Connector 42"/>
          <p:cNvCxnSpPr/>
          <p:nvPr/>
        </p:nvCxnSpPr>
        <p:spPr>
          <a:xfrm>
            <a:off x="6331985" y="894912"/>
            <a:ext cx="456775" cy="25695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pic>
        <p:nvPicPr>
          <p:cNvPr id="44" name="Picture 2" descr="http://upload.wikimedia.org/wikipedia/commons/thumb/6/6d/Venn_A_intersect_B.svg/2000px-Venn_A_intersect_B.svg.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100721" y="6112134"/>
            <a:ext cx="1043899" cy="745866"/>
          </a:xfrm>
          <a:prstGeom prst="rect">
            <a:avLst/>
          </a:prstGeom>
          <a:noFill/>
          <a:extLst>
            <a:ext uri="{909E8E84-426E-40DD-AFC4-6F175D3DCCD1}">
              <a14:hiddenFill xmlns:a14="http://schemas.microsoft.com/office/drawing/2010/main">
                <a:solidFill>
                  <a:srgbClr val="FFFFFF"/>
                </a:solidFill>
              </a14:hiddenFill>
            </a:ext>
          </a:extLst>
        </p:spPr>
      </p:pic>
      <p:sp>
        <p:nvSpPr>
          <p:cNvPr id="45" name="TextBox 44"/>
          <p:cNvSpPr txBox="1"/>
          <p:nvPr/>
        </p:nvSpPr>
        <p:spPr>
          <a:xfrm>
            <a:off x="7918776" y="5254093"/>
            <a:ext cx="516367" cy="338554"/>
          </a:xfrm>
          <a:prstGeom prst="rect">
            <a:avLst/>
          </a:prstGeom>
          <a:noFill/>
        </p:spPr>
        <p:txBody>
          <a:bodyPr wrap="square" rtlCol="0">
            <a:spAutoFit/>
          </a:bodyPr>
          <a:lstStyle/>
          <a:p>
            <a:r>
              <a:rPr lang="en-US" sz="1600" b="1" dirty="0" smtClean="0">
                <a:solidFill>
                  <a:srgbClr val="1482AC"/>
                </a:solidFill>
                <a:latin typeface="Consolas" panose="020B0609020204030204" pitchFamily="49" charset="0"/>
                <a:ea typeface="Anonymous Pro" panose="02060609030202000504" pitchFamily="49" charset="0"/>
                <a:cs typeface="Consolas" panose="020B0609020204030204" pitchFamily="49" charset="0"/>
              </a:rPr>
              <a:t>z:</a:t>
            </a:r>
            <a:endParaRPr lang="en-US" b="1" dirty="0">
              <a:solidFill>
                <a:srgbClr val="1482AC"/>
              </a:solidFill>
            </a:endParaRPr>
          </a:p>
        </p:txBody>
      </p:sp>
      <p:pic>
        <p:nvPicPr>
          <p:cNvPr id="46" name="Picture 3" descr="C:\Dropbox\Databricks\images etc\green (Mobile).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481945" y="190145"/>
            <a:ext cx="505427" cy="674429"/>
          </a:xfrm>
          <a:prstGeom prst="rect">
            <a:avLst/>
          </a:prstGeom>
          <a:noFill/>
          <a:ln w="15875">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87143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ectangle 56"/>
          <p:cNvSpPr/>
          <p:nvPr/>
        </p:nvSpPr>
        <p:spPr>
          <a:xfrm>
            <a:off x="8827390" y="1920148"/>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p:cNvSpPr txBox="1"/>
          <p:nvPr/>
        </p:nvSpPr>
        <p:spPr>
          <a:xfrm>
            <a:off x="9194494" y="1932058"/>
            <a:ext cx="301896" cy="307777"/>
          </a:xfrm>
          <a:prstGeom prst="rect">
            <a:avLst/>
          </a:prstGeom>
          <a:noFill/>
        </p:spPr>
        <p:txBody>
          <a:bodyPr wrap="square" rtlCol="0">
            <a:spAutoFit/>
          </a:bodyPr>
          <a:lstStyle/>
          <a:p>
            <a:r>
              <a:rPr lang="en-US" sz="1400" dirty="0">
                <a:solidFill>
                  <a:schemeClr val="bg1"/>
                </a:solidFill>
              </a:rPr>
              <a:t>5</a:t>
            </a:r>
          </a:p>
        </p:txBody>
      </p:sp>
      <p:sp>
        <p:nvSpPr>
          <p:cNvPr id="61" name="TextBox 60"/>
          <p:cNvSpPr txBox="1"/>
          <p:nvPr/>
        </p:nvSpPr>
        <p:spPr>
          <a:xfrm>
            <a:off x="8843799" y="1938507"/>
            <a:ext cx="344792" cy="307777"/>
          </a:xfrm>
          <a:prstGeom prst="rect">
            <a:avLst/>
          </a:prstGeom>
          <a:solidFill>
            <a:srgbClr val="FFFF00"/>
          </a:solidFill>
        </p:spPr>
        <p:txBody>
          <a:bodyPr wrap="square" rtlCol="0">
            <a:spAutoFit/>
          </a:bodyPr>
          <a:lstStyle/>
          <a:p>
            <a:pPr algn="ctr"/>
            <a:r>
              <a:rPr lang="en-US" sz="1400" dirty="0"/>
              <a:t>B</a:t>
            </a:r>
          </a:p>
        </p:txBody>
      </p:sp>
      <p:sp>
        <p:nvSpPr>
          <p:cNvPr id="58" name="Rectangle 57"/>
          <p:cNvSpPr/>
          <p:nvPr/>
        </p:nvSpPr>
        <p:spPr>
          <a:xfrm>
            <a:off x="3002287" y="2179500"/>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join</a:t>
            </a:r>
            <a:endParaRPr lang="en-US" dirty="0"/>
          </a:p>
        </p:txBody>
      </p:sp>
      <p:sp>
        <p:nvSpPr>
          <p:cNvPr id="9" name="TextBox 8"/>
          <p:cNvSpPr txBox="1"/>
          <p:nvPr/>
        </p:nvSpPr>
        <p:spPr>
          <a:xfrm>
            <a:off x="3732525" y="1335549"/>
            <a:ext cx="1419253" cy="400110"/>
          </a:xfrm>
          <a:prstGeom prst="rect">
            <a:avLst/>
          </a:prstGeom>
          <a:noFill/>
        </p:spPr>
        <p:txBody>
          <a:bodyPr wrap="square" rtlCol="0">
            <a:spAutoFit/>
          </a:bodyPr>
          <a:lstStyle/>
          <a:p>
            <a:r>
              <a:rPr lang="en-US" sz="2000" dirty="0" smtClean="0"/>
              <a:t>RDD: </a:t>
            </a:r>
            <a:r>
              <a:rPr lang="en-US" sz="2000" b="1" dirty="0" smtClean="0">
                <a:solidFill>
                  <a:srgbClr val="1482AC"/>
                </a:solidFill>
              </a:rPr>
              <a:t>x</a:t>
            </a:r>
            <a:endParaRPr lang="en-US" sz="2000" b="1" dirty="0">
              <a:solidFill>
                <a:srgbClr val="1482AC"/>
              </a:solidFill>
            </a:endParaRPr>
          </a:p>
        </p:txBody>
      </p:sp>
      <p:pic>
        <p:nvPicPr>
          <p:cNvPr id="11" name="Picture 2" descr="http://www.insideoutretreats.com/site/images/TransformationButterflie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7446" y="6378507"/>
            <a:ext cx="2009304" cy="479493"/>
          </a:xfrm>
          <a:prstGeom prst="rect">
            <a:avLst/>
          </a:prstGeom>
          <a:noFill/>
          <a:extLst>
            <a:ext uri="{909E8E84-426E-40DD-AFC4-6F175D3DCCD1}">
              <a14:hiddenFill xmlns:a14="http://schemas.microsoft.com/office/drawing/2010/main">
                <a:solidFill>
                  <a:srgbClr val="FFFFFF"/>
                </a:solidFill>
              </a14:hiddenFill>
            </a:ext>
          </a:extLst>
        </p:spPr>
      </p:pic>
      <p:sp>
        <p:nvSpPr>
          <p:cNvPr id="26" name="Rectangle 25"/>
          <p:cNvSpPr/>
          <p:nvPr/>
        </p:nvSpPr>
        <p:spPr>
          <a:xfrm>
            <a:off x="8959771" y="232638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9764730" y="1335549"/>
            <a:ext cx="1419253" cy="400110"/>
          </a:xfrm>
          <a:prstGeom prst="rect">
            <a:avLst/>
          </a:prstGeom>
          <a:noFill/>
        </p:spPr>
        <p:txBody>
          <a:bodyPr wrap="square" rtlCol="0">
            <a:spAutoFit/>
          </a:bodyPr>
          <a:lstStyle/>
          <a:p>
            <a:r>
              <a:rPr lang="en-US" sz="2000" dirty="0" smtClean="0"/>
              <a:t>RDD: </a:t>
            </a:r>
            <a:r>
              <a:rPr lang="en-US" sz="2000" b="1" dirty="0">
                <a:solidFill>
                  <a:srgbClr val="1482AC"/>
                </a:solidFill>
              </a:rPr>
              <a:t>y</a:t>
            </a:r>
          </a:p>
        </p:txBody>
      </p:sp>
      <p:sp>
        <p:nvSpPr>
          <p:cNvPr id="34" name="TextBox 33"/>
          <p:cNvSpPr txBox="1"/>
          <p:nvPr/>
        </p:nvSpPr>
        <p:spPr>
          <a:xfrm>
            <a:off x="9323478" y="2336252"/>
            <a:ext cx="827022" cy="307777"/>
          </a:xfrm>
          <a:prstGeom prst="rect">
            <a:avLst/>
          </a:prstGeom>
          <a:noFill/>
        </p:spPr>
        <p:txBody>
          <a:bodyPr wrap="square" rtlCol="0">
            <a:spAutoFit/>
          </a:bodyPr>
          <a:lstStyle/>
          <a:p>
            <a:r>
              <a:rPr lang="en-US" sz="1400" dirty="0" smtClean="0">
                <a:solidFill>
                  <a:schemeClr val="bg1"/>
                </a:solidFill>
              </a:rPr>
              <a:t>4</a:t>
            </a:r>
            <a:endParaRPr lang="en-US" sz="1400" dirty="0">
              <a:solidFill>
                <a:schemeClr val="bg1"/>
              </a:solidFill>
            </a:endParaRPr>
          </a:p>
        </p:txBody>
      </p:sp>
      <p:pic>
        <p:nvPicPr>
          <p:cNvPr id="35" name="Picture 4" descr="http://pixabay.com/static/uploads/photo/2012/04/24/11/21/merging-39400_64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153382" y="156159"/>
            <a:ext cx="835292" cy="835292"/>
          </a:xfrm>
          <a:prstGeom prst="rect">
            <a:avLst/>
          </a:prstGeom>
          <a:noFill/>
          <a:extLst>
            <a:ext uri="{909E8E84-426E-40DD-AFC4-6F175D3DCCD1}">
              <a14:hiddenFill xmlns:a14="http://schemas.microsoft.com/office/drawing/2010/main">
                <a:solidFill>
                  <a:srgbClr val="FFFFFF"/>
                </a:solidFill>
              </a14:hiddenFill>
            </a:ext>
          </a:extLst>
        </p:spPr>
      </p:pic>
      <p:sp>
        <p:nvSpPr>
          <p:cNvPr id="63" name="TextBox 62"/>
          <p:cNvSpPr txBox="1"/>
          <p:nvPr/>
        </p:nvSpPr>
        <p:spPr>
          <a:xfrm>
            <a:off x="3366444" y="2183148"/>
            <a:ext cx="301896" cy="307777"/>
          </a:xfrm>
          <a:prstGeom prst="rect">
            <a:avLst/>
          </a:prstGeom>
          <a:noFill/>
        </p:spPr>
        <p:txBody>
          <a:bodyPr wrap="square" rtlCol="0">
            <a:spAutoFit/>
          </a:bodyPr>
          <a:lstStyle/>
          <a:p>
            <a:r>
              <a:rPr lang="en-US" sz="1400" dirty="0" smtClean="0">
                <a:solidFill>
                  <a:schemeClr val="bg1"/>
                </a:solidFill>
              </a:rPr>
              <a:t>2</a:t>
            </a:r>
            <a:endParaRPr lang="en-US" sz="1400" dirty="0">
              <a:solidFill>
                <a:schemeClr val="bg1"/>
              </a:solidFill>
            </a:endParaRPr>
          </a:p>
        </p:txBody>
      </p:sp>
      <p:pic>
        <p:nvPicPr>
          <p:cNvPr id="45" name="Picture 2" descr="http://upload.wikimedia.org/wikipedia/commons/thumb/6/6d/Venn_A_intersect_B.svg/2000px-Venn_A_intersect_B.sv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00721" y="6112134"/>
            <a:ext cx="1043899" cy="745866"/>
          </a:xfrm>
          <a:prstGeom prst="rect">
            <a:avLst/>
          </a:prstGeom>
          <a:noFill/>
          <a:extLst>
            <a:ext uri="{909E8E84-426E-40DD-AFC4-6F175D3DCCD1}">
              <a14:hiddenFill xmlns:a14="http://schemas.microsoft.com/office/drawing/2010/main">
                <a:solidFill>
                  <a:srgbClr val="FFFFFF"/>
                </a:solidFill>
              </a14:hiddenFill>
            </a:ext>
          </a:extLst>
        </p:spPr>
      </p:pic>
      <p:sp>
        <p:nvSpPr>
          <p:cNvPr id="60" name="TextBox 59"/>
          <p:cNvSpPr txBox="1"/>
          <p:nvPr/>
        </p:nvSpPr>
        <p:spPr>
          <a:xfrm>
            <a:off x="3015728" y="2191815"/>
            <a:ext cx="344792" cy="307777"/>
          </a:xfrm>
          <a:prstGeom prst="rect">
            <a:avLst/>
          </a:prstGeom>
          <a:solidFill>
            <a:srgbClr val="FFFF00"/>
          </a:solidFill>
        </p:spPr>
        <p:txBody>
          <a:bodyPr wrap="square" rtlCol="0">
            <a:spAutoFit/>
          </a:bodyPr>
          <a:lstStyle/>
          <a:p>
            <a:pPr algn="ctr"/>
            <a:r>
              <a:rPr lang="en-US" sz="1400" dirty="0"/>
              <a:t>B</a:t>
            </a:r>
          </a:p>
        </p:txBody>
      </p:sp>
      <p:sp>
        <p:nvSpPr>
          <p:cNvPr id="69" name="TextBox 68"/>
          <p:cNvSpPr txBox="1"/>
          <p:nvPr/>
        </p:nvSpPr>
        <p:spPr>
          <a:xfrm>
            <a:off x="8971632" y="2335290"/>
            <a:ext cx="344792" cy="307777"/>
          </a:xfrm>
          <a:prstGeom prst="rect">
            <a:avLst/>
          </a:prstGeom>
          <a:solidFill>
            <a:srgbClr val="915CCC"/>
          </a:solidFill>
        </p:spPr>
        <p:txBody>
          <a:bodyPr wrap="square" rtlCol="0">
            <a:spAutoFit/>
          </a:bodyPr>
          <a:lstStyle/>
          <a:p>
            <a:pPr algn="ctr"/>
            <a:r>
              <a:rPr lang="en-US" sz="1400" dirty="0" smtClean="0">
                <a:solidFill>
                  <a:schemeClr val="bg1"/>
                </a:solidFill>
              </a:rPr>
              <a:t>A</a:t>
            </a:r>
            <a:endParaRPr lang="en-US" sz="1400" dirty="0">
              <a:solidFill>
                <a:schemeClr val="bg1"/>
              </a:solidFill>
            </a:endParaRPr>
          </a:p>
        </p:txBody>
      </p:sp>
      <p:sp>
        <p:nvSpPr>
          <p:cNvPr id="59" name="Rectangle 58"/>
          <p:cNvSpPr/>
          <p:nvPr/>
        </p:nvSpPr>
        <p:spPr>
          <a:xfrm>
            <a:off x="3134668" y="2559451"/>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p:cNvSpPr txBox="1"/>
          <p:nvPr/>
        </p:nvSpPr>
        <p:spPr>
          <a:xfrm>
            <a:off x="3492318" y="2561563"/>
            <a:ext cx="301896" cy="307777"/>
          </a:xfrm>
          <a:prstGeom prst="rect">
            <a:avLst/>
          </a:prstGeom>
          <a:noFill/>
        </p:spPr>
        <p:txBody>
          <a:bodyPr wrap="square" rtlCol="0">
            <a:spAutoFit/>
          </a:bodyPr>
          <a:lstStyle/>
          <a:p>
            <a:r>
              <a:rPr lang="en-US" sz="1400" dirty="0" smtClean="0">
                <a:solidFill>
                  <a:schemeClr val="bg1"/>
                </a:solidFill>
              </a:rPr>
              <a:t>1</a:t>
            </a:r>
            <a:endParaRPr lang="en-US" sz="1400" dirty="0">
              <a:solidFill>
                <a:schemeClr val="bg1"/>
              </a:solidFill>
            </a:endParaRPr>
          </a:p>
        </p:txBody>
      </p:sp>
      <p:sp>
        <p:nvSpPr>
          <p:cNvPr id="70" name="TextBox 69"/>
          <p:cNvSpPr txBox="1"/>
          <p:nvPr/>
        </p:nvSpPr>
        <p:spPr>
          <a:xfrm>
            <a:off x="3148119" y="2575276"/>
            <a:ext cx="344792" cy="307777"/>
          </a:xfrm>
          <a:prstGeom prst="rect">
            <a:avLst/>
          </a:prstGeom>
          <a:solidFill>
            <a:srgbClr val="915CCC"/>
          </a:solidFill>
        </p:spPr>
        <p:txBody>
          <a:bodyPr wrap="square" rtlCol="0">
            <a:spAutoFit/>
          </a:bodyPr>
          <a:lstStyle/>
          <a:p>
            <a:pPr algn="ctr"/>
            <a:r>
              <a:rPr lang="en-US" sz="1400" dirty="0" smtClean="0">
                <a:solidFill>
                  <a:schemeClr val="bg1"/>
                </a:solidFill>
              </a:rPr>
              <a:t>A</a:t>
            </a:r>
            <a:endParaRPr lang="en-US" sz="1400" dirty="0">
              <a:solidFill>
                <a:schemeClr val="bg1"/>
              </a:solidFill>
            </a:endParaRPr>
          </a:p>
        </p:txBody>
      </p:sp>
      <p:sp>
        <p:nvSpPr>
          <p:cNvPr id="52" name="Rectangle 51"/>
          <p:cNvSpPr/>
          <p:nvPr/>
        </p:nvSpPr>
        <p:spPr>
          <a:xfrm>
            <a:off x="9092152" y="2732618"/>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9447464" y="2751155"/>
            <a:ext cx="1067912" cy="307777"/>
          </a:xfrm>
          <a:prstGeom prst="rect">
            <a:avLst/>
          </a:prstGeom>
          <a:noFill/>
        </p:spPr>
        <p:txBody>
          <a:bodyPr wrap="square" rtlCol="0">
            <a:spAutoFit/>
          </a:bodyPr>
          <a:lstStyle/>
          <a:p>
            <a:r>
              <a:rPr lang="en-US" sz="1400" dirty="0">
                <a:solidFill>
                  <a:schemeClr val="bg1"/>
                </a:solidFill>
              </a:rPr>
              <a:t>3</a:t>
            </a:r>
          </a:p>
        </p:txBody>
      </p:sp>
      <p:sp>
        <p:nvSpPr>
          <p:cNvPr id="68" name="TextBox 67"/>
          <p:cNvSpPr txBox="1"/>
          <p:nvPr/>
        </p:nvSpPr>
        <p:spPr>
          <a:xfrm>
            <a:off x="9108347" y="2744166"/>
            <a:ext cx="344792" cy="307777"/>
          </a:xfrm>
          <a:prstGeom prst="rect">
            <a:avLst/>
          </a:prstGeom>
          <a:solidFill>
            <a:srgbClr val="915CCC"/>
          </a:solidFill>
        </p:spPr>
        <p:txBody>
          <a:bodyPr wrap="square" rtlCol="0">
            <a:spAutoFit/>
          </a:bodyPr>
          <a:lstStyle/>
          <a:p>
            <a:pPr algn="ctr"/>
            <a:r>
              <a:rPr lang="en-US" sz="1400" dirty="0" smtClean="0">
                <a:solidFill>
                  <a:schemeClr val="bg1"/>
                </a:solidFill>
              </a:rPr>
              <a:t>A</a:t>
            </a:r>
            <a:endParaRPr lang="en-US" sz="1400" dirty="0">
              <a:solidFill>
                <a:schemeClr val="bg1"/>
              </a:solidFill>
            </a:endParaRPr>
          </a:p>
        </p:txBody>
      </p:sp>
    </p:spTree>
    <p:extLst>
      <p:ext uri="{BB962C8B-B14F-4D97-AF65-F5344CB8AC3E}">
        <p14:creationId xmlns:p14="http://schemas.microsoft.com/office/powerpoint/2010/main" val="29011816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join</a:t>
            </a:r>
            <a:endParaRPr lang="en-US" dirty="0"/>
          </a:p>
        </p:txBody>
      </p:sp>
      <p:sp>
        <p:nvSpPr>
          <p:cNvPr id="9" name="TextBox 8"/>
          <p:cNvSpPr txBox="1"/>
          <p:nvPr/>
        </p:nvSpPr>
        <p:spPr>
          <a:xfrm>
            <a:off x="3732525" y="1335549"/>
            <a:ext cx="1419253" cy="400110"/>
          </a:xfrm>
          <a:prstGeom prst="rect">
            <a:avLst/>
          </a:prstGeom>
          <a:noFill/>
        </p:spPr>
        <p:txBody>
          <a:bodyPr wrap="square" rtlCol="0">
            <a:spAutoFit/>
          </a:bodyPr>
          <a:lstStyle/>
          <a:p>
            <a:r>
              <a:rPr lang="en-US" sz="2000" dirty="0" smtClean="0"/>
              <a:t>RDD: </a:t>
            </a:r>
            <a:r>
              <a:rPr lang="en-US" sz="2000" b="1" dirty="0" smtClean="0">
                <a:solidFill>
                  <a:srgbClr val="1482AC"/>
                </a:solidFill>
              </a:rPr>
              <a:t>x</a:t>
            </a:r>
            <a:endParaRPr lang="en-US" sz="2000" b="1" dirty="0">
              <a:solidFill>
                <a:srgbClr val="1482AC"/>
              </a:solidFill>
            </a:endParaRPr>
          </a:p>
        </p:txBody>
      </p:sp>
      <p:pic>
        <p:nvPicPr>
          <p:cNvPr id="11" name="Picture 2" descr="http://www.insideoutretreats.com/site/images/TransformationButterflie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7446" y="6378507"/>
            <a:ext cx="2009304" cy="479493"/>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p:cNvSpPr txBox="1"/>
          <p:nvPr/>
        </p:nvSpPr>
        <p:spPr>
          <a:xfrm>
            <a:off x="9764730" y="1335549"/>
            <a:ext cx="1419253" cy="400110"/>
          </a:xfrm>
          <a:prstGeom prst="rect">
            <a:avLst/>
          </a:prstGeom>
          <a:noFill/>
        </p:spPr>
        <p:txBody>
          <a:bodyPr wrap="square" rtlCol="0">
            <a:spAutoFit/>
          </a:bodyPr>
          <a:lstStyle/>
          <a:p>
            <a:r>
              <a:rPr lang="en-US" sz="2000" dirty="0" smtClean="0"/>
              <a:t>RDD: </a:t>
            </a:r>
            <a:r>
              <a:rPr lang="en-US" sz="2000" b="1" dirty="0">
                <a:solidFill>
                  <a:srgbClr val="1482AC"/>
                </a:solidFill>
              </a:rPr>
              <a:t>y</a:t>
            </a:r>
          </a:p>
        </p:txBody>
      </p:sp>
      <p:pic>
        <p:nvPicPr>
          <p:cNvPr id="35" name="Picture 4" descr="http://pixabay.com/static/uploads/photo/2012/04/24/11/21/merging-39400_64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153382" y="156159"/>
            <a:ext cx="835292" cy="835292"/>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2" descr="http://upload.wikimedia.org/wikipedia/commons/thumb/6/6d/Venn_A_intersect_B.svg/2000px-Venn_A_intersect_B.sv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00721" y="6112134"/>
            <a:ext cx="1043899" cy="745866"/>
          </a:xfrm>
          <a:prstGeom prst="rect">
            <a:avLst/>
          </a:prstGeom>
          <a:noFill/>
          <a:extLst>
            <a:ext uri="{909E8E84-426E-40DD-AFC4-6F175D3DCCD1}">
              <a14:hiddenFill xmlns:a14="http://schemas.microsoft.com/office/drawing/2010/main">
                <a:solidFill>
                  <a:srgbClr val="FFFFFF"/>
                </a:solidFill>
              </a14:hiddenFill>
            </a:ext>
          </a:extLst>
        </p:spPr>
      </p:pic>
      <p:sp>
        <p:nvSpPr>
          <p:cNvPr id="67" name="TextBox 66"/>
          <p:cNvSpPr txBox="1"/>
          <p:nvPr/>
        </p:nvSpPr>
        <p:spPr>
          <a:xfrm>
            <a:off x="8491202" y="4337718"/>
            <a:ext cx="1419253" cy="400110"/>
          </a:xfrm>
          <a:prstGeom prst="rect">
            <a:avLst/>
          </a:prstGeom>
          <a:noFill/>
        </p:spPr>
        <p:txBody>
          <a:bodyPr wrap="square" rtlCol="0">
            <a:spAutoFit/>
          </a:bodyPr>
          <a:lstStyle/>
          <a:p>
            <a:r>
              <a:rPr lang="en-US" sz="2000" dirty="0" smtClean="0"/>
              <a:t>RDD: </a:t>
            </a:r>
            <a:r>
              <a:rPr lang="en-US" sz="2000" b="1" dirty="0">
                <a:solidFill>
                  <a:srgbClr val="1482AC"/>
                </a:solidFill>
              </a:rPr>
              <a:t>z</a:t>
            </a:r>
          </a:p>
        </p:txBody>
      </p:sp>
      <p:sp>
        <p:nvSpPr>
          <p:cNvPr id="37" name="Rectangle 36"/>
          <p:cNvSpPr/>
          <p:nvPr/>
        </p:nvSpPr>
        <p:spPr>
          <a:xfrm>
            <a:off x="6082577" y="4995449"/>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6546846" y="4996473"/>
            <a:ext cx="985624" cy="307777"/>
          </a:xfrm>
          <a:prstGeom prst="rect">
            <a:avLst/>
          </a:prstGeom>
          <a:noFill/>
        </p:spPr>
        <p:txBody>
          <a:bodyPr wrap="square" rtlCol="0">
            <a:spAutoFit/>
          </a:bodyPr>
          <a:lstStyle/>
          <a:p>
            <a:r>
              <a:rPr lang="en-US" sz="1400" dirty="0" smtClean="0">
                <a:solidFill>
                  <a:schemeClr val="bg1"/>
                </a:solidFill>
              </a:rPr>
              <a:t>(1, 3)</a:t>
            </a:r>
            <a:endParaRPr lang="en-US" sz="1400" dirty="0">
              <a:solidFill>
                <a:schemeClr val="bg1"/>
              </a:solidFill>
            </a:endParaRPr>
          </a:p>
        </p:txBody>
      </p:sp>
      <p:sp>
        <p:nvSpPr>
          <p:cNvPr id="76" name="TextBox 75"/>
          <p:cNvSpPr txBox="1"/>
          <p:nvPr/>
        </p:nvSpPr>
        <p:spPr>
          <a:xfrm>
            <a:off x="6097878" y="5007645"/>
            <a:ext cx="344792" cy="307777"/>
          </a:xfrm>
          <a:prstGeom prst="rect">
            <a:avLst/>
          </a:prstGeom>
          <a:solidFill>
            <a:srgbClr val="915CCC"/>
          </a:solidFill>
        </p:spPr>
        <p:txBody>
          <a:bodyPr wrap="square" rtlCol="0">
            <a:spAutoFit/>
          </a:bodyPr>
          <a:lstStyle/>
          <a:p>
            <a:pPr algn="ctr"/>
            <a:r>
              <a:rPr lang="en-US" sz="1400" dirty="0" smtClean="0">
                <a:solidFill>
                  <a:schemeClr val="bg1"/>
                </a:solidFill>
              </a:rPr>
              <a:t>A</a:t>
            </a:r>
            <a:endParaRPr lang="en-US" sz="1400" dirty="0">
              <a:solidFill>
                <a:schemeClr val="bg1"/>
              </a:solidFill>
            </a:endParaRPr>
          </a:p>
        </p:txBody>
      </p:sp>
      <p:cxnSp>
        <p:nvCxnSpPr>
          <p:cNvPr id="29" name="Straight Arrow Connector 28"/>
          <p:cNvCxnSpPr/>
          <p:nvPr/>
        </p:nvCxnSpPr>
        <p:spPr>
          <a:xfrm>
            <a:off x="5829810" y="3572103"/>
            <a:ext cx="1250417" cy="131913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p:cNvCxnSpPr/>
          <p:nvPr/>
        </p:nvCxnSpPr>
        <p:spPr>
          <a:xfrm flipH="1">
            <a:off x="7532470" y="3614720"/>
            <a:ext cx="1427302" cy="127651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8" name="Rectangle 37"/>
          <p:cNvSpPr/>
          <p:nvPr/>
        </p:nvSpPr>
        <p:spPr>
          <a:xfrm>
            <a:off x="8827390" y="1920148"/>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9194494" y="1932058"/>
            <a:ext cx="301896" cy="307777"/>
          </a:xfrm>
          <a:prstGeom prst="rect">
            <a:avLst/>
          </a:prstGeom>
          <a:noFill/>
        </p:spPr>
        <p:txBody>
          <a:bodyPr wrap="square" rtlCol="0">
            <a:spAutoFit/>
          </a:bodyPr>
          <a:lstStyle/>
          <a:p>
            <a:r>
              <a:rPr lang="en-US" sz="1400" dirty="0">
                <a:solidFill>
                  <a:schemeClr val="bg1"/>
                </a:solidFill>
              </a:rPr>
              <a:t>5</a:t>
            </a:r>
          </a:p>
        </p:txBody>
      </p:sp>
      <p:sp>
        <p:nvSpPr>
          <p:cNvPr id="43" name="TextBox 42"/>
          <p:cNvSpPr txBox="1"/>
          <p:nvPr/>
        </p:nvSpPr>
        <p:spPr>
          <a:xfrm>
            <a:off x="8843799" y="1938507"/>
            <a:ext cx="344792" cy="307777"/>
          </a:xfrm>
          <a:prstGeom prst="rect">
            <a:avLst/>
          </a:prstGeom>
          <a:solidFill>
            <a:srgbClr val="FFFF00"/>
          </a:solidFill>
        </p:spPr>
        <p:txBody>
          <a:bodyPr wrap="square" rtlCol="0">
            <a:spAutoFit/>
          </a:bodyPr>
          <a:lstStyle/>
          <a:p>
            <a:pPr algn="ctr"/>
            <a:r>
              <a:rPr lang="en-US" sz="1400" dirty="0"/>
              <a:t>B</a:t>
            </a:r>
          </a:p>
        </p:txBody>
      </p:sp>
      <p:sp>
        <p:nvSpPr>
          <p:cNvPr id="44" name="Rectangle 43"/>
          <p:cNvSpPr/>
          <p:nvPr/>
        </p:nvSpPr>
        <p:spPr>
          <a:xfrm>
            <a:off x="3002287" y="2179500"/>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8959771" y="232638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nvSpPr>
        <p:spPr>
          <a:xfrm>
            <a:off x="9323478" y="2336252"/>
            <a:ext cx="827022" cy="307777"/>
          </a:xfrm>
          <a:prstGeom prst="rect">
            <a:avLst/>
          </a:prstGeom>
          <a:noFill/>
        </p:spPr>
        <p:txBody>
          <a:bodyPr wrap="square" rtlCol="0">
            <a:spAutoFit/>
          </a:bodyPr>
          <a:lstStyle/>
          <a:p>
            <a:r>
              <a:rPr lang="en-US" sz="1400" dirty="0" smtClean="0">
                <a:solidFill>
                  <a:schemeClr val="bg1"/>
                </a:solidFill>
              </a:rPr>
              <a:t>4</a:t>
            </a:r>
            <a:endParaRPr lang="en-US" sz="1400" dirty="0">
              <a:solidFill>
                <a:schemeClr val="bg1"/>
              </a:solidFill>
            </a:endParaRPr>
          </a:p>
        </p:txBody>
      </p:sp>
      <p:sp>
        <p:nvSpPr>
          <p:cNvPr id="50" name="TextBox 49"/>
          <p:cNvSpPr txBox="1"/>
          <p:nvPr/>
        </p:nvSpPr>
        <p:spPr>
          <a:xfrm>
            <a:off x="3366444" y="2183148"/>
            <a:ext cx="301896" cy="307777"/>
          </a:xfrm>
          <a:prstGeom prst="rect">
            <a:avLst/>
          </a:prstGeom>
          <a:noFill/>
        </p:spPr>
        <p:txBody>
          <a:bodyPr wrap="square" rtlCol="0">
            <a:spAutoFit/>
          </a:bodyPr>
          <a:lstStyle/>
          <a:p>
            <a:r>
              <a:rPr lang="en-US" sz="1400" dirty="0" smtClean="0">
                <a:solidFill>
                  <a:schemeClr val="bg1"/>
                </a:solidFill>
              </a:rPr>
              <a:t>2</a:t>
            </a:r>
            <a:endParaRPr lang="en-US" sz="1400" dirty="0">
              <a:solidFill>
                <a:schemeClr val="bg1"/>
              </a:solidFill>
            </a:endParaRPr>
          </a:p>
        </p:txBody>
      </p:sp>
      <p:sp>
        <p:nvSpPr>
          <p:cNvPr id="51" name="TextBox 50"/>
          <p:cNvSpPr txBox="1"/>
          <p:nvPr/>
        </p:nvSpPr>
        <p:spPr>
          <a:xfrm>
            <a:off x="3015728" y="2191815"/>
            <a:ext cx="344792" cy="307777"/>
          </a:xfrm>
          <a:prstGeom prst="rect">
            <a:avLst/>
          </a:prstGeom>
          <a:solidFill>
            <a:srgbClr val="FFFF00"/>
          </a:solidFill>
        </p:spPr>
        <p:txBody>
          <a:bodyPr wrap="square" rtlCol="0">
            <a:spAutoFit/>
          </a:bodyPr>
          <a:lstStyle/>
          <a:p>
            <a:pPr algn="ctr"/>
            <a:r>
              <a:rPr lang="en-US" sz="1400" dirty="0"/>
              <a:t>B</a:t>
            </a:r>
          </a:p>
        </p:txBody>
      </p:sp>
      <p:sp>
        <p:nvSpPr>
          <p:cNvPr id="53" name="TextBox 52"/>
          <p:cNvSpPr txBox="1"/>
          <p:nvPr/>
        </p:nvSpPr>
        <p:spPr>
          <a:xfrm>
            <a:off x="8971632" y="2335290"/>
            <a:ext cx="344792" cy="307777"/>
          </a:xfrm>
          <a:prstGeom prst="rect">
            <a:avLst/>
          </a:prstGeom>
          <a:solidFill>
            <a:srgbClr val="915CCC"/>
          </a:solidFill>
        </p:spPr>
        <p:txBody>
          <a:bodyPr wrap="square" rtlCol="0">
            <a:spAutoFit/>
          </a:bodyPr>
          <a:lstStyle/>
          <a:p>
            <a:pPr algn="ctr"/>
            <a:r>
              <a:rPr lang="en-US" sz="1400" dirty="0" smtClean="0">
                <a:solidFill>
                  <a:schemeClr val="bg1"/>
                </a:solidFill>
              </a:rPr>
              <a:t>A</a:t>
            </a:r>
            <a:endParaRPr lang="en-US" sz="1400" dirty="0">
              <a:solidFill>
                <a:schemeClr val="bg1"/>
              </a:solidFill>
            </a:endParaRPr>
          </a:p>
        </p:txBody>
      </p:sp>
      <p:sp>
        <p:nvSpPr>
          <p:cNvPr id="55" name="Rectangle 54"/>
          <p:cNvSpPr/>
          <p:nvPr/>
        </p:nvSpPr>
        <p:spPr>
          <a:xfrm>
            <a:off x="3134668" y="2559451"/>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p:cNvSpPr txBox="1"/>
          <p:nvPr/>
        </p:nvSpPr>
        <p:spPr>
          <a:xfrm>
            <a:off x="3492318" y="2561563"/>
            <a:ext cx="301896" cy="307777"/>
          </a:xfrm>
          <a:prstGeom prst="rect">
            <a:avLst/>
          </a:prstGeom>
          <a:noFill/>
        </p:spPr>
        <p:txBody>
          <a:bodyPr wrap="square" rtlCol="0">
            <a:spAutoFit/>
          </a:bodyPr>
          <a:lstStyle/>
          <a:p>
            <a:r>
              <a:rPr lang="en-US" sz="1400" dirty="0" smtClean="0">
                <a:solidFill>
                  <a:schemeClr val="bg1"/>
                </a:solidFill>
              </a:rPr>
              <a:t>1</a:t>
            </a:r>
            <a:endParaRPr lang="en-US" sz="1400" dirty="0">
              <a:solidFill>
                <a:schemeClr val="bg1"/>
              </a:solidFill>
            </a:endParaRPr>
          </a:p>
        </p:txBody>
      </p:sp>
      <p:sp>
        <p:nvSpPr>
          <p:cNvPr id="62" name="TextBox 61"/>
          <p:cNvSpPr txBox="1"/>
          <p:nvPr/>
        </p:nvSpPr>
        <p:spPr>
          <a:xfrm>
            <a:off x="3148119" y="2575276"/>
            <a:ext cx="344792" cy="307777"/>
          </a:xfrm>
          <a:prstGeom prst="rect">
            <a:avLst/>
          </a:prstGeom>
          <a:solidFill>
            <a:srgbClr val="915CCC"/>
          </a:solidFill>
        </p:spPr>
        <p:txBody>
          <a:bodyPr wrap="square" rtlCol="0">
            <a:spAutoFit/>
          </a:bodyPr>
          <a:lstStyle/>
          <a:p>
            <a:pPr algn="ctr"/>
            <a:r>
              <a:rPr lang="en-US" sz="1400" dirty="0" smtClean="0">
                <a:solidFill>
                  <a:schemeClr val="bg1"/>
                </a:solidFill>
              </a:rPr>
              <a:t>A</a:t>
            </a:r>
            <a:endParaRPr lang="en-US" sz="1400" dirty="0">
              <a:solidFill>
                <a:schemeClr val="bg1"/>
              </a:solidFill>
            </a:endParaRPr>
          </a:p>
        </p:txBody>
      </p:sp>
      <p:sp>
        <p:nvSpPr>
          <p:cNvPr id="65" name="Rectangle 64"/>
          <p:cNvSpPr/>
          <p:nvPr/>
        </p:nvSpPr>
        <p:spPr>
          <a:xfrm>
            <a:off x="9092152" y="2732618"/>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extBox 65"/>
          <p:cNvSpPr txBox="1"/>
          <p:nvPr/>
        </p:nvSpPr>
        <p:spPr>
          <a:xfrm>
            <a:off x="9447464" y="2751155"/>
            <a:ext cx="1067912" cy="307777"/>
          </a:xfrm>
          <a:prstGeom prst="rect">
            <a:avLst/>
          </a:prstGeom>
          <a:noFill/>
        </p:spPr>
        <p:txBody>
          <a:bodyPr wrap="square" rtlCol="0">
            <a:spAutoFit/>
          </a:bodyPr>
          <a:lstStyle/>
          <a:p>
            <a:r>
              <a:rPr lang="en-US" sz="1400" dirty="0">
                <a:solidFill>
                  <a:schemeClr val="bg1"/>
                </a:solidFill>
              </a:rPr>
              <a:t>3</a:t>
            </a:r>
          </a:p>
        </p:txBody>
      </p:sp>
      <p:sp>
        <p:nvSpPr>
          <p:cNvPr id="71" name="TextBox 70"/>
          <p:cNvSpPr txBox="1"/>
          <p:nvPr/>
        </p:nvSpPr>
        <p:spPr>
          <a:xfrm>
            <a:off x="9108347" y="2744166"/>
            <a:ext cx="344792" cy="307777"/>
          </a:xfrm>
          <a:prstGeom prst="rect">
            <a:avLst/>
          </a:prstGeom>
          <a:solidFill>
            <a:srgbClr val="915CCC"/>
          </a:solidFill>
        </p:spPr>
        <p:txBody>
          <a:bodyPr wrap="square" rtlCol="0">
            <a:spAutoFit/>
          </a:bodyPr>
          <a:lstStyle/>
          <a:p>
            <a:pPr algn="ctr"/>
            <a:r>
              <a:rPr lang="en-US" sz="1400" dirty="0" smtClean="0">
                <a:solidFill>
                  <a:schemeClr val="bg1"/>
                </a:solidFill>
              </a:rPr>
              <a:t>A</a:t>
            </a:r>
            <a:endParaRPr lang="en-US" sz="1400" dirty="0">
              <a:solidFill>
                <a:schemeClr val="bg1"/>
              </a:solidFill>
            </a:endParaRPr>
          </a:p>
        </p:txBody>
      </p:sp>
    </p:spTree>
    <p:extLst>
      <p:ext uri="{BB962C8B-B14F-4D97-AF65-F5344CB8AC3E}">
        <p14:creationId xmlns:p14="http://schemas.microsoft.com/office/powerpoint/2010/main" val="15795227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join</a:t>
            </a:r>
            <a:endParaRPr lang="en-US" dirty="0"/>
          </a:p>
        </p:txBody>
      </p:sp>
      <p:sp>
        <p:nvSpPr>
          <p:cNvPr id="9" name="TextBox 8"/>
          <p:cNvSpPr txBox="1"/>
          <p:nvPr/>
        </p:nvSpPr>
        <p:spPr>
          <a:xfrm>
            <a:off x="3732525" y="1335549"/>
            <a:ext cx="1419253" cy="400110"/>
          </a:xfrm>
          <a:prstGeom prst="rect">
            <a:avLst/>
          </a:prstGeom>
          <a:noFill/>
        </p:spPr>
        <p:txBody>
          <a:bodyPr wrap="square" rtlCol="0">
            <a:spAutoFit/>
          </a:bodyPr>
          <a:lstStyle/>
          <a:p>
            <a:r>
              <a:rPr lang="en-US" sz="2000" dirty="0" smtClean="0"/>
              <a:t>RDD: </a:t>
            </a:r>
            <a:r>
              <a:rPr lang="en-US" sz="2000" b="1" dirty="0" smtClean="0">
                <a:solidFill>
                  <a:srgbClr val="1482AC"/>
                </a:solidFill>
              </a:rPr>
              <a:t>x</a:t>
            </a:r>
            <a:endParaRPr lang="en-US" sz="2000" b="1" dirty="0">
              <a:solidFill>
                <a:srgbClr val="1482AC"/>
              </a:solidFill>
            </a:endParaRPr>
          </a:p>
        </p:txBody>
      </p:sp>
      <p:pic>
        <p:nvPicPr>
          <p:cNvPr id="11" name="Picture 2" descr="http://www.insideoutretreats.com/site/images/TransformationButterflie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7446" y="6378507"/>
            <a:ext cx="2009304" cy="479493"/>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p:cNvSpPr txBox="1"/>
          <p:nvPr/>
        </p:nvSpPr>
        <p:spPr>
          <a:xfrm>
            <a:off x="9764730" y="1335549"/>
            <a:ext cx="1419253" cy="400110"/>
          </a:xfrm>
          <a:prstGeom prst="rect">
            <a:avLst/>
          </a:prstGeom>
          <a:noFill/>
        </p:spPr>
        <p:txBody>
          <a:bodyPr wrap="square" rtlCol="0">
            <a:spAutoFit/>
          </a:bodyPr>
          <a:lstStyle/>
          <a:p>
            <a:r>
              <a:rPr lang="en-US" sz="2000" dirty="0" smtClean="0"/>
              <a:t>RDD: </a:t>
            </a:r>
            <a:r>
              <a:rPr lang="en-US" sz="2000" b="1" dirty="0">
                <a:solidFill>
                  <a:srgbClr val="1482AC"/>
                </a:solidFill>
              </a:rPr>
              <a:t>y</a:t>
            </a:r>
          </a:p>
        </p:txBody>
      </p:sp>
      <p:pic>
        <p:nvPicPr>
          <p:cNvPr id="35" name="Picture 4" descr="http://pixabay.com/static/uploads/photo/2012/04/24/11/21/merging-39400_64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153382" y="156159"/>
            <a:ext cx="835292" cy="835292"/>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2" descr="http://upload.wikimedia.org/wikipedia/commons/thumb/6/6d/Venn_A_intersect_B.svg/2000px-Venn_A_intersect_B.sv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00721" y="6112134"/>
            <a:ext cx="1043899" cy="745866"/>
          </a:xfrm>
          <a:prstGeom prst="rect">
            <a:avLst/>
          </a:prstGeom>
          <a:noFill/>
          <a:extLst>
            <a:ext uri="{909E8E84-426E-40DD-AFC4-6F175D3DCCD1}">
              <a14:hiddenFill xmlns:a14="http://schemas.microsoft.com/office/drawing/2010/main">
                <a:solidFill>
                  <a:srgbClr val="FFFFFF"/>
                </a:solidFill>
              </a14:hiddenFill>
            </a:ext>
          </a:extLst>
        </p:spPr>
      </p:pic>
      <p:sp>
        <p:nvSpPr>
          <p:cNvPr id="67" name="TextBox 66"/>
          <p:cNvSpPr txBox="1"/>
          <p:nvPr/>
        </p:nvSpPr>
        <p:spPr>
          <a:xfrm>
            <a:off x="8491202" y="4337718"/>
            <a:ext cx="1419253" cy="400110"/>
          </a:xfrm>
          <a:prstGeom prst="rect">
            <a:avLst/>
          </a:prstGeom>
          <a:noFill/>
        </p:spPr>
        <p:txBody>
          <a:bodyPr wrap="square" rtlCol="0">
            <a:spAutoFit/>
          </a:bodyPr>
          <a:lstStyle/>
          <a:p>
            <a:r>
              <a:rPr lang="en-US" sz="2000" dirty="0" smtClean="0"/>
              <a:t>RDD: </a:t>
            </a:r>
            <a:r>
              <a:rPr lang="en-US" sz="2000" b="1" dirty="0">
                <a:solidFill>
                  <a:srgbClr val="1482AC"/>
                </a:solidFill>
              </a:rPr>
              <a:t>z</a:t>
            </a:r>
          </a:p>
        </p:txBody>
      </p:sp>
      <p:sp>
        <p:nvSpPr>
          <p:cNvPr id="36" name="Rectangle 35"/>
          <p:cNvSpPr/>
          <p:nvPr/>
        </p:nvSpPr>
        <p:spPr>
          <a:xfrm>
            <a:off x="5754531" y="468877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p:cNvSpPr txBox="1"/>
          <p:nvPr/>
        </p:nvSpPr>
        <p:spPr>
          <a:xfrm>
            <a:off x="6220712" y="4687672"/>
            <a:ext cx="845577" cy="307777"/>
          </a:xfrm>
          <a:prstGeom prst="rect">
            <a:avLst/>
          </a:prstGeom>
          <a:noFill/>
        </p:spPr>
        <p:txBody>
          <a:bodyPr wrap="square" rtlCol="0">
            <a:spAutoFit/>
          </a:bodyPr>
          <a:lstStyle/>
          <a:p>
            <a:r>
              <a:rPr lang="en-US" sz="1400" dirty="0" smtClean="0">
                <a:solidFill>
                  <a:schemeClr val="bg1"/>
                </a:solidFill>
              </a:rPr>
              <a:t>(1, 4)</a:t>
            </a:r>
            <a:endParaRPr lang="en-US" sz="1400" dirty="0">
              <a:solidFill>
                <a:schemeClr val="bg1"/>
              </a:solidFill>
            </a:endParaRPr>
          </a:p>
        </p:txBody>
      </p:sp>
      <p:sp>
        <p:nvSpPr>
          <p:cNvPr id="75" name="TextBox 74"/>
          <p:cNvSpPr txBox="1"/>
          <p:nvPr/>
        </p:nvSpPr>
        <p:spPr>
          <a:xfrm>
            <a:off x="5767562" y="4702035"/>
            <a:ext cx="344792" cy="307777"/>
          </a:xfrm>
          <a:prstGeom prst="rect">
            <a:avLst/>
          </a:prstGeom>
          <a:solidFill>
            <a:srgbClr val="915CCC"/>
          </a:solidFill>
        </p:spPr>
        <p:txBody>
          <a:bodyPr wrap="square" rtlCol="0">
            <a:spAutoFit/>
          </a:bodyPr>
          <a:lstStyle/>
          <a:p>
            <a:pPr algn="ctr"/>
            <a:r>
              <a:rPr lang="en-US" sz="1400" dirty="0" smtClean="0">
                <a:solidFill>
                  <a:schemeClr val="bg1"/>
                </a:solidFill>
              </a:rPr>
              <a:t>A</a:t>
            </a:r>
            <a:endParaRPr lang="en-US" sz="1400" dirty="0">
              <a:solidFill>
                <a:schemeClr val="bg1"/>
              </a:solidFill>
            </a:endParaRPr>
          </a:p>
        </p:txBody>
      </p:sp>
      <p:sp>
        <p:nvSpPr>
          <p:cNvPr id="37" name="Rectangle 36"/>
          <p:cNvSpPr/>
          <p:nvPr/>
        </p:nvSpPr>
        <p:spPr>
          <a:xfrm>
            <a:off x="6082577" y="4995449"/>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6546846" y="4996473"/>
            <a:ext cx="985624" cy="307777"/>
          </a:xfrm>
          <a:prstGeom prst="rect">
            <a:avLst/>
          </a:prstGeom>
          <a:noFill/>
        </p:spPr>
        <p:txBody>
          <a:bodyPr wrap="square" rtlCol="0">
            <a:spAutoFit/>
          </a:bodyPr>
          <a:lstStyle/>
          <a:p>
            <a:r>
              <a:rPr lang="en-US" sz="1400" dirty="0" smtClean="0">
                <a:solidFill>
                  <a:schemeClr val="bg1"/>
                </a:solidFill>
              </a:rPr>
              <a:t>(1, 3)</a:t>
            </a:r>
            <a:endParaRPr lang="en-US" sz="1400" dirty="0">
              <a:solidFill>
                <a:schemeClr val="bg1"/>
              </a:solidFill>
            </a:endParaRPr>
          </a:p>
        </p:txBody>
      </p:sp>
      <p:sp>
        <p:nvSpPr>
          <p:cNvPr id="76" name="TextBox 75"/>
          <p:cNvSpPr txBox="1"/>
          <p:nvPr/>
        </p:nvSpPr>
        <p:spPr>
          <a:xfrm>
            <a:off x="6097878" y="5007645"/>
            <a:ext cx="344792" cy="307777"/>
          </a:xfrm>
          <a:prstGeom prst="rect">
            <a:avLst/>
          </a:prstGeom>
          <a:solidFill>
            <a:srgbClr val="915CCC"/>
          </a:solidFill>
        </p:spPr>
        <p:txBody>
          <a:bodyPr wrap="square" rtlCol="0">
            <a:spAutoFit/>
          </a:bodyPr>
          <a:lstStyle/>
          <a:p>
            <a:pPr algn="ctr"/>
            <a:r>
              <a:rPr lang="en-US" sz="1400" dirty="0" smtClean="0">
                <a:solidFill>
                  <a:schemeClr val="bg1"/>
                </a:solidFill>
              </a:rPr>
              <a:t>A</a:t>
            </a:r>
            <a:endParaRPr lang="en-US" sz="1400" dirty="0">
              <a:solidFill>
                <a:schemeClr val="bg1"/>
              </a:solidFill>
            </a:endParaRPr>
          </a:p>
        </p:txBody>
      </p:sp>
      <p:cxnSp>
        <p:nvCxnSpPr>
          <p:cNvPr id="29" name="Straight Arrow Connector 28"/>
          <p:cNvCxnSpPr/>
          <p:nvPr/>
        </p:nvCxnSpPr>
        <p:spPr>
          <a:xfrm>
            <a:off x="5871339" y="3488340"/>
            <a:ext cx="946432" cy="99844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p:cNvCxnSpPr/>
          <p:nvPr/>
        </p:nvCxnSpPr>
        <p:spPr>
          <a:xfrm flipH="1">
            <a:off x="7194841" y="3257764"/>
            <a:ext cx="1648958" cy="122901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8" name="Rectangle 37"/>
          <p:cNvSpPr/>
          <p:nvPr/>
        </p:nvSpPr>
        <p:spPr>
          <a:xfrm>
            <a:off x="8827390" y="1920148"/>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9194494" y="1932058"/>
            <a:ext cx="301896" cy="307777"/>
          </a:xfrm>
          <a:prstGeom prst="rect">
            <a:avLst/>
          </a:prstGeom>
          <a:noFill/>
        </p:spPr>
        <p:txBody>
          <a:bodyPr wrap="square" rtlCol="0">
            <a:spAutoFit/>
          </a:bodyPr>
          <a:lstStyle/>
          <a:p>
            <a:r>
              <a:rPr lang="en-US" sz="1400" dirty="0">
                <a:solidFill>
                  <a:schemeClr val="bg1"/>
                </a:solidFill>
              </a:rPr>
              <a:t>5</a:t>
            </a:r>
          </a:p>
        </p:txBody>
      </p:sp>
      <p:sp>
        <p:nvSpPr>
          <p:cNvPr id="43" name="TextBox 42"/>
          <p:cNvSpPr txBox="1"/>
          <p:nvPr/>
        </p:nvSpPr>
        <p:spPr>
          <a:xfrm>
            <a:off x="8843799" y="1938507"/>
            <a:ext cx="344792" cy="307777"/>
          </a:xfrm>
          <a:prstGeom prst="rect">
            <a:avLst/>
          </a:prstGeom>
          <a:solidFill>
            <a:srgbClr val="FFFF00"/>
          </a:solidFill>
        </p:spPr>
        <p:txBody>
          <a:bodyPr wrap="square" rtlCol="0">
            <a:spAutoFit/>
          </a:bodyPr>
          <a:lstStyle/>
          <a:p>
            <a:pPr algn="ctr"/>
            <a:r>
              <a:rPr lang="en-US" sz="1400" dirty="0"/>
              <a:t>B</a:t>
            </a:r>
          </a:p>
        </p:txBody>
      </p:sp>
      <p:sp>
        <p:nvSpPr>
          <p:cNvPr id="44" name="Rectangle 43"/>
          <p:cNvSpPr/>
          <p:nvPr/>
        </p:nvSpPr>
        <p:spPr>
          <a:xfrm>
            <a:off x="3002287" y="2179500"/>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8959771" y="232638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nvSpPr>
        <p:spPr>
          <a:xfrm>
            <a:off x="9323478" y="2336252"/>
            <a:ext cx="827022" cy="307777"/>
          </a:xfrm>
          <a:prstGeom prst="rect">
            <a:avLst/>
          </a:prstGeom>
          <a:noFill/>
        </p:spPr>
        <p:txBody>
          <a:bodyPr wrap="square" rtlCol="0">
            <a:spAutoFit/>
          </a:bodyPr>
          <a:lstStyle/>
          <a:p>
            <a:r>
              <a:rPr lang="en-US" sz="1400" dirty="0" smtClean="0">
                <a:solidFill>
                  <a:schemeClr val="bg1"/>
                </a:solidFill>
              </a:rPr>
              <a:t>4</a:t>
            </a:r>
            <a:endParaRPr lang="en-US" sz="1400" dirty="0">
              <a:solidFill>
                <a:schemeClr val="bg1"/>
              </a:solidFill>
            </a:endParaRPr>
          </a:p>
        </p:txBody>
      </p:sp>
      <p:sp>
        <p:nvSpPr>
          <p:cNvPr id="50" name="TextBox 49"/>
          <p:cNvSpPr txBox="1"/>
          <p:nvPr/>
        </p:nvSpPr>
        <p:spPr>
          <a:xfrm>
            <a:off x="3366444" y="2183148"/>
            <a:ext cx="301896" cy="307777"/>
          </a:xfrm>
          <a:prstGeom prst="rect">
            <a:avLst/>
          </a:prstGeom>
          <a:noFill/>
        </p:spPr>
        <p:txBody>
          <a:bodyPr wrap="square" rtlCol="0">
            <a:spAutoFit/>
          </a:bodyPr>
          <a:lstStyle/>
          <a:p>
            <a:r>
              <a:rPr lang="en-US" sz="1400" dirty="0" smtClean="0">
                <a:solidFill>
                  <a:schemeClr val="bg1"/>
                </a:solidFill>
              </a:rPr>
              <a:t>2</a:t>
            </a:r>
            <a:endParaRPr lang="en-US" sz="1400" dirty="0">
              <a:solidFill>
                <a:schemeClr val="bg1"/>
              </a:solidFill>
            </a:endParaRPr>
          </a:p>
        </p:txBody>
      </p:sp>
      <p:sp>
        <p:nvSpPr>
          <p:cNvPr id="51" name="TextBox 50"/>
          <p:cNvSpPr txBox="1"/>
          <p:nvPr/>
        </p:nvSpPr>
        <p:spPr>
          <a:xfrm>
            <a:off x="3015728" y="2191815"/>
            <a:ext cx="344792" cy="307777"/>
          </a:xfrm>
          <a:prstGeom prst="rect">
            <a:avLst/>
          </a:prstGeom>
          <a:solidFill>
            <a:srgbClr val="FFFF00"/>
          </a:solidFill>
        </p:spPr>
        <p:txBody>
          <a:bodyPr wrap="square" rtlCol="0">
            <a:spAutoFit/>
          </a:bodyPr>
          <a:lstStyle/>
          <a:p>
            <a:pPr algn="ctr"/>
            <a:r>
              <a:rPr lang="en-US" sz="1400" dirty="0"/>
              <a:t>B</a:t>
            </a:r>
          </a:p>
        </p:txBody>
      </p:sp>
      <p:sp>
        <p:nvSpPr>
          <p:cNvPr id="53" name="TextBox 52"/>
          <p:cNvSpPr txBox="1"/>
          <p:nvPr/>
        </p:nvSpPr>
        <p:spPr>
          <a:xfrm>
            <a:off x="8971632" y="2335290"/>
            <a:ext cx="344792" cy="307777"/>
          </a:xfrm>
          <a:prstGeom prst="rect">
            <a:avLst/>
          </a:prstGeom>
          <a:solidFill>
            <a:srgbClr val="915CCC"/>
          </a:solidFill>
        </p:spPr>
        <p:txBody>
          <a:bodyPr wrap="square" rtlCol="0">
            <a:spAutoFit/>
          </a:bodyPr>
          <a:lstStyle/>
          <a:p>
            <a:pPr algn="ctr"/>
            <a:r>
              <a:rPr lang="en-US" sz="1400" dirty="0" smtClean="0">
                <a:solidFill>
                  <a:schemeClr val="bg1"/>
                </a:solidFill>
              </a:rPr>
              <a:t>A</a:t>
            </a:r>
            <a:endParaRPr lang="en-US" sz="1400" dirty="0">
              <a:solidFill>
                <a:schemeClr val="bg1"/>
              </a:solidFill>
            </a:endParaRPr>
          </a:p>
        </p:txBody>
      </p:sp>
      <p:sp>
        <p:nvSpPr>
          <p:cNvPr id="55" name="Rectangle 54"/>
          <p:cNvSpPr/>
          <p:nvPr/>
        </p:nvSpPr>
        <p:spPr>
          <a:xfrm>
            <a:off x="3134668" y="2559451"/>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p:cNvSpPr txBox="1"/>
          <p:nvPr/>
        </p:nvSpPr>
        <p:spPr>
          <a:xfrm>
            <a:off x="3492318" y="2561563"/>
            <a:ext cx="301896" cy="307777"/>
          </a:xfrm>
          <a:prstGeom prst="rect">
            <a:avLst/>
          </a:prstGeom>
          <a:noFill/>
        </p:spPr>
        <p:txBody>
          <a:bodyPr wrap="square" rtlCol="0">
            <a:spAutoFit/>
          </a:bodyPr>
          <a:lstStyle/>
          <a:p>
            <a:r>
              <a:rPr lang="en-US" sz="1400" dirty="0" smtClean="0">
                <a:solidFill>
                  <a:schemeClr val="bg1"/>
                </a:solidFill>
              </a:rPr>
              <a:t>1</a:t>
            </a:r>
            <a:endParaRPr lang="en-US" sz="1400" dirty="0">
              <a:solidFill>
                <a:schemeClr val="bg1"/>
              </a:solidFill>
            </a:endParaRPr>
          </a:p>
        </p:txBody>
      </p:sp>
      <p:sp>
        <p:nvSpPr>
          <p:cNvPr id="62" name="TextBox 61"/>
          <p:cNvSpPr txBox="1"/>
          <p:nvPr/>
        </p:nvSpPr>
        <p:spPr>
          <a:xfrm>
            <a:off x="3148119" y="2575276"/>
            <a:ext cx="344792" cy="307777"/>
          </a:xfrm>
          <a:prstGeom prst="rect">
            <a:avLst/>
          </a:prstGeom>
          <a:solidFill>
            <a:srgbClr val="915CCC"/>
          </a:solidFill>
        </p:spPr>
        <p:txBody>
          <a:bodyPr wrap="square" rtlCol="0">
            <a:spAutoFit/>
          </a:bodyPr>
          <a:lstStyle/>
          <a:p>
            <a:pPr algn="ctr"/>
            <a:r>
              <a:rPr lang="en-US" sz="1400" dirty="0" smtClean="0">
                <a:solidFill>
                  <a:schemeClr val="bg1"/>
                </a:solidFill>
              </a:rPr>
              <a:t>A</a:t>
            </a:r>
            <a:endParaRPr lang="en-US" sz="1400" dirty="0">
              <a:solidFill>
                <a:schemeClr val="bg1"/>
              </a:solidFill>
            </a:endParaRPr>
          </a:p>
        </p:txBody>
      </p:sp>
      <p:sp>
        <p:nvSpPr>
          <p:cNvPr id="65" name="Rectangle 64"/>
          <p:cNvSpPr/>
          <p:nvPr/>
        </p:nvSpPr>
        <p:spPr>
          <a:xfrm>
            <a:off x="9092152" y="2732618"/>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extBox 65"/>
          <p:cNvSpPr txBox="1"/>
          <p:nvPr/>
        </p:nvSpPr>
        <p:spPr>
          <a:xfrm>
            <a:off x="9447464" y="2751155"/>
            <a:ext cx="1067912" cy="307777"/>
          </a:xfrm>
          <a:prstGeom prst="rect">
            <a:avLst/>
          </a:prstGeom>
          <a:noFill/>
        </p:spPr>
        <p:txBody>
          <a:bodyPr wrap="square" rtlCol="0">
            <a:spAutoFit/>
          </a:bodyPr>
          <a:lstStyle/>
          <a:p>
            <a:r>
              <a:rPr lang="en-US" sz="1400" dirty="0">
                <a:solidFill>
                  <a:schemeClr val="bg1"/>
                </a:solidFill>
              </a:rPr>
              <a:t>3</a:t>
            </a:r>
          </a:p>
        </p:txBody>
      </p:sp>
      <p:sp>
        <p:nvSpPr>
          <p:cNvPr id="71" name="TextBox 70"/>
          <p:cNvSpPr txBox="1"/>
          <p:nvPr/>
        </p:nvSpPr>
        <p:spPr>
          <a:xfrm>
            <a:off x="9108347" y="2744166"/>
            <a:ext cx="344792" cy="307777"/>
          </a:xfrm>
          <a:prstGeom prst="rect">
            <a:avLst/>
          </a:prstGeom>
          <a:solidFill>
            <a:srgbClr val="915CCC"/>
          </a:solidFill>
        </p:spPr>
        <p:txBody>
          <a:bodyPr wrap="square" rtlCol="0">
            <a:spAutoFit/>
          </a:bodyPr>
          <a:lstStyle/>
          <a:p>
            <a:pPr algn="ctr"/>
            <a:r>
              <a:rPr lang="en-US" sz="1400" dirty="0" smtClean="0">
                <a:solidFill>
                  <a:schemeClr val="bg1"/>
                </a:solidFill>
              </a:rPr>
              <a:t>A</a:t>
            </a:r>
            <a:endParaRPr lang="en-US" sz="1400" dirty="0">
              <a:solidFill>
                <a:schemeClr val="bg1"/>
              </a:solidFill>
            </a:endParaRPr>
          </a:p>
        </p:txBody>
      </p:sp>
    </p:spTree>
    <p:extLst>
      <p:ext uri="{BB962C8B-B14F-4D97-AF65-F5344CB8AC3E}">
        <p14:creationId xmlns:p14="http://schemas.microsoft.com/office/powerpoint/2010/main" val="5527892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join</a:t>
            </a:r>
            <a:endParaRPr lang="en-US" dirty="0"/>
          </a:p>
        </p:txBody>
      </p:sp>
      <p:sp>
        <p:nvSpPr>
          <p:cNvPr id="9" name="TextBox 8"/>
          <p:cNvSpPr txBox="1"/>
          <p:nvPr/>
        </p:nvSpPr>
        <p:spPr>
          <a:xfrm>
            <a:off x="3732525" y="1335549"/>
            <a:ext cx="1419253" cy="400110"/>
          </a:xfrm>
          <a:prstGeom prst="rect">
            <a:avLst/>
          </a:prstGeom>
          <a:noFill/>
        </p:spPr>
        <p:txBody>
          <a:bodyPr wrap="square" rtlCol="0">
            <a:spAutoFit/>
          </a:bodyPr>
          <a:lstStyle/>
          <a:p>
            <a:r>
              <a:rPr lang="en-US" sz="2000" dirty="0" smtClean="0"/>
              <a:t>RDD: </a:t>
            </a:r>
            <a:r>
              <a:rPr lang="en-US" sz="2000" b="1" dirty="0" smtClean="0">
                <a:solidFill>
                  <a:srgbClr val="1482AC"/>
                </a:solidFill>
              </a:rPr>
              <a:t>x</a:t>
            </a:r>
            <a:endParaRPr lang="en-US" sz="2000" b="1" dirty="0">
              <a:solidFill>
                <a:srgbClr val="1482AC"/>
              </a:solidFill>
            </a:endParaRPr>
          </a:p>
        </p:txBody>
      </p:sp>
      <p:pic>
        <p:nvPicPr>
          <p:cNvPr id="11" name="Picture 2" descr="http://www.insideoutretreats.com/site/images/TransformationButterflie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7446" y="6378507"/>
            <a:ext cx="2009304" cy="479493"/>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p:cNvSpPr txBox="1"/>
          <p:nvPr/>
        </p:nvSpPr>
        <p:spPr>
          <a:xfrm>
            <a:off x="9764730" y="1335549"/>
            <a:ext cx="1419253" cy="400110"/>
          </a:xfrm>
          <a:prstGeom prst="rect">
            <a:avLst/>
          </a:prstGeom>
          <a:noFill/>
        </p:spPr>
        <p:txBody>
          <a:bodyPr wrap="square" rtlCol="0">
            <a:spAutoFit/>
          </a:bodyPr>
          <a:lstStyle/>
          <a:p>
            <a:r>
              <a:rPr lang="en-US" sz="2000" dirty="0" smtClean="0"/>
              <a:t>RDD: </a:t>
            </a:r>
            <a:r>
              <a:rPr lang="en-US" sz="2000" b="1" dirty="0">
                <a:solidFill>
                  <a:srgbClr val="1482AC"/>
                </a:solidFill>
              </a:rPr>
              <a:t>y</a:t>
            </a:r>
          </a:p>
        </p:txBody>
      </p:sp>
      <p:pic>
        <p:nvPicPr>
          <p:cNvPr id="35" name="Picture 4" descr="http://pixabay.com/static/uploads/photo/2012/04/24/11/21/merging-39400_64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153382" y="156159"/>
            <a:ext cx="835292" cy="835292"/>
          </a:xfrm>
          <a:prstGeom prst="rect">
            <a:avLst/>
          </a:prstGeom>
          <a:noFill/>
          <a:extLst>
            <a:ext uri="{909E8E84-426E-40DD-AFC4-6F175D3DCCD1}">
              <a14:hiddenFill xmlns:a14="http://schemas.microsoft.com/office/drawing/2010/main">
                <a:solidFill>
                  <a:srgbClr val="FFFFFF"/>
                </a:solidFill>
              </a14:hiddenFill>
            </a:ext>
          </a:extLst>
        </p:spPr>
      </p:pic>
      <p:sp>
        <p:nvSpPr>
          <p:cNvPr id="33" name="Rectangle 32"/>
          <p:cNvSpPr/>
          <p:nvPr/>
        </p:nvSpPr>
        <p:spPr>
          <a:xfrm>
            <a:off x="5469646" y="4378616"/>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5937230" y="4379895"/>
            <a:ext cx="911511" cy="307777"/>
          </a:xfrm>
          <a:prstGeom prst="rect">
            <a:avLst/>
          </a:prstGeom>
          <a:noFill/>
        </p:spPr>
        <p:txBody>
          <a:bodyPr wrap="square" rtlCol="0">
            <a:spAutoFit/>
          </a:bodyPr>
          <a:lstStyle/>
          <a:p>
            <a:r>
              <a:rPr lang="en-US" sz="1400" dirty="0" smtClean="0">
                <a:solidFill>
                  <a:schemeClr val="bg1"/>
                </a:solidFill>
              </a:rPr>
              <a:t>(2, 5)</a:t>
            </a:r>
            <a:endParaRPr lang="en-US" sz="1400" dirty="0">
              <a:solidFill>
                <a:schemeClr val="bg1"/>
              </a:solidFill>
            </a:endParaRPr>
          </a:p>
        </p:txBody>
      </p:sp>
      <p:pic>
        <p:nvPicPr>
          <p:cNvPr id="45" name="Picture 2" descr="http://upload.wikimedia.org/wikipedia/commons/thumb/6/6d/Venn_A_intersect_B.svg/2000px-Venn_A_intersect_B.sv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00721" y="6112134"/>
            <a:ext cx="1043899" cy="745866"/>
          </a:xfrm>
          <a:prstGeom prst="rect">
            <a:avLst/>
          </a:prstGeom>
          <a:noFill/>
          <a:extLst>
            <a:ext uri="{909E8E84-426E-40DD-AFC4-6F175D3DCCD1}">
              <a14:hiddenFill xmlns:a14="http://schemas.microsoft.com/office/drawing/2010/main">
                <a:solidFill>
                  <a:srgbClr val="FFFFFF"/>
                </a:solidFill>
              </a14:hiddenFill>
            </a:ext>
          </a:extLst>
        </p:spPr>
      </p:pic>
      <p:sp>
        <p:nvSpPr>
          <p:cNvPr id="67" name="TextBox 66"/>
          <p:cNvSpPr txBox="1"/>
          <p:nvPr/>
        </p:nvSpPr>
        <p:spPr>
          <a:xfrm>
            <a:off x="8491202" y="4337718"/>
            <a:ext cx="1419253" cy="400110"/>
          </a:xfrm>
          <a:prstGeom prst="rect">
            <a:avLst/>
          </a:prstGeom>
          <a:noFill/>
        </p:spPr>
        <p:txBody>
          <a:bodyPr wrap="square" rtlCol="0">
            <a:spAutoFit/>
          </a:bodyPr>
          <a:lstStyle/>
          <a:p>
            <a:r>
              <a:rPr lang="en-US" sz="2000" dirty="0" smtClean="0"/>
              <a:t>RDD: </a:t>
            </a:r>
            <a:r>
              <a:rPr lang="en-US" sz="2000" b="1" dirty="0">
                <a:solidFill>
                  <a:srgbClr val="1482AC"/>
                </a:solidFill>
              </a:rPr>
              <a:t>z</a:t>
            </a:r>
          </a:p>
        </p:txBody>
      </p:sp>
      <p:sp>
        <p:nvSpPr>
          <p:cNvPr id="74" name="TextBox 73"/>
          <p:cNvSpPr txBox="1"/>
          <p:nvPr/>
        </p:nvSpPr>
        <p:spPr>
          <a:xfrm>
            <a:off x="5480004" y="4389035"/>
            <a:ext cx="344792" cy="307777"/>
          </a:xfrm>
          <a:prstGeom prst="rect">
            <a:avLst/>
          </a:prstGeom>
          <a:solidFill>
            <a:srgbClr val="FFFF00"/>
          </a:solidFill>
        </p:spPr>
        <p:txBody>
          <a:bodyPr wrap="square" rtlCol="0">
            <a:spAutoFit/>
          </a:bodyPr>
          <a:lstStyle/>
          <a:p>
            <a:pPr algn="ctr"/>
            <a:r>
              <a:rPr lang="en-US" sz="1400" dirty="0"/>
              <a:t>B</a:t>
            </a:r>
          </a:p>
        </p:txBody>
      </p:sp>
      <p:sp>
        <p:nvSpPr>
          <p:cNvPr id="36" name="Rectangle 35"/>
          <p:cNvSpPr/>
          <p:nvPr/>
        </p:nvSpPr>
        <p:spPr>
          <a:xfrm>
            <a:off x="5754531" y="468877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p:cNvSpPr txBox="1"/>
          <p:nvPr/>
        </p:nvSpPr>
        <p:spPr>
          <a:xfrm>
            <a:off x="6220712" y="4687672"/>
            <a:ext cx="845577" cy="307777"/>
          </a:xfrm>
          <a:prstGeom prst="rect">
            <a:avLst/>
          </a:prstGeom>
          <a:noFill/>
        </p:spPr>
        <p:txBody>
          <a:bodyPr wrap="square" rtlCol="0">
            <a:spAutoFit/>
          </a:bodyPr>
          <a:lstStyle/>
          <a:p>
            <a:r>
              <a:rPr lang="en-US" sz="1400" dirty="0" smtClean="0">
                <a:solidFill>
                  <a:schemeClr val="bg1"/>
                </a:solidFill>
              </a:rPr>
              <a:t>(1, 4)</a:t>
            </a:r>
            <a:endParaRPr lang="en-US" sz="1400" dirty="0">
              <a:solidFill>
                <a:schemeClr val="bg1"/>
              </a:solidFill>
            </a:endParaRPr>
          </a:p>
        </p:txBody>
      </p:sp>
      <p:sp>
        <p:nvSpPr>
          <p:cNvPr id="75" name="TextBox 74"/>
          <p:cNvSpPr txBox="1"/>
          <p:nvPr/>
        </p:nvSpPr>
        <p:spPr>
          <a:xfrm>
            <a:off x="5767562" y="4702035"/>
            <a:ext cx="344792" cy="307777"/>
          </a:xfrm>
          <a:prstGeom prst="rect">
            <a:avLst/>
          </a:prstGeom>
          <a:solidFill>
            <a:srgbClr val="915CCC"/>
          </a:solidFill>
        </p:spPr>
        <p:txBody>
          <a:bodyPr wrap="square" rtlCol="0">
            <a:spAutoFit/>
          </a:bodyPr>
          <a:lstStyle/>
          <a:p>
            <a:pPr algn="ctr"/>
            <a:r>
              <a:rPr lang="en-US" sz="1400" dirty="0" smtClean="0">
                <a:solidFill>
                  <a:schemeClr val="bg1"/>
                </a:solidFill>
              </a:rPr>
              <a:t>A</a:t>
            </a:r>
            <a:endParaRPr lang="en-US" sz="1400" dirty="0">
              <a:solidFill>
                <a:schemeClr val="bg1"/>
              </a:solidFill>
            </a:endParaRPr>
          </a:p>
        </p:txBody>
      </p:sp>
      <p:sp>
        <p:nvSpPr>
          <p:cNvPr id="37" name="Rectangle 36"/>
          <p:cNvSpPr/>
          <p:nvPr/>
        </p:nvSpPr>
        <p:spPr>
          <a:xfrm>
            <a:off x="6082577" y="4995449"/>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6546846" y="4996473"/>
            <a:ext cx="985624" cy="307777"/>
          </a:xfrm>
          <a:prstGeom prst="rect">
            <a:avLst/>
          </a:prstGeom>
          <a:noFill/>
        </p:spPr>
        <p:txBody>
          <a:bodyPr wrap="square" rtlCol="0">
            <a:spAutoFit/>
          </a:bodyPr>
          <a:lstStyle/>
          <a:p>
            <a:r>
              <a:rPr lang="en-US" sz="1400" dirty="0" smtClean="0">
                <a:solidFill>
                  <a:schemeClr val="bg1"/>
                </a:solidFill>
              </a:rPr>
              <a:t>(1, 3)</a:t>
            </a:r>
            <a:endParaRPr lang="en-US" sz="1400" dirty="0">
              <a:solidFill>
                <a:schemeClr val="bg1"/>
              </a:solidFill>
            </a:endParaRPr>
          </a:p>
        </p:txBody>
      </p:sp>
      <p:sp>
        <p:nvSpPr>
          <p:cNvPr id="76" name="TextBox 75"/>
          <p:cNvSpPr txBox="1"/>
          <p:nvPr/>
        </p:nvSpPr>
        <p:spPr>
          <a:xfrm>
            <a:off x="6097878" y="5007645"/>
            <a:ext cx="344792" cy="307777"/>
          </a:xfrm>
          <a:prstGeom prst="rect">
            <a:avLst/>
          </a:prstGeom>
          <a:solidFill>
            <a:srgbClr val="915CCC"/>
          </a:solidFill>
        </p:spPr>
        <p:txBody>
          <a:bodyPr wrap="square" rtlCol="0">
            <a:spAutoFit/>
          </a:bodyPr>
          <a:lstStyle/>
          <a:p>
            <a:pPr algn="ctr"/>
            <a:r>
              <a:rPr lang="en-US" sz="1400" dirty="0" smtClean="0">
                <a:solidFill>
                  <a:schemeClr val="bg1"/>
                </a:solidFill>
              </a:rPr>
              <a:t>A</a:t>
            </a:r>
            <a:endParaRPr lang="en-US" sz="1400" dirty="0">
              <a:solidFill>
                <a:schemeClr val="bg1"/>
              </a:solidFill>
            </a:endParaRPr>
          </a:p>
        </p:txBody>
      </p:sp>
      <p:sp>
        <p:nvSpPr>
          <p:cNvPr id="38" name="Rectangle 37"/>
          <p:cNvSpPr/>
          <p:nvPr/>
        </p:nvSpPr>
        <p:spPr>
          <a:xfrm>
            <a:off x="8827390" y="1920148"/>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9194494" y="1932058"/>
            <a:ext cx="301896" cy="307777"/>
          </a:xfrm>
          <a:prstGeom prst="rect">
            <a:avLst/>
          </a:prstGeom>
          <a:noFill/>
        </p:spPr>
        <p:txBody>
          <a:bodyPr wrap="square" rtlCol="0">
            <a:spAutoFit/>
          </a:bodyPr>
          <a:lstStyle/>
          <a:p>
            <a:r>
              <a:rPr lang="en-US" sz="1400" dirty="0">
                <a:solidFill>
                  <a:schemeClr val="bg1"/>
                </a:solidFill>
              </a:rPr>
              <a:t>5</a:t>
            </a:r>
          </a:p>
        </p:txBody>
      </p:sp>
      <p:sp>
        <p:nvSpPr>
          <p:cNvPr id="43" name="TextBox 42"/>
          <p:cNvSpPr txBox="1"/>
          <p:nvPr/>
        </p:nvSpPr>
        <p:spPr>
          <a:xfrm>
            <a:off x="8843799" y="1938507"/>
            <a:ext cx="344792" cy="307777"/>
          </a:xfrm>
          <a:prstGeom prst="rect">
            <a:avLst/>
          </a:prstGeom>
          <a:solidFill>
            <a:srgbClr val="FFFF00"/>
          </a:solidFill>
        </p:spPr>
        <p:txBody>
          <a:bodyPr wrap="square" rtlCol="0">
            <a:spAutoFit/>
          </a:bodyPr>
          <a:lstStyle/>
          <a:p>
            <a:pPr algn="ctr"/>
            <a:r>
              <a:rPr lang="en-US" sz="1400" dirty="0"/>
              <a:t>B</a:t>
            </a:r>
          </a:p>
        </p:txBody>
      </p:sp>
      <p:sp>
        <p:nvSpPr>
          <p:cNvPr id="44" name="Rectangle 43"/>
          <p:cNvSpPr/>
          <p:nvPr/>
        </p:nvSpPr>
        <p:spPr>
          <a:xfrm>
            <a:off x="3002287" y="2179500"/>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8959771" y="232638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nvSpPr>
        <p:spPr>
          <a:xfrm>
            <a:off x="9323478" y="2336252"/>
            <a:ext cx="827022" cy="307777"/>
          </a:xfrm>
          <a:prstGeom prst="rect">
            <a:avLst/>
          </a:prstGeom>
          <a:noFill/>
        </p:spPr>
        <p:txBody>
          <a:bodyPr wrap="square" rtlCol="0">
            <a:spAutoFit/>
          </a:bodyPr>
          <a:lstStyle/>
          <a:p>
            <a:r>
              <a:rPr lang="en-US" sz="1400" dirty="0" smtClean="0">
                <a:solidFill>
                  <a:schemeClr val="bg1"/>
                </a:solidFill>
              </a:rPr>
              <a:t>4</a:t>
            </a:r>
            <a:endParaRPr lang="en-US" sz="1400" dirty="0">
              <a:solidFill>
                <a:schemeClr val="bg1"/>
              </a:solidFill>
            </a:endParaRPr>
          </a:p>
        </p:txBody>
      </p:sp>
      <p:sp>
        <p:nvSpPr>
          <p:cNvPr id="50" name="TextBox 49"/>
          <p:cNvSpPr txBox="1"/>
          <p:nvPr/>
        </p:nvSpPr>
        <p:spPr>
          <a:xfrm>
            <a:off x="3366444" y="2183148"/>
            <a:ext cx="301896" cy="307777"/>
          </a:xfrm>
          <a:prstGeom prst="rect">
            <a:avLst/>
          </a:prstGeom>
          <a:noFill/>
        </p:spPr>
        <p:txBody>
          <a:bodyPr wrap="square" rtlCol="0">
            <a:spAutoFit/>
          </a:bodyPr>
          <a:lstStyle/>
          <a:p>
            <a:r>
              <a:rPr lang="en-US" sz="1400" dirty="0" smtClean="0">
                <a:solidFill>
                  <a:schemeClr val="bg1"/>
                </a:solidFill>
              </a:rPr>
              <a:t>2</a:t>
            </a:r>
            <a:endParaRPr lang="en-US" sz="1400" dirty="0">
              <a:solidFill>
                <a:schemeClr val="bg1"/>
              </a:solidFill>
            </a:endParaRPr>
          </a:p>
        </p:txBody>
      </p:sp>
      <p:sp>
        <p:nvSpPr>
          <p:cNvPr id="51" name="TextBox 50"/>
          <p:cNvSpPr txBox="1"/>
          <p:nvPr/>
        </p:nvSpPr>
        <p:spPr>
          <a:xfrm>
            <a:off x="3015728" y="2191815"/>
            <a:ext cx="344792" cy="307777"/>
          </a:xfrm>
          <a:prstGeom prst="rect">
            <a:avLst/>
          </a:prstGeom>
          <a:solidFill>
            <a:srgbClr val="FFFF00"/>
          </a:solidFill>
        </p:spPr>
        <p:txBody>
          <a:bodyPr wrap="square" rtlCol="0">
            <a:spAutoFit/>
          </a:bodyPr>
          <a:lstStyle/>
          <a:p>
            <a:pPr algn="ctr"/>
            <a:r>
              <a:rPr lang="en-US" sz="1400" dirty="0"/>
              <a:t>B</a:t>
            </a:r>
          </a:p>
        </p:txBody>
      </p:sp>
      <p:sp>
        <p:nvSpPr>
          <p:cNvPr id="53" name="TextBox 52"/>
          <p:cNvSpPr txBox="1"/>
          <p:nvPr/>
        </p:nvSpPr>
        <p:spPr>
          <a:xfrm>
            <a:off x="8971632" y="2335290"/>
            <a:ext cx="344792" cy="307777"/>
          </a:xfrm>
          <a:prstGeom prst="rect">
            <a:avLst/>
          </a:prstGeom>
          <a:solidFill>
            <a:srgbClr val="915CCC"/>
          </a:solidFill>
        </p:spPr>
        <p:txBody>
          <a:bodyPr wrap="square" rtlCol="0">
            <a:spAutoFit/>
          </a:bodyPr>
          <a:lstStyle/>
          <a:p>
            <a:pPr algn="ctr"/>
            <a:r>
              <a:rPr lang="en-US" sz="1400" dirty="0" smtClean="0">
                <a:solidFill>
                  <a:schemeClr val="bg1"/>
                </a:solidFill>
              </a:rPr>
              <a:t>A</a:t>
            </a:r>
            <a:endParaRPr lang="en-US" sz="1400" dirty="0">
              <a:solidFill>
                <a:schemeClr val="bg1"/>
              </a:solidFill>
            </a:endParaRPr>
          </a:p>
        </p:txBody>
      </p:sp>
      <p:sp>
        <p:nvSpPr>
          <p:cNvPr id="55" name="Rectangle 54"/>
          <p:cNvSpPr/>
          <p:nvPr/>
        </p:nvSpPr>
        <p:spPr>
          <a:xfrm>
            <a:off x="3134668" y="2559451"/>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p:cNvSpPr txBox="1"/>
          <p:nvPr/>
        </p:nvSpPr>
        <p:spPr>
          <a:xfrm>
            <a:off x="3492318" y="2561563"/>
            <a:ext cx="301896" cy="307777"/>
          </a:xfrm>
          <a:prstGeom prst="rect">
            <a:avLst/>
          </a:prstGeom>
          <a:noFill/>
        </p:spPr>
        <p:txBody>
          <a:bodyPr wrap="square" rtlCol="0">
            <a:spAutoFit/>
          </a:bodyPr>
          <a:lstStyle/>
          <a:p>
            <a:r>
              <a:rPr lang="en-US" sz="1400" dirty="0" smtClean="0">
                <a:solidFill>
                  <a:schemeClr val="bg1"/>
                </a:solidFill>
              </a:rPr>
              <a:t>1</a:t>
            </a:r>
            <a:endParaRPr lang="en-US" sz="1400" dirty="0">
              <a:solidFill>
                <a:schemeClr val="bg1"/>
              </a:solidFill>
            </a:endParaRPr>
          </a:p>
        </p:txBody>
      </p:sp>
      <p:sp>
        <p:nvSpPr>
          <p:cNvPr id="62" name="TextBox 61"/>
          <p:cNvSpPr txBox="1"/>
          <p:nvPr/>
        </p:nvSpPr>
        <p:spPr>
          <a:xfrm>
            <a:off x="3148119" y="2575276"/>
            <a:ext cx="344792" cy="307777"/>
          </a:xfrm>
          <a:prstGeom prst="rect">
            <a:avLst/>
          </a:prstGeom>
          <a:solidFill>
            <a:srgbClr val="915CCC"/>
          </a:solidFill>
        </p:spPr>
        <p:txBody>
          <a:bodyPr wrap="square" rtlCol="0">
            <a:spAutoFit/>
          </a:bodyPr>
          <a:lstStyle/>
          <a:p>
            <a:pPr algn="ctr"/>
            <a:r>
              <a:rPr lang="en-US" sz="1400" dirty="0" smtClean="0">
                <a:solidFill>
                  <a:schemeClr val="bg1"/>
                </a:solidFill>
              </a:rPr>
              <a:t>A</a:t>
            </a:r>
            <a:endParaRPr lang="en-US" sz="1400" dirty="0">
              <a:solidFill>
                <a:schemeClr val="bg1"/>
              </a:solidFill>
            </a:endParaRPr>
          </a:p>
        </p:txBody>
      </p:sp>
      <p:sp>
        <p:nvSpPr>
          <p:cNvPr id="65" name="Rectangle 64"/>
          <p:cNvSpPr/>
          <p:nvPr/>
        </p:nvSpPr>
        <p:spPr>
          <a:xfrm>
            <a:off x="9092152" y="2732618"/>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extBox 65"/>
          <p:cNvSpPr txBox="1"/>
          <p:nvPr/>
        </p:nvSpPr>
        <p:spPr>
          <a:xfrm>
            <a:off x="9447464" y="2751155"/>
            <a:ext cx="1067912" cy="307777"/>
          </a:xfrm>
          <a:prstGeom prst="rect">
            <a:avLst/>
          </a:prstGeom>
          <a:noFill/>
        </p:spPr>
        <p:txBody>
          <a:bodyPr wrap="square" rtlCol="0">
            <a:spAutoFit/>
          </a:bodyPr>
          <a:lstStyle/>
          <a:p>
            <a:r>
              <a:rPr lang="en-US" sz="1400" dirty="0">
                <a:solidFill>
                  <a:schemeClr val="bg1"/>
                </a:solidFill>
              </a:rPr>
              <a:t>3</a:t>
            </a:r>
          </a:p>
        </p:txBody>
      </p:sp>
      <p:sp>
        <p:nvSpPr>
          <p:cNvPr id="71" name="TextBox 70"/>
          <p:cNvSpPr txBox="1"/>
          <p:nvPr/>
        </p:nvSpPr>
        <p:spPr>
          <a:xfrm>
            <a:off x="9108347" y="2744166"/>
            <a:ext cx="344792" cy="307777"/>
          </a:xfrm>
          <a:prstGeom prst="rect">
            <a:avLst/>
          </a:prstGeom>
          <a:solidFill>
            <a:srgbClr val="915CCC"/>
          </a:solidFill>
        </p:spPr>
        <p:txBody>
          <a:bodyPr wrap="square" rtlCol="0">
            <a:spAutoFit/>
          </a:bodyPr>
          <a:lstStyle/>
          <a:p>
            <a:pPr algn="ctr"/>
            <a:r>
              <a:rPr lang="en-US" sz="1400" dirty="0" smtClean="0">
                <a:solidFill>
                  <a:schemeClr val="bg1"/>
                </a:solidFill>
              </a:rPr>
              <a:t>A</a:t>
            </a:r>
            <a:endParaRPr lang="en-US" sz="1400" dirty="0">
              <a:solidFill>
                <a:schemeClr val="bg1"/>
              </a:solidFill>
            </a:endParaRPr>
          </a:p>
        </p:txBody>
      </p:sp>
      <p:cxnSp>
        <p:nvCxnSpPr>
          <p:cNvPr id="72" name="Straight Arrow Connector 71"/>
          <p:cNvCxnSpPr/>
          <p:nvPr/>
        </p:nvCxnSpPr>
        <p:spPr>
          <a:xfrm>
            <a:off x="5761414" y="2419358"/>
            <a:ext cx="1190257" cy="17486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3" name="Straight Arrow Connector 72"/>
          <p:cNvCxnSpPr/>
          <p:nvPr/>
        </p:nvCxnSpPr>
        <p:spPr>
          <a:xfrm flipH="1">
            <a:off x="7214974" y="2283545"/>
            <a:ext cx="1363668" cy="188449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8536055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47508" y="3062176"/>
            <a:ext cx="3349256" cy="707886"/>
          </a:xfrm>
          <a:prstGeom prst="rect">
            <a:avLst/>
          </a:prstGeom>
          <a:noFill/>
        </p:spPr>
        <p:txBody>
          <a:bodyPr wrap="square" rtlCol="0">
            <a:spAutoFit/>
          </a:bodyPr>
          <a:lstStyle/>
          <a:p>
            <a:r>
              <a:rPr lang="en-US" sz="4000" dirty="0" smtClean="0"/>
              <a:t>Operations   =</a:t>
            </a:r>
            <a:endParaRPr lang="en-US" sz="4000" dirty="0"/>
          </a:p>
        </p:txBody>
      </p:sp>
      <p:sp>
        <p:nvSpPr>
          <p:cNvPr id="3" name="Title 1"/>
          <p:cNvSpPr txBox="1">
            <a:spLocks/>
          </p:cNvSpPr>
          <p:nvPr/>
        </p:nvSpPr>
        <p:spPr>
          <a:xfrm>
            <a:off x="6570921" y="2272976"/>
            <a:ext cx="4008474" cy="736035"/>
          </a:xfrm>
          <a:prstGeom prst="rect">
            <a:avLst/>
          </a:prstGeom>
        </p:spPr>
        <p:txBody>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dirty="0" smtClean="0"/>
              <a:t>Transformations</a:t>
            </a:r>
            <a:endParaRPr lang="en-US" dirty="0"/>
          </a:p>
        </p:txBody>
      </p:sp>
      <p:pic>
        <p:nvPicPr>
          <p:cNvPr id="4" name="Picture 2" descr="http://www.insideoutretreats.com/site/images/TransformationButterflies.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94748" y="1518025"/>
            <a:ext cx="3520064" cy="840015"/>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txBox="1">
            <a:spLocks/>
          </p:cNvSpPr>
          <p:nvPr/>
        </p:nvSpPr>
        <p:spPr>
          <a:xfrm>
            <a:off x="8269054" y="4282533"/>
            <a:ext cx="1945758" cy="704137"/>
          </a:xfrm>
          <a:prstGeom prst="rect">
            <a:avLst/>
          </a:prstGeom>
        </p:spPr>
        <p:txBody>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dirty="0" smtClean="0"/>
              <a:t>Actions</a:t>
            </a:r>
            <a:endParaRPr lang="en-US" dirty="0"/>
          </a:p>
        </p:txBody>
      </p:sp>
      <p:pic>
        <p:nvPicPr>
          <p:cNvPr id="6" name="Picture 2" descr="http://inwallspeakers1.com/wp-content/uploads/2014/07/printer-icon-transparen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18720" y="4031121"/>
            <a:ext cx="1184275" cy="105005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8192386" y="3170796"/>
            <a:ext cx="765544" cy="646331"/>
          </a:xfrm>
          <a:prstGeom prst="rect">
            <a:avLst/>
          </a:prstGeom>
          <a:noFill/>
        </p:spPr>
        <p:txBody>
          <a:bodyPr wrap="square" rtlCol="0">
            <a:spAutoFit/>
          </a:bodyPr>
          <a:lstStyle/>
          <a:p>
            <a:r>
              <a:rPr lang="en-US" sz="3600" dirty="0" smtClean="0"/>
              <a:t>+</a:t>
            </a:r>
            <a:endParaRPr lang="en-US" sz="3600" dirty="0"/>
          </a:p>
        </p:txBody>
      </p:sp>
      <p:pic>
        <p:nvPicPr>
          <p:cNvPr id="8" name="Picture 2" descr="https://spark.apache.org/images/spark-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4787" y="2866698"/>
            <a:ext cx="1581080" cy="8395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21405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join</a:t>
            </a:r>
            <a:endParaRPr lang="en-US" dirty="0"/>
          </a:p>
        </p:txBody>
      </p:sp>
      <p:sp>
        <p:nvSpPr>
          <p:cNvPr id="6" name="Rectangle 5"/>
          <p:cNvSpPr/>
          <p:nvPr/>
        </p:nvSpPr>
        <p:spPr>
          <a:xfrm>
            <a:off x="4661386" y="464130"/>
            <a:ext cx="1187062" cy="508916"/>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7438" y="5460815"/>
            <a:ext cx="384473" cy="566349"/>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7560" y="3815985"/>
            <a:ext cx="564230" cy="564230"/>
          </a:xfrm>
          <a:prstGeom prst="rect">
            <a:avLst/>
          </a:prstGeom>
        </p:spPr>
      </p:pic>
      <p:cxnSp>
        <p:nvCxnSpPr>
          <p:cNvPr id="14" name="Straight Connector 13"/>
          <p:cNvCxnSpPr/>
          <p:nvPr/>
        </p:nvCxnSpPr>
        <p:spPr>
          <a:xfrm>
            <a:off x="1163785" y="4874724"/>
            <a:ext cx="4627096" cy="0"/>
          </a:xfrm>
          <a:prstGeom prst="line">
            <a:avLst/>
          </a:prstGeom>
          <a:ln w="19050">
            <a:solidFill>
              <a:schemeClr val="tx1"/>
            </a:solidFill>
          </a:ln>
        </p:spPr>
        <p:style>
          <a:lnRef idx="2">
            <a:schemeClr val="accent6"/>
          </a:lnRef>
          <a:fillRef idx="0">
            <a:schemeClr val="accent6"/>
          </a:fillRef>
          <a:effectRef idx="1">
            <a:schemeClr val="accent6"/>
          </a:effectRef>
          <a:fontRef idx="minor">
            <a:schemeClr val="tx1"/>
          </a:fontRef>
        </p:style>
      </p:cxnSp>
      <p:sp>
        <p:nvSpPr>
          <p:cNvPr id="15" name="TextBox 14"/>
          <p:cNvSpPr txBox="1"/>
          <p:nvPr/>
        </p:nvSpPr>
        <p:spPr>
          <a:xfrm>
            <a:off x="824663" y="3551166"/>
            <a:ext cx="6663529" cy="954107"/>
          </a:xfrm>
          <a:prstGeom prst="rect">
            <a:avLst/>
          </a:prstGeom>
          <a:noFill/>
        </p:spPr>
        <p:txBody>
          <a:bodyPr wrap="square" rtlCol="0">
            <a:spAutoFit/>
          </a:bodyPr>
          <a:lstStyle/>
          <a:p>
            <a:r>
              <a:rPr lang="en-US" sz="1400" b="1" dirty="0" smtClean="0">
                <a:solidFill>
                  <a:srgbClr val="1482AC"/>
                </a:solidFill>
                <a:latin typeface="Consolas" panose="020B0609020204030204" pitchFamily="49" charset="0"/>
                <a:ea typeface="Anonymous Pro" panose="02060609030202000504" pitchFamily="49" charset="0"/>
                <a:cs typeface="Consolas" panose="020B0609020204030204" pitchFamily="49" charset="0"/>
              </a:rPr>
              <a:t>x</a:t>
            </a:r>
            <a:r>
              <a:rPr lang="en-US" sz="1400" b="1" dirty="0" smtClean="0">
                <a:latin typeface="Consolas" panose="020B0609020204030204" pitchFamily="49" charset="0"/>
                <a:ea typeface="Anonymous Pro" panose="02060609030202000504" pitchFamily="49" charset="0"/>
                <a:cs typeface="Consolas" panose="020B0609020204030204" pitchFamily="49" charset="0"/>
              </a:rPr>
              <a:t> </a:t>
            </a:r>
            <a:r>
              <a:rPr lang="en-US" sz="1400" dirty="0" smtClean="0">
                <a:latin typeface="Consolas" panose="020B0609020204030204" pitchFamily="49" charset="0"/>
                <a:ea typeface="Anonymous Pro" panose="02060609030202000504" pitchFamily="49" charset="0"/>
                <a:cs typeface="Consolas" panose="020B0609020204030204" pitchFamily="49" charset="0"/>
              </a:rPr>
              <a:t>= </a:t>
            </a:r>
            <a:r>
              <a:rPr lang="en-US" sz="1400" dirty="0" err="1" smtClean="0">
                <a:latin typeface="Consolas" panose="020B0609020204030204" pitchFamily="49" charset="0"/>
                <a:ea typeface="Anonymous Pro" panose="02060609030202000504" pitchFamily="49" charset="0"/>
                <a:cs typeface="Consolas" panose="020B0609020204030204" pitchFamily="49" charset="0"/>
              </a:rPr>
              <a:t>sc.parallelize</a:t>
            </a:r>
            <a:r>
              <a:rPr lang="en-US" sz="1400" dirty="0" smtClean="0">
                <a:latin typeface="Consolas" panose="020B0609020204030204" pitchFamily="49" charset="0"/>
                <a:ea typeface="Anonymous Pro" panose="02060609030202000504" pitchFamily="49" charset="0"/>
                <a:cs typeface="Consolas" panose="020B0609020204030204" pitchFamily="49" charset="0"/>
              </a:rPr>
              <a:t>([("a", 1), ("b", 2)])</a:t>
            </a:r>
          </a:p>
          <a:p>
            <a:r>
              <a:rPr lang="en-US" sz="1400" b="1" dirty="0" smtClean="0">
                <a:solidFill>
                  <a:srgbClr val="1482AC"/>
                </a:solidFill>
                <a:latin typeface="Consolas" panose="020B0609020204030204" pitchFamily="49" charset="0"/>
                <a:ea typeface="Anonymous Pro" panose="02060609030202000504" pitchFamily="49" charset="0"/>
                <a:cs typeface="Consolas" panose="020B0609020204030204" pitchFamily="49" charset="0"/>
              </a:rPr>
              <a:t>y</a:t>
            </a:r>
            <a:r>
              <a:rPr lang="en-US" sz="1400" dirty="0" smtClean="0">
                <a:latin typeface="Consolas" panose="020B0609020204030204" pitchFamily="49" charset="0"/>
                <a:ea typeface="Anonymous Pro" panose="02060609030202000504" pitchFamily="49" charset="0"/>
                <a:cs typeface="Consolas" panose="020B0609020204030204" pitchFamily="49" charset="0"/>
              </a:rPr>
              <a:t> = </a:t>
            </a:r>
            <a:r>
              <a:rPr lang="en-US" sz="1400" dirty="0" err="1" smtClean="0">
                <a:latin typeface="Consolas" panose="020B0609020204030204" pitchFamily="49" charset="0"/>
                <a:ea typeface="Anonymous Pro" panose="02060609030202000504" pitchFamily="49" charset="0"/>
                <a:cs typeface="Consolas" panose="020B0609020204030204" pitchFamily="49" charset="0"/>
              </a:rPr>
              <a:t>sc.parallelize</a:t>
            </a:r>
            <a:r>
              <a:rPr lang="en-US" sz="1400" dirty="0" smtClean="0">
                <a:latin typeface="Consolas" panose="020B0609020204030204" pitchFamily="49" charset="0"/>
                <a:ea typeface="Anonymous Pro" panose="02060609030202000504" pitchFamily="49" charset="0"/>
                <a:cs typeface="Consolas" panose="020B0609020204030204" pitchFamily="49" charset="0"/>
              </a:rPr>
              <a:t>([("a", 3), ("a", 4), ("b", 5)])</a:t>
            </a:r>
          </a:p>
          <a:p>
            <a:r>
              <a:rPr lang="en-US" sz="1400" b="1" dirty="0" smtClean="0">
                <a:solidFill>
                  <a:srgbClr val="1482AC"/>
                </a:solidFill>
                <a:latin typeface="Consolas" panose="020B0609020204030204" pitchFamily="49" charset="0"/>
                <a:ea typeface="Anonymous Pro" panose="02060609030202000504" pitchFamily="49" charset="0"/>
                <a:cs typeface="Consolas" panose="020B0609020204030204" pitchFamily="49" charset="0"/>
              </a:rPr>
              <a:t>z</a:t>
            </a:r>
            <a:r>
              <a:rPr lang="en-US" sz="1400" dirty="0" smtClean="0">
                <a:latin typeface="Consolas" panose="020B0609020204030204" pitchFamily="49" charset="0"/>
                <a:ea typeface="Anonymous Pro" panose="02060609030202000504" pitchFamily="49" charset="0"/>
                <a:cs typeface="Consolas" panose="020B0609020204030204" pitchFamily="49" charset="0"/>
              </a:rPr>
              <a:t> = </a:t>
            </a:r>
            <a:r>
              <a:rPr lang="en-US" sz="1400" b="1" dirty="0" err="1" smtClean="0">
                <a:solidFill>
                  <a:srgbClr val="1482AC"/>
                </a:solidFill>
                <a:latin typeface="Consolas" panose="020B0609020204030204" pitchFamily="49" charset="0"/>
                <a:ea typeface="Anonymous Pro" panose="02060609030202000504" pitchFamily="49" charset="0"/>
                <a:cs typeface="Consolas" panose="020B0609020204030204" pitchFamily="49" charset="0"/>
              </a:rPr>
              <a:t>x</a:t>
            </a:r>
            <a:r>
              <a:rPr lang="en-US" sz="1400" dirty="0" err="1" smtClean="0">
                <a:latin typeface="Consolas" panose="020B0609020204030204" pitchFamily="49" charset="0"/>
                <a:ea typeface="Anonymous Pro" panose="02060609030202000504" pitchFamily="49" charset="0"/>
                <a:cs typeface="Consolas" panose="020B0609020204030204" pitchFamily="49" charset="0"/>
              </a:rPr>
              <a:t>.join</a:t>
            </a:r>
            <a:r>
              <a:rPr lang="en-US" sz="1400" dirty="0" smtClean="0">
                <a:latin typeface="Consolas" panose="020B0609020204030204" pitchFamily="49" charset="0"/>
                <a:ea typeface="Anonymous Pro" panose="02060609030202000504" pitchFamily="49" charset="0"/>
                <a:cs typeface="Consolas" panose="020B0609020204030204" pitchFamily="49" charset="0"/>
              </a:rPr>
              <a:t>(</a:t>
            </a:r>
            <a:r>
              <a:rPr lang="en-US" sz="1400" b="1" dirty="0" smtClean="0">
                <a:solidFill>
                  <a:srgbClr val="1482AC"/>
                </a:solidFill>
                <a:latin typeface="Consolas" panose="020B0609020204030204" pitchFamily="49" charset="0"/>
                <a:ea typeface="Anonymous Pro" panose="02060609030202000504" pitchFamily="49" charset="0"/>
                <a:cs typeface="Consolas" panose="020B0609020204030204" pitchFamily="49" charset="0"/>
              </a:rPr>
              <a:t>y</a:t>
            </a:r>
            <a:r>
              <a:rPr lang="en-US" sz="1400" dirty="0" smtClean="0">
                <a:latin typeface="Consolas" panose="020B0609020204030204" pitchFamily="49" charset="0"/>
                <a:ea typeface="Anonymous Pro" panose="02060609030202000504" pitchFamily="49" charset="0"/>
                <a:cs typeface="Consolas" panose="020B0609020204030204" pitchFamily="49" charset="0"/>
              </a:rPr>
              <a:t>)</a:t>
            </a:r>
          </a:p>
          <a:p>
            <a:r>
              <a:rPr lang="en-US" sz="1400" dirty="0" smtClean="0">
                <a:latin typeface="Consolas" panose="020B0609020204030204" pitchFamily="49" charset="0"/>
                <a:ea typeface="Anonymous Pro" panose="02060609030202000504" pitchFamily="49" charset="0"/>
                <a:cs typeface="Consolas" panose="020B0609020204030204" pitchFamily="49" charset="0"/>
              </a:rPr>
              <a:t>print(</a:t>
            </a:r>
            <a:r>
              <a:rPr lang="en-US" sz="1400" b="1" dirty="0" err="1" smtClean="0">
                <a:solidFill>
                  <a:srgbClr val="1482AC"/>
                </a:solidFill>
                <a:latin typeface="Consolas" panose="020B0609020204030204" pitchFamily="49" charset="0"/>
                <a:ea typeface="Anonymous Pro" panose="02060609030202000504" pitchFamily="49" charset="0"/>
                <a:cs typeface="Consolas" panose="020B0609020204030204" pitchFamily="49" charset="0"/>
              </a:rPr>
              <a:t>z</a:t>
            </a:r>
            <a:r>
              <a:rPr lang="en-US" sz="1400" dirty="0" err="1" smtClean="0">
                <a:latin typeface="Consolas" panose="020B0609020204030204" pitchFamily="49" charset="0"/>
                <a:ea typeface="Anonymous Pro" panose="02060609030202000504" pitchFamily="49" charset="0"/>
                <a:cs typeface="Consolas" panose="020B0609020204030204" pitchFamily="49" charset="0"/>
              </a:rPr>
              <a:t>.collect</a:t>
            </a:r>
            <a:r>
              <a:rPr lang="en-US" sz="1400" dirty="0">
                <a:latin typeface="Consolas" panose="020B0609020204030204" pitchFamily="49" charset="0"/>
                <a:ea typeface="Anonymous Pro" panose="02060609030202000504" pitchFamily="49" charset="0"/>
                <a:cs typeface="Consolas" panose="020B0609020204030204" pitchFamily="49" charset="0"/>
              </a:rPr>
              <a:t>())</a:t>
            </a:r>
          </a:p>
        </p:txBody>
      </p:sp>
      <p:sp>
        <p:nvSpPr>
          <p:cNvPr id="17" name="TextBox 16"/>
          <p:cNvSpPr txBox="1"/>
          <p:nvPr/>
        </p:nvSpPr>
        <p:spPr>
          <a:xfrm>
            <a:off x="7463542" y="4100240"/>
            <a:ext cx="4913764" cy="1169551"/>
          </a:xfrm>
          <a:prstGeom prst="rect">
            <a:avLst/>
          </a:prstGeom>
          <a:noFill/>
        </p:spPr>
        <p:txBody>
          <a:bodyPr wrap="square" rtlCol="0">
            <a:spAutoFit/>
          </a:bodyPr>
          <a:lstStyle/>
          <a:p>
            <a:r>
              <a:rPr lang="en-US" sz="1400" dirty="0" smtClean="0">
                <a:latin typeface="Consolas" panose="020B0609020204030204" pitchFamily="49" charset="0"/>
                <a:ea typeface="Anonymous Pro" panose="02060609030202000504" pitchFamily="49" charset="0"/>
                <a:cs typeface="Consolas" panose="020B0609020204030204" pitchFamily="49" charset="0"/>
              </a:rPr>
              <a:t>[("</a:t>
            </a:r>
            <a:r>
              <a:rPr lang="en-US" sz="1400" dirty="0">
                <a:latin typeface="Consolas" panose="020B0609020204030204" pitchFamily="49" charset="0"/>
                <a:ea typeface="Anonymous Pro" panose="02060609030202000504" pitchFamily="49" charset="0"/>
                <a:cs typeface="Consolas" panose="020B0609020204030204" pitchFamily="49" charset="0"/>
              </a:rPr>
              <a:t>a", 1), ("b", 2</a:t>
            </a:r>
            <a:r>
              <a:rPr lang="en-US" sz="1400" dirty="0" smtClean="0">
                <a:latin typeface="Consolas" panose="020B0609020204030204" pitchFamily="49" charset="0"/>
                <a:ea typeface="Anonymous Pro" panose="02060609030202000504" pitchFamily="49" charset="0"/>
                <a:cs typeface="Consolas" panose="020B0609020204030204" pitchFamily="49" charset="0"/>
              </a:rPr>
              <a:t>)]</a:t>
            </a:r>
            <a:r>
              <a:rPr lang="en-US" sz="1400" dirty="0">
                <a:latin typeface="Consolas" panose="020B0609020204030204" pitchFamily="49" charset="0"/>
                <a:cs typeface="Consolas" panose="020B0609020204030204" pitchFamily="49" charset="0"/>
              </a:rPr>
              <a:t/>
            </a:r>
            <a:br>
              <a:rPr lang="en-US" sz="1400" dirty="0">
                <a:latin typeface="Consolas" panose="020B0609020204030204" pitchFamily="49" charset="0"/>
                <a:cs typeface="Consolas" panose="020B0609020204030204" pitchFamily="49" charset="0"/>
              </a:rPr>
            </a:br>
            <a:endParaRPr lang="en-US" sz="1400" dirty="0" smtClean="0">
              <a:latin typeface="Consolas" panose="020B0609020204030204" pitchFamily="49" charset="0"/>
              <a:cs typeface="Consolas" panose="020B0609020204030204" pitchFamily="49" charset="0"/>
            </a:endParaRPr>
          </a:p>
          <a:p>
            <a:r>
              <a:rPr lang="en-US" sz="1400" dirty="0" smtClean="0">
                <a:latin typeface="Consolas" panose="020B0609020204030204" pitchFamily="49" charset="0"/>
                <a:ea typeface="Anonymous Pro" panose="02060609030202000504" pitchFamily="49" charset="0"/>
                <a:cs typeface="Consolas" panose="020B0609020204030204" pitchFamily="49" charset="0"/>
              </a:rPr>
              <a:t>[("</a:t>
            </a:r>
            <a:r>
              <a:rPr lang="en-US" sz="1400" dirty="0">
                <a:latin typeface="Consolas" panose="020B0609020204030204" pitchFamily="49" charset="0"/>
                <a:ea typeface="Anonymous Pro" panose="02060609030202000504" pitchFamily="49" charset="0"/>
                <a:cs typeface="Consolas" panose="020B0609020204030204" pitchFamily="49" charset="0"/>
              </a:rPr>
              <a:t>a", 3), ("a", 4), ("b", 5</a:t>
            </a:r>
            <a:r>
              <a:rPr lang="en-US" sz="1400" dirty="0" smtClean="0">
                <a:latin typeface="Consolas" panose="020B0609020204030204" pitchFamily="49" charset="0"/>
                <a:ea typeface="Anonymous Pro" panose="02060609030202000504" pitchFamily="49" charset="0"/>
                <a:cs typeface="Consolas" panose="020B0609020204030204" pitchFamily="49" charset="0"/>
              </a:rPr>
              <a:t>)]</a:t>
            </a:r>
            <a:endParaRPr lang="en-US" sz="1400" dirty="0">
              <a:latin typeface="Consolas" panose="020B0609020204030204" pitchFamily="49" charset="0"/>
              <a:cs typeface="Consolas" panose="020B0609020204030204" pitchFamily="49" charset="0"/>
            </a:endParaRPr>
          </a:p>
          <a:p>
            <a:endParaRPr lang="en-US" sz="1400" dirty="0" smtClean="0">
              <a:latin typeface="Consolas" panose="020B0609020204030204" pitchFamily="49" charset="0"/>
              <a:cs typeface="Consolas" panose="020B0609020204030204" pitchFamily="49" charset="0"/>
            </a:endParaRPr>
          </a:p>
          <a:p>
            <a:r>
              <a:rPr lang="en-US" sz="1400" dirty="0" smtClean="0">
                <a:latin typeface="Consolas" panose="020B0609020204030204" pitchFamily="49" charset="0"/>
                <a:cs typeface="Consolas" panose="020B0609020204030204" pitchFamily="49" charset="0"/>
              </a:rPr>
              <a:t>[('a</a:t>
            </a:r>
            <a:r>
              <a:rPr lang="en-US" sz="1400" dirty="0">
                <a:latin typeface="Consolas" panose="020B0609020204030204" pitchFamily="49" charset="0"/>
                <a:cs typeface="Consolas" panose="020B0609020204030204" pitchFamily="49" charset="0"/>
              </a:rPr>
              <a:t>', (1, 3)), ('a', (1, 4)), ('b', (2, 5))]</a:t>
            </a:r>
          </a:p>
        </p:txBody>
      </p:sp>
      <p:pic>
        <p:nvPicPr>
          <p:cNvPr id="18" name="Picture 17"/>
          <p:cNvPicPr>
            <a:picLocks noChangeAspect="1"/>
          </p:cNvPicPr>
          <p:nvPr/>
        </p:nvPicPr>
        <p:blipFill>
          <a:blip r:embed="rId5"/>
          <a:stretch>
            <a:fillRect/>
          </a:stretch>
        </p:blipFill>
        <p:spPr>
          <a:xfrm>
            <a:off x="9132281" y="3434581"/>
            <a:ext cx="542450" cy="542450"/>
          </a:xfrm>
          <a:prstGeom prst="rect">
            <a:avLst/>
          </a:prstGeom>
        </p:spPr>
      </p:pic>
      <p:sp>
        <p:nvSpPr>
          <p:cNvPr id="21" name="TextBox 20"/>
          <p:cNvSpPr txBox="1"/>
          <p:nvPr/>
        </p:nvSpPr>
        <p:spPr>
          <a:xfrm>
            <a:off x="7111487" y="4079933"/>
            <a:ext cx="516367" cy="338554"/>
          </a:xfrm>
          <a:prstGeom prst="rect">
            <a:avLst/>
          </a:prstGeom>
          <a:noFill/>
        </p:spPr>
        <p:txBody>
          <a:bodyPr wrap="square" rtlCol="0">
            <a:spAutoFit/>
          </a:bodyPr>
          <a:lstStyle/>
          <a:p>
            <a:r>
              <a:rPr lang="en-US" sz="1600" b="1" dirty="0" smtClean="0">
                <a:solidFill>
                  <a:srgbClr val="1482AC"/>
                </a:solidFill>
                <a:latin typeface="Consolas" panose="020B0609020204030204" pitchFamily="49" charset="0"/>
                <a:ea typeface="Anonymous Pro" panose="02060609030202000504" pitchFamily="49" charset="0"/>
                <a:cs typeface="Consolas" panose="020B0609020204030204" pitchFamily="49" charset="0"/>
              </a:rPr>
              <a:t>x:</a:t>
            </a:r>
            <a:endParaRPr lang="en-US" b="1" dirty="0"/>
          </a:p>
        </p:txBody>
      </p:sp>
      <p:sp>
        <p:nvSpPr>
          <p:cNvPr id="22" name="TextBox 21"/>
          <p:cNvSpPr txBox="1"/>
          <p:nvPr/>
        </p:nvSpPr>
        <p:spPr>
          <a:xfrm>
            <a:off x="7122120" y="4499682"/>
            <a:ext cx="516367" cy="338554"/>
          </a:xfrm>
          <a:prstGeom prst="rect">
            <a:avLst/>
          </a:prstGeom>
          <a:noFill/>
        </p:spPr>
        <p:txBody>
          <a:bodyPr wrap="square" rtlCol="0">
            <a:spAutoFit/>
          </a:bodyPr>
          <a:lstStyle/>
          <a:p>
            <a:r>
              <a:rPr lang="en-US" sz="1600" b="1" dirty="0" smtClean="0">
                <a:solidFill>
                  <a:srgbClr val="1482AC"/>
                </a:solidFill>
                <a:latin typeface="Consolas" panose="020B0609020204030204" pitchFamily="49" charset="0"/>
                <a:ea typeface="Anonymous Pro" panose="02060609030202000504" pitchFamily="49" charset="0"/>
                <a:cs typeface="Consolas" panose="020B0609020204030204" pitchFamily="49" charset="0"/>
              </a:rPr>
              <a:t>y:</a:t>
            </a:r>
            <a:endParaRPr lang="en-US" b="1" dirty="0">
              <a:solidFill>
                <a:srgbClr val="1482AC"/>
              </a:solidFill>
            </a:endParaRPr>
          </a:p>
        </p:txBody>
      </p:sp>
      <p:sp>
        <p:nvSpPr>
          <p:cNvPr id="25" name="TextBox 24"/>
          <p:cNvSpPr txBox="1"/>
          <p:nvPr/>
        </p:nvSpPr>
        <p:spPr>
          <a:xfrm>
            <a:off x="5967436" y="2915242"/>
            <a:ext cx="4834284" cy="307777"/>
          </a:xfrm>
          <a:prstGeom prst="rect">
            <a:avLst/>
          </a:prstGeom>
          <a:noFill/>
        </p:spPr>
        <p:txBody>
          <a:bodyPr wrap="square" rtlCol="0">
            <a:spAutoFit/>
          </a:bodyPr>
          <a:lstStyle/>
          <a:p>
            <a:r>
              <a:rPr lang="en-US" sz="1400" b="1" smtClean="0">
                <a:latin typeface="Consolas" panose="020B0609020204030204" pitchFamily="49" charset="0"/>
                <a:cs typeface="Consolas" panose="020B0609020204030204" pitchFamily="49" charset="0"/>
              </a:rPr>
              <a:t>join(</a:t>
            </a:r>
            <a:r>
              <a:rPr lang="en-US" sz="1400" b="1" i="1" dirty="0" err="1" smtClean="0">
                <a:solidFill>
                  <a:srgbClr val="915CCC"/>
                </a:solidFill>
                <a:latin typeface="Consolas" panose="020B0609020204030204" pitchFamily="49" charset="0"/>
                <a:cs typeface="Consolas" panose="020B0609020204030204" pitchFamily="49" charset="0"/>
              </a:rPr>
              <a:t>otherRDD</a:t>
            </a:r>
            <a:r>
              <a:rPr lang="en-US" sz="1400" b="1" i="1" dirty="0" smtClean="0">
                <a:solidFill>
                  <a:srgbClr val="915CCC"/>
                </a:solidFill>
                <a:latin typeface="Consolas" panose="020B0609020204030204" pitchFamily="49" charset="0"/>
                <a:cs typeface="Consolas" panose="020B0609020204030204" pitchFamily="49" charset="0"/>
              </a:rPr>
              <a:t>, </a:t>
            </a:r>
            <a:r>
              <a:rPr lang="en-US" sz="1400" b="1" i="1" dirty="0" err="1" smtClean="0">
                <a:solidFill>
                  <a:srgbClr val="915CCC"/>
                </a:solidFill>
                <a:latin typeface="Consolas" panose="020B0609020204030204" pitchFamily="49" charset="0"/>
                <a:cs typeface="Consolas" panose="020B0609020204030204" pitchFamily="49" charset="0"/>
              </a:rPr>
              <a:t>numPartitions</a:t>
            </a:r>
            <a:r>
              <a:rPr lang="en-US" sz="1400" b="1" i="1" dirty="0" smtClean="0">
                <a:solidFill>
                  <a:srgbClr val="915CCC"/>
                </a:solidFill>
                <a:latin typeface="Consolas" panose="020B0609020204030204" pitchFamily="49" charset="0"/>
                <a:cs typeface="Consolas" panose="020B0609020204030204" pitchFamily="49" charset="0"/>
              </a:rPr>
              <a:t>=None</a:t>
            </a:r>
            <a:r>
              <a:rPr lang="en-US" sz="1400" b="1" dirty="0" smtClean="0">
                <a:latin typeface="Consolas" panose="020B0609020204030204" pitchFamily="49" charset="0"/>
                <a:cs typeface="Consolas" panose="020B0609020204030204" pitchFamily="49" charset="0"/>
              </a:rPr>
              <a:t>)</a:t>
            </a:r>
            <a:endParaRPr lang="en-US" sz="1400" b="1" dirty="0">
              <a:latin typeface="Consolas" panose="020B0609020204030204" pitchFamily="49" charset="0"/>
              <a:cs typeface="Consolas" panose="020B0609020204030204" pitchFamily="49" charset="0"/>
            </a:endParaRPr>
          </a:p>
        </p:txBody>
      </p:sp>
      <p:sp>
        <p:nvSpPr>
          <p:cNvPr id="26" name="TextBox 25"/>
          <p:cNvSpPr txBox="1"/>
          <p:nvPr/>
        </p:nvSpPr>
        <p:spPr>
          <a:xfrm>
            <a:off x="3549259" y="2562004"/>
            <a:ext cx="8615923" cy="369332"/>
          </a:xfrm>
          <a:prstGeom prst="rect">
            <a:avLst/>
          </a:prstGeom>
          <a:noFill/>
        </p:spPr>
        <p:txBody>
          <a:bodyPr wrap="square" rtlCol="0">
            <a:spAutoFit/>
          </a:bodyPr>
          <a:lstStyle/>
          <a:p>
            <a:r>
              <a:rPr lang="en-US" dirty="0" smtClean="0"/>
              <a:t>Return a new RDD containing all pairs of elements having the same key in the original RDDs</a:t>
            </a:r>
            <a:endParaRPr lang="en-US" dirty="0"/>
          </a:p>
        </p:txBody>
      </p:sp>
      <p:pic>
        <p:nvPicPr>
          <p:cNvPr id="28" name="Picture 2" descr="http://www.insideoutretreats.com/site/images/TransformationButterflies.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17446" y="6378507"/>
            <a:ext cx="2009304" cy="479493"/>
          </a:xfrm>
          <a:prstGeom prst="rect">
            <a:avLst/>
          </a:prstGeom>
          <a:noFill/>
          <a:extLst>
            <a:ext uri="{909E8E84-426E-40DD-AFC4-6F175D3DCCD1}">
              <a14:hiddenFill xmlns:a14="http://schemas.microsoft.com/office/drawing/2010/main">
                <a:solidFill>
                  <a:srgbClr val="FFFFFF"/>
                </a:solidFill>
              </a14:hiddenFill>
            </a:ext>
          </a:extLst>
        </p:spPr>
      </p:pic>
      <p:sp>
        <p:nvSpPr>
          <p:cNvPr id="31" name="TextBox 30"/>
          <p:cNvSpPr txBox="1"/>
          <p:nvPr/>
        </p:nvSpPr>
        <p:spPr>
          <a:xfrm>
            <a:off x="1053426" y="5073057"/>
            <a:ext cx="6038222" cy="954107"/>
          </a:xfrm>
          <a:prstGeom prst="rect">
            <a:avLst/>
          </a:prstGeom>
          <a:noFill/>
        </p:spPr>
        <p:txBody>
          <a:bodyPr wrap="square" rtlCol="0">
            <a:spAutoFit/>
          </a:bodyPr>
          <a:lstStyle/>
          <a:p>
            <a:r>
              <a:rPr lang="en-US" sz="1400" dirty="0" err="1">
                <a:latin typeface="Consolas" panose="020B0609020204030204" pitchFamily="49" charset="0"/>
                <a:ea typeface="Anonymous Pro" panose="02060609030202000504" pitchFamily="49" charset="0"/>
                <a:cs typeface="Consolas" panose="020B0609020204030204" pitchFamily="49" charset="0"/>
              </a:rPr>
              <a:t>val</a:t>
            </a:r>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b="1" dirty="0">
                <a:solidFill>
                  <a:srgbClr val="1482AC"/>
                </a:solidFill>
                <a:latin typeface="Consolas" panose="020B0609020204030204" pitchFamily="49" charset="0"/>
                <a:ea typeface="Anonymous Pro" panose="02060609030202000504" pitchFamily="49" charset="0"/>
                <a:cs typeface="Consolas" panose="020B0609020204030204" pitchFamily="49" charset="0"/>
              </a:rPr>
              <a:t>x</a:t>
            </a:r>
            <a:r>
              <a:rPr lang="en-US" sz="1400" dirty="0">
                <a:latin typeface="Consolas" panose="020B0609020204030204" pitchFamily="49" charset="0"/>
                <a:ea typeface="Anonymous Pro" panose="02060609030202000504" pitchFamily="49" charset="0"/>
                <a:cs typeface="Consolas" panose="020B0609020204030204" pitchFamily="49" charset="0"/>
              </a:rPr>
              <a:t> = </a:t>
            </a:r>
            <a:r>
              <a:rPr lang="en-US" sz="1400" dirty="0" err="1">
                <a:latin typeface="Consolas" panose="020B0609020204030204" pitchFamily="49" charset="0"/>
                <a:ea typeface="Anonymous Pro" panose="02060609030202000504" pitchFamily="49" charset="0"/>
                <a:cs typeface="Consolas" panose="020B0609020204030204" pitchFamily="49" charset="0"/>
              </a:rPr>
              <a:t>sc.parallelize</a:t>
            </a:r>
            <a:r>
              <a:rPr lang="en-US" sz="1400" dirty="0">
                <a:latin typeface="Consolas" panose="020B0609020204030204" pitchFamily="49" charset="0"/>
                <a:ea typeface="Anonymous Pro" panose="02060609030202000504" pitchFamily="49" charset="0"/>
                <a:cs typeface="Consolas" panose="020B0609020204030204" pitchFamily="49" charset="0"/>
              </a:rPr>
              <a:t>(Array(("a", 1), ("b", 2)))</a:t>
            </a:r>
          </a:p>
          <a:p>
            <a:r>
              <a:rPr lang="en-US" sz="1400" dirty="0" err="1">
                <a:latin typeface="Consolas" panose="020B0609020204030204" pitchFamily="49" charset="0"/>
                <a:ea typeface="Anonymous Pro" panose="02060609030202000504" pitchFamily="49" charset="0"/>
                <a:cs typeface="Consolas" panose="020B0609020204030204" pitchFamily="49" charset="0"/>
              </a:rPr>
              <a:t>val</a:t>
            </a:r>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b="1" dirty="0">
                <a:solidFill>
                  <a:srgbClr val="1482AC"/>
                </a:solidFill>
                <a:latin typeface="Consolas" panose="020B0609020204030204" pitchFamily="49" charset="0"/>
                <a:ea typeface="Anonymous Pro" panose="02060609030202000504" pitchFamily="49" charset="0"/>
                <a:cs typeface="Consolas" panose="020B0609020204030204" pitchFamily="49" charset="0"/>
              </a:rPr>
              <a:t>y</a:t>
            </a:r>
            <a:r>
              <a:rPr lang="en-US" sz="1400" dirty="0">
                <a:latin typeface="Consolas" panose="020B0609020204030204" pitchFamily="49" charset="0"/>
                <a:ea typeface="Anonymous Pro" panose="02060609030202000504" pitchFamily="49" charset="0"/>
                <a:cs typeface="Consolas" panose="020B0609020204030204" pitchFamily="49" charset="0"/>
              </a:rPr>
              <a:t> = </a:t>
            </a:r>
            <a:r>
              <a:rPr lang="en-US" sz="1400" dirty="0" err="1">
                <a:latin typeface="Consolas" panose="020B0609020204030204" pitchFamily="49" charset="0"/>
                <a:ea typeface="Anonymous Pro" panose="02060609030202000504" pitchFamily="49" charset="0"/>
                <a:cs typeface="Consolas" panose="020B0609020204030204" pitchFamily="49" charset="0"/>
              </a:rPr>
              <a:t>sc.parallelize</a:t>
            </a:r>
            <a:r>
              <a:rPr lang="en-US" sz="1400" dirty="0">
                <a:latin typeface="Consolas" panose="020B0609020204030204" pitchFamily="49" charset="0"/>
                <a:ea typeface="Anonymous Pro" panose="02060609030202000504" pitchFamily="49" charset="0"/>
                <a:cs typeface="Consolas" panose="020B0609020204030204" pitchFamily="49" charset="0"/>
              </a:rPr>
              <a:t>(Array(("a", 3), ("a", 4), ("b", 5)))</a:t>
            </a:r>
          </a:p>
          <a:p>
            <a:r>
              <a:rPr lang="en-US" sz="1400" dirty="0" err="1">
                <a:latin typeface="Consolas" panose="020B0609020204030204" pitchFamily="49" charset="0"/>
                <a:ea typeface="Anonymous Pro" panose="02060609030202000504" pitchFamily="49" charset="0"/>
                <a:cs typeface="Consolas" panose="020B0609020204030204" pitchFamily="49" charset="0"/>
              </a:rPr>
              <a:t>val</a:t>
            </a:r>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b="1" dirty="0">
                <a:solidFill>
                  <a:srgbClr val="1482AC"/>
                </a:solidFill>
                <a:latin typeface="Consolas" panose="020B0609020204030204" pitchFamily="49" charset="0"/>
                <a:ea typeface="Anonymous Pro" panose="02060609030202000504" pitchFamily="49" charset="0"/>
                <a:cs typeface="Consolas" panose="020B0609020204030204" pitchFamily="49" charset="0"/>
              </a:rPr>
              <a:t>z</a:t>
            </a:r>
            <a:r>
              <a:rPr lang="en-US" sz="1400" dirty="0">
                <a:latin typeface="Consolas" panose="020B0609020204030204" pitchFamily="49" charset="0"/>
                <a:ea typeface="Anonymous Pro" panose="02060609030202000504" pitchFamily="49" charset="0"/>
                <a:cs typeface="Consolas" panose="020B0609020204030204" pitchFamily="49" charset="0"/>
              </a:rPr>
              <a:t> = </a:t>
            </a:r>
            <a:r>
              <a:rPr lang="en-US" sz="1400" b="1" dirty="0" err="1">
                <a:solidFill>
                  <a:srgbClr val="1482AC"/>
                </a:solidFill>
                <a:latin typeface="Consolas" panose="020B0609020204030204" pitchFamily="49" charset="0"/>
                <a:ea typeface="Anonymous Pro" panose="02060609030202000504" pitchFamily="49" charset="0"/>
                <a:cs typeface="Consolas" panose="020B0609020204030204" pitchFamily="49" charset="0"/>
              </a:rPr>
              <a:t>x</a:t>
            </a:r>
            <a:r>
              <a:rPr lang="en-US" sz="1400" dirty="0" err="1">
                <a:latin typeface="Consolas" panose="020B0609020204030204" pitchFamily="49" charset="0"/>
                <a:ea typeface="Anonymous Pro" panose="02060609030202000504" pitchFamily="49" charset="0"/>
                <a:cs typeface="Consolas" panose="020B0609020204030204" pitchFamily="49" charset="0"/>
              </a:rPr>
              <a:t>.join</a:t>
            </a:r>
            <a:r>
              <a:rPr lang="en-US" sz="1400" dirty="0">
                <a:latin typeface="Consolas" panose="020B0609020204030204" pitchFamily="49" charset="0"/>
                <a:ea typeface="Anonymous Pro" panose="02060609030202000504" pitchFamily="49" charset="0"/>
                <a:cs typeface="Consolas" panose="020B0609020204030204" pitchFamily="49" charset="0"/>
              </a:rPr>
              <a:t>(</a:t>
            </a:r>
            <a:r>
              <a:rPr lang="en-US" sz="1400" b="1" dirty="0">
                <a:solidFill>
                  <a:srgbClr val="1482AC"/>
                </a:solidFill>
                <a:latin typeface="Consolas" panose="020B0609020204030204" pitchFamily="49" charset="0"/>
                <a:ea typeface="Anonymous Pro" panose="02060609030202000504" pitchFamily="49" charset="0"/>
                <a:cs typeface="Consolas" panose="020B0609020204030204" pitchFamily="49" charset="0"/>
              </a:rPr>
              <a:t>y</a:t>
            </a:r>
            <a:r>
              <a:rPr lang="en-US" sz="1400" dirty="0">
                <a:latin typeface="Consolas" panose="020B0609020204030204" pitchFamily="49" charset="0"/>
                <a:ea typeface="Anonymous Pro" panose="02060609030202000504" pitchFamily="49" charset="0"/>
                <a:cs typeface="Consolas" panose="020B0609020204030204" pitchFamily="49" charset="0"/>
              </a:rPr>
              <a:t>)</a:t>
            </a:r>
          </a:p>
          <a:p>
            <a:r>
              <a:rPr lang="en-US" sz="1400" dirty="0" err="1">
                <a:latin typeface="Consolas" panose="020B0609020204030204" pitchFamily="49" charset="0"/>
                <a:ea typeface="Anonymous Pro" panose="02060609030202000504" pitchFamily="49" charset="0"/>
                <a:cs typeface="Consolas" panose="020B0609020204030204" pitchFamily="49" charset="0"/>
              </a:rPr>
              <a:t>println</a:t>
            </a:r>
            <a:r>
              <a:rPr lang="en-US" sz="1400" dirty="0">
                <a:latin typeface="Consolas" panose="020B0609020204030204" pitchFamily="49" charset="0"/>
                <a:ea typeface="Anonymous Pro" panose="02060609030202000504" pitchFamily="49" charset="0"/>
                <a:cs typeface="Consolas" panose="020B0609020204030204" pitchFamily="49" charset="0"/>
              </a:rPr>
              <a:t>(</a:t>
            </a:r>
            <a:r>
              <a:rPr lang="en-US" sz="1400" b="1" dirty="0" err="1">
                <a:solidFill>
                  <a:srgbClr val="1482AC"/>
                </a:solidFill>
                <a:latin typeface="Consolas" panose="020B0609020204030204" pitchFamily="49" charset="0"/>
                <a:ea typeface="Anonymous Pro" panose="02060609030202000504" pitchFamily="49" charset="0"/>
                <a:cs typeface="Consolas" panose="020B0609020204030204" pitchFamily="49" charset="0"/>
              </a:rPr>
              <a:t>z</a:t>
            </a:r>
            <a:r>
              <a:rPr lang="en-US" sz="1400" dirty="0" err="1">
                <a:latin typeface="Consolas" panose="020B0609020204030204" pitchFamily="49" charset="0"/>
                <a:ea typeface="Anonymous Pro" panose="02060609030202000504" pitchFamily="49" charset="0"/>
                <a:cs typeface="Consolas" panose="020B0609020204030204" pitchFamily="49" charset="0"/>
              </a:rPr>
              <a:t>.collect</a:t>
            </a:r>
            <a:r>
              <a:rPr lang="en-US" sz="1400" dirty="0">
                <a:latin typeface="Consolas" panose="020B0609020204030204" pitchFamily="49" charset="0"/>
                <a:ea typeface="Anonymous Pro" panose="02060609030202000504" pitchFamily="49" charset="0"/>
                <a:cs typeface="Consolas" panose="020B0609020204030204" pitchFamily="49" charset="0"/>
              </a:rPr>
              <a:t>().</a:t>
            </a:r>
            <a:r>
              <a:rPr lang="en-US" sz="1400" dirty="0" err="1">
                <a:latin typeface="Consolas" panose="020B0609020204030204" pitchFamily="49" charset="0"/>
                <a:ea typeface="Anonymous Pro" panose="02060609030202000504" pitchFamily="49" charset="0"/>
                <a:cs typeface="Consolas" panose="020B0609020204030204" pitchFamily="49" charset="0"/>
              </a:rPr>
              <a:t>mkString</a:t>
            </a:r>
            <a:r>
              <a:rPr lang="en-US" sz="1400" dirty="0">
                <a:latin typeface="Consolas" panose="020B0609020204030204" pitchFamily="49" charset="0"/>
                <a:ea typeface="Anonymous Pro" panose="02060609030202000504" pitchFamily="49" charset="0"/>
                <a:cs typeface="Consolas" panose="020B0609020204030204" pitchFamily="49" charset="0"/>
              </a:rPr>
              <a:t>(", "))</a:t>
            </a:r>
          </a:p>
        </p:txBody>
      </p:sp>
      <p:sp>
        <p:nvSpPr>
          <p:cNvPr id="27" name="Rectangle 26"/>
          <p:cNvSpPr/>
          <p:nvPr/>
        </p:nvSpPr>
        <p:spPr>
          <a:xfrm>
            <a:off x="4813786" y="616530"/>
            <a:ext cx="1187062" cy="508916"/>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9026008" y="460249"/>
            <a:ext cx="1187062" cy="508916"/>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9178408" y="612649"/>
            <a:ext cx="1187062" cy="508916"/>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6894661" y="1301550"/>
            <a:ext cx="1187062" cy="508916"/>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7047061" y="1453950"/>
            <a:ext cx="1187062" cy="508916"/>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7199461" y="1606350"/>
            <a:ext cx="1187062" cy="508916"/>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p:cNvCxnSpPr/>
          <p:nvPr/>
        </p:nvCxnSpPr>
        <p:spPr>
          <a:xfrm flipH="1">
            <a:off x="8097792" y="822248"/>
            <a:ext cx="623841" cy="32675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3" name="Straight Arrow Connector 42"/>
          <p:cNvCxnSpPr/>
          <p:nvPr/>
        </p:nvCxnSpPr>
        <p:spPr>
          <a:xfrm>
            <a:off x="6331985" y="894912"/>
            <a:ext cx="456775" cy="25695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pic>
        <p:nvPicPr>
          <p:cNvPr id="44" name="Picture 2" descr="http://upload.wikimedia.org/wikipedia/commons/thumb/6/6d/Venn_A_intersect_B.svg/2000px-Venn_A_intersect_B.svg.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100721" y="6112134"/>
            <a:ext cx="1043899" cy="745866"/>
          </a:xfrm>
          <a:prstGeom prst="rect">
            <a:avLst/>
          </a:prstGeom>
          <a:noFill/>
          <a:extLst>
            <a:ext uri="{909E8E84-426E-40DD-AFC4-6F175D3DCCD1}">
              <a14:hiddenFill xmlns:a14="http://schemas.microsoft.com/office/drawing/2010/main">
                <a:solidFill>
                  <a:srgbClr val="FFFFFF"/>
                </a:solidFill>
              </a14:hiddenFill>
            </a:ext>
          </a:extLst>
        </p:spPr>
      </p:pic>
      <p:sp>
        <p:nvSpPr>
          <p:cNvPr id="45" name="TextBox 44"/>
          <p:cNvSpPr txBox="1"/>
          <p:nvPr/>
        </p:nvSpPr>
        <p:spPr>
          <a:xfrm>
            <a:off x="7122120" y="4957510"/>
            <a:ext cx="516367" cy="338554"/>
          </a:xfrm>
          <a:prstGeom prst="rect">
            <a:avLst/>
          </a:prstGeom>
          <a:noFill/>
        </p:spPr>
        <p:txBody>
          <a:bodyPr wrap="square" rtlCol="0">
            <a:spAutoFit/>
          </a:bodyPr>
          <a:lstStyle/>
          <a:p>
            <a:r>
              <a:rPr lang="en-US" sz="1600" b="1" dirty="0" smtClean="0">
                <a:solidFill>
                  <a:srgbClr val="1482AC"/>
                </a:solidFill>
                <a:latin typeface="Consolas" panose="020B0609020204030204" pitchFamily="49" charset="0"/>
                <a:ea typeface="Anonymous Pro" panose="02060609030202000504" pitchFamily="49" charset="0"/>
                <a:cs typeface="Consolas" panose="020B0609020204030204" pitchFamily="49" charset="0"/>
              </a:rPr>
              <a:t>z:</a:t>
            </a:r>
            <a:endParaRPr lang="en-US" b="1" dirty="0">
              <a:solidFill>
                <a:srgbClr val="1482AC"/>
              </a:solidFill>
            </a:endParaRPr>
          </a:p>
        </p:txBody>
      </p:sp>
      <p:pic>
        <p:nvPicPr>
          <p:cNvPr id="30" name="Picture 4" descr="http://pixabay.com/static/uploads/photo/2012/04/24/11/21/merging-39400_640.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1153382" y="156159"/>
            <a:ext cx="835292" cy="835292"/>
          </a:xfrm>
          <a:prstGeom prst="rect">
            <a:avLst/>
          </a:prstGeom>
          <a:noFill/>
          <a:extLst>
            <a:ext uri="{909E8E84-426E-40DD-AFC4-6F175D3DCCD1}">
              <a14:hiddenFill xmlns:a14="http://schemas.microsoft.com/office/drawing/2010/main">
                <a:solidFill>
                  <a:srgbClr val="FFFFFF"/>
                </a:solidFill>
              </a14:hiddenFill>
            </a:ext>
          </a:extLst>
        </p:spPr>
      </p:pic>
      <p:sp>
        <p:nvSpPr>
          <p:cNvPr id="47" name="TextBox 46"/>
          <p:cNvSpPr txBox="1"/>
          <p:nvPr/>
        </p:nvSpPr>
        <p:spPr>
          <a:xfrm>
            <a:off x="4671718" y="476096"/>
            <a:ext cx="95561" cy="121941"/>
          </a:xfrm>
          <a:prstGeom prst="rect">
            <a:avLst/>
          </a:prstGeom>
          <a:solidFill>
            <a:srgbClr val="FFFF00"/>
          </a:solidFill>
        </p:spPr>
        <p:txBody>
          <a:bodyPr wrap="square" rtlCol="0">
            <a:spAutoFit/>
          </a:bodyPr>
          <a:lstStyle/>
          <a:p>
            <a:pPr algn="ctr"/>
            <a:endParaRPr lang="en-US" sz="1400" dirty="0">
              <a:solidFill>
                <a:schemeClr val="bg1"/>
              </a:solidFill>
            </a:endParaRPr>
          </a:p>
        </p:txBody>
      </p:sp>
      <p:sp>
        <p:nvSpPr>
          <p:cNvPr id="48" name="TextBox 47"/>
          <p:cNvSpPr txBox="1"/>
          <p:nvPr/>
        </p:nvSpPr>
        <p:spPr>
          <a:xfrm>
            <a:off x="4822346" y="622133"/>
            <a:ext cx="95561" cy="121941"/>
          </a:xfrm>
          <a:prstGeom prst="rect">
            <a:avLst/>
          </a:prstGeom>
          <a:solidFill>
            <a:srgbClr val="7030A0"/>
          </a:solidFill>
        </p:spPr>
        <p:txBody>
          <a:bodyPr wrap="square" rtlCol="0">
            <a:spAutoFit/>
          </a:bodyPr>
          <a:lstStyle/>
          <a:p>
            <a:pPr algn="ctr"/>
            <a:endParaRPr lang="en-US" sz="1400" dirty="0">
              <a:solidFill>
                <a:schemeClr val="bg1"/>
              </a:solidFill>
            </a:endParaRPr>
          </a:p>
        </p:txBody>
      </p:sp>
      <p:sp>
        <p:nvSpPr>
          <p:cNvPr id="50" name="TextBox 49"/>
          <p:cNvSpPr txBox="1"/>
          <p:nvPr/>
        </p:nvSpPr>
        <p:spPr>
          <a:xfrm>
            <a:off x="9036720" y="474188"/>
            <a:ext cx="95561" cy="121941"/>
          </a:xfrm>
          <a:prstGeom prst="rect">
            <a:avLst/>
          </a:prstGeom>
          <a:solidFill>
            <a:srgbClr val="FFFF00"/>
          </a:solidFill>
        </p:spPr>
        <p:txBody>
          <a:bodyPr wrap="square" rtlCol="0">
            <a:spAutoFit/>
          </a:bodyPr>
          <a:lstStyle/>
          <a:p>
            <a:pPr algn="ctr"/>
            <a:endParaRPr lang="en-US" sz="1400" dirty="0">
              <a:solidFill>
                <a:schemeClr val="bg1"/>
              </a:solidFill>
            </a:endParaRPr>
          </a:p>
        </p:txBody>
      </p:sp>
      <p:sp>
        <p:nvSpPr>
          <p:cNvPr id="51" name="TextBox 50"/>
          <p:cNvSpPr txBox="1"/>
          <p:nvPr/>
        </p:nvSpPr>
        <p:spPr>
          <a:xfrm>
            <a:off x="9187348" y="620225"/>
            <a:ext cx="95561" cy="121941"/>
          </a:xfrm>
          <a:prstGeom prst="rect">
            <a:avLst/>
          </a:prstGeom>
          <a:solidFill>
            <a:srgbClr val="7030A0"/>
          </a:solidFill>
        </p:spPr>
        <p:txBody>
          <a:bodyPr wrap="square" rtlCol="0">
            <a:spAutoFit/>
          </a:bodyPr>
          <a:lstStyle/>
          <a:p>
            <a:pPr algn="ctr"/>
            <a:endParaRPr lang="en-US" sz="1400" dirty="0">
              <a:solidFill>
                <a:schemeClr val="bg1"/>
              </a:solidFill>
            </a:endParaRPr>
          </a:p>
        </p:txBody>
      </p:sp>
      <p:sp>
        <p:nvSpPr>
          <p:cNvPr id="32" name="Rectangle 31"/>
          <p:cNvSpPr/>
          <p:nvPr/>
        </p:nvSpPr>
        <p:spPr>
          <a:xfrm>
            <a:off x="9330383" y="768930"/>
            <a:ext cx="1187062" cy="508916"/>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nvSpPr>
        <p:spPr>
          <a:xfrm>
            <a:off x="9342471" y="777881"/>
            <a:ext cx="95561" cy="121941"/>
          </a:xfrm>
          <a:prstGeom prst="rect">
            <a:avLst/>
          </a:prstGeom>
          <a:solidFill>
            <a:srgbClr val="7030A0"/>
          </a:solidFill>
        </p:spPr>
        <p:txBody>
          <a:bodyPr wrap="square" rtlCol="0">
            <a:spAutoFit/>
          </a:bodyPr>
          <a:lstStyle/>
          <a:p>
            <a:pPr algn="ctr"/>
            <a:endParaRPr lang="en-US" sz="1400" dirty="0">
              <a:solidFill>
                <a:schemeClr val="bg1"/>
              </a:solidFill>
            </a:endParaRPr>
          </a:p>
        </p:txBody>
      </p:sp>
      <p:sp>
        <p:nvSpPr>
          <p:cNvPr id="52" name="TextBox 51"/>
          <p:cNvSpPr txBox="1"/>
          <p:nvPr/>
        </p:nvSpPr>
        <p:spPr>
          <a:xfrm>
            <a:off x="6903329" y="1311993"/>
            <a:ext cx="95561" cy="121941"/>
          </a:xfrm>
          <a:prstGeom prst="rect">
            <a:avLst/>
          </a:prstGeom>
          <a:solidFill>
            <a:srgbClr val="FFFF00"/>
          </a:solidFill>
        </p:spPr>
        <p:txBody>
          <a:bodyPr wrap="square" rtlCol="0">
            <a:spAutoFit/>
          </a:bodyPr>
          <a:lstStyle/>
          <a:p>
            <a:pPr algn="ctr"/>
            <a:endParaRPr lang="en-US" sz="1400" dirty="0">
              <a:solidFill>
                <a:schemeClr val="bg1"/>
              </a:solidFill>
            </a:endParaRPr>
          </a:p>
        </p:txBody>
      </p:sp>
      <p:sp>
        <p:nvSpPr>
          <p:cNvPr id="53" name="TextBox 52"/>
          <p:cNvSpPr txBox="1"/>
          <p:nvPr/>
        </p:nvSpPr>
        <p:spPr>
          <a:xfrm>
            <a:off x="7053957" y="1466698"/>
            <a:ext cx="95561" cy="121941"/>
          </a:xfrm>
          <a:prstGeom prst="rect">
            <a:avLst/>
          </a:prstGeom>
          <a:solidFill>
            <a:srgbClr val="7030A0"/>
          </a:solidFill>
        </p:spPr>
        <p:txBody>
          <a:bodyPr wrap="square" rtlCol="0">
            <a:spAutoFit/>
          </a:bodyPr>
          <a:lstStyle/>
          <a:p>
            <a:pPr algn="ctr"/>
            <a:endParaRPr lang="en-US" sz="1400" dirty="0">
              <a:solidFill>
                <a:schemeClr val="bg1"/>
              </a:solidFill>
            </a:endParaRPr>
          </a:p>
        </p:txBody>
      </p:sp>
      <p:sp>
        <p:nvSpPr>
          <p:cNvPr id="54" name="TextBox 53"/>
          <p:cNvSpPr txBox="1"/>
          <p:nvPr/>
        </p:nvSpPr>
        <p:spPr>
          <a:xfrm>
            <a:off x="7204746" y="1615686"/>
            <a:ext cx="95561" cy="121941"/>
          </a:xfrm>
          <a:prstGeom prst="rect">
            <a:avLst/>
          </a:prstGeom>
          <a:solidFill>
            <a:srgbClr val="7030A0"/>
          </a:solidFill>
        </p:spPr>
        <p:txBody>
          <a:bodyPr wrap="square" rtlCol="0">
            <a:spAutoFit/>
          </a:bodyPr>
          <a:lstStyle/>
          <a:p>
            <a:pPr algn="ctr"/>
            <a:endParaRPr lang="en-US" sz="1400" dirty="0">
              <a:solidFill>
                <a:schemeClr val="bg1"/>
              </a:solidFill>
            </a:endParaRPr>
          </a:p>
        </p:txBody>
      </p:sp>
    </p:spTree>
    <p:extLst>
      <p:ext uri="{BB962C8B-B14F-4D97-AF65-F5344CB8AC3E}">
        <p14:creationId xmlns:p14="http://schemas.microsoft.com/office/powerpoint/2010/main" val="14233696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Picture 4" descr="http://pixabay.com/static/uploads/photo/2012/04/24/11/21/merging-39400_64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70089" y="156159"/>
            <a:ext cx="759121" cy="75912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distinct</a:t>
            </a:r>
            <a:endParaRPr lang="en-US" dirty="0"/>
          </a:p>
        </p:txBody>
      </p:sp>
      <p:pic>
        <p:nvPicPr>
          <p:cNvPr id="11" name="Picture 2" descr="http://www.insideoutretreats.com/site/images/TransformationButterflies.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7446" y="6378507"/>
            <a:ext cx="2009304" cy="479493"/>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http://upload.wikimedia.org/wikipedia/commons/thumb/6/6d/Venn_A_intersect_B.svg/2000px-Venn_A_intersect_B.sv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00721" y="6112134"/>
            <a:ext cx="1043899" cy="745866"/>
          </a:xfrm>
          <a:prstGeom prst="rect">
            <a:avLst/>
          </a:prstGeom>
          <a:noFill/>
          <a:extLst>
            <a:ext uri="{909E8E84-426E-40DD-AFC4-6F175D3DCCD1}">
              <a14:hiddenFill xmlns:a14="http://schemas.microsoft.com/office/drawing/2010/main">
                <a:solidFill>
                  <a:srgbClr val="FFFFFF"/>
                </a:solidFill>
              </a14:hiddenFill>
            </a:ext>
          </a:extLst>
        </p:spPr>
      </p:pic>
      <p:sp>
        <p:nvSpPr>
          <p:cNvPr id="26" name="Rectangle 25"/>
          <p:cNvSpPr/>
          <p:nvPr/>
        </p:nvSpPr>
        <p:spPr>
          <a:xfrm>
            <a:off x="2764662" y="2295816"/>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3049547" y="260597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3377593" y="2912649"/>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3677158" y="3221450"/>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3976723" y="3507955"/>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2781049" y="2317823"/>
            <a:ext cx="301896" cy="307777"/>
          </a:xfrm>
          <a:prstGeom prst="rect">
            <a:avLst/>
          </a:prstGeom>
          <a:noFill/>
        </p:spPr>
        <p:txBody>
          <a:bodyPr wrap="square" rtlCol="0">
            <a:spAutoFit/>
          </a:bodyPr>
          <a:lstStyle/>
          <a:p>
            <a:pPr algn="ctr"/>
            <a:r>
              <a:rPr lang="en-US" sz="1400" dirty="0">
                <a:solidFill>
                  <a:schemeClr val="bg1"/>
                </a:solidFill>
              </a:rPr>
              <a:t>4</a:t>
            </a:r>
          </a:p>
        </p:txBody>
      </p:sp>
      <p:sp>
        <p:nvSpPr>
          <p:cNvPr id="32" name="TextBox 31"/>
          <p:cNvSpPr txBox="1"/>
          <p:nvPr/>
        </p:nvSpPr>
        <p:spPr>
          <a:xfrm>
            <a:off x="3064531" y="2625600"/>
            <a:ext cx="301896" cy="307777"/>
          </a:xfrm>
          <a:prstGeom prst="rect">
            <a:avLst/>
          </a:prstGeom>
          <a:noFill/>
        </p:spPr>
        <p:txBody>
          <a:bodyPr wrap="square" rtlCol="0">
            <a:spAutoFit/>
          </a:bodyPr>
          <a:lstStyle/>
          <a:p>
            <a:pPr algn="ctr"/>
            <a:r>
              <a:rPr lang="en-US" sz="1400" dirty="0">
                <a:solidFill>
                  <a:schemeClr val="bg1"/>
                </a:solidFill>
              </a:rPr>
              <a:t>3</a:t>
            </a:r>
          </a:p>
        </p:txBody>
      </p:sp>
      <p:sp>
        <p:nvSpPr>
          <p:cNvPr id="34" name="TextBox 33"/>
          <p:cNvSpPr txBox="1"/>
          <p:nvPr/>
        </p:nvSpPr>
        <p:spPr>
          <a:xfrm>
            <a:off x="3390664" y="2934401"/>
            <a:ext cx="301896" cy="307777"/>
          </a:xfrm>
          <a:prstGeom prst="rect">
            <a:avLst/>
          </a:prstGeom>
          <a:noFill/>
        </p:spPr>
        <p:txBody>
          <a:bodyPr wrap="square" rtlCol="0">
            <a:spAutoFit/>
          </a:bodyPr>
          <a:lstStyle/>
          <a:p>
            <a:pPr algn="ctr"/>
            <a:r>
              <a:rPr lang="en-US" sz="1400" dirty="0">
                <a:solidFill>
                  <a:schemeClr val="bg1"/>
                </a:solidFill>
              </a:rPr>
              <a:t>3</a:t>
            </a:r>
          </a:p>
        </p:txBody>
      </p:sp>
      <p:sp>
        <p:nvSpPr>
          <p:cNvPr id="35" name="TextBox 34"/>
          <p:cNvSpPr txBox="1"/>
          <p:nvPr/>
        </p:nvSpPr>
        <p:spPr>
          <a:xfrm>
            <a:off x="3678748" y="3245826"/>
            <a:ext cx="301896" cy="307777"/>
          </a:xfrm>
          <a:prstGeom prst="rect">
            <a:avLst/>
          </a:prstGeom>
          <a:noFill/>
        </p:spPr>
        <p:txBody>
          <a:bodyPr wrap="square" rtlCol="0">
            <a:spAutoFit/>
          </a:bodyPr>
          <a:lstStyle/>
          <a:p>
            <a:pPr algn="ctr"/>
            <a:r>
              <a:rPr lang="en-US" sz="1400" dirty="0" smtClean="0">
                <a:solidFill>
                  <a:schemeClr val="bg1"/>
                </a:solidFill>
              </a:rPr>
              <a:t>2</a:t>
            </a:r>
            <a:endParaRPr lang="en-US" sz="1400" dirty="0">
              <a:solidFill>
                <a:schemeClr val="bg1"/>
              </a:solidFill>
            </a:endParaRPr>
          </a:p>
        </p:txBody>
      </p:sp>
      <p:sp>
        <p:nvSpPr>
          <p:cNvPr id="40" name="TextBox 39"/>
          <p:cNvSpPr txBox="1"/>
          <p:nvPr/>
        </p:nvSpPr>
        <p:spPr>
          <a:xfrm>
            <a:off x="3971806" y="3530795"/>
            <a:ext cx="301896" cy="307777"/>
          </a:xfrm>
          <a:prstGeom prst="rect">
            <a:avLst/>
          </a:prstGeom>
          <a:noFill/>
        </p:spPr>
        <p:txBody>
          <a:bodyPr wrap="square" rtlCol="0">
            <a:spAutoFit/>
          </a:bodyPr>
          <a:lstStyle/>
          <a:p>
            <a:pPr algn="ctr"/>
            <a:r>
              <a:rPr lang="en-US" sz="1400" dirty="0" smtClean="0">
                <a:solidFill>
                  <a:schemeClr val="bg1"/>
                </a:solidFill>
              </a:rPr>
              <a:t>1</a:t>
            </a:r>
            <a:endParaRPr lang="en-US" sz="1400" dirty="0">
              <a:solidFill>
                <a:schemeClr val="bg1"/>
              </a:solidFill>
            </a:endParaRPr>
          </a:p>
        </p:txBody>
      </p:sp>
      <p:sp>
        <p:nvSpPr>
          <p:cNvPr id="41" name="TextBox 40"/>
          <p:cNvSpPr txBox="1"/>
          <p:nvPr/>
        </p:nvSpPr>
        <p:spPr>
          <a:xfrm>
            <a:off x="3577572" y="1664104"/>
            <a:ext cx="1419253" cy="400110"/>
          </a:xfrm>
          <a:prstGeom prst="rect">
            <a:avLst/>
          </a:prstGeom>
          <a:noFill/>
        </p:spPr>
        <p:txBody>
          <a:bodyPr wrap="square" rtlCol="0">
            <a:spAutoFit/>
          </a:bodyPr>
          <a:lstStyle/>
          <a:p>
            <a:r>
              <a:rPr lang="en-US" sz="2000" dirty="0" smtClean="0"/>
              <a:t>RDD: </a:t>
            </a:r>
            <a:r>
              <a:rPr lang="en-US" sz="2000" b="1" dirty="0" smtClean="0">
                <a:solidFill>
                  <a:srgbClr val="1482AC"/>
                </a:solidFill>
              </a:rPr>
              <a:t>x</a:t>
            </a:r>
            <a:endParaRPr lang="en-US" sz="2000" b="1" dirty="0">
              <a:solidFill>
                <a:srgbClr val="1482AC"/>
              </a:solidFill>
            </a:endParaRPr>
          </a:p>
        </p:txBody>
      </p:sp>
    </p:spTree>
    <p:extLst>
      <p:ext uri="{BB962C8B-B14F-4D97-AF65-F5344CB8AC3E}">
        <p14:creationId xmlns:p14="http://schemas.microsoft.com/office/powerpoint/2010/main" val="13506771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Picture 4" descr="http://pixabay.com/static/uploads/photo/2012/04/24/11/21/merging-39400_64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70089" y="156159"/>
            <a:ext cx="759121" cy="75912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distinct</a:t>
            </a:r>
            <a:endParaRPr lang="en-US" dirty="0"/>
          </a:p>
        </p:txBody>
      </p:sp>
      <p:sp>
        <p:nvSpPr>
          <p:cNvPr id="9" name="TextBox 8"/>
          <p:cNvSpPr txBox="1"/>
          <p:nvPr/>
        </p:nvSpPr>
        <p:spPr>
          <a:xfrm>
            <a:off x="3577572" y="1664104"/>
            <a:ext cx="1419253" cy="400110"/>
          </a:xfrm>
          <a:prstGeom prst="rect">
            <a:avLst/>
          </a:prstGeom>
          <a:noFill/>
        </p:spPr>
        <p:txBody>
          <a:bodyPr wrap="square" rtlCol="0">
            <a:spAutoFit/>
          </a:bodyPr>
          <a:lstStyle/>
          <a:p>
            <a:r>
              <a:rPr lang="en-US" sz="2000" dirty="0" smtClean="0"/>
              <a:t>RDD: </a:t>
            </a:r>
            <a:r>
              <a:rPr lang="en-US" sz="2000" b="1" dirty="0" smtClean="0">
                <a:solidFill>
                  <a:srgbClr val="1482AC"/>
                </a:solidFill>
              </a:rPr>
              <a:t>x</a:t>
            </a:r>
            <a:endParaRPr lang="en-US" sz="2000" b="1" dirty="0">
              <a:solidFill>
                <a:srgbClr val="1482AC"/>
              </a:solidFill>
            </a:endParaRPr>
          </a:p>
        </p:txBody>
      </p:sp>
      <p:pic>
        <p:nvPicPr>
          <p:cNvPr id="11" name="Picture 2" descr="http://www.insideoutretreats.com/site/images/TransformationButterflies.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7446" y="6378507"/>
            <a:ext cx="2009304" cy="479493"/>
          </a:xfrm>
          <a:prstGeom prst="rect">
            <a:avLst/>
          </a:prstGeom>
          <a:noFill/>
          <a:extLst>
            <a:ext uri="{909E8E84-426E-40DD-AFC4-6F175D3DCCD1}">
              <a14:hiddenFill xmlns:a14="http://schemas.microsoft.com/office/drawing/2010/main">
                <a:solidFill>
                  <a:srgbClr val="FFFFFF"/>
                </a:solidFill>
              </a14:hiddenFill>
            </a:ext>
          </a:extLst>
        </p:spPr>
      </p:pic>
      <p:sp>
        <p:nvSpPr>
          <p:cNvPr id="33" name="Rectangle 32"/>
          <p:cNvSpPr/>
          <p:nvPr/>
        </p:nvSpPr>
        <p:spPr>
          <a:xfrm>
            <a:off x="2764662" y="2295816"/>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3049547" y="260597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3377593" y="2912649"/>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3677158" y="3221450"/>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3976723" y="3507955"/>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2" descr="http://upload.wikimedia.org/wikipedia/commons/thumb/6/6d/Venn_A_intersect_B.svg/2000px-Venn_A_intersect_B.sv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00721" y="6112134"/>
            <a:ext cx="1043899" cy="745866"/>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781049" y="2317823"/>
            <a:ext cx="301896" cy="307777"/>
          </a:xfrm>
          <a:prstGeom prst="rect">
            <a:avLst/>
          </a:prstGeom>
          <a:noFill/>
        </p:spPr>
        <p:txBody>
          <a:bodyPr wrap="square" rtlCol="0">
            <a:spAutoFit/>
          </a:bodyPr>
          <a:lstStyle/>
          <a:p>
            <a:pPr algn="ctr"/>
            <a:r>
              <a:rPr lang="en-US" sz="1400" dirty="0">
                <a:solidFill>
                  <a:schemeClr val="bg1"/>
                </a:solidFill>
              </a:rPr>
              <a:t>4</a:t>
            </a:r>
          </a:p>
        </p:txBody>
      </p:sp>
      <p:sp>
        <p:nvSpPr>
          <p:cNvPr id="21" name="TextBox 20"/>
          <p:cNvSpPr txBox="1"/>
          <p:nvPr/>
        </p:nvSpPr>
        <p:spPr>
          <a:xfrm>
            <a:off x="3064531" y="2625600"/>
            <a:ext cx="301896" cy="307777"/>
          </a:xfrm>
          <a:prstGeom prst="rect">
            <a:avLst/>
          </a:prstGeom>
          <a:noFill/>
        </p:spPr>
        <p:txBody>
          <a:bodyPr wrap="square" rtlCol="0">
            <a:spAutoFit/>
          </a:bodyPr>
          <a:lstStyle/>
          <a:p>
            <a:pPr algn="ctr"/>
            <a:r>
              <a:rPr lang="en-US" sz="1400" dirty="0">
                <a:solidFill>
                  <a:schemeClr val="bg1"/>
                </a:solidFill>
              </a:rPr>
              <a:t>3</a:t>
            </a:r>
          </a:p>
        </p:txBody>
      </p:sp>
      <p:sp>
        <p:nvSpPr>
          <p:cNvPr id="22" name="TextBox 21"/>
          <p:cNvSpPr txBox="1"/>
          <p:nvPr/>
        </p:nvSpPr>
        <p:spPr>
          <a:xfrm>
            <a:off x="3390664" y="2934401"/>
            <a:ext cx="301896" cy="307777"/>
          </a:xfrm>
          <a:prstGeom prst="rect">
            <a:avLst/>
          </a:prstGeom>
          <a:noFill/>
        </p:spPr>
        <p:txBody>
          <a:bodyPr wrap="square" rtlCol="0">
            <a:spAutoFit/>
          </a:bodyPr>
          <a:lstStyle/>
          <a:p>
            <a:pPr algn="ctr"/>
            <a:r>
              <a:rPr lang="en-US" sz="1400" dirty="0">
                <a:solidFill>
                  <a:schemeClr val="bg1"/>
                </a:solidFill>
              </a:rPr>
              <a:t>3</a:t>
            </a:r>
          </a:p>
        </p:txBody>
      </p:sp>
      <p:sp>
        <p:nvSpPr>
          <p:cNvPr id="23" name="TextBox 22"/>
          <p:cNvSpPr txBox="1"/>
          <p:nvPr/>
        </p:nvSpPr>
        <p:spPr>
          <a:xfrm>
            <a:off x="3678748" y="3245826"/>
            <a:ext cx="301896" cy="307777"/>
          </a:xfrm>
          <a:prstGeom prst="rect">
            <a:avLst/>
          </a:prstGeom>
          <a:noFill/>
        </p:spPr>
        <p:txBody>
          <a:bodyPr wrap="square" rtlCol="0">
            <a:spAutoFit/>
          </a:bodyPr>
          <a:lstStyle/>
          <a:p>
            <a:pPr algn="ctr"/>
            <a:r>
              <a:rPr lang="en-US" sz="1400" dirty="0" smtClean="0">
                <a:solidFill>
                  <a:schemeClr val="bg1"/>
                </a:solidFill>
              </a:rPr>
              <a:t>2</a:t>
            </a:r>
            <a:endParaRPr lang="en-US" sz="1400" dirty="0">
              <a:solidFill>
                <a:schemeClr val="bg1"/>
              </a:solidFill>
            </a:endParaRPr>
          </a:p>
        </p:txBody>
      </p:sp>
      <p:sp>
        <p:nvSpPr>
          <p:cNvPr id="24" name="TextBox 23"/>
          <p:cNvSpPr txBox="1"/>
          <p:nvPr/>
        </p:nvSpPr>
        <p:spPr>
          <a:xfrm>
            <a:off x="3971806" y="3530795"/>
            <a:ext cx="301896" cy="307777"/>
          </a:xfrm>
          <a:prstGeom prst="rect">
            <a:avLst/>
          </a:prstGeom>
          <a:noFill/>
        </p:spPr>
        <p:txBody>
          <a:bodyPr wrap="square" rtlCol="0">
            <a:spAutoFit/>
          </a:bodyPr>
          <a:lstStyle/>
          <a:p>
            <a:pPr algn="ctr"/>
            <a:r>
              <a:rPr lang="en-US" sz="1400" dirty="0" smtClean="0">
                <a:solidFill>
                  <a:schemeClr val="bg1"/>
                </a:solidFill>
              </a:rPr>
              <a:t>1</a:t>
            </a:r>
            <a:endParaRPr lang="en-US" sz="1400" dirty="0">
              <a:solidFill>
                <a:schemeClr val="bg1"/>
              </a:solidFill>
            </a:endParaRPr>
          </a:p>
        </p:txBody>
      </p:sp>
      <p:sp>
        <p:nvSpPr>
          <p:cNvPr id="25" name="Rectangle 24"/>
          <p:cNvSpPr/>
          <p:nvPr/>
        </p:nvSpPr>
        <p:spPr>
          <a:xfrm>
            <a:off x="7651519" y="2280187"/>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7936404" y="2590344"/>
            <a:ext cx="2519122" cy="1079995"/>
          </a:xfrm>
          <a:prstGeom prst="rect">
            <a:avLst/>
          </a:prstGeom>
          <a:solidFill>
            <a:srgbClr val="FFFFFF">
              <a:alpha val="75000"/>
            </a:srgbClr>
          </a:solidFill>
          <a:ln w="19050">
            <a:solidFill>
              <a:schemeClr val="tx1">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8264450" y="2897020"/>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8564015" y="3205821"/>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8863580" y="3492326"/>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p:cNvSpPr txBox="1"/>
          <p:nvPr/>
        </p:nvSpPr>
        <p:spPr>
          <a:xfrm>
            <a:off x="7667906" y="2302194"/>
            <a:ext cx="301896" cy="307777"/>
          </a:xfrm>
          <a:prstGeom prst="rect">
            <a:avLst/>
          </a:prstGeom>
          <a:noFill/>
        </p:spPr>
        <p:txBody>
          <a:bodyPr wrap="square" rtlCol="0">
            <a:spAutoFit/>
          </a:bodyPr>
          <a:lstStyle/>
          <a:p>
            <a:pPr algn="ctr"/>
            <a:r>
              <a:rPr lang="en-US" sz="1400" dirty="0">
                <a:solidFill>
                  <a:schemeClr val="bg1"/>
                </a:solidFill>
              </a:rPr>
              <a:t>4</a:t>
            </a:r>
          </a:p>
        </p:txBody>
      </p:sp>
      <p:sp>
        <p:nvSpPr>
          <p:cNvPr id="42" name="TextBox 41"/>
          <p:cNvSpPr txBox="1"/>
          <p:nvPr/>
        </p:nvSpPr>
        <p:spPr>
          <a:xfrm>
            <a:off x="7951388" y="2609971"/>
            <a:ext cx="301896" cy="307777"/>
          </a:xfrm>
          <a:prstGeom prst="rect">
            <a:avLst/>
          </a:prstGeom>
          <a:noFill/>
        </p:spPr>
        <p:txBody>
          <a:bodyPr wrap="square" rtlCol="0">
            <a:spAutoFit/>
          </a:bodyPr>
          <a:lstStyle/>
          <a:p>
            <a:pPr algn="ctr"/>
            <a:r>
              <a:rPr lang="en-US" sz="1400" dirty="0">
                <a:solidFill>
                  <a:schemeClr val="bg1"/>
                </a:solidFill>
              </a:rPr>
              <a:t>3</a:t>
            </a:r>
          </a:p>
        </p:txBody>
      </p:sp>
      <p:sp>
        <p:nvSpPr>
          <p:cNvPr id="43" name="TextBox 42"/>
          <p:cNvSpPr txBox="1"/>
          <p:nvPr/>
        </p:nvSpPr>
        <p:spPr>
          <a:xfrm>
            <a:off x="8277521" y="2918772"/>
            <a:ext cx="301896" cy="307777"/>
          </a:xfrm>
          <a:prstGeom prst="rect">
            <a:avLst/>
          </a:prstGeom>
          <a:noFill/>
        </p:spPr>
        <p:txBody>
          <a:bodyPr wrap="square" rtlCol="0">
            <a:spAutoFit/>
          </a:bodyPr>
          <a:lstStyle/>
          <a:p>
            <a:pPr algn="ctr"/>
            <a:r>
              <a:rPr lang="en-US" sz="1400" dirty="0">
                <a:solidFill>
                  <a:schemeClr val="bg1"/>
                </a:solidFill>
              </a:rPr>
              <a:t>3</a:t>
            </a:r>
          </a:p>
        </p:txBody>
      </p:sp>
      <p:sp>
        <p:nvSpPr>
          <p:cNvPr id="44" name="TextBox 43"/>
          <p:cNvSpPr txBox="1"/>
          <p:nvPr/>
        </p:nvSpPr>
        <p:spPr>
          <a:xfrm>
            <a:off x="8565605" y="3230197"/>
            <a:ext cx="301896" cy="307777"/>
          </a:xfrm>
          <a:prstGeom prst="rect">
            <a:avLst/>
          </a:prstGeom>
          <a:noFill/>
        </p:spPr>
        <p:txBody>
          <a:bodyPr wrap="square" rtlCol="0">
            <a:spAutoFit/>
          </a:bodyPr>
          <a:lstStyle/>
          <a:p>
            <a:pPr algn="ctr"/>
            <a:r>
              <a:rPr lang="en-US" sz="1400" dirty="0" smtClean="0">
                <a:solidFill>
                  <a:schemeClr val="bg1"/>
                </a:solidFill>
              </a:rPr>
              <a:t>2</a:t>
            </a:r>
            <a:endParaRPr lang="en-US" sz="1400" dirty="0">
              <a:solidFill>
                <a:schemeClr val="bg1"/>
              </a:solidFill>
            </a:endParaRPr>
          </a:p>
        </p:txBody>
      </p:sp>
      <p:sp>
        <p:nvSpPr>
          <p:cNvPr id="45" name="TextBox 44"/>
          <p:cNvSpPr txBox="1"/>
          <p:nvPr/>
        </p:nvSpPr>
        <p:spPr>
          <a:xfrm>
            <a:off x="8858663" y="3515166"/>
            <a:ext cx="301896" cy="307777"/>
          </a:xfrm>
          <a:prstGeom prst="rect">
            <a:avLst/>
          </a:prstGeom>
          <a:noFill/>
        </p:spPr>
        <p:txBody>
          <a:bodyPr wrap="square" rtlCol="0">
            <a:spAutoFit/>
          </a:bodyPr>
          <a:lstStyle/>
          <a:p>
            <a:pPr algn="ctr"/>
            <a:r>
              <a:rPr lang="en-US" sz="1400" dirty="0" smtClean="0">
                <a:solidFill>
                  <a:schemeClr val="bg1"/>
                </a:solidFill>
              </a:rPr>
              <a:t>1</a:t>
            </a:r>
            <a:endParaRPr lang="en-US" sz="1400" dirty="0">
              <a:solidFill>
                <a:schemeClr val="bg1"/>
              </a:solidFill>
            </a:endParaRPr>
          </a:p>
        </p:txBody>
      </p:sp>
      <p:sp>
        <p:nvSpPr>
          <p:cNvPr id="46" name="TextBox 45"/>
          <p:cNvSpPr txBox="1"/>
          <p:nvPr/>
        </p:nvSpPr>
        <p:spPr>
          <a:xfrm>
            <a:off x="8450932" y="1686546"/>
            <a:ext cx="1419253" cy="400110"/>
          </a:xfrm>
          <a:prstGeom prst="rect">
            <a:avLst/>
          </a:prstGeom>
          <a:noFill/>
        </p:spPr>
        <p:txBody>
          <a:bodyPr wrap="square" rtlCol="0">
            <a:spAutoFit/>
          </a:bodyPr>
          <a:lstStyle/>
          <a:p>
            <a:r>
              <a:rPr lang="en-US" sz="2000" dirty="0" smtClean="0"/>
              <a:t>RDD: </a:t>
            </a:r>
            <a:r>
              <a:rPr lang="en-US" sz="2000" b="1" dirty="0" smtClean="0">
                <a:solidFill>
                  <a:srgbClr val="1482AC"/>
                </a:solidFill>
              </a:rPr>
              <a:t>y</a:t>
            </a:r>
            <a:endParaRPr lang="en-US" sz="2000" b="1" dirty="0">
              <a:solidFill>
                <a:srgbClr val="1482AC"/>
              </a:solidFill>
            </a:endParaRPr>
          </a:p>
        </p:txBody>
      </p:sp>
    </p:spTree>
    <p:extLst>
      <p:ext uri="{BB962C8B-B14F-4D97-AF65-F5344CB8AC3E}">
        <p14:creationId xmlns:p14="http://schemas.microsoft.com/office/powerpoint/2010/main" val="26311658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Picture 4" descr="http://pixabay.com/static/uploads/photo/2012/04/24/11/21/merging-39400_64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70089" y="156159"/>
            <a:ext cx="759121" cy="75912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distinct</a:t>
            </a:r>
            <a:endParaRPr lang="en-US" dirty="0"/>
          </a:p>
        </p:txBody>
      </p:sp>
      <p:sp>
        <p:nvSpPr>
          <p:cNvPr id="9" name="TextBox 8"/>
          <p:cNvSpPr txBox="1"/>
          <p:nvPr/>
        </p:nvSpPr>
        <p:spPr>
          <a:xfrm>
            <a:off x="3577572" y="1664104"/>
            <a:ext cx="1419253" cy="400110"/>
          </a:xfrm>
          <a:prstGeom prst="rect">
            <a:avLst/>
          </a:prstGeom>
          <a:noFill/>
        </p:spPr>
        <p:txBody>
          <a:bodyPr wrap="square" rtlCol="0">
            <a:spAutoFit/>
          </a:bodyPr>
          <a:lstStyle/>
          <a:p>
            <a:r>
              <a:rPr lang="en-US" sz="2000" dirty="0" smtClean="0"/>
              <a:t>RDD: </a:t>
            </a:r>
            <a:r>
              <a:rPr lang="en-US" sz="2000" b="1" dirty="0" smtClean="0">
                <a:solidFill>
                  <a:srgbClr val="1482AC"/>
                </a:solidFill>
              </a:rPr>
              <a:t>x</a:t>
            </a:r>
            <a:endParaRPr lang="en-US" sz="2000" b="1" dirty="0">
              <a:solidFill>
                <a:srgbClr val="1482AC"/>
              </a:solidFill>
            </a:endParaRPr>
          </a:p>
        </p:txBody>
      </p:sp>
      <p:pic>
        <p:nvPicPr>
          <p:cNvPr id="11" name="Picture 2" descr="http://www.insideoutretreats.com/site/images/TransformationButterflies.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7446" y="6378507"/>
            <a:ext cx="2009304" cy="479493"/>
          </a:xfrm>
          <a:prstGeom prst="rect">
            <a:avLst/>
          </a:prstGeom>
          <a:noFill/>
          <a:extLst>
            <a:ext uri="{909E8E84-426E-40DD-AFC4-6F175D3DCCD1}">
              <a14:hiddenFill xmlns:a14="http://schemas.microsoft.com/office/drawing/2010/main">
                <a:solidFill>
                  <a:srgbClr val="FFFFFF"/>
                </a:solidFill>
              </a14:hiddenFill>
            </a:ext>
          </a:extLst>
        </p:spPr>
      </p:pic>
      <p:sp>
        <p:nvSpPr>
          <p:cNvPr id="33" name="Rectangle 32"/>
          <p:cNvSpPr/>
          <p:nvPr/>
        </p:nvSpPr>
        <p:spPr>
          <a:xfrm>
            <a:off x="2764662" y="2295816"/>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3049547" y="260597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3377593" y="2912649"/>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3677158" y="3221450"/>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3976723" y="3507955"/>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2" descr="http://upload.wikimedia.org/wikipedia/commons/thumb/6/6d/Venn_A_intersect_B.svg/2000px-Venn_A_intersect_B.sv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00721" y="6112134"/>
            <a:ext cx="1043899" cy="745866"/>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781049" y="2317823"/>
            <a:ext cx="301896" cy="307777"/>
          </a:xfrm>
          <a:prstGeom prst="rect">
            <a:avLst/>
          </a:prstGeom>
          <a:noFill/>
        </p:spPr>
        <p:txBody>
          <a:bodyPr wrap="square" rtlCol="0">
            <a:spAutoFit/>
          </a:bodyPr>
          <a:lstStyle/>
          <a:p>
            <a:pPr algn="ctr"/>
            <a:r>
              <a:rPr lang="en-US" sz="1400" dirty="0">
                <a:solidFill>
                  <a:schemeClr val="bg1"/>
                </a:solidFill>
              </a:rPr>
              <a:t>4</a:t>
            </a:r>
          </a:p>
        </p:txBody>
      </p:sp>
      <p:sp>
        <p:nvSpPr>
          <p:cNvPr id="21" name="TextBox 20"/>
          <p:cNvSpPr txBox="1"/>
          <p:nvPr/>
        </p:nvSpPr>
        <p:spPr>
          <a:xfrm>
            <a:off x="3064531" y="2625600"/>
            <a:ext cx="301896" cy="307777"/>
          </a:xfrm>
          <a:prstGeom prst="rect">
            <a:avLst/>
          </a:prstGeom>
          <a:noFill/>
        </p:spPr>
        <p:txBody>
          <a:bodyPr wrap="square" rtlCol="0">
            <a:spAutoFit/>
          </a:bodyPr>
          <a:lstStyle/>
          <a:p>
            <a:pPr algn="ctr"/>
            <a:r>
              <a:rPr lang="en-US" sz="1400" dirty="0">
                <a:solidFill>
                  <a:schemeClr val="bg1"/>
                </a:solidFill>
              </a:rPr>
              <a:t>3</a:t>
            </a:r>
          </a:p>
        </p:txBody>
      </p:sp>
      <p:sp>
        <p:nvSpPr>
          <p:cNvPr id="22" name="TextBox 21"/>
          <p:cNvSpPr txBox="1"/>
          <p:nvPr/>
        </p:nvSpPr>
        <p:spPr>
          <a:xfrm>
            <a:off x="3390664" y="2934401"/>
            <a:ext cx="301896" cy="307777"/>
          </a:xfrm>
          <a:prstGeom prst="rect">
            <a:avLst/>
          </a:prstGeom>
          <a:noFill/>
        </p:spPr>
        <p:txBody>
          <a:bodyPr wrap="square" rtlCol="0">
            <a:spAutoFit/>
          </a:bodyPr>
          <a:lstStyle/>
          <a:p>
            <a:pPr algn="ctr"/>
            <a:r>
              <a:rPr lang="en-US" sz="1400" dirty="0">
                <a:solidFill>
                  <a:schemeClr val="bg1"/>
                </a:solidFill>
              </a:rPr>
              <a:t>3</a:t>
            </a:r>
          </a:p>
        </p:txBody>
      </p:sp>
      <p:sp>
        <p:nvSpPr>
          <p:cNvPr id="23" name="TextBox 22"/>
          <p:cNvSpPr txBox="1"/>
          <p:nvPr/>
        </p:nvSpPr>
        <p:spPr>
          <a:xfrm>
            <a:off x="3678748" y="3245826"/>
            <a:ext cx="301896" cy="307777"/>
          </a:xfrm>
          <a:prstGeom prst="rect">
            <a:avLst/>
          </a:prstGeom>
          <a:noFill/>
        </p:spPr>
        <p:txBody>
          <a:bodyPr wrap="square" rtlCol="0">
            <a:spAutoFit/>
          </a:bodyPr>
          <a:lstStyle/>
          <a:p>
            <a:pPr algn="ctr"/>
            <a:r>
              <a:rPr lang="en-US" sz="1400" dirty="0" smtClean="0">
                <a:solidFill>
                  <a:schemeClr val="bg1"/>
                </a:solidFill>
              </a:rPr>
              <a:t>2</a:t>
            </a:r>
            <a:endParaRPr lang="en-US" sz="1400" dirty="0">
              <a:solidFill>
                <a:schemeClr val="bg1"/>
              </a:solidFill>
            </a:endParaRPr>
          </a:p>
        </p:txBody>
      </p:sp>
      <p:sp>
        <p:nvSpPr>
          <p:cNvPr id="24" name="TextBox 23"/>
          <p:cNvSpPr txBox="1"/>
          <p:nvPr/>
        </p:nvSpPr>
        <p:spPr>
          <a:xfrm>
            <a:off x="3971806" y="3530795"/>
            <a:ext cx="301896" cy="307777"/>
          </a:xfrm>
          <a:prstGeom prst="rect">
            <a:avLst/>
          </a:prstGeom>
          <a:noFill/>
        </p:spPr>
        <p:txBody>
          <a:bodyPr wrap="square" rtlCol="0">
            <a:spAutoFit/>
          </a:bodyPr>
          <a:lstStyle/>
          <a:p>
            <a:pPr algn="ctr"/>
            <a:r>
              <a:rPr lang="en-US" sz="1400" dirty="0" smtClean="0">
                <a:solidFill>
                  <a:schemeClr val="bg1"/>
                </a:solidFill>
              </a:rPr>
              <a:t>1</a:t>
            </a:r>
            <a:endParaRPr lang="en-US" sz="1400" dirty="0">
              <a:solidFill>
                <a:schemeClr val="bg1"/>
              </a:solidFill>
            </a:endParaRPr>
          </a:p>
        </p:txBody>
      </p:sp>
      <p:sp>
        <p:nvSpPr>
          <p:cNvPr id="25" name="Rectangle 24"/>
          <p:cNvSpPr/>
          <p:nvPr/>
        </p:nvSpPr>
        <p:spPr>
          <a:xfrm>
            <a:off x="7651519" y="2280187"/>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7936404" y="260597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8235969" y="2914774"/>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8535534" y="3201279"/>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p:cNvSpPr txBox="1"/>
          <p:nvPr/>
        </p:nvSpPr>
        <p:spPr>
          <a:xfrm>
            <a:off x="7667906" y="2302194"/>
            <a:ext cx="301896" cy="307777"/>
          </a:xfrm>
          <a:prstGeom prst="rect">
            <a:avLst/>
          </a:prstGeom>
          <a:noFill/>
        </p:spPr>
        <p:txBody>
          <a:bodyPr wrap="square" rtlCol="0">
            <a:spAutoFit/>
          </a:bodyPr>
          <a:lstStyle/>
          <a:p>
            <a:pPr algn="ctr"/>
            <a:r>
              <a:rPr lang="en-US" sz="1400" dirty="0">
                <a:solidFill>
                  <a:schemeClr val="bg1"/>
                </a:solidFill>
              </a:rPr>
              <a:t>4</a:t>
            </a:r>
          </a:p>
        </p:txBody>
      </p:sp>
      <p:sp>
        <p:nvSpPr>
          <p:cNvPr id="43" name="TextBox 42"/>
          <p:cNvSpPr txBox="1"/>
          <p:nvPr/>
        </p:nvSpPr>
        <p:spPr>
          <a:xfrm>
            <a:off x="7949475" y="2627725"/>
            <a:ext cx="301896" cy="307777"/>
          </a:xfrm>
          <a:prstGeom prst="rect">
            <a:avLst/>
          </a:prstGeom>
          <a:noFill/>
        </p:spPr>
        <p:txBody>
          <a:bodyPr wrap="square" rtlCol="0">
            <a:spAutoFit/>
          </a:bodyPr>
          <a:lstStyle/>
          <a:p>
            <a:pPr algn="ctr"/>
            <a:r>
              <a:rPr lang="en-US" sz="1400" dirty="0">
                <a:solidFill>
                  <a:schemeClr val="bg1"/>
                </a:solidFill>
              </a:rPr>
              <a:t>3</a:t>
            </a:r>
          </a:p>
        </p:txBody>
      </p:sp>
      <p:sp>
        <p:nvSpPr>
          <p:cNvPr id="44" name="TextBox 43"/>
          <p:cNvSpPr txBox="1"/>
          <p:nvPr/>
        </p:nvSpPr>
        <p:spPr>
          <a:xfrm>
            <a:off x="8237559" y="2939150"/>
            <a:ext cx="301896" cy="307777"/>
          </a:xfrm>
          <a:prstGeom prst="rect">
            <a:avLst/>
          </a:prstGeom>
          <a:noFill/>
        </p:spPr>
        <p:txBody>
          <a:bodyPr wrap="square" rtlCol="0">
            <a:spAutoFit/>
          </a:bodyPr>
          <a:lstStyle/>
          <a:p>
            <a:pPr algn="ctr"/>
            <a:r>
              <a:rPr lang="en-US" sz="1400" dirty="0" smtClean="0">
                <a:solidFill>
                  <a:schemeClr val="bg1"/>
                </a:solidFill>
              </a:rPr>
              <a:t>2</a:t>
            </a:r>
            <a:endParaRPr lang="en-US" sz="1400" dirty="0">
              <a:solidFill>
                <a:schemeClr val="bg1"/>
              </a:solidFill>
            </a:endParaRPr>
          </a:p>
        </p:txBody>
      </p:sp>
      <p:sp>
        <p:nvSpPr>
          <p:cNvPr id="45" name="TextBox 44"/>
          <p:cNvSpPr txBox="1"/>
          <p:nvPr/>
        </p:nvSpPr>
        <p:spPr>
          <a:xfrm>
            <a:off x="8530617" y="3224119"/>
            <a:ext cx="301896" cy="307777"/>
          </a:xfrm>
          <a:prstGeom prst="rect">
            <a:avLst/>
          </a:prstGeom>
          <a:noFill/>
        </p:spPr>
        <p:txBody>
          <a:bodyPr wrap="square" rtlCol="0">
            <a:spAutoFit/>
          </a:bodyPr>
          <a:lstStyle/>
          <a:p>
            <a:pPr algn="ctr"/>
            <a:r>
              <a:rPr lang="en-US" sz="1400" dirty="0" smtClean="0">
                <a:solidFill>
                  <a:schemeClr val="bg1"/>
                </a:solidFill>
              </a:rPr>
              <a:t>1</a:t>
            </a:r>
            <a:endParaRPr lang="en-US" sz="1400" dirty="0">
              <a:solidFill>
                <a:schemeClr val="bg1"/>
              </a:solidFill>
            </a:endParaRPr>
          </a:p>
        </p:txBody>
      </p:sp>
      <p:sp>
        <p:nvSpPr>
          <p:cNvPr id="46" name="TextBox 45"/>
          <p:cNvSpPr txBox="1"/>
          <p:nvPr/>
        </p:nvSpPr>
        <p:spPr>
          <a:xfrm>
            <a:off x="8450932" y="1686546"/>
            <a:ext cx="1419253" cy="400110"/>
          </a:xfrm>
          <a:prstGeom prst="rect">
            <a:avLst/>
          </a:prstGeom>
          <a:noFill/>
        </p:spPr>
        <p:txBody>
          <a:bodyPr wrap="square" rtlCol="0">
            <a:spAutoFit/>
          </a:bodyPr>
          <a:lstStyle/>
          <a:p>
            <a:r>
              <a:rPr lang="en-US" sz="2000" dirty="0" smtClean="0"/>
              <a:t>RDD: </a:t>
            </a:r>
            <a:r>
              <a:rPr lang="en-US" sz="2000" b="1" dirty="0" smtClean="0">
                <a:solidFill>
                  <a:srgbClr val="1482AC"/>
                </a:solidFill>
              </a:rPr>
              <a:t>y</a:t>
            </a:r>
            <a:endParaRPr lang="en-US" sz="2000" b="1" dirty="0">
              <a:solidFill>
                <a:srgbClr val="1482AC"/>
              </a:solidFill>
            </a:endParaRPr>
          </a:p>
        </p:txBody>
      </p:sp>
    </p:spTree>
    <p:extLst>
      <p:ext uri="{BB962C8B-B14F-4D97-AF65-F5344CB8AC3E}">
        <p14:creationId xmlns:p14="http://schemas.microsoft.com/office/powerpoint/2010/main" val="13342153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distinct</a:t>
            </a:r>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55589" y="5316440"/>
            <a:ext cx="384473" cy="566349"/>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65711" y="3955985"/>
            <a:ext cx="564230" cy="564230"/>
          </a:xfrm>
          <a:prstGeom prst="rect">
            <a:avLst/>
          </a:prstGeom>
        </p:spPr>
      </p:pic>
      <p:cxnSp>
        <p:nvCxnSpPr>
          <p:cNvPr id="14" name="Straight Connector 13"/>
          <p:cNvCxnSpPr/>
          <p:nvPr/>
        </p:nvCxnSpPr>
        <p:spPr>
          <a:xfrm>
            <a:off x="2401936" y="4874724"/>
            <a:ext cx="4627096" cy="0"/>
          </a:xfrm>
          <a:prstGeom prst="line">
            <a:avLst/>
          </a:prstGeom>
          <a:ln w="19050">
            <a:solidFill>
              <a:schemeClr val="tx1"/>
            </a:solidFill>
          </a:ln>
        </p:spPr>
        <p:style>
          <a:lnRef idx="2">
            <a:schemeClr val="accent6"/>
          </a:lnRef>
          <a:fillRef idx="0">
            <a:schemeClr val="accent6"/>
          </a:fillRef>
          <a:effectRef idx="1">
            <a:schemeClr val="accent6"/>
          </a:effectRef>
          <a:fontRef idx="minor">
            <a:schemeClr val="tx1"/>
          </a:fontRef>
        </p:style>
      </p:cxnSp>
      <p:sp>
        <p:nvSpPr>
          <p:cNvPr id="15" name="TextBox 14"/>
          <p:cNvSpPr txBox="1"/>
          <p:nvPr/>
        </p:nvSpPr>
        <p:spPr>
          <a:xfrm>
            <a:off x="2246988" y="3689135"/>
            <a:ext cx="6663529" cy="954107"/>
          </a:xfrm>
          <a:prstGeom prst="rect">
            <a:avLst/>
          </a:prstGeom>
          <a:noFill/>
        </p:spPr>
        <p:txBody>
          <a:bodyPr wrap="square" rtlCol="0">
            <a:spAutoFit/>
          </a:bodyPr>
          <a:lstStyle/>
          <a:p>
            <a:r>
              <a:rPr lang="en-US" sz="1400" b="1" dirty="0" smtClean="0">
                <a:solidFill>
                  <a:srgbClr val="1482AC"/>
                </a:solidFill>
                <a:latin typeface="Consolas" panose="020B0609020204030204" pitchFamily="49" charset="0"/>
                <a:ea typeface="Anonymous Pro" panose="02060609030202000504" pitchFamily="49" charset="0"/>
                <a:cs typeface="Consolas" panose="020B0609020204030204" pitchFamily="49" charset="0"/>
              </a:rPr>
              <a:t>x</a:t>
            </a:r>
            <a:r>
              <a:rPr lang="en-US" sz="1400" dirty="0" smtClean="0">
                <a:latin typeface="Consolas" panose="020B0609020204030204" pitchFamily="49" charset="0"/>
                <a:ea typeface="Anonymous Pro" panose="02060609030202000504" pitchFamily="49" charset="0"/>
                <a:cs typeface="Consolas" panose="020B0609020204030204" pitchFamily="49" charset="0"/>
              </a:rPr>
              <a:t> </a:t>
            </a:r>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dirty="0" err="1">
                <a:latin typeface="Consolas" panose="020B0609020204030204" pitchFamily="49" charset="0"/>
                <a:ea typeface="Anonymous Pro" panose="02060609030202000504" pitchFamily="49" charset="0"/>
                <a:cs typeface="Consolas" panose="020B0609020204030204" pitchFamily="49" charset="0"/>
              </a:rPr>
              <a:t>sc.parallelize</a:t>
            </a:r>
            <a:r>
              <a:rPr lang="en-US" sz="1400" dirty="0">
                <a:latin typeface="Consolas" panose="020B0609020204030204" pitchFamily="49" charset="0"/>
                <a:ea typeface="Anonymous Pro" panose="02060609030202000504" pitchFamily="49" charset="0"/>
                <a:cs typeface="Consolas" panose="020B0609020204030204" pitchFamily="49" charset="0"/>
              </a:rPr>
              <a:t>([1,2,3,3,4])</a:t>
            </a:r>
          </a:p>
          <a:p>
            <a:r>
              <a:rPr lang="en-US" sz="1400" b="1" dirty="0">
                <a:solidFill>
                  <a:srgbClr val="1482AC"/>
                </a:solidFill>
                <a:latin typeface="Consolas" panose="020B0609020204030204" pitchFamily="49" charset="0"/>
                <a:ea typeface="Anonymous Pro" panose="02060609030202000504" pitchFamily="49" charset="0"/>
                <a:cs typeface="Consolas" panose="020B0609020204030204" pitchFamily="49" charset="0"/>
              </a:rPr>
              <a:t>y</a:t>
            </a:r>
            <a:r>
              <a:rPr lang="en-US" sz="1400" dirty="0">
                <a:solidFill>
                  <a:srgbClr val="1482AC"/>
                </a:solidFill>
                <a:latin typeface="Consolas" panose="020B0609020204030204" pitchFamily="49" charset="0"/>
                <a:ea typeface="Anonymous Pro" panose="02060609030202000504" pitchFamily="49" charset="0"/>
                <a:cs typeface="Consolas" panose="020B0609020204030204" pitchFamily="49" charset="0"/>
              </a:rPr>
              <a:t> </a:t>
            </a:r>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b="1" dirty="0" err="1">
                <a:solidFill>
                  <a:srgbClr val="1482AC"/>
                </a:solidFill>
                <a:latin typeface="Consolas" panose="020B0609020204030204" pitchFamily="49" charset="0"/>
                <a:ea typeface="Anonymous Pro" panose="02060609030202000504" pitchFamily="49" charset="0"/>
                <a:cs typeface="Consolas" panose="020B0609020204030204" pitchFamily="49" charset="0"/>
              </a:rPr>
              <a:t>x</a:t>
            </a:r>
            <a:r>
              <a:rPr lang="en-US" sz="1400" dirty="0" err="1">
                <a:latin typeface="Consolas" panose="020B0609020204030204" pitchFamily="49" charset="0"/>
                <a:ea typeface="Anonymous Pro" panose="02060609030202000504" pitchFamily="49" charset="0"/>
                <a:cs typeface="Consolas" panose="020B0609020204030204" pitchFamily="49" charset="0"/>
              </a:rPr>
              <a:t>.distinct</a:t>
            </a:r>
            <a:r>
              <a:rPr lang="en-US" sz="1400" dirty="0" smtClean="0">
                <a:latin typeface="Consolas" panose="020B0609020204030204" pitchFamily="49" charset="0"/>
                <a:ea typeface="Anonymous Pro" panose="02060609030202000504" pitchFamily="49" charset="0"/>
                <a:cs typeface="Consolas" panose="020B0609020204030204" pitchFamily="49" charset="0"/>
              </a:rPr>
              <a:t>()</a:t>
            </a:r>
          </a:p>
          <a:p>
            <a:endParaRPr lang="en-US" sz="1400" dirty="0">
              <a:latin typeface="Consolas" panose="020B0609020204030204" pitchFamily="49" charset="0"/>
              <a:ea typeface="Anonymous Pro" panose="02060609030202000504" pitchFamily="49" charset="0"/>
              <a:cs typeface="Consolas" panose="020B0609020204030204" pitchFamily="49" charset="0"/>
            </a:endParaRPr>
          </a:p>
          <a:p>
            <a:r>
              <a:rPr lang="en-US" sz="1400" dirty="0">
                <a:latin typeface="Consolas" panose="020B0609020204030204" pitchFamily="49" charset="0"/>
                <a:ea typeface="Anonymous Pro" panose="02060609030202000504" pitchFamily="49" charset="0"/>
                <a:cs typeface="Consolas" panose="020B0609020204030204" pitchFamily="49" charset="0"/>
              </a:rPr>
              <a:t>print(</a:t>
            </a:r>
            <a:r>
              <a:rPr lang="en-US" sz="1400" dirty="0" err="1">
                <a:latin typeface="Consolas" panose="020B0609020204030204" pitchFamily="49" charset="0"/>
                <a:ea typeface="Anonymous Pro" panose="02060609030202000504" pitchFamily="49" charset="0"/>
                <a:cs typeface="Consolas" panose="020B0609020204030204" pitchFamily="49" charset="0"/>
              </a:rPr>
              <a:t>y.collect</a:t>
            </a:r>
            <a:r>
              <a:rPr lang="en-US" sz="1400" dirty="0">
                <a:latin typeface="Consolas" panose="020B0609020204030204" pitchFamily="49" charset="0"/>
                <a:ea typeface="Anonymous Pro" panose="02060609030202000504" pitchFamily="49" charset="0"/>
                <a:cs typeface="Consolas" panose="020B0609020204030204" pitchFamily="49" charset="0"/>
              </a:rPr>
              <a:t>())</a:t>
            </a:r>
          </a:p>
        </p:txBody>
      </p:sp>
      <p:sp>
        <p:nvSpPr>
          <p:cNvPr id="17" name="TextBox 16"/>
          <p:cNvSpPr txBox="1"/>
          <p:nvPr/>
        </p:nvSpPr>
        <p:spPr>
          <a:xfrm>
            <a:off x="8686521" y="4485232"/>
            <a:ext cx="4913764" cy="738664"/>
          </a:xfrm>
          <a:prstGeom prst="rect">
            <a:avLst/>
          </a:prstGeom>
          <a:noFill/>
        </p:spPr>
        <p:txBody>
          <a:bodyPr wrap="square" rtlCol="0">
            <a:spAutoFit/>
          </a:bodyPr>
          <a:lstStyle/>
          <a:p>
            <a:r>
              <a:rPr lang="en-US" sz="1400" dirty="0" smtClean="0">
                <a:latin typeface="Consolas" panose="020B0609020204030204" pitchFamily="49" charset="0"/>
                <a:ea typeface="Anonymous Pro" panose="02060609030202000504" pitchFamily="49" charset="0"/>
                <a:cs typeface="Consolas" panose="020B0609020204030204" pitchFamily="49" charset="0"/>
              </a:rPr>
              <a:t>[1, 2, 3, 3, 4]</a:t>
            </a:r>
            <a:r>
              <a:rPr lang="en-US" sz="1400" dirty="0">
                <a:latin typeface="Consolas" panose="020B0609020204030204" pitchFamily="49" charset="0"/>
                <a:cs typeface="Consolas" panose="020B0609020204030204" pitchFamily="49" charset="0"/>
              </a:rPr>
              <a:t/>
            </a:r>
            <a:br>
              <a:rPr lang="en-US" sz="1400" dirty="0">
                <a:latin typeface="Consolas" panose="020B0609020204030204" pitchFamily="49" charset="0"/>
                <a:cs typeface="Consolas" panose="020B0609020204030204" pitchFamily="49" charset="0"/>
              </a:rPr>
            </a:br>
            <a:endParaRPr lang="en-US" sz="1400" dirty="0" smtClean="0">
              <a:latin typeface="Consolas" panose="020B0609020204030204" pitchFamily="49" charset="0"/>
              <a:cs typeface="Consolas" panose="020B0609020204030204" pitchFamily="49" charset="0"/>
            </a:endParaRPr>
          </a:p>
          <a:p>
            <a:r>
              <a:rPr lang="en-US" sz="1400" dirty="0" smtClean="0">
                <a:latin typeface="Consolas" panose="020B0609020204030204" pitchFamily="49" charset="0"/>
                <a:ea typeface="Anonymous Pro" panose="02060609030202000504" pitchFamily="49" charset="0"/>
                <a:cs typeface="Consolas" panose="020B0609020204030204" pitchFamily="49" charset="0"/>
              </a:rPr>
              <a:t>[1, 2, 3, 4]</a:t>
            </a:r>
            <a:endParaRPr lang="en-US" sz="1400" dirty="0">
              <a:latin typeface="Consolas" panose="020B0609020204030204" pitchFamily="49" charset="0"/>
              <a:cs typeface="Consolas" panose="020B0609020204030204" pitchFamily="49" charset="0"/>
            </a:endParaRPr>
          </a:p>
        </p:txBody>
      </p:sp>
      <p:pic>
        <p:nvPicPr>
          <p:cNvPr id="18" name="Picture 17"/>
          <p:cNvPicPr>
            <a:picLocks noChangeAspect="1"/>
          </p:cNvPicPr>
          <p:nvPr/>
        </p:nvPicPr>
        <p:blipFill>
          <a:blip r:embed="rId5"/>
          <a:stretch>
            <a:fillRect/>
          </a:stretch>
        </p:blipFill>
        <p:spPr>
          <a:xfrm>
            <a:off x="9121502" y="3815959"/>
            <a:ext cx="542450" cy="542450"/>
          </a:xfrm>
          <a:prstGeom prst="rect">
            <a:avLst/>
          </a:prstGeom>
        </p:spPr>
      </p:pic>
      <p:sp>
        <p:nvSpPr>
          <p:cNvPr id="21" name="TextBox 20"/>
          <p:cNvSpPr txBox="1"/>
          <p:nvPr/>
        </p:nvSpPr>
        <p:spPr>
          <a:xfrm>
            <a:off x="8334466" y="4464925"/>
            <a:ext cx="516367" cy="338554"/>
          </a:xfrm>
          <a:prstGeom prst="rect">
            <a:avLst/>
          </a:prstGeom>
          <a:noFill/>
        </p:spPr>
        <p:txBody>
          <a:bodyPr wrap="square" rtlCol="0">
            <a:spAutoFit/>
          </a:bodyPr>
          <a:lstStyle/>
          <a:p>
            <a:r>
              <a:rPr lang="en-US" sz="1600" b="1" dirty="0" smtClean="0">
                <a:solidFill>
                  <a:srgbClr val="1482AC"/>
                </a:solidFill>
                <a:latin typeface="Consolas" panose="020B0609020204030204" pitchFamily="49" charset="0"/>
                <a:ea typeface="Anonymous Pro" panose="02060609030202000504" pitchFamily="49" charset="0"/>
                <a:cs typeface="Consolas" panose="020B0609020204030204" pitchFamily="49" charset="0"/>
              </a:rPr>
              <a:t>x:</a:t>
            </a:r>
            <a:endParaRPr lang="en-US" b="1" dirty="0"/>
          </a:p>
        </p:txBody>
      </p:sp>
      <p:sp>
        <p:nvSpPr>
          <p:cNvPr id="22" name="TextBox 21"/>
          <p:cNvSpPr txBox="1"/>
          <p:nvPr/>
        </p:nvSpPr>
        <p:spPr>
          <a:xfrm>
            <a:off x="8345099" y="4884674"/>
            <a:ext cx="516367" cy="338554"/>
          </a:xfrm>
          <a:prstGeom prst="rect">
            <a:avLst/>
          </a:prstGeom>
          <a:noFill/>
        </p:spPr>
        <p:txBody>
          <a:bodyPr wrap="square" rtlCol="0">
            <a:spAutoFit/>
          </a:bodyPr>
          <a:lstStyle/>
          <a:p>
            <a:r>
              <a:rPr lang="en-US" sz="1600" b="1" dirty="0" smtClean="0">
                <a:solidFill>
                  <a:srgbClr val="1482AC"/>
                </a:solidFill>
                <a:latin typeface="Consolas" panose="020B0609020204030204" pitchFamily="49" charset="0"/>
                <a:ea typeface="Anonymous Pro" panose="02060609030202000504" pitchFamily="49" charset="0"/>
                <a:cs typeface="Consolas" panose="020B0609020204030204" pitchFamily="49" charset="0"/>
              </a:rPr>
              <a:t>y:</a:t>
            </a:r>
            <a:endParaRPr lang="en-US" b="1" dirty="0">
              <a:solidFill>
                <a:srgbClr val="1482AC"/>
              </a:solidFill>
            </a:endParaRPr>
          </a:p>
        </p:txBody>
      </p:sp>
      <p:sp>
        <p:nvSpPr>
          <p:cNvPr id="25" name="TextBox 24"/>
          <p:cNvSpPr txBox="1"/>
          <p:nvPr/>
        </p:nvSpPr>
        <p:spPr>
          <a:xfrm>
            <a:off x="5967436" y="2915242"/>
            <a:ext cx="4834284" cy="307777"/>
          </a:xfrm>
          <a:prstGeom prst="rect">
            <a:avLst/>
          </a:prstGeom>
          <a:noFill/>
        </p:spPr>
        <p:txBody>
          <a:bodyPr wrap="square" rtlCol="0">
            <a:spAutoFit/>
          </a:bodyPr>
          <a:lstStyle/>
          <a:p>
            <a:r>
              <a:rPr lang="en-US" sz="1400" b="1" dirty="0" smtClean="0">
                <a:latin typeface="Consolas" panose="020B0609020204030204" pitchFamily="49" charset="0"/>
                <a:cs typeface="Consolas" panose="020B0609020204030204" pitchFamily="49" charset="0"/>
              </a:rPr>
              <a:t>distinct(</a:t>
            </a:r>
            <a:r>
              <a:rPr lang="en-US" sz="1400" b="1" i="1" dirty="0" err="1" smtClean="0">
                <a:solidFill>
                  <a:srgbClr val="915CCC"/>
                </a:solidFill>
                <a:latin typeface="Consolas" panose="020B0609020204030204" pitchFamily="49" charset="0"/>
                <a:cs typeface="Consolas" panose="020B0609020204030204" pitchFamily="49" charset="0"/>
              </a:rPr>
              <a:t>numPartitions</a:t>
            </a:r>
            <a:r>
              <a:rPr lang="en-US" sz="1400" b="1" i="1" dirty="0" smtClean="0">
                <a:solidFill>
                  <a:srgbClr val="915CCC"/>
                </a:solidFill>
                <a:latin typeface="Consolas" panose="020B0609020204030204" pitchFamily="49" charset="0"/>
                <a:cs typeface="Consolas" panose="020B0609020204030204" pitchFamily="49" charset="0"/>
              </a:rPr>
              <a:t>=None</a:t>
            </a:r>
            <a:r>
              <a:rPr lang="en-US" sz="1400" b="1" dirty="0" smtClean="0">
                <a:latin typeface="Consolas" panose="020B0609020204030204" pitchFamily="49" charset="0"/>
                <a:cs typeface="Consolas" panose="020B0609020204030204" pitchFamily="49" charset="0"/>
              </a:rPr>
              <a:t>)</a:t>
            </a:r>
            <a:endParaRPr lang="en-US" sz="1400" b="1" dirty="0">
              <a:latin typeface="Consolas" panose="020B0609020204030204" pitchFamily="49" charset="0"/>
              <a:cs typeface="Consolas" panose="020B0609020204030204" pitchFamily="49" charset="0"/>
            </a:endParaRPr>
          </a:p>
        </p:txBody>
      </p:sp>
      <p:sp>
        <p:nvSpPr>
          <p:cNvPr id="26" name="TextBox 25"/>
          <p:cNvSpPr txBox="1"/>
          <p:nvPr/>
        </p:nvSpPr>
        <p:spPr>
          <a:xfrm>
            <a:off x="3549259" y="2562004"/>
            <a:ext cx="8615923" cy="369332"/>
          </a:xfrm>
          <a:prstGeom prst="rect">
            <a:avLst/>
          </a:prstGeom>
          <a:noFill/>
        </p:spPr>
        <p:txBody>
          <a:bodyPr wrap="square" rtlCol="0">
            <a:spAutoFit/>
          </a:bodyPr>
          <a:lstStyle/>
          <a:p>
            <a:r>
              <a:rPr lang="en-US" dirty="0" smtClean="0"/>
              <a:t>Return a new RDD containing distinct items from the original RDD (omitting all duplicates)</a:t>
            </a:r>
            <a:endParaRPr lang="en-US" dirty="0"/>
          </a:p>
        </p:txBody>
      </p:sp>
      <p:pic>
        <p:nvPicPr>
          <p:cNvPr id="28" name="Picture 2" descr="http://www.insideoutretreats.com/site/images/TransformationButterflies.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17446" y="6378507"/>
            <a:ext cx="2009304" cy="479493"/>
          </a:xfrm>
          <a:prstGeom prst="rect">
            <a:avLst/>
          </a:prstGeom>
          <a:noFill/>
          <a:extLst>
            <a:ext uri="{909E8E84-426E-40DD-AFC4-6F175D3DCCD1}">
              <a14:hiddenFill xmlns:a14="http://schemas.microsoft.com/office/drawing/2010/main">
                <a:solidFill>
                  <a:srgbClr val="FFFFFF"/>
                </a:solidFill>
              </a14:hiddenFill>
            </a:ext>
          </a:extLst>
        </p:spPr>
      </p:pic>
      <p:sp>
        <p:nvSpPr>
          <p:cNvPr id="31" name="TextBox 30"/>
          <p:cNvSpPr txBox="1"/>
          <p:nvPr/>
        </p:nvSpPr>
        <p:spPr>
          <a:xfrm>
            <a:off x="2246990" y="5095034"/>
            <a:ext cx="6038222" cy="954107"/>
          </a:xfrm>
          <a:prstGeom prst="rect">
            <a:avLst/>
          </a:prstGeom>
          <a:noFill/>
        </p:spPr>
        <p:txBody>
          <a:bodyPr wrap="square" rtlCol="0">
            <a:spAutoFit/>
          </a:bodyPr>
          <a:lstStyle/>
          <a:p>
            <a:r>
              <a:rPr lang="en-US" sz="1400" dirty="0" err="1">
                <a:latin typeface="Consolas" panose="020B0609020204030204" pitchFamily="49" charset="0"/>
                <a:ea typeface="Anonymous Pro" panose="02060609030202000504" pitchFamily="49" charset="0"/>
                <a:cs typeface="Consolas" panose="020B0609020204030204" pitchFamily="49" charset="0"/>
              </a:rPr>
              <a:t>val</a:t>
            </a:r>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b="1" dirty="0">
                <a:solidFill>
                  <a:srgbClr val="1482AC"/>
                </a:solidFill>
                <a:latin typeface="Consolas" panose="020B0609020204030204" pitchFamily="49" charset="0"/>
                <a:ea typeface="Anonymous Pro" panose="02060609030202000504" pitchFamily="49" charset="0"/>
                <a:cs typeface="Consolas" panose="020B0609020204030204" pitchFamily="49" charset="0"/>
              </a:rPr>
              <a:t>x</a:t>
            </a:r>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dirty="0" smtClean="0">
                <a:latin typeface="Consolas" panose="020B0609020204030204" pitchFamily="49" charset="0"/>
                <a:ea typeface="Anonymous Pro" panose="02060609030202000504" pitchFamily="49" charset="0"/>
                <a:cs typeface="Consolas" panose="020B0609020204030204" pitchFamily="49" charset="0"/>
              </a:rPr>
              <a:t>= </a:t>
            </a:r>
            <a:r>
              <a:rPr lang="en-US" sz="1400" dirty="0" err="1">
                <a:latin typeface="Consolas" panose="020B0609020204030204" pitchFamily="49" charset="0"/>
                <a:ea typeface="Anonymous Pro" panose="02060609030202000504" pitchFamily="49" charset="0"/>
                <a:cs typeface="Consolas" panose="020B0609020204030204" pitchFamily="49" charset="0"/>
              </a:rPr>
              <a:t>sc.parallelize</a:t>
            </a:r>
            <a:r>
              <a:rPr lang="en-US" sz="1400" dirty="0">
                <a:latin typeface="Consolas" panose="020B0609020204030204" pitchFamily="49" charset="0"/>
                <a:ea typeface="Anonymous Pro" panose="02060609030202000504" pitchFamily="49" charset="0"/>
                <a:cs typeface="Consolas" panose="020B0609020204030204" pitchFamily="49" charset="0"/>
              </a:rPr>
              <a:t>(Array(1,2,3,3,4))</a:t>
            </a:r>
          </a:p>
          <a:p>
            <a:r>
              <a:rPr lang="en-US" sz="1400" dirty="0" err="1">
                <a:latin typeface="Consolas" panose="020B0609020204030204" pitchFamily="49" charset="0"/>
                <a:ea typeface="Anonymous Pro" panose="02060609030202000504" pitchFamily="49" charset="0"/>
                <a:cs typeface="Consolas" panose="020B0609020204030204" pitchFamily="49" charset="0"/>
              </a:rPr>
              <a:t>val</a:t>
            </a:r>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b="1" dirty="0">
                <a:solidFill>
                  <a:srgbClr val="1482AC"/>
                </a:solidFill>
                <a:latin typeface="Consolas" panose="020B0609020204030204" pitchFamily="49" charset="0"/>
                <a:ea typeface="Anonymous Pro" panose="02060609030202000504" pitchFamily="49" charset="0"/>
                <a:cs typeface="Consolas" panose="020B0609020204030204" pitchFamily="49" charset="0"/>
              </a:rPr>
              <a:t>y</a:t>
            </a:r>
            <a:r>
              <a:rPr lang="en-US" sz="1400" dirty="0">
                <a:solidFill>
                  <a:srgbClr val="1482AC"/>
                </a:solidFill>
                <a:latin typeface="Consolas" panose="020B0609020204030204" pitchFamily="49" charset="0"/>
                <a:ea typeface="Anonymous Pro" panose="02060609030202000504" pitchFamily="49" charset="0"/>
                <a:cs typeface="Consolas" panose="020B0609020204030204" pitchFamily="49" charset="0"/>
              </a:rPr>
              <a:t> </a:t>
            </a:r>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b="1" dirty="0" err="1">
                <a:solidFill>
                  <a:srgbClr val="1482AC"/>
                </a:solidFill>
                <a:latin typeface="Consolas" panose="020B0609020204030204" pitchFamily="49" charset="0"/>
                <a:ea typeface="Anonymous Pro" panose="02060609030202000504" pitchFamily="49" charset="0"/>
                <a:cs typeface="Consolas" panose="020B0609020204030204" pitchFamily="49" charset="0"/>
              </a:rPr>
              <a:t>x</a:t>
            </a:r>
            <a:r>
              <a:rPr lang="en-US" sz="1400" dirty="0" err="1">
                <a:latin typeface="Consolas" panose="020B0609020204030204" pitchFamily="49" charset="0"/>
                <a:ea typeface="Anonymous Pro" panose="02060609030202000504" pitchFamily="49" charset="0"/>
                <a:cs typeface="Consolas" panose="020B0609020204030204" pitchFamily="49" charset="0"/>
              </a:rPr>
              <a:t>.distinct</a:t>
            </a:r>
            <a:r>
              <a:rPr lang="en-US" sz="1400" dirty="0" smtClean="0">
                <a:latin typeface="Consolas" panose="020B0609020204030204" pitchFamily="49" charset="0"/>
                <a:ea typeface="Anonymous Pro" panose="02060609030202000504" pitchFamily="49" charset="0"/>
                <a:cs typeface="Consolas" panose="020B0609020204030204" pitchFamily="49" charset="0"/>
              </a:rPr>
              <a:t>()</a:t>
            </a:r>
          </a:p>
          <a:p>
            <a:endParaRPr lang="en-US" sz="1400" dirty="0">
              <a:latin typeface="Consolas" panose="020B0609020204030204" pitchFamily="49" charset="0"/>
              <a:ea typeface="Anonymous Pro" panose="02060609030202000504" pitchFamily="49" charset="0"/>
              <a:cs typeface="Consolas" panose="020B0609020204030204" pitchFamily="49" charset="0"/>
            </a:endParaRPr>
          </a:p>
          <a:p>
            <a:r>
              <a:rPr lang="en-US" sz="1400" dirty="0" err="1">
                <a:latin typeface="Consolas" panose="020B0609020204030204" pitchFamily="49" charset="0"/>
                <a:ea typeface="Anonymous Pro" panose="02060609030202000504" pitchFamily="49" charset="0"/>
                <a:cs typeface="Consolas" panose="020B0609020204030204" pitchFamily="49" charset="0"/>
              </a:rPr>
              <a:t>println</a:t>
            </a:r>
            <a:r>
              <a:rPr lang="en-US" sz="1400" dirty="0">
                <a:latin typeface="Consolas" panose="020B0609020204030204" pitchFamily="49" charset="0"/>
                <a:ea typeface="Anonymous Pro" panose="02060609030202000504" pitchFamily="49" charset="0"/>
                <a:cs typeface="Consolas" panose="020B0609020204030204" pitchFamily="49" charset="0"/>
              </a:rPr>
              <a:t>(</a:t>
            </a:r>
            <a:r>
              <a:rPr lang="en-US" sz="1400" b="1" dirty="0" err="1">
                <a:solidFill>
                  <a:srgbClr val="1482AC"/>
                </a:solidFill>
                <a:latin typeface="Consolas" panose="020B0609020204030204" pitchFamily="49" charset="0"/>
                <a:ea typeface="Anonymous Pro" panose="02060609030202000504" pitchFamily="49" charset="0"/>
                <a:cs typeface="Consolas" panose="020B0609020204030204" pitchFamily="49" charset="0"/>
              </a:rPr>
              <a:t>y</a:t>
            </a:r>
            <a:r>
              <a:rPr lang="en-US" sz="1400" dirty="0" err="1">
                <a:latin typeface="Consolas" panose="020B0609020204030204" pitchFamily="49" charset="0"/>
                <a:ea typeface="Anonymous Pro" panose="02060609030202000504" pitchFamily="49" charset="0"/>
                <a:cs typeface="Consolas" panose="020B0609020204030204" pitchFamily="49" charset="0"/>
              </a:rPr>
              <a:t>.collect</a:t>
            </a:r>
            <a:r>
              <a:rPr lang="en-US" sz="1400" dirty="0">
                <a:latin typeface="Consolas" panose="020B0609020204030204" pitchFamily="49" charset="0"/>
                <a:ea typeface="Anonymous Pro" panose="02060609030202000504" pitchFamily="49" charset="0"/>
                <a:cs typeface="Consolas" panose="020B0609020204030204" pitchFamily="49" charset="0"/>
              </a:rPr>
              <a:t>().</a:t>
            </a:r>
            <a:r>
              <a:rPr lang="en-US" sz="1400" dirty="0" err="1">
                <a:latin typeface="Consolas" panose="020B0609020204030204" pitchFamily="49" charset="0"/>
                <a:ea typeface="Anonymous Pro" panose="02060609030202000504" pitchFamily="49" charset="0"/>
                <a:cs typeface="Consolas" panose="020B0609020204030204" pitchFamily="49" charset="0"/>
              </a:rPr>
              <a:t>mkString</a:t>
            </a:r>
            <a:r>
              <a:rPr lang="en-US" sz="1400" dirty="0">
                <a:latin typeface="Consolas" panose="020B0609020204030204" pitchFamily="49" charset="0"/>
                <a:ea typeface="Anonymous Pro" panose="02060609030202000504" pitchFamily="49" charset="0"/>
                <a:cs typeface="Consolas" panose="020B0609020204030204" pitchFamily="49" charset="0"/>
              </a:rPr>
              <a:t>(", "))</a:t>
            </a:r>
          </a:p>
        </p:txBody>
      </p:sp>
      <p:sp>
        <p:nvSpPr>
          <p:cNvPr id="34" name="Rectangle 33"/>
          <p:cNvSpPr/>
          <p:nvPr/>
        </p:nvSpPr>
        <p:spPr>
          <a:xfrm>
            <a:off x="9168198" y="620253"/>
            <a:ext cx="1187062" cy="508916"/>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6318059" y="473081"/>
            <a:ext cx="1187062" cy="508916"/>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6470459" y="625481"/>
            <a:ext cx="1187062" cy="508916"/>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6622859" y="777881"/>
            <a:ext cx="1187062" cy="508916"/>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p:cNvCxnSpPr/>
          <p:nvPr/>
        </p:nvCxnSpPr>
        <p:spPr>
          <a:xfrm>
            <a:off x="8197792" y="783346"/>
            <a:ext cx="591530" cy="8415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pic>
        <p:nvPicPr>
          <p:cNvPr id="44" name="Picture 2" descr="http://upload.wikimedia.org/wikipedia/commons/thumb/6/6d/Venn_A_intersect_B.svg/2000px-Venn_A_intersect_B.svg.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100721" y="6112134"/>
            <a:ext cx="1043899" cy="745866"/>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4" descr="http://pixabay.com/static/uploads/photo/2012/04/24/11/21/merging-39400_640.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1153382" y="156159"/>
            <a:ext cx="835292" cy="835292"/>
          </a:xfrm>
          <a:prstGeom prst="rect">
            <a:avLst/>
          </a:prstGeom>
          <a:noFill/>
          <a:extLst>
            <a:ext uri="{909E8E84-426E-40DD-AFC4-6F175D3DCCD1}">
              <a14:hiddenFill xmlns:a14="http://schemas.microsoft.com/office/drawing/2010/main">
                <a:solidFill>
                  <a:srgbClr val="FFFFFF"/>
                </a:solidFill>
              </a14:hiddenFill>
            </a:ext>
          </a:extLst>
        </p:spPr>
      </p:pic>
      <p:sp>
        <p:nvSpPr>
          <p:cNvPr id="32" name="Rectangle 31"/>
          <p:cNvSpPr/>
          <p:nvPr/>
        </p:nvSpPr>
        <p:spPr>
          <a:xfrm>
            <a:off x="9330383" y="768930"/>
            <a:ext cx="1187062" cy="508916"/>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579510" y="727879"/>
            <a:ext cx="178710" cy="369332"/>
          </a:xfrm>
          <a:prstGeom prst="rect">
            <a:avLst/>
          </a:prstGeom>
          <a:noFill/>
        </p:spPr>
        <p:txBody>
          <a:bodyPr wrap="square" rtlCol="0">
            <a:spAutoFit/>
          </a:bodyPr>
          <a:lstStyle/>
          <a:p>
            <a:r>
              <a:rPr lang="en-US" dirty="0" smtClean="0">
                <a:solidFill>
                  <a:schemeClr val="bg1"/>
                </a:solidFill>
              </a:rPr>
              <a:t>*</a:t>
            </a:r>
            <a:endParaRPr lang="en-US" dirty="0">
              <a:solidFill>
                <a:schemeClr val="bg1"/>
              </a:solidFill>
            </a:endParaRPr>
          </a:p>
        </p:txBody>
      </p:sp>
      <p:sp>
        <p:nvSpPr>
          <p:cNvPr id="39" name="TextBox 38"/>
          <p:cNvSpPr txBox="1"/>
          <p:nvPr/>
        </p:nvSpPr>
        <p:spPr>
          <a:xfrm>
            <a:off x="9121502" y="555964"/>
            <a:ext cx="178710" cy="369332"/>
          </a:xfrm>
          <a:prstGeom prst="rect">
            <a:avLst/>
          </a:prstGeom>
          <a:noFill/>
        </p:spPr>
        <p:txBody>
          <a:bodyPr wrap="square" rtlCol="0">
            <a:spAutoFit/>
          </a:bodyPr>
          <a:lstStyle/>
          <a:p>
            <a:r>
              <a:rPr lang="en-US" dirty="0" smtClean="0">
                <a:solidFill>
                  <a:schemeClr val="bg1"/>
                </a:solidFill>
              </a:rPr>
              <a:t>*</a:t>
            </a:r>
            <a:endParaRPr lang="en-US" dirty="0">
              <a:solidFill>
                <a:schemeClr val="bg1"/>
              </a:solidFill>
            </a:endParaRPr>
          </a:p>
        </p:txBody>
      </p:sp>
      <p:sp>
        <p:nvSpPr>
          <p:cNvPr id="40" name="TextBox 39"/>
          <p:cNvSpPr txBox="1"/>
          <p:nvPr/>
        </p:nvSpPr>
        <p:spPr>
          <a:xfrm>
            <a:off x="6276135" y="422004"/>
            <a:ext cx="178710" cy="369332"/>
          </a:xfrm>
          <a:prstGeom prst="rect">
            <a:avLst/>
          </a:prstGeom>
          <a:noFill/>
        </p:spPr>
        <p:txBody>
          <a:bodyPr wrap="square" rtlCol="0">
            <a:spAutoFit/>
          </a:bodyPr>
          <a:lstStyle/>
          <a:p>
            <a:r>
              <a:rPr lang="en-US" dirty="0" smtClean="0">
                <a:solidFill>
                  <a:schemeClr val="bg1"/>
                </a:solidFill>
              </a:rPr>
              <a:t>*</a:t>
            </a:r>
            <a:endParaRPr lang="en-US" dirty="0">
              <a:solidFill>
                <a:schemeClr val="bg1"/>
              </a:solidFill>
            </a:endParaRPr>
          </a:p>
        </p:txBody>
      </p:sp>
      <p:sp>
        <p:nvSpPr>
          <p:cNvPr id="41" name="TextBox 40"/>
          <p:cNvSpPr txBox="1"/>
          <p:nvPr/>
        </p:nvSpPr>
        <p:spPr>
          <a:xfrm>
            <a:off x="6399384" y="546524"/>
            <a:ext cx="178710" cy="338554"/>
          </a:xfrm>
          <a:prstGeom prst="rect">
            <a:avLst/>
          </a:prstGeom>
          <a:noFill/>
        </p:spPr>
        <p:txBody>
          <a:bodyPr wrap="square" rtlCol="0">
            <a:spAutoFit/>
          </a:bodyPr>
          <a:lstStyle/>
          <a:p>
            <a:r>
              <a:rPr lang="en-US" sz="1600" dirty="0" smtClean="0">
                <a:solidFill>
                  <a:schemeClr val="bg1"/>
                </a:solidFill>
              </a:rPr>
              <a:t>¤</a:t>
            </a:r>
            <a:endParaRPr lang="en-US" sz="1600" dirty="0">
              <a:solidFill>
                <a:schemeClr val="bg1"/>
              </a:solidFill>
            </a:endParaRPr>
          </a:p>
        </p:txBody>
      </p:sp>
      <p:sp>
        <p:nvSpPr>
          <p:cNvPr id="46" name="TextBox 45"/>
          <p:cNvSpPr txBox="1"/>
          <p:nvPr/>
        </p:nvSpPr>
        <p:spPr>
          <a:xfrm>
            <a:off x="9257553" y="682943"/>
            <a:ext cx="178710" cy="338554"/>
          </a:xfrm>
          <a:prstGeom prst="rect">
            <a:avLst/>
          </a:prstGeom>
          <a:noFill/>
        </p:spPr>
        <p:txBody>
          <a:bodyPr wrap="square" rtlCol="0">
            <a:spAutoFit/>
          </a:bodyPr>
          <a:lstStyle/>
          <a:p>
            <a:r>
              <a:rPr lang="en-US" sz="1600" dirty="0" smtClean="0">
                <a:solidFill>
                  <a:schemeClr val="bg1"/>
                </a:solidFill>
              </a:rPr>
              <a:t>¤</a:t>
            </a:r>
            <a:endParaRPr lang="en-US" sz="1600" dirty="0">
              <a:solidFill>
                <a:schemeClr val="bg1"/>
              </a:solidFill>
            </a:endParaRPr>
          </a:p>
        </p:txBody>
      </p:sp>
    </p:spTree>
    <p:extLst>
      <p:ext uri="{BB962C8B-B14F-4D97-AF65-F5344CB8AC3E}">
        <p14:creationId xmlns:p14="http://schemas.microsoft.com/office/powerpoint/2010/main" val="784299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Picture 4" descr="http://pixabay.com/static/uploads/photo/2012/04/24/11/21/merging-39400_64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70089" y="156159"/>
            <a:ext cx="759121" cy="75912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coalesce</a:t>
            </a:r>
            <a:endParaRPr lang="en-US" dirty="0"/>
          </a:p>
        </p:txBody>
      </p:sp>
      <p:sp>
        <p:nvSpPr>
          <p:cNvPr id="9" name="TextBox 8"/>
          <p:cNvSpPr txBox="1"/>
          <p:nvPr/>
        </p:nvSpPr>
        <p:spPr>
          <a:xfrm>
            <a:off x="3874636" y="1664104"/>
            <a:ext cx="1419253" cy="400110"/>
          </a:xfrm>
          <a:prstGeom prst="rect">
            <a:avLst/>
          </a:prstGeom>
          <a:noFill/>
        </p:spPr>
        <p:txBody>
          <a:bodyPr wrap="square" rtlCol="0">
            <a:spAutoFit/>
          </a:bodyPr>
          <a:lstStyle/>
          <a:p>
            <a:r>
              <a:rPr lang="en-US" sz="2000" dirty="0" smtClean="0"/>
              <a:t>RDD: </a:t>
            </a:r>
            <a:r>
              <a:rPr lang="en-US" sz="2000" b="1" dirty="0" smtClean="0">
                <a:solidFill>
                  <a:srgbClr val="1482AC"/>
                </a:solidFill>
              </a:rPr>
              <a:t>x</a:t>
            </a:r>
            <a:endParaRPr lang="en-US" sz="2000" b="1" dirty="0">
              <a:solidFill>
                <a:srgbClr val="1482AC"/>
              </a:solidFill>
            </a:endParaRPr>
          </a:p>
        </p:txBody>
      </p:sp>
      <p:pic>
        <p:nvPicPr>
          <p:cNvPr id="11" name="Picture 2" descr="http://www.insideoutretreats.com/site/images/TransformationButterflies.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7446" y="6378507"/>
            <a:ext cx="2009304" cy="479493"/>
          </a:xfrm>
          <a:prstGeom prst="rect">
            <a:avLst/>
          </a:prstGeom>
          <a:noFill/>
          <a:extLst>
            <a:ext uri="{909E8E84-426E-40DD-AFC4-6F175D3DCCD1}">
              <a14:hiddenFill xmlns:a14="http://schemas.microsoft.com/office/drawing/2010/main">
                <a:solidFill>
                  <a:srgbClr val="FFFFFF"/>
                </a:solidFill>
              </a14:hiddenFill>
            </a:ext>
          </a:extLst>
        </p:spPr>
      </p:pic>
      <p:sp>
        <p:nvSpPr>
          <p:cNvPr id="33" name="Rectangle 32"/>
          <p:cNvSpPr/>
          <p:nvPr/>
        </p:nvSpPr>
        <p:spPr>
          <a:xfrm>
            <a:off x="3061726" y="2295816"/>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3346611" y="260597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3674657" y="2912649"/>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3974222" y="3221450"/>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4273787" y="3507955"/>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Connector 49"/>
          <p:cNvCxnSpPr/>
          <p:nvPr/>
        </p:nvCxnSpPr>
        <p:spPr>
          <a:xfrm>
            <a:off x="3401009" y="3933861"/>
            <a:ext cx="257108" cy="25710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3701225" y="4424301"/>
            <a:ext cx="193793" cy="338554"/>
          </a:xfrm>
          <a:prstGeom prst="rect">
            <a:avLst/>
          </a:prstGeom>
          <a:noFill/>
        </p:spPr>
        <p:txBody>
          <a:bodyPr wrap="square" rtlCol="0">
            <a:spAutoFit/>
          </a:bodyPr>
          <a:lstStyle/>
          <a:p>
            <a:r>
              <a:rPr lang="en-US" sz="1600" dirty="0"/>
              <a:t>A</a:t>
            </a:r>
          </a:p>
        </p:txBody>
      </p:sp>
      <p:sp>
        <p:nvSpPr>
          <p:cNvPr id="53" name="TextBox 52"/>
          <p:cNvSpPr txBox="1"/>
          <p:nvPr/>
        </p:nvSpPr>
        <p:spPr>
          <a:xfrm>
            <a:off x="3285062" y="3987440"/>
            <a:ext cx="193793" cy="338554"/>
          </a:xfrm>
          <a:prstGeom prst="rect">
            <a:avLst/>
          </a:prstGeom>
          <a:noFill/>
        </p:spPr>
        <p:txBody>
          <a:bodyPr wrap="square" rtlCol="0">
            <a:spAutoFit/>
          </a:bodyPr>
          <a:lstStyle/>
          <a:p>
            <a:r>
              <a:rPr lang="en-US" sz="1600" dirty="0"/>
              <a:t>B</a:t>
            </a:r>
          </a:p>
        </p:txBody>
      </p:sp>
      <p:sp>
        <p:nvSpPr>
          <p:cNvPr id="66" name="TextBox 65"/>
          <p:cNvSpPr txBox="1"/>
          <p:nvPr/>
        </p:nvSpPr>
        <p:spPr>
          <a:xfrm>
            <a:off x="2769716" y="3562122"/>
            <a:ext cx="193793" cy="338554"/>
          </a:xfrm>
          <a:prstGeom prst="rect">
            <a:avLst/>
          </a:prstGeom>
          <a:noFill/>
        </p:spPr>
        <p:txBody>
          <a:bodyPr wrap="square" rtlCol="0">
            <a:spAutoFit/>
          </a:bodyPr>
          <a:lstStyle/>
          <a:p>
            <a:r>
              <a:rPr lang="en-US" sz="1600" dirty="0" smtClean="0"/>
              <a:t>C</a:t>
            </a:r>
            <a:endParaRPr lang="en-US" sz="1600" dirty="0"/>
          </a:p>
        </p:txBody>
      </p:sp>
      <p:pic>
        <p:nvPicPr>
          <p:cNvPr id="68" name="Picture 3" descr="C:\Dropbox\Databricks\images etc\green (Mobile).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95483" y="190145"/>
            <a:ext cx="505427" cy="674429"/>
          </a:xfrm>
          <a:prstGeom prst="rect">
            <a:avLst/>
          </a:prstGeom>
          <a:noFill/>
          <a:ln w="15875">
            <a:solidFill>
              <a:schemeClr val="tx1"/>
            </a:solidFill>
          </a:ln>
          <a:extLst>
            <a:ext uri="{909E8E84-426E-40DD-AFC4-6F175D3DCCD1}">
              <a14:hiddenFill xmlns:a14="http://schemas.microsoft.com/office/drawing/2010/main">
                <a:solidFill>
                  <a:srgbClr val="FFFFFF"/>
                </a:solidFill>
              </a14:hiddenFill>
            </a:ext>
          </a:extLst>
        </p:spPr>
      </p:pic>
      <p:cxnSp>
        <p:nvCxnSpPr>
          <p:cNvPr id="8" name="Straight Connector 7"/>
          <p:cNvCxnSpPr/>
          <p:nvPr/>
        </p:nvCxnSpPr>
        <p:spPr>
          <a:xfrm flipH="1">
            <a:off x="11078295" y="50800"/>
            <a:ext cx="191794" cy="904240"/>
          </a:xfrm>
          <a:prstGeom prst="line">
            <a:avLst/>
          </a:prstGeom>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p:nvCxnSpPr>
        <p:spPr>
          <a:xfrm>
            <a:off x="2928117" y="3453733"/>
            <a:ext cx="306228" cy="32392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3803201" y="4326254"/>
            <a:ext cx="372268" cy="39377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39496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Picture 4" descr="http://pixabay.com/static/uploads/photo/2012/04/24/11/21/merging-39400_64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70089" y="156159"/>
            <a:ext cx="759121" cy="75912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coalesce</a:t>
            </a:r>
            <a:endParaRPr lang="en-US" dirty="0"/>
          </a:p>
        </p:txBody>
      </p:sp>
      <p:sp>
        <p:nvSpPr>
          <p:cNvPr id="9" name="TextBox 8"/>
          <p:cNvSpPr txBox="1"/>
          <p:nvPr/>
        </p:nvSpPr>
        <p:spPr>
          <a:xfrm>
            <a:off x="3874636" y="1664104"/>
            <a:ext cx="1419253" cy="400110"/>
          </a:xfrm>
          <a:prstGeom prst="rect">
            <a:avLst/>
          </a:prstGeom>
          <a:noFill/>
        </p:spPr>
        <p:txBody>
          <a:bodyPr wrap="square" rtlCol="0">
            <a:spAutoFit/>
          </a:bodyPr>
          <a:lstStyle/>
          <a:p>
            <a:r>
              <a:rPr lang="en-US" sz="2000" dirty="0" smtClean="0"/>
              <a:t>RDD: </a:t>
            </a:r>
            <a:r>
              <a:rPr lang="en-US" sz="2000" b="1" dirty="0" smtClean="0">
                <a:solidFill>
                  <a:srgbClr val="1482AC"/>
                </a:solidFill>
              </a:rPr>
              <a:t>x</a:t>
            </a:r>
            <a:endParaRPr lang="en-US" sz="2000" b="1" dirty="0">
              <a:solidFill>
                <a:srgbClr val="1482AC"/>
              </a:solidFill>
            </a:endParaRPr>
          </a:p>
        </p:txBody>
      </p:sp>
      <p:pic>
        <p:nvPicPr>
          <p:cNvPr id="11" name="Picture 2" descr="http://www.insideoutretreats.com/site/images/TransformationButterflies.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7446" y="6378507"/>
            <a:ext cx="2009304" cy="479493"/>
          </a:xfrm>
          <a:prstGeom prst="rect">
            <a:avLst/>
          </a:prstGeom>
          <a:noFill/>
          <a:extLst>
            <a:ext uri="{909E8E84-426E-40DD-AFC4-6F175D3DCCD1}">
              <a14:hiddenFill xmlns:a14="http://schemas.microsoft.com/office/drawing/2010/main">
                <a:solidFill>
                  <a:srgbClr val="FFFFFF"/>
                </a:solidFill>
              </a14:hiddenFill>
            </a:ext>
          </a:extLst>
        </p:spPr>
      </p:pic>
      <p:sp>
        <p:nvSpPr>
          <p:cNvPr id="33" name="Rectangle 32"/>
          <p:cNvSpPr/>
          <p:nvPr/>
        </p:nvSpPr>
        <p:spPr>
          <a:xfrm>
            <a:off x="3061726" y="2295816"/>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3346611" y="260597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3285062" y="3987440"/>
            <a:ext cx="193793" cy="338554"/>
          </a:xfrm>
          <a:prstGeom prst="rect">
            <a:avLst/>
          </a:prstGeom>
          <a:noFill/>
        </p:spPr>
        <p:txBody>
          <a:bodyPr wrap="square" rtlCol="0">
            <a:spAutoFit/>
          </a:bodyPr>
          <a:lstStyle/>
          <a:p>
            <a:r>
              <a:rPr lang="en-US" sz="1600" dirty="0"/>
              <a:t>B</a:t>
            </a:r>
          </a:p>
        </p:txBody>
      </p:sp>
      <p:cxnSp>
        <p:nvCxnSpPr>
          <p:cNvPr id="65" name="Straight Connector 64"/>
          <p:cNvCxnSpPr/>
          <p:nvPr/>
        </p:nvCxnSpPr>
        <p:spPr>
          <a:xfrm>
            <a:off x="2928117" y="3453733"/>
            <a:ext cx="306228" cy="32392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2769716" y="3562122"/>
            <a:ext cx="193793" cy="338554"/>
          </a:xfrm>
          <a:prstGeom prst="rect">
            <a:avLst/>
          </a:prstGeom>
          <a:noFill/>
        </p:spPr>
        <p:txBody>
          <a:bodyPr wrap="square" rtlCol="0">
            <a:spAutoFit/>
          </a:bodyPr>
          <a:lstStyle/>
          <a:p>
            <a:r>
              <a:rPr lang="en-US" sz="1600" dirty="0" smtClean="0"/>
              <a:t>C</a:t>
            </a:r>
            <a:endParaRPr lang="en-US" sz="1600" dirty="0"/>
          </a:p>
        </p:txBody>
      </p:sp>
      <p:pic>
        <p:nvPicPr>
          <p:cNvPr id="68" name="Picture 3" descr="C:\Dropbox\Databricks\images etc\green (Mobile).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95483" y="190145"/>
            <a:ext cx="505427" cy="674429"/>
          </a:xfrm>
          <a:prstGeom prst="rect">
            <a:avLst/>
          </a:prstGeom>
          <a:noFill/>
          <a:ln w="15875">
            <a:solidFill>
              <a:schemeClr val="tx1"/>
            </a:solidFill>
          </a:ln>
          <a:extLst>
            <a:ext uri="{909E8E84-426E-40DD-AFC4-6F175D3DCCD1}">
              <a14:hiddenFill xmlns:a14="http://schemas.microsoft.com/office/drawing/2010/main">
                <a:solidFill>
                  <a:srgbClr val="FFFFFF"/>
                </a:solidFill>
              </a14:hiddenFill>
            </a:ext>
          </a:extLst>
        </p:spPr>
      </p:pic>
      <p:cxnSp>
        <p:nvCxnSpPr>
          <p:cNvPr id="8" name="Straight Connector 7"/>
          <p:cNvCxnSpPr/>
          <p:nvPr/>
        </p:nvCxnSpPr>
        <p:spPr>
          <a:xfrm flipH="1">
            <a:off x="11078295" y="50800"/>
            <a:ext cx="191794" cy="904240"/>
          </a:xfrm>
          <a:prstGeom prst="line">
            <a:avLst/>
          </a:prstGeom>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9157836" y="1664104"/>
            <a:ext cx="1419253" cy="400110"/>
          </a:xfrm>
          <a:prstGeom prst="rect">
            <a:avLst/>
          </a:prstGeom>
          <a:noFill/>
        </p:spPr>
        <p:txBody>
          <a:bodyPr wrap="square" rtlCol="0">
            <a:spAutoFit/>
          </a:bodyPr>
          <a:lstStyle/>
          <a:p>
            <a:r>
              <a:rPr lang="en-US" sz="2000" dirty="0" smtClean="0"/>
              <a:t>RDD: </a:t>
            </a:r>
            <a:r>
              <a:rPr lang="en-US" sz="2000" b="1" dirty="0" smtClean="0">
                <a:solidFill>
                  <a:srgbClr val="1482AC"/>
                </a:solidFill>
              </a:rPr>
              <a:t>y</a:t>
            </a:r>
            <a:endParaRPr lang="en-US" sz="2000" b="1" dirty="0">
              <a:solidFill>
                <a:srgbClr val="1482AC"/>
              </a:solidFill>
            </a:endParaRPr>
          </a:p>
        </p:txBody>
      </p:sp>
      <p:sp>
        <p:nvSpPr>
          <p:cNvPr id="25" name="Rectangle 24"/>
          <p:cNvSpPr/>
          <p:nvPr/>
        </p:nvSpPr>
        <p:spPr>
          <a:xfrm>
            <a:off x="3674657" y="2912649"/>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3974222" y="3221450"/>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4273787" y="3507955"/>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p:cNvCxnSpPr/>
          <p:nvPr/>
        </p:nvCxnSpPr>
        <p:spPr>
          <a:xfrm>
            <a:off x="3803201" y="4326254"/>
            <a:ext cx="372268" cy="39377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3401009" y="3933861"/>
            <a:ext cx="257108" cy="25710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3701225" y="4424301"/>
            <a:ext cx="193793" cy="338554"/>
          </a:xfrm>
          <a:prstGeom prst="rect">
            <a:avLst/>
          </a:prstGeom>
          <a:noFill/>
        </p:spPr>
        <p:txBody>
          <a:bodyPr wrap="square" rtlCol="0">
            <a:spAutoFit/>
          </a:bodyPr>
          <a:lstStyle/>
          <a:p>
            <a:r>
              <a:rPr lang="en-US" sz="1600" dirty="0"/>
              <a:t>A</a:t>
            </a:r>
          </a:p>
        </p:txBody>
      </p:sp>
      <p:sp>
        <p:nvSpPr>
          <p:cNvPr id="32" name="Rectangle 31"/>
          <p:cNvSpPr/>
          <p:nvPr/>
        </p:nvSpPr>
        <p:spPr>
          <a:xfrm>
            <a:off x="8556537" y="2912649"/>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8856102" y="3221450"/>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9155667" y="3507955"/>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6" name="Straight Connector 45"/>
          <p:cNvCxnSpPr/>
          <p:nvPr/>
        </p:nvCxnSpPr>
        <p:spPr>
          <a:xfrm>
            <a:off x="8354009" y="4015141"/>
            <a:ext cx="723602" cy="71504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8333129" y="4299260"/>
            <a:ext cx="500945" cy="338554"/>
          </a:xfrm>
          <a:prstGeom prst="rect">
            <a:avLst/>
          </a:prstGeom>
          <a:noFill/>
        </p:spPr>
        <p:txBody>
          <a:bodyPr wrap="square" rtlCol="0">
            <a:spAutoFit/>
          </a:bodyPr>
          <a:lstStyle/>
          <a:p>
            <a:r>
              <a:rPr lang="en-US" sz="1600" dirty="0" smtClean="0"/>
              <a:t>AB</a:t>
            </a:r>
            <a:endParaRPr lang="en-US" sz="1600" dirty="0"/>
          </a:p>
        </p:txBody>
      </p:sp>
    </p:spTree>
    <p:extLst>
      <p:ext uri="{BB962C8B-B14F-4D97-AF65-F5344CB8AC3E}">
        <p14:creationId xmlns:p14="http://schemas.microsoft.com/office/powerpoint/2010/main" val="3814138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ectangle 51"/>
          <p:cNvSpPr/>
          <p:nvPr/>
        </p:nvSpPr>
        <p:spPr>
          <a:xfrm>
            <a:off x="7994406" y="2295816"/>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8279291" y="260597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5" name="Straight Connector 54"/>
          <p:cNvCxnSpPr/>
          <p:nvPr/>
        </p:nvCxnSpPr>
        <p:spPr>
          <a:xfrm>
            <a:off x="7860797" y="3453733"/>
            <a:ext cx="306228" cy="32392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702396" y="3562122"/>
            <a:ext cx="193793" cy="338554"/>
          </a:xfrm>
          <a:prstGeom prst="rect">
            <a:avLst/>
          </a:prstGeom>
          <a:noFill/>
        </p:spPr>
        <p:txBody>
          <a:bodyPr wrap="square" rtlCol="0">
            <a:spAutoFit/>
          </a:bodyPr>
          <a:lstStyle/>
          <a:p>
            <a:r>
              <a:rPr lang="en-US" sz="1600" dirty="0" smtClean="0"/>
              <a:t>C</a:t>
            </a:r>
            <a:endParaRPr lang="en-US" sz="1600" dirty="0"/>
          </a:p>
        </p:txBody>
      </p:sp>
      <p:pic>
        <p:nvPicPr>
          <p:cNvPr id="47" name="Picture 4" descr="http://pixabay.com/static/uploads/photo/2012/04/24/11/21/merging-39400_64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70089" y="156159"/>
            <a:ext cx="759121" cy="75912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coalesce</a:t>
            </a:r>
            <a:endParaRPr lang="en-US" dirty="0"/>
          </a:p>
        </p:txBody>
      </p:sp>
      <p:sp>
        <p:nvSpPr>
          <p:cNvPr id="9" name="TextBox 8"/>
          <p:cNvSpPr txBox="1"/>
          <p:nvPr/>
        </p:nvSpPr>
        <p:spPr>
          <a:xfrm>
            <a:off x="3874636" y="1664104"/>
            <a:ext cx="1419253" cy="400110"/>
          </a:xfrm>
          <a:prstGeom prst="rect">
            <a:avLst/>
          </a:prstGeom>
          <a:noFill/>
        </p:spPr>
        <p:txBody>
          <a:bodyPr wrap="square" rtlCol="0">
            <a:spAutoFit/>
          </a:bodyPr>
          <a:lstStyle/>
          <a:p>
            <a:r>
              <a:rPr lang="en-US" sz="2000" dirty="0" smtClean="0"/>
              <a:t>RDD: </a:t>
            </a:r>
            <a:r>
              <a:rPr lang="en-US" sz="2000" b="1" dirty="0" smtClean="0">
                <a:solidFill>
                  <a:srgbClr val="1482AC"/>
                </a:solidFill>
              </a:rPr>
              <a:t>x</a:t>
            </a:r>
            <a:endParaRPr lang="en-US" sz="2000" b="1" dirty="0">
              <a:solidFill>
                <a:srgbClr val="1482AC"/>
              </a:solidFill>
            </a:endParaRPr>
          </a:p>
        </p:txBody>
      </p:sp>
      <p:pic>
        <p:nvPicPr>
          <p:cNvPr id="11" name="Picture 2" descr="http://www.insideoutretreats.com/site/images/TransformationButterflies.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7446" y="6378507"/>
            <a:ext cx="2009304" cy="479493"/>
          </a:xfrm>
          <a:prstGeom prst="rect">
            <a:avLst/>
          </a:prstGeom>
          <a:noFill/>
          <a:extLst>
            <a:ext uri="{909E8E84-426E-40DD-AFC4-6F175D3DCCD1}">
              <a14:hiddenFill xmlns:a14="http://schemas.microsoft.com/office/drawing/2010/main">
                <a:solidFill>
                  <a:srgbClr val="FFFFFF"/>
                </a:solidFill>
              </a14:hiddenFill>
            </a:ext>
          </a:extLst>
        </p:spPr>
      </p:pic>
      <p:sp>
        <p:nvSpPr>
          <p:cNvPr id="33" name="Rectangle 32"/>
          <p:cNvSpPr/>
          <p:nvPr/>
        </p:nvSpPr>
        <p:spPr>
          <a:xfrm>
            <a:off x="3061726" y="2295816"/>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3346611" y="260597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3285062" y="3987440"/>
            <a:ext cx="193793" cy="338554"/>
          </a:xfrm>
          <a:prstGeom prst="rect">
            <a:avLst/>
          </a:prstGeom>
          <a:noFill/>
        </p:spPr>
        <p:txBody>
          <a:bodyPr wrap="square" rtlCol="0">
            <a:spAutoFit/>
          </a:bodyPr>
          <a:lstStyle/>
          <a:p>
            <a:r>
              <a:rPr lang="en-US" sz="1600" dirty="0"/>
              <a:t>B</a:t>
            </a:r>
          </a:p>
        </p:txBody>
      </p:sp>
      <p:cxnSp>
        <p:nvCxnSpPr>
          <p:cNvPr id="65" name="Straight Connector 64"/>
          <p:cNvCxnSpPr/>
          <p:nvPr/>
        </p:nvCxnSpPr>
        <p:spPr>
          <a:xfrm>
            <a:off x="2928117" y="3453733"/>
            <a:ext cx="306228" cy="32392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2769716" y="3562122"/>
            <a:ext cx="193793" cy="338554"/>
          </a:xfrm>
          <a:prstGeom prst="rect">
            <a:avLst/>
          </a:prstGeom>
          <a:noFill/>
        </p:spPr>
        <p:txBody>
          <a:bodyPr wrap="square" rtlCol="0">
            <a:spAutoFit/>
          </a:bodyPr>
          <a:lstStyle/>
          <a:p>
            <a:r>
              <a:rPr lang="en-US" sz="1600" dirty="0" smtClean="0"/>
              <a:t>C</a:t>
            </a:r>
            <a:endParaRPr lang="en-US" sz="1600" dirty="0"/>
          </a:p>
        </p:txBody>
      </p:sp>
      <p:pic>
        <p:nvPicPr>
          <p:cNvPr id="68" name="Picture 3" descr="C:\Dropbox\Databricks\images etc\green (Mobile).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95483" y="190145"/>
            <a:ext cx="505427" cy="674429"/>
          </a:xfrm>
          <a:prstGeom prst="rect">
            <a:avLst/>
          </a:prstGeom>
          <a:noFill/>
          <a:ln w="15875">
            <a:solidFill>
              <a:schemeClr val="tx1"/>
            </a:solidFill>
          </a:ln>
          <a:extLst>
            <a:ext uri="{909E8E84-426E-40DD-AFC4-6F175D3DCCD1}">
              <a14:hiddenFill xmlns:a14="http://schemas.microsoft.com/office/drawing/2010/main">
                <a:solidFill>
                  <a:srgbClr val="FFFFFF"/>
                </a:solidFill>
              </a14:hiddenFill>
            </a:ext>
          </a:extLst>
        </p:spPr>
      </p:pic>
      <p:cxnSp>
        <p:nvCxnSpPr>
          <p:cNvPr id="8" name="Straight Connector 7"/>
          <p:cNvCxnSpPr/>
          <p:nvPr/>
        </p:nvCxnSpPr>
        <p:spPr>
          <a:xfrm flipH="1">
            <a:off x="11078295" y="50800"/>
            <a:ext cx="191794" cy="904240"/>
          </a:xfrm>
          <a:prstGeom prst="line">
            <a:avLst/>
          </a:prstGeom>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9157836" y="1664104"/>
            <a:ext cx="1419253" cy="400110"/>
          </a:xfrm>
          <a:prstGeom prst="rect">
            <a:avLst/>
          </a:prstGeom>
          <a:noFill/>
        </p:spPr>
        <p:txBody>
          <a:bodyPr wrap="square" rtlCol="0">
            <a:spAutoFit/>
          </a:bodyPr>
          <a:lstStyle/>
          <a:p>
            <a:r>
              <a:rPr lang="en-US" sz="2000" dirty="0" smtClean="0"/>
              <a:t>RDD: </a:t>
            </a:r>
            <a:r>
              <a:rPr lang="en-US" sz="2000" b="1" dirty="0" smtClean="0">
                <a:solidFill>
                  <a:srgbClr val="1482AC"/>
                </a:solidFill>
              </a:rPr>
              <a:t>y</a:t>
            </a:r>
            <a:endParaRPr lang="en-US" sz="2000" b="1" dirty="0">
              <a:solidFill>
                <a:srgbClr val="1482AC"/>
              </a:solidFill>
            </a:endParaRPr>
          </a:p>
        </p:txBody>
      </p:sp>
      <p:sp>
        <p:nvSpPr>
          <p:cNvPr id="25" name="Rectangle 24"/>
          <p:cNvSpPr/>
          <p:nvPr/>
        </p:nvSpPr>
        <p:spPr>
          <a:xfrm>
            <a:off x="3674657" y="2912649"/>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3974222" y="3221450"/>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4273787" y="3507955"/>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Connector 28"/>
          <p:cNvCxnSpPr/>
          <p:nvPr/>
        </p:nvCxnSpPr>
        <p:spPr>
          <a:xfrm>
            <a:off x="3401009" y="3933861"/>
            <a:ext cx="257108" cy="25710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3701225" y="4424301"/>
            <a:ext cx="193793" cy="338554"/>
          </a:xfrm>
          <a:prstGeom prst="rect">
            <a:avLst/>
          </a:prstGeom>
          <a:noFill/>
        </p:spPr>
        <p:txBody>
          <a:bodyPr wrap="square" rtlCol="0">
            <a:spAutoFit/>
          </a:bodyPr>
          <a:lstStyle/>
          <a:p>
            <a:r>
              <a:rPr lang="en-US" sz="1600" dirty="0"/>
              <a:t>A</a:t>
            </a:r>
          </a:p>
        </p:txBody>
      </p:sp>
      <p:sp>
        <p:nvSpPr>
          <p:cNvPr id="32" name="Rectangle 31"/>
          <p:cNvSpPr/>
          <p:nvPr/>
        </p:nvSpPr>
        <p:spPr>
          <a:xfrm>
            <a:off x="8556537" y="2912649"/>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8856102" y="3221450"/>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9155667" y="3507955"/>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6" name="Straight Connector 45"/>
          <p:cNvCxnSpPr/>
          <p:nvPr/>
        </p:nvCxnSpPr>
        <p:spPr>
          <a:xfrm>
            <a:off x="8354009" y="4015141"/>
            <a:ext cx="723602" cy="71504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8333129" y="4299260"/>
            <a:ext cx="500945" cy="338554"/>
          </a:xfrm>
          <a:prstGeom prst="rect">
            <a:avLst/>
          </a:prstGeom>
          <a:noFill/>
        </p:spPr>
        <p:txBody>
          <a:bodyPr wrap="square" rtlCol="0">
            <a:spAutoFit/>
          </a:bodyPr>
          <a:lstStyle/>
          <a:p>
            <a:r>
              <a:rPr lang="en-US" sz="1600" dirty="0" smtClean="0"/>
              <a:t>AB</a:t>
            </a:r>
            <a:endParaRPr lang="en-US" sz="1600" dirty="0"/>
          </a:p>
        </p:txBody>
      </p:sp>
      <p:cxnSp>
        <p:nvCxnSpPr>
          <p:cNvPr id="31" name="Straight Connector 30"/>
          <p:cNvCxnSpPr/>
          <p:nvPr/>
        </p:nvCxnSpPr>
        <p:spPr>
          <a:xfrm>
            <a:off x="3803201" y="4326254"/>
            <a:ext cx="372268" cy="39377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57784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coalesce</a:t>
            </a:r>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3878" y="5460815"/>
            <a:ext cx="384473" cy="566349"/>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4000" y="3815985"/>
            <a:ext cx="564230" cy="564230"/>
          </a:xfrm>
          <a:prstGeom prst="rect">
            <a:avLst/>
          </a:prstGeom>
        </p:spPr>
      </p:pic>
      <p:cxnSp>
        <p:nvCxnSpPr>
          <p:cNvPr id="14" name="Straight Connector 13"/>
          <p:cNvCxnSpPr/>
          <p:nvPr/>
        </p:nvCxnSpPr>
        <p:spPr>
          <a:xfrm>
            <a:off x="1890225" y="4874724"/>
            <a:ext cx="4627096" cy="0"/>
          </a:xfrm>
          <a:prstGeom prst="line">
            <a:avLst/>
          </a:prstGeom>
          <a:ln w="19050">
            <a:solidFill>
              <a:schemeClr val="tx1"/>
            </a:solidFill>
          </a:ln>
        </p:spPr>
        <p:style>
          <a:lnRef idx="2">
            <a:schemeClr val="accent6"/>
          </a:lnRef>
          <a:fillRef idx="0">
            <a:schemeClr val="accent6"/>
          </a:fillRef>
          <a:effectRef idx="1">
            <a:schemeClr val="accent6"/>
          </a:effectRef>
          <a:fontRef idx="minor">
            <a:schemeClr val="tx1"/>
          </a:fontRef>
        </p:style>
      </p:cxnSp>
      <p:sp>
        <p:nvSpPr>
          <p:cNvPr id="15" name="TextBox 14"/>
          <p:cNvSpPr txBox="1"/>
          <p:nvPr/>
        </p:nvSpPr>
        <p:spPr>
          <a:xfrm>
            <a:off x="1735277" y="3549135"/>
            <a:ext cx="6663529" cy="954107"/>
          </a:xfrm>
          <a:prstGeom prst="rect">
            <a:avLst/>
          </a:prstGeom>
          <a:noFill/>
        </p:spPr>
        <p:txBody>
          <a:bodyPr wrap="square" rtlCol="0">
            <a:spAutoFit/>
          </a:bodyPr>
          <a:lstStyle/>
          <a:p>
            <a:r>
              <a:rPr lang="en-US" sz="1400" b="1" dirty="0">
                <a:solidFill>
                  <a:srgbClr val="1482AC"/>
                </a:solidFill>
                <a:latin typeface="Consolas" panose="020B0609020204030204" pitchFamily="49" charset="0"/>
                <a:ea typeface="Anonymous Pro" panose="02060609030202000504" pitchFamily="49" charset="0"/>
                <a:cs typeface="Consolas" panose="020B0609020204030204" pitchFamily="49" charset="0"/>
              </a:rPr>
              <a:t>x </a:t>
            </a:r>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dirty="0" err="1">
                <a:latin typeface="Consolas" panose="020B0609020204030204" pitchFamily="49" charset="0"/>
                <a:ea typeface="Anonymous Pro" panose="02060609030202000504" pitchFamily="49" charset="0"/>
                <a:cs typeface="Consolas" panose="020B0609020204030204" pitchFamily="49" charset="0"/>
              </a:rPr>
              <a:t>sc.parallelize</a:t>
            </a:r>
            <a:r>
              <a:rPr lang="en-US" sz="1400" dirty="0">
                <a:latin typeface="Consolas" panose="020B0609020204030204" pitchFamily="49" charset="0"/>
                <a:ea typeface="Anonymous Pro" panose="02060609030202000504" pitchFamily="49" charset="0"/>
                <a:cs typeface="Consolas" panose="020B0609020204030204" pitchFamily="49" charset="0"/>
              </a:rPr>
              <a:t>([1, 2, 3, 4, 5], 3)</a:t>
            </a:r>
          </a:p>
          <a:p>
            <a:r>
              <a:rPr lang="en-US" sz="1400" b="1" dirty="0">
                <a:solidFill>
                  <a:srgbClr val="1482AC"/>
                </a:solidFill>
                <a:latin typeface="Consolas" panose="020B0609020204030204" pitchFamily="49" charset="0"/>
                <a:ea typeface="Anonymous Pro" panose="02060609030202000504" pitchFamily="49" charset="0"/>
                <a:cs typeface="Consolas" panose="020B0609020204030204" pitchFamily="49" charset="0"/>
              </a:rPr>
              <a:t>y</a:t>
            </a:r>
            <a:r>
              <a:rPr lang="en-US" sz="1400" dirty="0">
                <a:latin typeface="Consolas" panose="020B0609020204030204" pitchFamily="49" charset="0"/>
                <a:ea typeface="Anonymous Pro" panose="02060609030202000504" pitchFamily="49" charset="0"/>
                <a:cs typeface="Consolas" panose="020B0609020204030204" pitchFamily="49" charset="0"/>
              </a:rPr>
              <a:t> = </a:t>
            </a:r>
            <a:r>
              <a:rPr lang="en-US" sz="1400" b="1" dirty="0" err="1">
                <a:solidFill>
                  <a:srgbClr val="1482AC"/>
                </a:solidFill>
                <a:latin typeface="Consolas" panose="020B0609020204030204" pitchFamily="49" charset="0"/>
                <a:ea typeface="Anonymous Pro" panose="02060609030202000504" pitchFamily="49" charset="0"/>
                <a:cs typeface="Consolas" panose="020B0609020204030204" pitchFamily="49" charset="0"/>
              </a:rPr>
              <a:t>x</a:t>
            </a:r>
            <a:r>
              <a:rPr lang="en-US" sz="1400" dirty="0" err="1">
                <a:latin typeface="Consolas" panose="020B0609020204030204" pitchFamily="49" charset="0"/>
                <a:ea typeface="Anonymous Pro" panose="02060609030202000504" pitchFamily="49" charset="0"/>
                <a:cs typeface="Consolas" panose="020B0609020204030204" pitchFamily="49" charset="0"/>
              </a:rPr>
              <a:t>.coalesce</a:t>
            </a:r>
            <a:r>
              <a:rPr lang="en-US" sz="1400" dirty="0">
                <a:latin typeface="Consolas" panose="020B0609020204030204" pitchFamily="49" charset="0"/>
                <a:ea typeface="Anonymous Pro" panose="02060609030202000504" pitchFamily="49" charset="0"/>
                <a:cs typeface="Consolas" panose="020B0609020204030204" pitchFamily="49" charset="0"/>
              </a:rPr>
              <a:t>(2)</a:t>
            </a:r>
          </a:p>
          <a:p>
            <a:r>
              <a:rPr lang="en-US" sz="1400" dirty="0">
                <a:latin typeface="Consolas" panose="020B0609020204030204" pitchFamily="49" charset="0"/>
                <a:ea typeface="Anonymous Pro" panose="02060609030202000504" pitchFamily="49" charset="0"/>
                <a:cs typeface="Consolas" panose="020B0609020204030204" pitchFamily="49" charset="0"/>
              </a:rPr>
              <a:t>print(</a:t>
            </a:r>
            <a:r>
              <a:rPr lang="en-US" sz="1400" b="1" dirty="0" err="1">
                <a:solidFill>
                  <a:srgbClr val="1482AC"/>
                </a:solidFill>
                <a:latin typeface="Consolas" panose="020B0609020204030204" pitchFamily="49" charset="0"/>
                <a:ea typeface="Anonymous Pro" panose="02060609030202000504" pitchFamily="49" charset="0"/>
                <a:cs typeface="Consolas" panose="020B0609020204030204" pitchFamily="49" charset="0"/>
              </a:rPr>
              <a:t>x</a:t>
            </a:r>
            <a:r>
              <a:rPr lang="en-US" sz="1400" dirty="0" err="1">
                <a:latin typeface="Consolas" panose="020B0609020204030204" pitchFamily="49" charset="0"/>
                <a:ea typeface="Anonymous Pro" panose="02060609030202000504" pitchFamily="49" charset="0"/>
                <a:cs typeface="Consolas" panose="020B0609020204030204" pitchFamily="49" charset="0"/>
              </a:rPr>
              <a:t>.glom</a:t>
            </a:r>
            <a:r>
              <a:rPr lang="en-US" sz="1400" dirty="0">
                <a:latin typeface="Consolas" panose="020B0609020204030204" pitchFamily="49" charset="0"/>
                <a:ea typeface="Anonymous Pro" panose="02060609030202000504" pitchFamily="49" charset="0"/>
                <a:cs typeface="Consolas" panose="020B0609020204030204" pitchFamily="49" charset="0"/>
              </a:rPr>
              <a:t>().collect())</a:t>
            </a:r>
          </a:p>
          <a:p>
            <a:r>
              <a:rPr lang="en-US" sz="1400" dirty="0">
                <a:latin typeface="Consolas" panose="020B0609020204030204" pitchFamily="49" charset="0"/>
                <a:ea typeface="Anonymous Pro" panose="02060609030202000504" pitchFamily="49" charset="0"/>
                <a:cs typeface="Consolas" panose="020B0609020204030204" pitchFamily="49" charset="0"/>
              </a:rPr>
              <a:t>print(</a:t>
            </a:r>
            <a:r>
              <a:rPr lang="en-US" sz="1400" b="1" dirty="0" err="1">
                <a:solidFill>
                  <a:srgbClr val="1482AC"/>
                </a:solidFill>
                <a:latin typeface="Consolas" panose="020B0609020204030204" pitchFamily="49" charset="0"/>
                <a:ea typeface="Anonymous Pro" panose="02060609030202000504" pitchFamily="49" charset="0"/>
                <a:cs typeface="Consolas" panose="020B0609020204030204" pitchFamily="49" charset="0"/>
              </a:rPr>
              <a:t>y</a:t>
            </a:r>
            <a:r>
              <a:rPr lang="en-US" sz="1400" dirty="0" err="1">
                <a:latin typeface="Consolas" panose="020B0609020204030204" pitchFamily="49" charset="0"/>
                <a:ea typeface="Anonymous Pro" panose="02060609030202000504" pitchFamily="49" charset="0"/>
                <a:cs typeface="Consolas" panose="020B0609020204030204" pitchFamily="49" charset="0"/>
              </a:rPr>
              <a:t>.glom</a:t>
            </a:r>
            <a:r>
              <a:rPr lang="en-US" sz="1400" dirty="0">
                <a:latin typeface="Consolas" panose="020B0609020204030204" pitchFamily="49" charset="0"/>
                <a:ea typeface="Anonymous Pro" panose="02060609030202000504" pitchFamily="49" charset="0"/>
                <a:cs typeface="Consolas" panose="020B0609020204030204" pitchFamily="49" charset="0"/>
              </a:rPr>
              <a:t>().collect())</a:t>
            </a:r>
          </a:p>
        </p:txBody>
      </p:sp>
      <p:sp>
        <p:nvSpPr>
          <p:cNvPr id="17" name="TextBox 16"/>
          <p:cNvSpPr txBox="1"/>
          <p:nvPr/>
        </p:nvSpPr>
        <p:spPr>
          <a:xfrm>
            <a:off x="8169662" y="4481240"/>
            <a:ext cx="4913764" cy="738664"/>
          </a:xfrm>
          <a:prstGeom prst="rect">
            <a:avLst/>
          </a:prstGeom>
          <a:noFill/>
        </p:spPr>
        <p:txBody>
          <a:bodyPr wrap="square" rtlCol="0">
            <a:spAutoFit/>
          </a:bodyPr>
          <a:lstStyle/>
          <a:p>
            <a:r>
              <a:rPr lang="en-US" sz="1400" dirty="0" smtClean="0">
                <a:latin typeface="Consolas" panose="020B0609020204030204" pitchFamily="49" charset="0"/>
                <a:cs typeface="Consolas" panose="020B0609020204030204" pitchFamily="49" charset="0"/>
              </a:rPr>
              <a:t>[[</a:t>
            </a:r>
            <a:r>
              <a:rPr lang="en-US" sz="1400" dirty="0">
                <a:latin typeface="Consolas" panose="020B0609020204030204" pitchFamily="49" charset="0"/>
                <a:cs typeface="Consolas" panose="020B0609020204030204" pitchFamily="49" charset="0"/>
              </a:rPr>
              <a:t>1], [2, 3], [4, 5</a:t>
            </a:r>
            <a:r>
              <a:rPr lang="en-US" sz="1400" dirty="0" smtClean="0">
                <a:latin typeface="Consolas" panose="020B0609020204030204" pitchFamily="49" charset="0"/>
                <a:cs typeface="Consolas" panose="020B0609020204030204" pitchFamily="49" charset="0"/>
              </a:rPr>
              <a:t>]]</a:t>
            </a:r>
          </a:p>
          <a:p>
            <a:endParaRPr lang="en-US" sz="1400" dirty="0">
              <a:latin typeface="Consolas" panose="020B0609020204030204" pitchFamily="49" charset="0"/>
              <a:cs typeface="Consolas" panose="020B0609020204030204" pitchFamily="49" charset="0"/>
            </a:endParaRPr>
          </a:p>
          <a:p>
            <a:r>
              <a:rPr lang="en-US" sz="1400" dirty="0" smtClean="0">
                <a:latin typeface="Consolas" panose="020B0609020204030204" pitchFamily="49" charset="0"/>
                <a:cs typeface="Consolas" panose="020B0609020204030204" pitchFamily="49" charset="0"/>
              </a:rPr>
              <a:t>[[</a:t>
            </a:r>
            <a:r>
              <a:rPr lang="en-US" sz="1400" dirty="0">
                <a:latin typeface="Consolas" panose="020B0609020204030204" pitchFamily="49" charset="0"/>
                <a:cs typeface="Consolas" panose="020B0609020204030204" pitchFamily="49" charset="0"/>
              </a:rPr>
              <a:t>1], [2, 3, 4, 5</a:t>
            </a:r>
            <a:r>
              <a:rPr lang="en-US" sz="1400" dirty="0" smtClean="0">
                <a:latin typeface="Consolas" panose="020B0609020204030204" pitchFamily="49" charset="0"/>
                <a:cs typeface="Consolas" panose="020B0609020204030204" pitchFamily="49" charset="0"/>
              </a:rPr>
              <a:t>]]</a:t>
            </a:r>
            <a:endParaRPr lang="en-US" sz="1400" dirty="0">
              <a:latin typeface="Consolas" panose="020B0609020204030204" pitchFamily="49" charset="0"/>
              <a:cs typeface="Consolas" panose="020B0609020204030204" pitchFamily="49" charset="0"/>
            </a:endParaRPr>
          </a:p>
        </p:txBody>
      </p:sp>
      <p:pic>
        <p:nvPicPr>
          <p:cNvPr id="18" name="Picture 17"/>
          <p:cNvPicPr>
            <a:picLocks noChangeAspect="1"/>
          </p:cNvPicPr>
          <p:nvPr/>
        </p:nvPicPr>
        <p:blipFill>
          <a:blip r:embed="rId5"/>
          <a:stretch>
            <a:fillRect/>
          </a:stretch>
        </p:blipFill>
        <p:spPr>
          <a:xfrm>
            <a:off x="8913841" y="3815581"/>
            <a:ext cx="542450" cy="542450"/>
          </a:xfrm>
          <a:prstGeom prst="rect">
            <a:avLst/>
          </a:prstGeom>
        </p:spPr>
      </p:pic>
      <p:sp>
        <p:nvSpPr>
          <p:cNvPr id="21" name="TextBox 20"/>
          <p:cNvSpPr txBox="1"/>
          <p:nvPr/>
        </p:nvSpPr>
        <p:spPr>
          <a:xfrm>
            <a:off x="7837927" y="4460933"/>
            <a:ext cx="516367" cy="338554"/>
          </a:xfrm>
          <a:prstGeom prst="rect">
            <a:avLst/>
          </a:prstGeom>
          <a:noFill/>
        </p:spPr>
        <p:txBody>
          <a:bodyPr wrap="square" rtlCol="0">
            <a:spAutoFit/>
          </a:bodyPr>
          <a:lstStyle/>
          <a:p>
            <a:r>
              <a:rPr lang="en-US" sz="1600" b="1" smtClean="0">
                <a:solidFill>
                  <a:srgbClr val="1482AC"/>
                </a:solidFill>
                <a:latin typeface="Consolas" panose="020B0609020204030204" pitchFamily="49" charset="0"/>
                <a:ea typeface="Anonymous Pro" panose="02060609030202000504" pitchFamily="49" charset="0"/>
                <a:cs typeface="Consolas" panose="020B0609020204030204" pitchFamily="49" charset="0"/>
              </a:rPr>
              <a:t>x:</a:t>
            </a:r>
            <a:endParaRPr lang="en-US" b="1" dirty="0"/>
          </a:p>
        </p:txBody>
      </p:sp>
      <p:sp>
        <p:nvSpPr>
          <p:cNvPr id="22" name="TextBox 21"/>
          <p:cNvSpPr txBox="1"/>
          <p:nvPr/>
        </p:nvSpPr>
        <p:spPr>
          <a:xfrm>
            <a:off x="7848560" y="4880682"/>
            <a:ext cx="516367" cy="338554"/>
          </a:xfrm>
          <a:prstGeom prst="rect">
            <a:avLst/>
          </a:prstGeom>
          <a:noFill/>
        </p:spPr>
        <p:txBody>
          <a:bodyPr wrap="square" rtlCol="0">
            <a:spAutoFit/>
          </a:bodyPr>
          <a:lstStyle/>
          <a:p>
            <a:r>
              <a:rPr lang="en-US" sz="1600" b="1" dirty="0" smtClean="0">
                <a:solidFill>
                  <a:srgbClr val="1482AC"/>
                </a:solidFill>
                <a:latin typeface="Consolas" panose="020B0609020204030204" pitchFamily="49" charset="0"/>
                <a:ea typeface="Anonymous Pro" panose="02060609030202000504" pitchFamily="49" charset="0"/>
                <a:cs typeface="Consolas" panose="020B0609020204030204" pitchFamily="49" charset="0"/>
              </a:rPr>
              <a:t>y:</a:t>
            </a:r>
            <a:endParaRPr lang="en-US" b="1" dirty="0">
              <a:solidFill>
                <a:srgbClr val="1482AC"/>
              </a:solidFill>
            </a:endParaRPr>
          </a:p>
        </p:txBody>
      </p:sp>
      <p:sp>
        <p:nvSpPr>
          <p:cNvPr id="25" name="TextBox 24"/>
          <p:cNvSpPr txBox="1"/>
          <p:nvPr/>
        </p:nvSpPr>
        <p:spPr>
          <a:xfrm>
            <a:off x="6032127" y="2681191"/>
            <a:ext cx="4834284" cy="307777"/>
          </a:xfrm>
          <a:prstGeom prst="rect">
            <a:avLst/>
          </a:prstGeom>
          <a:noFill/>
        </p:spPr>
        <p:txBody>
          <a:bodyPr wrap="square" rtlCol="0">
            <a:spAutoFit/>
          </a:bodyPr>
          <a:lstStyle/>
          <a:p>
            <a:r>
              <a:rPr lang="en-US" sz="1400" b="1" dirty="0" smtClean="0">
                <a:latin typeface="Consolas" panose="020B0609020204030204" pitchFamily="49" charset="0"/>
                <a:cs typeface="Consolas" panose="020B0609020204030204" pitchFamily="49" charset="0"/>
              </a:rPr>
              <a:t>coalesce(</a:t>
            </a:r>
            <a:r>
              <a:rPr lang="en-US" sz="1400" b="1" i="1" dirty="0" err="1" smtClean="0">
                <a:solidFill>
                  <a:srgbClr val="915CCC"/>
                </a:solidFill>
                <a:latin typeface="Consolas" panose="020B0609020204030204" pitchFamily="49" charset="0"/>
                <a:cs typeface="Consolas" panose="020B0609020204030204" pitchFamily="49" charset="0"/>
              </a:rPr>
              <a:t>numPartitions</a:t>
            </a:r>
            <a:r>
              <a:rPr lang="en-US" sz="1400" b="1" i="1" dirty="0" smtClean="0">
                <a:solidFill>
                  <a:srgbClr val="915CCC"/>
                </a:solidFill>
                <a:latin typeface="Consolas" panose="020B0609020204030204" pitchFamily="49" charset="0"/>
                <a:cs typeface="Consolas" panose="020B0609020204030204" pitchFamily="49" charset="0"/>
              </a:rPr>
              <a:t>, shuffle=False</a:t>
            </a:r>
            <a:r>
              <a:rPr lang="en-US" sz="1400" b="1" dirty="0" smtClean="0">
                <a:latin typeface="Consolas" panose="020B0609020204030204" pitchFamily="49" charset="0"/>
                <a:cs typeface="Consolas" panose="020B0609020204030204" pitchFamily="49" charset="0"/>
              </a:rPr>
              <a:t>)</a:t>
            </a:r>
            <a:endParaRPr lang="en-US" sz="1400" b="1" dirty="0">
              <a:latin typeface="Consolas" panose="020B0609020204030204" pitchFamily="49" charset="0"/>
              <a:cs typeface="Consolas" panose="020B0609020204030204" pitchFamily="49" charset="0"/>
            </a:endParaRPr>
          </a:p>
        </p:txBody>
      </p:sp>
      <p:sp>
        <p:nvSpPr>
          <p:cNvPr id="26" name="TextBox 25"/>
          <p:cNvSpPr txBox="1"/>
          <p:nvPr/>
        </p:nvSpPr>
        <p:spPr>
          <a:xfrm>
            <a:off x="4903618" y="2264752"/>
            <a:ext cx="7288382" cy="369332"/>
          </a:xfrm>
          <a:prstGeom prst="rect">
            <a:avLst/>
          </a:prstGeom>
          <a:noFill/>
        </p:spPr>
        <p:txBody>
          <a:bodyPr wrap="square" rtlCol="0">
            <a:spAutoFit/>
          </a:bodyPr>
          <a:lstStyle/>
          <a:p>
            <a:r>
              <a:rPr lang="en-US" dirty="0" smtClean="0"/>
              <a:t>Return a new RDD which is reduced to a smaller number of partitions</a:t>
            </a:r>
            <a:endParaRPr lang="en-US" dirty="0"/>
          </a:p>
        </p:txBody>
      </p:sp>
      <p:pic>
        <p:nvPicPr>
          <p:cNvPr id="28" name="Picture 2" descr="http://www.insideoutretreats.com/site/images/TransformationButterflies.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17446" y="6378507"/>
            <a:ext cx="2009304" cy="479493"/>
          </a:xfrm>
          <a:prstGeom prst="rect">
            <a:avLst/>
          </a:prstGeom>
          <a:noFill/>
          <a:extLst>
            <a:ext uri="{909E8E84-426E-40DD-AFC4-6F175D3DCCD1}">
              <a14:hiddenFill xmlns:a14="http://schemas.microsoft.com/office/drawing/2010/main">
                <a:solidFill>
                  <a:srgbClr val="FFFFFF"/>
                </a:solidFill>
              </a14:hiddenFill>
            </a:ext>
          </a:extLst>
        </p:spPr>
      </p:pic>
      <p:sp>
        <p:nvSpPr>
          <p:cNvPr id="31" name="TextBox 30"/>
          <p:cNvSpPr txBox="1"/>
          <p:nvPr/>
        </p:nvSpPr>
        <p:spPr>
          <a:xfrm>
            <a:off x="1735279" y="5239409"/>
            <a:ext cx="6038222" cy="954107"/>
          </a:xfrm>
          <a:prstGeom prst="rect">
            <a:avLst/>
          </a:prstGeom>
          <a:noFill/>
        </p:spPr>
        <p:txBody>
          <a:bodyPr wrap="square" rtlCol="0">
            <a:spAutoFit/>
          </a:bodyPr>
          <a:lstStyle/>
          <a:p>
            <a:r>
              <a:rPr lang="en-US" sz="1400" dirty="0" err="1">
                <a:latin typeface="Consolas" panose="020B0609020204030204" pitchFamily="49" charset="0"/>
                <a:ea typeface="Anonymous Pro" panose="02060609030202000504" pitchFamily="49" charset="0"/>
                <a:cs typeface="Consolas" panose="020B0609020204030204" pitchFamily="49" charset="0"/>
              </a:rPr>
              <a:t>val</a:t>
            </a:r>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b="1" dirty="0">
                <a:solidFill>
                  <a:srgbClr val="1482AC"/>
                </a:solidFill>
                <a:latin typeface="Consolas" panose="020B0609020204030204" pitchFamily="49" charset="0"/>
                <a:ea typeface="Anonymous Pro" panose="02060609030202000504" pitchFamily="49" charset="0"/>
                <a:cs typeface="Consolas" panose="020B0609020204030204" pitchFamily="49" charset="0"/>
              </a:rPr>
              <a:t>x</a:t>
            </a:r>
            <a:r>
              <a:rPr lang="en-US" sz="1400" dirty="0">
                <a:latin typeface="Consolas" panose="020B0609020204030204" pitchFamily="49" charset="0"/>
                <a:ea typeface="Anonymous Pro" panose="02060609030202000504" pitchFamily="49" charset="0"/>
                <a:cs typeface="Consolas" panose="020B0609020204030204" pitchFamily="49" charset="0"/>
              </a:rPr>
              <a:t> = </a:t>
            </a:r>
            <a:r>
              <a:rPr lang="en-US" sz="1400" dirty="0" err="1">
                <a:latin typeface="Consolas" panose="020B0609020204030204" pitchFamily="49" charset="0"/>
                <a:ea typeface="Anonymous Pro" panose="02060609030202000504" pitchFamily="49" charset="0"/>
                <a:cs typeface="Consolas" panose="020B0609020204030204" pitchFamily="49" charset="0"/>
              </a:rPr>
              <a:t>sc.parallelize</a:t>
            </a:r>
            <a:r>
              <a:rPr lang="en-US" sz="1400" dirty="0">
                <a:latin typeface="Consolas" panose="020B0609020204030204" pitchFamily="49" charset="0"/>
                <a:ea typeface="Anonymous Pro" panose="02060609030202000504" pitchFamily="49" charset="0"/>
                <a:cs typeface="Consolas" panose="020B0609020204030204" pitchFamily="49" charset="0"/>
              </a:rPr>
              <a:t>(Array(1, 2, 3, 4, 5), 3)</a:t>
            </a:r>
          </a:p>
          <a:p>
            <a:r>
              <a:rPr lang="en-US" sz="1400" dirty="0" err="1">
                <a:latin typeface="Consolas" panose="020B0609020204030204" pitchFamily="49" charset="0"/>
                <a:ea typeface="Anonymous Pro" panose="02060609030202000504" pitchFamily="49" charset="0"/>
                <a:cs typeface="Consolas" panose="020B0609020204030204" pitchFamily="49" charset="0"/>
              </a:rPr>
              <a:t>val</a:t>
            </a:r>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b="1" dirty="0">
                <a:solidFill>
                  <a:srgbClr val="1482AC"/>
                </a:solidFill>
                <a:latin typeface="Consolas" panose="020B0609020204030204" pitchFamily="49" charset="0"/>
                <a:ea typeface="Anonymous Pro" panose="02060609030202000504" pitchFamily="49" charset="0"/>
                <a:cs typeface="Consolas" panose="020B0609020204030204" pitchFamily="49" charset="0"/>
              </a:rPr>
              <a:t>y</a:t>
            </a:r>
            <a:r>
              <a:rPr lang="en-US" sz="1400" dirty="0">
                <a:latin typeface="Consolas" panose="020B0609020204030204" pitchFamily="49" charset="0"/>
                <a:ea typeface="Anonymous Pro" panose="02060609030202000504" pitchFamily="49" charset="0"/>
                <a:cs typeface="Consolas" panose="020B0609020204030204" pitchFamily="49" charset="0"/>
              </a:rPr>
              <a:t> = </a:t>
            </a:r>
            <a:r>
              <a:rPr lang="en-US" sz="1400" b="1" dirty="0" err="1">
                <a:solidFill>
                  <a:srgbClr val="1482AC"/>
                </a:solidFill>
                <a:latin typeface="Consolas" panose="020B0609020204030204" pitchFamily="49" charset="0"/>
                <a:ea typeface="Anonymous Pro" panose="02060609030202000504" pitchFamily="49" charset="0"/>
                <a:cs typeface="Consolas" panose="020B0609020204030204" pitchFamily="49" charset="0"/>
              </a:rPr>
              <a:t>x</a:t>
            </a:r>
            <a:r>
              <a:rPr lang="en-US" sz="1400" dirty="0" err="1">
                <a:latin typeface="Consolas" panose="020B0609020204030204" pitchFamily="49" charset="0"/>
                <a:ea typeface="Anonymous Pro" panose="02060609030202000504" pitchFamily="49" charset="0"/>
                <a:cs typeface="Consolas" panose="020B0609020204030204" pitchFamily="49" charset="0"/>
              </a:rPr>
              <a:t>.coalesce</a:t>
            </a:r>
            <a:r>
              <a:rPr lang="en-US" sz="1400" dirty="0">
                <a:latin typeface="Consolas" panose="020B0609020204030204" pitchFamily="49" charset="0"/>
                <a:ea typeface="Anonymous Pro" panose="02060609030202000504" pitchFamily="49" charset="0"/>
                <a:cs typeface="Consolas" panose="020B0609020204030204" pitchFamily="49" charset="0"/>
              </a:rPr>
              <a:t>(2)</a:t>
            </a:r>
          </a:p>
          <a:p>
            <a:r>
              <a:rPr lang="en-US" sz="1400" dirty="0" err="1">
                <a:latin typeface="Consolas" panose="020B0609020204030204" pitchFamily="49" charset="0"/>
                <a:ea typeface="Anonymous Pro" panose="02060609030202000504" pitchFamily="49" charset="0"/>
                <a:cs typeface="Consolas" panose="020B0609020204030204" pitchFamily="49" charset="0"/>
              </a:rPr>
              <a:t>val</a:t>
            </a:r>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b="1" dirty="0" err="1">
                <a:solidFill>
                  <a:srgbClr val="1482AC"/>
                </a:solidFill>
                <a:latin typeface="Consolas" panose="020B0609020204030204" pitchFamily="49" charset="0"/>
                <a:ea typeface="Anonymous Pro" panose="02060609030202000504" pitchFamily="49" charset="0"/>
                <a:cs typeface="Consolas" panose="020B0609020204030204" pitchFamily="49" charset="0"/>
              </a:rPr>
              <a:t>xOut</a:t>
            </a:r>
            <a:r>
              <a:rPr lang="en-US" sz="1400" dirty="0">
                <a:solidFill>
                  <a:srgbClr val="1482AC"/>
                </a:solidFill>
                <a:latin typeface="Consolas" panose="020B0609020204030204" pitchFamily="49" charset="0"/>
                <a:ea typeface="Anonymous Pro" panose="02060609030202000504" pitchFamily="49" charset="0"/>
                <a:cs typeface="Consolas" panose="020B0609020204030204" pitchFamily="49" charset="0"/>
              </a:rPr>
              <a:t> </a:t>
            </a:r>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b="1" dirty="0" err="1">
                <a:solidFill>
                  <a:srgbClr val="1482AC"/>
                </a:solidFill>
                <a:latin typeface="Consolas" panose="020B0609020204030204" pitchFamily="49" charset="0"/>
                <a:ea typeface="Anonymous Pro" panose="02060609030202000504" pitchFamily="49" charset="0"/>
                <a:cs typeface="Consolas" panose="020B0609020204030204" pitchFamily="49" charset="0"/>
              </a:rPr>
              <a:t>x</a:t>
            </a:r>
            <a:r>
              <a:rPr lang="en-US" sz="1400" dirty="0" err="1">
                <a:latin typeface="Consolas" panose="020B0609020204030204" pitchFamily="49" charset="0"/>
                <a:ea typeface="Anonymous Pro" panose="02060609030202000504" pitchFamily="49" charset="0"/>
                <a:cs typeface="Consolas" panose="020B0609020204030204" pitchFamily="49" charset="0"/>
              </a:rPr>
              <a:t>.glom</a:t>
            </a:r>
            <a:r>
              <a:rPr lang="en-US" sz="1400" dirty="0">
                <a:latin typeface="Consolas" panose="020B0609020204030204" pitchFamily="49" charset="0"/>
                <a:ea typeface="Anonymous Pro" panose="02060609030202000504" pitchFamily="49" charset="0"/>
                <a:cs typeface="Consolas" panose="020B0609020204030204" pitchFamily="49" charset="0"/>
              </a:rPr>
              <a:t>().collect()</a:t>
            </a:r>
          </a:p>
          <a:p>
            <a:r>
              <a:rPr lang="en-US" sz="1400" dirty="0" err="1">
                <a:latin typeface="Consolas" panose="020B0609020204030204" pitchFamily="49" charset="0"/>
                <a:ea typeface="Anonymous Pro" panose="02060609030202000504" pitchFamily="49" charset="0"/>
                <a:cs typeface="Consolas" panose="020B0609020204030204" pitchFamily="49" charset="0"/>
              </a:rPr>
              <a:t>val</a:t>
            </a:r>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b="1" dirty="0" err="1">
                <a:solidFill>
                  <a:srgbClr val="1482AC"/>
                </a:solidFill>
                <a:latin typeface="Consolas" panose="020B0609020204030204" pitchFamily="49" charset="0"/>
                <a:ea typeface="Anonymous Pro" panose="02060609030202000504" pitchFamily="49" charset="0"/>
                <a:cs typeface="Consolas" panose="020B0609020204030204" pitchFamily="49" charset="0"/>
              </a:rPr>
              <a:t>yOut</a:t>
            </a:r>
            <a:r>
              <a:rPr lang="en-US" sz="1400" dirty="0">
                <a:solidFill>
                  <a:srgbClr val="1482AC"/>
                </a:solidFill>
                <a:latin typeface="Consolas" panose="020B0609020204030204" pitchFamily="49" charset="0"/>
                <a:ea typeface="Anonymous Pro" panose="02060609030202000504" pitchFamily="49" charset="0"/>
                <a:cs typeface="Consolas" panose="020B0609020204030204" pitchFamily="49" charset="0"/>
              </a:rPr>
              <a:t> </a:t>
            </a:r>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b="1" dirty="0" err="1">
                <a:solidFill>
                  <a:srgbClr val="1482AC"/>
                </a:solidFill>
                <a:latin typeface="Consolas" panose="020B0609020204030204" pitchFamily="49" charset="0"/>
                <a:ea typeface="Anonymous Pro" panose="02060609030202000504" pitchFamily="49" charset="0"/>
                <a:cs typeface="Consolas" panose="020B0609020204030204" pitchFamily="49" charset="0"/>
              </a:rPr>
              <a:t>y</a:t>
            </a:r>
            <a:r>
              <a:rPr lang="en-US" sz="1400" dirty="0" err="1">
                <a:latin typeface="Consolas" panose="020B0609020204030204" pitchFamily="49" charset="0"/>
                <a:ea typeface="Anonymous Pro" panose="02060609030202000504" pitchFamily="49" charset="0"/>
                <a:cs typeface="Consolas" panose="020B0609020204030204" pitchFamily="49" charset="0"/>
              </a:rPr>
              <a:t>.glom</a:t>
            </a:r>
            <a:r>
              <a:rPr lang="en-US" sz="1400" dirty="0">
                <a:latin typeface="Consolas" panose="020B0609020204030204" pitchFamily="49" charset="0"/>
                <a:ea typeface="Anonymous Pro" panose="02060609030202000504" pitchFamily="49" charset="0"/>
                <a:cs typeface="Consolas" panose="020B0609020204030204" pitchFamily="49" charset="0"/>
              </a:rPr>
              <a:t>().collect()</a:t>
            </a:r>
          </a:p>
        </p:txBody>
      </p:sp>
      <p:cxnSp>
        <p:nvCxnSpPr>
          <p:cNvPr id="39" name="Straight Connector 38"/>
          <p:cNvCxnSpPr/>
          <p:nvPr/>
        </p:nvCxnSpPr>
        <p:spPr>
          <a:xfrm>
            <a:off x="8781309" y="317413"/>
            <a:ext cx="306228" cy="32392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8622908" y="425802"/>
            <a:ext cx="193793" cy="338554"/>
          </a:xfrm>
          <a:prstGeom prst="rect">
            <a:avLst/>
          </a:prstGeom>
          <a:noFill/>
        </p:spPr>
        <p:txBody>
          <a:bodyPr wrap="square" rtlCol="0">
            <a:spAutoFit/>
          </a:bodyPr>
          <a:lstStyle/>
          <a:p>
            <a:r>
              <a:rPr lang="en-US" sz="1600" dirty="0" smtClean="0"/>
              <a:t>C</a:t>
            </a:r>
            <a:endParaRPr lang="en-US" sz="1600" dirty="0"/>
          </a:p>
        </p:txBody>
      </p:sp>
      <p:sp>
        <p:nvSpPr>
          <p:cNvPr id="41" name="TextBox 40"/>
          <p:cNvSpPr txBox="1"/>
          <p:nvPr/>
        </p:nvSpPr>
        <p:spPr>
          <a:xfrm>
            <a:off x="6056422" y="989112"/>
            <a:ext cx="193793" cy="338554"/>
          </a:xfrm>
          <a:prstGeom prst="rect">
            <a:avLst/>
          </a:prstGeom>
          <a:noFill/>
        </p:spPr>
        <p:txBody>
          <a:bodyPr wrap="square" rtlCol="0">
            <a:spAutoFit/>
          </a:bodyPr>
          <a:lstStyle/>
          <a:p>
            <a:r>
              <a:rPr lang="en-US" sz="1600" dirty="0"/>
              <a:t>B</a:t>
            </a:r>
          </a:p>
        </p:txBody>
      </p:sp>
      <p:cxnSp>
        <p:nvCxnSpPr>
          <p:cNvPr id="46" name="Straight Connector 45"/>
          <p:cNvCxnSpPr/>
          <p:nvPr/>
        </p:nvCxnSpPr>
        <p:spPr>
          <a:xfrm>
            <a:off x="5699477" y="455405"/>
            <a:ext cx="306228" cy="32392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5541076" y="563794"/>
            <a:ext cx="193793" cy="338554"/>
          </a:xfrm>
          <a:prstGeom prst="rect">
            <a:avLst/>
          </a:prstGeom>
          <a:noFill/>
        </p:spPr>
        <p:txBody>
          <a:bodyPr wrap="square" rtlCol="0">
            <a:spAutoFit/>
          </a:bodyPr>
          <a:lstStyle/>
          <a:p>
            <a:r>
              <a:rPr lang="en-US" sz="1600" dirty="0" smtClean="0"/>
              <a:t>C</a:t>
            </a:r>
            <a:endParaRPr lang="en-US" sz="1600" dirty="0"/>
          </a:p>
        </p:txBody>
      </p:sp>
      <p:cxnSp>
        <p:nvCxnSpPr>
          <p:cNvPr id="58" name="Straight Connector 57"/>
          <p:cNvCxnSpPr/>
          <p:nvPr/>
        </p:nvCxnSpPr>
        <p:spPr>
          <a:xfrm>
            <a:off x="6172369" y="935533"/>
            <a:ext cx="257108" cy="25710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6472585" y="1425973"/>
            <a:ext cx="193793" cy="338554"/>
          </a:xfrm>
          <a:prstGeom prst="rect">
            <a:avLst/>
          </a:prstGeom>
          <a:noFill/>
        </p:spPr>
        <p:txBody>
          <a:bodyPr wrap="square" rtlCol="0">
            <a:spAutoFit/>
          </a:bodyPr>
          <a:lstStyle/>
          <a:p>
            <a:r>
              <a:rPr lang="en-US" sz="1600" dirty="0"/>
              <a:t>A</a:t>
            </a:r>
          </a:p>
        </p:txBody>
      </p:sp>
      <p:cxnSp>
        <p:nvCxnSpPr>
          <p:cNvPr id="60" name="Straight Connector 59"/>
          <p:cNvCxnSpPr/>
          <p:nvPr/>
        </p:nvCxnSpPr>
        <p:spPr>
          <a:xfrm>
            <a:off x="9325321" y="873741"/>
            <a:ext cx="723602" cy="71504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9253641" y="1162940"/>
            <a:ext cx="500945" cy="338554"/>
          </a:xfrm>
          <a:prstGeom prst="rect">
            <a:avLst/>
          </a:prstGeom>
          <a:noFill/>
        </p:spPr>
        <p:txBody>
          <a:bodyPr wrap="square" rtlCol="0">
            <a:spAutoFit/>
          </a:bodyPr>
          <a:lstStyle/>
          <a:p>
            <a:r>
              <a:rPr lang="en-US" sz="1600" dirty="0" smtClean="0"/>
              <a:t>AB</a:t>
            </a:r>
            <a:endParaRPr lang="en-US" sz="1600" dirty="0"/>
          </a:p>
        </p:txBody>
      </p:sp>
      <p:cxnSp>
        <p:nvCxnSpPr>
          <p:cNvPr id="62" name="Straight Connector 61"/>
          <p:cNvCxnSpPr/>
          <p:nvPr/>
        </p:nvCxnSpPr>
        <p:spPr>
          <a:xfrm>
            <a:off x="6574561" y="1327926"/>
            <a:ext cx="372268" cy="39377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7167639" y="1267551"/>
            <a:ext cx="1691881" cy="1260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p:cNvCxnSpPr/>
          <p:nvPr/>
        </p:nvCxnSpPr>
        <p:spPr>
          <a:xfrm>
            <a:off x="6429477" y="587601"/>
            <a:ext cx="1691881" cy="1260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pic>
        <p:nvPicPr>
          <p:cNvPr id="65" name="Picture 4" descr="http://pixabay.com/static/uploads/photo/2012/04/24/11/21/merging-39400_640.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1270089" y="156159"/>
            <a:ext cx="759121" cy="759121"/>
          </a:xfrm>
          <a:prstGeom prst="rect">
            <a:avLst/>
          </a:prstGeom>
          <a:noFill/>
          <a:extLst>
            <a:ext uri="{909E8E84-426E-40DD-AFC4-6F175D3DCCD1}">
              <a14:hiddenFill xmlns:a14="http://schemas.microsoft.com/office/drawing/2010/main">
                <a:solidFill>
                  <a:srgbClr val="FFFFFF"/>
                </a:solidFill>
              </a14:hiddenFill>
            </a:ext>
          </a:extLst>
        </p:spPr>
      </p:pic>
      <p:pic>
        <p:nvPicPr>
          <p:cNvPr id="66" name="Picture 3" descr="C:\Dropbox\Databricks\images etc\green (Mobile).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495483" y="190145"/>
            <a:ext cx="505427" cy="674429"/>
          </a:xfrm>
          <a:prstGeom prst="rect">
            <a:avLst/>
          </a:prstGeom>
          <a:noFill/>
          <a:ln w="15875">
            <a:solidFill>
              <a:schemeClr val="tx1"/>
            </a:solidFill>
          </a:ln>
          <a:extLst>
            <a:ext uri="{909E8E84-426E-40DD-AFC4-6F175D3DCCD1}">
              <a14:hiddenFill xmlns:a14="http://schemas.microsoft.com/office/drawing/2010/main">
                <a:solidFill>
                  <a:srgbClr val="FFFFFF"/>
                </a:solidFill>
              </a14:hiddenFill>
            </a:ext>
          </a:extLst>
        </p:spPr>
      </p:pic>
      <p:cxnSp>
        <p:nvCxnSpPr>
          <p:cNvPr id="67" name="Straight Connector 66"/>
          <p:cNvCxnSpPr/>
          <p:nvPr/>
        </p:nvCxnSpPr>
        <p:spPr>
          <a:xfrm flipH="1">
            <a:off x="11078295" y="50800"/>
            <a:ext cx="191794" cy="90424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642526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KeyBy</a:t>
            </a:r>
            <a:endParaRPr lang="en-US" dirty="0"/>
          </a:p>
        </p:txBody>
      </p:sp>
      <p:sp>
        <p:nvSpPr>
          <p:cNvPr id="3" name="Rectangle 2"/>
          <p:cNvSpPr/>
          <p:nvPr/>
        </p:nvSpPr>
        <p:spPr>
          <a:xfrm>
            <a:off x="1734400" y="286784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2126749" y="3231049"/>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2514794" y="1894625"/>
            <a:ext cx="1419253" cy="400110"/>
          </a:xfrm>
          <a:prstGeom prst="rect">
            <a:avLst/>
          </a:prstGeom>
          <a:noFill/>
        </p:spPr>
        <p:txBody>
          <a:bodyPr wrap="square" rtlCol="0">
            <a:spAutoFit/>
          </a:bodyPr>
          <a:lstStyle/>
          <a:p>
            <a:r>
              <a:rPr lang="en-US" sz="2000" dirty="0" smtClean="0"/>
              <a:t>RDD: </a:t>
            </a:r>
            <a:r>
              <a:rPr lang="en-US" sz="2000" b="1" dirty="0" smtClean="0">
                <a:solidFill>
                  <a:srgbClr val="1482AC"/>
                </a:solidFill>
              </a:rPr>
              <a:t>x</a:t>
            </a:r>
            <a:endParaRPr lang="en-US" sz="2000" b="1" dirty="0">
              <a:solidFill>
                <a:srgbClr val="1482AC"/>
              </a:solidFill>
            </a:endParaRPr>
          </a:p>
        </p:txBody>
      </p:sp>
      <p:pic>
        <p:nvPicPr>
          <p:cNvPr id="11" name="Picture 2" descr="http://www.insideoutretreats.com/site/images/TransformationButterflie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7446" y="6378507"/>
            <a:ext cx="2009304" cy="479493"/>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1734400" y="2869122"/>
            <a:ext cx="650755" cy="307777"/>
          </a:xfrm>
          <a:prstGeom prst="rect">
            <a:avLst/>
          </a:prstGeom>
          <a:noFill/>
        </p:spPr>
        <p:txBody>
          <a:bodyPr wrap="square" rtlCol="0">
            <a:spAutoFit/>
          </a:bodyPr>
          <a:lstStyle/>
          <a:p>
            <a:r>
              <a:rPr lang="en-US" sz="1400" dirty="0" smtClean="0">
                <a:solidFill>
                  <a:schemeClr val="bg1"/>
                </a:solidFill>
              </a:rPr>
              <a:t>James</a:t>
            </a:r>
            <a:endParaRPr lang="en-US" sz="1400" dirty="0">
              <a:solidFill>
                <a:schemeClr val="bg1"/>
              </a:solidFill>
            </a:endParaRPr>
          </a:p>
        </p:txBody>
      </p:sp>
      <p:sp>
        <p:nvSpPr>
          <p:cNvPr id="22" name="TextBox 21"/>
          <p:cNvSpPr txBox="1"/>
          <p:nvPr/>
        </p:nvSpPr>
        <p:spPr>
          <a:xfrm>
            <a:off x="2126749" y="3229948"/>
            <a:ext cx="649352" cy="307777"/>
          </a:xfrm>
          <a:prstGeom prst="rect">
            <a:avLst/>
          </a:prstGeom>
          <a:noFill/>
        </p:spPr>
        <p:txBody>
          <a:bodyPr wrap="square" rtlCol="0">
            <a:spAutoFit/>
          </a:bodyPr>
          <a:lstStyle/>
          <a:p>
            <a:r>
              <a:rPr lang="en-US" sz="1400" dirty="0" smtClean="0">
                <a:solidFill>
                  <a:schemeClr val="bg1"/>
                </a:solidFill>
              </a:rPr>
              <a:t>Anna</a:t>
            </a:r>
            <a:endParaRPr lang="en-US" sz="1400" dirty="0">
              <a:solidFill>
                <a:schemeClr val="bg1"/>
              </a:solidFill>
            </a:endParaRPr>
          </a:p>
        </p:txBody>
      </p:sp>
      <p:cxnSp>
        <p:nvCxnSpPr>
          <p:cNvPr id="43" name="Straight Arrow Connector 42"/>
          <p:cNvCxnSpPr/>
          <p:nvPr/>
        </p:nvCxnSpPr>
        <p:spPr>
          <a:xfrm>
            <a:off x="5722893" y="4365057"/>
            <a:ext cx="2193886" cy="20213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 name="Rectangle 4"/>
          <p:cNvSpPr/>
          <p:nvPr/>
        </p:nvSpPr>
        <p:spPr>
          <a:xfrm>
            <a:off x="2514794" y="3565378"/>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2545878" y="3566403"/>
            <a:ext cx="568225" cy="305652"/>
          </a:xfrm>
          <a:prstGeom prst="rect">
            <a:avLst/>
          </a:prstGeom>
          <a:noFill/>
        </p:spPr>
        <p:txBody>
          <a:bodyPr wrap="square" rtlCol="0">
            <a:spAutoFit/>
          </a:bodyPr>
          <a:lstStyle/>
          <a:p>
            <a:r>
              <a:rPr lang="en-US" sz="1400" dirty="0" smtClean="0">
                <a:solidFill>
                  <a:schemeClr val="bg1"/>
                </a:solidFill>
              </a:rPr>
              <a:t>Fred</a:t>
            </a:r>
            <a:endParaRPr lang="en-US" sz="1400" dirty="0">
              <a:solidFill>
                <a:schemeClr val="bg1"/>
              </a:solidFill>
            </a:endParaRPr>
          </a:p>
        </p:txBody>
      </p:sp>
      <p:sp>
        <p:nvSpPr>
          <p:cNvPr id="12" name="Rectangle 11"/>
          <p:cNvSpPr/>
          <p:nvPr/>
        </p:nvSpPr>
        <p:spPr>
          <a:xfrm>
            <a:off x="2864353" y="3947838"/>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2898685" y="3985622"/>
            <a:ext cx="820132" cy="307777"/>
          </a:xfrm>
          <a:prstGeom prst="rect">
            <a:avLst/>
          </a:prstGeom>
          <a:noFill/>
        </p:spPr>
        <p:txBody>
          <a:bodyPr wrap="square" rtlCol="0">
            <a:spAutoFit/>
          </a:bodyPr>
          <a:lstStyle/>
          <a:p>
            <a:r>
              <a:rPr lang="en-US" sz="1400" dirty="0" smtClean="0">
                <a:solidFill>
                  <a:schemeClr val="bg1"/>
                </a:solidFill>
              </a:rPr>
              <a:t>John</a:t>
            </a:r>
            <a:endParaRPr lang="en-US" sz="1400" dirty="0">
              <a:solidFill>
                <a:schemeClr val="bg1"/>
              </a:solidFill>
            </a:endParaRPr>
          </a:p>
        </p:txBody>
      </p:sp>
      <p:sp>
        <p:nvSpPr>
          <p:cNvPr id="34" name="TextBox 33"/>
          <p:cNvSpPr txBox="1"/>
          <p:nvPr/>
        </p:nvSpPr>
        <p:spPr>
          <a:xfrm>
            <a:off x="8546999" y="1894625"/>
            <a:ext cx="1419253" cy="400110"/>
          </a:xfrm>
          <a:prstGeom prst="rect">
            <a:avLst/>
          </a:prstGeom>
          <a:noFill/>
        </p:spPr>
        <p:txBody>
          <a:bodyPr wrap="square" rtlCol="0">
            <a:spAutoFit/>
          </a:bodyPr>
          <a:lstStyle/>
          <a:p>
            <a:r>
              <a:rPr lang="en-US" sz="2000" dirty="0" smtClean="0"/>
              <a:t>RDD: </a:t>
            </a:r>
            <a:r>
              <a:rPr lang="en-US" sz="2000" b="1" dirty="0">
                <a:solidFill>
                  <a:srgbClr val="E68042"/>
                </a:solidFill>
              </a:rPr>
              <a:t>y</a:t>
            </a:r>
          </a:p>
        </p:txBody>
      </p:sp>
      <p:pic>
        <p:nvPicPr>
          <p:cNvPr id="35" name="Picture 3" descr="C:\Dropbox\Databricks\images etc\green (Mobile).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81945" y="190145"/>
            <a:ext cx="505427" cy="674429"/>
          </a:xfrm>
          <a:prstGeom prst="rect">
            <a:avLst/>
          </a:prstGeom>
          <a:noFill/>
          <a:ln w="15875">
            <a:solidFill>
              <a:schemeClr val="tx1"/>
            </a:solidFill>
          </a:ln>
          <a:extLst>
            <a:ext uri="{909E8E84-426E-40DD-AFC4-6F175D3DCCD1}">
              <a14:hiddenFill xmlns:a14="http://schemas.microsoft.com/office/drawing/2010/main">
                <a:solidFill>
                  <a:srgbClr val="FFFFFF"/>
                </a:solidFill>
              </a14:hiddenFill>
            </a:ext>
          </a:extLst>
        </p:spPr>
      </p:pic>
      <p:grpSp>
        <p:nvGrpSpPr>
          <p:cNvPr id="8" name="Group 7"/>
          <p:cNvGrpSpPr/>
          <p:nvPr/>
        </p:nvGrpSpPr>
        <p:grpSpPr>
          <a:xfrm>
            <a:off x="8237425" y="3947837"/>
            <a:ext cx="2519122" cy="1079995"/>
            <a:chOff x="7660526" y="3985622"/>
            <a:chExt cx="2519122" cy="1079995"/>
          </a:xfrm>
        </p:grpSpPr>
        <p:sp>
          <p:nvSpPr>
            <p:cNvPr id="21" name="Rectangle 20"/>
            <p:cNvSpPr/>
            <p:nvPr/>
          </p:nvSpPr>
          <p:spPr>
            <a:xfrm>
              <a:off x="7660526" y="3985622"/>
              <a:ext cx="2519122"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7675274" y="3992686"/>
              <a:ext cx="344792" cy="307777"/>
            </a:xfrm>
            <a:prstGeom prst="rect">
              <a:avLst/>
            </a:prstGeom>
            <a:solidFill>
              <a:srgbClr val="7030A0"/>
            </a:solidFill>
          </p:spPr>
          <p:txBody>
            <a:bodyPr wrap="square" rtlCol="0">
              <a:spAutoFit/>
            </a:bodyPr>
            <a:lstStyle/>
            <a:p>
              <a:pPr algn="ctr"/>
              <a:r>
                <a:rPr lang="en-US" sz="1400" dirty="0" smtClean="0">
                  <a:solidFill>
                    <a:schemeClr val="bg1"/>
                  </a:solidFill>
                </a:rPr>
                <a:t>J</a:t>
              </a:r>
              <a:endParaRPr lang="en-US" sz="1400" dirty="0">
                <a:solidFill>
                  <a:schemeClr val="bg1"/>
                </a:solidFill>
              </a:endParaRPr>
            </a:p>
          </p:txBody>
        </p:sp>
        <p:sp>
          <p:nvSpPr>
            <p:cNvPr id="27" name="TextBox 26"/>
            <p:cNvSpPr txBox="1"/>
            <p:nvPr/>
          </p:nvSpPr>
          <p:spPr>
            <a:xfrm>
              <a:off x="8024470" y="3985622"/>
              <a:ext cx="1742369" cy="307777"/>
            </a:xfrm>
            <a:prstGeom prst="rect">
              <a:avLst/>
            </a:prstGeom>
            <a:noFill/>
          </p:spPr>
          <p:txBody>
            <a:bodyPr wrap="square" rtlCol="0">
              <a:spAutoFit/>
            </a:bodyPr>
            <a:lstStyle/>
            <a:p>
              <a:r>
                <a:rPr lang="en-US" sz="1400" dirty="0" smtClean="0">
                  <a:solidFill>
                    <a:schemeClr val="bg1"/>
                  </a:solidFill>
                </a:rPr>
                <a:t>“John”</a:t>
              </a:r>
              <a:endParaRPr lang="en-US" sz="1400" dirty="0">
                <a:solidFill>
                  <a:schemeClr val="bg1"/>
                </a:solidFill>
              </a:endParaRPr>
            </a:p>
          </p:txBody>
        </p:sp>
      </p:grpSp>
      <p:sp>
        <p:nvSpPr>
          <p:cNvPr id="16" name="Rounded Rectangle 15"/>
          <p:cNvSpPr/>
          <p:nvPr/>
        </p:nvSpPr>
        <p:spPr>
          <a:xfrm>
            <a:off x="2748348" y="3817200"/>
            <a:ext cx="2777319" cy="1309967"/>
          </a:xfrm>
          <a:prstGeom prst="roundRect">
            <a:avLst/>
          </a:prstGeom>
          <a:noFill/>
          <a:ln w="41275">
            <a:solidFill>
              <a:srgbClr val="DB1F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2175982" y="4949827"/>
            <a:ext cx="605698" cy="276999"/>
          </a:xfrm>
          <a:prstGeom prst="rect">
            <a:avLst/>
          </a:prstGeom>
          <a:noFill/>
        </p:spPr>
        <p:txBody>
          <a:bodyPr wrap="square" rtlCol="0">
            <a:spAutoFit/>
          </a:bodyPr>
          <a:lstStyle/>
          <a:p>
            <a:r>
              <a:rPr lang="en-US" sz="1200" dirty="0" smtClean="0"/>
              <a:t>emits</a:t>
            </a:r>
            <a:endParaRPr lang="en-US" sz="1200" dirty="0"/>
          </a:p>
        </p:txBody>
      </p:sp>
      <p:cxnSp>
        <p:nvCxnSpPr>
          <p:cNvPr id="18" name="Straight Arrow Connector 17"/>
          <p:cNvCxnSpPr/>
          <p:nvPr/>
        </p:nvCxnSpPr>
        <p:spPr>
          <a:xfrm flipH="1">
            <a:off x="2132328" y="4978538"/>
            <a:ext cx="520733" cy="0"/>
          </a:xfrm>
          <a:prstGeom prst="straightConnector1">
            <a:avLst/>
          </a:prstGeom>
          <a:ln w="127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812821" y="4778483"/>
            <a:ext cx="605698" cy="400110"/>
          </a:xfrm>
          <a:prstGeom prst="rect">
            <a:avLst/>
          </a:prstGeom>
          <a:noFill/>
        </p:spPr>
        <p:txBody>
          <a:bodyPr wrap="square" rtlCol="0">
            <a:spAutoFit/>
          </a:bodyPr>
          <a:lstStyle/>
          <a:p>
            <a:r>
              <a:rPr lang="en-US" sz="2000" dirty="0" smtClean="0"/>
              <a:t>‘J’</a:t>
            </a:r>
            <a:endParaRPr lang="en-US" sz="1600" dirty="0"/>
          </a:p>
        </p:txBody>
      </p:sp>
    </p:spTree>
    <p:extLst>
      <p:ext uri="{BB962C8B-B14F-4D97-AF65-F5344CB8AC3E}">
        <p14:creationId xmlns:p14="http://schemas.microsoft.com/office/powerpoint/2010/main" val="23895621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ounded Rectangle 35"/>
          <p:cNvSpPr/>
          <p:nvPr/>
        </p:nvSpPr>
        <p:spPr>
          <a:xfrm>
            <a:off x="8057051" y="1797847"/>
            <a:ext cx="1614662" cy="170252"/>
          </a:xfrm>
          <a:prstGeom prst="roundRect">
            <a:avLst/>
          </a:prstGeom>
          <a:solidFill>
            <a:srgbClr val="CFEDF9"/>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ounded Rectangle 36"/>
          <p:cNvSpPr/>
          <p:nvPr/>
        </p:nvSpPr>
        <p:spPr>
          <a:xfrm>
            <a:off x="8057051" y="1969297"/>
            <a:ext cx="1614662" cy="178320"/>
          </a:xfrm>
          <a:prstGeom prst="roundRect">
            <a:avLst/>
          </a:prstGeom>
          <a:solidFill>
            <a:srgbClr val="CFEDF9"/>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ounded Rectangle 31"/>
          <p:cNvSpPr/>
          <p:nvPr/>
        </p:nvSpPr>
        <p:spPr>
          <a:xfrm>
            <a:off x="8057051" y="2147617"/>
            <a:ext cx="1614662" cy="195249"/>
          </a:xfrm>
          <a:prstGeom prst="roundRect">
            <a:avLst/>
          </a:prstGeom>
          <a:solidFill>
            <a:srgbClr val="CFEDF9"/>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1511017" y="1566526"/>
            <a:ext cx="2386796" cy="1754326"/>
          </a:xfrm>
          <a:prstGeom prst="rect">
            <a:avLst/>
          </a:prstGeom>
          <a:noFill/>
        </p:spPr>
        <p:txBody>
          <a:bodyPr wrap="square" rtlCol="0">
            <a:spAutoFit/>
          </a:bodyPr>
          <a:lstStyle/>
          <a:p>
            <a:pPr marL="171450" indent="-171450">
              <a:buFont typeface="Arial" panose="020B0604020202020204" pitchFamily="34" charset="0"/>
              <a:buChar char="•"/>
            </a:pPr>
            <a:r>
              <a:rPr lang="en-US" sz="1200" dirty="0">
                <a:latin typeface="Consolas" panose="020B0609020204030204" pitchFamily="49" charset="0"/>
                <a:cs typeface="Consolas" panose="020B0609020204030204" pitchFamily="49" charset="0"/>
              </a:rPr>
              <a:t>m</a:t>
            </a:r>
            <a:r>
              <a:rPr lang="en-US" sz="1200" dirty="0" smtClean="0">
                <a:latin typeface="Consolas" panose="020B0609020204030204" pitchFamily="49" charset="0"/>
                <a:cs typeface="Consolas" panose="020B0609020204030204" pitchFamily="49" charset="0"/>
              </a:rPr>
              <a:t>ap</a:t>
            </a:r>
          </a:p>
          <a:p>
            <a:pPr marL="171450" indent="-171450">
              <a:buFont typeface="Arial" panose="020B0604020202020204" pitchFamily="34" charset="0"/>
              <a:buChar char="•"/>
            </a:pPr>
            <a:r>
              <a:rPr lang="en-US" sz="1200" dirty="0">
                <a:latin typeface="Consolas" panose="020B0609020204030204" pitchFamily="49" charset="0"/>
                <a:cs typeface="Consolas" panose="020B0609020204030204" pitchFamily="49" charset="0"/>
              </a:rPr>
              <a:t>f</a:t>
            </a:r>
            <a:r>
              <a:rPr lang="en-US" sz="1200" dirty="0" smtClean="0">
                <a:latin typeface="Consolas" panose="020B0609020204030204" pitchFamily="49" charset="0"/>
                <a:cs typeface="Consolas" panose="020B0609020204030204" pitchFamily="49" charset="0"/>
              </a:rPr>
              <a:t>ilter</a:t>
            </a:r>
          </a:p>
          <a:p>
            <a:pPr marL="171450" indent="-171450">
              <a:buFont typeface="Arial" panose="020B0604020202020204" pitchFamily="34" charset="0"/>
              <a:buChar char="•"/>
            </a:pPr>
            <a:r>
              <a:rPr lang="en-US" sz="1200" dirty="0" err="1" smtClean="0">
                <a:latin typeface="Consolas" panose="020B0609020204030204" pitchFamily="49" charset="0"/>
                <a:cs typeface="Consolas" panose="020B0609020204030204" pitchFamily="49" charset="0"/>
              </a:rPr>
              <a:t>flatMap</a:t>
            </a:r>
            <a:endParaRPr lang="en-US" sz="1200" dirty="0" smtClean="0">
              <a:latin typeface="Consolas" panose="020B0609020204030204" pitchFamily="49" charset="0"/>
              <a:cs typeface="Consolas" panose="020B0609020204030204" pitchFamily="49" charset="0"/>
            </a:endParaRPr>
          </a:p>
          <a:p>
            <a:pPr marL="171450" indent="-171450">
              <a:buFont typeface="Arial" panose="020B0604020202020204" pitchFamily="34" charset="0"/>
              <a:buChar char="•"/>
            </a:pPr>
            <a:r>
              <a:rPr lang="en-US" sz="1200" dirty="0" err="1" smtClean="0">
                <a:latin typeface="Consolas" panose="020B0609020204030204" pitchFamily="49" charset="0"/>
                <a:cs typeface="Consolas" panose="020B0609020204030204" pitchFamily="49" charset="0"/>
              </a:rPr>
              <a:t>mapPartitions</a:t>
            </a:r>
            <a:endParaRPr lang="en-US" sz="1200" dirty="0" smtClean="0">
              <a:latin typeface="Consolas" panose="020B0609020204030204" pitchFamily="49" charset="0"/>
              <a:cs typeface="Consolas" panose="020B0609020204030204" pitchFamily="49" charset="0"/>
            </a:endParaRPr>
          </a:p>
          <a:p>
            <a:pPr marL="171450" indent="-171450">
              <a:buFont typeface="Arial" panose="020B0604020202020204" pitchFamily="34" charset="0"/>
              <a:buChar char="•"/>
            </a:pPr>
            <a:r>
              <a:rPr lang="en-US" sz="1200" dirty="0" err="1" smtClean="0">
                <a:latin typeface="Consolas" panose="020B0609020204030204" pitchFamily="49" charset="0"/>
                <a:cs typeface="Consolas" panose="020B0609020204030204" pitchFamily="49" charset="0"/>
              </a:rPr>
              <a:t>mapPartitionsWithIndex</a:t>
            </a:r>
            <a:endParaRPr lang="en-US" sz="1200" dirty="0" smtClean="0">
              <a:latin typeface="Consolas" panose="020B0609020204030204" pitchFamily="49" charset="0"/>
              <a:cs typeface="Consolas" panose="020B0609020204030204" pitchFamily="49" charset="0"/>
            </a:endParaRPr>
          </a:p>
          <a:p>
            <a:pPr marL="171450" indent="-171450">
              <a:buFont typeface="Arial" panose="020B0604020202020204" pitchFamily="34" charset="0"/>
              <a:buChar char="•"/>
            </a:pPr>
            <a:r>
              <a:rPr lang="en-US" sz="1200" dirty="0" err="1" smtClean="0">
                <a:latin typeface="Consolas" panose="020B0609020204030204" pitchFamily="49" charset="0"/>
                <a:cs typeface="Consolas" panose="020B0609020204030204" pitchFamily="49" charset="0"/>
              </a:rPr>
              <a:t>groupBy</a:t>
            </a:r>
            <a:endParaRPr lang="en-US" sz="1200" dirty="0" smtClean="0">
              <a:latin typeface="Consolas" panose="020B0609020204030204" pitchFamily="49" charset="0"/>
              <a:cs typeface="Consolas" panose="020B0609020204030204" pitchFamily="49" charset="0"/>
            </a:endParaRPr>
          </a:p>
          <a:p>
            <a:pPr marL="171450" indent="-171450">
              <a:buFont typeface="Arial" panose="020B0604020202020204" pitchFamily="34" charset="0"/>
              <a:buChar char="•"/>
            </a:pPr>
            <a:r>
              <a:rPr lang="en-US" sz="1200" dirty="0" err="1" smtClean="0">
                <a:latin typeface="Consolas" panose="020B0609020204030204" pitchFamily="49" charset="0"/>
                <a:cs typeface="Consolas" panose="020B0609020204030204" pitchFamily="49" charset="0"/>
              </a:rPr>
              <a:t>sortBy</a:t>
            </a:r>
            <a:endParaRPr lang="en-US" sz="1200" dirty="0" smtClean="0">
              <a:latin typeface="Consolas" panose="020B0609020204030204" pitchFamily="49" charset="0"/>
              <a:cs typeface="Consolas" panose="020B0609020204030204" pitchFamily="49" charset="0"/>
            </a:endParaRPr>
          </a:p>
          <a:p>
            <a:pPr marL="171450" indent="-171450">
              <a:buFont typeface="Arial" panose="020B0604020202020204" pitchFamily="34" charset="0"/>
              <a:buChar char="•"/>
            </a:pPr>
            <a:endParaRPr lang="en-US" sz="1200" dirty="0" smtClean="0">
              <a:latin typeface="Consolas" panose="020B0609020204030204" pitchFamily="49" charset="0"/>
              <a:cs typeface="Consolas" panose="020B0609020204030204" pitchFamily="49" charset="0"/>
            </a:endParaRPr>
          </a:p>
          <a:p>
            <a:endParaRPr lang="en-US" sz="1200" dirty="0">
              <a:latin typeface="Consolas" panose="020B0609020204030204" pitchFamily="49" charset="0"/>
              <a:cs typeface="Consolas" panose="020B0609020204030204" pitchFamily="49" charset="0"/>
            </a:endParaRPr>
          </a:p>
        </p:txBody>
      </p:sp>
      <p:sp>
        <p:nvSpPr>
          <p:cNvPr id="41" name="Rounded Rectangle 40"/>
          <p:cNvSpPr/>
          <p:nvPr/>
        </p:nvSpPr>
        <p:spPr>
          <a:xfrm>
            <a:off x="6405825" y="266572"/>
            <a:ext cx="820461" cy="190552"/>
          </a:xfrm>
          <a:prstGeom prst="roundRect">
            <a:avLst/>
          </a:prstGeom>
          <a:solidFill>
            <a:srgbClr val="CFEDF9"/>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6160128" y="167296"/>
            <a:ext cx="1252555" cy="369332"/>
          </a:xfrm>
          <a:prstGeom prst="rect">
            <a:avLst/>
          </a:prstGeom>
          <a:noFill/>
        </p:spPr>
        <p:txBody>
          <a:bodyPr wrap="square" rtlCol="0">
            <a:spAutoFit/>
          </a:bodyPr>
          <a:lstStyle/>
          <a:p>
            <a:r>
              <a:rPr lang="en-US" dirty="0" smtClean="0"/>
              <a:t>= medium</a:t>
            </a:r>
            <a:endParaRPr lang="en-US" dirty="0"/>
          </a:p>
        </p:txBody>
      </p:sp>
      <p:sp>
        <p:nvSpPr>
          <p:cNvPr id="40" name="Rounded Rectangle 39"/>
          <p:cNvSpPr/>
          <p:nvPr/>
        </p:nvSpPr>
        <p:spPr>
          <a:xfrm>
            <a:off x="8042639" y="2705006"/>
            <a:ext cx="3158761" cy="195925"/>
          </a:xfrm>
          <a:prstGeom prst="roundRect">
            <a:avLst/>
          </a:prstGeom>
          <a:solidFill>
            <a:srgbClr val="CFEDF9"/>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3781477" y="5134455"/>
            <a:ext cx="1661610" cy="193039"/>
          </a:xfrm>
          <a:prstGeom prst="roundRect">
            <a:avLst/>
          </a:prstGeom>
          <a:solidFill>
            <a:srgbClr val="CFEDF9"/>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ounded Rectangle 28"/>
          <p:cNvSpPr/>
          <p:nvPr/>
        </p:nvSpPr>
        <p:spPr>
          <a:xfrm>
            <a:off x="1712946" y="5700524"/>
            <a:ext cx="1441733" cy="171450"/>
          </a:xfrm>
          <a:prstGeom prst="roundRect">
            <a:avLst/>
          </a:prstGeom>
          <a:solidFill>
            <a:srgbClr val="CFEDF9"/>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1712945" y="5871415"/>
            <a:ext cx="1441733" cy="171450"/>
          </a:xfrm>
          <a:prstGeom prst="roundRect">
            <a:avLst/>
          </a:prstGeom>
          <a:solidFill>
            <a:srgbClr val="CFEDF9"/>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8042639" y="2900932"/>
            <a:ext cx="710125" cy="205813"/>
          </a:xfrm>
          <a:prstGeom prst="roundRect">
            <a:avLst/>
          </a:prstGeom>
          <a:solidFill>
            <a:srgbClr val="CFEDF9"/>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2275367" y="531644"/>
            <a:ext cx="8070112" cy="584775"/>
          </a:xfrm>
          <a:prstGeom prst="rect">
            <a:avLst/>
          </a:prstGeom>
          <a:noFill/>
        </p:spPr>
        <p:txBody>
          <a:bodyPr wrap="square" rtlCol="0">
            <a:spAutoFit/>
          </a:bodyPr>
          <a:lstStyle/>
          <a:p>
            <a:r>
              <a:rPr lang="en-US" sz="3200" dirty="0" smtClean="0"/>
              <a:t>Essential Core &amp; Intermediate Spark Operations</a:t>
            </a:r>
            <a:endParaRPr lang="en-US" sz="3200" dirty="0"/>
          </a:p>
        </p:txBody>
      </p:sp>
      <p:sp>
        <p:nvSpPr>
          <p:cNvPr id="4" name="Title 1"/>
          <p:cNvSpPr txBox="1">
            <a:spLocks/>
          </p:cNvSpPr>
          <p:nvPr/>
        </p:nvSpPr>
        <p:spPr>
          <a:xfrm rot="16200000">
            <a:off x="-111044" y="2002445"/>
            <a:ext cx="2508087" cy="736035"/>
          </a:xfrm>
          <a:prstGeom prst="rect">
            <a:avLst/>
          </a:prstGeom>
        </p:spPr>
        <p:txBody>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sz="2800" dirty="0" smtClean="0"/>
              <a:t>Transformations</a:t>
            </a:r>
            <a:endParaRPr lang="en-US" sz="2800" dirty="0"/>
          </a:p>
        </p:txBody>
      </p:sp>
      <p:pic>
        <p:nvPicPr>
          <p:cNvPr id="5" name="Picture 2" descr="http://www.insideoutretreats.com/site/images/TransformationButterflie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200000">
            <a:off x="-450892" y="2210386"/>
            <a:ext cx="2147516" cy="51247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http://upload.wikimedia.org/wikipedia/commons/thumb/c/c4/BJJ_White_Belt.svg/479px-BJJ_White_Belt.sv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12586" y="215800"/>
            <a:ext cx="785227" cy="227454"/>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p:cNvSpPr txBox="1">
            <a:spLocks/>
          </p:cNvSpPr>
          <p:nvPr/>
        </p:nvSpPr>
        <p:spPr>
          <a:xfrm rot="16200000">
            <a:off x="427713" y="4584537"/>
            <a:ext cx="1185339" cy="490803"/>
          </a:xfrm>
          <a:prstGeom prst="rect">
            <a:avLst/>
          </a:prstGeom>
        </p:spPr>
        <p:txBody>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sz="2800" dirty="0" smtClean="0"/>
              <a:t>Actions</a:t>
            </a:r>
            <a:endParaRPr lang="en-US" sz="2800" dirty="0"/>
          </a:p>
        </p:txBody>
      </p:sp>
      <p:pic>
        <p:nvPicPr>
          <p:cNvPr id="8" name="Picture 2" descr="http://inwallspeakers1.com/wp-content/uploads/2014/07/printer-icon-transparent.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2866" y="5422608"/>
            <a:ext cx="670349" cy="59437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919370" y="1194657"/>
            <a:ext cx="886933" cy="338554"/>
          </a:xfrm>
          <a:prstGeom prst="rect">
            <a:avLst/>
          </a:prstGeom>
          <a:noFill/>
        </p:spPr>
        <p:txBody>
          <a:bodyPr wrap="square" rtlCol="0">
            <a:spAutoFit/>
          </a:bodyPr>
          <a:lstStyle/>
          <a:p>
            <a:r>
              <a:rPr lang="en-US" sz="1600" b="1" dirty="0" smtClean="0"/>
              <a:t>General</a:t>
            </a:r>
            <a:endParaRPr lang="en-US" sz="1600" b="1" dirty="0"/>
          </a:p>
        </p:txBody>
      </p:sp>
      <p:cxnSp>
        <p:nvCxnSpPr>
          <p:cNvPr id="10" name="Straight Connector 9"/>
          <p:cNvCxnSpPr/>
          <p:nvPr/>
        </p:nvCxnSpPr>
        <p:spPr>
          <a:xfrm>
            <a:off x="1511017" y="3914775"/>
            <a:ext cx="9242708" cy="0"/>
          </a:xfrm>
          <a:prstGeom prst="line">
            <a:avLst/>
          </a:prstGeom>
          <a:ln w="19050"/>
        </p:spPr>
        <p:style>
          <a:lnRef idx="1">
            <a:schemeClr val="dk1"/>
          </a:lnRef>
          <a:fillRef idx="0">
            <a:schemeClr val="dk1"/>
          </a:fillRef>
          <a:effectRef idx="0">
            <a:schemeClr val="dk1"/>
          </a:effectRef>
          <a:fontRef idx="minor">
            <a:schemeClr val="tx1"/>
          </a:fontRef>
        </p:style>
      </p:cxnSp>
      <p:sp>
        <p:nvSpPr>
          <p:cNvPr id="13" name="TextBox 12"/>
          <p:cNvSpPr txBox="1"/>
          <p:nvPr/>
        </p:nvSpPr>
        <p:spPr>
          <a:xfrm>
            <a:off x="3551603" y="1546100"/>
            <a:ext cx="1572847" cy="830997"/>
          </a:xfrm>
          <a:prstGeom prst="rect">
            <a:avLst/>
          </a:prstGeom>
          <a:noFill/>
        </p:spPr>
        <p:txBody>
          <a:bodyPr wrap="square" rtlCol="0">
            <a:spAutoFit/>
          </a:bodyPr>
          <a:lstStyle/>
          <a:p>
            <a:pPr marL="171450" indent="-171450">
              <a:buFont typeface="Arial" panose="020B0604020202020204" pitchFamily="34" charset="0"/>
              <a:buChar char="•"/>
            </a:pPr>
            <a:r>
              <a:rPr lang="en-US" sz="1200" dirty="0" smtClean="0">
                <a:latin typeface="Consolas" panose="020B0609020204030204" pitchFamily="49" charset="0"/>
                <a:cs typeface="Consolas" panose="020B0609020204030204" pitchFamily="49" charset="0"/>
              </a:rPr>
              <a:t>sample</a:t>
            </a:r>
          </a:p>
          <a:p>
            <a:pPr marL="171450" indent="-171450">
              <a:buFont typeface="Arial" panose="020B0604020202020204" pitchFamily="34" charset="0"/>
              <a:buChar char="•"/>
            </a:pPr>
            <a:r>
              <a:rPr lang="en-US" sz="1200" dirty="0" err="1">
                <a:latin typeface="Consolas" panose="020B0609020204030204" pitchFamily="49" charset="0"/>
                <a:cs typeface="Consolas" panose="020B0609020204030204" pitchFamily="49" charset="0"/>
              </a:rPr>
              <a:t>randomSplit</a:t>
            </a:r>
            <a:endParaRPr lang="en-US" sz="1200" dirty="0" smtClean="0">
              <a:latin typeface="Consolas" panose="020B0609020204030204" pitchFamily="49" charset="0"/>
              <a:cs typeface="Consolas" panose="020B0609020204030204" pitchFamily="49" charset="0"/>
            </a:endParaRPr>
          </a:p>
          <a:p>
            <a:pPr marL="171450" indent="-171450">
              <a:buFont typeface="Arial" panose="020B0604020202020204" pitchFamily="34" charset="0"/>
              <a:buChar char="•"/>
            </a:pPr>
            <a:endParaRPr lang="en-US" sz="1200" dirty="0" smtClean="0">
              <a:latin typeface="Consolas" panose="020B0609020204030204" pitchFamily="49" charset="0"/>
              <a:cs typeface="Consolas" panose="020B0609020204030204" pitchFamily="49" charset="0"/>
            </a:endParaRPr>
          </a:p>
          <a:p>
            <a:endParaRPr lang="en-US" sz="1200" dirty="0">
              <a:latin typeface="Consolas" panose="020B0609020204030204" pitchFamily="49" charset="0"/>
              <a:cs typeface="Consolas" panose="020B0609020204030204" pitchFamily="49" charset="0"/>
            </a:endParaRPr>
          </a:p>
        </p:txBody>
      </p:sp>
      <p:sp>
        <p:nvSpPr>
          <p:cNvPr id="14" name="TextBox 13"/>
          <p:cNvSpPr txBox="1"/>
          <p:nvPr/>
        </p:nvSpPr>
        <p:spPr>
          <a:xfrm>
            <a:off x="3551603" y="1149973"/>
            <a:ext cx="1826367" cy="338554"/>
          </a:xfrm>
          <a:prstGeom prst="rect">
            <a:avLst/>
          </a:prstGeom>
          <a:noFill/>
        </p:spPr>
        <p:txBody>
          <a:bodyPr wrap="square" rtlCol="0">
            <a:spAutoFit/>
          </a:bodyPr>
          <a:lstStyle/>
          <a:p>
            <a:r>
              <a:rPr lang="en-US" sz="1600" b="1" dirty="0" smtClean="0"/>
              <a:t>Math / Statistical</a:t>
            </a:r>
            <a:endParaRPr lang="en-US" sz="1600" b="1" dirty="0"/>
          </a:p>
        </p:txBody>
      </p:sp>
      <p:pic>
        <p:nvPicPr>
          <p:cNvPr id="16" name="Picture 3" descr="C:\Dropbox\Databricks\images etc\479px-Blue_belt.svg.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77970" y="247700"/>
            <a:ext cx="749992" cy="246625"/>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3897813" y="132137"/>
            <a:ext cx="920270" cy="369332"/>
          </a:xfrm>
          <a:prstGeom prst="rect">
            <a:avLst/>
          </a:prstGeom>
          <a:noFill/>
        </p:spPr>
        <p:txBody>
          <a:bodyPr wrap="square" rtlCol="0">
            <a:spAutoFit/>
          </a:bodyPr>
          <a:lstStyle/>
          <a:p>
            <a:r>
              <a:rPr lang="en-US" dirty="0" smtClean="0"/>
              <a:t>= easy</a:t>
            </a:r>
            <a:endParaRPr lang="en-US" dirty="0"/>
          </a:p>
        </p:txBody>
      </p:sp>
      <p:sp>
        <p:nvSpPr>
          <p:cNvPr id="19" name="TextBox 18"/>
          <p:cNvSpPr txBox="1"/>
          <p:nvPr/>
        </p:nvSpPr>
        <p:spPr>
          <a:xfrm>
            <a:off x="5545786" y="1143074"/>
            <a:ext cx="2130338" cy="338554"/>
          </a:xfrm>
          <a:prstGeom prst="rect">
            <a:avLst/>
          </a:prstGeom>
          <a:noFill/>
        </p:spPr>
        <p:txBody>
          <a:bodyPr wrap="square" rtlCol="0">
            <a:spAutoFit/>
          </a:bodyPr>
          <a:lstStyle/>
          <a:p>
            <a:r>
              <a:rPr lang="en-US" sz="1600" b="1" dirty="0" smtClean="0"/>
              <a:t>Set Theory / Relational </a:t>
            </a:r>
            <a:endParaRPr lang="en-US" sz="1600" b="1" dirty="0"/>
          </a:p>
        </p:txBody>
      </p:sp>
      <p:sp>
        <p:nvSpPr>
          <p:cNvPr id="20" name="TextBox 19"/>
          <p:cNvSpPr txBox="1"/>
          <p:nvPr/>
        </p:nvSpPr>
        <p:spPr>
          <a:xfrm>
            <a:off x="5592189" y="1546100"/>
            <a:ext cx="2651515" cy="1384995"/>
          </a:xfrm>
          <a:prstGeom prst="rect">
            <a:avLst/>
          </a:prstGeom>
          <a:noFill/>
        </p:spPr>
        <p:txBody>
          <a:bodyPr wrap="square" rtlCol="0">
            <a:spAutoFit/>
          </a:bodyPr>
          <a:lstStyle/>
          <a:p>
            <a:pPr marL="171450" indent="-171450">
              <a:buFont typeface="Arial" panose="020B0604020202020204" pitchFamily="34" charset="0"/>
              <a:buChar char="•"/>
            </a:pPr>
            <a:r>
              <a:rPr lang="en-US" sz="1200" dirty="0">
                <a:latin typeface="Consolas" panose="020B0609020204030204" pitchFamily="49" charset="0"/>
                <a:cs typeface="Consolas" panose="020B0609020204030204" pitchFamily="49" charset="0"/>
              </a:rPr>
              <a:t>u</a:t>
            </a:r>
            <a:r>
              <a:rPr lang="en-US" sz="1200" dirty="0" smtClean="0">
                <a:latin typeface="Consolas" panose="020B0609020204030204" pitchFamily="49" charset="0"/>
                <a:cs typeface="Consolas" panose="020B0609020204030204" pitchFamily="49" charset="0"/>
              </a:rPr>
              <a:t>nion</a:t>
            </a:r>
          </a:p>
          <a:p>
            <a:pPr marL="171450" indent="-171450">
              <a:buFont typeface="Arial" panose="020B0604020202020204" pitchFamily="34" charset="0"/>
              <a:buChar char="•"/>
            </a:pPr>
            <a:r>
              <a:rPr lang="en-US" sz="1200" dirty="0">
                <a:latin typeface="Consolas" panose="020B0609020204030204" pitchFamily="49" charset="0"/>
                <a:cs typeface="Consolas" panose="020B0609020204030204" pitchFamily="49" charset="0"/>
              </a:rPr>
              <a:t>i</a:t>
            </a:r>
            <a:r>
              <a:rPr lang="en-US" sz="1200" dirty="0" smtClean="0">
                <a:latin typeface="Consolas" panose="020B0609020204030204" pitchFamily="49" charset="0"/>
                <a:cs typeface="Consolas" panose="020B0609020204030204" pitchFamily="49" charset="0"/>
              </a:rPr>
              <a:t>ntersection</a:t>
            </a:r>
          </a:p>
          <a:p>
            <a:pPr marL="171450" indent="-171450">
              <a:buFont typeface="Arial" panose="020B0604020202020204" pitchFamily="34" charset="0"/>
              <a:buChar char="•"/>
            </a:pPr>
            <a:r>
              <a:rPr lang="en-US" sz="1200" dirty="0">
                <a:latin typeface="Consolas" panose="020B0609020204030204" pitchFamily="49" charset="0"/>
                <a:cs typeface="Consolas" panose="020B0609020204030204" pitchFamily="49" charset="0"/>
              </a:rPr>
              <a:t>s</a:t>
            </a:r>
            <a:r>
              <a:rPr lang="en-US" sz="1200" dirty="0" smtClean="0">
                <a:latin typeface="Consolas" panose="020B0609020204030204" pitchFamily="49" charset="0"/>
                <a:cs typeface="Consolas" panose="020B0609020204030204" pitchFamily="49" charset="0"/>
              </a:rPr>
              <a:t>ubtract</a:t>
            </a:r>
          </a:p>
          <a:p>
            <a:pPr marL="171450" indent="-171450">
              <a:buFont typeface="Arial" panose="020B0604020202020204" pitchFamily="34" charset="0"/>
              <a:buChar char="•"/>
            </a:pPr>
            <a:r>
              <a:rPr lang="en-US" sz="1200" dirty="0">
                <a:latin typeface="Consolas" panose="020B0609020204030204" pitchFamily="49" charset="0"/>
                <a:cs typeface="Consolas" panose="020B0609020204030204" pitchFamily="49" charset="0"/>
              </a:rPr>
              <a:t>d</a:t>
            </a:r>
            <a:r>
              <a:rPr lang="en-US" sz="1200" dirty="0" smtClean="0">
                <a:latin typeface="Consolas" panose="020B0609020204030204" pitchFamily="49" charset="0"/>
                <a:cs typeface="Consolas" panose="020B0609020204030204" pitchFamily="49" charset="0"/>
              </a:rPr>
              <a:t>istinct</a:t>
            </a:r>
          </a:p>
          <a:p>
            <a:pPr marL="171450" indent="-171450">
              <a:buFont typeface="Arial" panose="020B0604020202020204" pitchFamily="34" charset="0"/>
              <a:buChar char="•"/>
            </a:pPr>
            <a:r>
              <a:rPr lang="en-US" sz="1200" dirty="0" err="1" smtClean="0">
                <a:latin typeface="Consolas" panose="020B0609020204030204" pitchFamily="49" charset="0"/>
                <a:cs typeface="Consolas" panose="020B0609020204030204" pitchFamily="49" charset="0"/>
              </a:rPr>
              <a:t>cartesian</a:t>
            </a:r>
            <a:endParaRPr lang="en-US" sz="1200" dirty="0" smtClean="0">
              <a:latin typeface="Consolas" panose="020B0609020204030204" pitchFamily="49" charset="0"/>
              <a:cs typeface="Consolas" panose="020B0609020204030204" pitchFamily="49" charset="0"/>
            </a:endParaRPr>
          </a:p>
          <a:p>
            <a:pPr marL="171450" indent="-171450">
              <a:buFont typeface="Arial" panose="020B0604020202020204" pitchFamily="34" charset="0"/>
              <a:buChar char="•"/>
            </a:pPr>
            <a:r>
              <a:rPr lang="en-US" sz="1200" dirty="0" smtClean="0">
                <a:latin typeface="Consolas" panose="020B0609020204030204" pitchFamily="49" charset="0"/>
                <a:cs typeface="Consolas" panose="020B0609020204030204" pitchFamily="49" charset="0"/>
              </a:rPr>
              <a:t>zip</a:t>
            </a:r>
          </a:p>
          <a:p>
            <a:endParaRPr lang="en-US" sz="1200" dirty="0">
              <a:latin typeface="Consolas" panose="020B0609020204030204" pitchFamily="49" charset="0"/>
              <a:cs typeface="Consolas" panose="020B0609020204030204" pitchFamily="49" charset="0"/>
            </a:endParaRPr>
          </a:p>
        </p:txBody>
      </p:sp>
      <p:sp>
        <p:nvSpPr>
          <p:cNvPr id="21" name="TextBox 20"/>
          <p:cNvSpPr txBox="1"/>
          <p:nvPr/>
        </p:nvSpPr>
        <p:spPr>
          <a:xfrm>
            <a:off x="5592189" y="4201746"/>
            <a:ext cx="1572847" cy="646331"/>
          </a:xfrm>
          <a:prstGeom prst="rect">
            <a:avLst/>
          </a:prstGeom>
          <a:noFill/>
        </p:spPr>
        <p:txBody>
          <a:bodyPr wrap="square" rtlCol="0">
            <a:spAutoFit/>
          </a:bodyPr>
          <a:lstStyle/>
          <a:p>
            <a:pPr marL="171450" indent="-171450">
              <a:buFont typeface="Arial" panose="020B0604020202020204" pitchFamily="34" charset="0"/>
              <a:buChar char="•"/>
            </a:pPr>
            <a:r>
              <a:rPr lang="en-US" sz="1200" dirty="0" err="1" smtClean="0">
                <a:latin typeface="Consolas" panose="020B0609020204030204" pitchFamily="49" charset="0"/>
                <a:cs typeface="Consolas" panose="020B0609020204030204" pitchFamily="49" charset="0"/>
              </a:rPr>
              <a:t>takeOrdered</a:t>
            </a:r>
            <a:endParaRPr lang="en-US" sz="1200" dirty="0" smtClean="0">
              <a:latin typeface="Consolas" panose="020B0609020204030204" pitchFamily="49" charset="0"/>
              <a:cs typeface="Consolas" panose="020B0609020204030204" pitchFamily="49" charset="0"/>
            </a:endParaRPr>
          </a:p>
          <a:p>
            <a:pPr marL="171450" indent="-171450">
              <a:buFont typeface="Arial" panose="020B0604020202020204" pitchFamily="34" charset="0"/>
              <a:buChar char="•"/>
            </a:pPr>
            <a:endParaRPr lang="en-US" sz="1200" dirty="0" smtClean="0">
              <a:latin typeface="Consolas" panose="020B0609020204030204" pitchFamily="49" charset="0"/>
              <a:cs typeface="Consolas" panose="020B0609020204030204" pitchFamily="49" charset="0"/>
            </a:endParaRPr>
          </a:p>
          <a:p>
            <a:endParaRPr lang="en-US" sz="1200" dirty="0">
              <a:latin typeface="Consolas" panose="020B0609020204030204" pitchFamily="49" charset="0"/>
              <a:cs typeface="Consolas" panose="020B0609020204030204" pitchFamily="49" charset="0"/>
            </a:endParaRPr>
          </a:p>
        </p:txBody>
      </p:sp>
      <p:sp>
        <p:nvSpPr>
          <p:cNvPr id="23" name="TextBox 22"/>
          <p:cNvSpPr txBox="1"/>
          <p:nvPr/>
        </p:nvSpPr>
        <p:spPr>
          <a:xfrm>
            <a:off x="7896788" y="1149973"/>
            <a:ext cx="2130338" cy="338554"/>
          </a:xfrm>
          <a:prstGeom prst="rect">
            <a:avLst/>
          </a:prstGeom>
          <a:noFill/>
        </p:spPr>
        <p:txBody>
          <a:bodyPr wrap="square" rtlCol="0">
            <a:spAutoFit/>
          </a:bodyPr>
          <a:lstStyle/>
          <a:p>
            <a:r>
              <a:rPr lang="en-US" sz="1600" b="1" dirty="0" smtClean="0"/>
              <a:t>Data Structure / I/O</a:t>
            </a:r>
            <a:endParaRPr lang="en-US" sz="1600" b="1" dirty="0"/>
          </a:p>
        </p:txBody>
      </p:sp>
      <p:sp>
        <p:nvSpPr>
          <p:cNvPr id="25" name="TextBox 24"/>
          <p:cNvSpPr txBox="1"/>
          <p:nvPr/>
        </p:nvSpPr>
        <p:spPr>
          <a:xfrm>
            <a:off x="8033508" y="4157259"/>
            <a:ext cx="3167892" cy="1938992"/>
          </a:xfrm>
          <a:prstGeom prst="rect">
            <a:avLst/>
          </a:prstGeom>
          <a:noFill/>
        </p:spPr>
        <p:txBody>
          <a:bodyPr wrap="square" rtlCol="0">
            <a:spAutoFit/>
          </a:bodyPr>
          <a:lstStyle/>
          <a:p>
            <a:pPr marL="171450" indent="-171450">
              <a:buFont typeface="Arial" panose="020B0604020202020204" pitchFamily="34" charset="0"/>
              <a:buChar char="•"/>
            </a:pPr>
            <a:r>
              <a:rPr lang="en-US" sz="1200" dirty="0" err="1" smtClean="0">
                <a:latin typeface="Consolas" panose="020B0609020204030204" pitchFamily="49" charset="0"/>
                <a:cs typeface="Consolas" panose="020B0609020204030204" pitchFamily="49" charset="0"/>
              </a:rPr>
              <a:t>saveAsTextFile</a:t>
            </a:r>
            <a:endParaRPr lang="en-US" sz="1200" dirty="0">
              <a:latin typeface="Consolas" panose="020B0609020204030204" pitchFamily="49" charset="0"/>
              <a:cs typeface="Consolas" panose="020B0609020204030204" pitchFamily="49" charset="0"/>
            </a:endParaRPr>
          </a:p>
          <a:p>
            <a:pPr marL="171450" indent="-171450">
              <a:buFont typeface="Arial" panose="020B0604020202020204" pitchFamily="34" charset="0"/>
              <a:buChar char="•"/>
            </a:pPr>
            <a:r>
              <a:rPr lang="en-US" sz="1200" dirty="0" err="1">
                <a:latin typeface="Consolas" panose="020B0609020204030204" pitchFamily="49" charset="0"/>
                <a:cs typeface="Consolas" panose="020B0609020204030204" pitchFamily="49" charset="0"/>
              </a:rPr>
              <a:t>saveAsSequenceFile</a:t>
            </a:r>
            <a:endParaRPr lang="en-US" sz="1200" dirty="0">
              <a:latin typeface="Consolas" panose="020B0609020204030204" pitchFamily="49" charset="0"/>
              <a:cs typeface="Consolas" panose="020B0609020204030204" pitchFamily="49" charset="0"/>
            </a:endParaRPr>
          </a:p>
          <a:p>
            <a:pPr marL="171450" indent="-171450">
              <a:buFont typeface="Arial" panose="020B0604020202020204" pitchFamily="34" charset="0"/>
              <a:buChar char="•"/>
            </a:pPr>
            <a:r>
              <a:rPr lang="en-US" sz="1200" dirty="0" err="1" smtClean="0">
                <a:latin typeface="Consolas" panose="020B0609020204030204" pitchFamily="49" charset="0"/>
                <a:cs typeface="Consolas" panose="020B0609020204030204" pitchFamily="49" charset="0"/>
              </a:rPr>
              <a:t>saveAsObjectFile</a:t>
            </a:r>
            <a:endParaRPr lang="en-US" sz="1200" dirty="0" smtClean="0">
              <a:latin typeface="Consolas" panose="020B0609020204030204" pitchFamily="49" charset="0"/>
              <a:cs typeface="Consolas" panose="020B0609020204030204" pitchFamily="49" charset="0"/>
            </a:endParaRPr>
          </a:p>
          <a:p>
            <a:pPr marL="171450" indent="-171450">
              <a:buFont typeface="Arial" panose="020B0604020202020204" pitchFamily="34" charset="0"/>
              <a:buChar char="•"/>
            </a:pPr>
            <a:r>
              <a:rPr lang="en-US" sz="1200" dirty="0" err="1">
                <a:latin typeface="Consolas" panose="020B0609020204030204" pitchFamily="49" charset="0"/>
                <a:cs typeface="Consolas" panose="020B0609020204030204" pitchFamily="49" charset="0"/>
              </a:rPr>
              <a:t>saveAsHadoopDataset</a:t>
            </a:r>
            <a:endParaRPr lang="en-US" sz="1200" dirty="0">
              <a:latin typeface="Consolas" panose="020B0609020204030204" pitchFamily="49" charset="0"/>
              <a:cs typeface="Consolas" panose="020B0609020204030204" pitchFamily="49" charset="0"/>
            </a:endParaRPr>
          </a:p>
          <a:p>
            <a:pPr marL="171450" indent="-171450">
              <a:buFont typeface="Arial" panose="020B0604020202020204" pitchFamily="34" charset="0"/>
              <a:buChar char="•"/>
            </a:pPr>
            <a:r>
              <a:rPr lang="en-US" sz="1200" dirty="0" err="1">
                <a:latin typeface="Consolas" panose="020B0609020204030204" pitchFamily="49" charset="0"/>
                <a:cs typeface="Consolas" panose="020B0609020204030204" pitchFamily="49" charset="0"/>
              </a:rPr>
              <a:t>saveAsHadoopFile</a:t>
            </a:r>
            <a:endParaRPr lang="en-US" sz="1200" dirty="0">
              <a:latin typeface="Consolas" panose="020B0609020204030204" pitchFamily="49" charset="0"/>
              <a:cs typeface="Consolas" panose="020B0609020204030204" pitchFamily="49" charset="0"/>
            </a:endParaRPr>
          </a:p>
          <a:p>
            <a:pPr marL="171450" indent="-171450">
              <a:buFont typeface="Arial" panose="020B0604020202020204" pitchFamily="34" charset="0"/>
              <a:buChar char="•"/>
            </a:pPr>
            <a:r>
              <a:rPr lang="en-US" sz="1200" dirty="0" err="1">
                <a:latin typeface="Consolas" panose="020B0609020204030204" pitchFamily="49" charset="0"/>
                <a:cs typeface="Consolas" panose="020B0609020204030204" pitchFamily="49" charset="0"/>
              </a:rPr>
              <a:t>saveAsNewAPIHadoopDataset</a:t>
            </a:r>
            <a:endParaRPr lang="en-US" sz="1200" dirty="0">
              <a:latin typeface="Consolas" panose="020B0609020204030204" pitchFamily="49" charset="0"/>
              <a:cs typeface="Consolas" panose="020B0609020204030204" pitchFamily="49" charset="0"/>
            </a:endParaRPr>
          </a:p>
          <a:p>
            <a:pPr marL="171450" indent="-171450">
              <a:buFont typeface="Arial" panose="020B0604020202020204" pitchFamily="34" charset="0"/>
              <a:buChar char="•"/>
            </a:pPr>
            <a:r>
              <a:rPr lang="en-US" sz="1200" dirty="0" err="1">
                <a:latin typeface="Consolas" panose="020B0609020204030204" pitchFamily="49" charset="0"/>
                <a:cs typeface="Consolas" panose="020B0609020204030204" pitchFamily="49" charset="0"/>
              </a:rPr>
              <a:t>saveAsNewAPIHadoopFile</a:t>
            </a:r>
            <a:endParaRPr lang="en-US" sz="1200" dirty="0">
              <a:latin typeface="Consolas" panose="020B0609020204030204" pitchFamily="49" charset="0"/>
              <a:cs typeface="Consolas" panose="020B0609020204030204" pitchFamily="49" charset="0"/>
            </a:endParaRPr>
          </a:p>
          <a:p>
            <a:pPr marL="171450" indent="-171450">
              <a:buFont typeface="Arial" panose="020B0604020202020204" pitchFamily="34" charset="0"/>
              <a:buChar char="•"/>
            </a:pPr>
            <a:endParaRPr lang="en-US" sz="1200" dirty="0">
              <a:latin typeface="Consolas" panose="020B0609020204030204" pitchFamily="49" charset="0"/>
              <a:cs typeface="Consolas" panose="020B0609020204030204" pitchFamily="49" charset="0"/>
            </a:endParaRPr>
          </a:p>
          <a:p>
            <a:pPr marL="171450" indent="-171450">
              <a:buFont typeface="Arial" panose="020B0604020202020204" pitchFamily="34" charset="0"/>
              <a:buChar char="•"/>
            </a:pPr>
            <a:endParaRPr lang="en-US" sz="1200" dirty="0" smtClean="0">
              <a:latin typeface="Consolas" panose="020B0609020204030204" pitchFamily="49" charset="0"/>
              <a:cs typeface="Consolas" panose="020B0609020204030204" pitchFamily="49" charset="0"/>
            </a:endParaRPr>
          </a:p>
          <a:p>
            <a:endParaRPr lang="en-US" sz="1200" dirty="0">
              <a:latin typeface="Consolas" panose="020B0609020204030204" pitchFamily="49" charset="0"/>
              <a:cs typeface="Consolas" panose="020B0609020204030204" pitchFamily="49" charset="0"/>
            </a:endParaRPr>
          </a:p>
        </p:txBody>
      </p:sp>
      <p:sp>
        <p:nvSpPr>
          <p:cNvPr id="22" name="TextBox 21"/>
          <p:cNvSpPr txBox="1"/>
          <p:nvPr/>
        </p:nvSpPr>
        <p:spPr>
          <a:xfrm>
            <a:off x="8057051" y="1566360"/>
            <a:ext cx="3261492" cy="2308324"/>
          </a:xfrm>
          <a:prstGeom prst="rect">
            <a:avLst/>
          </a:prstGeom>
          <a:noFill/>
        </p:spPr>
        <p:txBody>
          <a:bodyPr wrap="square" rtlCol="0">
            <a:spAutoFit/>
          </a:bodyPr>
          <a:lstStyle/>
          <a:p>
            <a:pPr marL="171450" indent="-171450">
              <a:buFont typeface="Arial" panose="020B0604020202020204" pitchFamily="34" charset="0"/>
              <a:buChar char="•"/>
            </a:pPr>
            <a:r>
              <a:rPr lang="en-US" sz="1200" dirty="0" err="1" smtClean="0">
                <a:latin typeface="Consolas" panose="020B0609020204030204" pitchFamily="49" charset="0"/>
                <a:cs typeface="Consolas" panose="020B0609020204030204" pitchFamily="49" charset="0"/>
              </a:rPr>
              <a:t>keyBy</a:t>
            </a:r>
            <a:endParaRPr lang="en-US" sz="1200" dirty="0" smtClean="0">
              <a:latin typeface="Consolas" panose="020B0609020204030204" pitchFamily="49" charset="0"/>
              <a:cs typeface="Consolas" panose="020B0609020204030204" pitchFamily="49" charset="0"/>
            </a:endParaRPr>
          </a:p>
          <a:p>
            <a:pPr marL="171450" indent="-171450">
              <a:buFont typeface="Arial" panose="020B0604020202020204" pitchFamily="34" charset="0"/>
              <a:buChar char="•"/>
            </a:pPr>
            <a:r>
              <a:rPr lang="en-US" sz="1200" dirty="0" err="1" smtClean="0">
                <a:latin typeface="Consolas" panose="020B0609020204030204" pitchFamily="49" charset="0"/>
                <a:cs typeface="Consolas" panose="020B0609020204030204" pitchFamily="49" charset="0"/>
              </a:rPr>
              <a:t>zipWithIndex</a:t>
            </a:r>
            <a:endParaRPr lang="en-US" sz="1200" dirty="0" smtClean="0">
              <a:latin typeface="Consolas" panose="020B0609020204030204" pitchFamily="49" charset="0"/>
              <a:cs typeface="Consolas" panose="020B0609020204030204" pitchFamily="49" charset="0"/>
            </a:endParaRPr>
          </a:p>
          <a:p>
            <a:pPr marL="171450" indent="-171450">
              <a:buFont typeface="Arial" panose="020B0604020202020204" pitchFamily="34" charset="0"/>
              <a:buChar char="•"/>
            </a:pPr>
            <a:r>
              <a:rPr lang="en-US" sz="1200" dirty="0" err="1" smtClean="0">
                <a:latin typeface="Consolas" panose="020B0609020204030204" pitchFamily="49" charset="0"/>
                <a:cs typeface="Consolas" panose="020B0609020204030204" pitchFamily="49" charset="0"/>
              </a:rPr>
              <a:t>zipWithUniqueID</a:t>
            </a:r>
            <a:endParaRPr lang="en-US" sz="1200" dirty="0" smtClean="0">
              <a:latin typeface="Consolas" panose="020B0609020204030204" pitchFamily="49" charset="0"/>
              <a:cs typeface="Consolas" panose="020B0609020204030204" pitchFamily="49" charset="0"/>
            </a:endParaRPr>
          </a:p>
          <a:p>
            <a:pPr marL="171450" indent="-171450">
              <a:buFont typeface="Arial" panose="020B0604020202020204" pitchFamily="34" charset="0"/>
              <a:buChar char="•"/>
            </a:pPr>
            <a:r>
              <a:rPr lang="en-US" sz="1200" dirty="0" err="1" smtClean="0">
                <a:latin typeface="Consolas" panose="020B0609020204030204" pitchFamily="49" charset="0"/>
                <a:cs typeface="Consolas" panose="020B0609020204030204" pitchFamily="49" charset="0"/>
              </a:rPr>
              <a:t>zipPartitions</a:t>
            </a:r>
            <a:endParaRPr lang="en-US" sz="1200" dirty="0" smtClean="0">
              <a:latin typeface="Consolas" panose="020B0609020204030204" pitchFamily="49" charset="0"/>
              <a:cs typeface="Consolas" panose="020B0609020204030204" pitchFamily="49" charset="0"/>
            </a:endParaRPr>
          </a:p>
          <a:p>
            <a:pPr marL="171450" indent="-171450">
              <a:buFont typeface="Arial" panose="020B0604020202020204" pitchFamily="34" charset="0"/>
              <a:buChar char="•"/>
            </a:pPr>
            <a:r>
              <a:rPr lang="en-US" sz="1200" dirty="0" smtClean="0">
                <a:latin typeface="Consolas" panose="020B0609020204030204" pitchFamily="49" charset="0"/>
                <a:cs typeface="Consolas" panose="020B0609020204030204" pitchFamily="49" charset="0"/>
              </a:rPr>
              <a:t>coalesce</a:t>
            </a:r>
            <a:endParaRPr lang="en-US" sz="1200" dirty="0">
              <a:latin typeface="Consolas" panose="020B0609020204030204" pitchFamily="49" charset="0"/>
              <a:cs typeface="Consolas" panose="020B0609020204030204" pitchFamily="49" charset="0"/>
            </a:endParaRPr>
          </a:p>
          <a:p>
            <a:pPr marL="171450" indent="-171450">
              <a:buFont typeface="Arial" panose="020B0604020202020204" pitchFamily="34" charset="0"/>
              <a:buChar char="•"/>
            </a:pPr>
            <a:r>
              <a:rPr lang="en-US" sz="1200" dirty="0">
                <a:latin typeface="Consolas" panose="020B0609020204030204" pitchFamily="49" charset="0"/>
                <a:cs typeface="Consolas" panose="020B0609020204030204" pitchFamily="49" charset="0"/>
              </a:rPr>
              <a:t>repartition</a:t>
            </a:r>
          </a:p>
          <a:p>
            <a:pPr marL="171450" indent="-171450">
              <a:buFont typeface="Arial" panose="020B0604020202020204" pitchFamily="34" charset="0"/>
              <a:buChar char="•"/>
            </a:pPr>
            <a:r>
              <a:rPr lang="en-US" sz="1200" dirty="0" err="1">
                <a:latin typeface="Consolas" panose="020B0609020204030204" pitchFamily="49" charset="0"/>
                <a:cs typeface="Consolas" panose="020B0609020204030204" pitchFamily="49" charset="0"/>
              </a:rPr>
              <a:t>repartitionAndSortWithinPartitions</a:t>
            </a:r>
            <a:endParaRPr lang="en-US" sz="1200" dirty="0">
              <a:latin typeface="Consolas" panose="020B0609020204030204" pitchFamily="49" charset="0"/>
              <a:cs typeface="Consolas" panose="020B0609020204030204" pitchFamily="49" charset="0"/>
            </a:endParaRPr>
          </a:p>
          <a:p>
            <a:pPr marL="171450" indent="-171450">
              <a:buFont typeface="Arial" panose="020B0604020202020204" pitchFamily="34" charset="0"/>
              <a:buChar char="•"/>
            </a:pPr>
            <a:r>
              <a:rPr lang="en-US" sz="1200" dirty="0" smtClean="0">
                <a:latin typeface="Consolas" panose="020B0609020204030204" pitchFamily="49" charset="0"/>
                <a:cs typeface="Consolas" panose="020B0609020204030204" pitchFamily="49" charset="0"/>
              </a:rPr>
              <a:t>pipe</a:t>
            </a:r>
          </a:p>
          <a:p>
            <a:pPr marL="171450" indent="-171450">
              <a:buFont typeface="Arial" panose="020B0604020202020204" pitchFamily="34" charset="0"/>
              <a:buChar char="•"/>
            </a:pPr>
            <a:endParaRPr lang="en-US" sz="1200" dirty="0">
              <a:latin typeface="Consolas" panose="020B0609020204030204" pitchFamily="49" charset="0"/>
              <a:cs typeface="Consolas" panose="020B0609020204030204" pitchFamily="49" charset="0"/>
            </a:endParaRPr>
          </a:p>
          <a:p>
            <a:endParaRPr lang="en-US" sz="1200" dirty="0">
              <a:latin typeface="Consolas" panose="020B0609020204030204" pitchFamily="49" charset="0"/>
              <a:cs typeface="Consolas" panose="020B0609020204030204" pitchFamily="49" charset="0"/>
            </a:endParaRPr>
          </a:p>
          <a:p>
            <a:pPr marL="171450" indent="-171450">
              <a:buFont typeface="Arial" panose="020B0604020202020204" pitchFamily="34" charset="0"/>
              <a:buChar char="•"/>
            </a:pPr>
            <a:endParaRPr lang="en-US" sz="1200" dirty="0" smtClean="0">
              <a:latin typeface="Consolas" panose="020B0609020204030204" pitchFamily="49" charset="0"/>
              <a:cs typeface="Consolas" panose="020B0609020204030204" pitchFamily="49" charset="0"/>
            </a:endParaRPr>
          </a:p>
          <a:p>
            <a:endParaRPr lang="en-US" sz="1200" dirty="0">
              <a:latin typeface="Consolas" panose="020B0609020204030204" pitchFamily="49" charset="0"/>
              <a:cs typeface="Consolas" panose="020B0609020204030204" pitchFamily="49" charset="0"/>
            </a:endParaRPr>
          </a:p>
        </p:txBody>
      </p:sp>
      <p:sp>
        <p:nvSpPr>
          <p:cNvPr id="38" name="Rounded Rectangle 37"/>
          <p:cNvSpPr/>
          <p:nvPr/>
        </p:nvSpPr>
        <p:spPr>
          <a:xfrm>
            <a:off x="3781478" y="5871415"/>
            <a:ext cx="1661610" cy="195705"/>
          </a:xfrm>
          <a:prstGeom prst="roundRect">
            <a:avLst/>
          </a:prstGeom>
          <a:solidFill>
            <a:srgbClr val="CFEDF9"/>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ounded Rectangle 38"/>
          <p:cNvSpPr/>
          <p:nvPr/>
        </p:nvSpPr>
        <p:spPr>
          <a:xfrm>
            <a:off x="3781477" y="6069831"/>
            <a:ext cx="1661610" cy="164891"/>
          </a:xfrm>
          <a:prstGeom prst="roundRect">
            <a:avLst/>
          </a:prstGeom>
          <a:solidFill>
            <a:srgbClr val="CFEDF9"/>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p:nvSpPr>
        <p:spPr>
          <a:xfrm>
            <a:off x="3781476" y="6237433"/>
            <a:ext cx="1661610" cy="176524"/>
          </a:xfrm>
          <a:prstGeom prst="roundRect">
            <a:avLst/>
          </a:prstGeom>
          <a:solidFill>
            <a:srgbClr val="CFEDF9"/>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3551603" y="4173442"/>
            <a:ext cx="1994183" cy="3046988"/>
          </a:xfrm>
          <a:prstGeom prst="rect">
            <a:avLst/>
          </a:prstGeom>
          <a:noFill/>
        </p:spPr>
        <p:txBody>
          <a:bodyPr wrap="square" rtlCol="0">
            <a:spAutoFit/>
          </a:bodyPr>
          <a:lstStyle/>
          <a:p>
            <a:pPr marL="171450" indent="-171450">
              <a:buFont typeface="Arial" panose="020B0604020202020204" pitchFamily="34" charset="0"/>
              <a:buChar char="•"/>
            </a:pPr>
            <a:r>
              <a:rPr lang="en-US" sz="1200" dirty="0">
                <a:latin typeface="Consolas" panose="020B0609020204030204" pitchFamily="49" charset="0"/>
                <a:cs typeface="Consolas" panose="020B0609020204030204" pitchFamily="49" charset="0"/>
              </a:rPr>
              <a:t>c</a:t>
            </a:r>
            <a:r>
              <a:rPr lang="en-US" sz="1200" dirty="0" smtClean="0">
                <a:latin typeface="Consolas" panose="020B0609020204030204" pitchFamily="49" charset="0"/>
                <a:cs typeface="Consolas" panose="020B0609020204030204" pitchFamily="49" charset="0"/>
              </a:rPr>
              <a:t>ount</a:t>
            </a:r>
          </a:p>
          <a:p>
            <a:pPr marL="171450" indent="-171450">
              <a:buFont typeface="Arial" panose="020B0604020202020204" pitchFamily="34" charset="0"/>
              <a:buChar char="•"/>
            </a:pPr>
            <a:r>
              <a:rPr lang="en-US" sz="1200" dirty="0" err="1" smtClean="0">
                <a:latin typeface="Consolas" panose="020B0609020204030204" pitchFamily="49" charset="0"/>
                <a:cs typeface="Consolas" panose="020B0609020204030204" pitchFamily="49" charset="0"/>
              </a:rPr>
              <a:t>takeSample</a:t>
            </a:r>
            <a:endParaRPr lang="en-US" sz="1200" dirty="0" smtClean="0">
              <a:latin typeface="Consolas" panose="020B0609020204030204" pitchFamily="49" charset="0"/>
              <a:cs typeface="Consolas" panose="020B0609020204030204" pitchFamily="49" charset="0"/>
            </a:endParaRPr>
          </a:p>
          <a:p>
            <a:pPr marL="171450" indent="-171450">
              <a:buFont typeface="Arial" panose="020B0604020202020204" pitchFamily="34" charset="0"/>
              <a:buChar char="•"/>
            </a:pPr>
            <a:r>
              <a:rPr lang="en-US" sz="1200" dirty="0" smtClean="0">
                <a:latin typeface="Consolas" panose="020B0609020204030204" pitchFamily="49" charset="0"/>
                <a:cs typeface="Consolas" panose="020B0609020204030204" pitchFamily="49" charset="0"/>
              </a:rPr>
              <a:t>max</a:t>
            </a:r>
          </a:p>
          <a:p>
            <a:pPr marL="171450" indent="-171450">
              <a:buFont typeface="Arial" panose="020B0604020202020204" pitchFamily="34" charset="0"/>
              <a:buChar char="•"/>
            </a:pPr>
            <a:r>
              <a:rPr lang="en-US" sz="1200" dirty="0" smtClean="0">
                <a:latin typeface="Consolas" panose="020B0609020204030204" pitchFamily="49" charset="0"/>
                <a:cs typeface="Consolas" panose="020B0609020204030204" pitchFamily="49" charset="0"/>
              </a:rPr>
              <a:t>min</a:t>
            </a:r>
          </a:p>
          <a:p>
            <a:pPr marL="171450" indent="-171450">
              <a:buFont typeface="Arial" panose="020B0604020202020204" pitchFamily="34" charset="0"/>
              <a:buChar char="•"/>
            </a:pPr>
            <a:r>
              <a:rPr lang="en-US" sz="1200" dirty="0" smtClean="0">
                <a:latin typeface="Consolas" panose="020B0609020204030204" pitchFamily="49" charset="0"/>
                <a:cs typeface="Consolas" panose="020B0609020204030204" pitchFamily="49" charset="0"/>
              </a:rPr>
              <a:t>sum</a:t>
            </a:r>
          </a:p>
          <a:p>
            <a:pPr marL="171450" indent="-171450">
              <a:buFont typeface="Arial" panose="020B0604020202020204" pitchFamily="34" charset="0"/>
              <a:buChar char="•"/>
            </a:pPr>
            <a:r>
              <a:rPr lang="en-US" sz="1200" dirty="0">
                <a:latin typeface="Consolas" panose="020B0609020204030204" pitchFamily="49" charset="0"/>
                <a:cs typeface="Consolas" panose="020B0609020204030204" pitchFamily="49" charset="0"/>
              </a:rPr>
              <a:t>h</a:t>
            </a:r>
            <a:r>
              <a:rPr lang="en-US" sz="1200" dirty="0" smtClean="0">
                <a:latin typeface="Consolas" panose="020B0609020204030204" pitchFamily="49" charset="0"/>
                <a:cs typeface="Consolas" panose="020B0609020204030204" pitchFamily="49" charset="0"/>
              </a:rPr>
              <a:t>istogram</a:t>
            </a:r>
          </a:p>
          <a:p>
            <a:pPr marL="171450" indent="-171450">
              <a:buFont typeface="Arial" panose="020B0604020202020204" pitchFamily="34" charset="0"/>
              <a:buChar char="•"/>
            </a:pPr>
            <a:r>
              <a:rPr lang="en-US" sz="1200" dirty="0">
                <a:latin typeface="Consolas" panose="020B0609020204030204" pitchFamily="49" charset="0"/>
                <a:cs typeface="Consolas" panose="020B0609020204030204" pitchFamily="49" charset="0"/>
              </a:rPr>
              <a:t>m</a:t>
            </a:r>
            <a:r>
              <a:rPr lang="en-US" sz="1200" dirty="0" smtClean="0">
                <a:latin typeface="Consolas" panose="020B0609020204030204" pitchFamily="49" charset="0"/>
                <a:cs typeface="Consolas" panose="020B0609020204030204" pitchFamily="49" charset="0"/>
              </a:rPr>
              <a:t>ean</a:t>
            </a:r>
          </a:p>
          <a:p>
            <a:pPr marL="171450" indent="-171450">
              <a:buFont typeface="Arial" panose="020B0604020202020204" pitchFamily="34" charset="0"/>
              <a:buChar char="•"/>
            </a:pPr>
            <a:r>
              <a:rPr lang="en-US" sz="1200" dirty="0">
                <a:latin typeface="Consolas" panose="020B0609020204030204" pitchFamily="49" charset="0"/>
                <a:cs typeface="Consolas" panose="020B0609020204030204" pitchFamily="49" charset="0"/>
              </a:rPr>
              <a:t>v</a:t>
            </a:r>
            <a:r>
              <a:rPr lang="en-US" sz="1200" dirty="0" smtClean="0">
                <a:latin typeface="Consolas" panose="020B0609020204030204" pitchFamily="49" charset="0"/>
                <a:cs typeface="Consolas" panose="020B0609020204030204" pitchFamily="49" charset="0"/>
              </a:rPr>
              <a:t>ariance</a:t>
            </a:r>
          </a:p>
          <a:p>
            <a:pPr marL="171450" indent="-171450">
              <a:buFont typeface="Arial" panose="020B0604020202020204" pitchFamily="34" charset="0"/>
              <a:buChar char="•"/>
            </a:pPr>
            <a:r>
              <a:rPr lang="en-US" sz="1200" dirty="0" err="1" smtClean="0">
                <a:latin typeface="Consolas" panose="020B0609020204030204" pitchFamily="49" charset="0"/>
                <a:cs typeface="Consolas" panose="020B0609020204030204" pitchFamily="49" charset="0"/>
              </a:rPr>
              <a:t>stdev</a:t>
            </a:r>
            <a:endParaRPr lang="en-US" sz="1200" dirty="0" smtClean="0">
              <a:latin typeface="Consolas" panose="020B0609020204030204" pitchFamily="49" charset="0"/>
              <a:cs typeface="Consolas" panose="020B0609020204030204" pitchFamily="49" charset="0"/>
            </a:endParaRPr>
          </a:p>
          <a:p>
            <a:pPr marL="171450" indent="-171450">
              <a:buFont typeface="Arial" panose="020B0604020202020204" pitchFamily="34" charset="0"/>
              <a:buChar char="•"/>
            </a:pPr>
            <a:r>
              <a:rPr lang="en-US" sz="1200" dirty="0" err="1" smtClean="0">
                <a:latin typeface="Consolas" panose="020B0609020204030204" pitchFamily="49" charset="0"/>
                <a:cs typeface="Consolas" panose="020B0609020204030204" pitchFamily="49" charset="0"/>
              </a:rPr>
              <a:t>sampleVariance</a:t>
            </a:r>
            <a:endParaRPr lang="en-US" sz="1200" dirty="0" smtClean="0">
              <a:latin typeface="Consolas" panose="020B0609020204030204" pitchFamily="49" charset="0"/>
              <a:cs typeface="Consolas" panose="020B0609020204030204" pitchFamily="49" charset="0"/>
            </a:endParaRPr>
          </a:p>
          <a:p>
            <a:pPr marL="171450" indent="-171450">
              <a:buFont typeface="Arial" panose="020B0604020202020204" pitchFamily="34" charset="0"/>
              <a:buChar char="•"/>
            </a:pPr>
            <a:r>
              <a:rPr lang="en-US" sz="1200" dirty="0" err="1">
                <a:latin typeface="Consolas" panose="020B0609020204030204" pitchFamily="49" charset="0"/>
                <a:cs typeface="Consolas" panose="020B0609020204030204" pitchFamily="49" charset="0"/>
              </a:rPr>
              <a:t>countApprox</a:t>
            </a:r>
            <a:endParaRPr lang="en-US" sz="1200" dirty="0">
              <a:latin typeface="Consolas" panose="020B0609020204030204" pitchFamily="49" charset="0"/>
              <a:cs typeface="Consolas" panose="020B0609020204030204" pitchFamily="49" charset="0"/>
            </a:endParaRPr>
          </a:p>
          <a:p>
            <a:pPr marL="171450" indent="-171450">
              <a:buFont typeface="Arial" panose="020B0604020202020204" pitchFamily="34" charset="0"/>
              <a:buChar char="•"/>
            </a:pPr>
            <a:r>
              <a:rPr lang="en-US" sz="1200" dirty="0" err="1">
                <a:latin typeface="Consolas" panose="020B0609020204030204" pitchFamily="49" charset="0"/>
                <a:cs typeface="Consolas" panose="020B0609020204030204" pitchFamily="49" charset="0"/>
              </a:rPr>
              <a:t>countApproxDistinct</a:t>
            </a:r>
            <a:endParaRPr lang="en-US" sz="1200" dirty="0">
              <a:latin typeface="Consolas" panose="020B0609020204030204" pitchFamily="49" charset="0"/>
              <a:cs typeface="Consolas" panose="020B0609020204030204" pitchFamily="49" charset="0"/>
            </a:endParaRPr>
          </a:p>
          <a:p>
            <a:pPr marL="171450" indent="-171450">
              <a:buFont typeface="Arial" panose="020B0604020202020204" pitchFamily="34" charset="0"/>
              <a:buChar char="•"/>
            </a:pPr>
            <a:endParaRPr lang="en-US" sz="1200" dirty="0">
              <a:latin typeface="Consolas" panose="020B0609020204030204" pitchFamily="49" charset="0"/>
              <a:cs typeface="Consolas" panose="020B0609020204030204" pitchFamily="49" charset="0"/>
            </a:endParaRPr>
          </a:p>
          <a:p>
            <a:pPr marL="171450" indent="-171450">
              <a:buFont typeface="Arial" panose="020B0604020202020204" pitchFamily="34" charset="0"/>
              <a:buChar char="•"/>
            </a:pPr>
            <a:endParaRPr lang="en-US" sz="1200" dirty="0" smtClean="0">
              <a:latin typeface="Consolas" panose="020B0609020204030204" pitchFamily="49" charset="0"/>
              <a:cs typeface="Consolas" panose="020B0609020204030204" pitchFamily="49" charset="0"/>
            </a:endParaRPr>
          </a:p>
          <a:p>
            <a:pPr marL="171450" indent="-171450">
              <a:buFont typeface="Arial" panose="020B0604020202020204" pitchFamily="34" charset="0"/>
              <a:buChar char="•"/>
            </a:pPr>
            <a:endParaRPr lang="en-US" sz="1200" dirty="0" smtClean="0">
              <a:latin typeface="Consolas" panose="020B0609020204030204" pitchFamily="49" charset="0"/>
              <a:cs typeface="Consolas" panose="020B0609020204030204" pitchFamily="49" charset="0"/>
            </a:endParaRPr>
          </a:p>
          <a:p>
            <a:endParaRPr lang="en-US" sz="1200" dirty="0">
              <a:latin typeface="Consolas" panose="020B0609020204030204" pitchFamily="49" charset="0"/>
              <a:cs typeface="Consolas" panose="020B0609020204030204" pitchFamily="49" charset="0"/>
            </a:endParaRPr>
          </a:p>
        </p:txBody>
      </p:sp>
      <p:sp>
        <p:nvSpPr>
          <p:cNvPr id="11" name="TextBox 10"/>
          <p:cNvSpPr txBox="1"/>
          <p:nvPr/>
        </p:nvSpPr>
        <p:spPr>
          <a:xfrm>
            <a:off x="1511016" y="4178886"/>
            <a:ext cx="1994183" cy="2677656"/>
          </a:xfrm>
          <a:prstGeom prst="rect">
            <a:avLst/>
          </a:prstGeom>
          <a:noFill/>
        </p:spPr>
        <p:txBody>
          <a:bodyPr wrap="square" rtlCol="0">
            <a:spAutoFit/>
          </a:bodyPr>
          <a:lstStyle/>
          <a:p>
            <a:pPr marL="171450" indent="-171450">
              <a:buFont typeface="Arial" panose="020B0604020202020204" pitchFamily="34" charset="0"/>
              <a:buChar char="•"/>
            </a:pPr>
            <a:r>
              <a:rPr lang="en-US" sz="1200" dirty="0" smtClean="0">
                <a:latin typeface="Consolas" panose="020B0609020204030204" pitchFamily="49" charset="0"/>
                <a:cs typeface="Consolas" panose="020B0609020204030204" pitchFamily="49" charset="0"/>
              </a:rPr>
              <a:t>reduce</a:t>
            </a:r>
          </a:p>
          <a:p>
            <a:pPr marL="171450" indent="-171450">
              <a:buFont typeface="Arial" panose="020B0604020202020204" pitchFamily="34" charset="0"/>
              <a:buChar char="•"/>
            </a:pPr>
            <a:r>
              <a:rPr lang="en-US" sz="1200" dirty="0" smtClean="0">
                <a:latin typeface="Consolas" panose="020B0609020204030204" pitchFamily="49" charset="0"/>
                <a:cs typeface="Consolas" panose="020B0609020204030204" pitchFamily="49" charset="0"/>
              </a:rPr>
              <a:t>collect</a:t>
            </a:r>
          </a:p>
          <a:p>
            <a:pPr marL="171450" indent="-171450">
              <a:buFont typeface="Arial" panose="020B0604020202020204" pitchFamily="34" charset="0"/>
              <a:buChar char="•"/>
            </a:pPr>
            <a:r>
              <a:rPr lang="en-US" sz="1200" dirty="0" smtClean="0">
                <a:latin typeface="Consolas" panose="020B0609020204030204" pitchFamily="49" charset="0"/>
                <a:cs typeface="Consolas" panose="020B0609020204030204" pitchFamily="49" charset="0"/>
              </a:rPr>
              <a:t>aggregate</a:t>
            </a:r>
          </a:p>
          <a:p>
            <a:pPr marL="171450" indent="-171450">
              <a:buFont typeface="Arial" panose="020B0604020202020204" pitchFamily="34" charset="0"/>
              <a:buChar char="•"/>
            </a:pPr>
            <a:r>
              <a:rPr lang="en-US" sz="1200" dirty="0" smtClean="0">
                <a:latin typeface="Consolas" panose="020B0609020204030204" pitchFamily="49" charset="0"/>
                <a:cs typeface="Consolas" panose="020B0609020204030204" pitchFamily="49" charset="0"/>
              </a:rPr>
              <a:t>fold</a:t>
            </a:r>
          </a:p>
          <a:p>
            <a:pPr marL="171450" indent="-171450">
              <a:buFont typeface="Arial" panose="020B0604020202020204" pitchFamily="34" charset="0"/>
              <a:buChar char="•"/>
            </a:pPr>
            <a:r>
              <a:rPr lang="en-US" sz="1200" dirty="0" smtClean="0">
                <a:latin typeface="Consolas" panose="020B0609020204030204" pitchFamily="49" charset="0"/>
                <a:cs typeface="Consolas" panose="020B0609020204030204" pitchFamily="49" charset="0"/>
              </a:rPr>
              <a:t>first</a:t>
            </a:r>
            <a:endParaRPr lang="en-US" sz="1200" dirty="0">
              <a:latin typeface="Consolas" panose="020B0609020204030204" pitchFamily="49" charset="0"/>
              <a:cs typeface="Consolas" panose="020B0609020204030204" pitchFamily="49" charset="0"/>
            </a:endParaRPr>
          </a:p>
          <a:p>
            <a:pPr marL="171450" indent="-171450">
              <a:buFont typeface="Arial" panose="020B0604020202020204" pitchFamily="34" charset="0"/>
              <a:buChar char="•"/>
            </a:pPr>
            <a:r>
              <a:rPr lang="en-US" sz="1200" dirty="0">
                <a:latin typeface="Consolas" panose="020B0609020204030204" pitchFamily="49" charset="0"/>
                <a:cs typeface="Consolas" panose="020B0609020204030204" pitchFamily="49" charset="0"/>
              </a:rPr>
              <a:t>take</a:t>
            </a:r>
          </a:p>
          <a:p>
            <a:pPr marL="171450" indent="-171450">
              <a:buFont typeface="Arial" panose="020B0604020202020204" pitchFamily="34" charset="0"/>
              <a:buChar char="•"/>
            </a:pPr>
            <a:r>
              <a:rPr lang="en-US" sz="1200" dirty="0" err="1">
                <a:latin typeface="Consolas" panose="020B0609020204030204" pitchFamily="49" charset="0"/>
                <a:cs typeface="Consolas" panose="020B0609020204030204" pitchFamily="49" charset="0"/>
              </a:rPr>
              <a:t>forEach</a:t>
            </a:r>
            <a:endParaRPr lang="en-US" sz="1200" dirty="0">
              <a:latin typeface="Consolas" panose="020B0609020204030204" pitchFamily="49" charset="0"/>
              <a:cs typeface="Consolas" panose="020B0609020204030204" pitchFamily="49" charset="0"/>
            </a:endParaRPr>
          </a:p>
          <a:p>
            <a:pPr marL="171450" indent="-171450">
              <a:buFont typeface="Arial" panose="020B0604020202020204" pitchFamily="34" charset="0"/>
              <a:buChar char="•"/>
            </a:pPr>
            <a:r>
              <a:rPr lang="en-US" sz="1200" dirty="0">
                <a:latin typeface="Consolas" panose="020B0609020204030204" pitchFamily="49" charset="0"/>
                <a:cs typeface="Consolas" panose="020B0609020204030204" pitchFamily="49" charset="0"/>
              </a:rPr>
              <a:t>top</a:t>
            </a:r>
          </a:p>
          <a:p>
            <a:pPr marL="171450" indent="-171450">
              <a:buFont typeface="Arial" panose="020B0604020202020204" pitchFamily="34" charset="0"/>
              <a:buChar char="•"/>
            </a:pPr>
            <a:r>
              <a:rPr lang="en-US" sz="1200" dirty="0" err="1" smtClean="0">
                <a:latin typeface="Consolas" panose="020B0609020204030204" pitchFamily="49" charset="0"/>
                <a:cs typeface="Consolas" panose="020B0609020204030204" pitchFamily="49" charset="0"/>
              </a:rPr>
              <a:t>treeAggregate</a:t>
            </a:r>
            <a:endParaRPr lang="en-US" sz="1200" dirty="0" smtClean="0">
              <a:latin typeface="Consolas" panose="020B0609020204030204" pitchFamily="49" charset="0"/>
              <a:cs typeface="Consolas" panose="020B0609020204030204" pitchFamily="49" charset="0"/>
            </a:endParaRPr>
          </a:p>
          <a:p>
            <a:pPr marL="171450" indent="-171450">
              <a:buFont typeface="Arial" panose="020B0604020202020204" pitchFamily="34" charset="0"/>
              <a:buChar char="•"/>
            </a:pPr>
            <a:r>
              <a:rPr lang="en-US" sz="1200" dirty="0" err="1" smtClean="0">
                <a:latin typeface="Consolas" panose="020B0609020204030204" pitchFamily="49" charset="0"/>
                <a:cs typeface="Consolas" panose="020B0609020204030204" pitchFamily="49" charset="0"/>
              </a:rPr>
              <a:t>treeReduce</a:t>
            </a:r>
            <a:endParaRPr lang="en-US" sz="1200" dirty="0" smtClean="0">
              <a:latin typeface="Consolas" panose="020B0609020204030204" pitchFamily="49" charset="0"/>
              <a:cs typeface="Consolas" panose="020B0609020204030204" pitchFamily="49" charset="0"/>
            </a:endParaRPr>
          </a:p>
          <a:p>
            <a:pPr marL="171450" indent="-171450">
              <a:buFont typeface="Arial" panose="020B0604020202020204" pitchFamily="34" charset="0"/>
              <a:buChar char="•"/>
            </a:pPr>
            <a:r>
              <a:rPr lang="en-US" sz="1200" dirty="0" err="1" smtClean="0">
                <a:latin typeface="Consolas" panose="020B0609020204030204" pitchFamily="49" charset="0"/>
                <a:cs typeface="Consolas" panose="020B0609020204030204" pitchFamily="49" charset="0"/>
              </a:rPr>
              <a:t>forEachPartition</a:t>
            </a:r>
            <a:endParaRPr lang="en-US" sz="1200" dirty="0" smtClean="0">
              <a:latin typeface="Consolas" panose="020B0609020204030204" pitchFamily="49" charset="0"/>
              <a:cs typeface="Consolas" panose="020B0609020204030204" pitchFamily="49" charset="0"/>
            </a:endParaRPr>
          </a:p>
          <a:p>
            <a:pPr marL="171450" indent="-171450">
              <a:buFont typeface="Arial" panose="020B0604020202020204" pitchFamily="34" charset="0"/>
              <a:buChar char="•"/>
            </a:pPr>
            <a:r>
              <a:rPr lang="en-US" sz="1200" dirty="0" err="1" smtClean="0">
                <a:latin typeface="Consolas" panose="020B0609020204030204" pitchFamily="49" charset="0"/>
                <a:cs typeface="Consolas" panose="020B0609020204030204" pitchFamily="49" charset="0"/>
              </a:rPr>
              <a:t>collectAsMap</a:t>
            </a:r>
            <a:endParaRPr lang="en-US" sz="1200" dirty="0" smtClean="0">
              <a:latin typeface="Consolas" panose="020B0609020204030204" pitchFamily="49" charset="0"/>
              <a:cs typeface="Consolas" panose="020B0609020204030204" pitchFamily="49" charset="0"/>
            </a:endParaRPr>
          </a:p>
          <a:p>
            <a:pPr marL="171450" indent="-171450">
              <a:buFont typeface="Arial" panose="020B0604020202020204" pitchFamily="34" charset="0"/>
              <a:buChar char="•"/>
            </a:pPr>
            <a:endParaRPr lang="en-US" sz="1200" dirty="0" smtClean="0">
              <a:latin typeface="Consolas" panose="020B0609020204030204" pitchFamily="49" charset="0"/>
              <a:cs typeface="Consolas" panose="020B0609020204030204" pitchFamily="49" charset="0"/>
            </a:endParaRPr>
          </a:p>
          <a:p>
            <a:endParaRPr lang="en-US" sz="12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4791633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734400" y="286784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err="1" smtClean="0"/>
              <a:t>KeyBy</a:t>
            </a:r>
            <a:endParaRPr lang="en-US" dirty="0"/>
          </a:p>
        </p:txBody>
      </p:sp>
      <p:sp>
        <p:nvSpPr>
          <p:cNvPr id="4" name="Rectangle 3"/>
          <p:cNvSpPr/>
          <p:nvPr/>
        </p:nvSpPr>
        <p:spPr>
          <a:xfrm>
            <a:off x="2126749" y="3231049"/>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2514794" y="1894625"/>
            <a:ext cx="1419253" cy="400110"/>
          </a:xfrm>
          <a:prstGeom prst="rect">
            <a:avLst/>
          </a:prstGeom>
          <a:noFill/>
        </p:spPr>
        <p:txBody>
          <a:bodyPr wrap="square" rtlCol="0">
            <a:spAutoFit/>
          </a:bodyPr>
          <a:lstStyle/>
          <a:p>
            <a:r>
              <a:rPr lang="en-US" sz="2000" dirty="0" smtClean="0"/>
              <a:t>RDD: </a:t>
            </a:r>
            <a:r>
              <a:rPr lang="en-US" sz="2000" b="1" dirty="0" smtClean="0">
                <a:solidFill>
                  <a:srgbClr val="1482AC"/>
                </a:solidFill>
              </a:rPr>
              <a:t>x</a:t>
            </a:r>
            <a:endParaRPr lang="en-US" sz="2000" b="1" dirty="0">
              <a:solidFill>
                <a:srgbClr val="1482AC"/>
              </a:solidFill>
            </a:endParaRPr>
          </a:p>
        </p:txBody>
      </p:sp>
      <p:pic>
        <p:nvPicPr>
          <p:cNvPr id="11" name="Picture 2" descr="http://www.insideoutretreats.com/site/images/TransformationButterflie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7446" y="6378507"/>
            <a:ext cx="2009304" cy="479493"/>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1734400" y="2869122"/>
            <a:ext cx="650755" cy="307777"/>
          </a:xfrm>
          <a:prstGeom prst="rect">
            <a:avLst/>
          </a:prstGeom>
          <a:noFill/>
        </p:spPr>
        <p:txBody>
          <a:bodyPr wrap="square" rtlCol="0">
            <a:spAutoFit/>
          </a:bodyPr>
          <a:lstStyle/>
          <a:p>
            <a:r>
              <a:rPr lang="en-US" sz="1400" dirty="0" smtClean="0">
                <a:solidFill>
                  <a:schemeClr val="bg1"/>
                </a:solidFill>
              </a:rPr>
              <a:t>James</a:t>
            </a:r>
            <a:endParaRPr lang="en-US" sz="1400" dirty="0">
              <a:solidFill>
                <a:schemeClr val="bg1"/>
              </a:solidFill>
            </a:endParaRPr>
          </a:p>
        </p:txBody>
      </p:sp>
      <p:sp>
        <p:nvSpPr>
          <p:cNvPr id="22" name="TextBox 21"/>
          <p:cNvSpPr txBox="1"/>
          <p:nvPr/>
        </p:nvSpPr>
        <p:spPr>
          <a:xfrm>
            <a:off x="2126749" y="3229948"/>
            <a:ext cx="649352" cy="307777"/>
          </a:xfrm>
          <a:prstGeom prst="rect">
            <a:avLst/>
          </a:prstGeom>
          <a:noFill/>
        </p:spPr>
        <p:txBody>
          <a:bodyPr wrap="square" rtlCol="0">
            <a:spAutoFit/>
          </a:bodyPr>
          <a:lstStyle/>
          <a:p>
            <a:r>
              <a:rPr lang="en-US" sz="1400" dirty="0" smtClean="0">
                <a:solidFill>
                  <a:schemeClr val="bg1"/>
                </a:solidFill>
              </a:rPr>
              <a:t>Anna</a:t>
            </a:r>
            <a:endParaRPr lang="en-US" sz="1400" dirty="0">
              <a:solidFill>
                <a:schemeClr val="bg1"/>
              </a:solidFill>
            </a:endParaRPr>
          </a:p>
        </p:txBody>
      </p:sp>
      <p:cxnSp>
        <p:nvCxnSpPr>
          <p:cNvPr id="18" name="Straight Arrow Connector 17"/>
          <p:cNvCxnSpPr/>
          <p:nvPr/>
        </p:nvCxnSpPr>
        <p:spPr>
          <a:xfrm flipH="1">
            <a:off x="1769135" y="4602290"/>
            <a:ext cx="520733" cy="0"/>
          </a:xfrm>
          <a:prstGeom prst="straightConnector1">
            <a:avLst/>
          </a:prstGeom>
          <a:ln w="127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449628" y="4402235"/>
            <a:ext cx="605698" cy="400110"/>
          </a:xfrm>
          <a:prstGeom prst="rect">
            <a:avLst/>
          </a:prstGeom>
          <a:noFill/>
        </p:spPr>
        <p:txBody>
          <a:bodyPr wrap="square" rtlCol="0">
            <a:spAutoFit/>
          </a:bodyPr>
          <a:lstStyle/>
          <a:p>
            <a:r>
              <a:rPr lang="en-US" sz="2000" dirty="0" smtClean="0"/>
              <a:t>‘F’</a:t>
            </a:r>
            <a:endParaRPr lang="en-US" sz="1600" dirty="0"/>
          </a:p>
        </p:txBody>
      </p:sp>
      <p:cxnSp>
        <p:nvCxnSpPr>
          <p:cNvPr id="43" name="Straight Arrow Connector 42"/>
          <p:cNvCxnSpPr/>
          <p:nvPr/>
        </p:nvCxnSpPr>
        <p:spPr>
          <a:xfrm>
            <a:off x="5630051" y="3771046"/>
            <a:ext cx="1958852" cy="25703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 name="Rectangle 4"/>
          <p:cNvSpPr/>
          <p:nvPr/>
        </p:nvSpPr>
        <p:spPr>
          <a:xfrm>
            <a:off x="2514794" y="3565378"/>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2545878" y="3566403"/>
            <a:ext cx="568225" cy="305652"/>
          </a:xfrm>
          <a:prstGeom prst="rect">
            <a:avLst/>
          </a:prstGeom>
          <a:noFill/>
        </p:spPr>
        <p:txBody>
          <a:bodyPr wrap="square" rtlCol="0">
            <a:spAutoFit/>
          </a:bodyPr>
          <a:lstStyle/>
          <a:p>
            <a:r>
              <a:rPr lang="en-US" sz="1400" dirty="0" smtClean="0">
                <a:solidFill>
                  <a:schemeClr val="bg1"/>
                </a:solidFill>
              </a:rPr>
              <a:t>Fred</a:t>
            </a:r>
            <a:endParaRPr lang="en-US" sz="1400" dirty="0">
              <a:solidFill>
                <a:schemeClr val="bg1"/>
              </a:solidFill>
            </a:endParaRPr>
          </a:p>
        </p:txBody>
      </p:sp>
      <p:grpSp>
        <p:nvGrpSpPr>
          <p:cNvPr id="13" name="Group 12"/>
          <p:cNvGrpSpPr/>
          <p:nvPr/>
        </p:nvGrpSpPr>
        <p:grpSpPr>
          <a:xfrm>
            <a:off x="7824616" y="3568791"/>
            <a:ext cx="2519122" cy="1079995"/>
            <a:chOff x="7436661" y="3529425"/>
            <a:chExt cx="2519122" cy="1079995"/>
          </a:xfrm>
        </p:grpSpPr>
        <p:sp>
          <p:nvSpPr>
            <p:cNvPr id="29" name="Rectangle 28"/>
            <p:cNvSpPr/>
            <p:nvPr/>
          </p:nvSpPr>
          <p:spPr>
            <a:xfrm>
              <a:off x="7436661" y="3529425"/>
              <a:ext cx="2519122"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7800606" y="3529425"/>
              <a:ext cx="1067912" cy="307777"/>
            </a:xfrm>
            <a:prstGeom prst="rect">
              <a:avLst/>
            </a:prstGeom>
            <a:noFill/>
          </p:spPr>
          <p:txBody>
            <a:bodyPr wrap="square" rtlCol="0">
              <a:spAutoFit/>
            </a:bodyPr>
            <a:lstStyle/>
            <a:p>
              <a:r>
                <a:rPr lang="en-US" sz="1400" dirty="0" smtClean="0">
                  <a:solidFill>
                    <a:schemeClr val="bg1"/>
                  </a:solidFill>
                </a:rPr>
                <a:t>“Fred”</a:t>
              </a:r>
              <a:endParaRPr lang="en-US" sz="1400" dirty="0">
                <a:solidFill>
                  <a:schemeClr val="bg1"/>
                </a:solidFill>
              </a:endParaRPr>
            </a:p>
          </p:txBody>
        </p:sp>
        <p:sp>
          <p:nvSpPr>
            <p:cNvPr id="32" name="TextBox 31"/>
            <p:cNvSpPr txBox="1"/>
            <p:nvPr/>
          </p:nvSpPr>
          <p:spPr>
            <a:xfrm>
              <a:off x="7451409" y="3536489"/>
              <a:ext cx="344792" cy="307777"/>
            </a:xfrm>
            <a:prstGeom prst="rect">
              <a:avLst/>
            </a:prstGeom>
            <a:solidFill>
              <a:srgbClr val="FFFF00"/>
            </a:solidFill>
          </p:spPr>
          <p:txBody>
            <a:bodyPr wrap="square" rtlCol="0">
              <a:spAutoFit/>
            </a:bodyPr>
            <a:lstStyle/>
            <a:p>
              <a:pPr algn="ctr"/>
              <a:r>
                <a:rPr lang="en-US" sz="1400" dirty="0" smtClean="0"/>
                <a:t>F</a:t>
              </a:r>
              <a:endParaRPr lang="en-US" sz="1400" dirty="0"/>
            </a:p>
          </p:txBody>
        </p:sp>
      </p:grpSp>
      <p:sp>
        <p:nvSpPr>
          <p:cNvPr id="34" name="TextBox 33"/>
          <p:cNvSpPr txBox="1"/>
          <p:nvPr/>
        </p:nvSpPr>
        <p:spPr>
          <a:xfrm>
            <a:off x="8546999" y="1894625"/>
            <a:ext cx="1419253" cy="400110"/>
          </a:xfrm>
          <a:prstGeom prst="rect">
            <a:avLst/>
          </a:prstGeom>
          <a:noFill/>
        </p:spPr>
        <p:txBody>
          <a:bodyPr wrap="square" rtlCol="0">
            <a:spAutoFit/>
          </a:bodyPr>
          <a:lstStyle/>
          <a:p>
            <a:r>
              <a:rPr lang="en-US" sz="2000" dirty="0" smtClean="0"/>
              <a:t>RDD: </a:t>
            </a:r>
            <a:r>
              <a:rPr lang="en-US" sz="2000" b="1" dirty="0">
                <a:solidFill>
                  <a:srgbClr val="E68042"/>
                </a:solidFill>
              </a:rPr>
              <a:t>y</a:t>
            </a:r>
          </a:p>
        </p:txBody>
      </p:sp>
      <p:pic>
        <p:nvPicPr>
          <p:cNvPr id="35" name="Picture 3" descr="C:\Dropbox\Databricks\images etc\green (Mobile).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81945" y="190145"/>
            <a:ext cx="505427" cy="674429"/>
          </a:xfrm>
          <a:prstGeom prst="rect">
            <a:avLst/>
          </a:prstGeom>
          <a:noFill/>
          <a:ln w="15875">
            <a:solidFill>
              <a:schemeClr val="tx1"/>
            </a:solidFill>
          </a:ln>
          <a:extLst>
            <a:ext uri="{909E8E84-426E-40DD-AFC4-6F175D3DCCD1}">
              <a14:hiddenFill xmlns:a14="http://schemas.microsoft.com/office/drawing/2010/main">
                <a:solidFill>
                  <a:srgbClr val="FFFFFF"/>
                </a:solidFill>
              </a14:hiddenFill>
            </a:ext>
          </a:extLst>
        </p:spPr>
      </p:pic>
      <p:grpSp>
        <p:nvGrpSpPr>
          <p:cNvPr id="8" name="Group 7"/>
          <p:cNvGrpSpPr/>
          <p:nvPr/>
        </p:nvGrpSpPr>
        <p:grpSpPr>
          <a:xfrm>
            <a:off x="8237425" y="3947837"/>
            <a:ext cx="2519122" cy="1079995"/>
            <a:chOff x="7660526" y="3985622"/>
            <a:chExt cx="2519122" cy="1079995"/>
          </a:xfrm>
        </p:grpSpPr>
        <p:sp>
          <p:nvSpPr>
            <p:cNvPr id="21" name="Rectangle 20"/>
            <p:cNvSpPr/>
            <p:nvPr/>
          </p:nvSpPr>
          <p:spPr>
            <a:xfrm>
              <a:off x="7660526" y="3985622"/>
              <a:ext cx="2519122"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7675274" y="3992686"/>
              <a:ext cx="344792" cy="307777"/>
            </a:xfrm>
            <a:prstGeom prst="rect">
              <a:avLst/>
            </a:prstGeom>
            <a:solidFill>
              <a:srgbClr val="7030A0"/>
            </a:solidFill>
          </p:spPr>
          <p:txBody>
            <a:bodyPr wrap="square" rtlCol="0">
              <a:spAutoFit/>
            </a:bodyPr>
            <a:lstStyle/>
            <a:p>
              <a:pPr algn="ctr"/>
              <a:r>
                <a:rPr lang="en-US" sz="1400" dirty="0" smtClean="0">
                  <a:solidFill>
                    <a:schemeClr val="bg1"/>
                  </a:solidFill>
                </a:rPr>
                <a:t>J</a:t>
              </a:r>
              <a:endParaRPr lang="en-US" sz="1400" dirty="0">
                <a:solidFill>
                  <a:schemeClr val="bg1"/>
                </a:solidFill>
              </a:endParaRPr>
            </a:p>
          </p:txBody>
        </p:sp>
        <p:sp>
          <p:nvSpPr>
            <p:cNvPr id="27" name="TextBox 26"/>
            <p:cNvSpPr txBox="1"/>
            <p:nvPr/>
          </p:nvSpPr>
          <p:spPr>
            <a:xfrm>
              <a:off x="8024470" y="3985622"/>
              <a:ext cx="1742369" cy="307777"/>
            </a:xfrm>
            <a:prstGeom prst="rect">
              <a:avLst/>
            </a:prstGeom>
            <a:noFill/>
          </p:spPr>
          <p:txBody>
            <a:bodyPr wrap="square" rtlCol="0">
              <a:spAutoFit/>
            </a:bodyPr>
            <a:lstStyle/>
            <a:p>
              <a:r>
                <a:rPr lang="en-US" sz="1400" dirty="0" smtClean="0">
                  <a:solidFill>
                    <a:schemeClr val="bg1"/>
                  </a:solidFill>
                </a:rPr>
                <a:t>“John”</a:t>
              </a:r>
              <a:endParaRPr lang="en-US" sz="1400" dirty="0">
                <a:solidFill>
                  <a:schemeClr val="bg1"/>
                </a:solidFill>
              </a:endParaRPr>
            </a:p>
          </p:txBody>
        </p:sp>
      </p:grpSp>
      <p:sp>
        <p:nvSpPr>
          <p:cNvPr id="16" name="Rounded Rectangle 15"/>
          <p:cNvSpPr/>
          <p:nvPr/>
        </p:nvSpPr>
        <p:spPr>
          <a:xfrm>
            <a:off x="2385155" y="3440952"/>
            <a:ext cx="2777319" cy="1309967"/>
          </a:xfrm>
          <a:prstGeom prst="roundRect">
            <a:avLst/>
          </a:prstGeom>
          <a:noFill/>
          <a:ln w="41275">
            <a:solidFill>
              <a:srgbClr val="DB1F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2864353" y="3947838"/>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2898685" y="3985622"/>
            <a:ext cx="820132" cy="307777"/>
          </a:xfrm>
          <a:prstGeom prst="rect">
            <a:avLst/>
          </a:prstGeom>
          <a:noFill/>
        </p:spPr>
        <p:txBody>
          <a:bodyPr wrap="square" rtlCol="0">
            <a:spAutoFit/>
          </a:bodyPr>
          <a:lstStyle/>
          <a:p>
            <a:r>
              <a:rPr lang="en-US" sz="1400" dirty="0" smtClean="0">
                <a:solidFill>
                  <a:schemeClr val="bg1"/>
                </a:solidFill>
              </a:rPr>
              <a:t>John</a:t>
            </a:r>
            <a:endParaRPr lang="en-US" sz="1400" dirty="0">
              <a:solidFill>
                <a:schemeClr val="bg1"/>
              </a:solidFill>
            </a:endParaRPr>
          </a:p>
        </p:txBody>
      </p:sp>
    </p:spTree>
    <p:extLst>
      <p:ext uri="{BB962C8B-B14F-4D97-AF65-F5344CB8AC3E}">
        <p14:creationId xmlns:p14="http://schemas.microsoft.com/office/powerpoint/2010/main" val="6034018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1734400" y="2867843"/>
            <a:ext cx="2519122" cy="1079995"/>
            <a:chOff x="1734400" y="2867843"/>
            <a:chExt cx="2519122" cy="1079995"/>
          </a:xfrm>
        </p:grpSpPr>
        <p:sp>
          <p:nvSpPr>
            <p:cNvPr id="3" name="Rectangle 2"/>
            <p:cNvSpPr/>
            <p:nvPr/>
          </p:nvSpPr>
          <p:spPr>
            <a:xfrm>
              <a:off x="1734400" y="286784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1734400" y="2869122"/>
              <a:ext cx="650755" cy="307777"/>
            </a:xfrm>
            <a:prstGeom prst="rect">
              <a:avLst/>
            </a:prstGeom>
            <a:noFill/>
          </p:spPr>
          <p:txBody>
            <a:bodyPr wrap="square" rtlCol="0">
              <a:spAutoFit/>
            </a:bodyPr>
            <a:lstStyle/>
            <a:p>
              <a:r>
                <a:rPr lang="en-US" sz="1400" dirty="0" smtClean="0">
                  <a:solidFill>
                    <a:schemeClr val="bg1"/>
                  </a:solidFill>
                </a:rPr>
                <a:t>James</a:t>
              </a:r>
              <a:endParaRPr lang="en-US" sz="1400" dirty="0">
                <a:solidFill>
                  <a:schemeClr val="bg1"/>
                </a:solidFill>
              </a:endParaRPr>
            </a:p>
          </p:txBody>
        </p:sp>
      </p:grpSp>
      <p:grpSp>
        <p:nvGrpSpPr>
          <p:cNvPr id="10" name="Group 9"/>
          <p:cNvGrpSpPr/>
          <p:nvPr/>
        </p:nvGrpSpPr>
        <p:grpSpPr>
          <a:xfrm>
            <a:off x="7520591" y="3228486"/>
            <a:ext cx="2519122" cy="1079995"/>
            <a:chOff x="7203225" y="4828721"/>
            <a:chExt cx="2519122" cy="1079995"/>
          </a:xfrm>
        </p:grpSpPr>
        <p:sp>
          <p:nvSpPr>
            <p:cNvPr id="40" name="Rectangle 39"/>
            <p:cNvSpPr/>
            <p:nvPr/>
          </p:nvSpPr>
          <p:spPr>
            <a:xfrm>
              <a:off x="7203225" y="4828721"/>
              <a:ext cx="2519122"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7560519" y="4833534"/>
              <a:ext cx="1067912" cy="307777"/>
            </a:xfrm>
            <a:prstGeom prst="rect">
              <a:avLst/>
            </a:prstGeom>
            <a:noFill/>
          </p:spPr>
          <p:txBody>
            <a:bodyPr wrap="square" rtlCol="0">
              <a:spAutoFit/>
            </a:bodyPr>
            <a:lstStyle/>
            <a:p>
              <a:r>
                <a:rPr lang="en-US" sz="1400" dirty="0" smtClean="0">
                  <a:solidFill>
                    <a:schemeClr val="bg1"/>
                  </a:solidFill>
                </a:rPr>
                <a:t>“Anna”</a:t>
              </a:r>
              <a:endParaRPr lang="en-US" sz="1400" dirty="0">
                <a:solidFill>
                  <a:schemeClr val="bg1"/>
                </a:solidFill>
              </a:endParaRPr>
            </a:p>
          </p:txBody>
        </p:sp>
        <p:sp>
          <p:nvSpPr>
            <p:cNvPr id="33" name="TextBox 32"/>
            <p:cNvSpPr txBox="1"/>
            <p:nvPr/>
          </p:nvSpPr>
          <p:spPr>
            <a:xfrm>
              <a:off x="7216135" y="4840598"/>
              <a:ext cx="344792" cy="307777"/>
            </a:xfrm>
            <a:prstGeom prst="rect">
              <a:avLst/>
            </a:prstGeom>
            <a:solidFill>
              <a:srgbClr val="92D050"/>
            </a:solidFill>
          </p:spPr>
          <p:txBody>
            <a:bodyPr wrap="square" rtlCol="0">
              <a:spAutoFit/>
            </a:bodyPr>
            <a:lstStyle/>
            <a:p>
              <a:pPr algn="ctr"/>
              <a:r>
                <a:rPr lang="en-US" sz="1400" dirty="0"/>
                <a:t>A</a:t>
              </a:r>
            </a:p>
          </p:txBody>
        </p:sp>
      </p:grpSp>
      <p:sp>
        <p:nvSpPr>
          <p:cNvPr id="16" name="Rounded Rectangle 15"/>
          <p:cNvSpPr/>
          <p:nvPr/>
        </p:nvSpPr>
        <p:spPr>
          <a:xfrm>
            <a:off x="1995238" y="3129347"/>
            <a:ext cx="2777319" cy="1309967"/>
          </a:xfrm>
          <a:prstGeom prst="roundRect">
            <a:avLst/>
          </a:prstGeom>
          <a:noFill/>
          <a:ln w="41275">
            <a:solidFill>
              <a:srgbClr val="DB1F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err="1" smtClean="0"/>
              <a:t>KeyBy</a:t>
            </a:r>
            <a:endParaRPr lang="en-US" dirty="0"/>
          </a:p>
        </p:txBody>
      </p:sp>
      <p:sp>
        <p:nvSpPr>
          <p:cNvPr id="4" name="Rectangle 3"/>
          <p:cNvSpPr/>
          <p:nvPr/>
        </p:nvSpPr>
        <p:spPr>
          <a:xfrm>
            <a:off x="2126749" y="3231049"/>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2514794" y="1894625"/>
            <a:ext cx="1419253" cy="400110"/>
          </a:xfrm>
          <a:prstGeom prst="rect">
            <a:avLst/>
          </a:prstGeom>
          <a:noFill/>
        </p:spPr>
        <p:txBody>
          <a:bodyPr wrap="square" rtlCol="0">
            <a:spAutoFit/>
          </a:bodyPr>
          <a:lstStyle/>
          <a:p>
            <a:r>
              <a:rPr lang="en-US" sz="2000" dirty="0" smtClean="0"/>
              <a:t>RDD: </a:t>
            </a:r>
            <a:r>
              <a:rPr lang="en-US" sz="2000" b="1" dirty="0" smtClean="0">
                <a:solidFill>
                  <a:srgbClr val="1482AC"/>
                </a:solidFill>
              </a:rPr>
              <a:t>x</a:t>
            </a:r>
            <a:endParaRPr lang="en-US" sz="2000" b="1" dirty="0">
              <a:solidFill>
                <a:srgbClr val="1482AC"/>
              </a:solidFill>
            </a:endParaRPr>
          </a:p>
        </p:txBody>
      </p:sp>
      <p:pic>
        <p:nvPicPr>
          <p:cNvPr id="11" name="Picture 2" descr="http://www.insideoutretreats.com/site/images/TransformationButterflie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7446" y="6378507"/>
            <a:ext cx="2009304" cy="479493"/>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p:cNvSpPr txBox="1"/>
          <p:nvPr/>
        </p:nvSpPr>
        <p:spPr>
          <a:xfrm>
            <a:off x="2126749" y="3229948"/>
            <a:ext cx="649352" cy="307777"/>
          </a:xfrm>
          <a:prstGeom prst="rect">
            <a:avLst/>
          </a:prstGeom>
          <a:noFill/>
        </p:spPr>
        <p:txBody>
          <a:bodyPr wrap="square" rtlCol="0">
            <a:spAutoFit/>
          </a:bodyPr>
          <a:lstStyle/>
          <a:p>
            <a:r>
              <a:rPr lang="en-US" sz="1400" dirty="0" smtClean="0">
                <a:solidFill>
                  <a:schemeClr val="bg1"/>
                </a:solidFill>
              </a:rPr>
              <a:t>Anna</a:t>
            </a:r>
            <a:endParaRPr lang="en-US" sz="1400" dirty="0">
              <a:solidFill>
                <a:schemeClr val="bg1"/>
              </a:solidFill>
            </a:endParaRPr>
          </a:p>
        </p:txBody>
      </p:sp>
      <p:cxnSp>
        <p:nvCxnSpPr>
          <p:cNvPr id="18" name="Straight Arrow Connector 17"/>
          <p:cNvCxnSpPr/>
          <p:nvPr/>
        </p:nvCxnSpPr>
        <p:spPr>
          <a:xfrm flipH="1">
            <a:off x="1379218" y="4266620"/>
            <a:ext cx="520733" cy="0"/>
          </a:xfrm>
          <a:prstGeom prst="straightConnector1">
            <a:avLst/>
          </a:prstGeom>
          <a:ln w="127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059711" y="4066565"/>
            <a:ext cx="605698" cy="400110"/>
          </a:xfrm>
          <a:prstGeom prst="rect">
            <a:avLst/>
          </a:prstGeom>
          <a:noFill/>
        </p:spPr>
        <p:txBody>
          <a:bodyPr wrap="square" rtlCol="0">
            <a:spAutoFit/>
          </a:bodyPr>
          <a:lstStyle/>
          <a:p>
            <a:r>
              <a:rPr lang="en-US" sz="2000" dirty="0" smtClean="0"/>
              <a:t>‘A’</a:t>
            </a:r>
            <a:endParaRPr lang="en-US" sz="1600" dirty="0"/>
          </a:p>
        </p:txBody>
      </p:sp>
      <p:cxnSp>
        <p:nvCxnSpPr>
          <p:cNvPr id="43" name="Straight Arrow Connector 42"/>
          <p:cNvCxnSpPr/>
          <p:nvPr/>
        </p:nvCxnSpPr>
        <p:spPr>
          <a:xfrm>
            <a:off x="5212080" y="3429000"/>
            <a:ext cx="198280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 name="Rectangle 4"/>
          <p:cNvSpPr/>
          <p:nvPr/>
        </p:nvSpPr>
        <p:spPr>
          <a:xfrm>
            <a:off x="2514794" y="3565378"/>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2545878" y="3566403"/>
            <a:ext cx="568225" cy="305652"/>
          </a:xfrm>
          <a:prstGeom prst="rect">
            <a:avLst/>
          </a:prstGeom>
          <a:noFill/>
        </p:spPr>
        <p:txBody>
          <a:bodyPr wrap="square" rtlCol="0">
            <a:spAutoFit/>
          </a:bodyPr>
          <a:lstStyle/>
          <a:p>
            <a:r>
              <a:rPr lang="en-US" sz="1400" dirty="0" smtClean="0">
                <a:solidFill>
                  <a:schemeClr val="bg1"/>
                </a:solidFill>
              </a:rPr>
              <a:t>Fred</a:t>
            </a:r>
            <a:endParaRPr lang="en-US" sz="1400" dirty="0">
              <a:solidFill>
                <a:schemeClr val="bg1"/>
              </a:solidFill>
            </a:endParaRPr>
          </a:p>
        </p:txBody>
      </p:sp>
      <p:sp>
        <p:nvSpPr>
          <p:cNvPr id="12" name="Rectangle 11"/>
          <p:cNvSpPr/>
          <p:nvPr/>
        </p:nvSpPr>
        <p:spPr>
          <a:xfrm>
            <a:off x="2864353" y="3947838"/>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2898685" y="3985622"/>
            <a:ext cx="820132" cy="307777"/>
          </a:xfrm>
          <a:prstGeom prst="rect">
            <a:avLst/>
          </a:prstGeom>
          <a:noFill/>
        </p:spPr>
        <p:txBody>
          <a:bodyPr wrap="square" rtlCol="0">
            <a:spAutoFit/>
          </a:bodyPr>
          <a:lstStyle/>
          <a:p>
            <a:r>
              <a:rPr lang="en-US" sz="1400" dirty="0" smtClean="0">
                <a:solidFill>
                  <a:schemeClr val="bg1"/>
                </a:solidFill>
              </a:rPr>
              <a:t>John</a:t>
            </a:r>
            <a:endParaRPr lang="en-US" sz="1400" dirty="0">
              <a:solidFill>
                <a:schemeClr val="bg1"/>
              </a:solidFill>
            </a:endParaRPr>
          </a:p>
        </p:txBody>
      </p:sp>
      <p:grpSp>
        <p:nvGrpSpPr>
          <p:cNvPr id="13" name="Group 12"/>
          <p:cNvGrpSpPr/>
          <p:nvPr/>
        </p:nvGrpSpPr>
        <p:grpSpPr>
          <a:xfrm>
            <a:off x="7824616" y="3568791"/>
            <a:ext cx="2519122" cy="1079995"/>
            <a:chOff x="7436661" y="3529425"/>
            <a:chExt cx="2519122" cy="1079995"/>
          </a:xfrm>
        </p:grpSpPr>
        <p:sp>
          <p:nvSpPr>
            <p:cNvPr id="29" name="Rectangle 28"/>
            <p:cNvSpPr/>
            <p:nvPr/>
          </p:nvSpPr>
          <p:spPr>
            <a:xfrm>
              <a:off x="7436661" y="3529425"/>
              <a:ext cx="2519122"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7800606" y="3529425"/>
              <a:ext cx="1067912" cy="307777"/>
            </a:xfrm>
            <a:prstGeom prst="rect">
              <a:avLst/>
            </a:prstGeom>
            <a:noFill/>
          </p:spPr>
          <p:txBody>
            <a:bodyPr wrap="square" rtlCol="0">
              <a:spAutoFit/>
            </a:bodyPr>
            <a:lstStyle/>
            <a:p>
              <a:r>
                <a:rPr lang="en-US" sz="1400" dirty="0" smtClean="0">
                  <a:solidFill>
                    <a:schemeClr val="bg1"/>
                  </a:solidFill>
                </a:rPr>
                <a:t>“Fred”</a:t>
              </a:r>
              <a:endParaRPr lang="en-US" sz="1400" dirty="0">
                <a:solidFill>
                  <a:schemeClr val="bg1"/>
                </a:solidFill>
              </a:endParaRPr>
            </a:p>
          </p:txBody>
        </p:sp>
        <p:sp>
          <p:nvSpPr>
            <p:cNvPr id="32" name="TextBox 31"/>
            <p:cNvSpPr txBox="1"/>
            <p:nvPr/>
          </p:nvSpPr>
          <p:spPr>
            <a:xfrm>
              <a:off x="7451409" y="3536489"/>
              <a:ext cx="344792" cy="307777"/>
            </a:xfrm>
            <a:prstGeom prst="rect">
              <a:avLst/>
            </a:prstGeom>
            <a:solidFill>
              <a:srgbClr val="FFFF00"/>
            </a:solidFill>
          </p:spPr>
          <p:txBody>
            <a:bodyPr wrap="square" rtlCol="0">
              <a:spAutoFit/>
            </a:bodyPr>
            <a:lstStyle/>
            <a:p>
              <a:pPr algn="ctr"/>
              <a:r>
                <a:rPr lang="en-US" sz="1400" dirty="0" smtClean="0"/>
                <a:t>F</a:t>
              </a:r>
              <a:endParaRPr lang="en-US" sz="1400" dirty="0"/>
            </a:p>
          </p:txBody>
        </p:sp>
      </p:grpSp>
      <p:sp>
        <p:nvSpPr>
          <p:cNvPr id="34" name="TextBox 33"/>
          <p:cNvSpPr txBox="1"/>
          <p:nvPr/>
        </p:nvSpPr>
        <p:spPr>
          <a:xfrm>
            <a:off x="8546999" y="1894625"/>
            <a:ext cx="1419253" cy="400110"/>
          </a:xfrm>
          <a:prstGeom prst="rect">
            <a:avLst/>
          </a:prstGeom>
          <a:noFill/>
        </p:spPr>
        <p:txBody>
          <a:bodyPr wrap="square" rtlCol="0">
            <a:spAutoFit/>
          </a:bodyPr>
          <a:lstStyle/>
          <a:p>
            <a:r>
              <a:rPr lang="en-US" sz="2000" dirty="0" smtClean="0"/>
              <a:t>RDD: </a:t>
            </a:r>
            <a:r>
              <a:rPr lang="en-US" sz="2000" b="1" dirty="0">
                <a:solidFill>
                  <a:srgbClr val="E68042"/>
                </a:solidFill>
              </a:rPr>
              <a:t>y</a:t>
            </a:r>
          </a:p>
        </p:txBody>
      </p:sp>
      <p:pic>
        <p:nvPicPr>
          <p:cNvPr id="35" name="Picture 3" descr="C:\Dropbox\Databricks\images etc\green (Mobile).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81945" y="190145"/>
            <a:ext cx="505427" cy="674429"/>
          </a:xfrm>
          <a:prstGeom prst="rect">
            <a:avLst/>
          </a:prstGeom>
          <a:noFill/>
          <a:ln w="15875">
            <a:solidFill>
              <a:schemeClr val="tx1"/>
            </a:solidFill>
          </a:ln>
          <a:extLst>
            <a:ext uri="{909E8E84-426E-40DD-AFC4-6F175D3DCCD1}">
              <a14:hiddenFill xmlns:a14="http://schemas.microsoft.com/office/drawing/2010/main">
                <a:solidFill>
                  <a:srgbClr val="FFFFFF"/>
                </a:solidFill>
              </a14:hiddenFill>
            </a:ext>
          </a:extLst>
        </p:spPr>
      </p:pic>
      <p:grpSp>
        <p:nvGrpSpPr>
          <p:cNvPr id="8" name="Group 7"/>
          <p:cNvGrpSpPr/>
          <p:nvPr/>
        </p:nvGrpSpPr>
        <p:grpSpPr>
          <a:xfrm>
            <a:off x="8237425" y="3947837"/>
            <a:ext cx="2519122" cy="1079995"/>
            <a:chOff x="7660526" y="3985622"/>
            <a:chExt cx="2519122" cy="1079995"/>
          </a:xfrm>
        </p:grpSpPr>
        <p:sp>
          <p:nvSpPr>
            <p:cNvPr id="21" name="Rectangle 20"/>
            <p:cNvSpPr/>
            <p:nvPr/>
          </p:nvSpPr>
          <p:spPr>
            <a:xfrm>
              <a:off x="7660526" y="3985622"/>
              <a:ext cx="2519122"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7675274" y="3992686"/>
              <a:ext cx="344792" cy="307777"/>
            </a:xfrm>
            <a:prstGeom prst="rect">
              <a:avLst/>
            </a:prstGeom>
            <a:solidFill>
              <a:srgbClr val="7030A0"/>
            </a:solidFill>
          </p:spPr>
          <p:txBody>
            <a:bodyPr wrap="square" rtlCol="0">
              <a:spAutoFit/>
            </a:bodyPr>
            <a:lstStyle/>
            <a:p>
              <a:pPr algn="ctr"/>
              <a:r>
                <a:rPr lang="en-US" sz="1400" dirty="0" smtClean="0">
                  <a:solidFill>
                    <a:schemeClr val="bg1"/>
                  </a:solidFill>
                </a:rPr>
                <a:t>J</a:t>
              </a:r>
              <a:endParaRPr lang="en-US" sz="1400" dirty="0">
                <a:solidFill>
                  <a:schemeClr val="bg1"/>
                </a:solidFill>
              </a:endParaRPr>
            </a:p>
          </p:txBody>
        </p:sp>
        <p:sp>
          <p:nvSpPr>
            <p:cNvPr id="27" name="TextBox 26"/>
            <p:cNvSpPr txBox="1"/>
            <p:nvPr/>
          </p:nvSpPr>
          <p:spPr>
            <a:xfrm>
              <a:off x="8024470" y="3985622"/>
              <a:ext cx="1742369" cy="307777"/>
            </a:xfrm>
            <a:prstGeom prst="rect">
              <a:avLst/>
            </a:prstGeom>
            <a:noFill/>
          </p:spPr>
          <p:txBody>
            <a:bodyPr wrap="square" rtlCol="0">
              <a:spAutoFit/>
            </a:bodyPr>
            <a:lstStyle/>
            <a:p>
              <a:r>
                <a:rPr lang="en-US" sz="1400" dirty="0" smtClean="0">
                  <a:solidFill>
                    <a:schemeClr val="bg1"/>
                  </a:solidFill>
                </a:rPr>
                <a:t>“John”</a:t>
              </a:r>
              <a:endParaRPr lang="en-US" sz="1400" dirty="0">
                <a:solidFill>
                  <a:schemeClr val="bg1"/>
                </a:solidFill>
              </a:endParaRPr>
            </a:p>
          </p:txBody>
        </p:sp>
      </p:grpSp>
    </p:spTree>
    <p:extLst>
      <p:ext uri="{BB962C8B-B14F-4D97-AF65-F5344CB8AC3E}">
        <p14:creationId xmlns:p14="http://schemas.microsoft.com/office/powerpoint/2010/main" val="15382113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40"/>
          <p:cNvSpPr/>
          <p:nvPr/>
        </p:nvSpPr>
        <p:spPr>
          <a:xfrm>
            <a:off x="7181653" y="2867842"/>
            <a:ext cx="2519122"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p:cNvSpPr txBox="1"/>
          <p:nvPr/>
        </p:nvSpPr>
        <p:spPr>
          <a:xfrm>
            <a:off x="7196401" y="2874906"/>
            <a:ext cx="344792" cy="307777"/>
          </a:xfrm>
          <a:prstGeom prst="rect">
            <a:avLst/>
          </a:prstGeom>
          <a:solidFill>
            <a:srgbClr val="7030A0"/>
          </a:solidFill>
        </p:spPr>
        <p:txBody>
          <a:bodyPr wrap="square" rtlCol="0">
            <a:spAutoFit/>
          </a:bodyPr>
          <a:lstStyle/>
          <a:p>
            <a:pPr algn="ctr"/>
            <a:r>
              <a:rPr lang="en-US" sz="1400" dirty="0" smtClean="0">
                <a:solidFill>
                  <a:schemeClr val="bg1"/>
                </a:solidFill>
              </a:rPr>
              <a:t>J</a:t>
            </a:r>
            <a:endParaRPr lang="en-US" sz="1400" dirty="0">
              <a:solidFill>
                <a:schemeClr val="bg1"/>
              </a:solidFill>
            </a:endParaRPr>
          </a:p>
        </p:txBody>
      </p:sp>
      <p:sp>
        <p:nvSpPr>
          <p:cNvPr id="45" name="TextBox 44"/>
          <p:cNvSpPr txBox="1"/>
          <p:nvPr/>
        </p:nvSpPr>
        <p:spPr>
          <a:xfrm>
            <a:off x="7545597" y="2867842"/>
            <a:ext cx="1742369" cy="307777"/>
          </a:xfrm>
          <a:prstGeom prst="rect">
            <a:avLst/>
          </a:prstGeom>
          <a:noFill/>
        </p:spPr>
        <p:txBody>
          <a:bodyPr wrap="square" rtlCol="0">
            <a:spAutoFit/>
          </a:bodyPr>
          <a:lstStyle/>
          <a:p>
            <a:r>
              <a:rPr lang="en-US" sz="1400" dirty="0" smtClean="0">
                <a:solidFill>
                  <a:schemeClr val="bg1"/>
                </a:solidFill>
              </a:rPr>
              <a:t>“James”</a:t>
            </a:r>
            <a:endParaRPr lang="en-US" sz="1400" dirty="0">
              <a:solidFill>
                <a:schemeClr val="bg1"/>
              </a:solidFill>
            </a:endParaRPr>
          </a:p>
        </p:txBody>
      </p:sp>
      <p:sp>
        <p:nvSpPr>
          <p:cNvPr id="40" name="Rectangle 39"/>
          <p:cNvSpPr/>
          <p:nvPr/>
        </p:nvSpPr>
        <p:spPr>
          <a:xfrm>
            <a:off x="7520591" y="3228486"/>
            <a:ext cx="2519122"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7877885" y="3233299"/>
            <a:ext cx="1067912" cy="307777"/>
          </a:xfrm>
          <a:prstGeom prst="rect">
            <a:avLst/>
          </a:prstGeom>
          <a:noFill/>
        </p:spPr>
        <p:txBody>
          <a:bodyPr wrap="square" rtlCol="0">
            <a:spAutoFit/>
          </a:bodyPr>
          <a:lstStyle/>
          <a:p>
            <a:r>
              <a:rPr lang="en-US" sz="1400" dirty="0" smtClean="0">
                <a:solidFill>
                  <a:schemeClr val="bg1"/>
                </a:solidFill>
              </a:rPr>
              <a:t>“Anna”</a:t>
            </a:r>
            <a:endParaRPr lang="en-US" sz="1400" dirty="0">
              <a:solidFill>
                <a:schemeClr val="bg1"/>
              </a:solidFill>
            </a:endParaRPr>
          </a:p>
        </p:txBody>
      </p:sp>
      <p:sp>
        <p:nvSpPr>
          <p:cNvPr id="33" name="TextBox 32"/>
          <p:cNvSpPr txBox="1"/>
          <p:nvPr/>
        </p:nvSpPr>
        <p:spPr>
          <a:xfrm>
            <a:off x="7533501" y="3240363"/>
            <a:ext cx="344792" cy="307777"/>
          </a:xfrm>
          <a:prstGeom prst="rect">
            <a:avLst/>
          </a:prstGeom>
          <a:solidFill>
            <a:srgbClr val="92D050"/>
          </a:solidFill>
        </p:spPr>
        <p:txBody>
          <a:bodyPr wrap="square" rtlCol="0">
            <a:spAutoFit/>
          </a:bodyPr>
          <a:lstStyle/>
          <a:p>
            <a:pPr algn="ctr"/>
            <a:r>
              <a:rPr lang="en-US" sz="1400" dirty="0"/>
              <a:t>A</a:t>
            </a:r>
          </a:p>
        </p:txBody>
      </p:sp>
      <p:sp>
        <p:nvSpPr>
          <p:cNvPr id="16" name="Rounded Rectangle 15"/>
          <p:cNvSpPr/>
          <p:nvPr/>
        </p:nvSpPr>
        <p:spPr>
          <a:xfrm>
            <a:off x="1594811" y="2738168"/>
            <a:ext cx="2777319" cy="1309967"/>
          </a:xfrm>
          <a:prstGeom prst="roundRect">
            <a:avLst/>
          </a:prstGeom>
          <a:noFill/>
          <a:ln w="41275">
            <a:solidFill>
              <a:srgbClr val="DB1F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err="1" smtClean="0"/>
              <a:t>KeyBy</a:t>
            </a:r>
            <a:endParaRPr lang="en-US" dirty="0"/>
          </a:p>
        </p:txBody>
      </p:sp>
      <p:sp>
        <p:nvSpPr>
          <p:cNvPr id="3" name="Rectangle 2"/>
          <p:cNvSpPr/>
          <p:nvPr/>
        </p:nvSpPr>
        <p:spPr>
          <a:xfrm>
            <a:off x="1734400" y="286784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2126749" y="3231049"/>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2514794" y="1894625"/>
            <a:ext cx="1419253" cy="400110"/>
          </a:xfrm>
          <a:prstGeom prst="rect">
            <a:avLst/>
          </a:prstGeom>
          <a:noFill/>
        </p:spPr>
        <p:txBody>
          <a:bodyPr wrap="square" rtlCol="0">
            <a:spAutoFit/>
          </a:bodyPr>
          <a:lstStyle/>
          <a:p>
            <a:r>
              <a:rPr lang="en-US" sz="2000" dirty="0" smtClean="0"/>
              <a:t>RDD: </a:t>
            </a:r>
            <a:r>
              <a:rPr lang="en-US" sz="2000" b="1" dirty="0" smtClean="0">
                <a:solidFill>
                  <a:srgbClr val="1482AC"/>
                </a:solidFill>
              </a:rPr>
              <a:t>x</a:t>
            </a:r>
            <a:endParaRPr lang="en-US" sz="2000" b="1" dirty="0">
              <a:solidFill>
                <a:srgbClr val="1482AC"/>
              </a:solidFill>
            </a:endParaRPr>
          </a:p>
        </p:txBody>
      </p:sp>
      <p:pic>
        <p:nvPicPr>
          <p:cNvPr id="11" name="Picture 2" descr="http://www.insideoutretreats.com/site/images/TransformationButterflie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7446" y="6378507"/>
            <a:ext cx="2009304" cy="479493"/>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1734400" y="2869122"/>
            <a:ext cx="650755" cy="307777"/>
          </a:xfrm>
          <a:prstGeom prst="rect">
            <a:avLst/>
          </a:prstGeom>
          <a:noFill/>
        </p:spPr>
        <p:txBody>
          <a:bodyPr wrap="square" rtlCol="0">
            <a:spAutoFit/>
          </a:bodyPr>
          <a:lstStyle/>
          <a:p>
            <a:r>
              <a:rPr lang="en-US" sz="1400" dirty="0" smtClean="0">
                <a:solidFill>
                  <a:schemeClr val="bg1"/>
                </a:solidFill>
              </a:rPr>
              <a:t>James</a:t>
            </a:r>
            <a:endParaRPr lang="en-US" sz="1400" dirty="0">
              <a:solidFill>
                <a:schemeClr val="bg1"/>
              </a:solidFill>
            </a:endParaRPr>
          </a:p>
        </p:txBody>
      </p:sp>
      <p:sp>
        <p:nvSpPr>
          <p:cNvPr id="22" name="TextBox 21"/>
          <p:cNvSpPr txBox="1"/>
          <p:nvPr/>
        </p:nvSpPr>
        <p:spPr>
          <a:xfrm>
            <a:off x="2126749" y="3229948"/>
            <a:ext cx="649352" cy="307777"/>
          </a:xfrm>
          <a:prstGeom prst="rect">
            <a:avLst/>
          </a:prstGeom>
          <a:noFill/>
        </p:spPr>
        <p:txBody>
          <a:bodyPr wrap="square" rtlCol="0">
            <a:spAutoFit/>
          </a:bodyPr>
          <a:lstStyle/>
          <a:p>
            <a:r>
              <a:rPr lang="en-US" sz="1400" dirty="0" smtClean="0">
                <a:solidFill>
                  <a:schemeClr val="bg1"/>
                </a:solidFill>
              </a:rPr>
              <a:t>Anna</a:t>
            </a:r>
            <a:endParaRPr lang="en-US" sz="1400" dirty="0">
              <a:solidFill>
                <a:schemeClr val="bg1"/>
              </a:solidFill>
            </a:endParaRPr>
          </a:p>
        </p:txBody>
      </p:sp>
      <p:sp>
        <p:nvSpPr>
          <p:cNvPr id="17" name="TextBox 16"/>
          <p:cNvSpPr txBox="1"/>
          <p:nvPr/>
        </p:nvSpPr>
        <p:spPr>
          <a:xfrm>
            <a:off x="1022445" y="3870795"/>
            <a:ext cx="605698" cy="276999"/>
          </a:xfrm>
          <a:prstGeom prst="rect">
            <a:avLst/>
          </a:prstGeom>
          <a:noFill/>
        </p:spPr>
        <p:txBody>
          <a:bodyPr wrap="square" rtlCol="0">
            <a:spAutoFit/>
          </a:bodyPr>
          <a:lstStyle/>
          <a:p>
            <a:r>
              <a:rPr lang="en-US" sz="1200" dirty="0" smtClean="0"/>
              <a:t>emits</a:t>
            </a:r>
            <a:endParaRPr lang="en-US" sz="1200" dirty="0"/>
          </a:p>
        </p:txBody>
      </p:sp>
      <p:cxnSp>
        <p:nvCxnSpPr>
          <p:cNvPr id="18" name="Straight Arrow Connector 17"/>
          <p:cNvCxnSpPr/>
          <p:nvPr/>
        </p:nvCxnSpPr>
        <p:spPr>
          <a:xfrm flipH="1">
            <a:off x="978791" y="3899506"/>
            <a:ext cx="520733" cy="0"/>
          </a:xfrm>
          <a:prstGeom prst="straightConnector1">
            <a:avLst/>
          </a:prstGeom>
          <a:ln w="127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59284" y="3699451"/>
            <a:ext cx="605698" cy="400110"/>
          </a:xfrm>
          <a:prstGeom prst="rect">
            <a:avLst/>
          </a:prstGeom>
          <a:noFill/>
        </p:spPr>
        <p:txBody>
          <a:bodyPr wrap="square" rtlCol="0">
            <a:spAutoFit/>
          </a:bodyPr>
          <a:lstStyle/>
          <a:p>
            <a:r>
              <a:rPr lang="en-US" sz="2000" dirty="0" smtClean="0"/>
              <a:t>‘J’</a:t>
            </a:r>
            <a:endParaRPr lang="en-US" sz="1600" dirty="0"/>
          </a:p>
        </p:txBody>
      </p:sp>
      <p:cxnSp>
        <p:nvCxnSpPr>
          <p:cNvPr id="43" name="Straight Arrow Connector 42"/>
          <p:cNvCxnSpPr/>
          <p:nvPr/>
        </p:nvCxnSpPr>
        <p:spPr>
          <a:xfrm>
            <a:off x="4692316" y="2998269"/>
            <a:ext cx="2213810" cy="17735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 name="Rectangle 4"/>
          <p:cNvSpPr/>
          <p:nvPr/>
        </p:nvSpPr>
        <p:spPr>
          <a:xfrm>
            <a:off x="2514794" y="3565378"/>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2545878" y="3566403"/>
            <a:ext cx="568225" cy="305652"/>
          </a:xfrm>
          <a:prstGeom prst="rect">
            <a:avLst/>
          </a:prstGeom>
          <a:noFill/>
        </p:spPr>
        <p:txBody>
          <a:bodyPr wrap="square" rtlCol="0">
            <a:spAutoFit/>
          </a:bodyPr>
          <a:lstStyle/>
          <a:p>
            <a:r>
              <a:rPr lang="en-US" sz="1400" dirty="0" smtClean="0">
                <a:solidFill>
                  <a:schemeClr val="bg1"/>
                </a:solidFill>
              </a:rPr>
              <a:t>Fred</a:t>
            </a:r>
            <a:endParaRPr lang="en-US" sz="1400" dirty="0">
              <a:solidFill>
                <a:schemeClr val="bg1"/>
              </a:solidFill>
            </a:endParaRPr>
          </a:p>
        </p:txBody>
      </p:sp>
      <p:sp>
        <p:nvSpPr>
          <p:cNvPr id="12" name="Rectangle 11"/>
          <p:cNvSpPr/>
          <p:nvPr/>
        </p:nvSpPr>
        <p:spPr>
          <a:xfrm>
            <a:off x="2864353" y="3947838"/>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2898685" y="3985622"/>
            <a:ext cx="820132" cy="307777"/>
          </a:xfrm>
          <a:prstGeom prst="rect">
            <a:avLst/>
          </a:prstGeom>
          <a:noFill/>
        </p:spPr>
        <p:txBody>
          <a:bodyPr wrap="square" rtlCol="0">
            <a:spAutoFit/>
          </a:bodyPr>
          <a:lstStyle/>
          <a:p>
            <a:r>
              <a:rPr lang="en-US" sz="1400" dirty="0" smtClean="0">
                <a:solidFill>
                  <a:schemeClr val="bg1"/>
                </a:solidFill>
              </a:rPr>
              <a:t>John</a:t>
            </a:r>
            <a:endParaRPr lang="en-US" sz="1400" dirty="0">
              <a:solidFill>
                <a:schemeClr val="bg1"/>
              </a:solidFill>
            </a:endParaRPr>
          </a:p>
        </p:txBody>
      </p:sp>
      <p:sp>
        <p:nvSpPr>
          <p:cNvPr id="29" name="Rectangle 28"/>
          <p:cNvSpPr/>
          <p:nvPr/>
        </p:nvSpPr>
        <p:spPr>
          <a:xfrm>
            <a:off x="7824616" y="3568791"/>
            <a:ext cx="2519122"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8188561" y="3568791"/>
            <a:ext cx="1067912" cy="307777"/>
          </a:xfrm>
          <a:prstGeom prst="rect">
            <a:avLst/>
          </a:prstGeom>
          <a:noFill/>
        </p:spPr>
        <p:txBody>
          <a:bodyPr wrap="square" rtlCol="0">
            <a:spAutoFit/>
          </a:bodyPr>
          <a:lstStyle/>
          <a:p>
            <a:r>
              <a:rPr lang="en-US" sz="1400" dirty="0" smtClean="0">
                <a:solidFill>
                  <a:schemeClr val="bg1"/>
                </a:solidFill>
              </a:rPr>
              <a:t>“Fred”</a:t>
            </a:r>
            <a:endParaRPr lang="en-US" sz="1400" dirty="0">
              <a:solidFill>
                <a:schemeClr val="bg1"/>
              </a:solidFill>
            </a:endParaRPr>
          </a:p>
        </p:txBody>
      </p:sp>
      <p:sp>
        <p:nvSpPr>
          <p:cNvPr id="32" name="TextBox 31"/>
          <p:cNvSpPr txBox="1"/>
          <p:nvPr/>
        </p:nvSpPr>
        <p:spPr>
          <a:xfrm>
            <a:off x="7839364" y="3575855"/>
            <a:ext cx="344792" cy="307777"/>
          </a:xfrm>
          <a:prstGeom prst="rect">
            <a:avLst/>
          </a:prstGeom>
          <a:solidFill>
            <a:srgbClr val="FFFF00"/>
          </a:solidFill>
        </p:spPr>
        <p:txBody>
          <a:bodyPr wrap="square" rtlCol="0">
            <a:spAutoFit/>
          </a:bodyPr>
          <a:lstStyle/>
          <a:p>
            <a:pPr algn="ctr"/>
            <a:r>
              <a:rPr lang="en-US" sz="1400" dirty="0" smtClean="0"/>
              <a:t>F</a:t>
            </a:r>
            <a:endParaRPr lang="en-US" sz="1400" dirty="0"/>
          </a:p>
        </p:txBody>
      </p:sp>
      <p:sp>
        <p:nvSpPr>
          <p:cNvPr id="34" name="TextBox 33"/>
          <p:cNvSpPr txBox="1"/>
          <p:nvPr/>
        </p:nvSpPr>
        <p:spPr>
          <a:xfrm>
            <a:off x="8546999" y="1894625"/>
            <a:ext cx="1419253" cy="400110"/>
          </a:xfrm>
          <a:prstGeom prst="rect">
            <a:avLst/>
          </a:prstGeom>
          <a:noFill/>
        </p:spPr>
        <p:txBody>
          <a:bodyPr wrap="square" rtlCol="0">
            <a:spAutoFit/>
          </a:bodyPr>
          <a:lstStyle/>
          <a:p>
            <a:r>
              <a:rPr lang="en-US" sz="2000" dirty="0" smtClean="0"/>
              <a:t>RDD: </a:t>
            </a:r>
            <a:r>
              <a:rPr lang="en-US" sz="2000" b="1" dirty="0">
                <a:solidFill>
                  <a:srgbClr val="E68042"/>
                </a:solidFill>
              </a:rPr>
              <a:t>y</a:t>
            </a:r>
          </a:p>
        </p:txBody>
      </p:sp>
      <p:pic>
        <p:nvPicPr>
          <p:cNvPr id="35" name="Picture 3" descr="C:\Dropbox\Databricks\images etc\green (Mobile).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81945" y="190145"/>
            <a:ext cx="505427" cy="674429"/>
          </a:xfrm>
          <a:prstGeom prst="rect">
            <a:avLst/>
          </a:prstGeom>
          <a:noFill/>
          <a:ln w="15875">
            <a:solidFill>
              <a:schemeClr val="tx1"/>
            </a:solidFill>
          </a:ln>
          <a:extLst>
            <a:ext uri="{909E8E84-426E-40DD-AFC4-6F175D3DCCD1}">
              <a14:hiddenFill xmlns:a14="http://schemas.microsoft.com/office/drawing/2010/main">
                <a:solidFill>
                  <a:srgbClr val="FFFFFF"/>
                </a:solidFill>
              </a14:hiddenFill>
            </a:ext>
          </a:extLst>
        </p:spPr>
      </p:pic>
      <p:sp>
        <p:nvSpPr>
          <p:cNvPr id="21" name="Rectangle 20"/>
          <p:cNvSpPr/>
          <p:nvPr/>
        </p:nvSpPr>
        <p:spPr>
          <a:xfrm>
            <a:off x="8237425" y="3947837"/>
            <a:ext cx="2519122"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8247410" y="3954901"/>
            <a:ext cx="344792" cy="307777"/>
          </a:xfrm>
          <a:prstGeom prst="rect">
            <a:avLst/>
          </a:prstGeom>
          <a:solidFill>
            <a:srgbClr val="7030A0"/>
          </a:solidFill>
        </p:spPr>
        <p:txBody>
          <a:bodyPr wrap="square" rtlCol="0">
            <a:spAutoFit/>
          </a:bodyPr>
          <a:lstStyle/>
          <a:p>
            <a:pPr algn="ctr"/>
            <a:r>
              <a:rPr lang="en-US" sz="1400" dirty="0" smtClean="0">
                <a:solidFill>
                  <a:schemeClr val="bg1"/>
                </a:solidFill>
              </a:rPr>
              <a:t>J</a:t>
            </a:r>
            <a:endParaRPr lang="en-US" sz="1400" dirty="0">
              <a:solidFill>
                <a:schemeClr val="bg1"/>
              </a:solidFill>
            </a:endParaRPr>
          </a:p>
        </p:txBody>
      </p:sp>
      <p:sp>
        <p:nvSpPr>
          <p:cNvPr id="27" name="TextBox 26"/>
          <p:cNvSpPr txBox="1"/>
          <p:nvPr/>
        </p:nvSpPr>
        <p:spPr>
          <a:xfrm>
            <a:off x="8601369" y="3947837"/>
            <a:ext cx="1742369" cy="307777"/>
          </a:xfrm>
          <a:prstGeom prst="rect">
            <a:avLst/>
          </a:prstGeom>
          <a:noFill/>
        </p:spPr>
        <p:txBody>
          <a:bodyPr wrap="square" rtlCol="0">
            <a:spAutoFit/>
          </a:bodyPr>
          <a:lstStyle/>
          <a:p>
            <a:r>
              <a:rPr lang="en-US" sz="1400" dirty="0" smtClean="0">
                <a:solidFill>
                  <a:schemeClr val="bg1"/>
                </a:solidFill>
              </a:rPr>
              <a:t>“John”</a:t>
            </a:r>
            <a:endParaRPr lang="en-US" sz="1400" dirty="0">
              <a:solidFill>
                <a:schemeClr val="bg1"/>
              </a:solidFill>
            </a:endParaRPr>
          </a:p>
        </p:txBody>
      </p:sp>
    </p:spTree>
    <p:extLst>
      <p:ext uri="{BB962C8B-B14F-4D97-AF65-F5344CB8AC3E}">
        <p14:creationId xmlns:p14="http://schemas.microsoft.com/office/powerpoint/2010/main" val="19412898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Group 31"/>
          <p:cNvGrpSpPr/>
          <p:nvPr/>
        </p:nvGrpSpPr>
        <p:grpSpPr>
          <a:xfrm>
            <a:off x="7681292" y="588273"/>
            <a:ext cx="1666988" cy="714669"/>
            <a:chOff x="8203699" y="983726"/>
            <a:chExt cx="1666988" cy="714669"/>
          </a:xfrm>
        </p:grpSpPr>
        <p:sp>
          <p:nvSpPr>
            <p:cNvPr id="35" name="Rectangle 34"/>
            <p:cNvSpPr/>
            <p:nvPr/>
          </p:nvSpPr>
          <p:spPr>
            <a:xfrm>
              <a:off x="8203699" y="983726"/>
              <a:ext cx="1666988" cy="714669"/>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8213932" y="992454"/>
              <a:ext cx="95561" cy="121941"/>
            </a:xfrm>
            <a:prstGeom prst="rect">
              <a:avLst/>
            </a:prstGeom>
            <a:solidFill>
              <a:srgbClr val="7030A0"/>
            </a:solidFill>
          </p:spPr>
          <p:txBody>
            <a:bodyPr wrap="square" rtlCol="0">
              <a:spAutoFit/>
            </a:bodyPr>
            <a:lstStyle/>
            <a:p>
              <a:pPr algn="ctr"/>
              <a:endParaRPr lang="en-US" sz="1400" dirty="0">
                <a:solidFill>
                  <a:schemeClr val="bg1"/>
                </a:solidFill>
              </a:endParaRPr>
            </a:p>
          </p:txBody>
        </p:sp>
      </p:grpSp>
      <p:sp>
        <p:nvSpPr>
          <p:cNvPr id="2" name="Title 1"/>
          <p:cNvSpPr>
            <a:spLocks noGrp="1"/>
          </p:cNvSpPr>
          <p:nvPr>
            <p:ph type="title"/>
          </p:nvPr>
        </p:nvSpPr>
        <p:spPr/>
        <p:txBody>
          <a:bodyPr/>
          <a:lstStyle/>
          <a:p>
            <a:r>
              <a:rPr lang="en-US" dirty="0" err="1" smtClean="0"/>
              <a:t>keyby</a:t>
            </a:r>
            <a:endParaRPr lang="en-US" dirty="0"/>
          </a:p>
        </p:txBody>
      </p:sp>
      <p:sp>
        <p:nvSpPr>
          <p:cNvPr id="3" name="Rectangle 2"/>
          <p:cNvSpPr/>
          <p:nvPr/>
        </p:nvSpPr>
        <p:spPr>
          <a:xfrm>
            <a:off x="7834322" y="721577"/>
            <a:ext cx="1666988" cy="714669"/>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7984927" y="875960"/>
            <a:ext cx="1666988" cy="714669"/>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4670668" y="562307"/>
            <a:ext cx="1666985" cy="714668"/>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819310" y="691668"/>
            <a:ext cx="1666985" cy="714668"/>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7438" y="5496998"/>
            <a:ext cx="384473" cy="566349"/>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7562" y="4200174"/>
            <a:ext cx="564230" cy="564230"/>
          </a:xfrm>
          <a:prstGeom prst="rect">
            <a:avLst/>
          </a:prstGeom>
        </p:spPr>
      </p:pic>
      <p:cxnSp>
        <p:nvCxnSpPr>
          <p:cNvPr id="14" name="Straight Connector 13"/>
          <p:cNvCxnSpPr/>
          <p:nvPr/>
        </p:nvCxnSpPr>
        <p:spPr>
          <a:xfrm>
            <a:off x="1163785" y="4893485"/>
            <a:ext cx="4627096" cy="0"/>
          </a:xfrm>
          <a:prstGeom prst="line">
            <a:avLst/>
          </a:prstGeom>
          <a:ln w="19050">
            <a:solidFill>
              <a:schemeClr val="tx1"/>
            </a:solidFill>
          </a:ln>
        </p:spPr>
        <p:style>
          <a:lnRef idx="2">
            <a:schemeClr val="accent6"/>
          </a:lnRef>
          <a:fillRef idx="0">
            <a:schemeClr val="accent6"/>
          </a:fillRef>
          <a:effectRef idx="1">
            <a:schemeClr val="accent6"/>
          </a:effectRef>
          <a:fontRef idx="minor">
            <a:schemeClr val="tx1"/>
          </a:fontRef>
        </p:style>
      </p:cxnSp>
      <p:sp>
        <p:nvSpPr>
          <p:cNvPr id="15" name="TextBox 14"/>
          <p:cNvSpPr txBox="1"/>
          <p:nvPr/>
        </p:nvSpPr>
        <p:spPr>
          <a:xfrm>
            <a:off x="1090669" y="3297426"/>
            <a:ext cx="6216191" cy="738664"/>
          </a:xfrm>
          <a:prstGeom prst="rect">
            <a:avLst/>
          </a:prstGeom>
          <a:noFill/>
        </p:spPr>
        <p:txBody>
          <a:bodyPr wrap="square" rtlCol="0">
            <a:spAutoFit/>
          </a:bodyPr>
          <a:lstStyle/>
          <a:p>
            <a:r>
              <a:rPr lang="en-US" sz="1400" b="1" dirty="0">
                <a:solidFill>
                  <a:srgbClr val="0070C0"/>
                </a:solidFill>
                <a:latin typeface="Consolas" panose="020B0609020204030204" pitchFamily="49" charset="0"/>
                <a:ea typeface="Anonymous Pro" panose="02060609030202000504" pitchFamily="49" charset="0"/>
                <a:cs typeface="Consolas" panose="020B0609020204030204" pitchFamily="49" charset="0"/>
              </a:rPr>
              <a:t>x</a:t>
            </a:r>
            <a:r>
              <a:rPr lang="en-US" sz="1400" dirty="0">
                <a:latin typeface="Consolas" panose="020B0609020204030204" pitchFamily="49" charset="0"/>
                <a:ea typeface="Anonymous Pro" panose="02060609030202000504" pitchFamily="49" charset="0"/>
                <a:cs typeface="Consolas" panose="020B0609020204030204" pitchFamily="49" charset="0"/>
              </a:rPr>
              <a:t> = </a:t>
            </a:r>
            <a:r>
              <a:rPr lang="en-US" sz="1400" dirty="0" err="1" smtClean="0">
                <a:latin typeface="Consolas" panose="020B0609020204030204" pitchFamily="49" charset="0"/>
                <a:ea typeface="Anonymous Pro" panose="02060609030202000504" pitchFamily="49" charset="0"/>
                <a:cs typeface="Consolas" panose="020B0609020204030204" pitchFamily="49" charset="0"/>
              </a:rPr>
              <a:t>sc.parallelize</a:t>
            </a:r>
            <a:r>
              <a:rPr lang="en-US" sz="1400" dirty="0">
                <a:latin typeface="Consolas" panose="020B0609020204030204" pitchFamily="49" charset="0"/>
                <a:ea typeface="Anonymous Pro" panose="02060609030202000504" pitchFamily="49" charset="0"/>
                <a:cs typeface="Consolas" panose="020B0609020204030204" pitchFamily="49" charset="0"/>
              </a:rPr>
              <a:t>(['John', 'Fred', 'Anna', 'James'])</a:t>
            </a:r>
          </a:p>
          <a:p>
            <a:r>
              <a:rPr lang="en-US" sz="1400" b="1" dirty="0">
                <a:solidFill>
                  <a:srgbClr val="E8761D"/>
                </a:solidFill>
                <a:latin typeface="Consolas" panose="020B0609020204030204" pitchFamily="49" charset="0"/>
                <a:ea typeface="Anonymous Pro" panose="02060609030202000504" pitchFamily="49" charset="0"/>
                <a:cs typeface="Consolas" panose="020B0609020204030204" pitchFamily="49" charset="0"/>
              </a:rPr>
              <a:t>y</a:t>
            </a:r>
            <a:r>
              <a:rPr lang="en-US" sz="1400" dirty="0" smtClean="0">
                <a:latin typeface="Consolas" panose="020B0609020204030204" pitchFamily="49" charset="0"/>
                <a:ea typeface="Anonymous Pro" panose="02060609030202000504" pitchFamily="49" charset="0"/>
                <a:cs typeface="Consolas" panose="020B0609020204030204" pitchFamily="49" charset="0"/>
              </a:rPr>
              <a:t> = </a:t>
            </a:r>
            <a:r>
              <a:rPr lang="en-US" sz="1400" b="1" dirty="0" err="1" smtClean="0">
                <a:solidFill>
                  <a:srgbClr val="1482AC"/>
                </a:solidFill>
                <a:latin typeface="Consolas" panose="020B0609020204030204" pitchFamily="49" charset="0"/>
                <a:ea typeface="Anonymous Pro" panose="02060609030202000504" pitchFamily="49" charset="0"/>
                <a:cs typeface="Consolas" panose="020B0609020204030204" pitchFamily="49" charset="0"/>
              </a:rPr>
              <a:t>x</a:t>
            </a:r>
            <a:r>
              <a:rPr lang="en-US" sz="1400" dirty="0" err="1" smtClean="0">
                <a:latin typeface="Consolas" panose="020B0609020204030204" pitchFamily="49" charset="0"/>
                <a:ea typeface="Anonymous Pro" panose="02060609030202000504" pitchFamily="49" charset="0"/>
                <a:cs typeface="Consolas" panose="020B0609020204030204" pitchFamily="49" charset="0"/>
              </a:rPr>
              <a:t>.keyBy</a:t>
            </a:r>
            <a:r>
              <a:rPr lang="en-US" sz="1400" dirty="0" smtClean="0">
                <a:latin typeface="Consolas" panose="020B0609020204030204" pitchFamily="49" charset="0"/>
                <a:ea typeface="Anonymous Pro" panose="02060609030202000504" pitchFamily="49" charset="0"/>
                <a:cs typeface="Consolas" panose="020B0609020204030204" pitchFamily="49" charset="0"/>
              </a:rPr>
              <a:t>(lambda w: w[0</a:t>
            </a:r>
            <a:r>
              <a:rPr lang="en-US" sz="1400" dirty="0">
                <a:latin typeface="Consolas" panose="020B0609020204030204" pitchFamily="49" charset="0"/>
                <a:ea typeface="Anonymous Pro" panose="02060609030202000504" pitchFamily="49" charset="0"/>
                <a:cs typeface="Consolas" panose="020B0609020204030204" pitchFamily="49" charset="0"/>
              </a:rPr>
              <a:t>])</a:t>
            </a:r>
          </a:p>
          <a:p>
            <a:r>
              <a:rPr lang="en-US" sz="1400" dirty="0" smtClean="0">
                <a:latin typeface="Consolas" panose="020B0609020204030204" pitchFamily="49" charset="0"/>
                <a:ea typeface="Anonymous Pro" panose="02060609030202000504" pitchFamily="49" charset="0"/>
                <a:cs typeface="Consolas" panose="020B0609020204030204" pitchFamily="49" charset="0"/>
              </a:rPr>
              <a:t>print(</a:t>
            </a:r>
            <a:r>
              <a:rPr lang="en-US" sz="1400" b="1" dirty="0" err="1" smtClean="0">
                <a:solidFill>
                  <a:srgbClr val="E8761D"/>
                </a:solidFill>
                <a:latin typeface="Consolas" panose="020B0609020204030204" pitchFamily="49" charset="0"/>
                <a:ea typeface="Anonymous Pro" panose="02060609030202000504" pitchFamily="49" charset="0"/>
                <a:cs typeface="Consolas" panose="020B0609020204030204" pitchFamily="49" charset="0"/>
              </a:rPr>
              <a:t>y</a:t>
            </a:r>
            <a:r>
              <a:rPr lang="en-US" sz="1400" dirty="0" err="1" smtClean="0">
                <a:latin typeface="Consolas" panose="020B0609020204030204" pitchFamily="49" charset="0"/>
                <a:ea typeface="Anonymous Pro" panose="02060609030202000504" pitchFamily="49" charset="0"/>
                <a:cs typeface="Consolas" panose="020B0609020204030204" pitchFamily="49" charset="0"/>
              </a:rPr>
              <a:t>.collect</a:t>
            </a:r>
            <a:r>
              <a:rPr lang="en-US" sz="1400" smtClean="0">
                <a:latin typeface="Consolas" panose="020B0609020204030204" pitchFamily="49" charset="0"/>
                <a:ea typeface="Anonymous Pro" panose="02060609030202000504" pitchFamily="49" charset="0"/>
                <a:cs typeface="Consolas" panose="020B0609020204030204" pitchFamily="49" charset="0"/>
              </a:rPr>
              <a:t>())</a:t>
            </a:r>
            <a:endParaRPr lang="en-US" sz="1400" dirty="0" smtClean="0">
              <a:latin typeface="Consolas" panose="020B0609020204030204" pitchFamily="49" charset="0"/>
              <a:ea typeface="Anonymous Pro" panose="02060609030202000504" pitchFamily="49" charset="0"/>
              <a:cs typeface="Consolas" panose="020B0609020204030204" pitchFamily="49" charset="0"/>
            </a:endParaRPr>
          </a:p>
        </p:txBody>
      </p:sp>
      <p:sp>
        <p:nvSpPr>
          <p:cNvPr id="17" name="TextBox 16"/>
          <p:cNvSpPr txBox="1"/>
          <p:nvPr/>
        </p:nvSpPr>
        <p:spPr>
          <a:xfrm>
            <a:off x="6717598" y="4594231"/>
            <a:ext cx="5474402" cy="954107"/>
          </a:xfrm>
          <a:prstGeom prst="rect">
            <a:avLst/>
          </a:prstGeom>
          <a:noFill/>
        </p:spPr>
        <p:txBody>
          <a:bodyPr wrap="square" rtlCol="0">
            <a:spAutoFit/>
          </a:bodyPr>
          <a:lstStyle/>
          <a:p>
            <a:r>
              <a:rPr lang="en-US" sz="1400" dirty="0">
                <a:latin typeface="Consolas" panose="020B0609020204030204" pitchFamily="49" charset="0"/>
                <a:cs typeface="Consolas" panose="020B0609020204030204" pitchFamily="49" charset="0"/>
              </a:rPr>
              <a:t>['John', 'Fred', 'Anna', 'James</a:t>
            </a:r>
            <a:r>
              <a:rPr lang="en-US" sz="1400" dirty="0" smtClean="0">
                <a:latin typeface="Consolas" panose="020B0609020204030204" pitchFamily="49" charset="0"/>
                <a:cs typeface="Consolas" panose="020B0609020204030204" pitchFamily="49" charset="0"/>
              </a:rPr>
              <a:t>']</a:t>
            </a:r>
          </a:p>
          <a:p>
            <a:r>
              <a:rPr lang="en-US" sz="1400" dirty="0">
                <a:latin typeface="Consolas" panose="020B0609020204030204" pitchFamily="49" charset="0"/>
                <a:cs typeface="Consolas" panose="020B0609020204030204" pitchFamily="49" charset="0"/>
              </a:rPr>
              <a:t/>
            </a:r>
            <a:br>
              <a:rPr lang="en-US" sz="1400" dirty="0">
                <a:latin typeface="Consolas" panose="020B0609020204030204" pitchFamily="49" charset="0"/>
                <a:cs typeface="Consolas" panose="020B0609020204030204" pitchFamily="49" charset="0"/>
              </a:rPr>
            </a:br>
            <a:r>
              <a:rPr lang="en-US" sz="1400" dirty="0">
                <a:latin typeface="Consolas" panose="020B0609020204030204" pitchFamily="49" charset="0"/>
                <a:cs typeface="Consolas" panose="020B0609020204030204" pitchFamily="49" charset="0"/>
              </a:rPr>
              <a:t>[('</a:t>
            </a:r>
            <a:r>
              <a:rPr lang="en-US" sz="1400" dirty="0" err="1">
                <a:latin typeface="Consolas" panose="020B0609020204030204" pitchFamily="49" charset="0"/>
                <a:cs typeface="Consolas" panose="020B0609020204030204" pitchFamily="49" charset="0"/>
              </a:rPr>
              <a:t>J</a:t>
            </a:r>
            <a:r>
              <a:rPr lang="en-US" sz="1400" dirty="0" err="1" smtClean="0">
                <a:latin typeface="Consolas" panose="020B0609020204030204" pitchFamily="49" charset="0"/>
                <a:cs typeface="Consolas" panose="020B0609020204030204" pitchFamily="49" charset="0"/>
              </a:rPr>
              <a:t>','John</a:t>
            </a:r>
            <a:r>
              <a:rPr lang="en-US" sz="1400" dirty="0" smtClean="0">
                <a:latin typeface="Consolas" panose="020B0609020204030204" pitchFamily="49" charset="0"/>
                <a:cs typeface="Consolas" panose="020B0609020204030204" pitchFamily="49" charset="0"/>
              </a:rPr>
              <a:t>'),(</a:t>
            </a:r>
            <a:r>
              <a:rPr lang="en-US" sz="1400" dirty="0">
                <a:latin typeface="Consolas" panose="020B0609020204030204" pitchFamily="49" charset="0"/>
                <a:cs typeface="Consolas" panose="020B0609020204030204" pitchFamily="49" charset="0"/>
              </a:rPr>
              <a:t>'</a:t>
            </a:r>
            <a:r>
              <a:rPr lang="en-US" sz="1400" dirty="0" err="1">
                <a:latin typeface="Consolas" panose="020B0609020204030204" pitchFamily="49" charset="0"/>
                <a:cs typeface="Consolas" panose="020B0609020204030204" pitchFamily="49" charset="0"/>
              </a:rPr>
              <a:t>F</a:t>
            </a:r>
            <a:r>
              <a:rPr lang="en-US" sz="1400" dirty="0" err="1" smtClean="0">
                <a:latin typeface="Consolas" panose="020B0609020204030204" pitchFamily="49" charset="0"/>
                <a:cs typeface="Consolas" panose="020B0609020204030204" pitchFamily="49" charset="0"/>
              </a:rPr>
              <a:t>','Fred</a:t>
            </a:r>
            <a:r>
              <a:rPr lang="en-US" sz="1400" dirty="0" smtClean="0">
                <a:latin typeface="Consolas" panose="020B0609020204030204" pitchFamily="49" charset="0"/>
                <a:cs typeface="Consolas" panose="020B0609020204030204" pitchFamily="49" charset="0"/>
              </a:rPr>
              <a:t>'),(</a:t>
            </a:r>
            <a:r>
              <a:rPr lang="en-US" sz="1400" dirty="0">
                <a:latin typeface="Consolas" panose="020B0609020204030204" pitchFamily="49" charset="0"/>
                <a:cs typeface="Consolas" panose="020B0609020204030204" pitchFamily="49" charset="0"/>
              </a:rPr>
              <a:t>'</a:t>
            </a:r>
            <a:r>
              <a:rPr lang="en-US" sz="1400" dirty="0" err="1">
                <a:latin typeface="Consolas" panose="020B0609020204030204" pitchFamily="49" charset="0"/>
                <a:cs typeface="Consolas" panose="020B0609020204030204" pitchFamily="49" charset="0"/>
              </a:rPr>
              <a:t>A</a:t>
            </a:r>
            <a:r>
              <a:rPr lang="en-US" sz="1400" dirty="0" err="1" smtClean="0">
                <a:latin typeface="Consolas" panose="020B0609020204030204" pitchFamily="49" charset="0"/>
                <a:cs typeface="Consolas" panose="020B0609020204030204" pitchFamily="49" charset="0"/>
              </a:rPr>
              <a:t>','Anna</a:t>
            </a:r>
            <a:r>
              <a:rPr lang="en-US" sz="1400" dirty="0" smtClean="0">
                <a:latin typeface="Consolas" panose="020B0609020204030204" pitchFamily="49" charset="0"/>
                <a:cs typeface="Consolas" panose="020B0609020204030204" pitchFamily="49" charset="0"/>
              </a:rPr>
              <a:t>'),(</a:t>
            </a:r>
            <a:r>
              <a:rPr lang="en-US" sz="1400" dirty="0">
                <a:latin typeface="Consolas" panose="020B0609020204030204" pitchFamily="49" charset="0"/>
                <a:cs typeface="Consolas" panose="020B0609020204030204" pitchFamily="49" charset="0"/>
              </a:rPr>
              <a:t>'</a:t>
            </a:r>
            <a:r>
              <a:rPr lang="en-US" sz="1400" dirty="0" err="1">
                <a:latin typeface="Consolas" panose="020B0609020204030204" pitchFamily="49" charset="0"/>
                <a:cs typeface="Consolas" panose="020B0609020204030204" pitchFamily="49" charset="0"/>
              </a:rPr>
              <a:t>J</a:t>
            </a:r>
            <a:r>
              <a:rPr lang="en-US" sz="1400" dirty="0" err="1" smtClean="0">
                <a:latin typeface="Consolas" panose="020B0609020204030204" pitchFamily="49" charset="0"/>
                <a:cs typeface="Consolas" panose="020B0609020204030204" pitchFamily="49" charset="0"/>
              </a:rPr>
              <a:t>','James</a:t>
            </a:r>
            <a:r>
              <a:rPr lang="en-US" sz="1400" dirty="0">
                <a:latin typeface="Consolas" panose="020B0609020204030204" pitchFamily="49" charset="0"/>
                <a:cs typeface="Consolas" panose="020B0609020204030204" pitchFamily="49" charset="0"/>
              </a:rPr>
              <a:t>')]</a:t>
            </a:r>
          </a:p>
        </p:txBody>
      </p:sp>
      <p:pic>
        <p:nvPicPr>
          <p:cNvPr id="18" name="Picture 17"/>
          <p:cNvPicPr>
            <a:picLocks noChangeAspect="1"/>
          </p:cNvPicPr>
          <p:nvPr/>
        </p:nvPicPr>
        <p:blipFill>
          <a:blip r:embed="rId5"/>
          <a:stretch>
            <a:fillRect/>
          </a:stretch>
        </p:blipFill>
        <p:spPr>
          <a:xfrm>
            <a:off x="8364494" y="3976314"/>
            <a:ext cx="542450" cy="542450"/>
          </a:xfrm>
          <a:prstGeom prst="rect">
            <a:avLst/>
          </a:prstGeom>
        </p:spPr>
      </p:pic>
      <p:sp>
        <p:nvSpPr>
          <p:cNvPr id="19" name="TextBox 18"/>
          <p:cNvSpPr txBox="1"/>
          <p:nvPr/>
        </p:nvSpPr>
        <p:spPr>
          <a:xfrm>
            <a:off x="5279036" y="158075"/>
            <a:ext cx="919522" cy="369332"/>
          </a:xfrm>
          <a:prstGeom prst="rect">
            <a:avLst/>
          </a:prstGeom>
          <a:noFill/>
        </p:spPr>
        <p:txBody>
          <a:bodyPr wrap="square" rtlCol="0">
            <a:spAutoFit/>
          </a:bodyPr>
          <a:lstStyle/>
          <a:p>
            <a:r>
              <a:rPr lang="en-US" dirty="0" smtClean="0"/>
              <a:t>RDD: </a:t>
            </a:r>
            <a:r>
              <a:rPr lang="en-US" b="1" dirty="0" smtClean="0">
                <a:solidFill>
                  <a:srgbClr val="1482AC"/>
                </a:solidFill>
              </a:rPr>
              <a:t>x</a:t>
            </a:r>
            <a:endParaRPr lang="en-US" b="1" dirty="0">
              <a:solidFill>
                <a:srgbClr val="1482AC"/>
              </a:solidFill>
            </a:endParaRPr>
          </a:p>
        </p:txBody>
      </p:sp>
      <p:sp>
        <p:nvSpPr>
          <p:cNvPr id="20" name="TextBox 19"/>
          <p:cNvSpPr txBox="1"/>
          <p:nvPr/>
        </p:nvSpPr>
        <p:spPr>
          <a:xfrm>
            <a:off x="8051299" y="152010"/>
            <a:ext cx="919522" cy="369332"/>
          </a:xfrm>
          <a:prstGeom prst="rect">
            <a:avLst/>
          </a:prstGeom>
          <a:noFill/>
        </p:spPr>
        <p:txBody>
          <a:bodyPr wrap="square" rtlCol="0">
            <a:spAutoFit/>
          </a:bodyPr>
          <a:lstStyle/>
          <a:p>
            <a:r>
              <a:rPr lang="en-US" dirty="0" smtClean="0"/>
              <a:t>RDD: </a:t>
            </a:r>
            <a:r>
              <a:rPr lang="en-US" b="1" dirty="0" smtClean="0">
                <a:solidFill>
                  <a:srgbClr val="E68042"/>
                </a:solidFill>
              </a:rPr>
              <a:t>y</a:t>
            </a:r>
            <a:endParaRPr lang="en-US" b="1" dirty="0">
              <a:solidFill>
                <a:srgbClr val="E68042"/>
              </a:solidFill>
            </a:endParaRPr>
          </a:p>
        </p:txBody>
      </p:sp>
      <p:sp>
        <p:nvSpPr>
          <p:cNvPr id="21" name="TextBox 20"/>
          <p:cNvSpPr txBox="1"/>
          <p:nvPr/>
        </p:nvSpPr>
        <p:spPr>
          <a:xfrm>
            <a:off x="6343700" y="4621666"/>
            <a:ext cx="516367" cy="338554"/>
          </a:xfrm>
          <a:prstGeom prst="rect">
            <a:avLst/>
          </a:prstGeom>
          <a:noFill/>
        </p:spPr>
        <p:txBody>
          <a:bodyPr wrap="square" rtlCol="0">
            <a:spAutoFit/>
          </a:bodyPr>
          <a:lstStyle/>
          <a:p>
            <a:r>
              <a:rPr lang="en-US" sz="1600" b="1" dirty="0" smtClean="0">
                <a:solidFill>
                  <a:srgbClr val="1482AC"/>
                </a:solidFill>
                <a:latin typeface="Consolas" panose="020B0609020204030204" pitchFamily="49" charset="0"/>
                <a:ea typeface="Anonymous Pro" panose="02060609030202000504" pitchFamily="49" charset="0"/>
                <a:cs typeface="Consolas" panose="020B0609020204030204" pitchFamily="49" charset="0"/>
              </a:rPr>
              <a:t>x:</a:t>
            </a:r>
            <a:endParaRPr lang="en-US" b="1" dirty="0"/>
          </a:p>
        </p:txBody>
      </p:sp>
      <p:sp>
        <p:nvSpPr>
          <p:cNvPr id="22" name="TextBox 21"/>
          <p:cNvSpPr txBox="1"/>
          <p:nvPr/>
        </p:nvSpPr>
        <p:spPr>
          <a:xfrm>
            <a:off x="6354333" y="5041415"/>
            <a:ext cx="516367" cy="338554"/>
          </a:xfrm>
          <a:prstGeom prst="rect">
            <a:avLst/>
          </a:prstGeom>
          <a:noFill/>
        </p:spPr>
        <p:txBody>
          <a:bodyPr wrap="square" rtlCol="0">
            <a:spAutoFit/>
          </a:bodyPr>
          <a:lstStyle/>
          <a:p>
            <a:r>
              <a:rPr lang="en-US" sz="1600" b="1" dirty="0" smtClean="0">
                <a:solidFill>
                  <a:srgbClr val="E68042"/>
                </a:solidFill>
                <a:latin typeface="Consolas" panose="020B0609020204030204" pitchFamily="49" charset="0"/>
                <a:ea typeface="Anonymous Pro" panose="02060609030202000504" pitchFamily="49" charset="0"/>
                <a:cs typeface="Consolas" panose="020B0609020204030204" pitchFamily="49" charset="0"/>
              </a:rPr>
              <a:t>y:</a:t>
            </a:r>
            <a:endParaRPr lang="en-US" b="1" dirty="0">
              <a:solidFill>
                <a:srgbClr val="E68042"/>
              </a:solidFill>
            </a:endParaRPr>
          </a:p>
        </p:txBody>
      </p:sp>
      <p:sp>
        <p:nvSpPr>
          <p:cNvPr id="25" name="TextBox 24"/>
          <p:cNvSpPr txBox="1"/>
          <p:nvPr/>
        </p:nvSpPr>
        <p:spPr>
          <a:xfrm>
            <a:off x="5907855" y="2180549"/>
            <a:ext cx="4217093" cy="307777"/>
          </a:xfrm>
          <a:prstGeom prst="rect">
            <a:avLst/>
          </a:prstGeom>
          <a:noFill/>
        </p:spPr>
        <p:txBody>
          <a:bodyPr wrap="square" rtlCol="0">
            <a:spAutoFit/>
          </a:bodyPr>
          <a:lstStyle/>
          <a:p>
            <a:r>
              <a:rPr lang="en-US" sz="1400" b="1" dirty="0" err="1" smtClean="0">
                <a:latin typeface="Consolas" panose="020B0609020204030204" pitchFamily="49" charset="0"/>
                <a:cs typeface="Consolas" panose="020B0609020204030204" pitchFamily="49" charset="0"/>
              </a:rPr>
              <a:t>keyBy</a:t>
            </a:r>
            <a:r>
              <a:rPr lang="en-US" sz="1400" b="1" dirty="0" smtClean="0">
                <a:latin typeface="Consolas" panose="020B0609020204030204" pitchFamily="49" charset="0"/>
                <a:cs typeface="Consolas" panose="020B0609020204030204" pitchFamily="49" charset="0"/>
              </a:rPr>
              <a:t>(</a:t>
            </a:r>
            <a:r>
              <a:rPr lang="en-US" sz="1400" b="1" i="1" dirty="0" smtClean="0">
                <a:solidFill>
                  <a:srgbClr val="FF0000"/>
                </a:solidFill>
                <a:latin typeface="Consolas" panose="020B0609020204030204" pitchFamily="49" charset="0"/>
                <a:cs typeface="Consolas" panose="020B0609020204030204" pitchFamily="49" charset="0"/>
              </a:rPr>
              <a:t>f</a:t>
            </a:r>
            <a:r>
              <a:rPr lang="en-US" sz="1400" b="1" dirty="0" smtClean="0">
                <a:latin typeface="Consolas" panose="020B0609020204030204" pitchFamily="49" charset="0"/>
                <a:cs typeface="Consolas" panose="020B0609020204030204" pitchFamily="49" charset="0"/>
              </a:rPr>
              <a:t>)</a:t>
            </a:r>
            <a:endParaRPr lang="en-US" sz="1400" b="1" dirty="0">
              <a:latin typeface="Consolas" panose="020B0609020204030204" pitchFamily="49" charset="0"/>
              <a:cs typeface="Consolas" panose="020B0609020204030204" pitchFamily="49" charset="0"/>
            </a:endParaRPr>
          </a:p>
        </p:txBody>
      </p:sp>
      <p:sp>
        <p:nvSpPr>
          <p:cNvPr id="26" name="TextBox 25"/>
          <p:cNvSpPr txBox="1"/>
          <p:nvPr/>
        </p:nvSpPr>
        <p:spPr>
          <a:xfrm>
            <a:off x="4459584" y="2567434"/>
            <a:ext cx="6958853" cy="646331"/>
          </a:xfrm>
          <a:prstGeom prst="rect">
            <a:avLst/>
          </a:prstGeom>
          <a:noFill/>
        </p:spPr>
        <p:txBody>
          <a:bodyPr wrap="square" rtlCol="0">
            <a:spAutoFit/>
          </a:bodyPr>
          <a:lstStyle/>
          <a:p>
            <a:r>
              <a:rPr lang="en-US" dirty="0" smtClean="0"/>
              <a:t>Create a </a:t>
            </a:r>
            <a:r>
              <a:rPr lang="en-US" b="1" u="sng" dirty="0" smtClean="0"/>
              <a:t>Pair RDD</a:t>
            </a:r>
            <a:r>
              <a:rPr lang="en-US" dirty="0" smtClean="0"/>
              <a:t>, forming one pair for each item in the original RDD. The pair’s key is calculated from the value via a user-supplied function.</a:t>
            </a:r>
            <a:endParaRPr lang="en-US" dirty="0"/>
          </a:p>
        </p:txBody>
      </p:sp>
      <p:pic>
        <p:nvPicPr>
          <p:cNvPr id="28" name="Picture 2" descr="http://www.insideoutretreats.com/site/images/TransformationButterflies.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17446" y="6378507"/>
            <a:ext cx="2009304" cy="479493"/>
          </a:xfrm>
          <a:prstGeom prst="rect">
            <a:avLst/>
          </a:prstGeom>
          <a:noFill/>
          <a:extLst>
            <a:ext uri="{909E8E84-426E-40DD-AFC4-6F175D3DCCD1}">
              <a14:hiddenFill xmlns:a14="http://schemas.microsoft.com/office/drawing/2010/main">
                <a:solidFill>
                  <a:srgbClr val="FFFFFF"/>
                </a:solidFill>
              </a14:hiddenFill>
            </a:ext>
          </a:extLst>
        </p:spPr>
      </p:pic>
      <p:sp>
        <p:nvSpPr>
          <p:cNvPr id="31" name="TextBox 30"/>
          <p:cNvSpPr txBox="1"/>
          <p:nvPr/>
        </p:nvSpPr>
        <p:spPr>
          <a:xfrm>
            <a:off x="1160520" y="5214836"/>
            <a:ext cx="5632862" cy="954107"/>
          </a:xfrm>
          <a:prstGeom prst="rect">
            <a:avLst/>
          </a:prstGeom>
          <a:noFill/>
        </p:spPr>
        <p:txBody>
          <a:bodyPr wrap="square" rtlCol="0">
            <a:spAutoFit/>
          </a:bodyPr>
          <a:lstStyle/>
          <a:p>
            <a:r>
              <a:rPr lang="en-US" sz="1400" dirty="0" err="1">
                <a:latin typeface="Consolas" panose="020B0609020204030204" pitchFamily="49" charset="0"/>
                <a:ea typeface="Anonymous Pro" panose="02060609030202000504" pitchFamily="49" charset="0"/>
                <a:cs typeface="Consolas" panose="020B0609020204030204" pitchFamily="49" charset="0"/>
              </a:rPr>
              <a:t>val</a:t>
            </a:r>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b="1" dirty="0">
                <a:solidFill>
                  <a:srgbClr val="1482AC"/>
                </a:solidFill>
                <a:latin typeface="Consolas" panose="020B0609020204030204" pitchFamily="49" charset="0"/>
                <a:ea typeface="Anonymous Pro" panose="02060609030202000504" pitchFamily="49" charset="0"/>
                <a:cs typeface="Consolas" panose="020B0609020204030204" pitchFamily="49" charset="0"/>
              </a:rPr>
              <a:t>x</a:t>
            </a:r>
            <a:r>
              <a:rPr lang="en-US" sz="1400" dirty="0">
                <a:latin typeface="Consolas" panose="020B0609020204030204" pitchFamily="49" charset="0"/>
                <a:ea typeface="Anonymous Pro" panose="02060609030202000504" pitchFamily="49" charset="0"/>
                <a:cs typeface="Consolas" panose="020B0609020204030204" pitchFamily="49" charset="0"/>
              </a:rPr>
              <a:t> = </a:t>
            </a:r>
            <a:r>
              <a:rPr lang="en-US" sz="1400" dirty="0" err="1">
                <a:latin typeface="Consolas" panose="020B0609020204030204" pitchFamily="49" charset="0"/>
                <a:ea typeface="Anonymous Pro" panose="02060609030202000504" pitchFamily="49" charset="0"/>
                <a:cs typeface="Consolas" panose="020B0609020204030204" pitchFamily="49" charset="0"/>
              </a:rPr>
              <a:t>sc.parallelize</a:t>
            </a:r>
            <a:r>
              <a:rPr lang="en-US" sz="1400" dirty="0" smtClean="0">
                <a:latin typeface="Consolas" panose="020B0609020204030204" pitchFamily="49" charset="0"/>
                <a:ea typeface="Anonymous Pro" panose="02060609030202000504" pitchFamily="49" charset="0"/>
                <a:cs typeface="Consolas" panose="020B0609020204030204" pitchFamily="49" charset="0"/>
              </a:rPr>
              <a:t>(</a:t>
            </a:r>
          </a:p>
          <a:p>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dirty="0" smtClean="0">
                <a:latin typeface="Consolas" panose="020B0609020204030204" pitchFamily="49" charset="0"/>
                <a:ea typeface="Anonymous Pro" panose="02060609030202000504" pitchFamily="49" charset="0"/>
                <a:cs typeface="Consolas" panose="020B0609020204030204" pitchFamily="49" charset="0"/>
              </a:rPr>
              <a:t>Array</a:t>
            </a:r>
            <a:r>
              <a:rPr lang="en-US" sz="1400" dirty="0">
                <a:latin typeface="Consolas" panose="020B0609020204030204" pitchFamily="49" charset="0"/>
                <a:ea typeface="Anonymous Pro" panose="02060609030202000504" pitchFamily="49" charset="0"/>
                <a:cs typeface="Consolas" panose="020B0609020204030204" pitchFamily="49" charset="0"/>
              </a:rPr>
              <a:t>("John", "Fred", "Anna", "James"))</a:t>
            </a:r>
          </a:p>
          <a:p>
            <a:r>
              <a:rPr lang="en-US" sz="1400" dirty="0" err="1">
                <a:latin typeface="Consolas" panose="020B0609020204030204" pitchFamily="49" charset="0"/>
                <a:ea typeface="Anonymous Pro" panose="02060609030202000504" pitchFamily="49" charset="0"/>
                <a:cs typeface="Consolas" panose="020B0609020204030204" pitchFamily="49" charset="0"/>
              </a:rPr>
              <a:t>val</a:t>
            </a:r>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b="1" dirty="0">
                <a:solidFill>
                  <a:srgbClr val="E8761D"/>
                </a:solidFill>
                <a:latin typeface="Consolas" panose="020B0609020204030204" pitchFamily="49" charset="0"/>
                <a:ea typeface="Anonymous Pro" panose="02060609030202000504" pitchFamily="49" charset="0"/>
                <a:cs typeface="Consolas" panose="020B0609020204030204" pitchFamily="49" charset="0"/>
              </a:rPr>
              <a:t>y</a:t>
            </a:r>
            <a:r>
              <a:rPr lang="en-US" sz="1400" dirty="0">
                <a:latin typeface="Consolas" panose="020B0609020204030204" pitchFamily="49" charset="0"/>
                <a:ea typeface="Anonymous Pro" panose="02060609030202000504" pitchFamily="49" charset="0"/>
                <a:cs typeface="Consolas" panose="020B0609020204030204" pitchFamily="49" charset="0"/>
              </a:rPr>
              <a:t> = </a:t>
            </a:r>
            <a:r>
              <a:rPr lang="en-US" sz="1400" b="1" dirty="0" err="1" smtClean="0">
                <a:solidFill>
                  <a:srgbClr val="1482AC"/>
                </a:solidFill>
                <a:latin typeface="Consolas" panose="020B0609020204030204" pitchFamily="49" charset="0"/>
                <a:ea typeface="Anonymous Pro" panose="02060609030202000504" pitchFamily="49" charset="0"/>
                <a:cs typeface="Consolas" panose="020B0609020204030204" pitchFamily="49" charset="0"/>
              </a:rPr>
              <a:t>x</a:t>
            </a:r>
            <a:r>
              <a:rPr lang="en-US" sz="1400" dirty="0" err="1" smtClean="0">
                <a:latin typeface="Consolas" panose="020B0609020204030204" pitchFamily="49" charset="0"/>
                <a:ea typeface="Anonymous Pro" panose="02060609030202000504" pitchFamily="49" charset="0"/>
                <a:cs typeface="Consolas" panose="020B0609020204030204" pitchFamily="49" charset="0"/>
              </a:rPr>
              <a:t>.keyBy</a:t>
            </a:r>
            <a:r>
              <a:rPr lang="en-US" sz="1400" dirty="0" smtClean="0">
                <a:latin typeface="Consolas" panose="020B0609020204030204" pitchFamily="49" charset="0"/>
                <a:ea typeface="Anonymous Pro" panose="02060609030202000504" pitchFamily="49" charset="0"/>
                <a:cs typeface="Consolas" panose="020B0609020204030204" pitchFamily="49" charset="0"/>
              </a:rPr>
              <a:t>(w </a:t>
            </a:r>
            <a:r>
              <a:rPr lang="en-US" sz="1400" dirty="0">
                <a:latin typeface="Consolas" panose="020B0609020204030204" pitchFamily="49" charset="0"/>
                <a:ea typeface="Anonymous Pro" panose="02060609030202000504" pitchFamily="49" charset="0"/>
                <a:cs typeface="Consolas" panose="020B0609020204030204" pitchFamily="49" charset="0"/>
              </a:rPr>
              <a:t>=&gt; </a:t>
            </a:r>
            <a:r>
              <a:rPr lang="en-US" sz="1400" dirty="0" err="1">
                <a:latin typeface="Consolas" panose="020B0609020204030204" pitchFamily="49" charset="0"/>
                <a:ea typeface="Anonymous Pro" panose="02060609030202000504" pitchFamily="49" charset="0"/>
                <a:cs typeface="Consolas" panose="020B0609020204030204" pitchFamily="49" charset="0"/>
              </a:rPr>
              <a:t>w.charAt</a:t>
            </a:r>
            <a:r>
              <a:rPr lang="en-US" sz="1400" dirty="0">
                <a:latin typeface="Consolas" panose="020B0609020204030204" pitchFamily="49" charset="0"/>
                <a:ea typeface="Anonymous Pro" panose="02060609030202000504" pitchFamily="49" charset="0"/>
                <a:cs typeface="Consolas" panose="020B0609020204030204" pitchFamily="49" charset="0"/>
              </a:rPr>
              <a:t>(0))</a:t>
            </a:r>
          </a:p>
          <a:p>
            <a:r>
              <a:rPr lang="en-US" sz="1400" dirty="0" err="1">
                <a:latin typeface="Consolas" panose="020B0609020204030204" pitchFamily="49" charset="0"/>
                <a:ea typeface="Anonymous Pro" panose="02060609030202000504" pitchFamily="49" charset="0"/>
                <a:cs typeface="Consolas" panose="020B0609020204030204" pitchFamily="49" charset="0"/>
              </a:rPr>
              <a:t>println</a:t>
            </a:r>
            <a:r>
              <a:rPr lang="en-US" sz="1400" dirty="0">
                <a:latin typeface="Consolas" panose="020B0609020204030204" pitchFamily="49" charset="0"/>
                <a:ea typeface="Anonymous Pro" panose="02060609030202000504" pitchFamily="49" charset="0"/>
                <a:cs typeface="Consolas" panose="020B0609020204030204" pitchFamily="49" charset="0"/>
              </a:rPr>
              <a:t>(</a:t>
            </a:r>
            <a:r>
              <a:rPr lang="en-US" sz="1400" b="1" dirty="0" err="1">
                <a:solidFill>
                  <a:srgbClr val="E8761D"/>
                </a:solidFill>
                <a:latin typeface="Consolas" panose="020B0609020204030204" pitchFamily="49" charset="0"/>
                <a:ea typeface="Anonymous Pro" panose="02060609030202000504" pitchFamily="49" charset="0"/>
                <a:cs typeface="Consolas" panose="020B0609020204030204" pitchFamily="49" charset="0"/>
              </a:rPr>
              <a:t>y</a:t>
            </a:r>
            <a:r>
              <a:rPr lang="en-US" sz="1400" dirty="0" err="1">
                <a:latin typeface="Consolas" panose="020B0609020204030204" pitchFamily="49" charset="0"/>
                <a:ea typeface="Anonymous Pro" panose="02060609030202000504" pitchFamily="49" charset="0"/>
                <a:cs typeface="Consolas" panose="020B0609020204030204" pitchFamily="49" charset="0"/>
              </a:rPr>
              <a:t>.collect</a:t>
            </a:r>
            <a:r>
              <a:rPr lang="en-US" sz="1400" dirty="0">
                <a:latin typeface="Consolas" panose="020B0609020204030204" pitchFamily="49" charset="0"/>
                <a:ea typeface="Anonymous Pro" panose="02060609030202000504" pitchFamily="49" charset="0"/>
                <a:cs typeface="Consolas" panose="020B0609020204030204" pitchFamily="49" charset="0"/>
              </a:rPr>
              <a:t>().</a:t>
            </a:r>
            <a:r>
              <a:rPr lang="en-US" sz="1400" dirty="0" err="1">
                <a:latin typeface="Consolas" panose="020B0609020204030204" pitchFamily="49" charset="0"/>
                <a:ea typeface="Anonymous Pro" panose="02060609030202000504" pitchFamily="49" charset="0"/>
                <a:cs typeface="Consolas" panose="020B0609020204030204" pitchFamily="49" charset="0"/>
              </a:rPr>
              <a:t>mkString</a:t>
            </a:r>
            <a:r>
              <a:rPr lang="en-US" sz="1400" dirty="0">
                <a:latin typeface="Consolas" panose="020B0609020204030204" pitchFamily="49" charset="0"/>
                <a:ea typeface="Anonymous Pro" panose="02060609030202000504" pitchFamily="49" charset="0"/>
                <a:cs typeface="Consolas" panose="020B0609020204030204" pitchFamily="49" charset="0"/>
              </a:rPr>
              <a:t>(", "))</a:t>
            </a:r>
          </a:p>
        </p:txBody>
      </p:sp>
      <p:sp>
        <p:nvSpPr>
          <p:cNvPr id="24" name="Rectangle 23"/>
          <p:cNvSpPr/>
          <p:nvPr/>
        </p:nvSpPr>
        <p:spPr>
          <a:xfrm>
            <a:off x="4971710" y="844068"/>
            <a:ext cx="1666985" cy="714668"/>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5124110" y="996468"/>
            <a:ext cx="1666985" cy="714668"/>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7996475" y="887214"/>
            <a:ext cx="95561" cy="121941"/>
          </a:xfrm>
          <a:prstGeom prst="rect">
            <a:avLst/>
          </a:prstGeom>
          <a:solidFill>
            <a:srgbClr val="FFFF00"/>
          </a:solidFill>
        </p:spPr>
        <p:txBody>
          <a:bodyPr wrap="square" rtlCol="0">
            <a:spAutoFit/>
          </a:bodyPr>
          <a:lstStyle/>
          <a:p>
            <a:pPr algn="ctr"/>
            <a:endParaRPr lang="en-US" sz="1400" dirty="0">
              <a:solidFill>
                <a:schemeClr val="bg1"/>
              </a:solidFill>
            </a:endParaRPr>
          </a:p>
        </p:txBody>
      </p:sp>
      <p:grpSp>
        <p:nvGrpSpPr>
          <p:cNvPr id="4" name="Group 3"/>
          <p:cNvGrpSpPr/>
          <p:nvPr/>
        </p:nvGrpSpPr>
        <p:grpSpPr>
          <a:xfrm>
            <a:off x="8137327" y="1033477"/>
            <a:ext cx="1666988" cy="714669"/>
            <a:chOff x="8137327" y="1033477"/>
            <a:chExt cx="1666988" cy="714669"/>
          </a:xfrm>
        </p:grpSpPr>
        <p:sp>
          <p:nvSpPr>
            <p:cNvPr id="33" name="Rectangle 32"/>
            <p:cNvSpPr/>
            <p:nvPr/>
          </p:nvSpPr>
          <p:spPr>
            <a:xfrm>
              <a:off x="8137327" y="1033477"/>
              <a:ext cx="1666988" cy="714669"/>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8146552" y="1045393"/>
              <a:ext cx="95561" cy="121941"/>
            </a:xfrm>
            <a:prstGeom prst="rect">
              <a:avLst/>
            </a:prstGeom>
            <a:solidFill>
              <a:srgbClr val="7030A0"/>
            </a:solidFill>
          </p:spPr>
          <p:txBody>
            <a:bodyPr wrap="square" rtlCol="0">
              <a:spAutoFit/>
            </a:bodyPr>
            <a:lstStyle/>
            <a:p>
              <a:pPr algn="ctr"/>
              <a:endParaRPr lang="en-US" sz="1400" dirty="0">
                <a:solidFill>
                  <a:schemeClr val="bg1"/>
                </a:solidFill>
              </a:endParaRPr>
            </a:p>
          </p:txBody>
        </p:sp>
      </p:grpSp>
      <p:sp>
        <p:nvSpPr>
          <p:cNvPr id="34" name="TextBox 33"/>
          <p:cNvSpPr txBox="1"/>
          <p:nvPr/>
        </p:nvSpPr>
        <p:spPr>
          <a:xfrm>
            <a:off x="7843450" y="730768"/>
            <a:ext cx="95561" cy="121941"/>
          </a:xfrm>
          <a:prstGeom prst="rect">
            <a:avLst/>
          </a:prstGeom>
          <a:solidFill>
            <a:srgbClr val="92D050"/>
          </a:solidFill>
        </p:spPr>
        <p:txBody>
          <a:bodyPr wrap="square" rtlCol="0">
            <a:spAutoFit/>
          </a:bodyPr>
          <a:lstStyle/>
          <a:p>
            <a:pPr algn="ctr"/>
            <a:endParaRPr lang="en-US" sz="1400" dirty="0">
              <a:solidFill>
                <a:schemeClr val="bg1"/>
              </a:solidFill>
            </a:endParaRPr>
          </a:p>
        </p:txBody>
      </p:sp>
      <p:pic>
        <p:nvPicPr>
          <p:cNvPr id="30" name="Picture 3" descr="C:\Dropbox\Databricks\images etc\green (Mobile).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481945" y="190145"/>
            <a:ext cx="505427" cy="674429"/>
          </a:xfrm>
          <a:prstGeom prst="rect">
            <a:avLst/>
          </a:prstGeom>
          <a:noFill/>
          <a:ln w="15875">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75401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Picture 4" descr="http://pixabay.com/static/uploads/photo/2012/04/24/11/21/merging-39400_64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70089" y="156159"/>
            <a:ext cx="759121" cy="75912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err="1" smtClean="0"/>
              <a:t>partitionby</a:t>
            </a:r>
            <a:endParaRPr lang="en-US" dirty="0"/>
          </a:p>
        </p:txBody>
      </p:sp>
      <p:sp>
        <p:nvSpPr>
          <p:cNvPr id="9" name="TextBox 8"/>
          <p:cNvSpPr txBox="1"/>
          <p:nvPr/>
        </p:nvSpPr>
        <p:spPr>
          <a:xfrm>
            <a:off x="3874636" y="1664104"/>
            <a:ext cx="1419253" cy="400110"/>
          </a:xfrm>
          <a:prstGeom prst="rect">
            <a:avLst/>
          </a:prstGeom>
          <a:noFill/>
        </p:spPr>
        <p:txBody>
          <a:bodyPr wrap="square" rtlCol="0">
            <a:spAutoFit/>
          </a:bodyPr>
          <a:lstStyle/>
          <a:p>
            <a:r>
              <a:rPr lang="en-US" sz="2000" dirty="0" smtClean="0"/>
              <a:t>RDD: </a:t>
            </a:r>
            <a:r>
              <a:rPr lang="en-US" sz="2000" b="1" dirty="0" smtClean="0">
                <a:solidFill>
                  <a:srgbClr val="1482AC"/>
                </a:solidFill>
              </a:rPr>
              <a:t>x</a:t>
            </a:r>
            <a:endParaRPr lang="en-US" sz="2000" b="1" dirty="0">
              <a:solidFill>
                <a:srgbClr val="1482AC"/>
              </a:solidFill>
            </a:endParaRPr>
          </a:p>
        </p:txBody>
      </p:sp>
      <p:pic>
        <p:nvPicPr>
          <p:cNvPr id="11" name="Picture 2" descr="http://www.insideoutretreats.com/site/images/TransformationButterflies.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7446" y="6378507"/>
            <a:ext cx="2009304" cy="479493"/>
          </a:xfrm>
          <a:prstGeom prst="rect">
            <a:avLst/>
          </a:prstGeom>
          <a:noFill/>
          <a:extLst>
            <a:ext uri="{909E8E84-426E-40DD-AFC4-6F175D3DCCD1}">
              <a14:hiddenFill xmlns:a14="http://schemas.microsoft.com/office/drawing/2010/main">
                <a:solidFill>
                  <a:srgbClr val="FFFFFF"/>
                </a:solidFill>
              </a14:hiddenFill>
            </a:ext>
          </a:extLst>
        </p:spPr>
      </p:pic>
      <p:sp>
        <p:nvSpPr>
          <p:cNvPr id="33" name="Rectangle 32"/>
          <p:cNvSpPr/>
          <p:nvPr/>
        </p:nvSpPr>
        <p:spPr>
          <a:xfrm>
            <a:off x="3061726" y="2295816"/>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3071352" y="2306999"/>
            <a:ext cx="344792" cy="307777"/>
          </a:xfrm>
          <a:prstGeom prst="rect">
            <a:avLst/>
          </a:prstGeom>
          <a:solidFill>
            <a:srgbClr val="7030A0"/>
          </a:solidFill>
        </p:spPr>
        <p:txBody>
          <a:bodyPr wrap="square" rtlCol="0">
            <a:spAutoFit/>
          </a:bodyPr>
          <a:lstStyle/>
          <a:p>
            <a:pPr algn="ctr"/>
            <a:r>
              <a:rPr lang="en-US" sz="1400" dirty="0" smtClean="0">
                <a:solidFill>
                  <a:schemeClr val="bg1"/>
                </a:solidFill>
              </a:rPr>
              <a:t>J</a:t>
            </a:r>
            <a:endParaRPr lang="en-US" sz="1400" dirty="0">
              <a:solidFill>
                <a:schemeClr val="bg1"/>
              </a:solidFill>
            </a:endParaRPr>
          </a:p>
        </p:txBody>
      </p:sp>
      <p:cxnSp>
        <p:nvCxnSpPr>
          <p:cNvPr id="55" name="Straight Connector 54"/>
          <p:cNvCxnSpPr/>
          <p:nvPr/>
        </p:nvCxnSpPr>
        <p:spPr>
          <a:xfrm>
            <a:off x="2921267" y="3407621"/>
            <a:ext cx="381437" cy="40347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3420548" y="2304748"/>
            <a:ext cx="1742369" cy="307777"/>
          </a:xfrm>
          <a:prstGeom prst="rect">
            <a:avLst/>
          </a:prstGeom>
          <a:noFill/>
        </p:spPr>
        <p:txBody>
          <a:bodyPr wrap="square" rtlCol="0">
            <a:spAutoFit/>
          </a:bodyPr>
          <a:lstStyle/>
          <a:p>
            <a:r>
              <a:rPr lang="en-US" sz="1400" dirty="0" smtClean="0">
                <a:solidFill>
                  <a:schemeClr val="bg1"/>
                </a:solidFill>
              </a:rPr>
              <a:t>“John”</a:t>
            </a:r>
            <a:endParaRPr lang="en-US" sz="1400" dirty="0">
              <a:solidFill>
                <a:schemeClr val="bg1"/>
              </a:solidFill>
            </a:endParaRPr>
          </a:p>
        </p:txBody>
      </p:sp>
      <p:sp>
        <p:nvSpPr>
          <p:cNvPr id="36" name="Rectangle 35"/>
          <p:cNvSpPr/>
          <p:nvPr/>
        </p:nvSpPr>
        <p:spPr>
          <a:xfrm>
            <a:off x="3346611" y="260597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Connector 49"/>
          <p:cNvCxnSpPr/>
          <p:nvPr/>
        </p:nvCxnSpPr>
        <p:spPr>
          <a:xfrm>
            <a:off x="3424537" y="3950149"/>
            <a:ext cx="257108" cy="25710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709519" y="2617262"/>
            <a:ext cx="1067912" cy="307777"/>
          </a:xfrm>
          <a:prstGeom prst="rect">
            <a:avLst/>
          </a:prstGeom>
          <a:noFill/>
        </p:spPr>
        <p:txBody>
          <a:bodyPr wrap="square" rtlCol="0">
            <a:spAutoFit/>
          </a:bodyPr>
          <a:lstStyle/>
          <a:p>
            <a:r>
              <a:rPr lang="en-US" sz="1400" dirty="0" smtClean="0">
                <a:solidFill>
                  <a:schemeClr val="bg1"/>
                </a:solidFill>
              </a:rPr>
              <a:t>“Anna”</a:t>
            </a:r>
            <a:endParaRPr lang="en-US" sz="1400" dirty="0">
              <a:solidFill>
                <a:schemeClr val="bg1"/>
              </a:solidFill>
            </a:endParaRPr>
          </a:p>
        </p:txBody>
      </p:sp>
      <p:sp>
        <p:nvSpPr>
          <p:cNvPr id="22" name="TextBox 21"/>
          <p:cNvSpPr txBox="1"/>
          <p:nvPr/>
        </p:nvSpPr>
        <p:spPr>
          <a:xfrm>
            <a:off x="3365135" y="2624326"/>
            <a:ext cx="344792" cy="307777"/>
          </a:xfrm>
          <a:prstGeom prst="rect">
            <a:avLst/>
          </a:prstGeom>
          <a:solidFill>
            <a:srgbClr val="92D050"/>
          </a:solidFill>
        </p:spPr>
        <p:txBody>
          <a:bodyPr wrap="square" rtlCol="0">
            <a:spAutoFit/>
          </a:bodyPr>
          <a:lstStyle/>
          <a:p>
            <a:pPr algn="ctr"/>
            <a:r>
              <a:rPr lang="en-US" sz="1400" dirty="0"/>
              <a:t>A</a:t>
            </a:r>
          </a:p>
        </p:txBody>
      </p:sp>
      <p:sp>
        <p:nvSpPr>
          <p:cNvPr id="37" name="Rectangle 36"/>
          <p:cNvSpPr/>
          <p:nvPr/>
        </p:nvSpPr>
        <p:spPr>
          <a:xfrm>
            <a:off x="3674657" y="2912649"/>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Straight Connector 55"/>
          <p:cNvCxnSpPr/>
          <p:nvPr/>
        </p:nvCxnSpPr>
        <p:spPr>
          <a:xfrm>
            <a:off x="3777978" y="4304879"/>
            <a:ext cx="209575" cy="2216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4039447" y="2919066"/>
            <a:ext cx="1067912" cy="307777"/>
          </a:xfrm>
          <a:prstGeom prst="rect">
            <a:avLst/>
          </a:prstGeom>
          <a:noFill/>
        </p:spPr>
        <p:txBody>
          <a:bodyPr wrap="square" rtlCol="0">
            <a:spAutoFit/>
          </a:bodyPr>
          <a:lstStyle/>
          <a:p>
            <a:r>
              <a:rPr lang="en-US" sz="1400" dirty="0" smtClean="0">
                <a:solidFill>
                  <a:schemeClr val="bg1"/>
                </a:solidFill>
              </a:rPr>
              <a:t>“Fred”</a:t>
            </a:r>
            <a:endParaRPr lang="en-US" sz="1400" dirty="0">
              <a:solidFill>
                <a:schemeClr val="bg1"/>
              </a:solidFill>
            </a:endParaRPr>
          </a:p>
        </p:txBody>
      </p:sp>
      <p:sp>
        <p:nvSpPr>
          <p:cNvPr id="24" name="TextBox 23"/>
          <p:cNvSpPr txBox="1"/>
          <p:nvPr/>
        </p:nvSpPr>
        <p:spPr>
          <a:xfrm>
            <a:off x="3690250" y="2926130"/>
            <a:ext cx="344792" cy="307777"/>
          </a:xfrm>
          <a:prstGeom prst="rect">
            <a:avLst/>
          </a:prstGeom>
          <a:solidFill>
            <a:srgbClr val="FFFF00"/>
          </a:solidFill>
        </p:spPr>
        <p:txBody>
          <a:bodyPr wrap="square" rtlCol="0">
            <a:spAutoFit/>
          </a:bodyPr>
          <a:lstStyle/>
          <a:p>
            <a:pPr algn="ctr"/>
            <a:r>
              <a:rPr lang="en-US" sz="1400" dirty="0" smtClean="0"/>
              <a:t>F</a:t>
            </a:r>
            <a:endParaRPr lang="en-US" sz="1400" dirty="0"/>
          </a:p>
        </p:txBody>
      </p:sp>
      <p:sp>
        <p:nvSpPr>
          <p:cNvPr id="38" name="Rectangle 37"/>
          <p:cNvSpPr/>
          <p:nvPr/>
        </p:nvSpPr>
        <p:spPr>
          <a:xfrm>
            <a:off x="3974222" y="3221450"/>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3982740" y="3228167"/>
            <a:ext cx="344792" cy="307777"/>
          </a:xfrm>
          <a:prstGeom prst="rect">
            <a:avLst/>
          </a:prstGeom>
          <a:solidFill>
            <a:srgbClr val="7030A0"/>
          </a:solidFill>
        </p:spPr>
        <p:txBody>
          <a:bodyPr wrap="square" rtlCol="0">
            <a:spAutoFit/>
          </a:bodyPr>
          <a:lstStyle/>
          <a:p>
            <a:pPr algn="ctr"/>
            <a:r>
              <a:rPr lang="en-US" sz="1400" dirty="0" smtClean="0">
                <a:solidFill>
                  <a:schemeClr val="bg1"/>
                </a:solidFill>
              </a:rPr>
              <a:t>J</a:t>
            </a:r>
            <a:endParaRPr lang="en-US" sz="1400" dirty="0">
              <a:solidFill>
                <a:schemeClr val="bg1"/>
              </a:solidFill>
            </a:endParaRPr>
          </a:p>
        </p:txBody>
      </p:sp>
      <p:sp>
        <p:nvSpPr>
          <p:cNvPr id="27" name="TextBox 26"/>
          <p:cNvSpPr txBox="1"/>
          <p:nvPr/>
        </p:nvSpPr>
        <p:spPr>
          <a:xfrm>
            <a:off x="4336749" y="3225916"/>
            <a:ext cx="1742369" cy="307777"/>
          </a:xfrm>
          <a:prstGeom prst="rect">
            <a:avLst/>
          </a:prstGeom>
          <a:noFill/>
        </p:spPr>
        <p:txBody>
          <a:bodyPr wrap="square" rtlCol="0">
            <a:spAutoFit/>
          </a:bodyPr>
          <a:lstStyle/>
          <a:p>
            <a:r>
              <a:rPr lang="en-US" sz="1400" dirty="0" smtClean="0">
                <a:solidFill>
                  <a:schemeClr val="bg1"/>
                </a:solidFill>
              </a:rPr>
              <a:t>“James”</a:t>
            </a:r>
            <a:endParaRPr lang="en-US" sz="1400" dirty="0">
              <a:solidFill>
                <a:schemeClr val="bg1"/>
              </a:solidFill>
            </a:endParaRPr>
          </a:p>
        </p:txBody>
      </p:sp>
    </p:spTree>
    <p:extLst>
      <p:ext uri="{BB962C8B-B14F-4D97-AF65-F5344CB8AC3E}">
        <p14:creationId xmlns:p14="http://schemas.microsoft.com/office/powerpoint/2010/main" val="16703974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Picture 4" descr="http://pixabay.com/static/uploads/photo/2012/04/24/11/21/merging-39400_64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70089" y="156159"/>
            <a:ext cx="759121" cy="75912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err="1" smtClean="0"/>
              <a:t>partitionby</a:t>
            </a:r>
            <a:endParaRPr lang="en-US" dirty="0"/>
          </a:p>
        </p:txBody>
      </p:sp>
      <p:sp>
        <p:nvSpPr>
          <p:cNvPr id="9" name="TextBox 8"/>
          <p:cNvSpPr txBox="1"/>
          <p:nvPr/>
        </p:nvSpPr>
        <p:spPr>
          <a:xfrm>
            <a:off x="3874636" y="1664104"/>
            <a:ext cx="1419253" cy="400110"/>
          </a:xfrm>
          <a:prstGeom prst="rect">
            <a:avLst/>
          </a:prstGeom>
          <a:noFill/>
        </p:spPr>
        <p:txBody>
          <a:bodyPr wrap="square" rtlCol="0">
            <a:spAutoFit/>
          </a:bodyPr>
          <a:lstStyle/>
          <a:p>
            <a:r>
              <a:rPr lang="en-US" sz="2000" dirty="0" smtClean="0"/>
              <a:t>RDD: </a:t>
            </a:r>
            <a:r>
              <a:rPr lang="en-US" sz="2000" b="1" dirty="0" smtClean="0">
                <a:solidFill>
                  <a:srgbClr val="1482AC"/>
                </a:solidFill>
              </a:rPr>
              <a:t>x</a:t>
            </a:r>
            <a:endParaRPr lang="en-US" sz="2000" b="1" dirty="0">
              <a:solidFill>
                <a:srgbClr val="1482AC"/>
              </a:solidFill>
            </a:endParaRPr>
          </a:p>
        </p:txBody>
      </p:sp>
      <p:pic>
        <p:nvPicPr>
          <p:cNvPr id="11" name="Picture 2" descr="http://www.insideoutretreats.com/site/images/TransformationButterflies.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7446" y="6378507"/>
            <a:ext cx="2009304" cy="479493"/>
          </a:xfrm>
          <a:prstGeom prst="rect">
            <a:avLst/>
          </a:prstGeom>
          <a:noFill/>
          <a:extLst>
            <a:ext uri="{909E8E84-426E-40DD-AFC4-6F175D3DCCD1}">
              <a14:hiddenFill xmlns:a14="http://schemas.microsoft.com/office/drawing/2010/main">
                <a:solidFill>
                  <a:srgbClr val="FFFFFF"/>
                </a:solidFill>
              </a14:hiddenFill>
            </a:ext>
          </a:extLst>
        </p:spPr>
      </p:pic>
      <p:sp>
        <p:nvSpPr>
          <p:cNvPr id="33" name="Rectangle 32"/>
          <p:cNvSpPr/>
          <p:nvPr/>
        </p:nvSpPr>
        <p:spPr>
          <a:xfrm>
            <a:off x="3061726" y="2295816"/>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3071352" y="2306999"/>
            <a:ext cx="344792" cy="307777"/>
          </a:xfrm>
          <a:prstGeom prst="rect">
            <a:avLst/>
          </a:prstGeom>
          <a:solidFill>
            <a:srgbClr val="7030A0"/>
          </a:solidFill>
        </p:spPr>
        <p:txBody>
          <a:bodyPr wrap="square" rtlCol="0">
            <a:spAutoFit/>
          </a:bodyPr>
          <a:lstStyle/>
          <a:p>
            <a:pPr algn="ctr"/>
            <a:r>
              <a:rPr lang="en-US" sz="1400" dirty="0" smtClean="0">
                <a:solidFill>
                  <a:schemeClr val="bg1"/>
                </a:solidFill>
              </a:rPr>
              <a:t>J</a:t>
            </a:r>
            <a:endParaRPr lang="en-US" sz="1400" dirty="0">
              <a:solidFill>
                <a:schemeClr val="bg1"/>
              </a:solidFill>
            </a:endParaRPr>
          </a:p>
        </p:txBody>
      </p:sp>
      <p:cxnSp>
        <p:nvCxnSpPr>
          <p:cNvPr id="55" name="Straight Connector 54"/>
          <p:cNvCxnSpPr/>
          <p:nvPr/>
        </p:nvCxnSpPr>
        <p:spPr>
          <a:xfrm>
            <a:off x="2921267" y="3407621"/>
            <a:ext cx="381437" cy="40347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3420548" y="2304748"/>
            <a:ext cx="1742369" cy="307777"/>
          </a:xfrm>
          <a:prstGeom prst="rect">
            <a:avLst/>
          </a:prstGeom>
          <a:noFill/>
        </p:spPr>
        <p:txBody>
          <a:bodyPr wrap="square" rtlCol="0">
            <a:spAutoFit/>
          </a:bodyPr>
          <a:lstStyle/>
          <a:p>
            <a:r>
              <a:rPr lang="en-US" sz="1400" dirty="0" smtClean="0">
                <a:solidFill>
                  <a:schemeClr val="bg1"/>
                </a:solidFill>
              </a:rPr>
              <a:t>“John”</a:t>
            </a:r>
            <a:endParaRPr lang="en-US" sz="1400" dirty="0">
              <a:solidFill>
                <a:schemeClr val="bg1"/>
              </a:solidFill>
            </a:endParaRPr>
          </a:p>
        </p:txBody>
      </p:sp>
      <p:sp>
        <p:nvSpPr>
          <p:cNvPr id="36" name="Rectangle 35"/>
          <p:cNvSpPr/>
          <p:nvPr/>
        </p:nvSpPr>
        <p:spPr>
          <a:xfrm>
            <a:off x="3346611" y="260597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Connector 49"/>
          <p:cNvCxnSpPr/>
          <p:nvPr/>
        </p:nvCxnSpPr>
        <p:spPr>
          <a:xfrm>
            <a:off x="3424537" y="3950149"/>
            <a:ext cx="257108" cy="25710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709519" y="2617262"/>
            <a:ext cx="1067912" cy="307777"/>
          </a:xfrm>
          <a:prstGeom prst="rect">
            <a:avLst/>
          </a:prstGeom>
          <a:noFill/>
        </p:spPr>
        <p:txBody>
          <a:bodyPr wrap="square" rtlCol="0">
            <a:spAutoFit/>
          </a:bodyPr>
          <a:lstStyle/>
          <a:p>
            <a:r>
              <a:rPr lang="en-US" sz="1400" dirty="0" smtClean="0">
                <a:solidFill>
                  <a:schemeClr val="bg1"/>
                </a:solidFill>
              </a:rPr>
              <a:t>“Anna”</a:t>
            </a:r>
            <a:endParaRPr lang="en-US" sz="1400" dirty="0">
              <a:solidFill>
                <a:schemeClr val="bg1"/>
              </a:solidFill>
            </a:endParaRPr>
          </a:p>
        </p:txBody>
      </p:sp>
      <p:sp>
        <p:nvSpPr>
          <p:cNvPr id="22" name="TextBox 21"/>
          <p:cNvSpPr txBox="1"/>
          <p:nvPr/>
        </p:nvSpPr>
        <p:spPr>
          <a:xfrm>
            <a:off x="3365135" y="2624326"/>
            <a:ext cx="344792" cy="307777"/>
          </a:xfrm>
          <a:prstGeom prst="rect">
            <a:avLst/>
          </a:prstGeom>
          <a:solidFill>
            <a:srgbClr val="92D050"/>
          </a:solidFill>
        </p:spPr>
        <p:txBody>
          <a:bodyPr wrap="square" rtlCol="0">
            <a:spAutoFit/>
          </a:bodyPr>
          <a:lstStyle/>
          <a:p>
            <a:pPr algn="ctr"/>
            <a:r>
              <a:rPr lang="en-US" sz="1400" dirty="0"/>
              <a:t>A</a:t>
            </a:r>
          </a:p>
        </p:txBody>
      </p:sp>
      <p:sp>
        <p:nvSpPr>
          <p:cNvPr id="37" name="Rectangle 36"/>
          <p:cNvSpPr/>
          <p:nvPr/>
        </p:nvSpPr>
        <p:spPr>
          <a:xfrm>
            <a:off x="3674657" y="2912649"/>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Straight Connector 55"/>
          <p:cNvCxnSpPr/>
          <p:nvPr/>
        </p:nvCxnSpPr>
        <p:spPr>
          <a:xfrm>
            <a:off x="3777978" y="4304879"/>
            <a:ext cx="209575" cy="2216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4039447" y="2919066"/>
            <a:ext cx="1067912" cy="307777"/>
          </a:xfrm>
          <a:prstGeom prst="rect">
            <a:avLst/>
          </a:prstGeom>
          <a:noFill/>
        </p:spPr>
        <p:txBody>
          <a:bodyPr wrap="square" rtlCol="0">
            <a:spAutoFit/>
          </a:bodyPr>
          <a:lstStyle/>
          <a:p>
            <a:r>
              <a:rPr lang="en-US" sz="1400" dirty="0" smtClean="0">
                <a:solidFill>
                  <a:schemeClr val="bg1"/>
                </a:solidFill>
              </a:rPr>
              <a:t>“Fred”</a:t>
            </a:r>
            <a:endParaRPr lang="en-US" sz="1400" dirty="0">
              <a:solidFill>
                <a:schemeClr val="bg1"/>
              </a:solidFill>
            </a:endParaRPr>
          </a:p>
        </p:txBody>
      </p:sp>
      <p:sp>
        <p:nvSpPr>
          <p:cNvPr id="24" name="TextBox 23"/>
          <p:cNvSpPr txBox="1"/>
          <p:nvPr/>
        </p:nvSpPr>
        <p:spPr>
          <a:xfrm>
            <a:off x="3690250" y="2926130"/>
            <a:ext cx="344792" cy="307777"/>
          </a:xfrm>
          <a:prstGeom prst="rect">
            <a:avLst/>
          </a:prstGeom>
          <a:solidFill>
            <a:srgbClr val="FFFF00"/>
          </a:solidFill>
        </p:spPr>
        <p:txBody>
          <a:bodyPr wrap="square" rtlCol="0">
            <a:spAutoFit/>
          </a:bodyPr>
          <a:lstStyle/>
          <a:p>
            <a:pPr algn="ctr"/>
            <a:r>
              <a:rPr lang="en-US" sz="1400" dirty="0" smtClean="0"/>
              <a:t>F</a:t>
            </a:r>
            <a:endParaRPr lang="en-US" sz="1400" dirty="0"/>
          </a:p>
        </p:txBody>
      </p:sp>
      <p:sp>
        <p:nvSpPr>
          <p:cNvPr id="38" name="Rectangle 37"/>
          <p:cNvSpPr/>
          <p:nvPr/>
        </p:nvSpPr>
        <p:spPr>
          <a:xfrm>
            <a:off x="3974222" y="3221450"/>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3982740" y="3228167"/>
            <a:ext cx="344792" cy="307777"/>
          </a:xfrm>
          <a:prstGeom prst="rect">
            <a:avLst/>
          </a:prstGeom>
          <a:solidFill>
            <a:srgbClr val="7030A0"/>
          </a:solidFill>
        </p:spPr>
        <p:txBody>
          <a:bodyPr wrap="square" rtlCol="0">
            <a:spAutoFit/>
          </a:bodyPr>
          <a:lstStyle/>
          <a:p>
            <a:pPr algn="ctr"/>
            <a:r>
              <a:rPr lang="en-US" sz="1400" dirty="0" smtClean="0">
                <a:solidFill>
                  <a:schemeClr val="bg1"/>
                </a:solidFill>
              </a:rPr>
              <a:t>J</a:t>
            </a:r>
            <a:endParaRPr lang="en-US" sz="1400" dirty="0">
              <a:solidFill>
                <a:schemeClr val="bg1"/>
              </a:solidFill>
            </a:endParaRPr>
          </a:p>
        </p:txBody>
      </p:sp>
      <p:sp>
        <p:nvSpPr>
          <p:cNvPr id="27" name="TextBox 26"/>
          <p:cNvSpPr txBox="1"/>
          <p:nvPr/>
        </p:nvSpPr>
        <p:spPr>
          <a:xfrm>
            <a:off x="4336749" y="3225916"/>
            <a:ext cx="1742369" cy="307777"/>
          </a:xfrm>
          <a:prstGeom prst="rect">
            <a:avLst/>
          </a:prstGeom>
          <a:noFill/>
        </p:spPr>
        <p:txBody>
          <a:bodyPr wrap="square" rtlCol="0">
            <a:spAutoFit/>
          </a:bodyPr>
          <a:lstStyle/>
          <a:p>
            <a:r>
              <a:rPr lang="en-US" sz="1400" dirty="0" smtClean="0">
                <a:solidFill>
                  <a:schemeClr val="bg1"/>
                </a:solidFill>
              </a:rPr>
              <a:t>“James”</a:t>
            </a:r>
            <a:endParaRPr lang="en-US" sz="1400" dirty="0">
              <a:solidFill>
                <a:schemeClr val="bg1"/>
              </a:solidFill>
            </a:endParaRPr>
          </a:p>
        </p:txBody>
      </p:sp>
      <p:sp>
        <p:nvSpPr>
          <p:cNvPr id="34" name="TextBox 33"/>
          <p:cNvSpPr txBox="1"/>
          <p:nvPr/>
        </p:nvSpPr>
        <p:spPr>
          <a:xfrm>
            <a:off x="9157836" y="1664104"/>
            <a:ext cx="1419253" cy="400110"/>
          </a:xfrm>
          <a:prstGeom prst="rect">
            <a:avLst/>
          </a:prstGeom>
          <a:noFill/>
        </p:spPr>
        <p:txBody>
          <a:bodyPr wrap="square" rtlCol="0">
            <a:spAutoFit/>
          </a:bodyPr>
          <a:lstStyle/>
          <a:p>
            <a:r>
              <a:rPr lang="en-US" sz="2000" dirty="0" smtClean="0"/>
              <a:t>RDD: </a:t>
            </a:r>
            <a:r>
              <a:rPr lang="en-US" sz="2000" b="1" dirty="0" smtClean="0">
                <a:solidFill>
                  <a:srgbClr val="1482AC"/>
                </a:solidFill>
              </a:rPr>
              <a:t>y</a:t>
            </a:r>
            <a:endParaRPr lang="en-US" sz="2000" b="1" dirty="0">
              <a:solidFill>
                <a:srgbClr val="1482AC"/>
              </a:solidFill>
            </a:endParaRPr>
          </a:p>
        </p:txBody>
      </p:sp>
      <p:cxnSp>
        <p:nvCxnSpPr>
          <p:cNvPr id="46" name="Straight Connector 45"/>
          <p:cNvCxnSpPr/>
          <p:nvPr/>
        </p:nvCxnSpPr>
        <p:spPr>
          <a:xfrm>
            <a:off x="7768802" y="3380624"/>
            <a:ext cx="405298" cy="42871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9157836" y="1664104"/>
            <a:ext cx="1419253" cy="400110"/>
          </a:xfrm>
          <a:prstGeom prst="rect">
            <a:avLst/>
          </a:prstGeom>
          <a:noFill/>
        </p:spPr>
        <p:txBody>
          <a:bodyPr wrap="square" rtlCol="0">
            <a:spAutoFit/>
          </a:bodyPr>
          <a:lstStyle/>
          <a:p>
            <a:r>
              <a:rPr lang="en-US" sz="2000" dirty="0" smtClean="0"/>
              <a:t>RDD: </a:t>
            </a:r>
            <a:r>
              <a:rPr lang="en-US" sz="2000" b="1" dirty="0" smtClean="0">
                <a:solidFill>
                  <a:srgbClr val="1482AC"/>
                </a:solidFill>
              </a:rPr>
              <a:t>y</a:t>
            </a:r>
            <a:endParaRPr lang="en-US" sz="2000" b="1" dirty="0">
              <a:solidFill>
                <a:srgbClr val="1482AC"/>
              </a:solidFill>
            </a:endParaRPr>
          </a:p>
        </p:txBody>
      </p:sp>
      <p:cxnSp>
        <p:nvCxnSpPr>
          <p:cNvPr id="58" name="Straight Connector 57"/>
          <p:cNvCxnSpPr/>
          <p:nvPr/>
        </p:nvCxnSpPr>
        <p:spPr>
          <a:xfrm>
            <a:off x="8354009" y="4015141"/>
            <a:ext cx="502093" cy="49615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8311643" y="260597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8322756" y="2611846"/>
            <a:ext cx="344792" cy="307777"/>
          </a:xfrm>
          <a:prstGeom prst="rect">
            <a:avLst/>
          </a:prstGeom>
          <a:solidFill>
            <a:srgbClr val="7030A0"/>
          </a:solidFill>
        </p:spPr>
        <p:txBody>
          <a:bodyPr wrap="square" rtlCol="0">
            <a:spAutoFit/>
          </a:bodyPr>
          <a:lstStyle/>
          <a:p>
            <a:pPr algn="ctr"/>
            <a:r>
              <a:rPr lang="en-US" sz="1400" dirty="0" smtClean="0">
                <a:solidFill>
                  <a:schemeClr val="bg1"/>
                </a:solidFill>
              </a:rPr>
              <a:t>J</a:t>
            </a:r>
            <a:endParaRPr lang="en-US" sz="1400" dirty="0">
              <a:solidFill>
                <a:schemeClr val="bg1"/>
              </a:solidFill>
            </a:endParaRPr>
          </a:p>
        </p:txBody>
      </p:sp>
      <p:sp>
        <p:nvSpPr>
          <p:cNvPr id="61" name="TextBox 60"/>
          <p:cNvSpPr txBox="1"/>
          <p:nvPr/>
        </p:nvSpPr>
        <p:spPr>
          <a:xfrm>
            <a:off x="8666061" y="2595146"/>
            <a:ext cx="1742369" cy="307777"/>
          </a:xfrm>
          <a:prstGeom prst="rect">
            <a:avLst/>
          </a:prstGeom>
          <a:noFill/>
        </p:spPr>
        <p:txBody>
          <a:bodyPr wrap="square" rtlCol="0">
            <a:spAutoFit/>
          </a:bodyPr>
          <a:lstStyle/>
          <a:p>
            <a:r>
              <a:rPr lang="en-US" sz="1400" dirty="0" smtClean="0">
                <a:solidFill>
                  <a:schemeClr val="bg1"/>
                </a:solidFill>
              </a:rPr>
              <a:t>“James”</a:t>
            </a:r>
            <a:endParaRPr lang="en-US" sz="1400" dirty="0">
              <a:solidFill>
                <a:schemeClr val="bg1"/>
              </a:solidFill>
            </a:endParaRPr>
          </a:p>
        </p:txBody>
      </p:sp>
      <p:sp>
        <p:nvSpPr>
          <p:cNvPr id="62" name="Rounded Rectangle 61"/>
          <p:cNvSpPr/>
          <p:nvPr/>
        </p:nvSpPr>
        <p:spPr>
          <a:xfrm>
            <a:off x="3870408" y="3133667"/>
            <a:ext cx="536587" cy="530468"/>
          </a:xfrm>
          <a:prstGeom prst="roundRect">
            <a:avLst/>
          </a:prstGeom>
          <a:noFill/>
          <a:ln w="41275">
            <a:solidFill>
              <a:srgbClr val="DB1F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3" name="Straight Arrow Connector 62"/>
          <p:cNvCxnSpPr/>
          <p:nvPr/>
        </p:nvCxnSpPr>
        <p:spPr>
          <a:xfrm flipH="1">
            <a:off x="3098859" y="4407164"/>
            <a:ext cx="520733" cy="0"/>
          </a:xfrm>
          <a:prstGeom prst="straightConnector1">
            <a:avLst/>
          </a:prstGeom>
          <a:ln w="127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2779352" y="4207109"/>
            <a:ext cx="605698" cy="400110"/>
          </a:xfrm>
          <a:prstGeom prst="rect">
            <a:avLst/>
          </a:prstGeom>
          <a:noFill/>
        </p:spPr>
        <p:txBody>
          <a:bodyPr wrap="square" rtlCol="0">
            <a:spAutoFit/>
          </a:bodyPr>
          <a:lstStyle/>
          <a:p>
            <a:r>
              <a:rPr lang="en-US" sz="2000" dirty="0"/>
              <a:t>1</a:t>
            </a:r>
            <a:endParaRPr lang="en-US" sz="1600" dirty="0"/>
          </a:p>
        </p:txBody>
      </p:sp>
    </p:spTree>
    <p:extLst>
      <p:ext uri="{BB962C8B-B14F-4D97-AF65-F5344CB8AC3E}">
        <p14:creationId xmlns:p14="http://schemas.microsoft.com/office/powerpoint/2010/main" val="30839093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Picture 4" descr="http://pixabay.com/static/uploads/photo/2012/04/24/11/21/merging-39400_64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70089" y="156159"/>
            <a:ext cx="759121" cy="75912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err="1" smtClean="0"/>
              <a:t>partitionby</a:t>
            </a:r>
            <a:endParaRPr lang="en-US" dirty="0"/>
          </a:p>
        </p:txBody>
      </p:sp>
      <p:sp>
        <p:nvSpPr>
          <p:cNvPr id="9" name="TextBox 8"/>
          <p:cNvSpPr txBox="1"/>
          <p:nvPr/>
        </p:nvSpPr>
        <p:spPr>
          <a:xfrm>
            <a:off x="3874636" y="1664104"/>
            <a:ext cx="1419253" cy="400110"/>
          </a:xfrm>
          <a:prstGeom prst="rect">
            <a:avLst/>
          </a:prstGeom>
          <a:noFill/>
        </p:spPr>
        <p:txBody>
          <a:bodyPr wrap="square" rtlCol="0">
            <a:spAutoFit/>
          </a:bodyPr>
          <a:lstStyle/>
          <a:p>
            <a:r>
              <a:rPr lang="en-US" sz="2000" dirty="0" smtClean="0"/>
              <a:t>RDD: </a:t>
            </a:r>
            <a:r>
              <a:rPr lang="en-US" sz="2000" b="1" dirty="0" smtClean="0">
                <a:solidFill>
                  <a:srgbClr val="1482AC"/>
                </a:solidFill>
              </a:rPr>
              <a:t>x</a:t>
            </a:r>
            <a:endParaRPr lang="en-US" sz="2000" b="1" dirty="0">
              <a:solidFill>
                <a:srgbClr val="1482AC"/>
              </a:solidFill>
            </a:endParaRPr>
          </a:p>
        </p:txBody>
      </p:sp>
      <p:pic>
        <p:nvPicPr>
          <p:cNvPr id="11" name="Picture 2" descr="http://www.insideoutretreats.com/site/images/TransformationButterflies.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7446" y="6378507"/>
            <a:ext cx="2009304" cy="479493"/>
          </a:xfrm>
          <a:prstGeom prst="rect">
            <a:avLst/>
          </a:prstGeom>
          <a:noFill/>
          <a:extLst>
            <a:ext uri="{909E8E84-426E-40DD-AFC4-6F175D3DCCD1}">
              <a14:hiddenFill xmlns:a14="http://schemas.microsoft.com/office/drawing/2010/main">
                <a:solidFill>
                  <a:srgbClr val="FFFFFF"/>
                </a:solidFill>
              </a14:hiddenFill>
            </a:ext>
          </a:extLst>
        </p:spPr>
      </p:pic>
      <p:sp>
        <p:nvSpPr>
          <p:cNvPr id="33" name="Rectangle 32"/>
          <p:cNvSpPr/>
          <p:nvPr/>
        </p:nvSpPr>
        <p:spPr>
          <a:xfrm>
            <a:off x="3061726" y="2295816"/>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3071352" y="2306999"/>
            <a:ext cx="344792" cy="307777"/>
          </a:xfrm>
          <a:prstGeom prst="rect">
            <a:avLst/>
          </a:prstGeom>
          <a:solidFill>
            <a:srgbClr val="7030A0"/>
          </a:solidFill>
        </p:spPr>
        <p:txBody>
          <a:bodyPr wrap="square" rtlCol="0">
            <a:spAutoFit/>
          </a:bodyPr>
          <a:lstStyle/>
          <a:p>
            <a:pPr algn="ctr"/>
            <a:r>
              <a:rPr lang="en-US" sz="1400" dirty="0" smtClean="0">
                <a:solidFill>
                  <a:schemeClr val="bg1"/>
                </a:solidFill>
              </a:rPr>
              <a:t>J</a:t>
            </a:r>
            <a:endParaRPr lang="en-US" sz="1400" dirty="0">
              <a:solidFill>
                <a:schemeClr val="bg1"/>
              </a:solidFill>
            </a:endParaRPr>
          </a:p>
        </p:txBody>
      </p:sp>
      <p:cxnSp>
        <p:nvCxnSpPr>
          <p:cNvPr id="55" name="Straight Connector 54"/>
          <p:cNvCxnSpPr/>
          <p:nvPr/>
        </p:nvCxnSpPr>
        <p:spPr>
          <a:xfrm>
            <a:off x="2921267" y="3407621"/>
            <a:ext cx="381437" cy="40347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3420548" y="2304748"/>
            <a:ext cx="1742369" cy="307777"/>
          </a:xfrm>
          <a:prstGeom prst="rect">
            <a:avLst/>
          </a:prstGeom>
          <a:noFill/>
        </p:spPr>
        <p:txBody>
          <a:bodyPr wrap="square" rtlCol="0">
            <a:spAutoFit/>
          </a:bodyPr>
          <a:lstStyle/>
          <a:p>
            <a:r>
              <a:rPr lang="en-US" sz="1400" dirty="0" smtClean="0">
                <a:solidFill>
                  <a:schemeClr val="bg1"/>
                </a:solidFill>
              </a:rPr>
              <a:t>“John”</a:t>
            </a:r>
            <a:endParaRPr lang="en-US" sz="1400" dirty="0">
              <a:solidFill>
                <a:schemeClr val="bg1"/>
              </a:solidFill>
            </a:endParaRPr>
          </a:p>
        </p:txBody>
      </p:sp>
      <p:sp>
        <p:nvSpPr>
          <p:cNvPr id="36" name="Rectangle 35"/>
          <p:cNvSpPr/>
          <p:nvPr/>
        </p:nvSpPr>
        <p:spPr>
          <a:xfrm>
            <a:off x="3346611" y="260597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Connector 49"/>
          <p:cNvCxnSpPr/>
          <p:nvPr/>
        </p:nvCxnSpPr>
        <p:spPr>
          <a:xfrm>
            <a:off x="3424537" y="3950149"/>
            <a:ext cx="257108" cy="25710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709519" y="2617262"/>
            <a:ext cx="1067912" cy="307777"/>
          </a:xfrm>
          <a:prstGeom prst="rect">
            <a:avLst/>
          </a:prstGeom>
          <a:noFill/>
        </p:spPr>
        <p:txBody>
          <a:bodyPr wrap="square" rtlCol="0">
            <a:spAutoFit/>
          </a:bodyPr>
          <a:lstStyle/>
          <a:p>
            <a:r>
              <a:rPr lang="en-US" sz="1400" dirty="0" smtClean="0">
                <a:solidFill>
                  <a:schemeClr val="bg1"/>
                </a:solidFill>
              </a:rPr>
              <a:t>“Anna”</a:t>
            </a:r>
            <a:endParaRPr lang="en-US" sz="1400" dirty="0">
              <a:solidFill>
                <a:schemeClr val="bg1"/>
              </a:solidFill>
            </a:endParaRPr>
          </a:p>
        </p:txBody>
      </p:sp>
      <p:sp>
        <p:nvSpPr>
          <p:cNvPr id="22" name="TextBox 21"/>
          <p:cNvSpPr txBox="1"/>
          <p:nvPr/>
        </p:nvSpPr>
        <p:spPr>
          <a:xfrm>
            <a:off x="3365135" y="2624326"/>
            <a:ext cx="344792" cy="307777"/>
          </a:xfrm>
          <a:prstGeom prst="rect">
            <a:avLst/>
          </a:prstGeom>
          <a:solidFill>
            <a:srgbClr val="92D050"/>
          </a:solidFill>
        </p:spPr>
        <p:txBody>
          <a:bodyPr wrap="square" rtlCol="0">
            <a:spAutoFit/>
          </a:bodyPr>
          <a:lstStyle/>
          <a:p>
            <a:pPr algn="ctr"/>
            <a:r>
              <a:rPr lang="en-US" sz="1400" dirty="0"/>
              <a:t>A</a:t>
            </a:r>
          </a:p>
        </p:txBody>
      </p:sp>
      <p:sp>
        <p:nvSpPr>
          <p:cNvPr id="37" name="Rectangle 36"/>
          <p:cNvSpPr/>
          <p:nvPr/>
        </p:nvSpPr>
        <p:spPr>
          <a:xfrm>
            <a:off x="3674657" y="2912649"/>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Straight Connector 55"/>
          <p:cNvCxnSpPr/>
          <p:nvPr/>
        </p:nvCxnSpPr>
        <p:spPr>
          <a:xfrm>
            <a:off x="3777978" y="4304879"/>
            <a:ext cx="209575" cy="2216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4039447" y="2919066"/>
            <a:ext cx="1067912" cy="307777"/>
          </a:xfrm>
          <a:prstGeom prst="rect">
            <a:avLst/>
          </a:prstGeom>
          <a:noFill/>
        </p:spPr>
        <p:txBody>
          <a:bodyPr wrap="square" rtlCol="0">
            <a:spAutoFit/>
          </a:bodyPr>
          <a:lstStyle/>
          <a:p>
            <a:r>
              <a:rPr lang="en-US" sz="1400" dirty="0" smtClean="0">
                <a:solidFill>
                  <a:schemeClr val="bg1"/>
                </a:solidFill>
              </a:rPr>
              <a:t>“Fred”</a:t>
            </a:r>
            <a:endParaRPr lang="en-US" sz="1400" dirty="0">
              <a:solidFill>
                <a:schemeClr val="bg1"/>
              </a:solidFill>
            </a:endParaRPr>
          </a:p>
        </p:txBody>
      </p:sp>
      <p:sp>
        <p:nvSpPr>
          <p:cNvPr id="24" name="TextBox 23"/>
          <p:cNvSpPr txBox="1"/>
          <p:nvPr/>
        </p:nvSpPr>
        <p:spPr>
          <a:xfrm>
            <a:off x="3690250" y="2926130"/>
            <a:ext cx="344792" cy="307777"/>
          </a:xfrm>
          <a:prstGeom prst="rect">
            <a:avLst/>
          </a:prstGeom>
          <a:solidFill>
            <a:srgbClr val="FFFF00"/>
          </a:solidFill>
        </p:spPr>
        <p:txBody>
          <a:bodyPr wrap="square" rtlCol="0">
            <a:spAutoFit/>
          </a:bodyPr>
          <a:lstStyle/>
          <a:p>
            <a:pPr algn="ctr"/>
            <a:r>
              <a:rPr lang="en-US" sz="1400" dirty="0" smtClean="0"/>
              <a:t>F</a:t>
            </a:r>
            <a:endParaRPr lang="en-US" sz="1400" dirty="0"/>
          </a:p>
        </p:txBody>
      </p:sp>
      <p:sp>
        <p:nvSpPr>
          <p:cNvPr id="34" name="TextBox 33"/>
          <p:cNvSpPr txBox="1"/>
          <p:nvPr/>
        </p:nvSpPr>
        <p:spPr>
          <a:xfrm>
            <a:off x="9157836" y="1664104"/>
            <a:ext cx="1419253" cy="400110"/>
          </a:xfrm>
          <a:prstGeom prst="rect">
            <a:avLst/>
          </a:prstGeom>
          <a:noFill/>
        </p:spPr>
        <p:txBody>
          <a:bodyPr wrap="square" rtlCol="0">
            <a:spAutoFit/>
          </a:bodyPr>
          <a:lstStyle/>
          <a:p>
            <a:r>
              <a:rPr lang="en-US" sz="2000" dirty="0" smtClean="0"/>
              <a:t>RDD: </a:t>
            </a:r>
            <a:r>
              <a:rPr lang="en-US" sz="2000" b="1" dirty="0" smtClean="0">
                <a:solidFill>
                  <a:srgbClr val="1482AC"/>
                </a:solidFill>
              </a:rPr>
              <a:t>y</a:t>
            </a:r>
            <a:endParaRPr lang="en-US" sz="2000" b="1" dirty="0">
              <a:solidFill>
                <a:srgbClr val="1482AC"/>
              </a:solidFill>
            </a:endParaRPr>
          </a:p>
        </p:txBody>
      </p:sp>
      <p:cxnSp>
        <p:nvCxnSpPr>
          <p:cNvPr id="46" name="Straight Connector 45"/>
          <p:cNvCxnSpPr/>
          <p:nvPr/>
        </p:nvCxnSpPr>
        <p:spPr>
          <a:xfrm>
            <a:off x="7768802" y="3380624"/>
            <a:ext cx="405298" cy="42871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9157836" y="1664104"/>
            <a:ext cx="1419253" cy="400110"/>
          </a:xfrm>
          <a:prstGeom prst="rect">
            <a:avLst/>
          </a:prstGeom>
          <a:noFill/>
        </p:spPr>
        <p:txBody>
          <a:bodyPr wrap="square" rtlCol="0">
            <a:spAutoFit/>
          </a:bodyPr>
          <a:lstStyle/>
          <a:p>
            <a:r>
              <a:rPr lang="en-US" sz="2000" dirty="0" smtClean="0"/>
              <a:t>RDD: </a:t>
            </a:r>
            <a:r>
              <a:rPr lang="en-US" sz="2000" b="1" dirty="0" smtClean="0">
                <a:solidFill>
                  <a:srgbClr val="1482AC"/>
                </a:solidFill>
              </a:rPr>
              <a:t>y</a:t>
            </a:r>
            <a:endParaRPr lang="en-US" sz="2000" b="1" dirty="0">
              <a:solidFill>
                <a:srgbClr val="1482AC"/>
              </a:solidFill>
            </a:endParaRPr>
          </a:p>
        </p:txBody>
      </p:sp>
      <p:cxnSp>
        <p:nvCxnSpPr>
          <p:cNvPr id="58" name="Straight Connector 57"/>
          <p:cNvCxnSpPr/>
          <p:nvPr/>
        </p:nvCxnSpPr>
        <p:spPr>
          <a:xfrm>
            <a:off x="8354009" y="4015141"/>
            <a:ext cx="502093" cy="49615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8311643" y="260597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8322756" y="2611846"/>
            <a:ext cx="344792" cy="307777"/>
          </a:xfrm>
          <a:prstGeom prst="rect">
            <a:avLst/>
          </a:prstGeom>
          <a:solidFill>
            <a:srgbClr val="7030A0"/>
          </a:solidFill>
        </p:spPr>
        <p:txBody>
          <a:bodyPr wrap="square" rtlCol="0">
            <a:spAutoFit/>
          </a:bodyPr>
          <a:lstStyle/>
          <a:p>
            <a:pPr algn="ctr"/>
            <a:r>
              <a:rPr lang="en-US" sz="1400" dirty="0" smtClean="0">
                <a:solidFill>
                  <a:schemeClr val="bg1"/>
                </a:solidFill>
              </a:rPr>
              <a:t>J</a:t>
            </a:r>
            <a:endParaRPr lang="en-US" sz="1400" dirty="0">
              <a:solidFill>
                <a:schemeClr val="bg1"/>
              </a:solidFill>
            </a:endParaRPr>
          </a:p>
        </p:txBody>
      </p:sp>
      <p:sp>
        <p:nvSpPr>
          <p:cNvPr id="61" name="TextBox 60"/>
          <p:cNvSpPr txBox="1"/>
          <p:nvPr/>
        </p:nvSpPr>
        <p:spPr>
          <a:xfrm>
            <a:off x="8666061" y="2595146"/>
            <a:ext cx="1742369" cy="307777"/>
          </a:xfrm>
          <a:prstGeom prst="rect">
            <a:avLst/>
          </a:prstGeom>
          <a:noFill/>
        </p:spPr>
        <p:txBody>
          <a:bodyPr wrap="square" rtlCol="0">
            <a:spAutoFit/>
          </a:bodyPr>
          <a:lstStyle/>
          <a:p>
            <a:r>
              <a:rPr lang="en-US" sz="1400" dirty="0" smtClean="0">
                <a:solidFill>
                  <a:schemeClr val="bg1"/>
                </a:solidFill>
              </a:rPr>
              <a:t>“James”</a:t>
            </a:r>
            <a:endParaRPr lang="en-US" sz="1400" dirty="0">
              <a:solidFill>
                <a:schemeClr val="bg1"/>
              </a:solidFill>
            </a:endParaRPr>
          </a:p>
        </p:txBody>
      </p:sp>
      <p:sp>
        <p:nvSpPr>
          <p:cNvPr id="59" name="Rectangle 58"/>
          <p:cNvSpPr/>
          <p:nvPr/>
        </p:nvSpPr>
        <p:spPr>
          <a:xfrm>
            <a:off x="8939254" y="3221450"/>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p:cNvSpPr txBox="1"/>
          <p:nvPr/>
        </p:nvSpPr>
        <p:spPr>
          <a:xfrm>
            <a:off x="9286465" y="3221450"/>
            <a:ext cx="1067912" cy="307777"/>
          </a:xfrm>
          <a:prstGeom prst="rect">
            <a:avLst/>
          </a:prstGeom>
          <a:noFill/>
        </p:spPr>
        <p:txBody>
          <a:bodyPr wrap="square" rtlCol="0">
            <a:spAutoFit/>
          </a:bodyPr>
          <a:lstStyle/>
          <a:p>
            <a:r>
              <a:rPr lang="en-US" sz="1400" dirty="0" smtClean="0">
                <a:solidFill>
                  <a:schemeClr val="bg1"/>
                </a:solidFill>
              </a:rPr>
              <a:t>“Fred”</a:t>
            </a:r>
            <a:endParaRPr lang="en-US" sz="1400" dirty="0">
              <a:solidFill>
                <a:schemeClr val="bg1"/>
              </a:solidFill>
            </a:endParaRPr>
          </a:p>
        </p:txBody>
      </p:sp>
      <p:sp>
        <p:nvSpPr>
          <p:cNvPr id="53" name="TextBox 52"/>
          <p:cNvSpPr txBox="1"/>
          <p:nvPr/>
        </p:nvSpPr>
        <p:spPr>
          <a:xfrm>
            <a:off x="8950402" y="3234953"/>
            <a:ext cx="344792" cy="307777"/>
          </a:xfrm>
          <a:prstGeom prst="rect">
            <a:avLst/>
          </a:prstGeom>
          <a:solidFill>
            <a:srgbClr val="FFFF00"/>
          </a:solidFill>
        </p:spPr>
        <p:txBody>
          <a:bodyPr wrap="square" rtlCol="0">
            <a:spAutoFit/>
          </a:bodyPr>
          <a:lstStyle/>
          <a:p>
            <a:pPr algn="ctr"/>
            <a:r>
              <a:rPr lang="en-US" sz="1400" dirty="0" smtClean="0"/>
              <a:t>F</a:t>
            </a:r>
            <a:endParaRPr lang="en-US" sz="1400" dirty="0"/>
          </a:p>
        </p:txBody>
      </p:sp>
      <p:sp>
        <p:nvSpPr>
          <p:cNvPr id="44" name="Rounded Rectangle 43"/>
          <p:cNvSpPr/>
          <p:nvPr/>
        </p:nvSpPr>
        <p:spPr>
          <a:xfrm>
            <a:off x="3576789" y="2827893"/>
            <a:ext cx="546575" cy="512274"/>
          </a:xfrm>
          <a:prstGeom prst="roundRect">
            <a:avLst/>
          </a:prstGeom>
          <a:noFill/>
          <a:ln w="41275">
            <a:solidFill>
              <a:srgbClr val="DB1F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Straight Arrow Connector 44"/>
          <p:cNvCxnSpPr/>
          <p:nvPr/>
        </p:nvCxnSpPr>
        <p:spPr>
          <a:xfrm flipH="1">
            <a:off x="2805240" y="4101390"/>
            <a:ext cx="520733" cy="0"/>
          </a:xfrm>
          <a:prstGeom prst="straightConnector1">
            <a:avLst/>
          </a:prstGeom>
          <a:ln w="127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2485733" y="3901335"/>
            <a:ext cx="605698" cy="400110"/>
          </a:xfrm>
          <a:prstGeom prst="rect">
            <a:avLst/>
          </a:prstGeom>
          <a:noFill/>
        </p:spPr>
        <p:txBody>
          <a:bodyPr wrap="square" rtlCol="0">
            <a:spAutoFit/>
          </a:bodyPr>
          <a:lstStyle/>
          <a:p>
            <a:r>
              <a:rPr lang="en-US" sz="2000" dirty="0" smtClean="0"/>
              <a:t>0</a:t>
            </a:r>
            <a:endParaRPr lang="en-US" sz="1600" dirty="0"/>
          </a:p>
        </p:txBody>
      </p:sp>
      <p:sp>
        <p:nvSpPr>
          <p:cNvPr id="38" name="Rectangle 37"/>
          <p:cNvSpPr/>
          <p:nvPr/>
        </p:nvSpPr>
        <p:spPr>
          <a:xfrm>
            <a:off x="3974222" y="3221450"/>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3982740" y="3228167"/>
            <a:ext cx="344792" cy="307777"/>
          </a:xfrm>
          <a:prstGeom prst="rect">
            <a:avLst/>
          </a:prstGeom>
          <a:solidFill>
            <a:srgbClr val="7030A0"/>
          </a:solidFill>
        </p:spPr>
        <p:txBody>
          <a:bodyPr wrap="square" rtlCol="0">
            <a:spAutoFit/>
          </a:bodyPr>
          <a:lstStyle/>
          <a:p>
            <a:pPr algn="ctr"/>
            <a:r>
              <a:rPr lang="en-US" sz="1400" dirty="0" smtClean="0">
                <a:solidFill>
                  <a:schemeClr val="bg1"/>
                </a:solidFill>
              </a:rPr>
              <a:t>J</a:t>
            </a:r>
            <a:endParaRPr lang="en-US" sz="1400" dirty="0">
              <a:solidFill>
                <a:schemeClr val="bg1"/>
              </a:solidFill>
            </a:endParaRPr>
          </a:p>
        </p:txBody>
      </p:sp>
      <p:sp>
        <p:nvSpPr>
          <p:cNvPr id="27" name="TextBox 26"/>
          <p:cNvSpPr txBox="1"/>
          <p:nvPr/>
        </p:nvSpPr>
        <p:spPr>
          <a:xfrm>
            <a:off x="4336749" y="3225916"/>
            <a:ext cx="1742369" cy="307777"/>
          </a:xfrm>
          <a:prstGeom prst="rect">
            <a:avLst/>
          </a:prstGeom>
          <a:noFill/>
        </p:spPr>
        <p:txBody>
          <a:bodyPr wrap="square" rtlCol="0">
            <a:spAutoFit/>
          </a:bodyPr>
          <a:lstStyle/>
          <a:p>
            <a:r>
              <a:rPr lang="en-US" sz="1400" dirty="0" smtClean="0">
                <a:solidFill>
                  <a:schemeClr val="bg1"/>
                </a:solidFill>
              </a:rPr>
              <a:t>“James”</a:t>
            </a:r>
            <a:endParaRPr lang="en-US" sz="1400" dirty="0">
              <a:solidFill>
                <a:schemeClr val="bg1"/>
              </a:solidFill>
            </a:endParaRPr>
          </a:p>
        </p:txBody>
      </p:sp>
    </p:spTree>
    <p:extLst>
      <p:ext uri="{BB962C8B-B14F-4D97-AF65-F5344CB8AC3E}">
        <p14:creationId xmlns:p14="http://schemas.microsoft.com/office/powerpoint/2010/main" val="8376311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Picture 4" descr="http://pixabay.com/static/uploads/photo/2012/04/24/11/21/merging-39400_64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70089" y="156159"/>
            <a:ext cx="759121" cy="75912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err="1" smtClean="0"/>
              <a:t>partitionby</a:t>
            </a:r>
            <a:endParaRPr lang="en-US" dirty="0"/>
          </a:p>
        </p:txBody>
      </p:sp>
      <p:sp>
        <p:nvSpPr>
          <p:cNvPr id="9" name="TextBox 8"/>
          <p:cNvSpPr txBox="1"/>
          <p:nvPr/>
        </p:nvSpPr>
        <p:spPr>
          <a:xfrm>
            <a:off x="3874636" y="1664104"/>
            <a:ext cx="1419253" cy="400110"/>
          </a:xfrm>
          <a:prstGeom prst="rect">
            <a:avLst/>
          </a:prstGeom>
          <a:noFill/>
        </p:spPr>
        <p:txBody>
          <a:bodyPr wrap="square" rtlCol="0">
            <a:spAutoFit/>
          </a:bodyPr>
          <a:lstStyle/>
          <a:p>
            <a:r>
              <a:rPr lang="en-US" sz="2000" dirty="0" smtClean="0"/>
              <a:t>RDD: </a:t>
            </a:r>
            <a:r>
              <a:rPr lang="en-US" sz="2000" b="1" dirty="0" smtClean="0">
                <a:solidFill>
                  <a:srgbClr val="1482AC"/>
                </a:solidFill>
              </a:rPr>
              <a:t>x</a:t>
            </a:r>
            <a:endParaRPr lang="en-US" sz="2000" b="1" dirty="0">
              <a:solidFill>
                <a:srgbClr val="1482AC"/>
              </a:solidFill>
            </a:endParaRPr>
          </a:p>
        </p:txBody>
      </p:sp>
      <p:pic>
        <p:nvPicPr>
          <p:cNvPr id="11" name="Picture 2" descr="http://www.insideoutretreats.com/site/images/TransformationButterflies.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7446" y="6378507"/>
            <a:ext cx="2009304" cy="479493"/>
          </a:xfrm>
          <a:prstGeom prst="rect">
            <a:avLst/>
          </a:prstGeom>
          <a:noFill/>
          <a:extLst>
            <a:ext uri="{909E8E84-426E-40DD-AFC4-6F175D3DCCD1}">
              <a14:hiddenFill xmlns:a14="http://schemas.microsoft.com/office/drawing/2010/main">
                <a:solidFill>
                  <a:srgbClr val="FFFFFF"/>
                </a:solidFill>
              </a14:hiddenFill>
            </a:ext>
          </a:extLst>
        </p:spPr>
      </p:pic>
      <p:sp>
        <p:nvSpPr>
          <p:cNvPr id="33" name="Rectangle 32"/>
          <p:cNvSpPr/>
          <p:nvPr/>
        </p:nvSpPr>
        <p:spPr>
          <a:xfrm>
            <a:off x="3061726" y="2295816"/>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3071352" y="2306999"/>
            <a:ext cx="344792" cy="307777"/>
          </a:xfrm>
          <a:prstGeom prst="rect">
            <a:avLst/>
          </a:prstGeom>
          <a:solidFill>
            <a:srgbClr val="7030A0"/>
          </a:solidFill>
        </p:spPr>
        <p:txBody>
          <a:bodyPr wrap="square" rtlCol="0">
            <a:spAutoFit/>
          </a:bodyPr>
          <a:lstStyle/>
          <a:p>
            <a:pPr algn="ctr"/>
            <a:r>
              <a:rPr lang="en-US" sz="1400" dirty="0" smtClean="0">
                <a:solidFill>
                  <a:schemeClr val="bg1"/>
                </a:solidFill>
              </a:rPr>
              <a:t>J</a:t>
            </a:r>
            <a:endParaRPr lang="en-US" sz="1400" dirty="0">
              <a:solidFill>
                <a:schemeClr val="bg1"/>
              </a:solidFill>
            </a:endParaRPr>
          </a:p>
        </p:txBody>
      </p:sp>
      <p:cxnSp>
        <p:nvCxnSpPr>
          <p:cNvPr id="55" name="Straight Connector 54"/>
          <p:cNvCxnSpPr/>
          <p:nvPr/>
        </p:nvCxnSpPr>
        <p:spPr>
          <a:xfrm>
            <a:off x="2921267" y="3407621"/>
            <a:ext cx="381437" cy="40347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3420548" y="2304748"/>
            <a:ext cx="1742369" cy="307777"/>
          </a:xfrm>
          <a:prstGeom prst="rect">
            <a:avLst/>
          </a:prstGeom>
          <a:noFill/>
        </p:spPr>
        <p:txBody>
          <a:bodyPr wrap="square" rtlCol="0">
            <a:spAutoFit/>
          </a:bodyPr>
          <a:lstStyle/>
          <a:p>
            <a:r>
              <a:rPr lang="en-US" sz="1400" dirty="0" smtClean="0">
                <a:solidFill>
                  <a:schemeClr val="bg1"/>
                </a:solidFill>
              </a:rPr>
              <a:t>“John”</a:t>
            </a:r>
            <a:endParaRPr lang="en-US" sz="1400" dirty="0">
              <a:solidFill>
                <a:schemeClr val="bg1"/>
              </a:solidFill>
            </a:endParaRPr>
          </a:p>
        </p:txBody>
      </p:sp>
      <p:sp>
        <p:nvSpPr>
          <p:cNvPr id="36" name="Rectangle 35"/>
          <p:cNvSpPr/>
          <p:nvPr/>
        </p:nvSpPr>
        <p:spPr>
          <a:xfrm>
            <a:off x="3346611" y="260597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Connector 49"/>
          <p:cNvCxnSpPr/>
          <p:nvPr/>
        </p:nvCxnSpPr>
        <p:spPr>
          <a:xfrm>
            <a:off x="3424537" y="3950149"/>
            <a:ext cx="257108" cy="25710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709519" y="2617262"/>
            <a:ext cx="1067912" cy="307777"/>
          </a:xfrm>
          <a:prstGeom prst="rect">
            <a:avLst/>
          </a:prstGeom>
          <a:noFill/>
        </p:spPr>
        <p:txBody>
          <a:bodyPr wrap="square" rtlCol="0">
            <a:spAutoFit/>
          </a:bodyPr>
          <a:lstStyle/>
          <a:p>
            <a:r>
              <a:rPr lang="en-US" sz="1400" dirty="0" smtClean="0">
                <a:solidFill>
                  <a:schemeClr val="bg1"/>
                </a:solidFill>
              </a:rPr>
              <a:t>“Anna”</a:t>
            </a:r>
            <a:endParaRPr lang="en-US" sz="1400" dirty="0">
              <a:solidFill>
                <a:schemeClr val="bg1"/>
              </a:solidFill>
            </a:endParaRPr>
          </a:p>
        </p:txBody>
      </p:sp>
      <p:sp>
        <p:nvSpPr>
          <p:cNvPr id="22" name="TextBox 21"/>
          <p:cNvSpPr txBox="1"/>
          <p:nvPr/>
        </p:nvSpPr>
        <p:spPr>
          <a:xfrm>
            <a:off x="3365135" y="2624326"/>
            <a:ext cx="344792" cy="307777"/>
          </a:xfrm>
          <a:prstGeom prst="rect">
            <a:avLst/>
          </a:prstGeom>
          <a:solidFill>
            <a:srgbClr val="92D050"/>
          </a:solidFill>
        </p:spPr>
        <p:txBody>
          <a:bodyPr wrap="square" rtlCol="0">
            <a:spAutoFit/>
          </a:bodyPr>
          <a:lstStyle/>
          <a:p>
            <a:pPr algn="ctr"/>
            <a:r>
              <a:rPr lang="en-US" sz="1400" dirty="0"/>
              <a:t>A</a:t>
            </a:r>
          </a:p>
        </p:txBody>
      </p:sp>
      <p:sp>
        <p:nvSpPr>
          <p:cNvPr id="34" name="TextBox 33"/>
          <p:cNvSpPr txBox="1"/>
          <p:nvPr/>
        </p:nvSpPr>
        <p:spPr>
          <a:xfrm>
            <a:off x="9157836" y="1664104"/>
            <a:ext cx="1419253" cy="400110"/>
          </a:xfrm>
          <a:prstGeom prst="rect">
            <a:avLst/>
          </a:prstGeom>
          <a:noFill/>
        </p:spPr>
        <p:txBody>
          <a:bodyPr wrap="square" rtlCol="0">
            <a:spAutoFit/>
          </a:bodyPr>
          <a:lstStyle/>
          <a:p>
            <a:r>
              <a:rPr lang="en-US" sz="2000" dirty="0" smtClean="0"/>
              <a:t>RDD: </a:t>
            </a:r>
            <a:r>
              <a:rPr lang="en-US" sz="2000" b="1" dirty="0" smtClean="0">
                <a:solidFill>
                  <a:srgbClr val="1482AC"/>
                </a:solidFill>
              </a:rPr>
              <a:t>y</a:t>
            </a:r>
            <a:endParaRPr lang="en-US" sz="2000" b="1" dirty="0">
              <a:solidFill>
                <a:srgbClr val="1482AC"/>
              </a:solidFill>
            </a:endParaRPr>
          </a:p>
        </p:txBody>
      </p:sp>
      <p:cxnSp>
        <p:nvCxnSpPr>
          <p:cNvPr id="46" name="Straight Connector 45"/>
          <p:cNvCxnSpPr/>
          <p:nvPr/>
        </p:nvCxnSpPr>
        <p:spPr>
          <a:xfrm>
            <a:off x="7768802" y="3380624"/>
            <a:ext cx="405298" cy="42871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9157836" y="1664104"/>
            <a:ext cx="1419253" cy="400110"/>
          </a:xfrm>
          <a:prstGeom prst="rect">
            <a:avLst/>
          </a:prstGeom>
          <a:noFill/>
        </p:spPr>
        <p:txBody>
          <a:bodyPr wrap="square" rtlCol="0">
            <a:spAutoFit/>
          </a:bodyPr>
          <a:lstStyle/>
          <a:p>
            <a:r>
              <a:rPr lang="en-US" sz="2000" dirty="0" smtClean="0"/>
              <a:t>RDD: </a:t>
            </a:r>
            <a:r>
              <a:rPr lang="en-US" sz="2000" b="1" dirty="0" smtClean="0">
                <a:solidFill>
                  <a:srgbClr val="1482AC"/>
                </a:solidFill>
              </a:rPr>
              <a:t>y</a:t>
            </a:r>
            <a:endParaRPr lang="en-US" sz="2000" b="1" dirty="0">
              <a:solidFill>
                <a:srgbClr val="1482AC"/>
              </a:solidFill>
            </a:endParaRPr>
          </a:p>
        </p:txBody>
      </p:sp>
      <p:cxnSp>
        <p:nvCxnSpPr>
          <p:cNvPr id="58" name="Straight Connector 57"/>
          <p:cNvCxnSpPr/>
          <p:nvPr/>
        </p:nvCxnSpPr>
        <p:spPr>
          <a:xfrm>
            <a:off x="8354009" y="4015141"/>
            <a:ext cx="502093" cy="49615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8311643" y="260597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8322756" y="2611846"/>
            <a:ext cx="344792" cy="307777"/>
          </a:xfrm>
          <a:prstGeom prst="rect">
            <a:avLst/>
          </a:prstGeom>
          <a:solidFill>
            <a:srgbClr val="7030A0"/>
          </a:solidFill>
        </p:spPr>
        <p:txBody>
          <a:bodyPr wrap="square" rtlCol="0">
            <a:spAutoFit/>
          </a:bodyPr>
          <a:lstStyle/>
          <a:p>
            <a:pPr algn="ctr"/>
            <a:r>
              <a:rPr lang="en-US" sz="1400" dirty="0" smtClean="0">
                <a:solidFill>
                  <a:schemeClr val="bg1"/>
                </a:solidFill>
              </a:rPr>
              <a:t>J</a:t>
            </a:r>
            <a:endParaRPr lang="en-US" sz="1400" dirty="0">
              <a:solidFill>
                <a:schemeClr val="bg1"/>
              </a:solidFill>
            </a:endParaRPr>
          </a:p>
        </p:txBody>
      </p:sp>
      <p:sp>
        <p:nvSpPr>
          <p:cNvPr id="61" name="TextBox 60"/>
          <p:cNvSpPr txBox="1"/>
          <p:nvPr/>
        </p:nvSpPr>
        <p:spPr>
          <a:xfrm>
            <a:off x="8666061" y="2595146"/>
            <a:ext cx="1742369" cy="307777"/>
          </a:xfrm>
          <a:prstGeom prst="rect">
            <a:avLst/>
          </a:prstGeom>
          <a:noFill/>
        </p:spPr>
        <p:txBody>
          <a:bodyPr wrap="square" rtlCol="0">
            <a:spAutoFit/>
          </a:bodyPr>
          <a:lstStyle/>
          <a:p>
            <a:r>
              <a:rPr lang="en-US" sz="1400" dirty="0" smtClean="0">
                <a:solidFill>
                  <a:schemeClr val="bg1"/>
                </a:solidFill>
              </a:rPr>
              <a:t>“James”</a:t>
            </a:r>
            <a:endParaRPr lang="en-US" sz="1400" dirty="0">
              <a:solidFill>
                <a:schemeClr val="bg1"/>
              </a:solidFill>
            </a:endParaRPr>
          </a:p>
        </p:txBody>
      </p:sp>
      <p:sp>
        <p:nvSpPr>
          <p:cNvPr id="48" name="Rectangle 47"/>
          <p:cNvSpPr/>
          <p:nvPr/>
        </p:nvSpPr>
        <p:spPr>
          <a:xfrm>
            <a:off x="8639689" y="2912649"/>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9000731" y="2925680"/>
            <a:ext cx="1067912" cy="307777"/>
          </a:xfrm>
          <a:prstGeom prst="rect">
            <a:avLst/>
          </a:prstGeom>
          <a:noFill/>
        </p:spPr>
        <p:txBody>
          <a:bodyPr wrap="square" rtlCol="0">
            <a:spAutoFit/>
          </a:bodyPr>
          <a:lstStyle/>
          <a:p>
            <a:r>
              <a:rPr lang="en-US" sz="1400" dirty="0" smtClean="0">
                <a:solidFill>
                  <a:schemeClr val="bg1"/>
                </a:solidFill>
              </a:rPr>
              <a:t>“Anna”</a:t>
            </a:r>
            <a:endParaRPr lang="en-US" sz="1400" dirty="0">
              <a:solidFill>
                <a:schemeClr val="bg1"/>
              </a:solidFill>
            </a:endParaRPr>
          </a:p>
        </p:txBody>
      </p:sp>
      <p:sp>
        <p:nvSpPr>
          <p:cNvPr id="43" name="TextBox 42"/>
          <p:cNvSpPr txBox="1"/>
          <p:nvPr/>
        </p:nvSpPr>
        <p:spPr>
          <a:xfrm>
            <a:off x="8651534" y="2927931"/>
            <a:ext cx="344792" cy="307777"/>
          </a:xfrm>
          <a:prstGeom prst="rect">
            <a:avLst/>
          </a:prstGeom>
          <a:solidFill>
            <a:srgbClr val="92D050"/>
          </a:solidFill>
        </p:spPr>
        <p:txBody>
          <a:bodyPr wrap="square" rtlCol="0">
            <a:spAutoFit/>
          </a:bodyPr>
          <a:lstStyle/>
          <a:p>
            <a:pPr algn="ctr"/>
            <a:r>
              <a:rPr lang="en-US" sz="1400" dirty="0"/>
              <a:t>A</a:t>
            </a:r>
          </a:p>
        </p:txBody>
      </p:sp>
      <p:sp>
        <p:nvSpPr>
          <p:cNvPr id="59" name="Rectangle 58"/>
          <p:cNvSpPr/>
          <p:nvPr/>
        </p:nvSpPr>
        <p:spPr>
          <a:xfrm>
            <a:off x="8939254" y="3221450"/>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p:cNvSpPr txBox="1"/>
          <p:nvPr/>
        </p:nvSpPr>
        <p:spPr>
          <a:xfrm>
            <a:off x="9286465" y="3221450"/>
            <a:ext cx="1067912" cy="307777"/>
          </a:xfrm>
          <a:prstGeom prst="rect">
            <a:avLst/>
          </a:prstGeom>
          <a:noFill/>
        </p:spPr>
        <p:txBody>
          <a:bodyPr wrap="square" rtlCol="0">
            <a:spAutoFit/>
          </a:bodyPr>
          <a:lstStyle/>
          <a:p>
            <a:r>
              <a:rPr lang="en-US" sz="1400" dirty="0" smtClean="0">
                <a:solidFill>
                  <a:schemeClr val="bg1"/>
                </a:solidFill>
              </a:rPr>
              <a:t>“Fred”</a:t>
            </a:r>
            <a:endParaRPr lang="en-US" sz="1400" dirty="0">
              <a:solidFill>
                <a:schemeClr val="bg1"/>
              </a:solidFill>
            </a:endParaRPr>
          </a:p>
        </p:txBody>
      </p:sp>
      <p:sp>
        <p:nvSpPr>
          <p:cNvPr id="53" name="TextBox 52"/>
          <p:cNvSpPr txBox="1"/>
          <p:nvPr/>
        </p:nvSpPr>
        <p:spPr>
          <a:xfrm>
            <a:off x="8950402" y="3234953"/>
            <a:ext cx="344792" cy="307777"/>
          </a:xfrm>
          <a:prstGeom prst="rect">
            <a:avLst/>
          </a:prstGeom>
          <a:solidFill>
            <a:srgbClr val="FFFF00"/>
          </a:solidFill>
        </p:spPr>
        <p:txBody>
          <a:bodyPr wrap="square" rtlCol="0">
            <a:spAutoFit/>
          </a:bodyPr>
          <a:lstStyle/>
          <a:p>
            <a:pPr algn="ctr"/>
            <a:r>
              <a:rPr lang="en-US" sz="1400" dirty="0" smtClean="0"/>
              <a:t>F</a:t>
            </a:r>
            <a:endParaRPr lang="en-US" sz="1400" dirty="0"/>
          </a:p>
        </p:txBody>
      </p:sp>
      <p:sp>
        <p:nvSpPr>
          <p:cNvPr id="44" name="Rounded Rectangle 43"/>
          <p:cNvSpPr/>
          <p:nvPr/>
        </p:nvSpPr>
        <p:spPr>
          <a:xfrm>
            <a:off x="3232359" y="2503344"/>
            <a:ext cx="555738" cy="543078"/>
          </a:xfrm>
          <a:prstGeom prst="roundRect">
            <a:avLst/>
          </a:prstGeom>
          <a:noFill/>
          <a:ln w="41275">
            <a:solidFill>
              <a:srgbClr val="DB1F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Straight Arrow Connector 44"/>
          <p:cNvCxnSpPr/>
          <p:nvPr/>
        </p:nvCxnSpPr>
        <p:spPr>
          <a:xfrm flipH="1">
            <a:off x="2460810" y="3776841"/>
            <a:ext cx="520733" cy="0"/>
          </a:xfrm>
          <a:prstGeom prst="straightConnector1">
            <a:avLst/>
          </a:prstGeom>
          <a:ln w="127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2141303" y="3576786"/>
            <a:ext cx="605698" cy="400110"/>
          </a:xfrm>
          <a:prstGeom prst="rect">
            <a:avLst/>
          </a:prstGeom>
          <a:noFill/>
        </p:spPr>
        <p:txBody>
          <a:bodyPr wrap="square" rtlCol="0">
            <a:spAutoFit/>
          </a:bodyPr>
          <a:lstStyle/>
          <a:p>
            <a:r>
              <a:rPr lang="en-US" sz="2000" dirty="0" smtClean="0"/>
              <a:t>0</a:t>
            </a:r>
            <a:endParaRPr lang="en-US" sz="1600" dirty="0"/>
          </a:p>
        </p:txBody>
      </p:sp>
      <p:sp>
        <p:nvSpPr>
          <p:cNvPr id="37" name="Rectangle 36"/>
          <p:cNvSpPr/>
          <p:nvPr/>
        </p:nvSpPr>
        <p:spPr>
          <a:xfrm>
            <a:off x="3674657" y="2912649"/>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Straight Connector 55"/>
          <p:cNvCxnSpPr/>
          <p:nvPr/>
        </p:nvCxnSpPr>
        <p:spPr>
          <a:xfrm>
            <a:off x="3777978" y="4304879"/>
            <a:ext cx="209575" cy="2216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4039447" y="2919066"/>
            <a:ext cx="1067912" cy="307777"/>
          </a:xfrm>
          <a:prstGeom prst="rect">
            <a:avLst/>
          </a:prstGeom>
          <a:noFill/>
        </p:spPr>
        <p:txBody>
          <a:bodyPr wrap="square" rtlCol="0">
            <a:spAutoFit/>
          </a:bodyPr>
          <a:lstStyle/>
          <a:p>
            <a:r>
              <a:rPr lang="en-US" sz="1400" dirty="0" smtClean="0">
                <a:solidFill>
                  <a:schemeClr val="bg1"/>
                </a:solidFill>
              </a:rPr>
              <a:t>“Fred”</a:t>
            </a:r>
            <a:endParaRPr lang="en-US" sz="1400" dirty="0">
              <a:solidFill>
                <a:schemeClr val="bg1"/>
              </a:solidFill>
            </a:endParaRPr>
          </a:p>
        </p:txBody>
      </p:sp>
      <p:sp>
        <p:nvSpPr>
          <p:cNvPr id="24" name="TextBox 23"/>
          <p:cNvSpPr txBox="1"/>
          <p:nvPr/>
        </p:nvSpPr>
        <p:spPr>
          <a:xfrm>
            <a:off x="3690250" y="2926130"/>
            <a:ext cx="344792" cy="307777"/>
          </a:xfrm>
          <a:prstGeom prst="rect">
            <a:avLst/>
          </a:prstGeom>
          <a:solidFill>
            <a:srgbClr val="FFFF00"/>
          </a:solidFill>
        </p:spPr>
        <p:txBody>
          <a:bodyPr wrap="square" rtlCol="0">
            <a:spAutoFit/>
          </a:bodyPr>
          <a:lstStyle/>
          <a:p>
            <a:pPr algn="ctr"/>
            <a:r>
              <a:rPr lang="en-US" sz="1400" dirty="0" smtClean="0"/>
              <a:t>F</a:t>
            </a:r>
            <a:endParaRPr lang="en-US" sz="1400" dirty="0"/>
          </a:p>
        </p:txBody>
      </p:sp>
      <p:sp>
        <p:nvSpPr>
          <p:cNvPr id="38" name="Rectangle 37"/>
          <p:cNvSpPr/>
          <p:nvPr/>
        </p:nvSpPr>
        <p:spPr>
          <a:xfrm>
            <a:off x="3974222" y="3221450"/>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3982740" y="3228167"/>
            <a:ext cx="344792" cy="307777"/>
          </a:xfrm>
          <a:prstGeom prst="rect">
            <a:avLst/>
          </a:prstGeom>
          <a:solidFill>
            <a:srgbClr val="7030A0"/>
          </a:solidFill>
        </p:spPr>
        <p:txBody>
          <a:bodyPr wrap="square" rtlCol="0">
            <a:spAutoFit/>
          </a:bodyPr>
          <a:lstStyle/>
          <a:p>
            <a:pPr algn="ctr"/>
            <a:r>
              <a:rPr lang="en-US" sz="1400" dirty="0" smtClean="0">
                <a:solidFill>
                  <a:schemeClr val="bg1"/>
                </a:solidFill>
              </a:rPr>
              <a:t>J</a:t>
            </a:r>
            <a:endParaRPr lang="en-US" sz="1400" dirty="0">
              <a:solidFill>
                <a:schemeClr val="bg1"/>
              </a:solidFill>
            </a:endParaRPr>
          </a:p>
        </p:txBody>
      </p:sp>
      <p:sp>
        <p:nvSpPr>
          <p:cNvPr id="27" name="TextBox 26"/>
          <p:cNvSpPr txBox="1"/>
          <p:nvPr/>
        </p:nvSpPr>
        <p:spPr>
          <a:xfrm>
            <a:off x="4336749" y="3225916"/>
            <a:ext cx="1742369" cy="307777"/>
          </a:xfrm>
          <a:prstGeom prst="rect">
            <a:avLst/>
          </a:prstGeom>
          <a:noFill/>
        </p:spPr>
        <p:txBody>
          <a:bodyPr wrap="square" rtlCol="0">
            <a:spAutoFit/>
          </a:bodyPr>
          <a:lstStyle/>
          <a:p>
            <a:r>
              <a:rPr lang="en-US" sz="1400" dirty="0" smtClean="0">
                <a:solidFill>
                  <a:schemeClr val="bg1"/>
                </a:solidFill>
              </a:rPr>
              <a:t>“James”</a:t>
            </a:r>
            <a:endParaRPr lang="en-US" sz="1400" dirty="0">
              <a:solidFill>
                <a:schemeClr val="bg1"/>
              </a:solidFill>
            </a:endParaRPr>
          </a:p>
        </p:txBody>
      </p:sp>
    </p:spTree>
    <p:extLst>
      <p:ext uri="{BB962C8B-B14F-4D97-AF65-F5344CB8AC3E}">
        <p14:creationId xmlns:p14="http://schemas.microsoft.com/office/powerpoint/2010/main" val="14327989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Picture 4" descr="http://pixabay.com/static/uploads/photo/2012/04/24/11/21/merging-39400_64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70089" y="156159"/>
            <a:ext cx="759121" cy="75912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err="1" smtClean="0"/>
              <a:t>partitionby</a:t>
            </a:r>
            <a:endParaRPr lang="en-US" dirty="0"/>
          </a:p>
        </p:txBody>
      </p:sp>
      <p:sp>
        <p:nvSpPr>
          <p:cNvPr id="9" name="TextBox 8"/>
          <p:cNvSpPr txBox="1"/>
          <p:nvPr/>
        </p:nvSpPr>
        <p:spPr>
          <a:xfrm>
            <a:off x="3874636" y="1664104"/>
            <a:ext cx="1419253" cy="400110"/>
          </a:xfrm>
          <a:prstGeom prst="rect">
            <a:avLst/>
          </a:prstGeom>
          <a:noFill/>
        </p:spPr>
        <p:txBody>
          <a:bodyPr wrap="square" rtlCol="0">
            <a:spAutoFit/>
          </a:bodyPr>
          <a:lstStyle/>
          <a:p>
            <a:r>
              <a:rPr lang="en-US" sz="2000" dirty="0" smtClean="0"/>
              <a:t>RDD: </a:t>
            </a:r>
            <a:r>
              <a:rPr lang="en-US" sz="2000" b="1" dirty="0" smtClean="0">
                <a:solidFill>
                  <a:srgbClr val="1482AC"/>
                </a:solidFill>
              </a:rPr>
              <a:t>x</a:t>
            </a:r>
            <a:endParaRPr lang="en-US" sz="2000" b="1" dirty="0">
              <a:solidFill>
                <a:srgbClr val="1482AC"/>
              </a:solidFill>
            </a:endParaRPr>
          </a:p>
        </p:txBody>
      </p:sp>
      <p:pic>
        <p:nvPicPr>
          <p:cNvPr id="11" name="Picture 2" descr="http://www.insideoutretreats.com/site/images/TransformationButterflies.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7446" y="6378507"/>
            <a:ext cx="2009304" cy="479493"/>
          </a:xfrm>
          <a:prstGeom prst="rect">
            <a:avLst/>
          </a:prstGeom>
          <a:noFill/>
          <a:extLst>
            <a:ext uri="{909E8E84-426E-40DD-AFC4-6F175D3DCCD1}">
              <a14:hiddenFill xmlns:a14="http://schemas.microsoft.com/office/drawing/2010/main">
                <a:solidFill>
                  <a:srgbClr val="FFFFFF"/>
                </a:solidFill>
              </a14:hiddenFill>
            </a:ext>
          </a:extLst>
        </p:spPr>
      </p:pic>
      <p:sp>
        <p:nvSpPr>
          <p:cNvPr id="33" name="Rectangle 32"/>
          <p:cNvSpPr/>
          <p:nvPr/>
        </p:nvSpPr>
        <p:spPr>
          <a:xfrm>
            <a:off x="3061726" y="2295816"/>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3071352" y="2306999"/>
            <a:ext cx="344792" cy="307777"/>
          </a:xfrm>
          <a:prstGeom prst="rect">
            <a:avLst/>
          </a:prstGeom>
          <a:solidFill>
            <a:srgbClr val="7030A0"/>
          </a:solidFill>
        </p:spPr>
        <p:txBody>
          <a:bodyPr wrap="square" rtlCol="0">
            <a:spAutoFit/>
          </a:bodyPr>
          <a:lstStyle/>
          <a:p>
            <a:pPr algn="ctr"/>
            <a:r>
              <a:rPr lang="en-US" sz="1400" dirty="0" smtClean="0">
                <a:solidFill>
                  <a:schemeClr val="bg1"/>
                </a:solidFill>
              </a:rPr>
              <a:t>J</a:t>
            </a:r>
            <a:endParaRPr lang="en-US" sz="1400" dirty="0">
              <a:solidFill>
                <a:schemeClr val="bg1"/>
              </a:solidFill>
            </a:endParaRPr>
          </a:p>
        </p:txBody>
      </p:sp>
      <p:cxnSp>
        <p:nvCxnSpPr>
          <p:cNvPr id="55" name="Straight Connector 54"/>
          <p:cNvCxnSpPr/>
          <p:nvPr/>
        </p:nvCxnSpPr>
        <p:spPr>
          <a:xfrm>
            <a:off x="2921267" y="3407621"/>
            <a:ext cx="381437" cy="40347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3420548" y="2304748"/>
            <a:ext cx="1742369" cy="307777"/>
          </a:xfrm>
          <a:prstGeom prst="rect">
            <a:avLst/>
          </a:prstGeom>
          <a:noFill/>
        </p:spPr>
        <p:txBody>
          <a:bodyPr wrap="square" rtlCol="0">
            <a:spAutoFit/>
          </a:bodyPr>
          <a:lstStyle/>
          <a:p>
            <a:r>
              <a:rPr lang="en-US" sz="1400" dirty="0" smtClean="0">
                <a:solidFill>
                  <a:schemeClr val="bg1"/>
                </a:solidFill>
              </a:rPr>
              <a:t>“John”</a:t>
            </a:r>
            <a:endParaRPr lang="en-US" sz="1400" dirty="0">
              <a:solidFill>
                <a:schemeClr val="bg1"/>
              </a:solidFill>
            </a:endParaRPr>
          </a:p>
        </p:txBody>
      </p:sp>
      <p:sp>
        <p:nvSpPr>
          <p:cNvPr id="34" name="TextBox 33"/>
          <p:cNvSpPr txBox="1"/>
          <p:nvPr/>
        </p:nvSpPr>
        <p:spPr>
          <a:xfrm>
            <a:off x="9157836" y="1664104"/>
            <a:ext cx="1419253" cy="400110"/>
          </a:xfrm>
          <a:prstGeom prst="rect">
            <a:avLst/>
          </a:prstGeom>
          <a:noFill/>
        </p:spPr>
        <p:txBody>
          <a:bodyPr wrap="square" rtlCol="0">
            <a:spAutoFit/>
          </a:bodyPr>
          <a:lstStyle/>
          <a:p>
            <a:r>
              <a:rPr lang="en-US" sz="2000" dirty="0" smtClean="0"/>
              <a:t>RDD: </a:t>
            </a:r>
            <a:r>
              <a:rPr lang="en-US" sz="2000" b="1" dirty="0" smtClean="0">
                <a:solidFill>
                  <a:srgbClr val="1482AC"/>
                </a:solidFill>
              </a:rPr>
              <a:t>y</a:t>
            </a:r>
            <a:endParaRPr lang="en-US" sz="2000" b="1" dirty="0">
              <a:solidFill>
                <a:srgbClr val="1482AC"/>
              </a:solidFill>
            </a:endParaRPr>
          </a:p>
        </p:txBody>
      </p:sp>
      <p:cxnSp>
        <p:nvCxnSpPr>
          <p:cNvPr id="46" name="Straight Connector 45"/>
          <p:cNvCxnSpPr/>
          <p:nvPr/>
        </p:nvCxnSpPr>
        <p:spPr>
          <a:xfrm>
            <a:off x="7768802" y="3380624"/>
            <a:ext cx="405298" cy="42871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9157836" y="1664104"/>
            <a:ext cx="1419253" cy="400110"/>
          </a:xfrm>
          <a:prstGeom prst="rect">
            <a:avLst/>
          </a:prstGeom>
          <a:noFill/>
        </p:spPr>
        <p:txBody>
          <a:bodyPr wrap="square" rtlCol="0">
            <a:spAutoFit/>
          </a:bodyPr>
          <a:lstStyle/>
          <a:p>
            <a:r>
              <a:rPr lang="en-US" sz="2000" dirty="0" smtClean="0"/>
              <a:t>RDD: </a:t>
            </a:r>
            <a:r>
              <a:rPr lang="en-US" sz="2000" b="1" dirty="0" smtClean="0">
                <a:solidFill>
                  <a:srgbClr val="1482AC"/>
                </a:solidFill>
              </a:rPr>
              <a:t>y</a:t>
            </a:r>
            <a:endParaRPr lang="en-US" sz="2000" b="1" dirty="0">
              <a:solidFill>
                <a:srgbClr val="1482AC"/>
              </a:solidFill>
            </a:endParaRPr>
          </a:p>
        </p:txBody>
      </p:sp>
      <p:cxnSp>
        <p:nvCxnSpPr>
          <p:cNvPr id="58" name="Straight Connector 57"/>
          <p:cNvCxnSpPr/>
          <p:nvPr/>
        </p:nvCxnSpPr>
        <p:spPr>
          <a:xfrm>
            <a:off x="8354009" y="4015141"/>
            <a:ext cx="502093" cy="49615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8026758" y="2295816"/>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8036384" y="2306999"/>
            <a:ext cx="344792" cy="307777"/>
          </a:xfrm>
          <a:prstGeom prst="rect">
            <a:avLst/>
          </a:prstGeom>
          <a:solidFill>
            <a:srgbClr val="7030A0"/>
          </a:solidFill>
        </p:spPr>
        <p:txBody>
          <a:bodyPr wrap="square" rtlCol="0">
            <a:spAutoFit/>
          </a:bodyPr>
          <a:lstStyle/>
          <a:p>
            <a:pPr algn="ctr"/>
            <a:r>
              <a:rPr lang="en-US" sz="1400" dirty="0" smtClean="0">
                <a:solidFill>
                  <a:schemeClr val="bg1"/>
                </a:solidFill>
              </a:rPr>
              <a:t>J</a:t>
            </a:r>
            <a:endParaRPr lang="en-US" sz="1400" dirty="0">
              <a:solidFill>
                <a:schemeClr val="bg1"/>
              </a:solidFill>
            </a:endParaRPr>
          </a:p>
        </p:txBody>
      </p:sp>
      <p:sp>
        <p:nvSpPr>
          <p:cNvPr id="40" name="TextBox 39"/>
          <p:cNvSpPr txBox="1"/>
          <p:nvPr/>
        </p:nvSpPr>
        <p:spPr>
          <a:xfrm>
            <a:off x="8385580" y="2304748"/>
            <a:ext cx="1742369" cy="307777"/>
          </a:xfrm>
          <a:prstGeom prst="rect">
            <a:avLst/>
          </a:prstGeom>
          <a:noFill/>
        </p:spPr>
        <p:txBody>
          <a:bodyPr wrap="square" rtlCol="0">
            <a:spAutoFit/>
          </a:bodyPr>
          <a:lstStyle/>
          <a:p>
            <a:r>
              <a:rPr lang="en-US" sz="1400" dirty="0" smtClean="0">
                <a:solidFill>
                  <a:schemeClr val="bg1"/>
                </a:solidFill>
              </a:rPr>
              <a:t>“John”</a:t>
            </a:r>
            <a:endParaRPr lang="en-US" sz="1400" dirty="0">
              <a:solidFill>
                <a:schemeClr val="bg1"/>
              </a:solidFill>
            </a:endParaRPr>
          </a:p>
        </p:txBody>
      </p:sp>
      <p:sp>
        <p:nvSpPr>
          <p:cNvPr id="41" name="Rectangle 40"/>
          <p:cNvSpPr/>
          <p:nvPr/>
        </p:nvSpPr>
        <p:spPr>
          <a:xfrm>
            <a:off x="8311643" y="260597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8322756" y="2611846"/>
            <a:ext cx="344792" cy="307777"/>
          </a:xfrm>
          <a:prstGeom prst="rect">
            <a:avLst/>
          </a:prstGeom>
          <a:solidFill>
            <a:srgbClr val="7030A0"/>
          </a:solidFill>
        </p:spPr>
        <p:txBody>
          <a:bodyPr wrap="square" rtlCol="0">
            <a:spAutoFit/>
          </a:bodyPr>
          <a:lstStyle/>
          <a:p>
            <a:pPr algn="ctr"/>
            <a:r>
              <a:rPr lang="en-US" sz="1400" dirty="0" smtClean="0">
                <a:solidFill>
                  <a:schemeClr val="bg1"/>
                </a:solidFill>
              </a:rPr>
              <a:t>J</a:t>
            </a:r>
            <a:endParaRPr lang="en-US" sz="1400" dirty="0">
              <a:solidFill>
                <a:schemeClr val="bg1"/>
              </a:solidFill>
            </a:endParaRPr>
          </a:p>
        </p:txBody>
      </p:sp>
      <p:sp>
        <p:nvSpPr>
          <p:cNvPr id="61" name="TextBox 60"/>
          <p:cNvSpPr txBox="1"/>
          <p:nvPr/>
        </p:nvSpPr>
        <p:spPr>
          <a:xfrm>
            <a:off x="8666061" y="2595146"/>
            <a:ext cx="1742369" cy="307777"/>
          </a:xfrm>
          <a:prstGeom prst="rect">
            <a:avLst/>
          </a:prstGeom>
          <a:noFill/>
        </p:spPr>
        <p:txBody>
          <a:bodyPr wrap="square" rtlCol="0">
            <a:spAutoFit/>
          </a:bodyPr>
          <a:lstStyle/>
          <a:p>
            <a:r>
              <a:rPr lang="en-US" sz="1400" dirty="0" smtClean="0">
                <a:solidFill>
                  <a:schemeClr val="bg1"/>
                </a:solidFill>
              </a:rPr>
              <a:t>“James”</a:t>
            </a:r>
            <a:endParaRPr lang="en-US" sz="1400" dirty="0">
              <a:solidFill>
                <a:schemeClr val="bg1"/>
              </a:solidFill>
            </a:endParaRPr>
          </a:p>
        </p:txBody>
      </p:sp>
      <p:sp>
        <p:nvSpPr>
          <p:cNvPr id="48" name="Rectangle 47"/>
          <p:cNvSpPr/>
          <p:nvPr/>
        </p:nvSpPr>
        <p:spPr>
          <a:xfrm>
            <a:off x="8639689" y="2912649"/>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9000731" y="2925680"/>
            <a:ext cx="1067912" cy="307777"/>
          </a:xfrm>
          <a:prstGeom prst="rect">
            <a:avLst/>
          </a:prstGeom>
          <a:noFill/>
        </p:spPr>
        <p:txBody>
          <a:bodyPr wrap="square" rtlCol="0">
            <a:spAutoFit/>
          </a:bodyPr>
          <a:lstStyle/>
          <a:p>
            <a:r>
              <a:rPr lang="en-US" sz="1400" dirty="0" smtClean="0">
                <a:solidFill>
                  <a:schemeClr val="bg1"/>
                </a:solidFill>
              </a:rPr>
              <a:t>“Anna”</a:t>
            </a:r>
            <a:endParaRPr lang="en-US" sz="1400" dirty="0">
              <a:solidFill>
                <a:schemeClr val="bg1"/>
              </a:solidFill>
            </a:endParaRPr>
          </a:p>
        </p:txBody>
      </p:sp>
      <p:sp>
        <p:nvSpPr>
          <p:cNvPr id="43" name="TextBox 42"/>
          <p:cNvSpPr txBox="1"/>
          <p:nvPr/>
        </p:nvSpPr>
        <p:spPr>
          <a:xfrm>
            <a:off x="8651534" y="2927931"/>
            <a:ext cx="344792" cy="307777"/>
          </a:xfrm>
          <a:prstGeom prst="rect">
            <a:avLst/>
          </a:prstGeom>
          <a:solidFill>
            <a:srgbClr val="92D050"/>
          </a:solidFill>
        </p:spPr>
        <p:txBody>
          <a:bodyPr wrap="square" rtlCol="0">
            <a:spAutoFit/>
          </a:bodyPr>
          <a:lstStyle/>
          <a:p>
            <a:pPr algn="ctr"/>
            <a:r>
              <a:rPr lang="en-US" sz="1400" dirty="0"/>
              <a:t>A</a:t>
            </a:r>
          </a:p>
        </p:txBody>
      </p:sp>
      <p:sp>
        <p:nvSpPr>
          <p:cNvPr id="59" name="Rectangle 58"/>
          <p:cNvSpPr/>
          <p:nvPr/>
        </p:nvSpPr>
        <p:spPr>
          <a:xfrm>
            <a:off x="8939254" y="3221450"/>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p:cNvSpPr txBox="1"/>
          <p:nvPr/>
        </p:nvSpPr>
        <p:spPr>
          <a:xfrm>
            <a:off x="9286465" y="3221450"/>
            <a:ext cx="1067912" cy="307777"/>
          </a:xfrm>
          <a:prstGeom prst="rect">
            <a:avLst/>
          </a:prstGeom>
          <a:noFill/>
        </p:spPr>
        <p:txBody>
          <a:bodyPr wrap="square" rtlCol="0">
            <a:spAutoFit/>
          </a:bodyPr>
          <a:lstStyle/>
          <a:p>
            <a:r>
              <a:rPr lang="en-US" sz="1400" dirty="0" smtClean="0">
                <a:solidFill>
                  <a:schemeClr val="bg1"/>
                </a:solidFill>
              </a:rPr>
              <a:t>“Fred”</a:t>
            </a:r>
            <a:endParaRPr lang="en-US" sz="1400" dirty="0">
              <a:solidFill>
                <a:schemeClr val="bg1"/>
              </a:solidFill>
            </a:endParaRPr>
          </a:p>
        </p:txBody>
      </p:sp>
      <p:sp>
        <p:nvSpPr>
          <p:cNvPr id="53" name="TextBox 52"/>
          <p:cNvSpPr txBox="1"/>
          <p:nvPr/>
        </p:nvSpPr>
        <p:spPr>
          <a:xfrm>
            <a:off x="8950402" y="3234953"/>
            <a:ext cx="344792" cy="307777"/>
          </a:xfrm>
          <a:prstGeom prst="rect">
            <a:avLst/>
          </a:prstGeom>
          <a:solidFill>
            <a:srgbClr val="FFFF00"/>
          </a:solidFill>
        </p:spPr>
        <p:txBody>
          <a:bodyPr wrap="square" rtlCol="0">
            <a:spAutoFit/>
          </a:bodyPr>
          <a:lstStyle/>
          <a:p>
            <a:pPr algn="ctr"/>
            <a:r>
              <a:rPr lang="en-US" sz="1400" dirty="0" smtClean="0"/>
              <a:t>F</a:t>
            </a:r>
            <a:endParaRPr lang="en-US" sz="1400" dirty="0"/>
          </a:p>
        </p:txBody>
      </p:sp>
      <p:sp>
        <p:nvSpPr>
          <p:cNvPr id="44" name="Rounded Rectangle 43"/>
          <p:cNvSpPr/>
          <p:nvPr/>
        </p:nvSpPr>
        <p:spPr>
          <a:xfrm>
            <a:off x="2936749" y="2174157"/>
            <a:ext cx="559385" cy="559568"/>
          </a:xfrm>
          <a:prstGeom prst="roundRect">
            <a:avLst/>
          </a:prstGeom>
          <a:noFill/>
          <a:ln w="41275">
            <a:solidFill>
              <a:srgbClr val="DB1F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Straight Arrow Connector 44"/>
          <p:cNvCxnSpPr/>
          <p:nvPr/>
        </p:nvCxnSpPr>
        <p:spPr>
          <a:xfrm flipH="1">
            <a:off x="2165200" y="3447654"/>
            <a:ext cx="520733" cy="0"/>
          </a:xfrm>
          <a:prstGeom prst="straightConnector1">
            <a:avLst/>
          </a:prstGeom>
          <a:ln w="127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1845693" y="3247599"/>
            <a:ext cx="605698" cy="400110"/>
          </a:xfrm>
          <a:prstGeom prst="rect">
            <a:avLst/>
          </a:prstGeom>
          <a:noFill/>
        </p:spPr>
        <p:txBody>
          <a:bodyPr wrap="square" rtlCol="0">
            <a:spAutoFit/>
          </a:bodyPr>
          <a:lstStyle/>
          <a:p>
            <a:r>
              <a:rPr lang="en-US" sz="2000" dirty="0"/>
              <a:t>1</a:t>
            </a:r>
            <a:endParaRPr lang="en-US" sz="1600" dirty="0"/>
          </a:p>
        </p:txBody>
      </p:sp>
      <p:sp>
        <p:nvSpPr>
          <p:cNvPr id="36" name="Rectangle 35"/>
          <p:cNvSpPr/>
          <p:nvPr/>
        </p:nvSpPr>
        <p:spPr>
          <a:xfrm>
            <a:off x="3346611" y="260597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Connector 49"/>
          <p:cNvCxnSpPr/>
          <p:nvPr/>
        </p:nvCxnSpPr>
        <p:spPr>
          <a:xfrm>
            <a:off x="3424537" y="3950149"/>
            <a:ext cx="257108" cy="25710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709519" y="2617262"/>
            <a:ext cx="1067912" cy="307777"/>
          </a:xfrm>
          <a:prstGeom prst="rect">
            <a:avLst/>
          </a:prstGeom>
          <a:noFill/>
        </p:spPr>
        <p:txBody>
          <a:bodyPr wrap="square" rtlCol="0">
            <a:spAutoFit/>
          </a:bodyPr>
          <a:lstStyle/>
          <a:p>
            <a:r>
              <a:rPr lang="en-US" sz="1400" dirty="0" smtClean="0">
                <a:solidFill>
                  <a:schemeClr val="bg1"/>
                </a:solidFill>
              </a:rPr>
              <a:t>“Anna”</a:t>
            </a:r>
            <a:endParaRPr lang="en-US" sz="1400" dirty="0">
              <a:solidFill>
                <a:schemeClr val="bg1"/>
              </a:solidFill>
            </a:endParaRPr>
          </a:p>
        </p:txBody>
      </p:sp>
      <p:sp>
        <p:nvSpPr>
          <p:cNvPr id="22" name="TextBox 21"/>
          <p:cNvSpPr txBox="1"/>
          <p:nvPr/>
        </p:nvSpPr>
        <p:spPr>
          <a:xfrm>
            <a:off x="3365135" y="2624326"/>
            <a:ext cx="344792" cy="307777"/>
          </a:xfrm>
          <a:prstGeom prst="rect">
            <a:avLst/>
          </a:prstGeom>
          <a:solidFill>
            <a:srgbClr val="92D050"/>
          </a:solidFill>
        </p:spPr>
        <p:txBody>
          <a:bodyPr wrap="square" rtlCol="0">
            <a:spAutoFit/>
          </a:bodyPr>
          <a:lstStyle/>
          <a:p>
            <a:pPr algn="ctr"/>
            <a:r>
              <a:rPr lang="en-US" sz="1400" dirty="0"/>
              <a:t>A</a:t>
            </a:r>
          </a:p>
        </p:txBody>
      </p:sp>
      <p:sp>
        <p:nvSpPr>
          <p:cNvPr id="37" name="Rectangle 36"/>
          <p:cNvSpPr/>
          <p:nvPr/>
        </p:nvSpPr>
        <p:spPr>
          <a:xfrm>
            <a:off x="3674657" y="2912649"/>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Straight Connector 55"/>
          <p:cNvCxnSpPr/>
          <p:nvPr/>
        </p:nvCxnSpPr>
        <p:spPr>
          <a:xfrm>
            <a:off x="3777978" y="4304879"/>
            <a:ext cx="209575" cy="2216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4039447" y="2919066"/>
            <a:ext cx="1067912" cy="307777"/>
          </a:xfrm>
          <a:prstGeom prst="rect">
            <a:avLst/>
          </a:prstGeom>
          <a:noFill/>
        </p:spPr>
        <p:txBody>
          <a:bodyPr wrap="square" rtlCol="0">
            <a:spAutoFit/>
          </a:bodyPr>
          <a:lstStyle/>
          <a:p>
            <a:r>
              <a:rPr lang="en-US" sz="1400" dirty="0" smtClean="0">
                <a:solidFill>
                  <a:schemeClr val="bg1"/>
                </a:solidFill>
              </a:rPr>
              <a:t>“Fred”</a:t>
            </a:r>
            <a:endParaRPr lang="en-US" sz="1400" dirty="0">
              <a:solidFill>
                <a:schemeClr val="bg1"/>
              </a:solidFill>
            </a:endParaRPr>
          </a:p>
        </p:txBody>
      </p:sp>
      <p:sp>
        <p:nvSpPr>
          <p:cNvPr id="24" name="TextBox 23"/>
          <p:cNvSpPr txBox="1"/>
          <p:nvPr/>
        </p:nvSpPr>
        <p:spPr>
          <a:xfrm>
            <a:off x="3690250" y="2926130"/>
            <a:ext cx="344792" cy="307777"/>
          </a:xfrm>
          <a:prstGeom prst="rect">
            <a:avLst/>
          </a:prstGeom>
          <a:solidFill>
            <a:srgbClr val="FFFF00"/>
          </a:solidFill>
        </p:spPr>
        <p:txBody>
          <a:bodyPr wrap="square" rtlCol="0">
            <a:spAutoFit/>
          </a:bodyPr>
          <a:lstStyle/>
          <a:p>
            <a:pPr algn="ctr"/>
            <a:r>
              <a:rPr lang="en-US" sz="1400" dirty="0" smtClean="0"/>
              <a:t>F</a:t>
            </a:r>
            <a:endParaRPr lang="en-US" sz="1400" dirty="0"/>
          </a:p>
        </p:txBody>
      </p:sp>
      <p:sp>
        <p:nvSpPr>
          <p:cNvPr id="38" name="Rectangle 37"/>
          <p:cNvSpPr/>
          <p:nvPr/>
        </p:nvSpPr>
        <p:spPr>
          <a:xfrm>
            <a:off x="3974222" y="3221450"/>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3982740" y="3228167"/>
            <a:ext cx="344792" cy="307777"/>
          </a:xfrm>
          <a:prstGeom prst="rect">
            <a:avLst/>
          </a:prstGeom>
          <a:solidFill>
            <a:srgbClr val="7030A0"/>
          </a:solidFill>
        </p:spPr>
        <p:txBody>
          <a:bodyPr wrap="square" rtlCol="0">
            <a:spAutoFit/>
          </a:bodyPr>
          <a:lstStyle/>
          <a:p>
            <a:pPr algn="ctr"/>
            <a:r>
              <a:rPr lang="en-US" sz="1400" dirty="0" smtClean="0">
                <a:solidFill>
                  <a:schemeClr val="bg1"/>
                </a:solidFill>
              </a:rPr>
              <a:t>J</a:t>
            </a:r>
            <a:endParaRPr lang="en-US" sz="1400" dirty="0">
              <a:solidFill>
                <a:schemeClr val="bg1"/>
              </a:solidFill>
            </a:endParaRPr>
          </a:p>
        </p:txBody>
      </p:sp>
      <p:sp>
        <p:nvSpPr>
          <p:cNvPr id="27" name="TextBox 26"/>
          <p:cNvSpPr txBox="1"/>
          <p:nvPr/>
        </p:nvSpPr>
        <p:spPr>
          <a:xfrm>
            <a:off x="4336749" y="3225916"/>
            <a:ext cx="1742369" cy="307777"/>
          </a:xfrm>
          <a:prstGeom prst="rect">
            <a:avLst/>
          </a:prstGeom>
          <a:noFill/>
        </p:spPr>
        <p:txBody>
          <a:bodyPr wrap="square" rtlCol="0">
            <a:spAutoFit/>
          </a:bodyPr>
          <a:lstStyle/>
          <a:p>
            <a:r>
              <a:rPr lang="en-US" sz="1400" dirty="0" smtClean="0">
                <a:solidFill>
                  <a:schemeClr val="bg1"/>
                </a:solidFill>
              </a:rPr>
              <a:t>“James”</a:t>
            </a:r>
            <a:endParaRPr lang="en-US" sz="1400" dirty="0">
              <a:solidFill>
                <a:schemeClr val="bg1"/>
              </a:solidFill>
            </a:endParaRPr>
          </a:p>
        </p:txBody>
      </p:sp>
    </p:spTree>
    <p:extLst>
      <p:ext uri="{BB962C8B-B14F-4D97-AF65-F5344CB8AC3E}">
        <p14:creationId xmlns:p14="http://schemas.microsoft.com/office/powerpoint/2010/main" val="11667171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partitionby</a:t>
            </a:r>
            <a:endParaRPr lang="en-US" dirty="0"/>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3301" y="4364449"/>
            <a:ext cx="564230" cy="564230"/>
          </a:xfrm>
          <a:prstGeom prst="rect">
            <a:avLst/>
          </a:prstGeom>
        </p:spPr>
      </p:pic>
      <p:sp>
        <p:nvSpPr>
          <p:cNvPr id="15" name="TextBox 14"/>
          <p:cNvSpPr txBox="1"/>
          <p:nvPr/>
        </p:nvSpPr>
        <p:spPr>
          <a:xfrm>
            <a:off x="1244578" y="4097599"/>
            <a:ext cx="7842959" cy="1384995"/>
          </a:xfrm>
          <a:prstGeom prst="rect">
            <a:avLst/>
          </a:prstGeom>
          <a:noFill/>
        </p:spPr>
        <p:txBody>
          <a:bodyPr wrap="square" rtlCol="0">
            <a:spAutoFit/>
          </a:bodyPr>
          <a:lstStyle/>
          <a:p>
            <a:r>
              <a:rPr lang="en-US" sz="1400" b="1" dirty="0">
                <a:solidFill>
                  <a:srgbClr val="1482AC"/>
                </a:solidFill>
                <a:latin typeface="Consolas" panose="020B0609020204030204" pitchFamily="49" charset="0"/>
                <a:ea typeface="Anonymous Pro" panose="02060609030202000504" pitchFamily="49" charset="0"/>
                <a:cs typeface="Consolas" panose="020B0609020204030204" pitchFamily="49" charset="0"/>
              </a:rPr>
              <a:t>x </a:t>
            </a:r>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dirty="0" err="1" smtClean="0">
                <a:latin typeface="Consolas" panose="020B0609020204030204" pitchFamily="49" charset="0"/>
                <a:ea typeface="Anonymous Pro" panose="02060609030202000504" pitchFamily="49" charset="0"/>
                <a:cs typeface="Consolas" panose="020B0609020204030204" pitchFamily="49" charset="0"/>
              </a:rPr>
              <a:t>sc.parallelize</a:t>
            </a:r>
            <a:r>
              <a:rPr lang="en-US" sz="1400" dirty="0" smtClean="0">
                <a:latin typeface="Consolas" panose="020B0609020204030204" pitchFamily="49" charset="0"/>
                <a:ea typeface="Anonymous Pro" panose="02060609030202000504" pitchFamily="49" charset="0"/>
                <a:cs typeface="Consolas" panose="020B0609020204030204" pitchFamily="49" charset="0"/>
              </a:rPr>
              <a:t>([(</a:t>
            </a:r>
            <a:r>
              <a:rPr lang="en-US" sz="1400" dirty="0">
                <a:latin typeface="Consolas" panose="020B0609020204030204" pitchFamily="49" charset="0"/>
                <a:ea typeface="Anonymous Pro" panose="02060609030202000504" pitchFamily="49" charset="0"/>
                <a:cs typeface="Consolas" panose="020B0609020204030204" pitchFamily="49" charset="0"/>
              </a:rPr>
              <a:t>'</a:t>
            </a:r>
            <a:r>
              <a:rPr lang="en-US" sz="1400" dirty="0" err="1">
                <a:latin typeface="Consolas" panose="020B0609020204030204" pitchFamily="49" charset="0"/>
                <a:ea typeface="Anonymous Pro" panose="02060609030202000504" pitchFamily="49" charset="0"/>
                <a:cs typeface="Consolas" panose="020B0609020204030204" pitchFamily="49" charset="0"/>
              </a:rPr>
              <a:t>J</a:t>
            </a:r>
            <a:r>
              <a:rPr lang="en-US" sz="1400" dirty="0" err="1" smtClean="0">
                <a:latin typeface="Consolas" panose="020B0609020204030204" pitchFamily="49" charset="0"/>
                <a:ea typeface="Anonymous Pro" panose="02060609030202000504" pitchFamily="49" charset="0"/>
                <a:cs typeface="Consolas" panose="020B0609020204030204" pitchFamily="49" charset="0"/>
              </a:rPr>
              <a:t>','James</a:t>
            </a:r>
            <a:r>
              <a:rPr lang="en-US" sz="1400" dirty="0" smtClean="0">
                <a:latin typeface="Consolas" panose="020B0609020204030204" pitchFamily="49" charset="0"/>
                <a:ea typeface="Anonymous Pro" panose="02060609030202000504" pitchFamily="49" charset="0"/>
                <a:cs typeface="Consolas" panose="020B0609020204030204" pitchFamily="49" charset="0"/>
              </a:rPr>
              <a:t>'),(</a:t>
            </a:r>
            <a:r>
              <a:rPr lang="en-US" sz="1400" dirty="0">
                <a:latin typeface="Consolas" panose="020B0609020204030204" pitchFamily="49" charset="0"/>
                <a:ea typeface="Anonymous Pro" panose="02060609030202000504" pitchFamily="49" charset="0"/>
                <a:cs typeface="Consolas" panose="020B0609020204030204" pitchFamily="49" charset="0"/>
              </a:rPr>
              <a:t>'</a:t>
            </a:r>
            <a:r>
              <a:rPr lang="en-US" sz="1400" dirty="0" err="1">
                <a:latin typeface="Consolas" panose="020B0609020204030204" pitchFamily="49" charset="0"/>
                <a:ea typeface="Anonymous Pro" panose="02060609030202000504" pitchFamily="49" charset="0"/>
                <a:cs typeface="Consolas" panose="020B0609020204030204" pitchFamily="49" charset="0"/>
              </a:rPr>
              <a:t>F','Fred</a:t>
            </a:r>
            <a:r>
              <a:rPr lang="en-US" sz="1400" dirty="0" smtClean="0">
                <a:latin typeface="Consolas" panose="020B0609020204030204" pitchFamily="49" charset="0"/>
                <a:ea typeface="Anonymous Pro" panose="02060609030202000504" pitchFamily="49" charset="0"/>
                <a:cs typeface="Consolas" panose="020B0609020204030204" pitchFamily="49" charset="0"/>
              </a:rPr>
              <a:t>'),</a:t>
            </a:r>
          </a:p>
          <a:p>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dirty="0" smtClean="0">
                <a:latin typeface="Consolas" panose="020B0609020204030204" pitchFamily="49" charset="0"/>
                <a:ea typeface="Anonymous Pro" panose="02060609030202000504" pitchFamily="49" charset="0"/>
                <a:cs typeface="Consolas" panose="020B0609020204030204" pitchFamily="49" charset="0"/>
              </a:rPr>
              <a:t>			 (</a:t>
            </a:r>
            <a:r>
              <a:rPr lang="en-US" sz="1400" dirty="0">
                <a:latin typeface="Consolas" panose="020B0609020204030204" pitchFamily="49" charset="0"/>
                <a:ea typeface="Anonymous Pro" panose="02060609030202000504" pitchFamily="49" charset="0"/>
                <a:cs typeface="Consolas" panose="020B0609020204030204" pitchFamily="49" charset="0"/>
              </a:rPr>
              <a:t>'</a:t>
            </a:r>
            <a:r>
              <a:rPr lang="en-US" sz="1400" dirty="0" err="1">
                <a:latin typeface="Consolas" panose="020B0609020204030204" pitchFamily="49" charset="0"/>
                <a:ea typeface="Anonymous Pro" panose="02060609030202000504" pitchFamily="49" charset="0"/>
                <a:cs typeface="Consolas" panose="020B0609020204030204" pitchFamily="49" charset="0"/>
              </a:rPr>
              <a:t>A','Anna</a:t>
            </a:r>
            <a:r>
              <a:rPr lang="en-US" sz="1400" dirty="0" smtClean="0">
                <a:latin typeface="Consolas" panose="020B0609020204030204" pitchFamily="49" charset="0"/>
                <a:ea typeface="Anonymous Pro" panose="02060609030202000504" pitchFamily="49" charset="0"/>
                <a:cs typeface="Consolas" panose="020B0609020204030204" pitchFamily="49" charset="0"/>
              </a:rPr>
              <a:t>'),(</a:t>
            </a:r>
            <a:r>
              <a:rPr lang="en-US" sz="1400" dirty="0">
                <a:latin typeface="Consolas" panose="020B0609020204030204" pitchFamily="49" charset="0"/>
                <a:ea typeface="Anonymous Pro" panose="02060609030202000504" pitchFamily="49" charset="0"/>
                <a:cs typeface="Consolas" panose="020B0609020204030204" pitchFamily="49" charset="0"/>
              </a:rPr>
              <a:t>'</a:t>
            </a:r>
            <a:r>
              <a:rPr lang="en-US" sz="1400" dirty="0" err="1">
                <a:latin typeface="Consolas" panose="020B0609020204030204" pitchFamily="49" charset="0"/>
                <a:ea typeface="Anonymous Pro" panose="02060609030202000504" pitchFamily="49" charset="0"/>
                <a:cs typeface="Consolas" panose="020B0609020204030204" pitchFamily="49" charset="0"/>
              </a:rPr>
              <a:t>J','John</a:t>
            </a:r>
            <a:r>
              <a:rPr lang="en-US" sz="1400" dirty="0" smtClean="0">
                <a:latin typeface="Consolas" panose="020B0609020204030204" pitchFamily="49" charset="0"/>
                <a:ea typeface="Anonymous Pro" panose="02060609030202000504" pitchFamily="49" charset="0"/>
                <a:cs typeface="Consolas" panose="020B0609020204030204" pitchFamily="49" charset="0"/>
              </a:rPr>
              <a:t>')], 3)</a:t>
            </a:r>
          </a:p>
          <a:p>
            <a:endParaRPr lang="en-US" sz="1400" dirty="0">
              <a:latin typeface="Consolas" panose="020B0609020204030204" pitchFamily="49" charset="0"/>
              <a:ea typeface="Anonymous Pro" panose="02060609030202000504" pitchFamily="49" charset="0"/>
              <a:cs typeface="Consolas" panose="020B0609020204030204" pitchFamily="49" charset="0"/>
            </a:endParaRPr>
          </a:p>
          <a:p>
            <a:r>
              <a:rPr lang="en-US" sz="1400" b="1" dirty="0">
                <a:solidFill>
                  <a:srgbClr val="1482AC"/>
                </a:solidFill>
                <a:latin typeface="Consolas" panose="020B0609020204030204" pitchFamily="49" charset="0"/>
                <a:ea typeface="Anonymous Pro" panose="02060609030202000504" pitchFamily="49" charset="0"/>
                <a:cs typeface="Consolas" panose="020B0609020204030204" pitchFamily="49" charset="0"/>
              </a:rPr>
              <a:t>y</a:t>
            </a:r>
            <a:r>
              <a:rPr lang="en-US" sz="1400" dirty="0">
                <a:latin typeface="Consolas" panose="020B0609020204030204" pitchFamily="49" charset="0"/>
                <a:ea typeface="Anonymous Pro" panose="02060609030202000504" pitchFamily="49" charset="0"/>
                <a:cs typeface="Consolas" panose="020B0609020204030204" pitchFamily="49" charset="0"/>
              </a:rPr>
              <a:t> = </a:t>
            </a:r>
            <a:r>
              <a:rPr lang="en-US" sz="1400" b="1" dirty="0" err="1" smtClean="0">
                <a:solidFill>
                  <a:srgbClr val="1482AC"/>
                </a:solidFill>
                <a:latin typeface="Consolas" panose="020B0609020204030204" pitchFamily="49" charset="0"/>
                <a:ea typeface="Anonymous Pro" panose="02060609030202000504" pitchFamily="49" charset="0"/>
                <a:cs typeface="Consolas" panose="020B0609020204030204" pitchFamily="49" charset="0"/>
              </a:rPr>
              <a:t>x</a:t>
            </a:r>
            <a:r>
              <a:rPr lang="en-US" sz="1400" dirty="0" err="1" smtClean="0">
                <a:latin typeface="Consolas" panose="020B0609020204030204" pitchFamily="49" charset="0"/>
                <a:ea typeface="Anonymous Pro" panose="02060609030202000504" pitchFamily="49" charset="0"/>
                <a:cs typeface="Consolas" panose="020B0609020204030204" pitchFamily="49" charset="0"/>
              </a:rPr>
              <a:t>.partitionBy</a:t>
            </a:r>
            <a:r>
              <a:rPr lang="en-US" sz="1400" dirty="0" smtClean="0">
                <a:latin typeface="Consolas" panose="020B0609020204030204" pitchFamily="49" charset="0"/>
                <a:ea typeface="Anonymous Pro" panose="02060609030202000504" pitchFamily="49" charset="0"/>
                <a:cs typeface="Consolas" panose="020B0609020204030204" pitchFamily="49" charset="0"/>
              </a:rPr>
              <a:t>(2, lambda </a:t>
            </a:r>
            <a:r>
              <a:rPr lang="en-US" sz="1400" dirty="0">
                <a:latin typeface="Consolas" panose="020B0609020204030204" pitchFamily="49" charset="0"/>
                <a:ea typeface="Anonymous Pro" panose="02060609030202000504" pitchFamily="49" charset="0"/>
                <a:cs typeface="Consolas" panose="020B0609020204030204" pitchFamily="49" charset="0"/>
              </a:rPr>
              <a:t>w: 0 if w[0] &lt; 'H' else 1</a:t>
            </a:r>
            <a:r>
              <a:rPr lang="en-US" sz="1400" dirty="0" smtClean="0">
                <a:latin typeface="Consolas" panose="020B0609020204030204" pitchFamily="49" charset="0"/>
                <a:ea typeface="Anonymous Pro" panose="02060609030202000504" pitchFamily="49" charset="0"/>
                <a:cs typeface="Consolas" panose="020B0609020204030204" pitchFamily="49" charset="0"/>
              </a:rPr>
              <a:t>)</a:t>
            </a:r>
          </a:p>
          <a:p>
            <a:r>
              <a:rPr lang="en-US" sz="1400" dirty="0" smtClean="0">
                <a:latin typeface="Consolas" panose="020B0609020204030204" pitchFamily="49" charset="0"/>
                <a:ea typeface="Anonymous Pro" panose="02060609030202000504" pitchFamily="49" charset="0"/>
                <a:cs typeface="Consolas" panose="020B0609020204030204" pitchFamily="49" charset="0"/>
              </a:rPr>
              <a:t>print (</a:t>
            </a:r>
            <a:r>
              <a:rPr lang="en-US" sz="1400" b="1" dirty="0" err="1" smtClean="0">
                <a:solidFill>
                  <a:srgbClr val="1482AC"/>
                </a:solidFill>
                <a:latin typeface="Consolas" panose="020B0609020204030204" pitchFamily="49" charset="0"/>
                <a:ea typeface="Anonymous Pro" panose="02060609030202000504" pitchFamily="49" charset="0"/>
                <a:cs typeface="Consolas" panose="020B0609020204030204" pitchFamily="49" charset="0"/>
              </a:rPr>
              <a:t>x</a:t>
            </a:r>
            <a:r>
              <a:rPr lang="en-US" sz="1400" dirty="0" err="1" smtClean="0">
                <a:latin typeface="Consolas" panose="020B0609020204030204" pitchFamily="49" charset="0"/>
                <a:ea typeface="Anonymous Pro" panose="02060609030202000504" pitchFamily="49" charset="0"/>
                <a:cs typeface="Consolas" panose="020B0609020204030204" pitchFamily="49" charset="0"/>
              </a:rPr>
              <a:t>.glom</a:t>
            </a:r>
            <a:r>
              <a:rPr lang="en-US" sz="1400" dirty="0" smtClean="0">
                <a:latin typeface="Consolas" panose="020B0609020204030204" pitchFamily="49" charset="0"/>
                <a:ea typeface="Anonymous Pro" panose="02060609030202000504" pitchFamily="49" charset="0"/>
                <a:cs typeface="Consolas" panose="020B0609020204030204" pitchFamily="49" charset="0"/>
              </a:rPr>
              <a:t>().collect())</a:t>
            </a:r>
            <a:endParaRPr lang="en-US" sz="1400" dirty="0">
              <a:latin typeface="Consolas" panose="020B0609020204030204" pitchFamily="49" charset="0"/>
              <a:ea typeface="Anonymous Pro" panose="02060609030202000504" pitchFamily="49" charset="0"/>
              <a:cs typeface="Consolas" panose="020B0609020204030204" pitchFamily="49" charset="0"/>
            </a:endParaRPr>
          </a:p>
          <a:p>
            <a:r>
              <a:rPr lang="en-US" sz="1400" dirty="0">
                <a:latin typeface="Consolas" panose="020B0609020204030204" pitchFamily="49" charset="0"/>
                <a:ea typeface="Anonymous Pro" panose="02060609030202000504" pitchFamily="49" charset="0"/>
                <a:cs typeface="Consolas" panose="020B0609020204030204" pitchFamily="49" charset="0"/>
              </a:rPr>
              <a:t>print </a:t>
            </a:r>
            <a:r>
              <a:rPr lang="en-US" sz="1400" dirty="0" smtClean="0">
                <a:latin typeface="Consolas" panose="020B0609020204030204" pitchFamily="49" charset="0"/>
                <a:ea typeface="Anonymous Pro" panose="02060609030202000504" pitchFamily="49" charset="0"/>
                <a:cs typeface="Consolas" panose="020B0609020204030204" pitchFamily="49" charset="0"/>
              </a:rPr>
              <a:t>(</a:t>
            </a:r>
            <a:r>
              <a:rPr lang="en-US" sz="1400" b="1" dirty="0" err="1" smtClean="0">
                <a:solidFill>
                  <a:srgbClr val="1482AC"/>
                </a:solidFill>
                <a:latin typeface="Consolas" panose="020B0609020204030204" pitchFamily="49" charset="0"/>
                <a:ea typeface="Anonymous Pro" panose="02060609030202000504" pitchFamily="49" charset="0"/>
                <a:cs typeface="Consolas" panose="020B0609020204030204" pitchFamily="49" charset="0"/>
              </a:rPr>
              <a:t>y</a:t>
            </a:r>
            <a:r>
              <a:rPr lang="en-US" sz="1400" dirty="0" err="1" smtClean="0">
                <a:latin typeface="Consolas" panose="020B0609020204030204" pitchFamily="49" charset="0"/>
                <a:ea typeface="Anonymous Pro" panose="02060609030202000504" pitchFamily="49" charset="0"/>
                <a:cs typeface="Consolas" panose="020B0609020204030204" pitchFamily="49" charset="0"/>
              </a:rPr>
              <a:t>.glom</a:t>
            </a:r>
            <a:r>
              <a:rPr lang="en-US" sz="1400" dirty="0" smtClean="0">
                <a:latin typeface="Consolas" panose="020B0609020204030204" pitchFamily="49" charset="0"/>
                <a:ea typeface="Anonymous Pro" panose="02060609030202000504" pitchFamily="49" charset="0"/>
                <a:cs typeface="Consolas" panose="020B0609020204030204" pitchFamily="49" charset="0"/>
              </a:rPr>
              <a:t>().collect())</a:t>
            </a:r>
            <a:endParaRPr lang="en-US" sz="1400" dirty="0">
              <a:latin typeface="Consolas" panose="020B0609020204030204" pitchFamily="49" charset="0"/>
              <a:ea typeface="Anonymous Pro" panose="02060609030202000504" pitchFamily="49" charset="0"/>
              <a:cs typeface="Consolas" panose="020B0609020204030204" pitchFamily="49" charset="0"/>
            </a:endParaRPr>
          </a:p>
        </p:txBody>
      </p:sp>
      <p:sp>
        <p:nvSpPr>
          <p:cNvPr id="17" name="TextBox 16"/>
          <p:cNvSpPr txBox="1"/>
          <p:nvPr/>
        </p:nvSpPr>
        <p:spPr>
          <a:xfrm>
            <a:off x="8169662" y="4481240"/>
            <a:ext cx="4913764" cy="1169551"/>
          </a:xfrm>
          <a:prstGeom prst="rect">
            <a:avLst/>
          </a:prstGeom>
          <a:noFill/>
        </p:spPr>
        <p:txBody>
          <a:bodyPr wrap="square" rtlCol="0">
            <a:spAutoFit/>
          </a:bodyPr>
          <a:lstStyle/>
          <a:p>
            <a:r>
              <a:rPr lang="en-US" sz="1400" dirty="0">
                <a:latin typeface="Consolas" panose="020B0609020204030204" pitchFamily="49" charset="0"/>
                <a:cs typeface="Consolas" panose="020B0609020204030204" pitchFamily="49" charset="0"/>
              </a:rPr>
              <a:t>[[('J', 'James')], [('F', 'Fred')], </a:t>
            </a:r>
            <a:endParaRPr lang="en-US" sz="1400" dirty="0" smtClean="0">
              <a:latin typeface="Consolas" panose="020B0609020204030204" pitchFamily="49" charset="0"/>
              <a:cs typeface="Consolas" panose="020B0609020204030204" pitchFamily="49" charset="0"/>
            </a:endParaRPr>
          </a:p>
          <a:p>
            <a:r>
              <a:rPr lang="en-US" sz="1400" dirty="0">
                <a:latin typeface="Consolas" panose="020B0609020204030204" pitchFamily="49" charset="0"/>
                <a:cs typeface="Consolas" panose="020B0609020204030204" pitchFamily="49" charset="0"/>
              </a:rPr>
              <a:t> </a:t>
            </a:r>
            <a:r>
              <a:rPr lang="en-US" sz="1400" dirty="0" smtClean="0">
                <a:latin typeface="Consolas" panose="020B0609020204030204" pitchFamily="49" charset="0"/>
                <a:cs typeface="Consolas" panose="020B0609020204030204" pitchFamily="49" charset="0"/>
              </a:rPr>
              <a:t>[(</a:t>
            </a:r>
            <a:r>
              <a:rPr lang="en-US" sz="1400" dirty="0">
                <a:latin typeface="Consolas" panose="020B0609020204030204" pitchFamily="49" charset="0"/>
                <a:cs typeface="Consolas" panose="020B0609020204030204" pitchFamily="49" charset="0"/>
              </a:rPr>
              <a:t>'A', 'Anna'), ('J', 'John</a:t>
            </a:r>
            <a:r>
              <a:rPr lang="en-US" sz="1400" dirty="0" smtClean="0">
                <a:latin typeface="Consolas" panose="020B0609020204030204" pitchFamily="49" charset="0"/>
                <a:cs typeface="Consolas" panose="020B0609020204030204" pitchFamily="49" charset="0"/>
              </a:rPr>
              <a:t>')]]</a:t>
            </a:r>
          </a:p>
          <a:p>
            <a:endParaRPr lang="en-US" sz="1400" dirty="0" smtClean="0">
              <a:latin typeface="Consolas" panose="020B0609020204030204" pitchFamily="49" charset="0"/>
              <a:cs typeface="Consolas" panose="020B0609020204030204" pitchFamily="49" charset="0"/>
            </a:endParaRPr>
          </a:p>
          <a:p>
            <a:r>
              <a:rPr lang="en-US" sz="1400" dirty="0" smtClean="0">
                <a:latin typeface="Consolas" panose="020B0609020204030204" pitchFamily="49" charset="0"/>
                <a:cs typeface="Consolas" panose="020B0609020204030204" pitchFamily="49" charset="0"/>
              </a:rPr>
              <a:t>[[(</a:t>
            </a:r>
            <a:r>
              <a:rPr lang="en-US" sz="1400" dirty="0">
                <a:latin typeface="Consolas" panose="020B0609020204030204" pitchFamily="49" charset="0"/>
                <a:cs typeface="Consolas" panose="020B0609020204030204" pitchFamily="49" charset="0"/>
              </a:rPr>
              <a:t>'A</a:t>
            </a:r>
            <a:r>
              <a:rPr lang="en-US" sz="1400" dirty="0" smtClean="0">
                <a:latin typeface="Consolas" panose="020B0609020204030204" pitchFamily="49" charset="0"/>
                <a:cs typeface="Consolas" panose="020B0609020204030204" pitchFamily="49" charset="0"/>
              </a:rPr>
              <a:t>', 'Anna'), (</a:t>
            </a:r>
            <a:r>
              <a:rPr lang="en-US" sz="1400" dirty="0">
                <a:latin typeface="Consolas" panose="020B0609020204030204" pitchFamily="49" charset="0"/>
                <a:cs typeface="Consolas" panose="020B0609020204030204" pitchFamily="49" charset="0"/>
              </a:rPr>
              <a:t>'F</a:t>
            </a:r>
            <a:r>
              <a:rPr lang="en-US" sz="1400" dirty="0" smtClean="0">
                <a:latin typeface="Consolas" panose="020B0609020204030204" pitchFamily="49" charset="0"/>
                <a:cs typeface="Consolas" panose="020B0609020204030204" pitchFamily="49" charset="0"/>
              </a:rPr>
              <a:t>', 'Fred')],</a:t>
            </a:r>
          </a:p>
          <a:p>
            <a:r>
              <a:rPr lang="en-US" sz="1400" dirty="0">
                <a:latin typeface="Consolas" panose="020B0609020204030204" pitchFamily="49" charset="0"/>
                <a:cs typeface="Consolas" panose="020B0609020204030204" pitchFamily="49" charset="0"/>
              </a:rPr>
              <a:t> </a:t>
            </a:r>
            <a:r>
              <a:rPr lang="en-US" sz="1400" dirty="0" smtClean="0">
                <a:latin typeface="Consolas" panose="020B0609020204030204" pitchFamily="49" charset="0"/>
                <a:cs typeface="Consolas" panose="020B0609020204030204" pitchFamily="49" charset="0"/>
              </a:rPr>
              <a:t>[(</a:t>
            </a:r>
            <a:r>
              <a:rPr lang="en-US" sz="1400" dirty="0">
                <a:latin typeface="Consolas" panose="020B0609020204030204" pitchFamily="49" charset="0"/>
                <a:cs typeface="Consolas" panose="020B0609020204030204" pitchFamily="49" charset="0"/>
              </a:rPr>
              <a:t>'J</a:t>
            </a:r>
            <a:r>
              <a:rPr lang="en-US" sz="1400" dirty="0" smtClean="0">
                <a:latin typeface="Consolas" panose="020B0609020204030204" pitchFamily="49" charset="0"/>
                <a:cs typeface="Consolas" panose="020B0609020204030204" pitchFamily="49" charset="0"/>
              </a:rPr>
              <a:t>', 'James'), (</a:t>
            </a:r>
            <a:r>
              <a:rPr lang="en-US" sz="1400" dirty="0">
                <a:latin typeface="Consolas" panose="020B0609020204030204" pitchFamily="49" charset="0"/>
                <a:cs typeface="Consolas" panose="020B0609020204030204" pitchFamily="49" charset="0"/>
              </a:rPr>
              <a:t>'J</a:t>
            </a:r>
            <a:r>
              <a:rPr lang="en-US" sz="1400" dirty="0" smtClean="0">
                <a:latin typeface="Consolas" panose="020B0609020204030204" pitchFamily="49" charset="0"/>
                <a:cs typeface="Consolas" panose="020B0609020204030204" pitchFamily="49" charset="0"/>
              </a:rPr>
              <a:t>', 'John</a:t>
            </a:r>
            <a:r>
              <a:rPr lang="en-US" sz="1400" dirty="0">
                <a:latin typeface="Consolas" panose="020B0609020204030204" pitchFamily="49" charset="0"/>
                <a:cs typeface="Consolas" panose="020B0609020204030204" pitchFamily="49" charset="0"/>
              </a:rPr>
              <a:t>')]]</a:t>
            </a:r>
          </a:p>
        </p:txBody>
      </p:sp>
      <p:pic>
        <p:nvPicPr>
          <p:cNvPr id="18" name="Picture 17"/>
          <p:cNvPicPr>
            <a:picLocks noChangeAspect="1"/>
          </p:cNvPicPr>
          <p:nvPr/>
        </p:nvPicPr>
        <p:blipFill>
          <a:blip r:embed="rId4"/>
          <a:stretch>
            <a:fillRect/>
          </a:stretch>
        </p:blipFill>
        <p:spPr>
          <a:xfrm>
            <a:off x="8913841" y="3815581"/>
            <a:ext cx="542450" cy="542450"/>
          </a:xfrm>
          <a:prstGeom prst="rect">
            <a:avLst/>
          </a:prstGeom>
        </p:spPr>
      </p:pic>
      <p:sp>
        <p:nvSpPr>
          <p:cNvPr id="21" name="TextBox 20"/>
          <p:cNvSpPr txBox="1"/>
          <p:nvPr/>
        </p:nvSpPr>
        <p:spPr>
          <a:xfrm>
            <a:off x="7837927" y="4460933"/>
            <a:ext cx="516367" cy="338554"/>
          </a:xfrm>
          <a:prstGeom prst="rect">
            <a:avLst/>
          </a:prstGeom>
          <a:noFill/>
        </p:spPr>
        <p:txBody>
          <a:bodyPr wrap="square" rtlCol="0">
            <a:spAutoFit/>
          </a:bodyPr>
          <a:lstStyle/>
          <a:p>
            <a:r>
              <a:rPr lang="en-US" sz="1600" b="1" smtClean="0">
                <a:solidFill>
                  <a:srgbClr val="1482AC"/>
                </a:solidFill>
                <a:latin typeface="Consolas" panose="020B0609020204030204" pitchFamily="49" charset="0"/>
                <a:ea typeface="Anonymous Pro" panose="02060609030202000504" pitchFamily="49" charset="0"/>
                <a:cs typeface="Consolas" panose="020B0609020204030204" pitchFamily="49" charset="0"/>
              </a:rPr>
              <a:t>x:</a:t>
            </a:r>
            <a:endParaRPr lang="en-US" b="1" dirty="0"/>
          </a:p>
        </p:txBody>
      </p:sp>
      <p:sp>
        <p:nvSpPr>
          <p:cNvPr id="22" name="TextBox 21"/>
          <p:cNvSpPr txBox="1"/>
          <p:nvPr/>
        </p:nvSpPr>
        <p:spPr>
          <a:xfrm>
            <a:off x="7848560" y="5102065"/>
            <a:ext cx="516367" cy="338554"/>
          </a:xfrm>
          <a:prstGeom prst="rect">
            <a:avLst/>
          </a:prstGeom>
          <a:noFill/>
        </p:spPr>
        <p:txBody>
          <a:bodyPr wrap="square" rtlCol="0">
            <a:spAutoFit/>
          </a:bodyPr>
          <a:lstStyle/>
          <a:p>
            <a:r>
              <a:rPr lang="en-US" sz="1600" b="1" dirty="0" smtClean="0">
                <a:solidFill>
                  <a:srgbClr val="1482AC"/>
                </a:solidFill>
                <a:latin typeface="Consolas" panose="020B0609020204030204" pitchFamily="49" charset="0"/>
                <a:ea typeface="Anonymous Pro" panose="02060609030202000504" pitchFamily="49" charset="0"/>
                <a:cs typeface="Consolas" panose="020B0609020204030204" pitchFamily="49" charset="0"/>
              </a:rPr>
              <a:t>y:</a:t>
            </a:r>
            <a:endParaRPr lang="en-US" b="1" dirty="0">
              <a:solidFill>
                <a:srgbClr val="1482AC"/>
              </a:solidFill>
            </a:endParaRPr>
          </a:p>
        </p:txBody>
      </p:sp>
      <p:sp>
        <p:nvSpPr>
          <p:cNvPr id="25" name="TextBox 24"/>
          <p:cNvSpPr txBox="1"/>
          <p:nvPr/>
        </p:nvSpPr>
        <p:spPr>
          <a:xfrm>
            <a:off x="6032126" y="2892950"/>
            <a:ext cx="5997083" cy="307777"/>
          </a:xfrm>
          <a:prstGeom prst="rect">
            <a:avLst/>
          </a:prstGeom>
          <a:noFill/>
        </p:spPr>
        <p:txBody>
          <a:bodyPr wrap="square" rtlCol="0">
            <a:spAutoFit/>
          </a:bodyPr>
          <a:lstStyle/>
          <a:p>
            <a:r>
              <a:rPr lang="en-US" sz="1400" b="1" dirty="0" err="1" smtClean="0">
                <a:latin typeface="Consolas" panose="020B0609020204030204" pitchFamily="49" charset="0"/>
                <a:cs typeface="Consolas" panose="020B0609020204030204" pitchFamily="49" charset="0"/>
              </a:rPr>
              <a:t>partitionBy</a:t>
            </a:r>
            <a:r>
              <a:rPr lang="en-US" sz="1400" b="1" dirty="0" smtClean="0">
                <a:latin typeface="Consolas" panose="020B0609020204030204" pitchFamily="49" charset="0"/>
                <a:cs typeface="Consolas" panose="020B0609020204030204" pitchFamily="49" charset="0"/>
              </a:rPr>
              <a:t>(</a:t>
            </a:r>
            <a:r>
              <a:rPr lang="en-US" sz="1400" b="1" i="1" dirty="0" err="1" smtClean="0">
                <a:solidFill>
                  <a:srgbClr val="915CCC"/>
                </a:solidFill>
                <a:latin typeface="Consolas" panose="020B0609020204030204" pitchFamily="49" charset="0"/>
                <a:cs typeface="Consolas" panose="020B0609020204030204" pitchFamily="49" charset="0"/>
              </a:rPr>
              <a:t>numPartitions</a:t>
            </a:r>
            <a:r>
              <a:rPr lang="en-US" sz="1400" b="1" i="1" dirty="0" smtClean="0">
                <a:solidFill>
                  <a:srgbClr val="915CCC"/>
                </a:solidFill>
                <a:latin typeface="Consolas" panose="020B0609020204030204" pitchFamily="49" charset="0"/>
                <a:cs typeface="Consolas" panose="020B0609020204030204" pitchFamily="49" charset="0"/>
              </a:rPr>
              <a:t>, </a:t>
            </a:r>
            <a:r>
              <a:rPr lang="en-US" sz="1400" b="1" i="1" dirty="0" err="1" smtClean="0">
                <a:solidFill>
                  <a:srgbClr val="FF0000"/>
                </a:solidFill>
                <a:latin typeface="Consolas" panose="020B0609020204030204" pitchFamily="49" charset="0"/>
                <a:cs typeface="Consolas" panose="020B0609020204030204" pitchFamily="49" charset="0"/>
              </a:rPr>
              <a:t>partitioner</a:t>
            </a:r>
            <a:r>
              <a:rPr lang="en-US" sz="1400" b="1" i="1" dirty="0" smtClean="0">
                <a:solidFill>
                  <a:srgbClr val="FF0000"/>
                </a:solidFill>
                <a:latin typeface="Consolas" panose="020B0609020204030204" pitchFamily="49" charset="0"/>
                <a:cs typeface="Consolas" panose="020B0609020204030204" pitchFamily="49" charset="0"/>
              </a:rPr>
              <a:t>=</a:t>
            </a:r>
            <a:r>
              <a:rPr lang="en-US" sz="1400" b="1" i="1" dirty="0" err="1" smtClean="0">
                <a:solidFill>
                  <a:srgbClr val="FF0000"/>
                </a:solidFill>
                <a:latin typeface="Consolas" panose="020B0609020204030204" pitchFamily="49" charset="0"/>
                <a:cs typeface="Consolas" panose="020B0609020204030204" pitchFamily="49" charset="0"/>
              </a:rPr>
              <a:t>portable_hash</a:t>
            </a:r>
            <a:r>
              <a:rPr lang="en-US" sz="1400" b="1" dirty="0" smtClean="0">
                <a:latin typeface="Consolas" panose="020B0609020204030204" pitchFamily="49" charset="0"/>
                <a:cs typeface="Consolas" panose="020B0609020204030204" pitchFamily="49" charset="0"/>
              </a:rPr>
              <a:t>)</a:t>
            </a:r>
            <a:endParaRPr lang="en-US" sz="1400" b="1" dirty="0">
              <a:latin typeface="Consolas" panose="020B0609020204030204" pitchFamily="49" charset="0"/>
              <a:cs typeface="Consolas" panose="020B0609020204030204" pitchFamily="49" charset="0"/>
            </a:endParaRPr>
          </a:p>
        </p:txBody>
      </p:sp>
      <p:sp>
        <p:nvSpPr>
          <p:cNvPr id="26" name="TextBox 25"/>
          <p:cNvSpPr txBox="1"/>
          <p:nvPr/>
        </p:nvSpPr>
        <p:spPr>
          <a:xfrm>
            <a:off x="4903618" y="2264752"/>
            <a:ext cx="7288382" cy="646331"/>
          </a:xfrm>
          <a:prstGeom prst="rect">
            <a:avLst/>
          </a:prstGeom>
          <a:noFill/>
        </p:spPr>
        <p:txBody>
          <a:bodyPr wrap="square" rtlCol="0">
            <a:spAutoFit/>
          </a:bodyPr>
          <a:lstStyle/>
          <a:p>
            <a:r>
              <a:rPr lang="en-US" dirty="0" smtClean="0"/>
              <a:t>Return a new RDD with the specified number of partitions, placing original items into the partition returned by a user supplied function</a:t>
            </a:r>
            <a:endParaRPr lang="en-US" dirty="0"/>
          </a:p>
        </p:txBody>
      </p:sp>
      <p:pic>
        <p:nvPicPr>
          <p:cNvPr id="28" name="Picture 2" descr="http://www.insideoutretreats.com/site/images/TransformationButterflies.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7446" y="6378507"/>
            <a:ext cx="2009304" cy="479493"/>
          </a:xfrm>
          <a:prstGeom prst="rect">
            <a:avLst/>
          </a:prstGeom>
          <a:noFill/>
          <a:extLst>
            <a:ext uri="{909E8E84-426E-40DD-AFC4-6F175D3DCCD1}">
              <a14:hiddenFill xmlns:a14="http://schemas.microsoft.com/office/drawing/2010/main">
                <a:solidFill>
                  <a:srgbClr val="FFFFFF"/>
                </a:solidFill>
              </a14:hiddenFill>
            </a:ext>
          </a:extLst>
        </p:spPr>
      </p:pic>
      <p:cxnSp>
        <p:nvCxnSpPr>
          <p:cNvPr id="39" name="Straight Connector 38"/>
          <p:cNvCxnSpPr/>
          <p:nvPr/>
        </p:nvCxnSpPr>
        <p:spPr>
          <a:xfrm>
            <a:off x="8781309" y="317413"/>
            <a:ext cx="306228" cy="32392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5699477" y="455405"/>
            <a:ext cx="306228" cy="32392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6172369" y="935533"/>
            <a:ext cx="257108" cy="25710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9325321" y="873741"/>
            <a:ext cx="723602" cy="71504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6574561" y="1327926"/>
            <a:ext cx="372268" cy="39377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flipV="1">
            <a:off x="7104769" y="639521"/>
            <a:ext cx="1746466" cy="88529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p:cNvCxnSpPr/>
          <p:nvPr/>
        </p:nvCxnSpPr>
        <p:spPr>
          <a:xfrm>
            <a:off x="6222733" y="538109"/>
            <a:ext cx="3153647" cy="65081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pic>
        <p:nvPicPr>
          <p:cNvPr id="65" name="Picture 4" descr="http://pixabay.com/static/uploads/photo/2012/04/24/11/21/merging-39400_640.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1270089" y="156159"/>
            <a:ext cx="759121" cy="759121"/>
          </a:xfrm>
          <a:prstGeom prst="rect">
            <a:avLst/>
          </a:prstGeom>
          <a:noFill/>
          <a:extLst>
            <a:ext uri="{909E8E84-426E-40DD-AFC4-6F175D3DCCD1}">
              <a14:hiddenFill xmlns:a14="http://schemas.microsoft.com/office/drawing/2010/main">
                <a:solidFill>
                  <a:srgbClr val="FFFFFF"/>
                </a:solidFill>
              </a14:hiddenFill>
            </a:ext>
          </a:extLst>
        </p:spPr>
      </p:pic>
      <p:cxnSp>
        <p:nvCxnSpPr>
          <p:cNvPr id="32" name="Straight Arrow Connector 31"/>
          <p:cNvCxnSpPr/>
          <p:nvPr/>
        </p:nvCxnSpPr>
        <p:spPr>
          <a:xfrm flipV="1">
            <a:off x="6479791" y="501313"/>
            <a:ext cx="2256308" cy="47963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6" name="Straight Arrow Connector 35"/>
          <p:cNvCxnSpPr/>
          <p:nvPr/>
        </p:nvCxnSpPr>
        <p:spPr>
          <a:xfrm>
            <a:off x="6886511" y="1326065"/>
            <a:ext cx="2691725" cy="11207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3473910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ounded Rectangle 37"/>
          <p:cNvSpPr/>
          <p:nvPr/>
        </p:nvSpPr>
        <p:spPr>
          <a:xfrm>
            <a:off x="1576573" y="2190119"/>
            <a:ext cx="1738127" cy="360685"/>
          </a:xfrm>
          <a:prstGeom prst="roundRect">
            <a:avLst/>
          </a:prstGeom>
          <a:solidFill>
            <a:srgbClr val="CFEDF9"/>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ounded Rectangle 26"/>
          <p:cNvSpPr/>
          <p:nvPr/>
        </p:nvSpPr>
        <p:spPr>
          <a:xfrm>
            <a:off x="1576573" y="2917278"/>
            <a:ext cx="1738127" cy="156880"/>
          </a:xfrm>
          <a:prstGeom prst="roundRect">
            <a:avLst/>
          </a:prstGeom>
          <a:solidFill>
            <a:srgbClr val="CFEDF9"/>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ounded Rectangle 40"/>
          <p:cNvSpPr/>
          <p:nvPr/>
        </p:nvSpPr>
        <p:spPr>
          <a:xfrm>
            <a:off x="6405825" y="266572"/>
            <a:ext cx="820461" cy="190552"/>
          </a:xfrm>
          <a:prstGeom prst="roundRect">
            <a:avLst/>
          </a:prstGeom>
          <a:solidFill>
            <a:srgbClr val="CFEDF9"/>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6160128" y="167296"/>
            <a:ext cx="1252555" cy="369332"/>
          </a:xfrm>
          <a:prstGeom prst="rect">
            <a:avLst/>
          </a:prstGeom>
          <a:noFill/>
        </p:spPr>
        <p:txBody>
          <a:bodyPr wrap="square" rtlCol="0">
            <a:spAutoFit/>
          </a:bodyPr>
          <a:lstStyle/>
          <a:p>
            <a:r>
              <a:rPr lang="en-US" dirty="0" smtClean="0"/>
              <a:t>= medium</a:t>
            </a:r>
            <a:endParaRPr lang="en-US" dirty="0"/>
          </a:p>
        </p:txBody>
      </p:sp>
      <p:sp>
        <p:nvSpPr>
          <p:cNvPr id="28" name="Rounded Rectangle 27"/>
          <p:cNvSpPr/>
          <p:nvPr/>
        </p:nvSpPr>
        <p:spPr>
          <a:xfrm>
            <a:off x="3611503" y="4622091"/>
            <a:ext cx="2253623" cy="171450"/>
          </a:xfrm>
          <a:prstGeom prst="roundRect">
            <a:avLst/>
          </a:prstGeom>
          <a:solidFill>
            <a:srgbClr val="CFEDF9"/>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ounded Rectangle 28"/>
          <p:cNvSpPr/>
          <p:nvPr/>
        </p:nvSpPr>
        <p:spPr>
          <a:xfrm>
            <a:off x="3611502" y="4792982"/>
            <a:ext cx="2253623" cy="171450"/>
          </a:xfrm>
          <a:prstGeom prst="roundRect">
            <a:avLst/>
          </a:prstGeom>
          <a:solidFill>
            <a:srgbClr val="CFEDF9"/>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3611501" y="4963873"/>
            <a:ext cx="2253623" cy="171450"/>
          </a:xfrm>
          <a:prstGeom prst="roundRect">
            <a:avLst/>
          </a:prstGeom>
          <a:solidFill>
            <a:srgbClr val="CFEDF9"/>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5611336" y="1624617"/>
            <a:ext cx="1905168" cy="171450"/>
          </a:xfrm>
          <a:prstGeom prst="roundRect">
            <a:avLst/>
          </a:prstGeom>
          <a:solidFill>
            <a:srgbClr val="CFEDF9"/>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ounded Rectangle 31"/>
          <p:cNvSpPr/>
          <p:nvPr/>
        </p:nvSpPr>
        <p:spPr>
          <a:xfrm>
            <a:off x="3611501" y="1610569"/>
            <a:ext cx="1441733" cy="171450"/>
          </a:xfrm>
          <a:prstGeom prst="roundRect">
            <a:avLst/>
          </a:prstGeom>
          <a:solidFill>
            <a:srgbClr val="CFEDF9"/>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2275367" y="531644"/>
            <a:ext cx="8370508" cy="584775"/>
          </a:xfrm>
          <a:prstGeom prst="rect">
            <a:avLst/>
          </a:prstGeom>
          <a:noFill/>
        </p:spPr>
        <p:txBody>
          <a:bodyPr wrap="square" rtlCol="0">
            <a:spAutoFit/>
          </a:bodyPr>
          <a:lstStyle/>
          <a:p>
            <a:r>
              <a:rPr lang="en-US" sz="3200" dirty="0" smtClean="0"/>
              <a:t>Essential Core &amp; Intermediate </a:t>
            </a:r>
            <a:r>
              <a:rPr lang="en-US" sz="3200" dirty="0" err="1" smtClean="0"/>
              <a:t>PairRDD</a:t>
            </a:r>
            <a:r>
              <a:rPr lang="en-US" sz="3200" dirty="0" smtClean="0"/>
              <a:t> Operations</a:t>
            </a:r>
            <a:endParaRPr lang="en-US" sz="3200" dirty="0"/>
          </a:p>
        </p:txBody>
      </p:sp>
      <p:sp>
        <p:nvSpPr>
          <p:cNvPr id="4" name="Title 1"/>
          <p:cNvSpPr txBox="1">
            <a:spLocks/>
          </p:cNvSpPr>
          <p:nvPr/>
        </p:nvSpPr>
        <p:spPr>
          <a:xfrm rot="16200000">
            <a:off x="-111044" y="2002445"/>
            <a:ext cx="2508087" cy="736035"/>
          </a:xfrm>
          <a:prstGeom prst="rect">
            <a:avLst/>
          </a:prstGeom>
        </p:spPr>
        <p:txBody>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sz="2800" dirty="0" smtClean="0"/>
              <a:t>Transformations</a:t>
            </a:r>
            <a:endParaRPr lang="en-US" sz="2800" dirty="0"/>
          </a:p>
        </p:txBody>
      </p:sp>
      <p:pic>
        <p:nvPicPr>
          <p:cNvPr id="5" name="Picture 2" descr="http://www.insideoutretreats.com/site/images/TransformationButterflie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200000">
            <a:off x="-450892" y="2210386"/>
            <a:ext cx="2147516" cy="51247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http://upload.wikimedia.org/wikipedia/commons/thumb/c/c4/BJJ_White_Belt.svg/479px-BJJ_White_Belt.sv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12586" y="215800"/>
            <a:ext cx="785227" cy="227454"/>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p:cNvSpPr txBox="1">
            <a:spLocks/>
          </p:cNvSpPr>
          <p:nvPr/>
        </p:nvSpPr>
        <p:spPr>
          <a:xfrm rot="16200000">
            <a:off x="427713" y="4584537"/>
            <a:ext cx="1185339" cy="490803"/>
          </a:xfrm>
          <a:prstGeom prst="rect">
            <a:avLst/>
          </a:prstGeom>
        </p:spPr>
        <p:txBody>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sz="2800" dirty="0" smtClean="0"/>
              <a:t>Actions</a:t>
            </a:r>
            <a:endParaRPr lang="en-US" sz="2800" dirty="0"/>
          </a:p>
        </p:txBody>
      </p:sp>
      <p:pic>
        <p:nvPicPr>
          <p:cNvPr id="8" name="Picture 2" descr="http://inwallspeakers1.com/wp-content/uploads/2014/07/printer-icon-transparent.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2866" y="5422608"/>
            <a:ext cx="670349" cy="59437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919370" y="1194657"/>
            <a:ext cx="886933" cy="338554"/>
          </a:xfrm>
          <a:prstGeom prst="rect">
            <a:avLst/>
          </a:prstGeom>
          <a:noFill/>
        </p:spPr>
        <p:txBody>
          <a:bodyPr wrap="square" rtlCol="0">
            <a:spAutoFit/>
          </a:bodyPr>
          <a:lstStyle/>
          <a:p>
            <a:r>
              <a:rPr lang="en-US" sz="1600" b="1" dirty="0" smtClean="0"/>
              <a:t>General</a:t>
            </a:r>
            <a:endParaRPr lang="en-US" sz="1600" b="1" dirty="0"/>
          </a:p>
        </p:txBody>
      </p:sp>
      <p:cxnSp>
        <p:nvCxnSpPr>
          <p:cNvPr id="10" name="Straight Connector 9"/>
          <p:cNvCxnSpPr/>
          <p:nvPr/>
        </p:nvCxnSpPr>
        <p:spPr>
          <a:xfrm>
            <a:off x="1511017" y="3914775"/>
            <a:ext cx="9242708" cy="0"/>
          </a:xfrm>
          <a:prstGeom prst="line">
            <a:avLst/>
          </a:prstGeom>
          <a:ln w="19050"/>
        </p:spPr>
        <p:style>
          <a:lnRef idx="1">
            <a:schemeClr val="dk1"/>
          </a:lnRef>
          <a:fillRef idx="0">
            <a:schemeClr val="dk1"/>
          </a:fillRef>
          <a:effectRef idx="0">
            <a:schemeClr val="dk1"/>
          </a:effectRef>
          <a:fontRef idx="minor">
            <a:schemeClr val="tx1"/>
          </a:fontRef>
        </p:style>
      </p:cxnSp>
      <p:sp>
        <p:nvSpPr>
          <p:cNvPr id="13" name="TextBox 12"/>
          <p:cNvSpPr txBox="1"/>
          <p:nvPr/>
        </p:nvSpPr>
        <p:spPr>
          <a:xfrm>
            <a:off x="3551603" y="1546100"/>
            <a:ext cx="1572847" cy="646331"/>
          </a:xfrm>
          <a:prstGeom prst="rect">
            <a:avLst/>
          </a:prstGeom>
          <a:noFill/>
        </p:spPr>
        <p:txBody>
          <a:bodyPr wrap="square" rtlCol="0">
            <a:spAutoFit/>
          </a:bodyPr>
          <a:lstStyle/>
          <a:p>
            <a:pPr marL="171450" indent="-171450">
              <a:buFont typeface="Arial" panose="020B0604020202020204" pitchFamily="34" charset="0"/>
              <a:buChar char="•"/>
            </a:pPr>
            <a:r>
              <a:rPr lang="en-US" sz="1200" dirty="0" err="1" smtClean="0">
                <a:latin typeface="Consolas" panose="020B0609020204030204" pitchFamily="49" charset="0"/>
                <a:cs typeface="Consolas" panose="020B0609020204030204" pitchFamily="49" charset="0"/>
              </a:rPr>
              <a:t>sampleByKey</a:t>
            </a:r>
            <a:endParaRPr lang="en-US" sz="1200" dirty="0" smtClean="0">
              <a:latin typeface="Consolas" panose="020B0609020204030204" pitchFamily="49" charset="0"/>
              <a:cs typeface="Consolas" panose="020B0609020204030204" pitchFamily="49" charset="0"/>
            </a:endParaRPr>
          </a:p>
          <a:p>
            <a:pPr marL="171450" indent="-171450">
              <a:buFont typeface="Arial" panose="020B0604020202020204" pitchFamily="34" charset="0"/>
              <a:buChar char="•"/>
            </a:pPr>
            <a:endParaRPr lang="en-US" sz="1200" dirty="0" smtClean="0">
              <a:latin typeface="Consolas" panose="020B0609020204030204" pitchFamily="49" charset="0"/>
              <a:cs typeface="Consolas" panose="020B0609020204030204" pitchFamily="49" charset="0"/>
            </a:endParaRPr>
          </a:p>
          <a:p>
            <a:endParaRPr lang="en-US" sz="1200" dirty="0">
              <a:latin typeface="Consolas" panose="020B0609020204030204" pitchFamily="49" charset="0"/>
              <a:cs typeface="Consolas" panose="020B0609020204030204" pitchFamily="49" charset="0"/>
            </a:endParaRPr>
          </a:p>
        </p:txBody>
      </p:sp>
      <p:sp>
        <p:nvSpPr>
          <p:cNvPr id="14" name="TextBox 13"/>
          <p:cNvSpPr txBox="1"/>
          <p:nvPr/>
        </p:nvSpPr>
        <p:spPr>
          <a:xfrm>
            <a:off x="3551603" y="1149973"/>
            <a:ext cx="1826367" cy="338554"/>
          </a:xfrm>
          <a:prstGeom prst="rect">
            <a:avLst/>
          </a:prstGeom>
          <a:noFill/>
        </p:spPr>
        <p:txBody>
          <a:bodyPr wrap="square" rtlCol="0">
            <a:spAutoFit/>
          </a:bodyPr>
          <a:lstStyle/>
          <a:p>
            <a:r>
              <a:rPr lang="en-US" sz="1600" b="1" dirty="0" smtClean="0"/>
              <a:t>Math / Statistical</a:t>
            </a:r>
            <a:endParaRPr lang="en-US" sz="1600" b="1" dirty="0"/>
          </a:p>
        </p:txBody>
      </p:sp>
      <p:pic>
        <p:nvPicPr>
          <p:cNvPr id="16" name="Picture 3" descr="C:\Dropbox\Databricks\images etc\479px-Blue_belt.svg.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77970" y="247700"/>
            <a:ext cx="749992" cy="246625"/>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3897813" y="132137"/>
            <a:ext cx="920270" cy="369332"/>
          </a:xfrm>
          <a:prstGeom prst="rect">
            <a:avLst/>
          </a:prstGeom>
          <a:noFill/>
        </p:spPr>
        <p:txBody>
          <a:bodyPr wrap="square" rtlCol="0">
            <a:spAutoFit/>
          </a:bodyPr>
          <a:lstStyle/>
          <a:p>
            <a:r>
              <a:rPr lang="en-US" dirty="0" smtClean="0"/>
              <a:t>= easy</a:t>
            </a:r>
            <a:endParaRPr lang="en-US" dirty="0"/>
          </a:p>
        </p:txBody>
      </p:sp>
      <p:sp>
        <p:nvSpPr>
          <p:cNvPr id="19" name="TextBox 18"/>
          <p:cNvSpPr txBox="1"/>
          <p:nvPr/>
        </p:nvSpPr>
        <p:spPr>
          <a:xfrm>
            <a:off x="5545786" y="1143074"/>
            <a:ext cx="2130338" cy="338554"/>
          </a:xfrm>
          <a:prstGeom prst="rect">
            <a:avLst/>
          </a:prstGeom>
          <a:noFill/>
        </p:spPr>
        <p:txBody>
          <a:bodyPr wrap="square" rtlCol="0">
            <a:spAutoFit/>
          </a:bodyPr>
          <a:lstStyle/>
          <a:p>
            <a:r>
              <a:rPr lang="en-US" sz="1600" b="1" dirty="0" smtClean="0"/>
              <a:t>Set Theory / Relational </a:t>
            </a:r>
            <a:endParaRPr lang="en-US" sz="1600" b="1" dirty="0"/>
          </a:p>
        </p:txBody>
      </p:sp>
      <p:sp>
        <p:nvSpPr>
          <p:cNvPr id="23" name="TextBox 22"/>
          <p:cNvSpPr txBox="1"/>
          <p:nvPr/>
        </p:nvSpPr>
        <p:spPr>
          <a:xfrm>
            <a:off x="7896788" y="1149973"/>
            <a:ext cx="2130338" cy="338554"/>
          </a:xfrm>
          <a:prstGeom prst="rect">
            <a:avLst/>
          </a:prstGeom>
          <a:noFill/>
        </p:spPr>
        <p:txBody>
          <a:bodyPr wrap="square" rtlCol="0">
            <a:spAutoFit/>
          </a:bodyPr>
          <a:lstStyle/>
          <a:p>
            <a:r>
              <a:rPr lang="en-US" sz="1600" b="1" dirty="0" smtClean="0"/>
              <a:t>Data Structure</a:t>
            </a:r>
            <a:endParaRPr lang="en-US" sz="1600" b="1" dirty="0"/>
          </a:p>
        </p:txBody>
      </p:sp>
      <p:sp>
        <p:nvSpPr>
          <p:cNvPr id="43" name="TextBox 42"/>
          <p:cNvSpPr txBox="1"/>
          <p:nvPr/>
        </p:nvSpPr>
        <p:spPr>
          <a:xfrm>
            <a:off x="1511017" y="4174848"/>
            <a:ext cx="1632233" cy="646331"/>
          </a:xfrm>
          <a:prstGeom prst="rect">
            <a:avLst/>
          </a:prstGeom>
          <a:noFill/>
        </p:spPr>
        <p:txBody>
          <a:bodyPr wrap="square" rtlCol="0">
            <a:spAutoFit/>
          </a:bodyPr>
          <a:lstStyle/>
          <a:p>
            <a:pPr marL="171450" indent="-171450">
              <a:buFont typeface="Arial" panose="020B0604020202020204" pitchFamily="34" charset="0"/>
              <a:buChar char="•"/>
            </a:pPr>
            <a:r>
              <a:rPr lang="en-US" sz="1200" dirty="0" smtClean="0">
                <a:latin typeface="Consolas" panose="020B0609020204030204" pitchFamily="49" charset="0"/>
                <a:cs typeface="Consolas" panose="020B0609020204030204" pitchFamily="49" charset="0"/>
              </a:rPr>
              <a:t>keys</a:t>
            </a:r>
          </a:p>
          <a:p>
            <a:pPr marL="171450" indent="-171450">
              <a:buFont typeface="Arial" panose="020B0604020202020204" pitchFamily="34" charset="0"/>
              <a:buChar char="•"/>
            </a:pPr>
            <a:r>
              <a:rPr lang="en-US" sz="1200" dirty="0" smtClean="0">
                <a:latin typeface="Consolas" panose="020B0609020204030204" pitchFamily="49" charset="0"/>
                <a:cs typeface="Consolas" panose="020B0609020204030204" pitchFamily="49" charset="0"/>
              </a:rPr>
              <a:t>values</a:t>
            </a:r>
          </a:p>
          <a:p>
            <a:pPr marL="171450" indent="-171450">
              <a:buFont typeface="Arial" panose="020B0604020202020204" pitchFamily="34" charset="0"/>
              <a:buChar char="•"/>
            </a:pPr>
            <a:endParaRPr lang="en-US" sz="1200" dirty="0" smtClean="0">
              <a:latin typeface="Consolas" panose="020B0609020204030204" pitchFamily="49" charset="0"/>
              <a:cs typeface="Consolas" panose="020B0609020204030204" pitchFamily="49" charset="0"/>
            </a:endParaRPr>
          </a:p>
        </p:txBody>
      </p:sp>
      <p:sp>
        <p:nvSpPr>
          <p:cNvPr id="44" name="TextBox 43"/>
          <p:cNvSpPr txBox="1"/>
          <p:nvPr/>
        </p:nvSpPr>
        <p:spPr>
          <a:xfrm>
            <a:off x="8045344" y="1566526"/>
            <a:ext cx="1750572" cy="461665"/>
          </a:xfrm>
          <a:prstGeom prst="rect">
            <a:avLst/>
          </a:prstGeom>
          <a:noFill/>
        </p:spPr>
        <p:txBody>
          <a:bodyPr wrap="square" rtlCol="0">
            <a:spAutoFit/>
          </a:bodyPr>
          <a:lstStyle/>
          <a:p>
            <a:pPr marL="171450" indent="-171450">
              <a:buFont typeface="Arial" panose="020B0604020202020204" pitchFamily="34" charset="0"/>
              <a:buChar char="•"/>
            </a:pPr>
            <a:r>
              <a:rPr lang="en-US" sz="1200" dirty="0" err="1" smtClean="0">
                <a:latin typeface="Consolas" panose="020B0609020204030204" pitchFamily="49" charset="0"/>
                <a:cs typeface="Consolas" panose="020B0609020204030204" pitchFamily="49" charset="0"/>
              </a:rPr>
              <a:t>partitionBy</a:t>
            </a:r>
            <a:endParaRPr lang="en-US" sz="1200" dirty="0" smtClean="0">
              <a:latin typeface="Consolas" panose="020B0609020204030204" pitchFamily="49" charset="0"/>
              <a:cs typeface="Consolas" panose="020B0609020204030204" pitchFamily="49" charset="0"/>
            </a:endParaRPr>
          </a:p>
          <a:p>
            <a:endParaRPr lang="en-US" sz="1200" dirty="0">
              <a:latin typeface="Consolas" panose="020B0609020204030204" pitchFamily="49" charset="0"/>
              <a:cs typeface="Consolas" panose="020B0609020204030204" pitchFamily="49" charset="0"/>
            </a:endParaRPr>
          </a:p>
        </p:txBody>
      </p:sp>
      <p:sp>
        <p:nvSpPr>
          <p:cNvPr id="35" name="Rounded Rectangle 34"/>
          <p:cNvSpPr/>
          <p:nvPr/>
        </p:nvSpPr>
        <p:spPr>
          <a:xfrm>
            <a:off x="1576573" y="2544770"/>
            <a:ext cx="1738127" cy="174545"/>
          </a:xfrm>
          <a:prstGeom prst="roundRect">
            <a:avLst/>
          </a:prstGeom>
          <a:solidFill>
            <a:srgbClr val="CFEDF9"/>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3610362" y="5134765"/>
            <a:ext cx="2253623" cy="197804"/>
          </a:xfrm>
          <a:prstGeom prst="roundRect">
            <a:avLst/>
          </a:prstGeom>
          <a:solidFill>
            <a:srgbClr val="CFEDF9"/>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ounded Rectangle 36"/>
          <p:cNvSpPr/>
          <p:nvPr/>
        </p:nvSpPr>
        <p:spPr>
          <a:xfrm>
            <a:off x="3610361" y="5310756"/>
            <a:ext cx="2253623" cy="192703"/>
          </a:xfrm>
          <a:prstGeom prst="roundRect">
            <a:avLst/>
          </a:prstGeom>
          <a:solidFill>
            <a:srgbClr val="CFEDF9"/>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p:cNvSpPr txBox="1"/>
          <p:nvPr/>
        </p:nvSpPr>
        <p:spPr>
          <a:xfrm>
            <a:off x="3556411" y="4174847"/>
            <a:ext cx="2498607" cy="1938992"/>
          </a:xfrm>
          <a:prstGeom prst="rect">
            <a:avLst/>
          </a:prstGeom>
          <a:noFill/>
        </p:spPr>
        <p:txBody>
          <a:bodyPr wrap="square" rtlCol="0">
            <a:spAutoFit/>
          </a:bodyPr>
          <a:lstStyle/>
          <a:p>
            <a:pPr marL="171450" indent="-171450">
              <a:buFont typeface="Arial" panose="020B0604020202020204" pitchFamily="34" charset="0"/>
              <a:buChar char="•"/>
            </a:pPr>
            <a:r>
              <a:rPr lang="en-US" sz="1200" dirty="0" err="1" smtClean="0">
                <a:latin typeface="Consolas" panose="020B0609020204030204" pitchFamily="49" charset="0"/>
                <a:cs typeface="Consolas" panose="020B0609020204030204" pitchFamily="49" charset="0"/>
              </a:rPr>
              <a:t>countByKey</a:t>
            </a:r>
            <a:endParaRPr lang="en-US" sz="1200" dirty="0" smtClean="0">
              <a:latin typeface="Consolas" panose="020B0609020204030204" pitchFamily="49" charset="0"/>
              <a:cs typeface="Consolas" panose="020B0609020204030204" pitchFamily="49" charset="0"/>
            </a:endParaRPr>
          </a:p>
          <a:p>
            <a:pPr marL="171450" indent="-171450">
              <a:buFont typeface="Arial" panose="020B0604020202020204" pitchFamily="34" charset="0"/>
              <a:buChar char="•"/>
            </a:pPr>
            <a:r>
              <a:rPr lang="en-US" sz="1200" dirty="0" err="1">
                <a:latin typeface="Consolas" panose="020B0609020204030204" pitchFamily="49" charset="0"/>
                <a:cs typeface="Consolas" panose="020B0609020204030204" pitchFamily="49" charset="0"/>
              </a:rPr>
              <a:t>countByValue</a:t>
            </a:r>
            <a:endParaRPr lang="en-US" sz="1200" dirty="0">
              <a:latin typeface="Consolas" panose="020B0609020204030204" pitchFamily="49" charset="0"/>
              <a:cs typeface="Consolas" panose="020B0609020204030204" pitchFamily="49" charset="0"/>
            </a:endParaRPr>
          </a:p>
          <a:p>
            <a:pPr marL="171450" indent="-171450">
              <a:buFont typeface="Arial" panose="020B0604020202020204" pitchFamily="34" charset="0"/>
              <a:buChar char="•"/>
            </a:pPr>
            <a:r>
              <a:rPr lang="en-US" sz="1200" dirty="0" err="1" smtClean="0">
                <a:latin typeface="Consolas" panose="020B0609020204030204" pitchFamily="49" charset="0"/>
                <a:cs typeface="Consolas" panose="020B0609020204030204" pitchFamily="49" charset="0"/>
              </a:rPr>
              <a:t>countByValueApprox</a:t>
            </a:r>
            <a:endParaRPr lang="en-US" sz="1200" dirty="0">
              <a:latin typeface="Consolas" panose="020B0609020204030204" pitchFamily="49" charset="0"/>
              <a:cs typeface="Consolas" panose="020B0609020204030204" pitchFamily="49" charset="0"/>
            </a:endParaRPr>
          </a:p>
          <a:p>
            <a:pPr marL="171450" indent="-171450">
              <a:buFont typeface="Arial" panose="020B0604020202020204" pitchFamily="34" charset="0"/>
              <a:buChar char="•"/>
            </a:pPr>
            <a:r>
              <a:rPr lang="en-US" sz="1200" dirty="0" err="1">
                <a:latin typeface="Consolas" panose="020B0609020204030204" pitchFamily="49" charset="0"/>
                <a:cs typeface="Consolas" panose="020B0609020204030204" pitchFamily="49" charset="0"/>
              </a:rPr>
              <a:t>countApproxDistinctByKey</a:t>
            </a:r>
            <a:endParaRPr lang="en-US" sz="1200" dirty="0">
              <a:latin typeface="Consolas" panose="020B0609020204030204" pitchFamily="49" charset="0"/>
              <a:cs typeface="Consolas" panose="020B0609020204030204" pitchFamily="49" charset="0"/>
            </a:endParaRPr>
          </a:p>
          <a:p>
            <a:pPr marL="171450" indent="-171450">
              <a:buFont typeface="Arial" panose="020B0604020202020204" pitchFamily="34" charset="0"/>
              <a:buChar char="•"/>
            </a:pPr>
            <a:r>
              <a:rPr lang="en-US" sz="1200" dirty="0" err="1">
                <a:latin typeface="Consolas" panose="020B0609020204030204" pitchFamily="49" charset="0"/>
                <a:cs typeface="Consolas" panose="020B0609020204030204" pitchFamily="49" charset="0"/>
              </a:rPr>
              <a:t>countApproxDistinctByKey</a:t>
            </a:r>
            <a:endParaRPr lang="en-US" sz="1200" dirty="0">
              <a:latin typeface="Consolas" panose="020B0609020204030204" pitchFamily="49" charset="0"/>
              <a:cs typeface="Consolas" panose="020B0609020204030204" pitchFamily="49" charset="0"/>
            </a:endParaRPr>
          </a:p>
          <a:p>
            <a:pPr marL="171450" indent="-171450">
              <a:buFont typeface="Arial" panose="020B0604020202020204" pitchFamily="34" charset="0"/>
              <a:buChar char="•"/>
            </a:pPr>
            <a:r>
              <a:rPr lang="en-US" sz="1200" dirty="0" err="1">
                <a:latin typeface="Consolas" panose="020B0609020204030204" pitchFamily="49" charset="0"/>
                <a:cs typeface="Consolas" panose="020B0609020204030204" pitchFamily="49" charset="0"/>
              </a:rPr>
              <a:t>countByKeyApprox</a:t>
            </a:r>
            <a:endParaRPr lang="en-US" sz="1200" dirty="0">
              <a:latin typeface="Consolas" panose="020B0609020204030204" pitchFamily="49" charset="0"/>
              <a:cs typeface="Consolas" panose="020B0609020204030204" pitchFamily="49" charset="0"/>
            </a:endParaRPr>
          </a:p>
          <a:p>
            <a:pPr marL="171450" indent="-171450">
              <a:buFont typeface="Arial" panose="020B0604020202020204" pitchFamily="34" charset="0"/>
              <a:buChar char="•"/>
            </a:pPr>
            <a:r>
              <a:rPr lang="en-US" sz="1200" dirty="0" err="1">
                <a:latin typeface="Consolas" panose="020B0609020204030204" pitchFamily="49" charset="0"/>
                <a:cs typeface="Consolas" panose="020B0609020204030204" pitchFamily="49" charset="0"/>
              </a:rPr>
              <a:t>sampleByKeyExact</a:t>
            </a:r>
            <a:endParaRPr lang="en-US" sz="1200" dirty="0">
              <a:latin typeface="Consolas" panose="020B0609020204030204" pitchFamily="49" charset="0"/>
              <a:cs typeface="Consolas" panose="020B0609020204030204" pitchFamily="49" charset="0"/>
            </a:endParaRPr>
          </a:p>
          <a:p>
            <a:pPr marL="171450" indent="-171450">
              <a:buFont typeface="Arial" panose="020B0604020202020204" pitchFamily="34" charset="0"/>
              <a:buChar char="•"/>
            </a:pPr>
            <a:endParaRPr lang="en-US" sz="1200" dirty="0" smtClean="0">
              <a:latin typeface="Consolas" panose="020B0609020204030204" pitchFamily="49" charset="0"/>
              <a:cs typeface="Consolas" panose="020B0609020204030204" pitchFamily="49" charset="0"/>
            </a:endParaRPr>
          </a:p>
          <a:p>
            <a:pPr marL="171450" indent="-171450">
              <a:buFont typeface="Arial" panose="020B0604020202020204" pitchFamily="34" charset="0"/>
              <a:buChar char="•"/>
            </a:pPr>
            <a:endParaRPr lang="en-US" sz="1200" dirty="0" smtClean="0">
              <a:latin typeface="Consolas" panose="020B0609020204030204" pitchFamily="49" charset="0"/>
              <a:cs typeface="Consolas" panose="020B0609020204030204" pitchFamily="49" charset="0"/>
            </a:endParaRPr>
          </a:p>
          <a:p>
            <a:endParaRPr lang="en-US" sz="1200" dirty="0">
              <a:latin typeface="Consolas" panose="020B0609020204030204" pitchFamily="49" charset="0"/>
              <a:cs typeface="Consolas" panose="020B0609020204030204" pitchFamily="49" charset="0"/>
            </a:endParaRPr>
          </a:p>
        </p:txBody>
      </p:sp>
      <p:sp>
        <p:nvSpPr>
          <p:cNvPr id="46" name="TextBox 45"/>
          <p:cNvSpPr txBox="1"/>
          <p:nvPr/>
        </p:nvSpPr>
        <p:spPr>
          <a:xfrm>
            <a:off x="5545786" y="1557772"/>
            <a:ext cx="2242860" cy="1754326"/>
          </a:xfrm>
          <a:prstGeom prst="rect">
            <a:avLst/>
          </a:prstGeom>
          <a:noFill/>
        </p:spPr>
        <p:txBody>
          <a:bodyPr wrap="square" rtlCol="0">
            <a:spAutoFit/>
          </a:bodyPr>
          <a:lstStyle/>
          <a:p>
            <a:pPr marL="171450" indent="-171450">
              <a:buFont typeface="Arial" panose="020B0604020202020204" pitchFamily="34" charset="0"/>
              <a:buChar char="•"/>
            </a:pPr>
            <a:r>
              <a:rPr lang="en-US" sz="1200" dirty="0" err="1">
                <a:latin typeface="Consolas" panose="020B0609020204030204" pitchFamily="49" charset="0"/>
                <a:cs typeface="Consolas" panose="020B0609020204030204" pitchFamily="49" charset="0"/>
              </a:rPr>
              <a:t>cogroup</a:t>
            </a: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groupWith</a:t>
            </a:r>
            <a:r>
              <a:rPr lang="en-US" sz="1200" dirty="0">
                <a:latin typeface="Consolas" panose="020B0609020204030204" pitchFamily="49" charset="0"/>
                <a:cs typeface="Consolas" panose="020B0609020204030204" pitchFamily="49" charset="0"/>
              </a:rPr>
              <a:t>)</a:t>
            </a:r>
          </a:p>
          <a:p>
            <a:pPr marL="171450" indent="-171450">
              <a:buFont typeface="Arial" panose="020B0604020202020204" pitchFamily="34" charset="0"/>
              <a:buChar char="•"/>
            </a:pPr>
            <a:r>
              <a:rPr lang="en-US" sz="1200" dirty="0" smtClean="0">
                <a:latin typeface="Consolas" panose="020B0609020204030204" pitchFamily="49" charset="0"/>
                <a:cs typeface="Consolas" panose="020B0609020204030204" pitchFamily="49" charset="0"/>
              </a:rPr>
              <a:t>join</a:t>
            </a:r>
            <a:endParaRPr lang="en-US" sz="1200" dirty="0">
              <a:latin typeface="Consolas" panose="020B0609020204030204" pitchFamily="49" charset="0"/>
              <a:cs typeface="Consolas" panose="020B0609020204030204" pitchFamily="49" charset="0"/>
            </a:endParaRPr>
          </a:p>
          <a:p>
            <a:pPr marL="171450" indent="-171450">
              <a:buFont typeface="Arial" panose="020B0604020202020204" pitchFamily="34" charset="0"/>
              <a:buChar char="•"/>
            </a:pPr>
            <a:r>
              <a:rPr lang="en-US" sz="1200" dirty="0" err="1" smtClean="0">
                <a:latin typeface="Consolas" panose="020B0609020204030204" pitchFamily="49" charset="0"/>
                <a:cs typeface="Consolas" panose="020B0609020204030204" pitchFamily="49" charset="0"/>
              </a:rPr>
              <a:t>subtractByKey</a:t>
            </a:r>
            <a:endParaRPr lang="en-US" sz="1200" dirty="0" smtClean="0">
              <a:latin typeface="Consolas" panose="020B0609020204030204" pitchFamily="49" charset="0"/>
              <a:cs typeface="Consolas" panose="020B0609020204030204" pitchFamily="49" charset="0"/>
            </a:endParaRPr>
          </a:p>
          <a:p>
            <a:pPr marL="171450" indent="-171450">
              <a:buFont typeface="Arial" panose="020B0604020202020204" pitchFamily="34" charset="0"/>
              <a:buChar char="•"/>
            </a:pPr>
            <a:r>
              <a:rPr lang="en-US" sz="1200" dirty="0" err="1">
                <a:latin typeface="Consolas" panose="020B0609020204030204" pitchFamily="49" charset="0"/>
                <a:cs typeface="Consolas" panose="020B0609020204030204" pitchFamily="49" charset="0"/>
              </a:rPr>
              <a:t>fullOuterJoin</a:t>
            </a:r>
            <a:endParaRPr lang="en-US" sz="1200" dirty="0">
              <a:latin typeface="Consolas" panose="020B0609020204030204" pitchFamily="49" charset="0"/>
              <a:cs typeface="Consolas" panose="020B0609020204030204" pitchFamily="49" charset="0"/>
            </a:endParaRPr>
          </a:p>
          <a:p>
            <a:pPr marL="171450" indent="-171450">
              <a:buFont typeface="Arial" panose="020B0604020202020204" pitchFamily="34" charset="0"/>
              <a:buChar char="•"/>
            </a:pPr>
            <a:r>
              <a:rPr lang="en-US" sz="1200" dirty="0" err="1">
                <a:latin typeface="Consolas" panose="020B0609020204030204" pitchFamily="49" charset="0"/>
                <a:cs typeface="Consolas" panose="020B0609020204030204" pitchFamily="49" charset="0"/>
              </a:rPr>
              <a:t>leftOuterJoin</a:t>
            </a:r>
            <a:endParaRPr lang="en-US" sz="1200" dirty="0">
              <a:latin typeface="Consolas" panose="020B0609020204030204" pitchFamily="49" charset="0"/>
              <a:cs typeface="Consolas" panose="020B0609020204030204" pitchFamily="49" charset="0"/>
            </a:endParaRPr>
          </a:p>
          <a:p>
            <a:pPr marL="171450" indent="-171450">
              <a:buFont typeface="Arial" panose="020B0604020202020204" pitchFamily="34" charset="0"/>
              <a:buChar char="•"/>
            </a:pPr>
            <a:r>
              <a:rPr lang="en-US" sz="1200" dirty="0" err="1">
                <a:latin typeface="Consolas" panose="020B0609020204030204" pitchFamily="49" charset="0"/>
                <a:cs typeface="Consolas" panose="020B0609020204030204" pitchFamily="49" charset="0"/>
              </a:rPr>
              <a:t>rightOuterJoin</a:t>
            </a:r>
            <a:endParaRPr lang="en-US" sz="1200" dirty="0">
              <a:latin typeface="Consolas" panose="020B0609020204030204" pitchFamily="49" charset="0"/>
              <a:cs typeface="Consolas" panose="020B0609020204030204" pitchFamily="49" charset="0"/>
            </a:endParaRPr>
          </a:p>
          <a:p>
            <a:pPr marL="171450" indent="-171450">
              <a:buFont typeface="Arial" panose="020B0604020202020204" pitchFamily="34" charset="0"/>
              <a:buChar char="•"/>
            </a:pPr>
            <a:endParaRPr lang="en-US" sz="1200" dirty="0" smtClean="0">
              <a:latin typeface="Consolas" panose="020B0609020204030204" pitchFamily="49" charset="0"/>
              <a:cs typeface="Consolas" panose="020B0609020204030204" pitchFamily="49" charset="0"/>
            </a:endParaRPr>
          </a:p>
          <a:p>
            <a:pPr marL="171450" indent="-171450">
              <a:buFont typeface="Arial" panose="020B0604020202020204" pitchFamily="34" charset="0"/>
              <a:buChar char="•"/>
            </a:pPr>
            <a:endParaRPr lang="en-US" sz="1200" dirty="0" smtClean="0">
              <a:latin typeface="Consolas" panose="020B0609020204030204" pitchFamily="49" charset="0"/>
              <a:cs typeface="Consolas" panose="020B0609020204030204" pitchFamily="49" charset="0"/>
            </a:endParaRPr>
          </a:p>
          <a:p>
            <a:endParaRPr lang="en-US" sz="1200" dirty="0">
              <a:latin typeface="Consolas" panose="020B0609020204030204" pitchFamily="49" charset="0"/>
              <a:cs typeface="Consolas" panose="020B0609020204030204" pitchFamily="49" charset="0"/>
            </a:endParaRPr>
          </a:p>
        </p:txBody>
      </p:sp>
      <p:sp>
        <p:nvSpPr>
          <p:cNvPr id="12" name="TextBox 11"/>
          <p:cNvSpPr txBox="1"/>
          <p:nvPr/>
        </p:nvSpPr>
        <p:spPr>
          <a:xfrm>
            <a:off x="1511017" y="1566526"/>
            <a:ext cx="2143538" cy="1754326"/>
          </a:xfrm>
          <a:prstGeom prst="rect">
            <a:avLst/>
          </a:prstGeom>
          <a:noFill/>
        </p:spPr>
        <p:txBody>
          <a:bodyPr wrap="square" rtlCol="0">
            <a:spAutoFit/>
          </a:bodyPr>
          <a:lstStyle/>
          <a:p>
            <a:pPr marL="171450" indent="-171450">
              <a:buFont typeface="Arial" panose="020B0604020202020204" pitchFamily="34" charset="0"/>
              <a:buChar char="•"/>
            </a:pPr>
            <a:r>
              <a:rPr lang="en-US" sz="1200" dirty="0" err="1" smtClean="0">
                <a:latin typeface="Consolas" panose="020B0609020204030204" pitchFamily="49" charset="0"/>
                <a:cs typeface="Consolas" panose="020B0609020204030204" pitchFamily="49" charset="0"/>
              </a:rPr>
              <a:t>flatMapValues</a:t>
            </a:r>
            <a:endParaRPr lang="en-US" sz="1200" dirty="0" smtClean="0">
              <a:latin typeface="Consolas" panose="020B0609020204030204" pitchFamily="49" charset="0"/>
              <a:cs typeface="Consolas" panose="020B0609020204030204" pitchFamily="49" charset="0"/>
            </a:endParaRPr>
          </a:p>
          <a:p>
            <a:pPr marL="171450" indent="-171450">
              <a:buFont typeface="Arial" panose="020B0604020202020204" pitchFamily="34" charset="0"/>
              <a:buChar char="•"/>
            </a:pPr>
            <a:r>
              <a:rPr lang="en-US" sz="1200" dirty="0" err="1" smtClean="0">
                <a:latin typeface="Consolas" panose="020B0609020204030204" pitchFamily="49" charset="0"/>
                <a:cs typeface="Consolas" panose="020B0609020204030204" pitchFamily="49" charset="0"/>
              </a:rPr>
              <a:t>groupByKey</a:t>
            </a:r>
            <a:endParaRPr lang="en-US" sz="1200" dirty="0" smtClean="0">
              <a:latin typeface="Consolas" panose="020B0609020204030204" pitchFamily="49" charset="0"/>
              <a:cs typeface="Consolas" panose="020B0609020204030204" pitchFamily="49" charset="0"/>
            </a:endParaRPr>
          </a:p>
          <a:p>
            <a:pPr marL="171450" indent="-171450">
              <a:buFont typeface="Arial" panose="020B0604020202020204" pitchFamily="34" charset="0"/>
              <a:buChar char="•"/>
            </a:pPr>
            <a:r>
              <a:rPr lang="en-US" sz="1200" dirty="0" err="1" smtClean="0">
                <a:latin typeface="Consolas" panose="020B0609020204030204" pitchFamily="49" charset="0"/>
                <a:cs typeface="Consolas" panose="020B0609020204030204" pitchFamily="49" charset="0"/>
              </a:rPr>
              <a:t>reduceByKey</a:t>
            </a:r>
            <a:endParaRPr lang="en-US" sz="1200" dirty="0" smtClean="0">
              <a:latin typeface="Consolas" panose="020B0609020204030204" pitchFamily="49" charset="0"/>
              <a:cs typeface="Consolas" panose="020B0609020204030204" pitchFamily="49" charset="0"/>
            </a:endParaRPr>
          </a:p>
          <a:p>
            <a:pPr marL="171450" indent="-171450">
              <a:buFont typeface="Arial" panose="020B0604020202020204" pitchFamily="34" charset="0"/>
              <a:buChar char="•"/>
            </a:pPr>
            <a:r>
              <a:rPr lang="en-US" sz="1200" dirty="0" err="1" smtClean="0">
                <a:latin typeface="Consolas" panose="020B0609020204030204" pitchFamily="49" charset="0"/>
                <a:cs typeface="Consolas" panose="020B0609020204030204" pitchFamily="49" charset="0"/>
              </a:rPr>
              <a:t>reduceByKeyLocally</a:t>
            </a:r>
            <a:endParaRPr lang="en-US" sz="1200" dirty="0" smtClean="0">
              <a:latin typeface="Consolas" panose="020B0609020204030204" pitchFamily="49" charset="0"/>
              <a:cs typeface="Consolas" panose="020B0609020204030204" pitchFamily="49" charset="0"/>
            </a:endParaRPr>
          </a:p>
          <a:p>
            <a:pPr marL="171450" indent="-171450">
              <a:buFont typeface="Arial" panose="020B0604020202020204" pitchFamily="34" charset="0"/>
              <a:buChar char="•"/>
            </a:pPr>
            <a:r>
              <a:rPr lang="en-US" sz="1200" dirty="0" err="1" smtClean="0">
                <a:latin typeface="Consolas" panose="020B0609020204030204" pitchFamily="49" charset="0"/>
                <a:cs typeface="Consolas" panose="020B0609020204030204" pitchFamily="49" charset="0"/>
              </a:rPr>
              <a:t>foldByKey</a:t>
            </a:r>
            <a:endParaRPr lang="en-US" sz="1200" dirty="0" smtClean="0">
              <a:latin typeface="Consolas" panose="020B0609020204030204" pitchFamily="49" charset="0"/>
              <a:cs typeface="Consolas" panose="020B0609020204030204" pitchFamily="49" charset="0"/>
            </a:endParaRPr>
          </a:p>
          <a:p>
            <a:pPr marL="171450" indent="-171450">
              <a:buFont typeface="Arial" panose="020B0604020202020204" pitchFamily="34" charset="0"/>
              <a:buChar char="•"/>
            </a:pPr>
            <a:r>
              <a:rPr lang="en-US" sz="1200" dirty="0" err="1" smtClean="0">
                <a:latin typeface="Consolas" panose="020B0609020204030204" pitchFamily="49" charset="0"/>
                <a:cs typeface="Consolas" panose="020B0609020204030204" pitchFamily="49" charset="0"/>
              </a:rPr>
              <a:t>aggregateByKey</a:t>
            </a:r>
            <a:endParaRPr lang="en-US" sz="1200" dirty="0" smtClean="0">
              <a:latin typeface="Consolas" panose="020B0609020204030204" pitchFamily="49" charset="0"/>
              <a:cs typeface="Consolas" panose="020B0609020204030204" pitchFamily="49" charset="0"/>
            </a:endParaRPr>
          </a:p>
          <a:p>
            <a:pPr marL="171450" indent="-171450">
              <a:buFont typeface="Arial" panose="020B0604020202020204" pitchFamily="34" charset="0"/>
              <a:buChar char="•"/>
            </a:pPr>
            <a:r>
              <a:rPr lang="en-US" sz="1200" dirty="0" err="1" smtClean="0">
                <a:latin typeface="Consolas" panose="020B0609020204030204" pitchFamily="49" charset="0"/>
                <a:cs typeface="Consolas" panose="020B0609020204030204" pitchFamily="49" charset="0"/>
              </a:rPr>
              <a:t>sortByKey</a:t>
            </a:r>
            <a:endParaRPr lang="en-US" sz="1200" dirty="0" smtClean="0">
              <a:latin typeface="Consolas" panose="020B0609020204030204" pitchFamily="49" charset="0"/>
              <a:cs typeface="Consolas" panose="020B0609020204030204" pitchFamily="49" charset="0"/>
            </a:endParaRPr>
          </a:p>
          <a:p>
            <a:pPr marL="171450" indent="-171450">
              <a:buFont typeface="Arial" panose="020B0604020202020204" pitchFamily="34" charset="0"/>
              <a:buChar char="•"/>
            </a:pPr>
            <a:r>
              <a:rPr lang="en-US" sz="1200" dirty="0" err="1" smtClean="0">
                <a:latin typeface="Consolas" panose="020B0609020204030204" pitchFamily="49" charset="0"/>
                <a:cs typeface="Consolas" panose="020B0609020204030204" pitchFamily="49" charset="0"/>
              </a:rPr>
              <a:t>combineByKey</a:t>
            </a:r>
            <a:endParaRPr lang="en-US" sz="1200" dirty="0" smtClean="0">
              <a:latin typeface="Consolas" panose="020B0609020204030204" pitchFamily="49" charset="0"/>
              <a:cs typeface="Consolas" panose="020B0609020204030204" pitchFamily="49" charset="0"/>
            </a:endParaRPr>
          </a:p>
          <a:p>
            <a:endParaRPr lang="en-US" sz="12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274556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partitionby</a:t>
            </a:r>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2615" y="4274018"/>
            <a:ext cx="384473" cy="566349"/>
          </a:xfrm>
          <a:prstGeom prst="rect">
            <a:avLst/>
          </a:prstGeom>
        </p:spPr>
      </p:pic>
      <p:sp>
        <p:nvSpPr>
          <p:cNvPr id="17" name="TextBox 16"/>
          <p:cNvSpPr txBox="1"/>
          <p:nvPr/>
        </p:nvSpPr>
        <p:spPr>
          <a:xfrm>
            <a:off x="8169662" y="4481240"/>
            <a:ext cx="4913764" cy="1169551"/>
          </a:xfrm>
          <a:prstGeom prst="rect">
            <a:avLst/>
          </a:prstGeom>
          <a:noFill/>
        </p:spPr>
        <p:txBody>
          <a:bodyPr wrap="square" rtlCol="0">
            <a:spAutoFit/>
          </a:bodyPr>
          <a:lstStyle/>
          <a:p>
            <a:r>
              <a:rPr lang="en-US" sz="1400" dirty="0">
                <a:latin typeface="Consolas" panose="020B0609020204030204" pitchFamily="49" charset="0"/>
                <a:cs typeface="Consolas" panose="020B0609020204030204" pitchFamily="49" charset="0"/>
              </a:rPr>
              <a:t>Array(Array((</a:t>
            </a:r>
            <a:r>
              <a:rPr lang="en-US" sz="1400" dirty="0" err="1">
                <a:latin typeface="Consolas" panose="020B0609020204030204" pitchFamily="49" charset="0"/>
                <a:cs typeface="Consolas" panose="020B0609020204030204" pitchFamily="49" charset="0"/>
              </a:rPr>
              <a:t>A,Anna</a:t>
            </a: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F,Fred</a:t>
            </a:r>
            <a:r>
              <a:rPr lang="en-US" sz="1400" dirty="0">
                <a:latin typeface="Consolas" panose="020B0609020204030204" pitchFamily="49" charset="0"/>
                <a:cs typeface="Consolas" panose="020B0609020204030204" pitchFamily="49" charset="0"/>
              </a:rPr>
              <a:t>)), </a:t>
            </a:r>
            <a:endParaRPr lang="en-US" sz="1400" dirty="0" smtClean="0">
              <a:latin typeface="Consolas" panose="020B0609020204030204" pitchFamily="49" charset="0"/>
              <a:cs typeface="Consolas" panose="020B0609020204030204" pitchFamily="49" charset="0"/>
            </a:endParaRPr>
          </a:p>
          <a:p>
            <a:r>
              <a:rPr lang="en-US" sz="1400" dirty="0" smtClean="0">
                <a:latin typeface="Consolas" panose="020B0609020204030204" pitchFamily="49" charset="0"/>
                <a:cs typeface="Consolas" panose="020B0609020204030204" pitchFamily="49" charset="0"/>
              </a:rPr>
              <a:t>	 Array</a:t>
            </a:r>
            <a:r>
              <a:rPr lang="en-US" sz="1400" dirty="0">
                <a:latin typeface="Consolas" panose="020B0609020204030204" pitchFamily="49" charset="0"/>
                <a:cs typeface="Consolas" panose="020B0609020204030204" pitchFamily="49" charset="0"/>
              </a:rPr>
              <a:t>((</a:t>
            </a:r>
            <a:r>
              <a:rPr lang="en-US" sz="1400" dirty="0" err="1">
                <a:latin typeface="Consolas" panose="020B0609020204030204" pitchFamily="49" charset="0"/>
                <a:cs typeface="Consolas" panose="020B0609020204030204" pitchFamily="49" charset="0"/>
              </a:rPr>
              <a:t>J,John</a:t>
            </a: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J,James</a:t>
            </a:r>
            <a:r>
              <a:rPr lang="en-US" sz="1400" dirty="0" smtClean="0">
                <a:latin typeface="Consolas" panose="020B0609020204030204" pitchFamily="49" charset="0"/>
                <a:cs typeface="Consolas" panose="020B0609020204030204" pitchFamily="49" charset="0"/>
              </a:rPr>
              <a:t>)))</a:t>
            </a:r>
          </a:p>
          <a:p>
            <a:endParaRPr lang="en-US" sz="1400" dirty="0" smtClean="0">
              <a:latin typeface="Consolas" panose="020B0609020204030204" pitchFamily="49" charset="0"/>
              <a:cs typeface="Consolas" panose="020B0609020204030204" pitchFamily="49" charset="0"/>
            </a:endParaRPr>
          </a:p>
          <a:p>
            <a:r>
              <a:rPr lang="en-US" sz="1400" dirty="0">
                <a:latin typeface="Consolas" panose="020B0609020204030204" pitchFamily="49" charset="0"/>
                <a:cs typeface="Consolas" panose="020B0609020204030204" pitchFamily="49" charset="0"/>
              </a:rPr>
              <a:t>Array(Array((</a:t>
            </a:r>
            <a:r>
              <a:rPr lang="en-US" sz="1400" dirty="0" err="1">
                <a:latin typeface="Consolas" panose="020B0609020204030204" pitchFamily="49" charset="0"/>
                <a:cs typeface="Consolas" panose="020B0609020204030204" pitchFamily="49" charset="0"/>
              </a:rPr>
              <a:t>F,Fred</a:t>
            </a: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A,Anna</a:t>
            </a:r>
            <a:r>
              <a:rPr lang="en-US" sz="1400" dirty="0">
                <a:latin typeface="Consolas" panose="020B0609020204030204" pitchFamily="49" charset="0"/>
                <a:cs typeface="Consolas" panose="020B0609020204030204" pitchFamily="49" charset="0"/>
              </a:rPr>
              <a:t>)), </a:t>
            </a:r>
            <a:endParaRPr lang="en-US" sz="1400" dirty="0" smtClean="0">
              <a:latin typeface="Consolas" panose="020B0609020204030204" pitchFamily="49" charset="0"/>
              <a:cs typeface="Consolas" panose="020B0609020204030204" pitchFamily="49" charset="0"/>
            </a:endParaRPr>
          </a:p>
          <a:p>
            <a:r>
              <a:rPr lang="en-US" sz="1400" dirty="0" smtClean="0">
                <a:latin typeface="Consolas" panose="020B0609020204030204" pitchFamily="49" charset="0"/>
                <a:cs typeface="Consolas" panose="020B0609020204030204" pitchFamily="49" charset="0"/>
              </a:rPr>
              <a:t>	 Array</a:t>
            </a:r>
            <a:r>
              <a:rPr lang="en-US" sz="1400" dirty="0">
                <a:latin typeface="Consolas" panose="020B0609020204030204" pitchFamily="49" charset="0"/>
                <a:cs typeface="Consolas" panose="020B0609020204030204" pitchFamily="49" charset="0"/>
              </a:rPr>
              <a:t>((</a:t>
            </a:r>
            <a:r>
              <a:rPr lang="en-US" sz="1400" dirty="0" err="1">
                <a:latin typeface="Consolas" panose="020B0609020204030204" pitchFamily="49" charset="0"/>
                <a:cs typeface="Consolas" panose="020B0609020204030204" pitchFamily="49" charset="0"/>
              </a:rPr>
              <a:t>J,John</a:t>
            </a: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J,James</a:t>
            </a:r>
            <a:r>
              <a:rPr lang="en-US" sz="1400" dirty="0">
                <a:latin typeface="Consolas" panose="020B0609020204030204" pitchFamily="49" charset="0"/>
                <a:cs typeface="Consolas" panose="020B0609020204030204" pitchFamily="49" charset="0"/>
              </a:rPr>
              <a:t>)))</a:t>
            </a:r>
          </a:p>
        </p:txBody>
      </p:sp>
      <p:pic>
        <p:nvPicPr>
          <p:cNvPr id="18" name="Picture 17"/>
          <p:cNvPicPr>
            <a:picLocks noChangeAspect="1"/>
          </p:cNvPicPr>
          <p:nvPr/>
        </p:nvPicPr>
        <p:blipFill>
          <a:blip r:embed="rId4"/>
          <a:stretch>
            <a:fillRect/>
          </a:stretch>
        </p:blipFill>
        <p:spPr>
          <a:xfrm>
            <a:off x="8913841" y="3815581"/>
            <a:ext cx="542450" cy="542450"/>
          </a:xfrm>
          <a:prstGeom prst="rect">
            <a:avLst/>
          </a:prstGeom>
        </p:spPr>
      </p:pic>
      <p:sp>
        <p:nvSpPr>
          <p:cNvPr id="21" name="TextBox 20"/>
          <p:cNvSpPr txBox="1"/>
          <p:nvPr/>
        </p:nvSpPr>
        <p:spPr>
          <a:xfrm>
            <a:off x="7837927" y="4460933"/>
            <a:ext cx="516367" cy="338554"/>
          </a:xfrm>
          <a:prstGeom prst="rect">
            <a:avLst/>
          </a:prstGeom>
          <a:noFill/>
        </p:spPr>
        <p:txBody>
          <a:bodyPr wrap="square" rtlCol="0">
            <a:spAutoFit/>
          </a:bodyPr>
          <a:lstStyle/>
          <a:p>
            <a:r>
              <a:rPr lang="en-US" sz="1600" b="1" smtClean="0">
                <a:solidFill>
                  <a:srgbClr val="1482AC"/>
                </a:solidFill>
                <a:latin typeface="Consolas" panose="020B0609020204030204" pitchFamily="49" charset="0"/>
                <a:ea typeface="Anonymous Pro" panose="02060609030202000504" pitchFamily="49" charset="0"/>
                <a:cs typeface="Consolas" panose="020B0609020204030204" pitchFamily="49" charset="0"/>
              </a:rPr>
              <a:t>x:</a:t>
            </a:r>
            <a:endParaRPr lang="en-US" b="1" dirty="0"/>
          </a:p>
        </p:txBody>
      </p:sp>
      <p:sp>
        <p:nvSpPr>
          <p:cNvPr id="22" name="TextBox 21"/>
          <p:cNvSpPr txBox="1"/>
          <p:nvPr/>
        </p:nvSpPr>
        <p:spPr>
          <a:xfrm>
            <a:off x="7848560" y="5102065"/>
            <a:ext cx="516367" cy="338554"/>
          </a:xfrm>
          <a:prstGeom prst="rect">
            <a:avLst/>
          </a:prstGeom>
          <a:noFill/>
        </p:spPr>
        <p:txBody>
          <a:bodyPr wrap="square" rtlCol="0">
            <a:spAutoFit/>
          </a:bodyPr>
          <a:lstStyle/>
          <a:p>
            <a:r>
              <a:rPr lang="en-US" sz="1600" b="1" dirty="0" smtClean="0">
                <a:solidFill>
                  <a:srgbClr val="1482AC"/>
                </a:solidFill>
                <a:latin typeface="Consolas" panose="020B0609020204030204" pitchFamily="49" charset="0"/>
                <a:ea typeface="Anonymous Pro" panose="02060609030202000504" pitchFamily="49" charset="0"/>
                <a:cs typeface="Consolas" panose="020B0609020204030204" pitchFamily="49" charset="0"/>
              </a:rPr>
              <a:t>y:</a:t>
            </a:r>
            <a:endParaRPr lang="en-US" b="1" dirty="0">
              <a:solidFill>
                <a:srgbClr val="1482AC"/>
              </a:solidFill>
            </a:endParaRPr>
          </a:p>
        </p:txBody>
      </p:sp>
      <p:sp>
        <p:nvSpPr>
          <p:cNvPr id="25" name="TextBox 24"/>
          <p:cNvSpPr txBox="1"/>
          <p:nvPr/>
        </p:nvSpPr>
        <p:spPr>
          <a:xfrm>
            <a:off x="6032126" y="2892950"/>
            <a:ext cx="5997083" cy="307777"/>
          </a:xfrm>
          <a:prstGeom prst="rect">
            <a:avLst/>
          </a:prstGeom>
          <a:noFill/>
        </p:spPr>
        <p:txBody>
          <a:bodyPr wrap="square" rtlCol="0">
            <a:spAutoFit/>
          </a:bodyPr>
          <a:lstStyle/>
          <a:p>
            <a:r>
              <a:rPr lang="en-US" sz="1400" b="1" dirty="0" err="1" smtClean="0">
                <a:latin typeface="Consolas" panose="020B0609020204030204" pitchFamily="49" charset="0"/>
                <a:cs typeface="Consolas" panose="020B0609020204030204" pitchFamily="49" charset="0"/>
              </a:rPr>
              <a:t>partitionBy</a:t>
            </a:r>
            <a:r>
              <a:rPr lang="en-US" sz="1400" b="1" dirty="0" smtClean="0">
                <a:latin typeface="Consolas" panose="020B0609020204030204" pitchFamily="49" charset="0"/>
                <a:cs typeface="Consolas" panose="020B0609020204030204" pitchFamily="49" charset="0"/>
              </a:rPr>
              <a:t>(</a:t>
            </a:r>
            <a:r>
              <a:rPr lang="en-US" sz="1400" b="1" i="1" dirty="0" err="1" smtClean="0">
                <a:solidFill>
                  <a:srgbClr val="915CCC"/>
                </a:solidFill>
                <a:latin typeface="Consolas" panose="020B0609020204030204" pitchFamily="49" charset="0"/>
                <a:cs typeface="Consolas" panose="020B0609020204030204" pitchFamily="49" charset="0"/>
              </a:rPr>
              <a:t>numPartitions</a:t>
            </a:r>
            <a:r>
              <a:rPr lang="en-US" sz="1400" b="1" i="1" dirty="0" smtClean="0">
                <a:solidFill>
                  <a:srgbClr val="915CCC"/>
                </a:solidFill>
                <a:latin typeface="Consolas" panose="020B0609020204030204" pitchFamily="49" charset="0"/>
                <a:cs typeface="Consolas" panose="020B0609020204030204" pitchFamily="49" charset="0"/>
              </a:rPr>
              <a:t>, </a:t>
            </a:r>
            <a:r>
              <a:rPr lang="en-US" sz="1400" b="1" i="1" dirty="0" err="1" smtClean="0">
                <a:solidFill>
                  <a:srgbClr val="FF0000"/>
                </a:solidFill>
                <a:latin typeface="Consolas" panose="020B0609020204030204" pitchFamily="49" charset="0"/>
                <a:cs typeface="Consolas" panose="020B0609020204030204" pitchFamily="49" charset="0"/>
              </a:rPr>
              <a:t>partitioner</a:t>
            </a:r>
            <a:r>
              <a:rPr lang="en-US" sz="1400" b="1" i="1" dirty="0" smtClean="0">
                <a:solidFill>
                  <a:srgbClr val="FF0000"/>
                </a:solidFill>
                <a:latin typeface="Consolas" panose="020B0609020204030204" pitchFamily="49" charset="0"/>
                <a:cs typeface="Consolas" panose="020B0609020204030204" pitchFamily="49" charset="0"/>
              </a:rPr>
              <a:t>=</a:t>
            </a:r>
            <a:r>
              <a:rPr lang="en-US" sz="1400" b="1" i="1" dirty="0" err="1" smtClean="0">
                <a:solidFill>
                  <a:srgbClr val="FF0000"/>
                </a:solidFill>
                <a:latin typeface="Consolas" panose="020B0609020204030204" pitchFamily="49" charset="0"/>
                <a:cs typeface="Consolas" panose="020B0609020204030204" pitchFamily="49" charset="0"/>
              </a:rPr>
              <a:t>portable_hash</a:t>
            </a:r>
            <a:r>
              <a:rPr lang="en-US" sz="1400" b="1" dirty="0" smtClean="0">
                <a:latin typeface="Consolas" panose="020B0609020204030204" pitchFamily="49" charset="0"/>
                <a:cs typeface="Consolas" panose="020B0609020204030204" pitchFamily="49" charset="0"/>
              </a:rPr>
              <a:t>)</a:t>
            </a:r>
            <a:endParaRPr lang="en-US" sz="1400" b="1" dirty="0">
              <a:latin typeface="Consolas" panose="020B0609020204030204" pitchFamily="49" charset="0"/>
              <a:cs typeface="Consolas" panose="020B0609020204030204" pitchFamily="49" charset="0"/>
            </a:endParaRPr>
          </a:p>
        </p:txBody>
      </p:sp>
      <p:sp>
        <p:nvSpPr>
          <p:cNvPr id="26" name="TextBox 25"/>
          <p:cNvSpPr txBox="1"/>
          <p:nvPr/>
        </p:nvSpPr>
        <p:spPr>
          <a:xfrm>
            <a:off x="4903618" y="2264752"/>
            <a:ext cx="7288382" cy="646331"/>
          </a:xfrm>
          <a:prstGeom prst="rect">
            <a:avLst/>
          </a:prstGeom>
          <a:noFill/>
        </p:spPr>
        <p:txBody>
          <a:bodyPr wrap="square" rtlCol="0">
            <a:spAutoFit/>
          </a:bodyPr>
          <a:lstStyle/>
          <a:p>
            <a:r>
              <a:rPr lang="en-US" dirty="0" smtClean="0"/>
              <a:t>Return a new RDD with the specified number of partitions, placing original items into the partition returned by a user supplied function.</a:t>
            </a:r>
            <a:endParaRPr lang="en-US" dirty="0"/>
          </a:p>
        </p:txBody>
      </p:sp>
      <p:pic>
        <p:nvPicPr>
          <p:cNvPr id="28" name="Picture 2" descr="http://www.insideoutretreats.com/site/images/TransformationButterflies.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7446" y="6378507"/>
            <a:ext cx="2009304" cy="479493"/>
          </a:xfrm>
          <a:prstGeom prst="rect">
            <a:avLst/>
          </a:prstGeom>
          <a:noFill/>
          <a:extLst>
            <a:ext uri="{909E8E84-426E-40DD-AFC4-6F175D3DCCD1}">
              <a14:hiddenFill xmlns:a14="http://schemas.microsoft.com/office/drawing/2010/main">
                <a:solidFill>
                  <a:srgbClr val="FFFFFF"/>
                </a:solidFill>
              </a14:hiddenFill>
            </a:ext>
          </a:extLst>
        </p:spPr>
      </p:pic>
      <p:sp>
        <p:nvSpPr>
          <p:cNvPr id="31" name="TextBox 30"/>
          <p:cNvSpPr txBox="1"/>
          <p:nvPr/>
        </p:nvSpPr>
        <p:spPr>
          <a:xfrm>
            <a:off x="1254016" y="3643526"/>
            <a:ext cx="6038222" cy="2677656"/>
          </a:xfrm>
          <a:prstGeom prst="rect">
            <a:avLst/>
          </a:prstGeom>
          <a:noFill/>
        </p:spPr>
        <p:txBody>
          <a:bodyPr wrap="square" rtlCol="0">
            <a:spAutoFit/>
          </a:bodyPr>
          <a:lstStyle/>
          <a:p>
            <a:r>
              <a:rPr lang="en-US" sz="1400" dirty="0">
                <a:latin typeface="Consolas" panose="020B0609020204030204" pitchFamily="49" charset="0"/>
                <a:ea typeface="Anonymous Pro" panose="02060609030202000504" pitchFamily="49" charset="0"/>
                <a:cs typeface="Consolas" panose="020B0609020204030204" pitchFamily="49" charset="0"/>
              </a:rPr>
              <a:t>import </a:t>
            </a:r>
            <a:r>
              <a:rPr lang="en-US" sz="1400" dirty="0" err="1">
                <a:latin typeface="Consolas" panose="020B0609020204030204" pitchFamily="49" charset="0"/>
                <a:ea typeface="Anonymous Pro" panose="02060609030202000504" pitchFamily="49" charset="0"/>
                <a:cs typeface="Consolas" panose="020B0609020204030204" pitchFamily="49" charset="0"/>
              </a:rPr>
              <a:t>org.apache.spark.Partitioner</a:t>
            </a:r>
            <a:endParaRPr lang="en-US" sz="1400" dirty="0">
              <a:latin typeface="Consolas" panose="020B0609020204030204" pitchFamily="49" charset="0"/>
              <a:ea typeface="Anonymous Pro" panose="02060609030202000504" pitchFamily="49" charset="0"/>
              <a:cs typeface="Consolas" panose="020B0609020204030204" pitchFamily="49" charset="0"/>
            </a:endParaRPr>
          </a:p>
          <a:p>
            <a:r>
              <a:rPr lang="en-US" sz="1400" dirty="0" err="1">
                <a:latin typeface="Consolas" panose="020B0609020204030204" pitchFamily="49" charset="0"/>
                <a:ea typeface="Anonymous Pro" panose="02060609030202000504" pitchFamily="49" charset="0"/>
                <a:cs typeface="Consolas" panose="020B0609020204030204" pitchFamily="49" charset="0"/>
              </a:rPr>
              <a:t>val</a:t>
            </a:r>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b="1" dirty="0">
                <a:solidFill>
                  <a:srgbClr val="1482AC"/>
                </a:solidFill>
                <a:latin typeface="Consolas" panose="020B0609020204030204" pitchFamily="49" charset="0"/>
                <a:ea typeface="Anonymous Pro" panose="02060609030202000504" pitchFamily="49" charset="0"/>
                <a:cs typeface="Consolas" panose="020B0609020204030204" pitchFamily="49" charset="0"/>
              </a:rPr>
              <a:t>x</a:t>
            </a:r>
            <a:r>
              <a:rPr lang="en-US" sz="1400" dirty="0">
                <a:latin typeface="Consolas" panose="020B0609020204030204" pitchFamily="49" charset="0"/>
                <a:ea typeface="Anonymous Pro" panose="02060609030202000504" pitchFamily="49" charset="0"/>
                <a:cs typeface="Consolas" panose="020B0609020204030204" pitchFamily="49" charset="0"/>
              </a:rPr>
              <a:t> = </a:t>
            </a:r>
            <a:r>
              <a:rPr lang="en-US" sz="1400" dirty="0" err="1" smtClean="0">
                <a:latin typeface="Consolas" panose="020B0609020204030204" pitchFamily="49" charset="0"/>
                <a:ea typeface="Anonymous Pro" panose="02060609030202000504" pitchFamily="49" charset="0"/>
                <a:cs typeface="Consolas" panose="020B0609020204030204" pitchFamily="49" charset="0"/>
              </a:rPr>
              <a:t>sc.parallelize</a:t>
            </a:r>
            <a:r>
              <a:rPr lang="en-US" sz="1400" dirty="0" smtClean="0">
                <a:latin typeface="Consolas" panose="020B0609020204030204" pitchFamily="49" charset="0"/>
                <a:ea typeface="Anonymous Pro" panose="02060609030202000504" pitchFamily="49" charset="0"/>
                <a:cs typeface="Consolas" panose="020B0609020204030204" pitchFamily="49" charset="0"/>
              </a:rPr>
              <a:t>(Array</a:t>
            </a:r>
            <a:r>
              <a:rPr lang="en-US" sz="1400" dirty="0">
                <a:latin typeface="Consolas" panose="020B0609020204030204" pitchFamily="49" charset="0"/>
                <a:ea typeface="Anonymous Pro" panose="02060609030202000504" pitchFamily="49" charset="0"/>
                <a:cs typeface="Consolas" panose="020B0609020204030204" pitchFamily="49" charset="0"/>
              </a:rPr>
              <a:t>(('</a:t>
            </a:r>
            <a:r>
              <a:rPr lang="en-US" sz="1400" dirty="0" err="1">
                <a:latin typeface="Consolas" panose="020B0609020204030204" pitchFamily="49" charset="0"/>
                <a:ea typeface="Anonymous Pro" panose="02060609030202000504" pitchFamily="49" charset="0"/>
                <a:cs typeface="Consolas" panose="020B0609020204030204" pitchFamily="49" charset="0"/>
              </a:rPr>
              <a:t>J',"James</a:t>
            </a:r>
            <a:r>
              <a:rPr lang="en-US" sz="1400" dirty="0">
                <a:latin typeface="Consolas" panose="020B0609020204030204" pitchFamily="49" charset="0"/>
                <a:ea typeface="Anonymous Pro" panose="02060609030202000504" pitchFamily="49" charset="0"/>
                <a:cs typeface="Consolas" panose="020B0609020204030204" pitchFamily="49" charset="0"/>
              </a:rPr>
              <a:t>"),('</a:t>
            </a:r>
            <a:r>
              <a:rPr lang="en-US" sz="1400" dirty="0" err="1">
                <a:latin typeface="Consolas" panose="020B0609020204030204" pitchFamily="49" charset="0"/>
                <a:ea typeface="Anonymous Pro" panose="02060609030202000504" pitchFamily="49" charset="0"/>
                <a:cs typeface="Consolas" panose="020B0609020204030204" pitchFamily="49" charset="0"/>
              </a:rPr>
              <a:t>F',"Fred</a:t>
            </a:r>
            <a:r>
              <a:rPr lang="en-US" sz="1400" dirty="0" smtClean="0">
                <a:latin typeface="Consolas" panose="020B0609020204030204" pitchFamily="49" charset="0"/>
                <a:ea typeface="Anonymous Pro" panose="02060609030202000504" pitchFamily="49" charset="0"/>
                <a:cs typeface="Consolas" panose="020B0609020204030204" pitchFamily="49" charset="0"/>
              </a:rPr>
              <a:t>"),</a:t>
            </a:r>
          </a:p>
          <a:p>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dirty="0" smtClean="0">
                <a:latin typeface="Consolas" panose="020B0609020204030204" pitchFamily="49" charset="0"/>
                <a:ea typeface="Anonymous Pro" panose="02060609030202000504" pitchFamily="49" charset="0"/>
                <a:cs typeface="Consolas" panose="020B0609020204030204" pitchFamily="49" charset="0"/>
              </a:rPr>
              <a:t>					(</a:t>
            </a:r>
            <a:r>
              <a:rPr lang="en-US" sz="1400" dirty="0">
                <a:latin typeface="Consolas" panose="020B0609020204030204" pitchFamily="49" charset="0"/>
                <a:ea typeface="Anonymous Pro" panose="02060609030202000504" pitchFamily="49" charset="0"/>
                <a:cs typeface="Consolas" panose="020B0609020204030204" pitchFamily="49" charset="0"/>
              </a:rPr>
              <a:t>'</a:t>
            </a:r>
            <a:r>
              <a:rPr lang="en-US" sz="1400" dirty="0" err="1">
                <a:latin typeface="Consolas" panose="020B0609020204030204" pitchFamily="49" charset="0"/>
                <a:ea typeface="Anonymous Pro" panose="02060609030202000504" pitchFamily="49" charset="0"/>
                <a:cs typeface="Consolas" panose="020B0609020204030204" pitchFamily="49" charset="0"/>
              </a:rPr>
              <a:t>A',"Anna</a:t>
            </a:r>
            <a:r>
              <a:rPr lang="en-US" sz="1400" dirty="0">
                <a:latin typeface="Consolas" panose="020B0609020204030204" pitchFamily="49" charset="0"/>
                <a:ea typeface="Anonymous Pro" panose="02060609030202000504" pitchFamily="49" charset="0"/>
                <a:cs typeface="Consolas" panose="020B0609020204030204" pitchFamily="49" charset="0"/>
              </a:rPr>
              <a:t>"),('</a:t>
            </a:r>
            <a:r>
              <a:rPr lang="en-US" sz="1400" dirty="0" err="1">
                <a:latin typeface="Consolas" panose="020B0609020204030204" pitchFamily="49" charset="0"/>
                <a:ea typeface="Anonymous Pro" panose="02060609030202000504" pitchFamily="49" charset="0"/>
                <a:cs typeface="Consolas" panose="020B0609020204030204" pitchFamily="49" charset="0"/>
              </a:rPr>
              <a:t>J',"John</a:t>
            </a:r>
            <a:r>
              <a:rPr lang="en-US" sz="1400" dirty="0">
                <a:latin typeface="Consolas" panose="020B0609020204030204" pitchFamily="49" charset="0"/>
                <a:ea typeface="Anonymous Pro" panose="02060609030202000504" pitchFamily="49" charset="0"/>
                <a:cs typeface="Consolas" panose="020B0609020204030204" pitchFamily="49" charset="0"/>
              </a:rPr>
              <a:t>")), 3)</a:t>
            </a:r>
          </a:p>
          <a:p>
            <a:endParaRPr lang="en-US" sz="1400" dirty="0" smtClean="0">
              <a:latin typeface="Consolas" panose="020B0609020204030204" pitchFamily="49" charset="0"/>
              <a:ea typeface="Anonymous Pro" panose="02060609030202000504" pitchFamily="49" charset="0"/>
              <a:cs typeface="Consolas" panose="020B0609020204030204" pitchFamily="49" charset="0"/>
            </a:endParaRPr>
          </a:p>
          <a:p>
            <a:r>
              <a:rPr lang="en-US" sz="1400" dirty="0" err="1" smtClean="0">
                <a:latin typeface="Consolas" panose="020B0609020204030204" pitchFamily="49" charset="0"/>
                <a:ea typeface="Anonymous Pro" panose="02060609030202000504" pitchFamily="49" charset="0"/>
                <a:cs typeface="Consolas" panose="020B0609020204030204" pitchFamily="49" charset="0"/>
              </a:rPr>
              <a:t>val</a:t>
            </a:r>
            <a:r>
              <a:rPr lang="en-US" sz="1400" dirty="0" smtClean="0">
                <a:latin typeface="Consolas" panose="020B0609020204030204" pitchFamily="49" charset="0"/>
                <a:ea typeface="Anonymous Pro" panose="02060609030202000504" pitchFamily="49" charset="0"/>
                <a:cs typeface="Consolas" panose="020B0609020204030204" pitchFamily="49" charset="0"/>
              </a:rPr>
              <a:t> </a:t>
            </a:r>
            <a:r>
              <a:rPr lang="en-US" sz="1400" b="1" dirty="0">
                <a:solidFill>
                  <a:srgbClr val="1482AC"/>
                </a:solidFill>
                <a:latin typeface="Consolas" panose="020B0609020204030204" pitchFamily="49" charset="0"/>
                <a:ea typeface="Anonymous Pro" panose="02060609030202000504" pitchFamily="49" charset="0"/>
                <a:cs typeface="Consolas" panose="020B0609020204030204" pitchFamily="49" charset="0"/>
              </a:rPr>
              <a:t>y</a:t>
            </a:r>
            <a:r>
              <a:rPr lang="en-US" sz="1400" dirty="0">
                <a:solidFill>
                  <a:srgbClr val="1482AC"/>
                </a:solidFill>
                <a:latin typeface="Consolas" panose="020B0609020204030204" pitchFamily="49" charset="0"/>
                <a:ea typeface="Anonymous Pro" panose="02060609030202000504" pitchFamily="49" charset="0"/>
                <a:cs typeface="Consolas" panose="020B0609020204030204" pitchFamily="49" charset="0"/>
              </a:rPr>
              <a:t> </a:t>
            </a:r>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b="1" dirty="0" err="1">
                <a:solidFill>
                  <a:srgbClr val="1482AC"/>
                </a:solidFill>
                <a:latin typeface="Consolas" panose="020B0609020204030204" pitchFamily="49" charset="0"/>
                <a:ea typeface="Anonymous Pro" panose="02060609030202000504" pitchFamily="49" charset="0"/>
                <a:cs typeface="Consolas" panose="020B0609020204030204" pitchFamily="49" charset="0"/>
              </a:rPr>
              <a:t>x</a:t>
            </a:r>
            <a:r>
              <a:rPr lang="en-US" sz="1400" dirty="0" err="1">
                <a:latin typeface="Consolas" panose="020B0609020204030204" pitchFamily="49" charset="0"/>
                <a:ea typeface="Anonymous Pro" panose="02060609030202000504" pitchFamily="49" charset="0"/>
                <a:cs typeface="Consolas" panose="020B0609020204030204" pitchFamily="49" charset="0"/>
              </a:rPr>
              <a:t>.partitionBy</a:t>
            </a:r>
            <a:r>
              <a:rPr lang="en-US" sz="1400" dirty="0">
                <a:latin typeface="Consolas" panose="020B0609020204030204" pitchFamily="49" charset="0"/>
                <a:ea typeface="Anonymous Pro" panose="02060609030202000504" pitchFamily="49" charset="0"/>
                <a:cs typeface="Consolas" panose="020B0609020204030204" pitchFamily="49" charset="0"/>
              </a:rPr>
              <a:t>(new </a:t>
            </a:r>
            <a:r>
              <a:rPr lang="en-US" sz="1400" dirty="0" err="1">
                <a:latin typeface="Consolas" panose="020B0609020204030204" pitchFamily="49" charset="0"/>
                <a:ea typeface="Anonymous Pro" panose="02060609030202000504" pitchFamily="49" charset="0"/>
                <a:cs typeface="Consolas" panose="020B0609020204030204" pitchFamily="49" charset="0"/>
              </a:rPr>
              <a:t>Partitioner</a:t>
            </a:r>
            <a:r>
              <a:rPr lang="en-US" sz="1400" dirty="0">
                <a:latin typeface="Consolas" panose="020B0609020204030204" pitchFamily="49" charset="0"/>
                <a:ea typeface="Anonymous Pro" panose="02060609030202000504" pitchFamily="49" charset="0"/>
                <a:cs typeface="Consolas" panose="020B0609020204030204" pitchFamily="49" charset="0"/>
              </a:rPr>
              <a:t>() { </a:t>
            </a:r>
          </a:p>
          <a:p>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dirty="0" err="1">
                <a:latin typeface="Consolas" panose="020B0609020204030204" pitchFamily="49" charset="0"/>
                <a:ea typeface="Anonymous Pro" panose="02060609030202000504" pitchFamily="49" charset="0"/>
                <a:cs typeface="Consolas" panose="020B0609020204030204" pitchFamily="49" charset="0"/>
              </a:rPr>
              <a:t>val</a:t>
            </a:r>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dirty="0" err="1">
                <a:latin typeface="Consolas" panose="020B0609020204030204" pitchFamily="49" charset="0"/>
                <a:ea typeface="Anonymous Pro" panose="02060609030202000504" pitchFamily="49" charset="0"/>
                <a:cs typeface="Consolas" panose="020B0609020204030204" pitchFamily="49" charset="0"/>
              </a:rPr>
              <a:t>numPartitions</a:t>
            </a:r>
            <a:r>
              <a:rPr lang="en-US" sz="1400" dirty="0">
                <a:latin typeface="Consolas" panose="020B0609020204030204" pitchFamily="49" charset="0"/>
                <a:ea typeface="Anonymous Pro" panose="02060609030202000504" pitchFamily="49" charset="0"/>
                <a:cs typeface="Consolas" panose="020B0609020204030204" pitchFamily="49" charset="0"/>
              </a:rPr>
              <a:t> = 2</a:t>
            </a:r>
          </a:p>
          <a:p>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dirty="0" err="1">
                <a:latin typeface="Consolas" panose="020B0609020204030204" pitchFamily="49" charset="0"/>
                <a:ea typeface="Anonymous Pro" panose="02060609030202000504" pitchFamily="49" charset="0"/>
                <a:cs typeface="Consolas" panose="020B0609020204030204" pitchFamily="49" charset="0"/>
              </a:rPr>
              <a:t>def</a:t>
            </a:r>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dirty="0" err="1">
                <a:latin typeface="Consolas" panose="020B0609020204030204" pitchFamily="49" charset="0"/>
                <a:ea typeface="Anonymous Pro" panose="02060609030202000504" pitchFamily="49" charset="0"/>
                <a:cs typeface="Consolas" panose="020B0609020204030204" pitchFamily="49" charset="0"/>
              </a:rPr>
              <a:t>getPartition</a:t>
            </a:r>
            <a:r>
              <a:rPr lang="en-US" sz="1400" dirty="0">
                <a:latin typeface="Consolas" panose="020B0609020204030204" pitchFamily="49" charset="0"/>
                <a:ea typeface="Anonymous Pro" panose="02060609030202000504" pitchFamily="49" charset="0"/>
                <a:cs typeface="Consolas" panose="020B0609020204030204" pitchFamily="49" charset="0"/>
              </a:rPr>
              <a:t>(</a:t>
            </a:r>
            <a:r>
              <a:rPr lang="en-US" sz="1400" dirty="0" err="1">
                <a:latin typeface="Consolas" panose="020B0609020204030204" pitchFamily="49" charset="0"/>
                <a:ea typeface="Anonymous Pro" panose="02060609030202000504" pitchFamily="49" charset="0"/>
                <a:cs typeface="Consolas" panose="020B0609020204030204" pitchFamily="49" charset="0"/>
              </a:rPr>
              <a:t>k:Any</a:t>
            </a:r>
            <a:r>
              <a:rPr lang="en-US" sz="1400" dirty="0">
                <a:latin typeface="Consolas" panose="020B0609020204030204" pitchFamily="49" charset="0"/>
                <a:ea typeface="Anonymous Pro" panose="02060609030202000504" pitchFamily="49" charset="0"/>
                <a:cs typeface="Consolas" panose="020B0609020204030204" pitchFamily="49" charset="0"/>
              </a:rPr>
              <a:t>) = { </a:t>
            </a:r>
            <a:endParaRPr lang="en-US" sz="1400" dirty="0" smtClean="0">
              <a:latin typeface="Consolas" panose="020B0609020204030204" pitchFamily="49" charset="0"/>
              <a:ea typeface="Anonymous Pro" panose="02060609030202000504" pitchFamily="49" charset="0"/>
              <a:cs typeface="Consolas" panose="020B0609020204030204" pitchFamily="49" charset="0"/>
            </a:endParaRPr>
          </a:p>
          <a:p>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dirty="0" smtClean="0">
                <a:latin typeface="Consolas" panose="020B0609020204030204" pitchFamily="49" charset="0"/>
                <a:ea typeface="Anonymous Pro" panose="02060609030202000504" pitchFamily="49" charset="0"/>
                <a:cs typeface="Consolas" panose="020B0609020204030204" pitchFamily="49" charset="0"/>
              </a:rPr>
              <a:t>if </a:t>
            </a:r>
            <a:r>
              <a:rPr lang="en-US" sz="1400" dirty="0">
                <a:latin typeface="Consolas" panose="020B0609020204030204" pitchFamily="49" charset="0"/>
                <a:ea typeface="Anonymous Pro" panose="02060609030202000504" pitchFamily="49" charset="0"/>
                <a:cs typeface="Consolas" panose="020B0609020204030204" pitchFamily="49" charset="0"/>
              </a:rPr>
              <a:t>(</a:t>
            </a:r>
            <a:r>
              <a:rPr lang="en-US" sz="1400" dirty="0" err="1">
                <a:latin typeface="Consolas" panose="020B0609020204030204" pitchFamily="49" charset="0"/>
                <a:ea typeface="Anonymous Pro" panose="02060609030202000504" pitchFamily="49" charset="0"/>
                <a:cs typeface="Consolas" panose="020B0609020204030204" pitchFamily="49" charset="0"/>
              </a:rPr>
              <a:t>k.asInstanceOf</a:t>
            </a:r>
            <a:r>
              <a:rPr lang="en-US" sz="1400" dirty="0">
                <a:latin typeface="Consolas" panose="020B0609020204030204" pitchFamily="49" charset="0"/>
                <a:ea typeface="Anonymous Pro" panose="02060609030202000504" pitchFamily="49" charset="0"/>
                <a:cs typeface="Consolas" panose="020B0609020204030204" pitchFamily="49" charset="0"/>
              </a:rPr>
              <a:t>[Char] &lt; 'H') 0 else 1 </a:t>
            </a:r>
            <a:endParaRPr lang="en-US" sz="1400" dirty="0" smtClean="0">
              <a:latin typeface="Consolas" panose="020B0609020204030204" pitchFamily="49" charset="0"/>
              <a:ea typeface="Anonymous Pro" panose="02060609030202000504" pitchFamily="49" charset="0"/>
              <a:cs typeface="Consolas" panose="020B0609020204030204" pitchFamily="49" charset="0"/>
            </a:endParaRPr>
          </a:p>
          <a:p>
            <a:r>
              <a:rPr lang="en-US" sz="1400" dirty="0" smtClean="0">
                <a:latin typeface="Consolas" panose="020B0609020204030204" pitchFamily="49" charset="0"/>
                <a:ea typeface="Anonymous Pro" panose="02060609030202000504" pitchFamily="49" charset="0"/>
                <a:cs typeface="Consolas" panose="020B0609020204030204" pitchFamily="49" charset="0"/>
              </a:rPr>
              <a:t>  }</a:t>
            </a:r>
            <a:endParaRPr lang="en-US" sz="1400" dirty="0">
              <a:latin typeface="Consolas" panose="020B0609020204030204" pitchFamily="49" charset="0"/>
              <a:ea typeface="Anonymous Pro" panose="02060609030202000504" pitchFamily="49" charset="0"/>
              <a:cs typeface="Consolas" panose="020B0609020204030204" pitchFamily="49" charset="0"/>
            </a:endParaRPr>
          </a:p>
          <a:p>
            <a:r>
              <a:rPr lang="en-US" sz="1400" dirty="0">
                <a:latin typeface="Consolas" panose="020B0609020204030204" pitchFamily="49" charset="0"/>
                <a:ea typeface="Anonymous Pro" panose="02060609030202000504" pitchFamily="49" charset="0"/>
                <a:cs typeface="Consolas" panose="020B0609020204030204" pitchFamily="49" charset="0"/>
              </a:rPr>
              <a:t>})</a:t>
            </a:r>
          </a:p>
          <a:p>
            <a:endParaRPr lang="en-US" sz="1400" dirty="0">
              <a:latin typeface="Consolas" panose="020B0609020204030204" pitchFamily="49" charset="0"/>
              <a:ea typeface="Anonymous Pro" panose="02060609030202000504" pitchFamily="49" charset="0"/>
              <a:cs typeface="Consolas" panose="020B0609020204030204" pitchFamily="49" charset="0"/>
            </a:endParaRPr>
          </a:p>
          <a:p>
            <a:r>
              <a:rPr lang="en-US" sz="1400" dirty="0" err="1">
                <a:latin typeface="Consolas" panose="020B0609020204030204" pitchFamily="49" charset="0"/>
                <a:ea typeface="Anonymous Pro" panose="02060609030202000504" pitchFamily="49" charset="0"/>
                <a:cs typeface="Consolas" panose="020B0609020204030204" pitchFamily="49" charset="0"/>
              </a:rPr>
              <a:t>val</a:t>
            </a:r>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b="1" dirty="0" err="1">
                <a:solidFill>
                  <a:srgbClr val="1482AC"/>
                </a:solidFill>
                <a:latin typeface="Consolas" panose="020B0609020204030204" pitchFamily="49" charset="0"/>
                <a:ea typeface="Anonymous Pro" panose="02060609030202000504" pitchFamily="49" charset="0"/>
                <a:cs typeface="Consolas" panose="020B0609020204030204" pitchFamily="49" charset="0"/>
              </a:rPr>
              <a:t>yOut</a:t>
            </a:r>
            <a:r>
              <a:rPr lang="en-US" sz="1400" dirty="0">
                <a:solidFill>
                  <a:srgbClr val="1482AC"/>
                </a:solidFill>
                <a:latin typeface="Consolas" panose="020B0609020204030204" pitchFamily="49" charset="0"/>
                <a:ea typeface="Anonymous Pro" panose="02060609030202000504" pitchFamily="49" charset="0"/>
                <a:cs typeface="Consolas" panose="020B0609020204030204" pitchFamily="49" charset="0"/>
              </a:rPr>
              <a:t> </a:t>
            </a:r>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b="1" dirty="0" err="1">
                <a:solidFill>
                  <a:srgbClr val="1482AC"/>
                </a:solidFill>
                <a:latin typeface="Consolas" panose="020B0609020204030204" pitchFamily="49" charset="0"/>
                <a:ea typeface="Anonymous Pro" panose="02060609030202000504" pitchFamily="49" charset="0"/>
                <a:cs typeface="Consolas" panose="020B0609020204030204" pitchFamily="49" charset="0"/>
              </a:rPr>
              <a:t>y</a:t>
            </a:r>
            <a:r>
              <a:rPr lang="en-US" sz="1400" dirty="0" err="1">
                <a:latin typeface="Consolas" panose="020B0609020204030204" pitchFamily="49" charset="0"/>
                <a:ea typeface="Anonymous Pro" panose="02060609030202000504" pitchFamily="49" charset="0"/>
                <a:cs typeface="Consolas" panose="020B0609020204030204" pitchFamily="49" charset="0"/>
              </a:rPr>
              <a:t>.glom</a:t>
            </a:r>
            <a:r>
              <a:rPr lang="en-US" sz="1400" dirty="0">
                <a:latin typeface="Consolas" panose="020B0609020204030204" pitchFamily="49" charset="0"/>
                <a:ea typeface="Anonymous Pro" panose="02060609030202000504" pitchFamily="49" charset="0"/>
                <a:cs typeface="Consolas" panose="020B0609020204030204" pitchFamily="49" charset="0"/>
              </a:rPr>
              <a:t>().collect()</a:t>
            </a:r>
          </a:p>
        </p:txBody>
      </p:sp>
      <p:cxnSp>
        <p:nvCxnSpPr>
          <p:cNvPr id="39" name="Straight Connector 38"/>
          <p:cNvCxnSpPr/>
          <p:nvPr/>
        </p:nvCxnSpPr>
        <p:spPr>
          <a:xfrm>
            <a:off x="8781309" y="317413"/>
            <a:ext cx="306228" cy="32392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5699477" y="455405"/>
            <a:ext cx="306228" cy="32392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6172369" y="935533"/>
            <a:ext cx="257108" cy="25710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9325321" y="873741"/>
            <a:ext cx="723602" cy="71504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6574561" y="1327926"/>
            <a:ext cx="372268" cy="39377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flipV="1">
            <a:off x="7104769" y="639521"/>
            <a:ext cx="1746466" cy="88529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p:cNvCxnSpPr/>
          <p:nvPr/>
        </p:nvCxnSpPr>
        <p:spPr>
          <a:xfrm>
            <a:off x="6222733" y="538109"/>
            <a:ext cx="3153647" cy="65081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pic>
        <p:nvPicPr>
          <p:cNvPr id="65" name="Picture 4" descr="http://pixabay.com/static/uploads/photo/2012/04/24/11/21/merging-39400_640.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1270089" y="156159"/>
            <a:ext cx="759121" cy="759121"/>
          </a:xfrm>
          <a:prstGeom prst="rect">
            <a:avLst/>
          </a:prstGeom>
          <a:noFill/>
          <a:extLst>
            <a:ext uri="{909E8E84-426E-40DD-AFC4-6F175D3DCCD1}">
              <a14:hiddenFill xmlns:a14="http://schemas.microsoft.com/office/drawing/2010/main">
                <a:solidFill>
                  <a:srgbClr val="FFFFFF"/>
                </a:solidFill>
              </a14:hiddenFill>
            </a:ext>
          </a:extLst>
        </p:spPr>
      </p:pic>
      <p:cxnSp>
        <p:nvCxnSpPr>
          <p:cNvPr id="32" name="Straight Arrow Connector 31"/>
          <p:cNvCxnSpPr/>
          <p:nvPr/>
        </p:nvCxnSpPr>
        <p:spPr>
          <a:xfrm flipV="1">
            <a:off x="6479791" y="501313"/>
            <a:ext cx="2256308" cy="47963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6" name="Straight Arrow Connector 35"/>
          <p:cNvCxnSpPr/>
          <p:nvPr/>
        </p:nvCxnSpPr>
        <p:spPr>
          <a:xfrm>
            <a:off x="6886511" y="1326065"/>
            <a:ext cx="2691725" cy="11207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5998329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zip</a:t>
            </a:r>
            <a:endParaRPr lang="en-US" dirty="0"/>
          </a:p>
        </p:txBody>
      </p:sp>
      <p:sp>
        <p:nvSpPr>
          <p:cNvPr id="9" name="TextBox 8"/>
          <p:cNvSpPr txBox="1"/>
          <p:nvPr/>
        </p:nvSpPr>
        <p:spPr>
          <a:xfrm>
            <a:off x="3732525" y="1335549"/>
            <a:ext cx="1419253" cy="400110"/>
          </a:xfrm>
          <a:prstGeom prst="rect">
            <a:avLst/>
          </a:prstGeom>
          <a:noFill/>
        </p:spPr>
        <p:txBody>
          <a:bodyPr wrap="square" rtlCol="0">
            <a:spAutoFit/>
          </a:bodyPr>
          <a:lstStyle/>
          <a:p>
            <a:r>
              <a:rPr lang="en-US" sz="2000" dirty="0" smtClean="0"/>
              <a:t>RDD: </a:t>
            </a:r>
            <a:r>
              <a:rPr lang="en-US" sz="2000" b="1" dirty="0" smtClean="0">
                <a:solidFill>
                  <a:srgbClr val="1482AC"/>
                </a:solidFill>
              </a:rPr>
              <a:t>x</a:t>
            </a:r>
            <a:endParaRPr lang="en-US" sz="2000" b="1" dirty="0">
              <a:solidFill>
                <a:srgbClr val="1482AC"/>
              </a:solidFill>
            </a:endParaRPr>
          </a:p>
        </p:txBody>
      </p:sp>
      <p:pic>
        <p:nvPicPr>
          <p:cNvPr id="11" name="Picture 2" descr="http://www.insideoutretreats.com/site/images/TransformationButterflie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7446" y="6378507"/>
            <a:ext cx="2009304" cy="479493"/>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p:cNvSpPr txBox="1"/>
          <p:nvPr/>
        </p:nvSpPr>
        <p:spPr>
          <a:xfrm>
            <a:off x="9406649" y="1335549"/>
            <a:ext cx="1419253" cy="400110"/>
          </a:xfrm>
          <a:prstGeom prst="rect">
            <a:avLst/>
          </a:prstGeom>
          <a:noFill/>
        </p:spPr>
        <p:txBody>
          <a:bodyPr wrap="square" rtlCol="0">
            <a:spAutoFit/>
          </a:bodyPr>
          <a:lstStyle/>
          <a:p>
            <a:r>
              <a:rPr lang="en-US" sz="2000" dirty="0" smtClean="0"/>
              <a:t>RDD: </a:t>
            </a:r>
            <a:r>
              <a:rPr lang="en-US" sz="2000" b="1" dirty="0">
                <a:solidFill>
                  <a:srgbClr val="1482AC"/>
                </a:solidFill>
              </a:rPr>
              <a:t>y</a:t>
            </a:r>
          </a:p>
        </p:txBody>
      </p:sp>
      <p:sp>
        <p:nvSpPr>
          <p:cNvPr id="57" name="Rectangle 56"/>
          <p:cNvSpPr/>
          <p:nvPr/>
        </p:nvSpPr>
        <p:spPr>
          <a:xfrm>
            <a:off x="2713297" y="185142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3002287" y="2179500"/>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a:off x="3346401" y="2486088"/>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p:cNvSpPr txBox="1"/>
          <p:nvPr/>
        </p:nvSpPr>
        <p:spPr>
          <a:xfrm>
            <a:off x="2739865" y="1852447"/>
            <a:ext cx="301896" cy="307777"/>
          </a:xfrm>
          <a:prstGeom prst="rect">
            <a:avLst/>
          </a:prstGeom>
          <a:noFill/>
        </p:spPr>
        <p:txBody>
          <a:bodyPr wrap="square" rtlCol="0">
            <a:spAutoFit/>
          </a:bodyPr>
          <a:lstStyle/>
          <a:p>
            <a:pPr algn="ctr"/>
            <a:r>
              <a:rPr lang="en-US" sz="1400" dirty="0">
                <a:solidFill>
                  <a:schemeClr val="bg1"/>
                </a:solidFill>
              </a:rPr>
              <a:t>3</a:t>
            </a:r>
          </a:p>
        </p:txBody>
      </p:sp>
      <p:sp>
        <p:nvSpPr>
          <p:cNvPr id="63" name="TextBox 62"/>
          <p:cNvSpPr txBox="1"/>
          <p:nvPr/>
        </p:nvSpPr>
        <p:spPr>
          <a:xfrm>
            <a:off x="3017374" y="2183148"/>
            <a:ext cx="301896" cy="307777"/>
          </a:xfrm>
          <a:prstGeom prst="rect">
            <a:avLst/>
          </a:prstGeom>
          <a:noFill/>
        </p:spPr>
        <p:txBody>
          <a:bodyPr wrap="square" rtlCol="0">
            <a:spAutoFit/>
          </a:bodyPr>
          <a:lstStyle/>
          <a:p>
            <a:pPr algn="ctr"/>
            <a:r>
              <a:rPr lang="en-US" sz="1400" dirty="0" smtClean="0">
                <a:solidFill>
                  <a:schemeClr val="bg1"/>
                </a:solidFill>
              </a:rPr>
              <a:t>2</a:t>
            </a:r>
            <a:endParaRPr lang="en-US" sz="1400" dirty="0">
              <a:solidFill>
                <a:schemeClr val="bg1"/>
              </a:solidFill>
            </a:endParaRPr>
          </a:p>
        </p:txBody>
      </p:sp>
      <p:sp>
        <p:nvSpPr>
          <p:cNvPr id="64" name="TextBox 63"/>
          <p:cNvSpPr txBox="1"/>
          <p:nvPr/>
        </p:nvSpPr>
        <p:spPr>
          <a:xfrm>
            <a:off x="3354981" y="2488200"/>
            <a:ext cx="301896" cy="307777"/>
          </a:xfrm>
          <a:prstGeom prst="rect">
            <a:avLst/>
          </a:prstGeom>
          <a:noFill/>
        </p:spPr>
        <p:txBody>
          <a:bodyPr wrap="square" rtlCol="0">
            <a:spAutoFit/>
          </a:bodyPr>
          <a:lstStyle/>
          <a:p>
            <a:pPr algn="ctr"/>
            <a:r>
              <a:rPr lang="en-US" sz="1400" dirty="0" smtClean="0">
                <a:solidFill>
                  <a:schemeClr val="bg1"/>
                </a:solidFill>
              </a:rPr>
              <a:t>1</a:t>
            </a:r>
            <a:endParaRPr lang="en-US" sz="1400" dirty="0">
              <a:solidFill>
                <a:schemeClr val="bg1"/>
              </a:solidFill>
            </a:endParaRPr>
          </a:p>
        </p:txBody>
      </p:sp>
      <p:cxnSp>
        <p:nvCxnSpPr>
          <p:cNvPr id="23" name="Straight Connector 22"/>
          <p:cNvCxnSpPr/>
          <p:nvPr/>
        </p:nvCxnSpPr>
        <p:spPr>
          <a:xfrm>
            <a:off x="2834523" y="3272463"/>
            <a:ext cx="414476" cy="43842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2472290" y="2896008"/>
            <a:ext cx="257108" cy="25710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782031" y="3405498"/>
            <a:ext cx="193793" cy="338554"/>
          </a:xfrm>
          <a:prstGeom prst="rect">
            <a:avLst/>
          </a:prstGeom>
          <a:noFill/>
        </p:spPr>
        <p:txBody>
          <a:bodyPr wrap="square" rtlCol="0">
            <a:spAutoFit/>
          </a:bodyPr>
          <a:lstStyle/>
          <a:p>
            <a:r>
              <a:rPr lang="en-US" sz="1600" dirty="0"/>
              <a:t>A</a:t>
            </a:r>
          </a:p>
        </p:txBody>
      </p:sp>
      <p:sp>
        <p:nvSpPr>
          <p:cNvPr id="30" name="TextBox 29"/>
          <p:cNvSpPr txBox="1"/>
          <p:nvPr/>
        </p:nvSpPr>
        <p:spPr>
          <a:xfrm>
            <a:off x="2365868" y="2968637"/>
            <a:ext cx="193793" cy="338554"/>
          </a:xfrm>
          <a:prstGeom prst="rect">
            <a:avLst/>
          </a:prstGeom>
          <a:noFill/>
        </p:spPr>
        <p:txBody>
          <a:bodyPr wrap="square" rtlCol="0">
            <a:spAutoFit/>
          </a:bodyPr>
          <a:lstStyle/>
          <a:p>
            <a:r>
              <a:rPr lang="en-US" sz="1600" dirty="0"/>
              <a:t>B</a:t>
            </a:r>
          </a:p>
        </p:txBody>
      </p:sp>
      <p:pic>
        <p:nvPicPr>
          <p:cNvPr id="45" name="Picture 2" descr="http://upload.wikimedia.org/wikipedia/commons/thumb/6/6d/Venn_A_intersect_B.svg/2000px-Venn_A_intersect_B.sv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00721" y="6112134"/>
            <a:ext cx="1043899" cy="745866"/>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3" descr="C:\Dropbox\Databricks\images etc\green (Mobile).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81945" y="190145"/>
            <a:ext cx="505427" cy="674429"/>
          </a:xfrm>
          <a:prstGeom prst="rect">
            <a:avLst/>
          </a:prstGeom>
          <a:noFill/>
          <a:ln w="15875">
            <a:solidFill>
              <a:schemeClr val="tx1"/>
            </a:solidFill>
          </a:ln>
          <a:extLst>
            <a:ext uri="{909E8E84-426E-40DD-AFC4-6F175D3DCCD1}">
              <a14:hiddenFill xmlns:a14="http://schemas.microsoft.com/office/drawing/2010/main">
                <a:solidFill>
                  <a:srgbClr val="FFFFFF"/>
                </a:solidFill>
              </a14:hiddenFill>
            </a:ext>
          </a:extLst>
        </p:spPr>
      </p:pic>
      <p:sp>
        <p:nvSpPr>
          <p:cNvPr id="47" name="Rectangle 46"/>
          <p:cNvSpPr/>
          <p:nvPr/>
        </p:nvSpPr>
        <p:spPr>
          <a:xfrm>
            <a:off x="8567725" y="185142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8856715" y="2179500"/>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9200829" y="2486088"/>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p:cNvSpPr txBox="1"/>
          <p:nvPr/>
        </p:nvSpPr>
        <p:spPr>
          <a:xfrm>
            <a:off x="8594293" y="1852447"/>
            <a:ext cx="301896" cy="307777"/>
          </a:xfrm>
          <a:prstGeom prst="rect">
            <a:avLst/>
          </a:prstGeom>
          <a:noFill/>
        </p:spPr>
        <p:txBody>
          <a:bodyPr wrap="square" rtlCol="0">
            <a:spAutoFit/>
          </a:bodyPr>
          <a:lstStyle/>
          <a:p>
            <a:pPr algn="ctr"/>
            <a:r>
              <a:rPr lang="en-US" sz="1400" dirty="0">
                <a:solidFill>
                  <a:schemeClr val="bg1"/>
                </a:solidFill>
              </a:rPr>
              <a:t>9</a:t>
            </a:r>
          </a:p>
        </p:txBody>
      </p:sp>
      <p:sp>
        <p:nvSpPr>
          <p:cNvPr id="60" name="TextBox 59"/>
          <p:cNvSpPr txBox="1"/>
          <p:nvPr/>
        </p:nvSpPr>
        <p:spPr>
          <a:xfrm>
            <a:off x="8871802" y="2183148"/>
            <a:ext cx="301896" cy="307777"/>
          </a:xfrm>
          <a:prstGeom prst="rect">
            <a:avLst/>
          </a:prstGeom>
          <a:noFill/>
        </p:spPr>
        <p:txBody>
          <a:bodyPr wrap="square" rtlCol="0">
            <a:spAutoFit/>
          </a:bodyPr>
          <a:lstStyle/>
          <a:p>
            <a:pPr algn="ctr"/>
            <a:r>
              <a:rPr lang="en-US" sz="1400" dirty="0">
                <a:solidFill>
                  <a:schemeClr val="bg1"/>
                </a:solidFill>
              </a:rPr>
              <a:t>4</a:t>
            </a:r>
          </a:p>
        </p:txBody>
      </p:sp>
      <p:sp>
        <p:nvSpPr>
          <p:cNvPr id="61" name="TextBox 60"/>
          <p:cNvSpPr txBox="1"/>
          <p:nvPr/>
        </p:nvSpPr>
        <p:spPr>
          <a:xfrm>
            <a:off x="9209409" y="2488200"/>
            <a:ext cx="301896" cy="307777"/>
          </a:xfrm>
          <a:prstGeom prst="rect">
            <a:avLst/>
          </a:prstGeom>
          <a:noFill/>
        </p:spPr>
        <p:txBody>
          <a:bodyPr wrap="square" rtlCol="0">
            <a:spAutoFit/>
          </a:bodyPr>
          <a:lstStyle/>
          <a:p>
            <a:pPr algn="ctr"/>
            <a:r>
              <a:rPr lang="en-US" sz="1400" dirty="0" smtClean="0">
                <a:solidFill>
                  <a:schemeClr val="bg1"/>
                </a:solidFill>
              </a:rPr>
              <a:t>1</a:t>
            </a:r>
            <a:endParaRPr lang="en-US" sz="1400" dirty="0">
              <a:solidFill>
                <a:schemeClr val="bg1"/>
              </a:solidFill>
            </a:endParaRPr>
          </a:p>
        </p:txBody>
      </p:sp>
      <p:cxnSp>
        <p:nvCxnSpPr>
          <p:cNvPr id="69" name="Straight Connector 68"/>
          <p:cNvCxnSpPr/>
          <p:nvPr/>
        </p:nvCxnSpPr>
        <p:spPr>
          <a:xfrm>
            <a:off x="8688951" y="3272463"/>
            <a:ext cx="414476" cy="43842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8326718" y="2896008"/>
            <a:ext cx="257108" cy="25710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8636459" y="3405498"/>
            <a:ext cx="193793" cy="338554"/>
          </a:xfrm>
          <a:prstGeom prst="rect">
            <a:avLst/>
          </a:prstGeom>
          <a:noFill/>
        </p:spPr>
        <p:txBody>
          <a:bodyPr wrap="square" rtlCol="0">
            <a:spAutoFit/>
          </a:bodyPr>
          <a:lstStyle/>
          <a:p>
            <a:r>
              <a:rPr lang="en-US" sz="1600" dirty="0"/>
              <a:t>A</a:t>
            </a:r>
          </a:p>
        </p:txBody>
      </p:sp>
      <p:sp>
        <p:nvSpPr>
          <p:cNvPr id="72" name="TextBox 71"/>
          <p:cNvSpPr txBox="1"/>
          <p:nvPr/>
        </p:nvSpPr>
        <p:spPr>
          <a:xfrm>
            <a:off x="8220296" y="2968637"/>
            <a:ext cx="193793" cy="338554"/>
          </a:xfrm>
          <a:prstGeom prst="rect">
            <a:avLst/>
          </a:prstGeom>
          <a:noFill/>
        </p:spPr>
        <p:txBody>
          <a:bodyPr wrap="square" rtlCol="0">
            <a:spAutoFit/>
          </a:bodyPr>
          <a:lstStyle/>
          <a:p>
            <a:r>
              <a:rPr lang="en-US" sz="1600" dirty="0"/>
              <a:t>B</a:t>
            </a:r>
          </a:p>
        </p:txBody>
      </p:sp>
    </p:spTree>
    <p:extLst>
      <p:ext uri="{BB962C8B-B14F-4D97-AF65-F5344CB8AC3E}">
        <p14:creationId xmlns:p14="http://schemas.microsoft.com/office/powerpoint/2010/main" val="2609828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zip</a:t>
            </a:r>
            <a:endParaRPr lang="en-US" dirty="0"/>
          </a:p>
        </p:txBody>
      </p:sp>
      <p:sp>
        <p:nvSpPr>
          <p:cNvPr id="9" name="TextBox 8"/>
          <p:cNvSpPr txBox="1"/>
          <p:nvPr/>
        </p:nvSpPr>
        <p:spPr>
          <a:xfrm>
            <a:off x="3732525" y="1335549"/>
            <a:ext cx="1419253" cy="400110"/>
          </a:xfrm>
          <a:prstGeom prst="rect">
            <a:avLst/>
          </a:prstGeom>
          <a:noFill/>
        </p:spPr>
        <p:txBody>
          <a:bodyPr wrap="square" rtlCol="0">
            <a:spAutoFit/>
          </a:bodyPr>
          <a:lstStyle/>
          <a:p>
            <a:r>
              <a:rPr lang="en-US" sz="2000" dirty="0" smtClean="0"/>
              <a:t>RDD: </a:t>
            </a:r>
            <a:r>
              <a:rPr lang="en-US" sz="2000" b="1" dirty="0" smtClean="0">
                <a:solidFill>
                  <a:srgbClr val="1482AC"/>
                </a:solidFill>
              </a:rPr>
              <a:t>x</a:t>
            </a:r>
            <a:endParaRPr lang="en-US" sz="2000" b="1" dirty="0">
              <a:solidFill>
                <a:srgbClr val="1482AC"/>
              </a:solidFill>
            </a:endParaRPr>
          </a:p>
        </p:txBody>
      </p:sp>
      <p:pic>
        <p:nvPicPr>
          <p:cNvPr id="11" name="Picture 2" descr="http://www.insideoutretreats.com/site/images/TransformationButterflie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7446" y="6378507"/>
            <a:ext cx="2009304" cy="479493"/>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p:cNvSpPr txBox="1"/>
          <p:nvPr/>
        </p:nvSpPr>
        <p:spPr>
          <a:xfrm>
            <a:off x="9406649" y="1335549"/>
            <a:ext cx="1419253" cy="400110"/>
          </a:xfrm>
          <a:prstGeom prst="rect">
            <a:avLst/>
          </a:prstGeom>
          <a:noFill/>
        </p:spPr>
        <p:txBody>
          <a:bodyPr wrap="square" rtlCol="0">
            <a:spAutoFit/>
          </a:bodyPr>
          <a:lstStyle/>
          <a:p>
            <a:r>
              <a:rPr lang="en-US" sz="2000" dirty="0" smtClean="0"/>
              <a:t>RDD: </a:t>
            </a:r>
            <a:r>
              <a:rPr lang="en-US" sz="2000" b="1" dirty="0">
                <a:solidFill>
                  <a:srgbClr val="1482AC"/>
                </a:solidFill>
              </a:rPr>
              <a:t>y</a:t>
            </a:r>
          </a:p>
        </p:txBody>
      </p:sp>
      <p:cxnSp>
        <p:nvCxnSpPr>
          <p:cNvPr id="29" name="Straight Arrow Connector 28"/>
          <p:cNvCxnSpPr/>
          <p:nvPr/>
        </p:nvCxnSpPr>
        <p:spPr>
          <a:xfrm>
            <a:off x="6038781" y="3595226"/>
            <a:ext cx="1247844" cy="155494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7" name="Rectangle 56"/>
          <p:cNvSpPr/>
          <p:nvPr/>
        </p:nvSpPr>
        <p:spPr>
          <a:xfrm>
            <a:off x="2713297" y="185142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3002287" y="2179500"/>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a:off x="3346401" y="2486088"/>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p:cNvSpPr txBox="1"/>
          <p:nvPr/>
        </p:nvSpPr>
        <p:spPr>
          <a:xfrm>
            <a:off x="2739865" y="1852447"/>
            <a:ext cx="301896" cy="307777"/>
          </a:xfrm>
          <a:prstGeom prst="rect">
            <a:avLst/>
          </a:prstGeom>
          <a:noFill/>
        </p:spPr>
        <p:txBody>
          <a:bodyPr wrap="square" rtlCol="0">
            <a:spAutoFit/>
          </a:bodyPr>
          <a:lstStyle/>
          <a:p>
            <a:pPr algn="ctr"/>
            <a:r>
              <a:rPr lang="en-US" sz="1400" dirty="0">
                <a:solidFill>
                  <a:schemeClr val="bg1"/>
                </a:solidFill>
              </a:rPr>
              <a:t>3</a:t>
            </a:r>
          </a:p>
        </p:txBody>
      </p:sp>
      <p:sp>
        <p:nvSpPr>
          <p:cNvPr id="63" name="TextBox 62"/>
          <p:cNvSpPr txBox="1"/>
          <p:nvPr/>
        </p:nvSpPr>
        <p:spPr>
          <a:xfrm>
            <a:off x="3017374" y="2183148"/>
            <a:ext cx="301896" cy="307777"/>
          </a:xfrm>
          <a:prstGeom prst="rect">
            <a:avLst/>
          </a:prstGeom>
          <a:noFill/>
        </p:spPr>
        <p:txBody>
          <a:bodyPr wrap="square" rtlCol="0">
            <a:spAutoFit/>
          </a:bodyPr>
          <a:lstStyle/>
          <a:p>
            <a:pPr algn="ctr"/>
            <a:r>
              <a:rPr lang="en-US" sz="1400" dirty="0" smtClean="0">
                <a:solidFill>
                  <a:schemeClr val="bg1"/>
                </a:solidFill>
              </a:rPr>
              <a:t>2</a:t>
            </a:r>
            <a:endParaRPr lang="en-US" sz="1400" dirty="0">
              <a:solidFill>
                <a:schemeClr val="bg1"/>
              </a:solidFill>
            </a:endParaRPr>
          </a:p>
        </p:txBody>
      </p:sp>
      <p:sp>
        <p:nvSpPr>
          <p:cNvPr id="64" name="TextBox 63"/>
          <p:cNvSpPr txBox="1"/>
          <p:nvPr/>
        </p:nvSpPr>
        <p:spPr>
          <a:xfrm>
            <a:off x="3354981" y="2488200"/>
            <a:ext cx="301896" cy="307777"/>
          </a:xfrm>
          <a:prstGeom prst="rect">
            <a:avLst/>
          </a:prstGeom>
          <a:noFill/>
        </p:spPr>
        <p:txBody>
          <a:bodyPr wrap="square" rtlCol="0">
            <a:spAutoFit/>
          </a:bodyPr>
          <a:lstStyle/>
          <a:p>
            <a:pPr algn="ctr"/>
            <a:r>
              <a:rPr lang="en-US" sz="1400" dirty="0" smtClean="0">
                <a:solidFill>
                  <a:schemeClr val="bg1"/>
                </a:solidFill>
              </a:rPr>
              <a:t>1</a:t>
            </a:r>
            <a:endParaRPr lang="en-US" sz="1400" dirty="0">
              <a:solidFill>
                <a:schemeClr val="bg1"/>
              </a:solidFill>
            </a:endParaRPr>
          </a:p>
        </p:txBody>
      </p:sp>
      <p:cxnSp>
        <p:nvCxnSpPr>
          <p:cNvPr id="23" name="Straight Connector 22"/>
          <p:cNvCxnSpPr/>
          <p:nvPr/>
        </p:nvCxnSpPr>
        <p:spPr>
          <a:xfrm>
            <a:off x="2834523" y="3272463"/>
            <a:ext cx="414476" cy="43842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2472290" y="2896008"/>
            <a:ext cx="257108" cy="25710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782031" y="3405498"/>
            <a:ext cx="193793" cy="338554"/>
          </a:xfrm>
          <a:prstGeom prst="rect">
            <a:avLst/>
          </a:prstGeom>
          <a:noFill/>
        </p:spPr>
        <p:txBody>
          <a:bodyPr wrap="square" rtlCol="0">
            <a:spAutoFit/>
          </a:bodyPr>
          <a:lstStyle/>
          <a:p>
            <a:r>
              <a:rPr lang="en-US" sz="1600" dirty="0"/>
              <a:t>A</a:t>
            </a:r>
          </a:p>
        </p:txBody>
      </p:sp>
      <p:sp>
        <p:nvSpPr>
          <p:cNvPr id="30" name="TextBox 29"/>
          <p:cNvSpPr txBox="1"/>
          <p:nvPr/>
        </p:nvSpPr>
        <p:spPr>
          <a:xfrm>
            <a:off x="2365868" y="2968637"/>
            <a:ext cx="193793" cy="338554"/>
          </a:xfrm>
          <a:prstGeom prst="rect">
            <a:avLst/>
          </a:prstGeom>
          <a:noFill/>
        </p:spPr>
        <p:txBody>
          <a:bodyPr wrap="square" rtlCol="0">
            <a:spAutoFit/>
          </a:bodyPr>
          <a:lstStyle/>
          <a:p>
            <a:r>
              <a:rPr lang="en-US" sz="1600" dirty="0"/>
              <a:t>B</a:t>
            </a:r>
          </a:p>
        </p:txBody>
      </p:sp>
      <p:sp>
        <p:nvSpPr>
          <p:cNvPr id="40" name="TextBox 39"/>
          <p:cNvSpPr txBox="1"/>
          <p:nvPr/>
        </p:nvSpPr>
        <p:spPr>
          <a:xfrm>
            <a:off x="5499530" y="4379895"/>
            <a:ext cx="301896" cy="307777"/>
          </a:xfrm>
          <a:prstGeom prst="rect">
            <a:avLst/>
          </a:prstGeom>
          <a:noFill/>
        </p:spPr>
        <p:txBody>
          <a:bodyPr wrap="square" rtlCol="0">
            <a:spAutoFit/>
          </a:bodyPr>
          <a:lstStyle/>
          <a:p>
            <a:pPr algn="ctr"/>
            <a:r>
              <a:rPr lang="en-US" sz="1400" dirty="0">
                <a:solidFill>
                  <a:schemeClr val="bg1"/>
                </a:solidFill>
              </a:rPr>
              <a:t>4</a:t>
            </a:r>
          </a:p>
        </p:txBody>
      </p:sp>
      <p:pic>
        <p:nvPicPr>
          <p:cNvPr id="45" name="Picture 2" descr="http://upload.wikimedia.org/wikipedia/commons/thumb/6/6d/Venn_A_intersect_B.svg/2000px-Venn_A_intersect_B.sv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00721" y="6112134"/>
            <a:ext cx="1043899" cy="745866"/>
          </a:xfrm>
          <a:prstGeom prst="rect">
            <a:avLst/>
          </a:prstGeom>
          <a:noFill/>
          <a:extLst>
            <a:ext uri="{909E8E84-426E-40DD-AFC4-6F175D3DCCD1}">
              <a14:hiddenFill xmlns:a14="http://schemas.microsoft.com/office/drawing/2010/main">
                <a:solidFill>
                  <a:srgbClr val="FFFFFF"/>
                </a:solidFill>
              </a14:hiddenFill>
            </a:ext>
          </a:extLst>
        </p:spPr>
      </p:pic>
      <p:cxnSp>
        <p:nvCxnSpPr>
          <p:cNvPr id="46" name="Straight Arrow Connector 45"/>
          <p:cNvCxnSpPr/>
          <p:nvPr/>
        </p:nvCxnSpPr>
        <p:spPr>
          <a:xfrm flipH="1">
            <a:off x="7791450" y="3829947"/>
            <a:ext cx="953791" cy="132022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9" name="Straight Connector 48"/>
          <p:cNvCxnSpPr/>
          <p:nvPr/>
        </p:nvCxnSpPr>
        <p:spPr>
          <a:xfrm>
            <a:off x="5915825" y="6170024"/>
            <a:ext cx="321726" cy="34031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5757678" y="6252259"/>
            <a:ext cx="193793" cy="338554"/>
          </a:xfrm>
          <a:prstGeom prst="rect">
            <a:avLst/>
          </a:prstGeom>
          <a:noFill/>
        </p:spPr>
        <p:txBody>
          <a:bodyPr wrap="square" rtlCol="0">
            <a:spAutoFit/>
          </a:bodyPr>
          <a:lstStyle/>
          <a:p>
            <a:r>
              <a:rPr lang="en-US" sz="1600" dirty="0"/>
              <a:t>A</a:t>
            </a:r>
          </a:p>
        </p:txBody>
      </p:sp>
      <p:sp>
        <p:nvSpPr>
          <p:cNvPr id="67" name="TextBox 66"/>
          <p:cNvSpPr txBox="1"/>
          <p:nvPr/>
        </p:nvSpPr>
        <p:spPr>
          <a:xfrm>
            <a:off x="8491202" y="4337718"/>
            <a:ext cx="1419253" cy="400110"/>
          </a:xfrm>
          <a:prstGeom prst="rect">
            <a:avLst/>
          </a:prstGeom>
          <a:noFill/>
        </p:spPr>
        <p:txBody>
          <a:bodyPr wrap="square" rtlCol="0">
            <a:spAutoFit/>
          </a:bodyPr>
          <a:lstStyle/>
          <a:p>
            <a:r>
              <a:rPr lang="en-US" sz="2000" dirty="0" smtClean="0"/>
              <a:t>RDD: </a:t>
            </a:r>
            <a:r>
              <a:rPr lang="en-US" sz="2000" b="1" dirty="0">
                <a:solidFill>
                  <a:srgbClr val="E8761D"/>
                </a:solidFill>
              </a:rPr>
              <a:t>z</a:t>
            </a:r>
          </a:p>
        </p:txBody>
      </p:sp>
      <p:pic>
        <p:nvPicPr>
          <p:cNvPr id="68" name="Picture 3" descr="C:\Dropbox\Databricks\images etc\green (Mobile).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81945" y="190145"/>
            <a:ext cx="505427" cy="674429"/>
          </a:xfrm>
          <a:prstGeom prst="rect">
            <a:avLst/>
          </a:prstGeom>
          <a:noFill/>
          <a:ln w="15875">
            <a:solidFill>
              <a:schemeClr val="tx1"/>
            </a:solidFill>
          </a:ln>
          <a:extLst>
            <a:ext uri="{909E8E84-426E-40DD-AFC4-6F175D3DCCD1}">
              <a14:hiddenFill xmlns:a14="http://schemas.microsoft.com/office/drawing/2010/main">
                <a:solidFill>
                  <a:srgbClr val="FFFFFF"/>
                </a:solidFill>
              </a14:hiddenFill>
            </a:ext>
          </a:extLst>
        </p:spPr>
      </p:pic>
      <p:sp>
        <p:nvSpPr>
          <p:cNvPr id="47" name="Rectangle 46"/>
          <p:cNvSpPr/>
          <p:nvPr/>
        </p:nvSpPr>
        <p:spPr>
          <a:xfrm>
            <a:off x="8567725" y="185142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8856715" y="2179500"/>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9200829" y="2486088"/>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p:cNvSpPr txBox="1"/>
          <p:nvPr/>
        </p:nvSpPr>
        <p:spPr>
          <a:xfrm>
            <a:off x="8594293" y="1852447"/>
            <a:ext cx="301896" cy="307777"/>
          </a:xfrm>
          <a:prstGeom prst="rect">
            <a:avLst/>
          </a:prstGeom>
          <a:noFill/>
        </p:spPr>
        <p:txBody>
          <a:bodyPr wrap="square" rtlCol="0">
            <a:spAutoFit/>
          </a:bodyPr>
          <a:lstStyle/>
          <a:p>
            <a:pPr algn="ctr"/>
            <a:r>
              <a:rPr lang="en-US" sz="1400" dirty="0">
                <a:solidFill>
                  <a:schemeClr val="bg1"/>
                </a:solidFill>
              </a:rPr>
              <a:t>9</a:t>
            </a:r>
          </a:p>
        </p:txBody>
      </p:sp>
      <p:sp>
        <p:nvSpPr>
          <p:cNvPr id="60" name="TextBox 59"/>
          <p:cNvSpPr txBox="1"/>
          <p:nvPr/>
        </p:nvSpPr>
        <p:spPr>
          <a:xfrm>
            <a:off x="8871802" y="2183148"/>
            <a:ext cx="301896" cy="307777"/>
          </a:xfrm>
          <a:prstGeom prst="rect">
            <a:avLst/>
          </a:prstGeom>
          <a:noFill/>
        </p:spPr>
        <p:txBody>
          <a:bodyPr wrap="square" rtlCol="0">
            <a:spAutoFit/>
          </a:bodyPr>
          <a:lstStyle/>
          <a:p>
            <a:pPr algn="ctr"/>
            <a:r>
              <a:rPr lang="en-US" sz="1400" dirty="0">
                <a:solidFill>
                  <a:schemeClr val="bg1"/>
                </a:solidFill>
              </a:rPr>
              <a:t>4</a:t>
            </a:r>
          </a:p>
        </p:txBody>
      </p:sp>
      <p:sp>
        <p:nvSpPr>
          <p:cNvPr id="61" name="TextBox 60"/>
          <p:cNvSpPr txBox="1"/>
          <p:nvPr/>
        </p:nvSpPr>
        <p:spPr>
          <a:xfrm>
            <a:off x="9209409" y="2488200"/>
            <a:ext cx="301896" cy="307777"/>
          </a:xfrm>
          <a:prstGeom prst="rect">
            <a:avLst/>
          </a:prstGeom>
          <a:noFill/>
        </p:spPr>
        <p:txBody>
          <a:bodyPr wrap="square" rtlCol="0">
            <a:spAutoFit/>
          </a:bodyPr>
          <a:lstStyle/>
          <a:p>
            <a:pPr algn="ctr"/>
            <a:r>
              <a:rPr lang="en-US" sz="1400" dirty="0" smtClean="0">
                <a:solidFill>
                  <a:schemeClr val="bg1"/>
                </a:solidFill>
              </a:rPr>
              <a:t>1</a:t>
            </a:r>
            <a:endParaRPr lang="en-US" sz="1400" dirty="0">
              <a:solidFill>
                <a:schemeClr val="bg1"/>
              </a:solidFill>
            </a:endParaRPr>
          </a:p>
        </p:txBody>
      </p:sp>
      <p:cxnSp>
        <p:nvCxnSpPr>
          <p:cNvPr id="69" name="Straight Connector 68"/>
          <p:cNvCxnSpPr/>
          <p:nvPr/>
        </p:nvCxnSpPr>
        <p:spPr>
          <a:xfrm>
            <a:off x="8688951" y="3272463"/>
            <a:ext cx="414476" cy="43842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8326718" y="2896008"/>
            <a:ext cx="257108" cy="25710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8636459" y="3405498"/>
            <a:ext cx="193793" cy="338554"/>
          </a:xfrm>
          <a:prstGeom prst="rect">
            <a:avLst/>
          </a:prstGeom>
          <a:noFill/>
        </p:spPr>
        <p:txBody>
          <a:bodyPr wrap="square" rtlCol="0">
            <a:spAutoFit/>
          </a:bodyPr>
          <a:lstStyle/>
          <a:p>
            <a:r>
              <a:rPr lang="en-US" sz="1600" dirty="0"/>
              <a:t>A</a:t>
            </a:r>
          </a:p>
        </p:txBody>
      </p:sp>
      <p:sp>
        <p:nvSpPr>
          <p:cNvPr id="72" name="TextBox 71"/>
          <p:cNvSpPr txBox="1"/>
          <p:nvPr/>
        </p:nvSpPr>
        <p:spPr>
          <a:xfrm>
            <a:off x="8220296" y="2968637"/>
            <a:ext cx="193793" cy="338554"/>
          </a:xfrm>
          <a:prstGeom prst="rect">
            <a:avLst/>
          </a:prstGeom>
          <a:noFill/>
        </p:spPr>
        <p:txBody>
          <a:bodyPr wrap="square" rtlCol="0">
            <a:spAutoFit/>
          </a:bodyPr>
          <a:lstStyle/>
          <a:p>
            <a:r>
              <a:rPr lang="en-US" sz="1600" dirty="0"/>
              <a:t>B</a:t>
            </a:r>
          </a:p>
        </p:txBody>
      </p:sp>
      <p:sp>
        <p:nvSpPr>
          <p:cNvPr id="38" name="Rectangle 37"/>
          <p:cNvSpPr/>
          <p:nvPr/>
        </p:nvSpPr>
        <p:spPr>
          <a:xfrm>
            <a:off x="6382142" y="5304250"/>
            <a:ext cx="2519122" cy="1079995"/>
          </a:xfrm>
          <a:prstGeom prst="rect">
            <a:avLst/>
          </a:prstGeom>
          <a:solidFill>
            <a:srgbClr val="E8761D"/>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E8761D"/>
              </a:solidFill>
            </a:endParaRPr>
          </a:p>
        </p:txBody>
      </p:sp>
      <p:sp>
        <p:nvSpPr>
          <p:cNvPr id="43" name="TextBox 42"/>
          <p:cNvSpPr txBox="1"/>
          <p:nvPr/>
        </p:nvSpPr>
        <p:spPr>
          <a:xfrm>
            <a:off x="6397229" y="5317424"/>
            <a:ext cx="301896" cy="307777"/>
          </a:xfrm>
          <a:prstGeom prst="rect">
            <a:avLst/>
          </a:prstGeom>
          <a:solidFill>
            <a:srgbClr val="FFFF00"/>
          </a:solidFill>
        </p:spPr>
        <p:txBody>
          <a:bodyPr wrap="square" rtlCol="0">
            <a:spAutoFit/>
          </a:bodyPr>
          <a:lstStyle/>
          <a:p>
            <a:pPr algn="ctr"/>
            <a:r>
              <a:rPr lang="en-US" sz="1400" dirty="0"/>
              <a:t>1</a:t>
            </a:r>
          </a:p>
        </p:txBody>
      </p:sp>
      <p:sp>
        <p:nvSpPr>
          <p:cNvPr id="73" name="TextBox 72"/>
          <p:cNvSpPr txBox="1"/>
          <p:nvPr/>
        </p:nvSpPr>
        <p:spPr>
          <a:xfrm>
            <a:off x="6741171" y="5322401"/>
            <a:ext cx="301896" cy="307777"/>
          </a:xfrm>
          <a:prstGeom prst="rect">
            <a:avLst/>
          </a:prstGeom>
          <a:noFill/>
        </p:spPr>
        <p:txBody>
          <a:bodyPr wrap="square" rtlCol="0">
            <a:spAutoFit/>
          </a:bodyPr>
          <a:lstStyle/>
          <a:p>
            <a:pPr algn="ctr"/>
            <a:r>
              <a:rPr lang="en-US" sz="1400" dirty="0" smtClean="0">
                <a:solidFill>
                  <a:schemeClr val="bg1"/>
                </a:solidFill>
              </a:rPr>
              <a:t>1</a:t>
            </a:r>
            <a:endParaRPr lang="en-US" sz="1400" dirty="0">
              <a:solidFill>
                <a:schemeClr val="bg1"/>
              </a:solidFill>
            </a:endParaRPr>
          </a:p>
        </p:txBody>
      </p:sp>
    </p:spTree>
    <p:extLst>
      <p:ext uri="{BB962C8B-B14F-4D97-AF65-F5344CB8AC3E}">
        <p14:creationId xmlns:p14="http://schemas.microsoft.com/office/powerpoint/2010/main" val="29282585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zip</a:t>
            </a:r>
            <a:endParaRPr lang="en-US" dirty="0"/>
          </a:p>
        </p:txBody>
      </p:sp>
      <p:sp>
        <p:nvSpPr>
          <p:cNvPr id="9" name="TextBox 8"/>
          <p:cNvSpPr txBox="1"/>
          <p:nvPr/>
        </p:nvSpPr>
        <p:spPr>
          <a:xfrm>
            <a:off x="3732525" y="1335549"/>
            <a:ext cx="1419253" cy="400110"/>
          </a:xfrm>
          <a:prstGeom prst="rect">
            <a:avLst/>
          </a:prstGeom>
          <a:noFill/>
        </p:spPr>
        <p:txBody>
          <a:bodyPr wrap="square" rtlCol="0">
            <a:spAutoFit/>
          </a:bodyPr>
          <a:lstStyle/>
          <a:p>
            <a:r>
              <a:rPr lang="en-US" sz="2000" dirty="0" smtClean="0"/>
              <a:t>RDD: </a:t>
            </a:r>
            <a:r>
              <a:rPr lang="en-US" sz="2000" b="1" dirty="0" smtClean="0">
                <a:solidFill>
                  <a:srgbClr val="1482AC"/>
                </a:solidFill>
              </a:rPr>
              <a:t>x</a:t>
            </a:r>
            <a:endParaRPr lang="en-US" sz="2000" b="1" dirty="0">
              <a:solidFill>
                <a:srgbClr val="1482AC"/>
              </a:solidFill>
            </a:endParaRPr>
          </a:p>
        </p:txBody>
      </p:sp>
      <p:pic>
        <p:nvPicPr>
          <p:cNvPr id="11" name="Picture 2" descr="http://www.insideoutretreats.com/site/images/TransformationButterflie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7446" y="6378507"/>
            <a:ext cx="2009304" cy="479493"/>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p:cNvSpPr txBox="1"/>
          <p:nvPr/>
        </p:nvSpPr>
        <p:spPr>
          <a:xfrm>
            <a:off x="9406649" y="1335549"/>
            <a:ext cx="1419253" cy="400110"/>
          </a:xfrm>
          <a:prstGeom prst="rect">
            <a:avLst/>
          </a:prstGeom>
          <a:noFill/>
        </p:spPr>
        <p:txBody>
          <a:bodyPr wrap="square" rtlCol="0">
            <a:spAutoFit/>
          </a:bodyPr>
          <a:lstStyle/>
          <a:p>
            <a:r>
              <a:rPr lang="en-US" sz="2000" dirty="0" smtClean="0"/>
              <a:t>RDD: </a:t>
            </a:r>
            <a:r>
              <a:rPr lang="en-US" sz="2000" b="1" dirty="0">
                <a:solidFill>
                  <a:srgbClr val="1482AC"/>
                </a:solidFill>
              </a:rPr>
              <a:t>y</a:t>
            </a:r>
          </a:p>
        </p:txBody>
      </p:sp>
      <p:cxnSp>
        <p:nvCxnSpPr>
          <p:cNvPr id="29" name="Straight Arrow Connector 28"/>
          <p:cNvCxnSpPr/>
          <p:nvPr/>
        </p:nvCxnSpPr>
        <p:spPr>
          <a:xfrm>
            <a:off x="5257946" y="3744052"/>
            <a:ext cx="1124196" cy="99377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7" name="Rectangle 56"/>
          <p:cNvSpPr/>
          <p:nvPr/>
        </p:nvSpPr>
        <p:spPr>
          <a:xfrm>
            <a:off x="2713297" y="185142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3002287" y="2179500"/>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a:off x="3346401" y="2486088"/>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p:cNvSpPr txBox="1"/>
          <p:nvPr/>
        </p:nvSpPr>
        <p:spPr>
          <a:xfrm>
            <a:off x="2739865" y="1852447"/>
            <a:ext cx="301896" cy="307777"/>
          </a:xfrm>
          <a:prstGeom prst="rect">
            <a:avLst/>
          </a:prstGeom>
          <a:noFill/>
        </p:spPr>
        <p:txBody>
          <a:bodyPr wrap="square" rtlCol="0">
            <a:spAutoFit/>
          </a:bodyPr>
          <a:lstStyle/>
          <a:p>
            <a:pPr algn="ctr"/>
            <a:r>
              <a:rPr lang="en-US" sz="1400" dirty="0">
                <a:solidFill>
                  <a:schemeClr val="bg1"/>
                </a:solidFill>
              </a:rPr>
              <a:t>3</a:t>
            </a:r>
          </a:p>
        </p:txBody>
      </p:sp>
      <p:sp>
        <p:nvSpPr>
          <p:cNvPr id="63" name="TextBox 62"/>
          <p:cNvSpPr txBox="1"/>
          <p:nvPr/>
        </p:nvSpPr>
        <p:spPr>
          <a:xfrm>
            <a:off x="3017374" y="2183148"/>
            <a:ext cx="301896" cy="307777"/>
          </a:xfrm>
          <a:prstGeom prst="rect">
            <a:avLst/>
          </a:prstGeom>
          <a:noFill/>
        </p:spPr>
        <p:txBody>
          <a:bodyPr wrap="square" rtlCol="0">
            <a:spAutoFit/>
          </a:bodyPr>
          <a:lstStyle/>
          <a:p>
            <a:pPr algn="ctr"/>
            <a:r>
              <a:rPr lang="en-US" sz="1400" dirty="0" smtClean="0">
                <a:solidFill>
                  <a:schemeClr val="bg1"/>
                </a:solidFill>
              </a:rPr>
              <a:t>2</a:t>
            </a:r>
            <a:endParaRPr lang="en-US" sz="1400" dirty="0">
              <a:solidFill>
                <a:schemeClr val="bg1"/>
              </a:solidFill>
            </a:endParaRPr>
          </a:p>
        </p:txBody>
      </p:sp>
      <p:sp>
        <p:nvSpPr>
          <p:cNvPr id="64" name="TextBox 63"/>
          <p:cNvSpPr txBox="1"/>
          <p:nvPr/>
        </p:nvSpPr>
        <p:spPr>
          <a:xfrm>
            <a:off x="3354981" y="2488200"/>
            <a:ext cx="301896" cy="307777"/>
          </a:xfrm>
          <a:prstGeom prst="rect">
            <a:avLst/>
          </a:prstGeom>
          <a:noFill/>
        </p:spPr>
        <p:txBody>
          <a:bodyPr wrap="square" rtlCol="0">
            <a:spAutoFit/>
          </a:bodyPr>
          <a:lstStyle/>
          <a:p>
            <a:pPr algn="ctr"/>
            <a:r>
              <a:rPr lang="en-US" sz="1400" dirty="0" smtClean="0">
                <a:solidFill>
                  <a:schemeClr val="bg1"/>
                </a:solidFill>
              </a:rPr>
              <a:t>1</a:t>
            </a:r>
            <a:endParaRPr lang="en-US" sz="1400" dirty="0">
              <a:solidFill>
                <a:schemeClr val="bg1"/>
              </a:solidFill>
            </a:endParaRPr>
          </a:p>
        </p:txBody>
      </p:sp>
      <p:cxnSp>
        <p:nvCxnSpPr>
          <p:cNvPr id="23" name="Straight Connector 22"/>
          <p:cNvCxnSpPr/>
          <p:nvPr/>
        </p:nvCxnSpPr>
        <p:spPr>
          <a:xfrm>
            <a:off x="2834523" y="3272463"/>
            <a:ext cx="414476" cy="43842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2472290" y="2896008"/>
            <a:ext cx="257108" cy="25710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782031" y="3405498"/>
            <a:ext cx="193793" cy="338554"/>
          </a:xfrm>
          <a:prstGeom prst="rect">
            <a:avLst/>
          </a:prstGeom>
          <a:noFill/>
        </p:spPr>
        <p:txBody>
          <a:bodyPr wrap="square" rtlCol="0">
            <a:spAutoFit/>
          </a:bodyPr>
          <a:lstStyle/>
          <a:p>
            <a:r>
              <a:rPr lang="en-US" sz="1600" dirty="0"/>
              <a:t>A</a:t>
            </a:r>
          </a:p>
        </p:txBody>
      </p:sp>
      <p:sp>
        <p:nvSpPr>
          <p:cNvPr id="30" name="TextBox 29"/>
          <p:cNvSpPr txBox="1"/>
          <p:nvPr/>
        </p:nvSpPr>
        <p:spPr>
          <a:xfrm>
            <a:off x="2365868" y="2968637"/>
            <a:ext cx="193793" cy="338554"/>
          </a:xfrm>
          <a:prstGeom prst="rect">
            <a:avLst/>
          </a:prstGeom>
          <a:noFill/>
        </p:spPr>
        <p:txBody>
          <a:bodyPr wrap="square" rtlCol="0">
            <a:spAutoFit/>
          </a:bodyPr>
          <a:lstStyle/>
          <a:p>
            <a:r>
              <a:rPr lang="en-US" sz="1600" dirty="0"/>
              <a:t>B</a:t>
            </a:r>
          </a:p>
        </p:txBody>
      </p:sp>
      <p:sp>
        <p:nvSpPr>
          <p:cNvPr id="40" name="TextBox 39"/>
          <p:cNvSpPr txBox="1"/>
          <p:nvPr/>
        </p:nvSpPr>
        <p:spPr>
          <a:xfrm>
            <a:off x="5499530" y="4379895"/>
            <a:ext cx="301896" cy="307777"/>
          </a:xfrm>
          <a:prstGeom prst="rect">
            <a:avLst/>
          </a:prstGeom>
          <a:noFill/>
        </p:spPr>
        <p:txBody>
          <a:bodyPr wrap="square" rtlCol="0">
            <a:spAutoFit/>
          </a:bodyPr>
          <a:lstStyle/>
          <a:p>
            <a:pPr algn="ctr"/>
            <a:r>
              <a:rPr lang="en-US" sz="1400" dirty="0">
                <a:solidFill>
                  <a:schemeClr val="bg1"/>
                </a:solidFill>
              </a:rPr>
              <a:t>4</a:t>
            </a:r>
          </a:p>
        </p:txBody>
      </p:sp>
      <p:pic>
        <p:nvPicPr>
          <p:cNvPr id="45" name="Picture 2" descr="http://upload.wikimedia.org/wikipedia/commons/thumb/6/6d/Venn_A_intersect_B.svg/2000px-Venn_A_intersect_B.sv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00721" y="6112134"/>
            <a:ext cx="1043899" cy="745866"/>
          </a:xfrm>
          <a:prstGeom prst="rect">
            <a:avLst/>
          </a:prstGeom>
          <a:noFill/>
          <a:extLst>
            <a:ext uri="{909E8E84-426E-40DD-AFC4-6F175D3DCCD1}">
              <a14:hiddenFill xmlns:a14="http://schemas.microsoft.com/office/drawing/2010/main">
                <a:solidFill>
                  <a:srgbClr val="FFFFFF"/>
                </a:solidFill>
              </a14:hiddenFill>
            </a:ext>
          </a:extLst>
        </p:spPr>
      </p:pic>
      <p:cxnSp>
        <p:nvCxnSpPr>
          <p:cNvPr id="46" name="Straight Arrow Connector 45"/>
          <p:cNvCxnSpPr/>
          <p:nvPr/>
        </p:nvCxnSpPr>
        <p:spPr>
          <a:xfrm flipH="1">
            <a:off x="7458075" y="3549777"/>
            <a:ext cx="923135" cy="118805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9" name="Straight Connector 48"/>
          <p:cNvCxnSpPr/>
          <p:nvPr/>
        </p:nvCxnSpPr>
        <p:spPr>
          <a:xfrm>
            <a:off x="5915825" y="6170024"/>
            <a:ext cx="321726" cy="34031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5757678" y="6252259"/>
            <a:ext cx="193793" cy="338554"/>
          </a:xfrm>
          <a:prstGeom prst="rect">
            <a:avLst/>
          </a:prstGeom>
          <a:noFill/>
        </p:spPr>
        <p:txBody>
          <a:bodyPr wrap="square" rtlCol="0">
            <a:spAutoFit/>
          </a:bodyPr>
          <a:lstStyle/>
          <a:p>
            <a:r>
              <a:rPr lang="en-US" sz="1600" dirty="0"/>
              <a:t>A</a:t>
            </a:r>
          </a:p>
        </p:txBody>
      </p:sp>
      <p:sp>
        <p:nvSpPr>
          <p:cNvPr id="67" name="TextBox 66"/>
          <p:cNvSpPr txBox="1"/>
          <p:nvPr/>
        </p:nvSpPr>
        <p:spPr>
          <a:xfrm>
            <a:off x="8491202" y="4337718"/>
            <a:ext cx="1419253" cy="400110"/>
          </a:xfrm>
          <a:prstGeom prst="rect">
            <a:avLst/>
          </a:prstGeom>
          <a:noFill/>
        </p:spPr>
        <p:txBody>
          <a:bodyPr wrap="square" rtlCol="0">
            <a:spAutoFit/>
          </a:bodyPr>
          <a:lstStyle/>
          <a:p>
            <a:r>
              <a:rPr lang="en-US" sz="2000" dirty="0" smtClean="0"/>
              <a:t>RDD: </a:t>
            </a:r>
            <a:r>
              <a:rPr lang="en-US" sz="2000" b="1" dirty="0">
                <a:solidFill>
                  <a:srgbClr val="E8761D"/>
                </a:solidFill>
              </a:rPr>
              <a:t>z</a:t>
            </a:r>
          </a:p>
        </p:txBody>
      </p:sp>
      <p:pic>
        <p:nvPicPr>
          <p:cNvPr id="68" name="Picture 3" descr="C:\Dropbox\Databricks\images etc\green (Mobile).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81945" y="190145"/>
            <a:ext cx="505427" cy="674429"/>
          </a:xfrm>
          <a:prstGeom prst="rect">
            <a:avLst/>
          </a:prstGeom>
          <a:noFill/>
          <a:ln w="15875">
            <a:solidFill>
              <a:schemeClr val="tx1"/>
            </a:solidFill>
          </a:ln>
          <a:extLst>
            <a:ext uri="{909E8E84-426E-40DD-AFC4-6F175D3DCCD1}">
              <a14:hiddenFill xmlns:a14="http://schemas.microsoft.com/office/drawing/2010/main">
                <a:solidFill>
                  <a:srgbClr val="FFFFFF"/>
                </a:solidFill>
              </a14:hiddenFill>
            </a:ext>
          </a:extLst>
        </p:spPr>
      </p:pic>
      <p:sp>
        <p:nvSpPr>
          <p:cNvPr id="47" name="Rectangle 46"/>
          <p:cNvSpPr/>
          <p:nvPr/>
        </p:nvSpPr>
        <p:spPr>
          <a:xfrm>
            <a:off x="8567725" y="185142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8856715" y="2179500"/>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9200829" y="2486088"/>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p:cNvSpPr txBox="1"/>
          <p:nvPr/>
        </p:nvSpPr>
        <p:spPr>
          <a:xfrm>
            <a:off x="8594293" y="1852447"/>
            <a:ext cx="301896" cy="307777"/>
          </a:xfrm>
          <a:prstGeom prst="rect">
            <a:avLst/>
          </a:prstGeom>
          <a:noFill/>
        </p:spPr>
        <p:txBody>
          <a:bodyPr wrap="square" rtlCol="0">
            <a:spAutoFit/>
          </a:bodyPr>
          <a:lstStyle/>
          <a:p>
            <a:pPr algn="ctr"/>
            <a:r>
              <a:rPr lang="en-US" sz="1400" dirty="0">
                <a:solidFill>
                  <a:schemeClr val="bg1"/>
                </a:solidFill>
              </a:rPr>
              <a:t>9</a:t>
            </a:r>
          </a:p>
        </p:txBody>
      </p:sp>
      <p:sp>
        <p:nvSpPr>
          <p:cNvPr id="60" name="TextBox 59"/>
          <p:cNvSpPr txBox="1"/>
          <p:nvPr/>
        </p:nvSpPr>
        <p:spPr>
          <a:xfrm>
            <a:off x="8871802" y="2183148"/>
            <a:ext cx="301896" cy="307777"/>
          </a:xfrm>
          <a:prstGeom prst="rect">
            <a:avLst/>
          </a:prstGeom>
          <a:noFill/>
        </p:spPr>
        <p:txBody>
          <a:bodyPr wrap="square" rtlCol="0">
            <a:spAutoFit/>
          </a:bodyPr>
          <a:lstStyle/>
          <a:p>
            <a:pPr algn="ctr"/>
            <a:r>
              <a:rPr lang="en-US" sz="1400" dirty="0">
                <a:solidFill>
                  <a:schemeClr val="bg1"/>
                </a:solidFill>
              </a:rPr>
              <a:t>4</a:t>
            </a:r>
          </a:p>
        </p:txBody>
      </p:sp>
      <p:sp>
        <p:nvSpPr>
          <p:cNvPr id="61" name="TextBox 60"/>
          <p:cNvSpPr txBox="1"/>
          <p:nvPr/>
        </p:nvSpPr>
        <p:spPr>
          <a:xfrm>
            <a:off x="9209409" y="2488200"/>
            <a:ext cx="301896" cy="307777"/>
          </a:xfrm>
          <a:prstGeom prst="rect">
            <a:avLst/>
          </a:prstGeom>
          <a:noFill/>
        </p:spPr>
        <p:txBody>
          <a:bodyPr wrap="square" rtlCol="0">
            <a:spAutoFit/>
          </a:bodyPr>
          <a:lstStyle/>
          <a:p>
            <a:pPr algn="ctr"/>
            <a:r>
              <a:rPr lang="en-US" sz="1400" dirty="0" smtClean="0">
                <a:solidFill>
                  <a:schemeClr val="bg1"/>
                </a:solidFill>
              </a:rPr>
              <a:t>1</a:t>
            </a:r>
            <a:endParaRPr lang="en-US" sz="1400" dirty="0">
              <a:solidFill>
                <a:schemeClr val="bg1"/>
              </a:solidFill>
            </a:endParaRPr>
          </a:p>
        </p:txBody>
      </p:sp>
      <p:cxnSp>
        <p:nvCxnSpPr>
          <p:cNvPr id="69" name="Straight Connector 68"/>
          <p:cNvCxnSpPr/>
          <p:nvPr/>
        </p:nvCxnSpPr>
        <p:spPr>
          <a:xfrm>
            <a:off x="8688951" y="3272463"/>
            <a:ext cx="414476" cy="43842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8326718" y="2896008"/>
            <a:ext cx="257108" cy="25710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8636459" y="3405498"/>
            <a:ext cx="193793" cy="338554"/>
          </a:xfrm>
          <a:prstGeom prst="rect">
            <a:avLst/>
          </a:prstGeom>
          <a:noFill/>
        </p:spPr>
        <p:txBody>
          <a:bodyPr wrap="square" rtlCol="0">
            <a:spAutoFit/>
          </a:bodyPr>
          <a:lstStyle/>
          <a:p>
            <a:r>
              <a:rPr lang="en-US" sz="1600" dirty="0"/>
              <a:t>A</a:t>
            </a:r>
          </a:p>
        </p:txBody>
      </p:sp>
      <p:sp>
        <p:nvSpPr>
          <p:cNvPr id="72" name="TextBox 71"/>
          <p:cNvSpPr txBox="1"/>
          <p:nvPr/>
        </p:nvSpPr>
        <p:spPr>
          <a:xfrm>
            <a:off x="8220296" y="2968637"/>
            <a:ext cx="193793" cy="338554"/>
          </a:xfrm>
          <a:prstGeom prst="rect">
            <a:avLst/>
          </a:prstGeom>
          <a:noFill/>
        </p:spPr>
        <p:txBody>
          <a:bodyPr wrap="square" rtlCol="0">
            <a:spAutoFit/>
          </a:bodyPr>
          <a:lstStyle/>
          <a:p>
            <a:r>
              <a:rPr lang="en-US" sz="1600" dirty="0"/>
              <a:t>B</a:t>
            </a:r>
          </a:p>
        </p:txBody>
      </p:sp>
      <p:sp>
        <p:nvSpPr>
          <p:cNvPr id="37" name="Rectangle 36"/>
          <p:cNvSpPr/>
          <p:nvPr/>
        </p:nvSpPr>
        <p:spPr>
          <a:xfrm>
            <a:off x="6082577" y="4995449"/>
            <a:ext cx="2519122" cy="1079995"/>
          </a:xfrm>
          <a:prstGeom prst="rect">
            <a:avLst/>
          </a:prstGeom>
          <a:solidFill>
            <a:srgbClr val="E8761D"/>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E8761D"/>
              </a:solidFill>
            </a:endParaRPr>
          </a:p>
        </p:txBody>
      </p:sp>
      <p:sp>
        <p:nvSpPr>
          <p:cNvPr id="42" name="TextBox 41"/>
          <p:cNvSpPr txBox="1"/>
          <p:nvPr/>
        </p:nvSpPr>
        <p:spPr>
          <a:xfrm>
            <a:off x="6094856" y="5005999"/>
            <a:ext cx="301896" cy="307777"/>
          </a:xfrm>
          <a:prstGeom prst="rect">
            <a:avLst/>
          </a:prstGeom>
          <a:solidFill>
            <a:srgbClr val="915CCC"/>
          </a:solidFill>
        </p:spPr>
        <p:txBody>
          <a:bodyPr wrap="square" rtlCol="0">
            <a:spAutoFit/>
          </a:bodyPr>
          <a:lstStyle/>
          <a:p>
            <a:pPr algn="ctr"/>
            <a:r>
              <a:rPr lang="en-US" sz="1400" dirty="0">
                <a:solidFill>
                  <a:schemeClr val="bg1"/>
                </a:solidFill>
              </a:rPr>
              <a:t>2</a:t>
            </a:r>
          </a:p>
        </p:txBody>
      </p:sp>
      <p:sp>
        <p:nvSpPr>
          <p:cNvPr id="38" name="Rectangle 37"/>
          <p:cNvSpPr/>
          <p:nvPr/>
        </p:nvSpPr>
        <p:spPr>
          <a:xfrm>
            <a:off x="6382142" y="5304250"/>
            <a:ext cx="2519122" cy="1079995"/>
          </a:xfrm>
          <a:prstGeom prst="rect">
            <a:avLst/>
          </a:prstGeom>
          <a:solidFill>
            <a:srgbClr val="E8761D"/>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E8761D"/>
              </a:solidFill>
            </a:endParaRPr>
          </a:p>
        </p:txBody>
      </p:sp>
      <p:sp>
        <p:nvSpPr>
          <p:cNvPr id="43" name="TextBox 42"/>
          <p:cNvSpPr txBox="1"/>
          <p:nvPr/>
        </p:nvSpPr>
        <p:spPr>
          <a:xfrm>
            <a:off x="6397229" y="5317424"/>
            <a:ext cx="301896" cy="307777"/>
          </a:xfrm>
          <a:prstGeom prst="rect">
            <a:avLst/>
          </a:prstGeom>
          <a:solidFill>
            <a:srgbClr val="FFFF00"/>
          </a:solidFill>
        </p:spPr>
        <p:txBody>
          <a:bodyPr wrap="square" rtlCol="0">
            <a:spAutoFit/>
          </a:bodyPr>
          <a:lstStyle/>
          <a:p>
            <a:pPr algn="ctr"/>
            <a:r>
              <a:rPr lang="en-US" sz="1400" dirty="0"/>
              <a:t>1</a:t>
            </a:r>
          </a:p>
        </p:txBody>
      </p:sp>
      <p:sp>
        <p:nvSpPr>
          <p:cNvPr id="54" name="TextBox 53"/>
          <p:cNvSpPr txBox="1"/>
          <p:nvPr/>
        </p:nvSpPr>
        <p:spPr>
          <a:xfrm>
            <a:off x="6403564" y="5017349"/>
            <a:ext cx="301896" cy="307777"/>
          </a:xfrm>
          <a:prstGeom prst="rect">
            <a:avLst/>
          </a:prstGeom>
          <a:noFill/>
        </p:spPr>
        <p:txBody>
          <a:bodyPr wrap="square" rtlCol="0">
            <a:spAutoFit/>
          </a:bodyPr>
          <a:lstStyle/>
          <a:p>
            <a:pPr algn="ctr"/>
            <a:r>
              <a:rPr lang="en-US" sz="1400" dirty="0">
                <a:solidFill>
                  <a:schemeClr val="bg1"/>
                </a:solidFill>
              </a:rPr>
              <a:t>4</a:t>
            </a:r>
          </a:p>
        </p:txBody>
      </p:sp>
      <p:sp>
        <p:nvSpPr>
          <p:cNvPr id="73" name="TextBox 72"/>
          <p:cNvSpPr txBox="1"/>
          <p:nvPr/>
        </p:nvSpPr>
        <p:spPr>
          <a:xfrm>
            <a:off x="6741171" y="5322401"/>
            <a:ext cx="301896" cy="307777"/>
          </a:xfrm>
          <a:prstGeom prst="rect">
            <a:avLst/>
          </a:prstGeom>
          <a:noFill/>
        </p:spPr>
        <p:txBody>
          <a:bodyPr wrap="square" rtlCol="0">
            <a:spAutoFit/>
          </a:bodyPr>
          <a:lstStyle/>
          <a:p>
            <a:pPr algn="ctr"/>
            <a:r>
              <a:rPr lang="en-US" sz="1400" dirty="0" smtClean="0">
                <a:solidFill>
                  <a:schemeClr val="bg1"/>
                </a:solidFill>
              </a:rPr>
              <a:t>1</a:t>
            </a:r>
            <a:endParaRPr lang="en-US" sz="1400" dirty="0">
              <a:solidFill>
                <a:schemeClr val="bg1"/>
              </a:solidFill>
            </a:endParaRPr>
          </a:p>
        </p:txBody>
      </p:sp>
    </p:spTree>
    <p:extLst>
      <p:ext uri="{BB962C8B-B14F-4D97-AF65-F5344CB8AC3E}">
        <p14:creationId xmlns:p14="http://schemas.microsoft.com/office/powerpoint/2010/main" val="14964064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zip</a:t>
            </a:r>
            <a:endParaRPr lang="en-US" dirty="0"/>
          </a:p>
        </p:txBody>
      </p:sp>
      <p:sp>
        <p:nvSpPr>
          <p:cNvPr id="9" name="TextBox 8"/>
          <p:cNvSpPr txBox="1"/>
          <p:nvPr/>
        </p:nvSpPr>
        <p:spPr>
          <a:xfrm>
            <a:off x="3732525" y="1335549"/>
            <a:ext cx="1419253" cy="400110"/>
          </a:xfrm>
          <a:prstGeom prst="rect">
            <a:avLst/>
          </a:prstGeom>
          <a:noFill/>
        </p:spPr>
        <p:txBody>
          <a:bodyPr wrap="square" rtlCol="0">
            <a:spAutoFit/>
          </a:bodyPr>
          <a:lstStyle/>
          <a:p>
            <a:r>
              <a:rPr lang="en-US" sz="2000" dirty="0" smtClean="0"/>
              <a:t>RDD: </a:t>
            </a:r>
            <a:r>
              <a:rPr lang="en-US" sz="2000" b="1" dirty="0" smtClean="0">
                <a:solidFill>
                  <a:srgbClr val="1482AC"/>
                </a:solidFill>
              </a:rPr>
              <a:t>x</a:t>
            </a:r>
            <a:endParaRPr lang="en-US" sz="2000" b="1" dirty="0">
              <a:solidFill>
                <a:srgbClr val="1482AC"/>
              </a:solidFill>
            </a:endParaRPr>
          </a:p>
        </p:txBody>
      </p:sp>
      <p:pic>
        <p:nvPicPr>
          <p:cNvPr id="11" name="Picture 2" descr="http://www.insideoutretreats.com/site/images/TransformationButterflie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7446" y="6378507"/>
            <a:ext cx="2009304" cy="479493"/>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p:cNvSpPr txBox="1"/>
          <p:nvPr/>
        </p:nvSpPr>
        <p:spPr>
          <a:xfrm>
            <a:off x="9406649" y="1335549"/>
            <a:ext cx="1419253" cy="400110"/>
          </a:xfrm>
          <a:prstGeom prst="rect">
            <a:avLst/>
          </a:prstGeom>
          <a:noFill/>
        </p:spPr>
        <p:txBody>
          <a:bodyPr wrap="square" rtlCol="0">
            <a:spAutoFit/>
          </a:bodyPr>
          <a:lstStyle/>
          <a:p>
            <a:r>
              <a:rPr lang="en-US" sz="2000" dirty="0" smtClean="0"/>
              <a:t>RDD: </a:t>
            </a:r>
            <a:r>
              <a:rPr lang="en-US" sz="2000" b="1" dirty="0">
                <a:solidFill>
                  <a:srgbClr val="1482AC"/>
                </a:solidFill>
              </a:rPr>
              <a:t>y</a:t>
            </a:r>
          </a:p>
        </p:txBody>
      </p:sp>
      <p:cxnSp>
        <p:nvCxnSpPr>
          <p:cNvPr id="29" name="Straight Arrow Connector 28"/>
          <p:cNvCxnSpPr>
            <a:endCxn id="40" idx="0"/>
          </p:cNvCxnSpPr>
          <p:nvPr/>
        </p:nvCxnSpPr>
        <p:spPr>
          <a:xfrm>
            <a:off x="3985376" y="3747464"/>
            <a:ext cx="1665102" cy="63243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7" name="Rectangle 56"/>
          <p:cNvSpPr/>
          <p:nvPr/>
        </p:nvSpPr>
        <p:spPr>
          <a:xfrm>
            <a:off x="2713297" y="185142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3002287" y="2179500"/>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a:off x="3346401" y="2486088"/>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p:cNvSpPr txBox="1"/>
          <p:nvPr/>
        </p:nvSpPr>
        <p:spPr>
          <a:xfrm>
            <a:off x="2739865" y="1852447"/>
            <a:ext cx="301896" cy="307777"/>
          </a:xfrm>
          <a:prstGeom prst="rect">
            <a:avLst/>
          </a:prstGeom>
          <a:noFill/>
        </p:spPr>
        <p:txBody>
          <a:bodyPr wrap="square" rtlCol="0">
            <a:spAutoFit/>
          </a:bodyPr>
          <a:lstStyle/>
          <a:p>
            <a:pPr algn="ctr"/>
            <a:r>
              <a:rPr lang="en-US" sz="1400" dirty="0">
                <a:solidFill>
                  <a:schemeClr val="bg1"/>
                </a:solidFill>
              </a:rPr>
              <a:t>3</a:t>
            </a:r>
          </a:p>
        </p:txBody>
      </p:sp>
      <p:sp>
        <p:nvSpPr>
          <p:cNvPr id="63" name="TextBox 62"/>
          <p:cNvSpPr txBox="1"/>
          <p:nvPr/>
        </p:nvSpPr>
        <p:spPr>
          <a:xfrm>
            <a:off x="3017374" y="2183148"/>
            <a:ext cx="301896" cy="307777"/>
          </a:xfrm>
          <a:prstGeom prst="rect">
            <a:avLst/>
          </a:prstGeom>
          <a:noFill/>
        </p:spPr>
        <p:txBody>
          <a:bodyPr wrap="square" rtlCol="0">
            <a:spAutoFit/>
          </a:bodyPr>
          <a:lstStyle/>
          <a:p>
            <a:pPr algn="ctr"/>
            <a:r>
              <a:rPr lang="en-US" sz="1400" dirty="0" smtClean="0">
                <a:solidFill>
                  <a:schemeClr val="bg1"/>
                </a:solidFill>
              </a:rPr>
              <a:t>2</a:t>
            </a:r>
            <a:endParaRPr lang="en-US" sz="1400" dirty="0">
              <a:solidFill>
                <a:schemeClr val="bg1"/>
              </a:solidFill>
            </a:endParaRPr>
          </a:p>
        </p:txBody>
      </p:sp>
      <p:sp>
        <p:nvSpPr>
          <p:cNvPr id="64" name="TextBox 63"/>
          <p:cNvSpPr txBox="1"/>
          <p:nvPr/>
        </p:nvSpPr>
        <p:spPr>
          <a:xfrm>
            <a:off x="3354981" y="2488200"/>
            <a:ext cx="301896" cy="307777"/>
          </a:xfrm>
          <a:prstGeom prst="rect">
            <a:avLst/>
          </a:prstGeom>
          <a:noFill/>
        </p:spPr>
        <p:txBody>
          <a:bodyPr wrap="square" rtlCol="0">
            <a:spAutoFit/>
          </a:bodyPr>
          <a:lstStyle/>
          <a:p>
            <a:pPr algn="ctr"/>
            <a:r>
              <a:rPr lang="en-US" sz="1400" dirty="0" smtClean="0">
                <a:solidFill>
                  <a:schemeClr val="bg1"/>
                </a:solidFill>
              </a:rPr>
              <a:t>1</a:t>
            </a:r>
            <a:endParaRPr lang="en-US" sz="1400" dirty="0">
              <a:solidFill>
                <a:schemeClr val="bg1"/>
              </a:solidFill>
            </a:endParaRPr>
          </a:p>
        </p:txBody>
      </p:sp>
      <p:cxnSp>
        <p:nvCxnSpPr>
          <p:cNvPr id="23" name="Straight Connector 22"/>
          <p:cNvCxnSpPr/>
          <p:nvPr/>
        </p:nvCxnSpPr>
        <p:spPr>
          <a:xfrm>
            <a:off x="2834523" y="3272463"/>
            <a:ext cx="414476" cy="43842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2472290" y="2896008"/>
            <a:ext cx="257108" cy="25710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782031" y="3405498"/>
            <a:ext cx="193793" cy="338554"/>
          </a:xfrm>
          <a:prstGeom prst="rect">
            <a:avLst/>
          </a:prstGeom>
          <a:noFill/>
        </p:spPr>
        <p:txBody>
          <a:bodyPr wrap="square" rtlCol="0">
            <a:spAutoFit/>
          </a:bodyPr>
          <a:lstStyle/>
          <a:p>
            <a:r>
              <a:rPr lang="en-US" sz="1600" dirty="0"/>
              <a:t>A</a:t>
            </a:r>
          </a:p>
        </p:txBody>
      </p:sp>
      <p:sp>
        <p:nvSpPr>
          <p:cNvPr id="30" name="TextBox 29"/>
          <p:cNvSpPr txBox="1"/>
          <p:nvPr/>
        </p:nvSpPr>
        <p:spPr>
          <a:xfrm>
            <a:off x="2365868" y="2968637"/>
            <a:ext cx="193793" cy="338554"/>
          </a:xfrm>
          <a:prstGeom prst="rect">
            <a:avLst/>
          </a:prstGeom>
          <a:noFill/>
        </p:spPr>
        <p:txBody>
          <a:bodyPr wrap="square" rtlCol="0">
            <a:spAutoFit/>
          </a:bodyPr>
          <a:lstStyle/>
          <a:p>
            <a:r>
              <a:rPr lang="en-US" sz="1600" dirty="0"/>
              <a:t>B</a:t>
            </a:r>
          </a:p>
        </p:txBody>
      </p:sp>
      <p:sp>
        <p:nvSpPr>
          <p:cNvPr id="36" name="Rectangle 35"/>
          <p:cNvSpPr/>
          <p:nvPr/>
        </p:nvSpPr>
        <p:spPr>
          <a:xfrm>
            <a:off x="5754531" y="4688773"/>
            <a:ext cx="2519122" cy="1079995"/>
          </a:xfrm>
          <a:prstGeom prst="rect">
            <a:avLst/>
          </a:prstGeom>
          <a:solidFill>
            <a:srgbClr val="E8761D"/>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E8761D"/>
              </a:solidFill>
            </a:endParaRPr>
          </a:p>
        </p:txBody>
      </p:sp>
      <p:sp>
        <p:nvSpPr>
          <p:cNvPr id="40" name="TextBox 39"/>
          <p:cNvSpPr txBox="1"/>
          <p:nvPr/>
        </p:nvSpPr>
        <p:spPr>
          <a:xfrm>
            <a:off x="5499530" y="4379895"/>
            <a:ext cx="301896" cy="307777"/>
          </a:xfrm>
          <a:prstGeom prst="rect">
            <a:avLst/>
          </a:prstGeom>
          <a:noFill/>
        </p:spPr>
        <p:txBody>
          <a:bodyPr wrap="square" rtlCol="0">
            <a:spAutoFit/>
          </a:bodyPr>
          <a:lstStyle/>
          <a:p>
            <a:pPr algn="ctr"/>
            <a:r>
              <a:rPr lang="en-US" sz="1400" dirty="0">
                <a:solidFill>
                  <a:schemeClr val="bg1"/>
                </a:solidFill>
              </a:rPr>
              <a:t>4</a:t>
            </a:r>
          </a:p>
        </p:txBody>
      </p:sp>
      <p:sp>
        <p:nvSpPr>
          <p:cNvPr id="41" name="TextBox 40"/>
          <p:cNvSpPr txBox="1"/>
          <p:nvPr/>
        </p:nvSpPr>
        <p:spPr>
          <a:xfrm>
            <a:off x="5768723" y="4706723"/>
            <a:ext cx="301896" cy="307777"/>
          </a:xfrm>
          <a:prstGeom prst="rect">
            <a:avLst/>
          </a:prstGeom>
          <a:solidFill>
            <a:srgbClr val="92D050"/>
          </a:solidFill>
        </p:spPr>
        <p:txBody>
          <a:bodyPr wrap="square" rtlCol="0">
            <a:spAutoFit/>
          </a:bodyPr>
          <a:lstStyle/>
          <a:p>
            <a:pPr algn="ctr"/>
            <a:r>
              <a:rPr lang="en-US" sz="1400" dirty="0">
                <a:solidFill>
                  <a:schemeClr val="bg1"/>
                </a:solidFill>
              </a:rPr>
              <a:t>3</a:t>
            </a:r>
          </a:p>
        </p:txBody>
      </p:sp>
      <p:pic>
        <p:nvPicPr>
          <p:cNvPr id="45" name="Picture 2" descr="http://upload.wikimedia.org/wikipedia/commons/thumb/6/6d/Venn_A_intersect_B.svg/2000px-Venn_A_intersect_B.sv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00721" y="6112134"/>
            <a:ext cx="1043899" cy="745866"/>
          </a:xfrm>
          <a:prstGeom prst="rect">
            <a:avLst/>
          </a:prstGeom>
          <a:noFill/>
          <a:extLst>
            <a:ext uri="{909E8E84-426E-40DD-AFC4-6F175D3DCCD1}">
              <a14:hiddenFill xmlns:a14="http://schemas.microsoft.com/office/drawing/2010/main">
                <a:solidFill>
                  <a:srgbClr val="FFFFFF"/>
                </a:solidFill>
              </a14:hiddenFill>
            </a:ext>
          </a:extLst>
        </p:spPr>
      </p:pic>
      <p:cxnSp>
        <p:nvCxnSpPr>
          <p:cNvPr id="46" name="Straight Arrow Connector 45"/>
          <p:cNvCxnSpPr/>
          <p:nvPr/>
        </p:nvCxnSpPr>
        <p:spPr>
          <a:xfrm flipH="1">
            <a:off x="7172325" y="3326952"/>
            <a:ext cx="1007123" cy="105189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9" name="Straight Connector 48"/>
          <p:cNvCxnSpPr/>
          <p:nvPr/>
        </p:nvCxnSpPr>
        <p:spPr>
          <a:xfrm>
            <a:off x="5915825" y="6170024"/>
            <a:ext cx="321726" cy="34031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5500039" y="5756783"/>
            <a:ext cx="257108" cy="25710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5757678" y="6252259"/>
            <a:ext cx="193793" cy="338554"/>
          </a:xfrm>
          <a:prstGeom prst="rect">
            <a:avLst/>
          </a:prstGeom>
          <a:noFill/>
        </p:spPr>
        <p:txBody>
          <a:bodyPr wrap="square" rtlCol="0">
            <a:spAutoFit/>
          </a:bodyPr>
          <a:lstStyle/>
          <a:p>
            <a:r>
              <a:rPr lang="en-US" sz="1600" dirty="0"/>
              <a:t>A</a:t>
            </a:r>
          </a:p>
        </p:txBody>
      </p:sp>
      <p:sp>
        <p:nvSpPr>
          <p:cNvPr id="53" name="TextBox 52"/>
          <p:cNvSpPr txBox="1"/>
          <p:nvPr/>
        </p:nvSpPr>
        <p:spPr>
          <a:xfrm>
            <a:off x="5384092" y="5810362"/>
            <a:ext cx="193793" cy="338554"/>
          </a:xfrm>
          <a:prstGeom prst="rect">
            <a:avLst/>
          </a:prstGeom>
          <a:noFill/>
        </p:spPr>
        <p:txBody>
          <a:bodyPr wrap="square" rtlCol="0">
            <a:spAutoFit/>
          </a:bodyPr>
          <a:lstStyle/>
          <a:p>
            <a:r>
              <a:rPr lang="en-US" sz="1600" dirty="0"/>
              <a:t>B</a:t>
            </a:r>
          </a:p>
        </p:txBody>
      </p:sp>
      <p:sp>
        <p:nvSpPr>
          <p:cNvPr id="67" name="TextBox 66"/>
          <p:cNvSpPr txBox="1"/>
          <p:nvPr/>
        </p:nvSpPr>
        <p:spPr>
          <a:xfrm>
            <a:off x="8491202" y="4337718"/>
            <a:ext cx="1419253" cy="400110"/>
          </a:xfrm>
          <a:prstGeom prst="rect">
            <a:avLst/>
          </a:prstGeom>
          <a:noFill/>
        </p:spPr>
        <p:txBody>
          <a:bodyPr wrap="square" rtlCol="0">
            <a:spAutoFit/>
          </a:bodyPr>
          <a:lstStyle/>
          <a:p>
            <a:r>
              <a:rPr lang="en-US" sz="2000" dirty="0" smtClean="0"/>
              <a:t>RDD: </a:t>
            </a:r>
            <a:r>
              <a:rPr lang="en-US" sz="2000" b="1" dirty="0">
                <a:solidFill>
                  <a:srgbClr val="E8761D"/>
                </a:solidFill>
              </a:rPr>
              <a:t>z</a:t>
            </a:r>
          </a:p>
        </p:txBody>
      </p:sp>
      <p:pic>
        <p:nvPicPr>
          <p:cNvPr id="68" name="Picture 3" descr="C:\Dropbox\Databricks\images etc\green (Mobile).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81945" y="190145"/>
            <a:ext cx="505427" cy="674429"/>
          </a:xfrm>
          <a:prstGeom prst="rect">
            <a:avLst/>
          </a:prstGeom>
          <a:noFill/>
          <a:ln w="15875">
            <a:solidFill>
              <a:schemeClr val="tx1"/>
            </a:solidFill>
          </a:ln>
          <a:extLst>
            <a:ext uri="{909E8E84-426E-40DD-AFC4-6F175D3DCCD1}">
              <a14:hiddenFill xmlns:a14="http://schemas.microsoft.com/office/drawing/2010/main">
                <a:solidFill>
                  <a:srgbClr val="FFFFFF"/>
                </a:solidFill>
              </a14:hiddenFill>
            </a:ext>
          </a:extLst>
        </p:spPr>
      </p:pic>
      <p:sp>
        <p:nvSpPr>
          <p:cNvPr id="47" name="Rectangle 46"/>
          <p:cNvSpPr/>
          <p:nvPr/>
        </p:nvSpPr>
        <p:spPr>
          <a:xfrm>
            <a:off x="8567725" y="185142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8856715" y="2179500"/>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9200829" y="2486088"/>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p:cNvSpPr txBox="1"/>
          <p:nvPr/>
        </p:nvSpPr>
        <p:spPr>
          <a:xfrm>
            <a:off x="8594293" y="1852447"/>
            <a:ext cx="301896" cy="307777"/>
          </a:xfrm>
          <a:prstGeom prst="rect">
            <a:avLst/>
          </a:prstGeom>
          <a:noFill/>
        </p:spPr>
        <p:txBody>
          <a:bodyPr wrap="square" rtlCol="0">
            <a:spAutoFit/>
          </a:bodyPr>
          <a:lstStyle/>
          <a:p>
            <a:pPr algn="ctr"/>
            <a:r>
              <a:rPr lang="en-US" sz="1400" dirty="0">
                <a:solidFill>
                  <a:schemeClr val="bg1"/>
                </a:solidFill>
              </a:rPr>
              <a:t>9</a:t>
            </a:r>
          </a:p>
        </p:txBody>
      </p:sp>
      <p:sp>
        <p:nvSpPr>
          <p:cNvPr id="60" name="TextBox 59"/>
          <p:cNvSpPr txBox="1"/>
          <p:nvPr/>
        </p:nvSpPr>
        <p:spPr>
          <a:xfrm>
            <a:off x="8871802" y="2183148"/>
            <a:ext cx="301896" cy="307777"/>
          </a:xfrm>
          <a:prstGeom prst="rect">
            <a:avLst/>
          </a:prstGeom>
          <a:noFill/>
        </p:spPr>
        <p:txBody>
          <a:bodyPr wrap="square" rtlCol="0">
            <a:spAutoFit/>
          </a:bodyPr>
          <a:lstStyle/>
          <a:p>
            <a:pPr algn="ctr"/>
            <a:r>
              <a:rPr lang="en-US" sz="1400" dirty="0">
                <a:solidFill>
                  <a:schemeClr val="bg1"/>
                </a:solidFill>
              </a:rPr>
              <a:t>4</a:t>
            </a:r>
          </a:p>
        </p:txBody>
      </p:sp>
      <p:sp>
        <p:nvSpPr>
          <p:cNvPr id="61" name="TextBox 60"/>
          <p:cNvSpPr txBox="1"/>
          <p:nvPr/>
        </p:nvSpPr>
        <p:spPr>
          <a:xfrm>
            <a:off x="9209409" y="2488200"/>
            <a:ext cx="301896" cy="307777"/>
          </a:xfrm>
          <a:prstGeom prst="rect">
            <a:avLst/>
          </a:prstGeom>
          <a:noFill/>
        </p:spPr>
        <p:txBody>
          <a:bodyPr wrap="square" rtlCol="0">
            <a:spAutoFit/>
          </a:bodyPr>
          <a:lstStyle/>
          <a:p>
            <a:pPr algn="ctr"/>
            <a:r>
              <a:rPr lang="en-US" sz="1400" dirty="0" smtClean="0">
                <a:solidFill>
                  <a:schemeClr val="bg1"/>
                </a:solidFill>
              </a:rPr>
              <a:t>1</a:t>
            </a:r>
            <a:endParaRPr lang="en-US" sz="1400" dirty="0">
              <a:solidFill>
                <a:schemeClr val="bg1"/>
              </a:solidFill>
            </a:endParaRPr>
          </a:p>
        </p:txBody>
      </p:sp>
      <p:cxnSp>
        <p:nvCxnSpPr>
          <p:cNvPr id="69" name="Straight Connector 68"/>
          <p:cNvCxnSpPr/>
          <p:nvPr/>
        </p:nvCxnSpPr>
        <p:spPr>
          <a:xfrm>
            <a:off x="8688951" y="3272463"/>
            <a:ext cx="414476" cy="43842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8326718" y="2896008"/>
            <a:ext cx="257108" cy="25710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8636459" y="3405498"/>
            <a:ext cx="193793" cy="338554"/>
          </a:xfrm>
          <a:prstGeom prst="rect">
            <a:avLst/>
          </a:prstGeom>
          <a:noFill/>
        </p:spPr>
        <p:txBody>
          <a:bodyPr wrap="square" rtlCol="0">
            <a:spAutoFit/>
          </a:bodyPr>
          <a:lstStyle/>
          <a:p>
            <a:r>
              <a:rPr lang="en-US" sz="1600" dirty="0"/>
              <a:t>A</a:t>
            </a:r>
          </a:p>
        </p:txBody>
      </p:sp>
      <p:sp>
        <p:nvSpPr>
          <p:cNvPr id="72" name="TextBox 71"/>
          <p:cNvSpPr txBox="1"/>
          <p:nvPr/>
        </p:nvSpPr>
        <p:spPr>
          <a:xfrm>
            <a:off x="8220296" y="2968637"/>
            <a:ext cx="193793" cy="338554"/>
          </a:xfrm>
          <a:prstGeom prst="rect">
            <a:avLst/>
          </a:prstGeom>
          <a:noFill/>
        </p:spPr>
        <p:txBody>
          <a:bodyPr wrap="square" rtlCol="0">
            <a:spAutoFit/>
          </a:bodyPr>
          <a:lstStyle/>
          <a:p>
            <a:r>
              <a:rPr lang="en-US" sz="1600" dirty="0"/>
              <a:t>B</a:t>
            </a:r>
          </a:p>
        </p:txBody>
      </p:sp>
      <p:sp>
        <p:nvSpPr>
          <p:cNvPr id="37" name="Rectangle 36"/>
          <p:cNvSpPr/>
          <p:nvPr/>
        </p:nvSpPr>
        <p:spPr>
          <a:xfrm>
            <a:off x="6082577" y="4995449"/>
            <a:ext cx="2519122" cy="1079995"/>
          </a:xfrm>
          <a:prstGeom prst="rect">
            <a:avLst/>
          </a:prstGeom>
          <a:solidFill>
            <a:srgbClr val="E8761D"/>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E8761D"/>
              </a:solidFill>
            </a:endParaRPr>
          </a:p>
        </p:txBody>
      </p:sp>
      <p:sp>
        <p:nvSpPr>
          <p:cNvPr id="42" name="TextBox 41"/>
          <p:cNvSpPr txBox="1"/>
          <p:nvPr/>
        </p:nvSpPr>
        <p:spPr>
          <a:xfrm>
            <a:off x="6094856" y="5005999"/>
            <a:ext cx="301896" cy="307777"/>
          </a:xfrm>
          <a:prstGeom prst="rect">
            <a:avLst/>
          </a:prstGeom>
          <a:solidFill>
            <a:srgbClr val="915CCC"/>
          </a:solidFill>
        </p:spPr>
        <p:txBody>
          <a:bodyPr wrap="square" rtlCol="0">
            <a:spAutoFit/>
          </a:bodyPr>
          <a:lstStyle/>
          <a:p>
            <a:pPr algn="ctr"/>
            <a:r>
              <a:rPr lang="en-US" sz="1400" dirty="0">
                <a:solidFill>
                  <a:schemeClr val="bg1"/>
                </a:solidFill>
              </a:rPr>
              <a:t>2</a:t>
            </a:r>
          </a:p>
        </p:txBody>
      </p:sp>
      <p:sp>
        <p:nvSpPr>
          <p:cNvPr id="38" name="Rectangle 37"/>
          <p:cNvSpPr/>
          <p:nvPr/>
        </p:nvSpPr>
        <p:spPr>
          <a:xfrm>
            <a:off x="6382142" y="5304250"/>
            <a:ext cx="2519122" cy="1079995"/>
          </a:xfrm>
          <a:prstGeom prst="rect">
            <a:avLst/>
          </a:prstGeom>
          <a:solidFill>
            <a:srgbClr val="E8761D"/>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E8761D"/>
              </a:solidFill>
            </a:endParaRPr>
          </a:p>
        </p:txBody>
      </p:sp>
      <p:sp>
        <p:nvSpPr>
          <p:cNvPr id="43" name="TextBox 42"/>
          <p:cNvSpPr txBox="1"/>
          <p:nvPr/>
        </p:nvSpPr>
        <p:spPr>
          <a:xfrm>
            <a:off x="6397229" y="5317424"/>
            <a:ext cx="301896" cy="307777"/>
          </a:xfrm>
          <a:prstGeom prst="rect">
            <a:avLst/>
          </a:prstGeom>
          <a:solidFill>
            <a:srgbClr val="FFFF00"/>
          </a:solidFill>
        </p:spPr>
        <p:txBody>
          <a:bodyPr wrap="square" rtlCol="0">
            <a:spAutoFit/>
          </a:bodyPr>
          <a:lstStyle/>
          <a:p>
            <a:pPr algn="ctr"/>
            <a:r>
              <a:rPr lang="en-US" sz="1400" dirty="0"/>
              <a:t>1</a:t>
            </a:r>
          </a:p>
        </p:txBody>
      </p:sp>
      <p:sp>
        <p:nvSpPr>
          <p:cNvPr id="52" name="TextBox 51"/>
          <p:cNvSpPr txBox="1"/>
          <p:nvPr/>
        </p:nvSpPr>
        <p:spPr>
          <a:xfrm>
            <a:off x="6126055" y="4686648"/>
            <a:ext cx="301896" cy="307777"/>
          </a:xfrm>
          <a:prstGeom prst="rect">
            <a:avLst/>
          </a:prstGeom>
          <a:noFill/>
        </p:spPr>
        <p:txBody>
          <a:bodyPr wrap="square" rtlCol="0">
            <a:spAutoFit/>
          </a:bodyPr>
          <a:lstStyle/>
          <a:p>
            <a:pPr algn="ctr"/>
            <a:r>
              <a:rPr lang="en-US" sz="1400" dirty="0">
                <a:solidFill>
                  <a:schemeClr val="bg1"/>
                </a:solidFill>
              </a:rPr>
              <a:t>9</a:t>
            </a:r>
          </a:p>
        </p:txBody>
      </p:sp>
      <p:sp>
        <p:nvSpPr>
          <p:cNvPr id="54" name="TextBox 53"/>
          <p:cNvSpPr txBox="1"/>
          <p:nvPr/>
        </p:nvSpPr>
        <p:spPr>
          <a:xfrm>
            <a:off x="6403564" y="5017349"/>
            <a:ext cx="301896" cy="307777"/>
          </a:xfrm>
          <a:prstGeom prst="rect">
            <a:avLst/>
          </a:prstGeom>
          <a:noFill/>
        </p:spPr>
        <p:txBody>
          <a:bodyPr wrap="square" rtlCol="0">
            <a:spAutoFit/>
          </a:bodyPr>
          <a:lstStyle/>
          <a:p>
            <a:pPr algn="ctr"/>
            <a:r>
              <a:rPr lang="en-US" sz="1400" dirty="0">
                <a:solidFill>
                  <a:schemeClr val="bg1"/>
                </a:solidFill>
              </a:rPr>
              <a:t>4</a:t>
            </a:r>
          </a:p>
        </p:txBody>
      </p:sp>
      <p:sp>
        <p:nvSpPr>
          <p:cNvPr id="73" name="TextBox 72"/>
          <p:cNvSpPr txBox="1"/>
          <p:nvPr/>
        </p:nvSpPr>
        <p:spPr>
          <a:xfrm>
            <a:off x="6741171" y="5322401"/>
            <a:ext cx="301896" cy="307777"/>
          </a:xfrm>
          <a:prstGeom prst="rect">
            <a:avLst/>
          </a:prstGeom>
          <a:noFill/>
        </p:spPr>
        <p:txBody>
          <a:bodyPr wrap="square" rtlCol="0">
            <a:spAutoFit/>
          </a:bodyPr>
          <a:lstStyle/>
          <a:p>
            <a:pPr algn="ctr"/>
            <a:r>
              <a:rPr lang="en-US" sz="1400" dirty="0" smtClean="0">
                <a:solidFill>
                  <a:schemeClr val="bg1"/>
                </a:solidFill>
              </a:rPr>
              <a:t>1</a:t>
            </a:r>
            <a:endParaRPr lang="en-US" sz="1400" dirty="0">
              <a:solidFill>
                <a:schemeClr val="bg1"/>
              </a:solidFill>
            </a:endParaRPr>
          </a:p>
        </p:txBody>
      </p:sp>
    </p:spTree>
    <p:extLst>
      <p:ext uri="{BB962C8B-B14F-4D97-AF65-F5344CB8AC3E}">
        <p14:creationId xmlns:p14="http://schemas.microsoft.com/office/powerpoint/2010/main" val="7280988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zip</a:t>
            </a:r>
            <a:endParaRPr lang="en-US" dirty="0"/>
          </a:p>
        </p:txBody>
      </p:sp>
      <p:sp>
        <p:nvSpPr>
          <p:cNvPr id="6" name="Rectangle 5"/>
          <p:cNvSpPr/>
          <p:nvPr/>
        </p:nvSpPr>
        <p:spPr>
          <a:xfrm>
            <a:off x="4661386" y="464130"/>
            <a:ext cx="1187062" cy="508916"/>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8095" y="5348143"/>
            <a:ext cx="384473" cy="566349"/>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18217" y="3815985"/>
            <a:ext cx="564230" cy="564230"/>
          </a:xfrm>
          <a:prstGeom prst="rect">
            <a:avLst/>
          </a:prstGeom>
        </p:spPr>
      </p:pic>
      <p:cxnSp>
        <p:nvCxnSpPr>
          <p:cNvPr id="14" name="Straight Connector 13"/>
          <p:cNvCxnSpPr/>
          <p:nvPr/>
        </p:nvCxnSpPr>
        <p:spPr>
          <a:xfrm>
            <a:off x="2454442" y="4916592"/>
            <a:ext cx="4627096" cy="0"/>
          </a:xfrm>
          <a:prstGeom prst="line">
            <a:avLst/>
          </a:prstGeom>
          <a:ln w="19050">
            <a:solidFill>
              <a:schemeClr val="tx1"/>
            </a:solidFill>
          </a:ln>
        </p:spPr>
        <p:style>
          <a:lnRef idx="2">
            <a:schemeClr val="accent6"/>
          </a:lnRef>
          <a:fillRef idx="0">
            <a:schemeClr val="accent6"/>
          </a:fillRef>
          <a:effectRef idx="1">
            <a:schemeClr val="accent6"/>
          </a:effectRef>
          <a:fontRef idx="minor">
            <a:schemeClr val="tx1"/>
          </a:fontRef>
        </p:style>
      </p:cxnSp>
      <p:sp>
        <p:nvSpPr>
          <p:cNvPr id="15" name="TextBox 14"/>
          <p:cNvSpPr txBox="1"/>
          <p:nvPr/>
        </p:nvSpPr>
        <p:spPr>
          <a:xfrm>
            <a:off x="2451175" y="3549135"/>
            <a:ext cx="6216191" cy="1169551"/>
          </a:xfrm>
          <a:prstGeom prst="rect">
            <a:avLst/>
          </a:prstGeom>
          <a:noFill/>
        </p:spPr>
        <p:txBody>
          <a:bodyPr wrap="square" rtlCol="0">
            <a:spAutoFit/>
          </a:bodyPr>
          <a:lstStyle/>
          <a:p>
            <a:r>
              <a:rPr lang="en-US" sz="1400" b="1" dirty="0">
                <a:solidFill>
                  <a:srgbClr val="0070C0"/>
                </a:solidFill>
                <a:latin typeface="Consolas" panose="020B0609020204030204" pitchFamily="49" charset="0"/>
                <a:ea typeface="Anonymous Pro" panose="02060609030202000504" pitchFamily="49" charset="0"/>
                <a:cs typeface="Consolas" panose="020B0609020204030204" pitchFamily="49" charset="0"/>
              </a:rPr>
              <a:t>x</a:t>
            </a:r>
            <a:r>
              <a:rPr lang="en-US" sz="1400" dirty="0">
                <a:latin typeface="Consolas" panose="020B0609020204030204" pitchFamily="49" charset="0"/>
                <a:ea typeface="Anonymous Pro" panose="02060609030202000504" pitchFamily="49" charset="0"/>
                <a:cs typeface="Consolas" panose="020B0609020204030204" pitchFamily="49" charset="0"/>
              </a:rPr>
              <a:t> = </a:t>
            </a:r>
            <a:r>
              <a:rPr lang="en-US" sz="1400" dirty="0" err="1" smtClean="0">
                <a:latin typeface="Consolas" panose="020B0609020204030204" pitchFamily="49" charset="0"/>
                <a:ea typeface="Anonymous Pro" panose="02060609030202000504" pitchFamily="49" charset="0"/>
                <a:cs typeface="Consolas" panose="020B0609020204030204" pitchFamily="49" charset="0"/>
              </a:rPr>
              <a:t>sc.parallelize</a:t>
            </a:r>
            <a:r>
              <a:rPr lang="en-US" sz="1400" dirty="0">
                <a:latin typeface="Consolas" panose="020B0609020204030204" pitchFamily="49" charset="0"/>
                <a:ea typeface="Anonymous Pro" panose="02060609030202000504" pitchFamily="49" charset="0"/>
                <a:cs typeface="Consolas" panose="020B0609020204030204" pitchFamily="49" charset="0"/>
              </a:rPr>
              <a:t>([1, 2, 3])</a:t>
            </a:r>
          </a:p>
          <a:p>
            <a:r>
              <a:rPr lang="en-US" sz="1400" b="1" dirty="0">
                <a:solidFill>
                  <a:srgbClr val="1482AC"/>
                </a:solidFill>
                <a:latin typeface="Consolas" panose="020B0609020204030204" pitchFamily="49" charset="0"/>
                <a:ea typeface="Anonymous Pro" panose="02060609030202000504" pitchFamily="49" charset="0"/>
                <a:cs typeface="Consolas" panose="020B0609020204030204" pitchFamily="49" charset="0"/>
              </a:rPr>
              <a:t>y</a:t>
            </a:r>
            <a:r>
              <a:rPr lang="en-US" sz="1400" dirty="0">
                <a:solidFill>
                  <a:srgbClr val="1482AC"/>
                </a:solidFill>
                <a:latin typeface="Consolas" panose="020B0609020204030204" pitchFamily="49" charset="0"/>
                <a:ea typeface="Anonymous Pro" panose="02060609030202000504" pitchFamily="49" charset="0"/>
                <a:cs typeface="Consolas" panose="020B0609020204030204" pitchFamily="49" charset="0"/>
              </a:rPr>
              <a:t> </a:t>
            </a:r>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b="1" dirty="0" err="1">
                <a:solidFill>
                  <a:srgbClr val="1482AC"/>
                </a:solidFill>
                <a:latin typeface="Consolas" panose="020B0609020204030204" pitchFamily="49" charset="0"/>
                <a:ea typeface="Anonymous Pro" panose="02060609030202000504" pitchFamily="49" charset="0"/>
                <a:cs typeface="Consolas" panose="020B0609020204030204" pitchFamily="49" charset="0"/>
              </a:rPr>
              <a:t>x</a:t>
            </a:r>
            <a:r>
              <a:rPr lang="en-US" sz="1400" dirty="0" err="1">
                <a:latin typeface="Consolas" panose="020B0609020204030204" pitchFamily="49" charset="0"/>
                <a:ea typeface="Anonymous Pro" panose="02060609030202000504" pitchFamily="49" charset="0"/>
                <a:cs typeface="Consolas" panose="020B0609020204030204" pitchFamily="49" charset="0"/>
              </a:rPr>
              <a:t>.map</a:t>
            </a:r>
            <a:r>
              <a:rPr lang="en-US" sz="1400" dirty="0">
                <a:latin typeface="Consolas" panose="020B0609020204030204" pitchFamily="49" charset="0"/>
                <a:ea typeface="Anonymous Pro" panose="02060609030202000504" pitchFamily="49" charset="0"/>
                <a:cs typeface="Consolas" panose="020B0609020204030204" pitchFamily="49" charset="0"/>
              </a:rPr>
              <a:t>(lambda n:n*n)</a:t>
            </a:r>
          </a:p>
          <a:p>
            <a:r>
              <a:rPr lang="en-US" sz="1400" b="1" dirty="0">
                <a:solidFill>
                  <a:srgbClr val="E8761D"/>
                </a:solidFill>
                <a:latin typeface="Consolas" panose="020B0609020204030204" pitchFamily="49" charset="0"/>
                <a:ea typeface="Anonymous Pro" panose="02060609030202000504" pitchFamily="49" charset="0"/>
                <a:cs typeface="Consolas" panose="020B0609020204030204" pitchFamily="49" charset="0"/>
              </a:rPr>
              <a:t>z</a:t>
            </a:r>
            <a:r>
              <a:rPr lang="en-US" sz="1400" dirty="0">
                <a:latin typeface="Consolas" panose="020B0609020204030204" pitchFamily="49" charset="0"/>
                <a:ea typeface="Anonymous Pro" panose="02060609030202000504" pitchFamily="49" charset="0"/>
                <a:cs typeface="Consolas" panose="020B0609020204030204" pitchFamily="49" charset="0"/>
              </a:rPr>
              <a:t> = </a:t>
            </a:r>
            <a:r>
              <a:rPr lang="en-US" sz="1400" b="1" dirty="0">
                <a:solidFill>
                  <a:srgbClr val="1482AC"/>
                </a:solidFill>
                <a:latin typeface="Consolas" panose="020B0609020204030204" pitchFamily="49" charset="0"/>
                <a:ea typeface="Anonymous Pro" panose="02060609030202000504" pitchFamily="49" charset="0"/>
                <a:cs typeface="Consolas" panose="020B0609020204030204" pitchFamily="49" charset="0"/>
              </a:rPr>
              <a:t>x</a:t>
            </a:r>
            <a:r>
              <a:rPr lang="en-US" sz="1400" dirty="0">
                <a:latin typeface="Consolas" panose="020B0609020204030204" pitchFamily="49" charset="0"/>
                <a:ea typeface="Anonymous Pro" panose="02060609030202000504" pitchFamily="49" charset="0"/>
                <a:cs typeface="Consolas" panose="020B0609020204030204" pitchFamily="49" charset="0"/>
              </a:rPr>
              <a:t>.zip(</a:t>
            </a:r>
            <a:r>
              <a:rPr lang="en-US" sz="1400" b="1" dirty="0">
                <a:solidFill>
                  <a:srgbClr val="1482AC"/>
                </a:solidFill>
                <a:latin typeface="Consolas" panose="020B0609020204030204" pitchFamily="49" charset="0"/>
                <a:ea typeface="Anonymous Pro" panose="02060609030202000504" pitchFamily="49" charset="0"/>
                <a:cs typeface="Consolas" panose="020B0609020204030204" pitchFamily="49" charset="0"/>
              </a:rPr>
              <a:t>y</a:t>
            </a:r>
            <a:r>
              <a:rPr lang="en-US" sz="1400" dirty="0" smtClean="0">
                <a:latin typeface="Consolas" panose="020B0609020204030204" pitchFamily="49" charset="0"/>
                <a:ea typeface="Anonymous Pro" panose="02060609030202000504" pitchFamily="49" charset="0"/>
                <a:cs typeface="Consolas" panose="020B0609020204030204" pitchFamily="49" charset="0"/>
              </a:rPr>
              <a:t>)</a:t>
            </a:r>
          </a:p>
          <a:p>
            <a:endParaRPr lang="en-US" sz="1400" dirty="0">
              <a:latin typeface="Consolas" panose="020B0609020204030204" pitchFamily="49" charset="0"/>
              <a:ea typeface="Anonymous Pro" panose="02060609030202000504" pitchFamily="49" charset="0"/>
              <a:cs typeface="Consolas" panose="020B0609020204030204" pitchFamily="49" charset="0"/>
            </a:endParaRPr>
          </a:p>
          <a:p>
            <a:r>
              <a:rPr lang="en-US" sz="1400" dirty="0">
                <a:latin typeface="Consolas" panose="020B0609020204030204" pitchFamily="49" charset="0"/>
                <a:ea typeface="Anonymous Pro" panose="02060609030202000504" pitchFamily="49" charset="0"/>
                <a:cs typeface="Consolas" panose="020B0609020204030204" pitchFamily="49" charset="0"/>
              </a:rPr>
              <a:t>print(</a:t>
            </a:r>
            <a:r>
              <a:rPr lang="en-US" sz="1400" b="1" dirty="0" err="1">
                <a:solidFill>
                  <a:srgbClr val="E8761D"/>
                </a:solidFill>
                <a:latin typeface="Consolas" panose="020B0609020204030204" pitchFamily="49" charset="0"/>
                <a:ea typeface="Anonymous Pro" panose="02060609030202000504" pitchFamily="49" charset="0"/>
                <a:cs typeface="Consolas" panose="020B0609020204030204" pitchFamily="49" charset="0"/>
              </a:rPr>
              <a:t>z</a:t>
            </a:r>
            <a:r>
              <a:rPr lang="en-US" sz="1400" dirty="0" err="1">
                <a:latin typeface="Consolas" panose="020B0609020204030204" pitchFamily="49" charset="0"/>
                <a:ea typeface="Anonymous Pro" panose="02060609030202000504" pitchFamily="49" charset="0"/>
                <a:cs typeface="Consolas" panose="020B0609020204030204" pitchFamily="49" charset="0"/>
              </a:rPr>
              <a:t>.collect</a:t>
            </a:r>
            <a:r>
              <a:rPr lang="en-US" sz="1400" dirty="0">
                <a:latin typeface="Consolas" panose="020B0609020204030204" pitchFamily="49" charset="0"/>
                <a:ea typeface="Anonymous Pro" panose="02060609030202000504" pitchFamily="49" charset="0"/>
                <a:cs typeface="Consolas" panose="020B0609020204030204" pitchFamily="49" charset="0"/>
              </a:rPr>
              <a:t>())</a:t>
            </a:r>
          </a:p>
        </p:txBody>
      </p:sp>
      <p:sp>
        <p:nvSpPr>
          <p:cNvPr id="17" name="TextBox 16"/>
          <p:cNvSpPr txBox="1"/>
          <p:nvPr/>
        </p:nvSpPr>
        <p:spPr>
          <a:xfrm>
            <a:off x="8287318" y="4423096"/>
            <a:ext cx="4913764" cy="1169551"/>
          </a:xfrm>
          <a:prstGeom prst="rect">
            <a:avLst/>
          </a:prstGeom>
          <a:noFill/>
        </p:spPr>
        <p:txBody>
          <a:bodyPr wrap="square" rtlCol="0">
            <a:spAutoFit/>
          </a:bodyPr>
          <a:lstStyle/>
          <a:p>
            <a:r>
              <a:rPr lang="en-US" sz="1400" dirty="0" smtClean="0">
                <a:latin typeface="Consolas" panose="020B0609020204030204" pitchFamily="49" charset="0"/>
                <a:cs typeface="Consolas" panose="020B0609020204030204" pitchFamily="49" charset="0"/>
              </a:rPr>
              <a:t>[1, 2, 3]</a:t>
            </a:r>
            <a:br>
              <a:rPr lang="en-US" sz="1400" dirty="0" smtClean="0">
                <a:latin typeface="Consolas" panose="020B0609020204030204" pitchFamily="49" charset="0"/>
                <a:cs typeface="Consolas" panose="020B0609020204030204" pitchFamily="49" charset="0"/>
              </a:rPr>
            </a:br>
            <a:r>
              <a:rPr lang="en-US" sz="1400" dirty="0">
                <a:latin typeface="Consolas" panose="020B0609020204030204" pitchFamily="49" charset="0"/>
                <a:cs typeface="Consolas" panose="020B0609020204030204" pitchFamily="49" charset="0"/>
              </a:rPr>
              <a:t/>
            </a:r>
            <a:br>
              <a:rPr lang="en-US" sz="1400" dirty="0">
                <a:latin typeface="Consolas" panose="020B0609020204030204" pitchFamily="49" charset="0"/>
                <a:cs typeface="Consolas" panose="020B0609020204030204" pitchFamily="49" charset="0"/>
              </a:rPr>
            </a:br>
            <a:r>
              <a:rPr lang="en-US" sz="1400" dirty="0" smtClean="0">
                <a:latin typeface="Consolas" panose="020B0609020204030204" pitchFamily="49" charset="0"/>
                <a:cs typeface="Consolas" panose="020B0609020204030204" pitchFamily="49" charset="0"/>
              </a:rPr>
              <a:t>[1, 4, 9]</a:t>
            </a:r>
          </a:p>
          <a:p>
            <a:endParaRPr lang="en-US" sz="1400" dirty="0">
              <a:latin typeface="Consolas" panose="020B0609020204030204" pitchFamily="49" charset="0"/>
              <a:cs typeface="Consolas" panose="020B0609020204030204" pitchFamily="49" charset="0"/>
            </a:endParaRPr>
          </a:p>
          <a:p>
            <a:r>
              <a:rPr lang="en-US" sz="1400" dirty="0" smtClean="0">
                <a:latin typeface="Consolas" panose="020B0609020204030204" pitchFamily="49" charset="0"/>
                <a:cs typeface="Consolas" panose="020B0609020204030204" pitchFamily="49" charset="0"/>
              </a:rPr>
              <a:t>[(1, 1), (2, 4), (3, 9)]</a:t>
            </a:r>
            <a:endParaRPr lang="en-US" sz="1400" dirty="0">
              <a:latin typeface="Consolas" panose="020B0609020204030204" pitchFamily="49" charset="0"/>
              <a:cs typeface="Consolas" panose="020B0609020204030204" pitchFamily="49" charset="0"/>
            </a:endParaRPr>
          </a:p>
        </p:txBody>
      </p:sp>
      <p:pic>
        <p:nvPicPr>
          <p:cNvPr id="18" name="Picture 17"/>
          <p:cNvPicPr>
            <a:picLocks noChangeAspect="1"/>
          </p:cNvPicPr>
          <p:nvPr/>
        </p:nvPicPr>
        <p:blipFill>
          <a:blip r:embed="rId5"/>
          <a:stretch>
            <a:fillRect/>
          </a:stretch>
        </p:blipFill>
        <p:spPr>
          <a:xfrm>
            <a:off x="9018918" y="3731164"/>
            <a:ext cx="542450" cy="542450"/>
          </a:xfrm>
          <a:prstGeom prst="rect">
            <a:avLst/>
          </a:prstGeom>
        </p:spPr>
      </p:pic>
      <p:sp>
        <p:nvSpPr>
          <p:cNvPr id="21" name="TextBox 20"/>
          <p:cNvSpPr txBox="1"/>
          <p:nvPr/>
        </p:nvSpPr>
        <p:spPr>
          <a:xfrm>
            <a:off x="7908143" y="4376516"/>
            <a:ext cx="516367" cy="338554"/>
          </a:xfrm>
          <a:prstGeom prst="rect">
            <a:avLst/>
          </a:prstGeom>
          <a:noFill/>
        </p:spPr>
        <p:txBody>
          <a:bodyPr wrap="square" rtlCol="0">
            <a:spAutoFit/>
          </a:bodyPr>
          <a:lstStyle/>
          <a:p>
            <a:r>
              <a:rPr lang="en-US" sz="1600" b="1" dirty="0" smtClean="0">
                <a:solidFill>
                  <a:srgbClr val="1482AC"/>
                </a:solidFill>
                <a:latin typeface="Consolas" panose="020B0609020204030204" pitchFamily="49" charset="0"/>
                <a:ea typeface="Anonymous Pro" panose="02060609030202000504" pitchFamily="49" charset="0"/>
                <a:cs typeface="Consolas" panose="020B0609020204030204" pitchFamily="49" charset="0"/>
              </a:rPr>
              <a:t>x:</a:t>
            </a:r>
            <a:endParaRPr lang="en-US" b="1" dirty="0"/>
          </a:p>
        </p:txBody>
      </p:sp>
      <p:sp>
        <p:nvSpPr>
          <p:cNvPr id="22" name="TextBox 21"/>
          <p:cNvSpPr txBox="1"/>
          <p:nvPr/>
        </p:nvSpPr>
        <p:spPr>
          <a:xfrm>
            <a:off x="7918776" y="4796265"/>
            <a:ext cx="516367" cy="338554"/>
          </a:xfrm>
          <a:prstGeom prst="rect">
            <a:avLst/>
          </a:prstGeom>
          <a:noFill/>
        </p:spPr>
        <p:txBody>
          <a:bodyPr wrap="square" rtlCol="0">
            <a:spAutoFit/>
          </a:bodyPr>
          <a:lstStyle/>
          <a:p>
            <a:r>
              <a:rPr lang="en-US" sz="1600" b="1" dirty="0" smtClean="0">
                <a:solidFill>
                  <a:srgbClr val="1482AC"/>
                </a:solidFill>
                <a:latin typeface="Consolas" panose="020B0609020204030204" pitchFamily="49" charset="0"/>
                <a:ea typeface="Anonymous Pro" panose="02060609030202000504" pitchFamily="49" charset="0"/>
                <a:cs typeface="Consolas" panose="020B0609020204030204" pitchFamily="49" charset="0"/>
              </a:rPr>
              <a:t>y:</a:t>
            </a:r>
            <a:endParaRPr lang="en-US" b="1" dirty="0">
              <a:solidFill>
                <a:srgbClr val="1482AC"/>
              </a:solidFill>
            </a:endParaRPr>
          </a:p>
        </p:txBody>
      </p:sp>
      <p:sp>
        <p:nvSpPr>
          <p:cNvPr id="25" name="TextBox 24"/>
          <p:cNvSpPr txBox="1"/>
          <p:nvPr/>
        </p:nvSpPr>
        <p:spPr>
          <a:xfrm>
            <a:off x="6981002" y="2915242"/>
            <a:ext cx="3820717" cy="307777"/>
          </a:xfrm>
          <a:prstGeom prst="rect">
            <a:avLst/>
          </a:prstGeom>
          <a:noFill/>
        </p:spPr>
        <p:txBody>
          <a:bodyPr wrap="square" rtlCol="0">
            <a:spAutoFit/>
          </a:bodyPr>
          <a:lstStyle/>
          <a:p>
            <a:r>
              <a:rPr lang="en-US" sz="1400" b="1" dirty="0" smtClean="0">
                <a:latin typeface="Consolas" panose="020B0609020204030204" pitchFamily="49" charset="0"/>
                <a:cs typeface="Consolas" panose="020B0609020204030204" pitchFamily="49" charset="0"/>
              </a:rPr>
              <a:t>zip(</a:t>
            </a:r>
            <a:r>
              <a:rPr lang="en-US" sz="1400" b="1" i="1" dirty="0" err="1" smtClean="0">
                <a:solidFill>
                  <a:srgbClr val="915CCC"/>
                </a:solidFill>
                <a:latin typeface="Consolas" panose="020B0609020204030204" pitchFamily="49" charset="0"/>
                <a:cs typeface="Consolas" panose="020B0609020204030204" pitchFamily="49" charset="0"/>
              </a:rPr>
              <a:t>otherRDD</a:t>
            </a:r>
            <a:r>
              <a:rPr lang="en-US" sz="1400" b="1" dirty="0" smtClean="0">
                <a:latin typeface="Consolas" panose="020B0609020204030204" pitchFamily="49" charset="0"/>
                <a:cs typeface="Consolas" panose="020B0609020204030204" pitchFamily="49" charset="0"/>
              </a:rPr>
              <a:t>)</a:t>
            </a:r>
            <a:endParaRPr lang="en-US" sz="1400" b="1" dirty="0">
              <a:latin typeface="Consolas" panose="020B0609020204030204" pitchFamily="49" charset="0"/>
              <a:cs typeface="Consolas" panose="020B0609020204030204" pitchFamily="49" charset="0"/>
            </a:endParaRPr>
          </a:p>
        </p:txBody>
      </p:sp>
      <p:sp>
        <p:nvSpPr>
          <p:cNvPr id="26" name="TextBox 25"/>
          <p:cNvSpPr txBox="1"/>
          <p:nvPr/>
        </p:nvSpPr>
        <p:spPr>
          <a:xfrm>
            <a:off x="3931397" y="2238136"/>
            <a:ext cx="8233785" cy="646331"/>
          </a:xfrm>
          <a:prstGeom prst="rect">
            <a:avLst/>
          </a:prstGeom>
          <a:noFill/>
        </p:spPr>
        <p:txBody>
          <a:bodyPr wrap="square" rtlCol="0">
            <a:spAutoFit/>
          </a:bodyPr>
          <a:lstStyle/>
          <a:p>
            <a:r>
              <a:rPr lang="en-US" dirty="0" smtClean="0"/>
              <a:t>Return a new RDD containing pairs whose key is the item in the original RDD, and whose value is that item’s corresponding element (same partition, same index) in a second RDD</a:t>
            </a:r>
            <a:endParaRPr lang="en-US" dirty="0"/>
          </a:p>
        </p:txBody>
      </p:sp>
      <p:pic>
        <p:nvPicPr>
          <p:cNvPr id="28" name="Picture 2" descr="http://www.insideoutretreats.com/site/images/TransformationButterflies.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17446" y="6378507"/>
            <a:ext cx="2009304" cy="479493"/>
          </a:xfrm>
          <a:prstGeom prst="rect">
            <a:avLst/>
          </a:prstGeom>
          <a:noFill/>
          <a:extLst>
            <a:ext uri="{909E8E84-426E-40DD-AFC4-6F175D3DCCD1}">
              <a14:hiddenFill xmlns:a14="http://schemas.microsoft.com/office/drawing/2010/main">
                <a:solidFill>
                  <a:srgbClr val="FFFFFF"/>
                </a:solidFill>
              </a14:hiddenFill>
            </a:ext>
          </a:extLst>
        </p:spPr>
      </p:pic>
      <p:sp>
        <p:nvSpPr>
          <p:cNvPr id="31" name="TextBox 30"/>
          <p:cNvSpPr txBox="1"/>
          <p:nvPr/>
        </p:nvSpPr>
        <p:spPr>
          <a:xfrm>
            <a:off x="2451177" y="5061728"/>
            <a:ext cx="5632862" cy="1169551"/>
          </a:xfrm>
          <a:prstGeom prst="rect">
            <a:avLst/>
          </a:prstGeom>
          <a:noFill/>
        </p:spPr>
        <p:txBody>
          <a:bodyPr wrap="square" rtlCol="0">
            <a:spAutoFit/>
          </a:bodyPr>
          <a:lstStyle/>
          <a:p>
            <a:r>
              <a:rPr lang="en-US" sz="1400" dirty="0" err="1">
                <a:latin typeface="Consolas" panose="020B0609020204030204" pitchFamily="49" charset="0"/>
                <a:ea typeface="Anonymous Pro" panose="02060609030202000504" pitchFamily="49" charset="0"/>
                <a:cs typeface="Consolas" panose="020B0609020204030204" pitchFamily="49" charset="0"/>
              </a:rPr>
              <a:t>val</a:t>
            </a:r>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b="1" dirty="0">
                <a:solidFill>
                  <a:srgbClr val="1482AC"/>
                </a:solidFill>
                <a:latin typeface="Consolas" panose="020B0609020204030204" pitchFamily="49" charset="0"/>
                <a:ea typeface="Anonymous Pro" panose="02060609030202000504" pitchFamily="49" charset="0"/>
                <a:cs typeface="Consolas" panose="020B0609020204030204" pitchFamily="49" charset="0"/>
              </a:rPr>
              <a:t>x</a:t>
            </a:r>
            <a:r>
              <a:rPr lang="en-US" sz="1400" dirty="0">
                <a:latin typeface="Consolas" panose="020B0609020204030204" pitchFamily="49" charset="0"/>
                <a:ea typeface="Anonymous Pro" panose="02060609030202000504" pitchFamily="49" charset="0"/>
                <a:cs typeface="Consolas" panose="020B0609020204030204" pitchFamily="49" charset="0"/>
              </a:rPr>
              <a:t> = </a:t>
            </a:r>
            <a:r>
              <a:rPr lang="en-US" sz="1400" dirty="0" err="1" smtClean="0">
                <a:latin typeface="Consolas" panose="020B0609020204030204" pitchFamily="49" charset="0"/>
                <a:ea typeface="Anonymous Pro" panose="02060609030202000504" pitchFamily="49" charset="0"/>
                <a:cs typeface="Consolas" panose="020B0609020204030204" pitchFamily="49" charset="0"/>
              </a:rPr>
              <a:t>sc.parallelize</a:t>
            </a:r>
            <a:r>
              <a:rPr lang="en-US" sz="1400" dirty="0" smtClean="0">
                <a:latin typeface="Consolas" panose="020B0609020204030204" pitchFamily="49" charset="0"/>
                <a:ea typeface="Anonymous Pro" panose="02060609030202000504" pitchFamily="49" charset="0"/>
                <a:cs typeface="Consolas" panose="020B0609020204030204" pitchFamily="49" charset="0"/>
              </a:rPr>
              <a:t>(Array(1,2,3</a:t>
            </a:r>
            <a:r>
              <a:rPr lang="en-US" sz="1400" dirty="0">
                <a:latin typeface="Consolas" panose="020B0609020204030204" pitchFamily="49" charset="0"/>
                <a:ea typeface="Anonymous Pro" panose="02060609030202000504" pitchFamily="49" charset="0"/>
                <a:cs typeface="Consolas" panose="020B0609020204030204" pitchFamily="49" charset="0"/>
              </a:rPr>
              <a:t>))</a:t>
            </a:r>
          </a:p>
          <a:p>
            <a:r>
              <a:rPr lang="en-US" sz="1400" dirty="0" err="1">
                <a:latin typeface="Consolas" panose="020B0609020204030204" pitchFamily="49" charset="0"/>
                <a:ea typeface="Anonymous Pro" panose="02060609030202000504" pitchFamily="49" charset="0"/>
                <a:cs typeface="Consolas" panose="020B0609020204030204" pitchFamily="49" charset="0"/>
              </a:rPr>
              <a:t>val</a:t>
            </a:r>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b="1" dirty="0">
                <a:solidFill>
                  <a:srgbClr val="1482AC"/>
                </a:solidFill>
                <a:latin typeface="Consolas" panose="020B0609020204030204" pitchFamily="49" charset="0"/>
                <a:ea typeface="Anonymous Pro" panose="02060609030202000504" pitchFamily="49" charset="0"/>
                <a:cs typeface="Consolas" panose="020B0609020204030204" pitchFamily="49" charset="0"/>
              </a:rPr>
              <a:t>y</a:t>
            </a:r>
            <a:r>
              <a:rPr lang="en-US" sz="1400" dirty="0">
                <a:latin typeface="Consolas" panose="020B0609020204030204" pitchFamily="49" charset="0"/>
                <a:ea typeface="Anonymous Pro" panose="02060609030202000504" pitchFamily="49" charset="0"/>
                <a:cs typeface="Consolas" panose="020B0609020204030204" pitchFamily="49" charset="0"/>
              </a:rPr>
              <a:t> = </a:t>
            </a:r>
            <a:r>
              <a:rPr lang="en-US" sz="1400" b="1" dirty="0" err="1">
                <a:solidFill>
                  <a:srgbClr val="1482AC"/>
                </a:solidFill>
                <a:latin typeface="Consolas" panose="020B0609020204030204" pitchFamily="49" charset="0"/>
                <a:ea typeface="Anonymous Pro" panose="02060609030202000504" pitchFamily="49" charset="0"/>
                <a:cs typeface="Consolas" panose="020B0609020204030204" pitchFamily="49" charset="0"/>
              </a:rPr>
              <a:t>x</a:t>
            </a:r>
            <a:r>
              <a:rPr lang="en-US" sz="1400" dirty="0" err="1">
                <a:latin typeface="Consolas" panose="020B0609020204030204" pitchFamily="49" charset="0"/>
                <a:ea typeface="Anonymous Pro" panose="02060609030202000504" pitchFamily="49" charset="0"/>
                <a:cs typeface="Consolas" panose="020B0609020204030204" pitchFamily="49" charset="0"/>
              </a:rPr>
              <a:t>.map</a:t>
            </a:r>
            <a:r>
              <a:rPr lang="en-US" sz="1400" dirty="0">
                <a:latin typeface="Consolas" panose="020B0609020204030204" pitchFamily="49" charset="0"/>
                <a:ea typeface="Anonymous Pro" panose="02060609030202000504" pitchFamily="49" charset="0"/>
                <a:cs typeface="Consolas" panose="020B0609020204030204" pitchFamily="49" charset="0"/>
              </a:rPr>
              <a:t>(n=&gt;n*n)</a:t>
            </a:r>
          </a:p>
          <a:p>
            <a:r>
              <a:rPr lang="en-US" sz="1400" dirty="0" err="1">
                <a:latin typeface="Consolas" panose="020B0609020204030204" pitchFamily="49" charset="0"/>
                <a:ea typeface="Anonymous Pro" panose="02060609030202000504" pitchFamily="49" charset="0"/>
                <a:cs typeface="Consolas" panose="020B0609020204030204" pitchFamily="49" charset="0"/>
              </a:rPr>
              <a:t>val</a:t>
            </a:r>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b="1" dirty="0">
                <a:solidFill>
                  <a:srgbClr val="E8761D"/>
                </a:solidFill>
                <a:latin typeface="Consolas" panose="020B0609020204030204" pitchFamily="49" charset="0"/>
                <a:ea typeface="Anonymous Pro" panose="02060609030202000504" pitchFamily="49" charset="0"/>
                <a:cs typeface="Consolas" panose="020B0609020204030204" pitchFamily="49" charset="0"/>
              </a:rPr>
              <a:t>z</a:t>
            </a:r>
            <a:r>
              <a:rPr lang="en-US" sz="1400" dirty="0">
                <a:latin typeface="Consolas" panose="020B0609020204030204" pitchFamily="49" charset="0"/>
                <a:ea typeface="Anonymous Pro" panose="02060609030202000504" pitchFamily="49" charset="0"/>
                <a:cs typeface="Consolas" panose="020B0609020204030204" pitchFamily="49" charset="0"/>
              </a:rPr>
              <a:t> = </a:t>
            </a:r>
            <a:r>
              <a:rPr lang="en-US" sz="1400" b="1" dirty="0">
                <a:solidFill>
                  <a:srgbClr val="1482AC"/>
                </a:solidFill>
                <a:latin typeface="Consolas" panose="020B0609020204030204" pitchFamily="49" charset="0"/>
                <a:ea typeface="Anonymous Pro" panose="02060609030202000504" pitchFamily="49" charset="0"/>
                <a:cs typeface="Consolas" panose="020B0609020204030204" pitchFamily="49" charset="0"/>
              </a:rPr>
              <a:t>x</a:t>
            </a:r>
            <a:r>
              <a:rPr lang="en-US" sz="1400" dirty="0">
                <a:latin typeface="Consolas" panose="020B0609020204030204" pitchFamily="49" charset="0"/>
                <a:ea typeface="Anonymous Pro" panose="02060609030202000504" pitchFamily="49" charset="0"/>
                <a:cs typeface="Consolas" panose="020B0609020204030204" pitchFamily="49" charset="0"/>
              </a:rPr>
              <a:t>.zip(</a:t>
            </a:r>
            <a:r>
              <a:rPr lang="en-US" sz="1400" b="1" dirty="0">
                <a:solidFill>
                  <a:srgbClr val="1482AC"/>
                </a:solidFill>
                <a:latin typeface="Consolas" panose="020B0609020204030204" pitchFamily="49" charset="0"/>
                <a:ea typeface="Anonymous Pro" panose="02060609030202000504" pitchFamily="49" charset="0"/>
                <a:cs typeface="Consolas" panose="020B0609020204030204" pitchFamily="49" charset="0"/>
              </a:rPr>
              <a:t>y</a:t>
            </a:r>
            <a:r>
              <a:rPr lang="en-US" sz="1400" dirty="0">
                <a:latin typeface="Consolas" panose="020B0609020204030204" pitchFamily="49" charset="0"/>
                <a:ea typeface="Anonymous Pro" panose="02060609030202000504" pitchFamily="49" charset="0"/>
                <a:cs typeface="Consolas" panose="020B0609020204030204" pitchFamily="49" charset="0"/>
              </a:rPr>
              <a:t>)</a:t>
            </a:r>
          </a:p>
          <a:p>
            <a:endParaRPr lang="en-US" sz="1400" dirty="0">
              <a:latin typeface="Consolas" panose="020B0609020204030204" pitchFamily="49" charset="0"/>
              <a:ea typeface="Anonymous Pro" panose="02060609030202000504" pitchFamily="49" charset="0"/>
              <a:cs typeface="Consolas" panose="020B0609020204030204" pitchFamily="49" charset="0"/>
            </a:endParaRPr>
          </a:p>
          <a:p>
            <a:r>
              <a:rPr lang="en-US" sz="1400" dirty="0" err="1">
                <a:latin typeface="Consolas" panose="020B0609020204030204" pitchFamily="49" charset="0"/>
                <a:ea typeface="Anonymous Pro" panose="02060609030202000504" pitchFamily="49" charset="0"/>
                <a:cs typeface="Consolas" panose="020B0609020204030204" pitchFamily="49" charset="0"/>
              </a:rPr>
              <a:t>println</a:t>
            </a:r>
            <a:r>
              <a:rPr lang="en-US" sz="1400" dirty="0">
                <a:latin typeface="Consolas" panose="020B0609020204030204" pitchFamily="49" charset="0"/>
                <a:ea typeface="Anonymous Pro" panose="02060609030202000504" pitchFamily="49" charset="0"/>
                <a:cs typeface="Consolas" panose="020B0609020204030204" pitchFamily="49" charset="0"/>
              </a:rPr>
              <a:t>(</a:t>
            </a:r>
            <a:r>
              <a:rPr lang="en-US" sz="1400" b="1" dirty="0" err="1">
                <a:solidFill>
                  <a:srgbClr val="E8761D"/>
                </a:solidFill>
                <a:latin typeface="Consolas" panose="020B0609020204030204" pitchFamily="49" charset="0"/>
                <a:ea typeface="Anonymous Pro" panose="02060609030202000504" pitchFamily="49" charset="0"/>
                <a:cs typeface="Consolas" panose="020B0609020204030204" pitchFamily="49" charset="0"/>
              </a:rPr>
              <a:t>z</a:t>
            </a:r>
            <a:r>
              <a:rPr lang="en-US" sz="1400" dirty="0" err="1">
                <a:latin typeface="Consolas" panose="020B0609020204030204" pitchFamily="49" charset="0"/>
                <a:ea typeface="Anonymous Pro" panose="02060609030202000504" pitchFamily="49" charset="0"/>
                <a:cs typeface="Consolas" panose="020B0609020204030204" pitchFamily="49" charset="0"/>
              </a:rPr>
              <a:t>.collect</a:t>
            </a:r>
            <a:r>
              <a:rPr lang="en-US" sz="1400" dirty="0">
                <a:latin typeface="Consolas" panose="020B0609020204030204" pitchFamily="49" charset="0"/>
                <a:ea typeface="Anonymous Pro" panose="02060609030202000504" pitchFamily="49" charset="0"/>
                <a:cs typeface="Consolas" panose="020B0609020204030204" pitchFamily="49" charset="0"/>
              </a:rPr>
              <a:t>().</a:t>
            </a:r>
            <a:r>
              <a:rPr lang="en-US" sz="1400" dirty="0" err="1">
                <a:latin typeface="Consolas" panose="020B0609020204030204" pitchFamily="49" charset="0"/>
                <a:ea typeface="Anonymous Pro" panose="02060609030202000504" pitchFamily="49" charset="0"/>
                <a:cs typeface="Consolas" panose="020B0609020204030204" pitchFamily="49" charset="0"/>
              </a:rPr>
              <a:t>mkString</a:t>
            </a:r>
            <a:r>
              <a:rPr lang="en-US" sz="1400" dirty="0">
                <a:latin typeface="Consolas" panose="020B0609020204030204" pitchFamily="49" charset="0"/>
                <a:ea typeface="Anonymous Pro" panose="02060609030202000504" pitchFamily="49" charset="0"/>
                <a:cs typeface="Consolas" panose="020B0609020204030204" pitchFamily="49" charset="0"/>
              </a:rPr>
              <a:t>(", "))</a:t>
            </a:r>
          </a:p>
        </p:txBody>
      </p:sp>
      <p:sp>
        <p:nvSpPr>
          <p:cNvPr id="27" name="Rectangle 26"/>
          <p:cNvSpPr/>
          <p:nvPr/>
        </p:nvSpPr>
        <p:spPr>
          <a:xfrm>
            <a:off x="4813786" y="616530"/>
            <a:ext cx="1187062" cy="508916"/>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4966186" y="768930"/>
            <a:ext cx="1187062" cy="508916"/>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9026008" y="460249"/>
            <a:ext cx="1187062" cy="508916"/>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9178408" y="612649"/>
            <a:ext cx="1187062" cy="508916"/>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6894661" y="1301550"/>
            <a:ext cx="1187062" cy="508916"/>
          </a:xfrm>
          <a:prstGeom prst="rect">
            <a:avLst/>
          </a:prstGeom>
          <a:solidFill>
            <a:srgbClr val="E8761D"/>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7047061" y="1453950"/>
            <a:ext cx="1187062" cy="508916"/>
          </a:xfrm>
          <a:prstGeom prst="rect">
            <a:avLst/>
          </a:prstGeom>
          <a:solidFill>
            <a:srgbClr val="E8761D"/>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7199461" y="1606350"/>
            <a:ext cx="1187062" cy="508916"/>
          </a:xfrm>
          <a:prstGeom prst="rect">
            <a:avLst/>
          </a:prstGeom>
          <a:solidFill>
            <a:srgbClr val="E8761D"/>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9349375" y="737376"/>
            <a:ext cx="1187062" cy="508916"/>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p:cNvCxnSpPr/>
          <p:nvPr/>
        </p:nvCxnSpPr>
        <p:spPr>
          <a:xfrm flipH="1">
            <a:off x="8097792" y="822248"/>
            <a:ext cx="623841" cy="32675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3" name="Straight Arrow Connector 42"/>
          <p:cNvCxnSpPr/>
          <p:nvPr/>
        </p:nvCxnSpPr>
        <p:spPr>
          <a:xfrm>
            <a:off x="6331985" y="894912"/>
            <a:ext cx="456775" cy="25695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pic>
        <p:nvPicPr>
          <p:cNvPr id="44" name="Picture 2" descr="http://upload.wikimedia.org/wikipedia/commons/thumb/6/6d/Venn_A_intersect_B.svg/2000px-Venn_A_intersect_B.svg.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100721" y="6112134"/>
            <a:ext cx="1043899" cy="745866"/>
          </a:xfrm>
          <a:prstGeom prst="rect">
            <a:avLst/>
          </a:prstGeom>
          <a:noFill/>
          <a:extLst>
            <a:ext uri="{909E8E84-426E-40DD-AFC4-6F175D3DCCD1}">
              <a14:hiddenFill xmlns:a14="http://schemas.microsoft.com/office/drawing/2010/main">
                <a:solidFill>
                  <a:srgbClr val="FFFFFF"/>
                </a:solidFill>
              </a14:hiddenFill>
            </a:ext>
          </a:extLst>
        </p:spPr>
      </p:pic>
      <p:sp>
        <p:nvSpPr>
          <p:cNvPr id="45" name="TextBox 44"/>
          <p:cNvSpPr txBox="1"/>
          <p:nvPr/>
        </p:nvSpPr>
        <p:spPr>
          <a:xfrm>
            <a:off x="7918776" y="5254093"/>
            <a:ext cx="516367" cy="338554"/>
          </a:xfrm>
          <a:prstGeom prst="rect">
            <a:avLst/>
          </a:prstGeom>
          <a:noFill/>
        </p:spPr>
        <p:txBody>
          <a:bodyPr wrap="square" rtlCol="0">
            <a:spAutoFit/>
          </a:bodyPr>
          <a:lstStyle/>
          <a:p>
            <a:r>
              <a:rPr lang="en-US" sz="1600" b="1" dirty="0" smtClean="0">
                <a:solidFill>
                  <a:srgbClr val="E8761D"/>
                </a:solidFill>
                <a:latin typeface="Consolas" panose="020B0609020204030204" pitchFamily="49" charset="0"/>
                <a:ea typeface="Anonymous Pro" panose="02060609030202000504" pitchFamily="49" charset="0"/>
                <a:cs typeface="Consolas" panose="020B0609020204030204" pitchFamily="49" charset="0"/>
              </a:rPr>
              <a:t>z:</a:t>
            </a:r>
            <a:endParaRPr lang="en-US" b="1" dirty="0">
              <a:solidFill>
                <a:srgbClr val="E8761D"/>
              </a:solidFill>
            </a:endParaRPr>
          </a:p>
        </p:txBody>
      </p:sp>
      <p:pic>
        <p:nvPicPr>
          <p:cNvPr id="46" name="Picture 3" descr="C:\Dropbox\Databricks\images etc\green (Mobile).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481945" y="190145"/>
            <a:ext cx="505427" cy="674429"/>
          </a:xfrm>
          <a:prstGeom prst="rect">
            <a:avLst/>
          </a:prstGeom>
          <a:noFill/>
          <a:ln w="15875">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93808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026812"/>
            <a:ext cx="7772400" cy="1463040"/>
          </a:xfrm>
        </p:spPr>
        <p:txBody>
          <a:bodyPr/>
          <a:lstStyle/>
          <a:p>
            <a:r>
              <a:rPr lang="en-US" dirty="0" smtClean="0"/>
              <a:t>Actions</a:t>
            </a:r>
            <a:endParaRPr lang="en-US" dirty="0"/>
          </a:p>
        </p:txBody>
      </p:sp>
      <p:sp>
        <p:nvSpPr>
          <p:cNvPr id="3" name="Text Placeholder 2"/>
          <p:cNvSpPr>
            <a:spLocks noGrp="1"/>
          </p:cNvSpPr>
          <p:nvPr>
            <p:ph type="body" idx="1"/>
          </p:nvPr>
        </p:nvSpPr>
        <p:spPr>
          <a:xfrm>
            <a:off x="9151937" y="5744379"/>
            <a:ext cx="1971675" cy="431952"/>
          </a:xfrm>
        </p:spPr>
        <p:txBody>
          <a:bodyPr>
            <a:normAutofit/>
          </a:bodyPr>
          <a:lstStyle/>
          <a:p>
            <a:r>
              <a:rPr lang="en-US" sz="2000" dirty="0" smtClean="0"/>
              <a:t>Core Operations</a:t>
            </a:r>
            <a:endParaRPr lang="en-US" sz="2000" dirty="0"/>
          </a:p>
        </p:txBody>
      </p:sp>
      <p:pic>
        <p:nvPicPr>
          <p:cNvPr id="4" name="Picture 6" descr="http://upload.wikimedia.org/wikipedia/commons/thumb/c/c4/BJJ_White_Belt.svg/479px-BJJ_White_Belt.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31325" y="5245274"/>
            <a:ext cx="1612900" cy="467203"/>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http://inwallspeakers1.com/wp-content/uploads/2014/07/printer-icon-transparen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2999" y="5126274"/>
            <a:ext cx="1184275" cy="105005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4"/>
          <a:stretch>
            <a:fillRect/>
          </a:stretch>
        </p:blipFill>
        <p:spPr>
          <a:xfrm>
            <a:off x="151002" y="6412382"/>
            <a:ext cx="2021747" cy="319224"/>
          </a:xfrm>
          <a:prstGeom prst="rect">
            <a:avLst/>
          </a:prstGeom>
        </p:spPr>
      </p:pic>
    </p:spTree>
    <p:extLst>
      <p:ext uri="{BB962C8B-B14F-4D97-AF65-F5344CB8AC3E}">
        <p14:creationId xmlns:p14="http://schemas.microsoft.com/office/powerpoint/2010/main" val="3358738969"/>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645881" y="1199327"/>
            <a:ext cx="1149292" cy="584775"/>
          </a:xfrm>
          <a:prstGeom prst="rect">
            <a:avLst/>
          </a:prstGeom>
          <a:noFill/>
        </p:spPr>
        <p:txBody>
          <a:bodyPr wrap="square" rtlCol="0">
            <a:spAutoFit/>
          </a:bodyPr>
          <a:lstStyle/>
          <a:p>
            <a:r>
              <a:rPr lang="en-US" sz="3200" dirty="0" smtClean="0"/>
              <a:t>vs</a:t>
            </a:r>
            <a:endParaRPr lang="en-US" sz="3200" dirty="0"/>
          </a:p>
        </p:txBody>
      </p:sp>
      <p:sp>
        <p:nvSpPr>
          <p:cNvPr id="3" name="TextBox 2"/>
          <p:cNvSpPr txBox="1"/>
          <p:nvPr/>
        </p:nvSpPr>
        <p:spPr>
          <a:xfrm>
            <a:off x="2949557" y="2898875"/>
            <a:ext cx="1490096" cy="461665"/>
          </a:xfrm>
          <a:prstGeom prst="rect">
            <a:avLst/>
          </a:prstGeom>
          <a:noFill/>
        </p:spPr>
        <p:txBody>
          <a:bodyPr wrap="square" rtlCol="0">
            <a:spAutoFit/>
          </a:bodyPr>
          <a:lstStyle/>
          <a:p>
            <a:r>
              <a:rPr lang="en-US" sz="2400" dirty="0" smtClean="0"/>
              <a:t>distributed</a:t>
            </a:r>
            <a:endParaRPr lang="en-US" sz="2400" dirty="0"/>
          </a:p>
        </p:txBody>
      </p:sp>
      <p:sp>
        <p:nvSpPr>
          <p:cNvPr id="4" name="TextBox 3"/>
          <p:cNvSpPr txBox="1"/>
          <p:nvPr/>
        </p:nvSpPr>
        <p:spPr>
          <a:xfrm>
            <a:off x="8147198" y="2898876"/>
            <a:ext cx="1677798" cy="461665"/>
          </a:xfrm>
          <a:prstGeom prst="rect">
            <a:avLst/>
          </a:prstGeom>
          <a:noFill/>
        </p:spPr>
        <p:txBody>
          <a:bodyPr wrap="square" rtlCol="0">
            <a:spAutoFit/>
          </a:bodyPr>
          <a:lstStyle/>
          <a:p>
            <a:r>
              <a:rPr lang="en-US" sz="2400" dirty="0" smtClean="0"/>
              <a:t>driver</a:t>
            </a:r>
            <a:endParaRPr lang="en-US" sz="2400" dirty="0"/>
          </a:p>
        </p:txBody>
      </p:sp>
      <p:sp>
        <p:nvSpPr>
          <p:cNvPr id="5" name="Rectangle 4"/>
          <p:cNvSpPr/>
          <p:nvPr/>
        </p:nvSpPr>
        <p:spPr>
          <a:xfrm>
            <a:off x="2633235" y="3456792"/>
            <a:ext cx="2407997" cy="338554"/>
          </a:xfrm>
          <a:prstGeom prst="rect">
            <a:avLst/>
          </a:prstGeom>
        </p:spPr>
        <p:txBody>
          <a:bodyPr wrap="square">
            <a:spAutoFit/>
          </a:bodyPr>
          <a:lstStyle/>
          <a:p>
            <a:r>
              <a:rPr lang="en-US" sz="1600" dirty="0" smtClean="0"/>
              <a:t>occurs across the cluster</a:t>
            </a:r>
            <a:endParaRPr lang="en-US" sz="1600" dirty="0"/>
          </a:p>
        </p:txBody>
      </p:sp>
      <p:sp>
        <p:nvSpPr>
          <p:cNvPr id="6" name="Rectangle 5"/>
          <p:cNvSpPr/>
          <p:nvPr/>
        </p:nvSpPr>
        <p:spPr>
          <a:xfrm>
            <a:off x="7392939" y="3456792"/>
            <a:ext cx="2407997" cy="338554"/>
          </a:xfrm>
          <a:prstGeom prst="rect">
            <a:avLst/>
          </a:prstGeom>
        </p:spPr>
        <p:txBody>
          <a:bodyPr wrap="square">
            <a:spAutoFit/>
          </a:bodyPr>
          <a:lstStyle/>
          <a:p>
            <a:r>
              <a:rPr lang="en-US" sz="1600" dirty="0" smtClean="0"/>
              <a:t>result must fit in driver JVM</a:t>
            </a:r>
            <a:endParaRPr lang="en-US" sz="1600" dirty="0"/>
          </a:p>
        </p:txBody>
      </p:sp>
      <p:pic>
        <p:nvPicPr>
          <p:cNvPr id="7" name="Picture 6"/>
          <p:cNvPicPr>
            <a:picLocks noChangeAspect="1"/>
          </p:cNvPicPr>
          <p:nvPr/>
        </p:nvPicPr>
        <p:blipFill>
          <a:blip r:embed="rId2"/>
          <a:stretch>
            <a:fillRect/>
          </a:stretch>
        </p:blipFill>
        <p:spPr>
          <a:xfrm>
            <a:off x="7621081" y="1199327"/>
            <a:ext cx="1979684" cy="1275347"/>
          </a:xfrm>
          <a:prstGeom prst="rect">
            <a:avLst/>
          </a:prstGeom>
        </p:spPr>
      </p:pic>
      <p:pic>
        <p:nvPicPr>
          <p:cNvPr id="8" name="Picture 7"/>
          <p:cNvPicPr>
            <a:picLocks noChangeAspect="1"/>
          </p:cNvPicPr>
          <p:nvPr/>
        </p:nvPicPr>
        <p:blipFill>
          <a:blip r:embed="rId3"/>
          <a:stretch>
            <a:fillRect/>
          </a:stretch>
        </p:blipFill>
        <p:spPr>
          <a:xfrm>
            <a:off x="2949557" y="927730"/>
            <a:ext cx="1741774" cy="1712743"/>
          </a:xfrm>
          <a:prstGeom prst="rect">
            <a:avLst/>
          </a:prstGeom>
        </p:spPr>
      </p:pic>
      <p:pic>
        <p:nvPicPr>
          <p:cNvPr id="9" name="Picture 2" descr="http://inwallspeakers1.com/wp-content/uploads/2014/07/printer-icon-transparent.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446" y="6015921"/>
            <a:ext cx="773050" cy="6854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0684458"/>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get</a:t>
            </a:r>
            <a:r>
              <a:rPr lang="en-US" sz="4800" dirty="0" smtClean="0">
                <a:solidFill>
                  <a:schemeClr val="bg2">
                    <a:lumMod val="50000"/>
                  </a:schemeClr>
                </a:solidFill>
              </a:rPr>
              <a:t>Num</a:t>
            </a:r>
            <a:r>
              <a:rPr lang="en-US" sz="4800" dirty="0" smtClean="0"/>
              <a:t>Partitions</a:t>
            </a:r>
            <a:endParaRPr lang="en-US" sz="4800" dirty="0">
              <a:solidFill>
                <a:schemeClr val="bg2">
                  <a:lumMod val="50000"/>
                </a:schemeClr>
              </a:solidFill>
            </a:endParaRPr>
          </a:p>
        </p:txBody>
      </p:sp>
      <p:sp>
        <p:nvSpPr>
          <p:cNvPr id="35" name="Rectangle 34"/>
          <p:cNvSpPr/>
          <p:nvPr/>
        </p:nvSpPr>
        <p:spPr>
          <a:xfrm>
            <a:off x="2080298" y="3003377"/>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2472647" y="336658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2860692" y="3700912"/>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Connector 37"/>
          <p:cNvCxnSpPr/>
          <p:nvPr/>
        </p:nvCxnSpPr>
        <p:spPr>
          <a:xfrm>
            <a:off x="2201326" y="4446578"/>
            <a:ext cx="592289" cy="59228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1852318" y="4086434"/>
            <a:ext cx="257108" cy="25710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769331" y="4506693"/>
            <a:ext cx="1484822" cy="400110"/>
          </a:xfrm>
          <a:prstGeom prst="rect">
            <a:avLst/>
          </a:prstGeom>
          <a:noFill/>
        </p:spPr>
        <p:txBody>
          <a:bodyPr wrap="square" rtlCol="0">
            <a:spAutoFit/>
          </a:bodyPr>
          <a:lstStyle/>
          <a:p>
            <a:r>
              <a:rPr lang="en-US" sz="2000" dirty="0" smtClean="0"/>
              <a:t>partition(s)</a:t>
            </a:r>
            <a:endParaRPr lang="en-US" sz="2000" dirty="0"/>
          </a:p>
        </p:txBody>
      </p:sp>
      <p:sp>
        <p:nvSpPr>
          <p:cNvPr id="41" name="TextBox 40"/>
          <p:cNvSpPr txBox="1"/>
          <p:nvPr/>
        </p:nvSpPr>
        <p:spPr>
          <a:xfrm>
            <a:off x="2254153" y="4648885"/>
            <a:ext cx="193793" cy="338554"/>
          </a:xfrm>
          <a:prstGeom prst="rect">
            <a:avLst/>
          </a:prstGeom>
          <a:noFill/>
        </p:spPr>
        <p:txBody>
          <a:bodyPr wrap="square" rtlCol="0">
            <a:spAutoFit/>
          </a:bodyPr>
          <a:lstStyle/>
          <a:p>
            <a:r>
              <a:rPr lang="en-US" sz="1600" dirty="0"/>
              <a:t>A</a:t>
            </a:r>
          </a:p>
        </p:txBody>
      </p:sp>
      <p:sp>
        <p:nvSpPr>
          <p:cNvPr id="42" name="TextBox 41"/>
          <p:cNvSpPr txBox="1"/>
          <p:nvPr/>
        </p:nvSpPr>
        <p:spPr>
          <a:xfrm>
            <a:off x="1755421" y="4133663"/>
            <a:ext cx="193793" cy="338554"/>
          </a:xfrm>
          <a:prstGeom prst="rect">
            <a:avLst/>
          </a:prstGeom>
          <a:noFill/>
        </p:spPr>
        <p:txBody>
          <a:bodyPr wrap="square" rtlCol="0">
            <a:spAutoFit/>
          </a:bodyPr>
          <a:lstStyle/>
          <a:p>
            <a:r>
              <a:rPr lang="en-US" sz="1600" dirty="0"/>
              <a:t>B</a:t>
            </a:r>
          </a:p>
        </p:txBody>
      </p:sp>
      <p:sp>
        <p:nvSpPr>
          <p:cNvPr id="43" name="Rectangle 42"/>
          <p:cNvSpPr/>
          <p:nvPr/>
        </p:nvSpPr>
        <p:spPr>
          <a:xfrm>
            <a:off x="8025053" y="3366583"/>
            <a:ext cx="2519122" cy="1079995"/>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p:cNvSpPr txBox="1"/>
          <p:nvPr/>
        </p:nvSpPr>
        <p:spPr>
          <a:xfrm>
            <a:off x="8025053" y="3366583"/>
            <a:ext cx="463696" cy="461665"/>
          </a:xfrm>
          <a:prstGeom prst="rect">
            <a:avLst/>
          </a:prstGeom>
          <a:noFill/>
        </p:spPr>
        <p:txBody>
          <a:bodyPr wrap="square" rtlCol="0">
            <a:spAutoFit/>
          </a:bodyPr>
          <a:lstStyle/>
          <a:p>
            <a:pPr algn="ctr"/>
            <a:r>
              <a:rPr lang="en-US" sz="2400" dirty="0" smtClean="0">
                <a:latin typeface="Consolas" panose="020B0609020204030204" pitchFamily="49" charset="0"/>
                <a:cs typeface="Consolas" panose="020B0609020204030204" pitchFamily="49" charset="0"/>
              </a:rPr>
              <a:t>2</a:t>
            </a:r>
            <a:endParaRPr lang="en-US" sz="2400" dirty="0">
              <a:latin typeface="Consolas" panose="020B0609020204030204" pitchFamily="49" charset="0"/>
              <a:cs typeface="Consolas" panose="020B0609020204030204" pitchFamily="49" charset="0"/>
            </a:endParaRPr>
          </a:p>
        </p:txBody>
      </p:sp>
      <p:pic>
        <p:nvPicPr>
          <p:cNvPr id="45" name="Picture 44"/>
          <p:cNvPicPr>
            <a:picLocks noChangeAspect="1"/>
          </p:cNvPicPr>
          <p:nvPr/>
        </p:nvPicPr>
        <p:blipFill>
          <a:blip r:embed="rId3"/>
          <a:stretch>
            <a:fillRect/>
          </a:stretch>
        </p:blipFill>
        <p:spPr>
          <a:xfrm>
            <a:off x="9810750" y="3964257"/>
            <a:ext cx="628650" cy="404987"/>
          </a:xfrm>
          <a:prstGeom prst="rect">
            <a:avLst/>
          </a:prstGeom>
        </p:spPr>
      </p:pic>
      <p:pic>
        <p:nvPicPr>
          <p:cNvPr id="14" name="Picture 2" descr="http://inwallspeakers1.com/wp-content/uploads/2014/07/printer-icon-transparent.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446" y="6015921"/>
            <a:ext cx="773050" cy="6854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0505546"/>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42"/>
          <p:cNvPicPr>
            <a:picLocks noChangeAspect="1"/>
          </p:cNvPicPr>
          <p:nvPr/>
        </p:nvPicPr>
        <p:blipFill>
          <a:blip r:embed="rId3"/>
          <a:stretch>
            <a:fillRect/>
          </a:stretch>
        </p:blipFill>
        <p:spPr>
          <a:xfrm>
            <a:off x="7486280" y="4819096"/>
            <a:ext cx="542450" cy="542450"/>
          </a:xfrm>
          <a:prstGeom prst="rect">
            <a:avLst/>
          </a:prstGeom>
        </p:spPr>
      </p:pic>
      <p:sp>
        <p:nvSpPr>
          <p:cNvPr id="44" name="TextBox 43"/>
          <p:cNvSpPr txBox="1"/>
          <p:nvPr/>
        </p:nvSpPr>
        <p:spPr>
          <a:xfrm>
            <a:off x="8387969" y="4682111"/>
            <a:ext cx="516367" cy="338554"/>
          </a:xfrm>
          <a:prstGeom prst="rect">
            <a:avLst/>
          </a:prstGeom>
          <a:noFill/>
        </p:spPr>
        <p:txBody>
          <a:bodyPr wrap="square" rtlCol="0">
            <a:spAutoFit/>
          </a:bodyPr>
          <a:lstStyle/>
          <a:p>
            <a:r>
              <a:rPr lang="en-US" sz="1600" b="1" dirty="0" smtClean="0">
                <a:solidFill>
                  <a:srgbClr val="1482AC"/>
                </a:solidFill>
                <a:latin typeface="Consolas" panose="020B0609020204030204" pitchFamily="49" charset="0"/>
                <a:ea typeface="Anonymous Pro" panose="02060609030202000504" pitchFamily="49" charset="0"/>
                <a:cs typeface="Consolas" panose="020B0609020204030204" pitchFamily="49" charset="0"/>
              </a:rPr>
              <a:t>x:</a:t>
            </a:r>
            <a:endParaRPr lang="en-US" b="1" dirty="0"/>
          </a:p>
        </p:txBody>
      </p:sp>
      <p:sp>
        <p:nvSpPr>
          <p:cNvPr id="45" name="TextBox 44"/>
          <p:cNvSpPr txBox="1"/>
          <p:nvPr/>
        </p:nvSpPr>
        <p:spPr>
          <a:xfrm>
            <a:off x="8398602" y="5121672"/>
            <a:ext cx="516367" cy="338554"/>
          </a:xfrm>
          <a:prstGeom prst="rect">
            <a:avLst/>
          </a:prstGeom>
          <a:noFill/>
        </p:spPr>
        <p:txBody>
          <a:bodyPr wrap="square" rtlCol="0">
            <a:spAutoFit/>
          </a:bodyPr>
          <a:lstStyle/>
          <a:p>
            <a:r>
              <a:rPr lang="en-US" sz="1600" b="1" dirty="0" smtClean="0">
                <a:solidFill>
                  <a:srgbClr val="E68042"/>
                </a:solidFill>
                <a:latin typeface="Consolas" panose="020B0609020204030204" pitchFamily="49" charset="0"/>
                <a:ea typeface="Anonymous Pro" panose="02060609030202000504" pitchFamily="49" charset="0"/>
                <a:cs typeface="Consolas" panose="020B0609020204030204" pitchFamily="49" charset="0"/>
              </a:rPr>
              <a:t>y:</a:t>
            </a:r>
            <a:endParaRPr lang="en-US" b="1" dirty="0">
              <a:solidFill>
                <a:srgbClr val="E68042"/>
              </a:solidFill>
            </a:endParaRPr>
          </a:p>
        </p:txBody>
      </p:sp>
      <p:sp>
        <p:nvSpPr>
          <p:cNvPr id="46" name="TextBox 45"/>
          <p:cNvSpPr txBox="1"/>
          <p:nvPr/>
        </p:nvSpPr>
        <p:spPr>
          <a:xfrm>
            <a:off x="7687157" y="2546252"/>
            <a:ext cx="2312165" cy="307777"/>
          </a:xfrm>
          <a:prstGeom prst="rect">
            <a:avLst/>
          </a:prstGeom>
          <a:noFill/>
        </p:spPr>
        <p:txBody>
          <a:bodyPr wrap="square" rtlCol="0">
            <a:spAutoFit/>
          </a:bodyPr>
          <a:lstStyle/>
          <a:p>
            <a:r>
              <a:rPr lang="en-US" sz="1400" b="1" dirty="0" smtClean="0">
                <a:latin typeface="Consolas" panose="020B0609020204030204" pitchFamily="49" charset="0"/>
                <a:cs typeface="Consolas" panose="020B0609020204030204" pitchFamily="49" charset="0"/>
              </a:rPr>
              <a:t>getNumPartitions()</a:t>
            </a:r>
            <a:endParaRPr lang="en-US" sz="1400" b="1" dirty="0">
              <a:latin typeface="Consolas" panose="020B0609020204030204" pitchFamily="49" charset="0"/>
              <a:cs typeface="Consolas" panose="020B0609020204030204" pitchFamily="49" charset="0"/>
            </a:endParaRPr>
          </a:p>
        </p:txBody>
      </p:sp>
      <p:sp>
        <p:nvSpPr>
          <p:cNvPr id="47" name="Rectangle 46"/>
          <p:cNvSpPr/>
          <p:nvPr/>
        </p:nvSpPr>
        <p:spPr>
          <a:xfrm>
            <a:off x="6781162" y="2932379"/>
            <a:ext cx="6971803" cy="369332"/>
          </a:xfrm>
          <a:prstGeom prst="rect">
            <a:avLst/>
          </a:prstGeom>
        </p:spPr>
        <p:txBody>
          <a:bodyPr wrap="square">
            <a:spAutoFit/>
          </a:bodyPr>
          <a:lstStyle/>
          <a:p>
            <a:r>
              <a:rPr lang="en-US" dirty="0" smtClean="0"/>
              <a:t>Return </a:t>
            </a:r>
            <a:r>
              <a:rPr lang="en-US" dirty="0"/>
              <a:t>the number of partitions in RDD</a:t>
            </a:r>
          </a:p>
        </p:txBody>
      </p:sp>
      <p:sp>
        <p:nvSpPr>
          <p:cNvPr id="63" name="TextBox 62"/>
          <p:cNvSpPr txBox="1"/>
          <p:nvPr/>
        </p:nvSpPr>
        <p:spPr>
          <a:xfrm>
            <a:off x="8740025" y="4717786"/>
            <a:ext cx="3637936" cy="738664"/>
          </a:xfrm>
          <a:prstGeom prst="rect">
            <a:avLst/>
          </a:prstGeom>
          <a:noFill/>
        </p:spPr>
        <p:txBody>
          <a:bodyPr wrap="square" rtlCol="0">
            <a:spAutoFit/>
          </a:bodyPr>
          <a:lstStyle/>
          <a:p>
            <a:r>
              <a:rPr lang="en-US" sz="1400" dirty="0" smtClean="0">
                <a:latin typeface="Consolas" panose="020B0609020204030204" pitchFamily="49" charset="0"/>
                <a:cs typeface="Consolas" panose="020B0609020204030204" pitchFamily="49" charset="0"/>
              </a:rPr>
              <a:t>[[1], [2, 3]]</a:t>
            </a:r>
          </a:p>
          <a:p>
            <a:endParaRPr lang="en-US" sz="1400" dirty="0" smtClean="0">
              <a:latin typeface="Consolas" panose="020B0609020204030204" pitchFamily="49" charset="0"/>
              <a:cs typeface="Consolas" panose="020B0609020204030204" pitchFamily="49" charset="0"/>
            </a:endParaRPr>
          </a:p>
          <a:p>
            <a:r>
              <a:rPr lang="en-US" sz="1400" dirty="0" smtClean="0">
                <a:latin typeface="Consolas" panose="020B0609020204030204" pitchFamily="49" charset="0"/>
                <a:cs typeface="Consolas" panose="020B0609020204030204" pitchFamily="49" charset="0"/>
              </a:rPr>
              <a:t>2</a:t>
            </a:r>
            <a:endParaRPr lang="en-US" sz="1400" dirty="0">
              <a:latin typeface="Consolas" panose="020B0609020204030204" pitchFamily="49" charset="0"/>
              <a:cs typeface="Consolas" panose="020B0609020204030204" pitchFamily="49" charset="0"/>
            </a:endParaRPr>
          </a:p>
        </p:txBody>
      </p:sp>
      <p:sp>
        <p:nvSpPr>
          <p:cNvPr id="26" name="Title 1"/>
          <p:cNvSpPr txBox="1">
            <a:spLocks/>
          </p:cNvSpPr>
          <p:nvPr/>
        </p:nvSpPr>
        <p:spPr>
          <a:xfrm>
            <a:off x="838972" y="887588"/>
            <a:ext cx="4697388" cy="849512"/>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sz="4000" dirty="0"/>
              <a:t>get</a:t>
            </a:r>
            <a:r>
              <a:rPr lang="en-US" sz="4000" dirty="0">
                <a:solidFill>
                  <a:schemeClr val="bg2">
                    <a:lumMod val="50000"/>
                  </a:schemeClr>
                </a:solidFill>
              </a:rPr>
              <a:t>Num</a:t>
            </a:r>
            <a:r>
              <a:rPr lang="en-US" sz="4000" dirty="0"/>
              <a:t>Partitions</a:t>
            </a:r>
            <a:endParaRPr lang="en-US" sz="4000" dirty="0">
              <a:solidFill>
                <a:schemeClr val="bg2">
                  <a:lumMod val="50000"/>
                </a:schemeClr>
              </a:solidFill>
            </a:endParaRPr>
          </a:p>
        </p:txBody>
      </p:sp>
      <p:sp>
        <p:nvSpPr>
          <p:cNvPr id="35" name="Rectangle 34"/>
          <p:cNvSpPr/>
          <p:nvPr/>
        </p:nvSpPr>
        <p:spPr>
          <a:xfrm>
            <a:off x="5792235" y="336778"/>
            <a:ext cx="1844146" cy="790620"/>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6184584" y="699984"/>
            <a:ext cx="1844146" cy="790620"/>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6572629" y="1034313"/>
            <a:ext cx="1844146" cy="790620"/>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Connector 37"/>
          <p:cNvCxnSpPr/>
          <p:nvPr/>
        </p:nvCxnSpPr>
        <p:spPr>
          <a:xfrm>
            <a:off x="5832073" y="1466073"/>
            <a:ext cx="592289" cy="59228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5483065" y="1105929"/>
            <a:ext cx="257108" cy="25710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5884900" y="1668380"/>
            <a:ext cx="193793" cy="338554"/>
          </a:xfrm>
          <a:prstGeom prst="rect">
            <a:avLst/>
          </a:prstGeom>
          <a:noFill/>
        </p:spPr>
        <p:txBody>
          <a:bodyPr wrap="square" rtlCol="0">
            <a:spAutoFit/>
          </a:bodyPr>
          <a:lstStyle/>
          <a:p>
            <a:r>
              <a:rPr lang="en-US" sz="1600" dirty="0"/>
              <a:t>A</a:t>
            </a:r>
          </a:p>
        </p:txBody>
      </p:sp>
      <p:sp>
        <p:nvSpPr>
          <p:cNvPr id="55" name="TextBox 54"/>
          <p:cNvSpPr txBox="1"/>
          <p:nvPr/>
        </p:nvSpPr>
        <p:spPr>
          <a:xfrm>
            <a:off x="5386168" y="1153158"/>
            <a:ext cx="193793" cy="338554"/>
          </a:xfrm>
          <a:prstGeom prst="rect">
            <a:avLst/>
          </a:prstGeom>
          <a:noFill/>
        </p:spPr>
        <p:txBody>
          <a:bodyPr wrap="square" rtlCol="0">
            <a:spAutoFit/>
          </a:bodyPr>
          <a:lstStyle/>
          <a:p>
            <a:r>
              <a:rPr lang="en-US" sz="1600" dirty="0"/>
              <a:t>B</a:t>
            </a:r>
          </a:p>
        </p:txBody>
      </p:sp>
      <p:sp>
        <p:nvSpPr>
          <p:cNvPr id="64" name="Rectangle 63"/>
          <p:cNvSpPr/>
          <p:nvPr/>
        </p:nvSpPr>
        <p:spPr>
          <a:xfrm>
            <a:off x="9982200" y="658747"/>
            <a:ext cx="1758752" cy="8846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p:cNvSpPr txBox="1"/>
          <p:nvPr/>
        </p:nvSpPr>
        <p:spPr>
          <a:xfrm>
            <a:off x="9982200" y="654971"/>
            <a:ext cx="463696" cy="461665"/>
          </a:xfrm>
          <a:prstGeom prst="rect">
            <a:avLst/>
          </a:prstGeom>
          <a:noFill/>
        </p:spPr>
        <p:txBody>
          <a:bodyPr wrap="square" rtlCol="0">
            <a:spAutoFit/>
          </a:bodyPr>
          <a:lstStyle/>
          <a:p>
            <a:pPr algn="ctr"/>
            <a:r>
              <a:rPr lang="en-US" sz="2400" dirty="0" smtClean="0">
                <a:latin typeface="Consolas" panose="020B0609020204030204" pitchFamily="49" charset="0"/>
                <a:cs typeface="Consolas" panose="020B0609020204030204" pitchFamily="49" charset="0"/>
              </a:rPr>
              <a:t>2</a:t>
            </a:r>
            <a:endParaRPr lang="en-US" sz="2400" dirty="0">
              <a:latin typeface="Consolas" panose="020B0609020204030204" pitchFamily="49" charset="0"/>
              <a:cs typeface="Consolas" panose="020B0609020204030204" pitchFamily="49" charset="0"/>
            </a:endParaRPr>
          </a:p>
        </p:txBody>
      </p:sp>
      <p:pic>
        <p:nvPicPr>
          <p:cNvPr id="66" name="Picture 65"/>
          <p:cNvPicPr>
            <a:picLocks noChangeAspect="1"/>
          </p:cNvPicPr>
          <p:nvPr/>
        </p:nvPicPr>
        <p:blipFill>
          <a:blip r:embed="rId4"/>
          <a:stretch>
            <a:fillRect/>
          </a:stretch>
        </p:blipFill>
        <p:spPr>
          <a:xfrm>
            <a:off x="11191875" y="1179846"/>
            <a:ext cx="444302" cy="286227"/>
          </a:xfrm>
          <a:prstGeom prst="rect">
            <a:avLst/>
          </a:prstGeom>
        </p:spPr>
      </p:pic>
      <p:pic>
        <p:nvPicPr>
          <p:cNvPr id="21" name="Picture 2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70038" y="5496998"/>
            <a:ext cx="384473" cy="566349"/>
          </a:xfrm>
          <a:prstGeom prst="rect">
            <a:avLst/>
          </a:prstGeom>
        </p:spPr>
      </p:pic>
      <p:pic>
        <p:nvPicPr>
          <p:cNvPr id="22" name="Picture 2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80160" y="3815985"/>
            <a:ext cx="564230" cy="564230"/>
          </a:xfrm>
          <a:prstGeom prst="rect">
            <a:avLst/>
          </a:prstGeom>
        </p:spPr>
      </p:pic>
      <p:cxnSp>
        <p:nvCxnSpPr>
          <p:cNvPr id="23" name="Straight Connector 22"/>
          <p:cNvCxnSpPr/>
          <p:nvPr/>
        </p:nvCxnSpPr>
        <p:spPr>
          <a:xfrm>
            <a:off x="2316385" y="4893485"/>
            <a:ext cx="4627096" cy="0"/>
          </a:xfrm>
          <a:prstGeom prst="line">
            <a:avLst/>
          </a:prstGeom>
          <a:ln w="19050">
            <a:solidFill>
              <a:schemeClr val="tx1"/>
            </a:solidFill>
          </a:ln>
        </p:spPr>
        <p:style>
          <a:lnRef idx="2">
            <a:schemeClr val="accent6"/>
          </a:lnRef>
          <a:fillRef idx="0">
            <a:schemeClr val="accent6"/>
          </a:fillRef>
          <a:effectRef idx="1">
            <a:schemeClr val="accent6"/>
          </a:effectRef>
          <a:fontRef idx="minor">
            <a:schemeClr val="tx1"/>
          </a:fontRef>
        </p:style>
      </p:cxnSp>
      <p:sp>
        <p:nvSpPr>
          <p:cNvPr id="24" name="TextBox 23"/>
          <p:cNvSpPr txBox="1"/>
          <p:nvPr/>
        </p:nvSpPr>
        <p:spPr>
          <a:xfrm>
            <a:off x="2313118" y="3549135"/>
            <a:ext cx="6216191" cy="1169551"/>
          </a:xfrm>
          <a:prstGeom prst="rect">
            <a:avLst/>
          </a:prstGeom>
          <a:noFill/>
        </p:spPr>
        <p:txBody>
          <a:bodyPr wrap="square" rtlCol="0">
            <a:spAutoFit/>
          </a:bodyPr>
          <a:lstStyle/>
          <a:p>
            <a:r>
              <a:rPr lang="en-US" sz="1400" b="1" dirty="0">
                <a:solidFill>
                  <a:srgbClr val="1482AC"/>
                </a:solidFill>
                <a:latin typeface="Consolas" panose="020B0609020204030204" pitchFamily="49" charset="0"/>
                <a:cs typeface="Consolas" panose="020B0609020204030204" pitchFamily="49" charset="0"/>
              </a:rPr>
              <a:t>x</a:t>
            </a:r>
            <a:r>
              <a:rPr lang="en-US" sz="1400" dirty="0">
                <a:latin typeface="Consolas" panose="020B0609020204030204" pitchFamily="49" charset="0"/>
                <a:cs typeface="Consolas" panose="020B0609020204030204" pitchFamily="49" charset="0"/>
              </a:rPr>
              <a:t> = </a:t>
            </a:r>
            <a:r>
              <a:rPr lang="en-US" sz="1400" dirty="0" err="1">
                <a:latin typeface="Consolas" panose="020B0609020204030204" pitchFamily="49" charset="0"/>
                <a:cs typeface="Consolas" panose="020B0609020204030204" pitchFamily="49" charset="0"/>
              </a:rPr>
              <a:t>sc.parallelize</a:t>
            </a:r>
            <a:r>
              <a:rPr lang="en-US" sz="1400" dirty="0">
                <a:latin typeface="Consolas" panose="020B0609020204030204" pitchFamily="49" charset="0"/>
                <a:cs typeface="Consolas" panose="020B0609020204030204" pitchFamily="49" charset="0"/>
              </a:rPr>
              <a:t>([1,2,3], 2)</a:t>
            </a:r>
          </a:p>
          <a:p>
            <a:r>
              <a:rPr lang="en-US" sz="1400" b="1" dirty="0" smtClean="0">
                <a:solidFill>
                  <a:srgbClr val="E68042"/>
                </a:solidFill>
                <a:latin typeface="Consolas" panose="020B0609020204030204" pitchFamily="49" charset="0"/>
                <a:cs typeface="Consolas" panose="020B0609020204030204" pitchFamily="49" charset="0"/>
              </a:rPr>
              <a:t>y</a:t>
            </a:r>
            <a:r>
              <a:rPr lang="en-US" sz="1400" dirty="0" smtClean="0">
                <a:latin typeface="Consolas" panose="020B0609020204030204" pitchFamily="49" charset="0"/>
                <a:cs typeface="Consolas" panose="020B0609020204030204" pitchFamily="49" charset="0"/>
              </a:rPr>
              <a:t> </a:t>
            </a:r>
            <a:r>
              <a:rPr lang="en-US" sz="1400" dirty="0">
                <a:latin typeface="Consolas" panose="020B0609020204030204" pitchFamily="49" charset="0"/>
                <a:cs typeface="Consolas" panose="020B0609020204030204" pitchFamily="49" charset="0"/>
              </a:rPr>
              <a:t>= </a:t>
            </a:r>
            <a:r>
              <a:rPr lang="en-US" sz="1400" b="1" dirty="0" err="1">
                <a:solidFill>
                  <a:srgbClr val="1482AC"/>
                </a:solidFill>
                <a:latin typeface="Consolas" panose="020B0609020204030204" pitchFamily="49" charset="0"/>
                <a:cs typeface="Consolas" panose="020B0609020204030204" pitchFamily="49" charset="0"/>
              </a:rPr>
              <a:t>x</a:t>
            </a:r>
            <a:r>
              <a:rPr lang="en-US" sz="1400" dirty="0" err="1">
                <a:latin typeface="Consolas" panose="020B0609020204030204" pitchFamily="49" charset="0"/>
                <a:cs typeface="Consolas" panose="020B0609020204030204" pitchFamily="49" charset="0"/>
              </a:rPr>
              <a:t>.getNumPartitions</a:t>
            </a:r>
            <a:r>
              <a:rPr lang="en-US" sz="1400" dirty="0">
                <a:latin typeface="Consolas" panose="020B0609020204030204" pitchFamily="49" charset="0"/>
                <a:cs typeface="Consolas" panose="020B0609020204030204" pitchFamily="49" charset="0"/>
              </a:rPr>
              <a:t>()</a:t>
            </a:r>
          </a:p>
          <a:p>
            <a:endParaRPr lang="en-US" sz="1400" dirty="0">
              <a:latin typeface="Consolas" panose="020B0609020204030204" pitchFamily="49" charset="0"/>
              <a:cs typeface="Consolas" panose="020B0609020204030204" pitchFamily="49" charset="0"/>
            </a:endParaRPr>
          </a:p>
          <a:p>
            <a:r>
              <a:rPr lang="en-US" sz="1400" dirty="0">
                <a:latin typeface="Consolas" panose="020B0609020204030204" pitchFamily="49" charset="0"/>
                <a:cs typeface="Consolas" panose="020B0609020204030204" pitchFamily="49" charset="0"/>
              </a:rPr>
              <a:t>print(</a:t>
            </a:r>
            <a:r>
              <a:rPr lang="en-US" sz="1400" b="1" dirty="0" err="1">
                <a:solidFill>
                  <a:srgbClr val="1482AC"/>
                </a:solidFill>
                <a:latin typeface="Consolas" panose="020B0609020204030204" pitchFamily="49" charset="0"/>
                <a:cs typeface="Consolas" panose="020B0609020204030204" pitchFamily="49" charset="0"/>
              </a:rPr>
              <a:t>x</a:t>
            </a:r>
            <a:r>
              <a:rPr lang="en-US" sz="1400" dirty="0" err="1">
                <a:latin typeface="Consolas" panose="020B0609020204030204" pitchFamily="49" charset="0"/>
                <a:cs typeface="Consolas" panose="020B0609020204030204" pitchFamily="49" charset="0"/>
              </a:rPr>
              <a:t>.glom</a:t>
            </a:r>
            <a:r>
              <a:rPr lang="en-US" sz="1400" dirty="0">
                <a:latin typeface="Consolas" panose="020B0609020204030204" pitchFamily="49" charset="0"/>
                <a:cs typeface="Consolas" panose="020B0609020204030204" pitchFamily="49" charset="0"/>
              </a:rPr>
              <a:t>().collect())</a:t>
            </a:r>
          </a:p>
          <a:p>
            <a:r>
              <a:rPr lang="en-US" sz="1400" dirty="0">
                <a:latin typeface="Consolas" panose="020B0609020204030204" pitchFamily="49" charset="0"/>
                <a:cs typeface="Consolas" panose="020B0609020204030204" pitchFamily="49" charset="0"/>
              </a:rPr>
              <a:t>print(</a:t>
            </a:r>
            <a:r>
              <a:rPr lang="en-US" sz="1400" b="1" dirty="0">
                <a:solidFill>
                  <a:srgbClr val="E68042"/>
                </a:solidFill>
                <a:latin typeface="Consolas" panose="020B0609020204030204" pitchFamily="49" charset="0"/>
                <a:cs typeface="Consolas" panose="020B0609020204030204" pitchFamily="49" charset="0"/>
              </a:rPr>
              <a:t>y</a:t>
            </a:r>
            <a:r>
              <a:rPr lang="en-US" sz="1400" dirty="0">
                <a:latin typeface="Consolas" panose="020B0609020204030204" pitchFamily="49" charset="0"/>
                <a:cs typeface="Consolas" panose="020B0609020204030204" pitchFamily="49" charset="0"/>
              </a:rPr>
              <a:t>)</a:t>
            </a:r>
          </a:p>
        </p:txBody>
      </p:sp>
      <p:sp>
        <p:nvSpPr>
          <p:cNvPr id="25" name="TextBox 24"/>
          <p:cNvSpPr txBox="1"/>
          <p:nvPr/>
        </p:nvSpPr>
        <p:spPr>
          <a:xfrm>
            <a:off x="2313120" y="5214836"/>
            <a:ext cx="5632862" cy="954107"/>
          </a:xfrm>
          <a:prstGeom prst="rect">
            <a:avLst/>
          </a:prstGeom>
          <a:noFill/>
        </p:spPr>
        <p:txBody>
          <a:bodyPr wrap="square" rtlCol="0">
            <a:spAutoFit/>
          </a:bodyPr>
          <a:lstStyle/>
          <a:p>
            <a:r>
              <a:rPr lang="en-US" sz="1400" dirty="0" err="1" smtClean="0">
                <a:latin typeface="Consolas" panose="020B0609020204030204" pitchFamily="49" charset="0"/>
                <a:ea typeface="Anonymous Pro" panose="02060609030202000504" pitchFamily="49" charset="0"/>
                <a:cs typeface="Consolas" panose="020B0609020204030204" pitchFamily="49" charset="0"/>
              </a:rPr>
              <a:t>val</a:t>
            </a:r>
            <a:r>
              <a:rPr lang="en-US" sz="1400" dirty="0" smtClean="0">
                <a:latin typeface="Consolas" panose="020B0609020204030204" pitchFamily="49" charset="0"/>
                <a:ea typeface="Anonymous Pro" panose="02060609030202000504" pitchFamily="49" charset="0"/>
                <a:cs typeface="Consolas" panose="020B0609020204030204" pitchFamily="49" charset="0"/>
              </a:rPr>
              <a:t> </a:t>
            </a:r>
            <a:r>
              <a:rPr lang="en-US" sz="1400" b="1" dirty="0" smtClean="0">
                <a:solidFill>
                  <a:srgbClr val="0070C0"/>
                </a:solidFill>
                <a:latin typeface="Consolas" panose="020B0609020204030204" pitchFamily="49" charset="0"/>
                <a:ea typeface="Anonymous Pro" panose="02060609030202000504" pitchFamily="49" charset="0"/>
                <a:cs typeface="Consolas" panose="020B0609020204030204" pitchFamily="49" charset="0"/>
              </a:rPr>
              <a:t>x</a:t>
            </a:r>
            <a:r>
              <a:rPr lang="en-US" sz="1400" dirty="0" smtClean="0">
                <a:latin typeface="Consolas" panose="020B0609020204030204" pitchFamily="49" charset="0"/>
                <a:ea typeface="Anonymous Pro" panose="02060609030202000504" pitchFamily="49" charset="0"/>
                <a:cs typeface="Consolas" panose="020B0609020204030204" pitchFamily="49" charset="0"/>
              </a:rPr>
              <a:t> = </a:t>
            </a:r>
            <a:r>
              <a:rPr lang="en-US" sz="1400" dirty="0" err="1" smtClean="0">
                <a:latin typeface="Consolas" panose="020B0609020204030204" pitchFamily="49" charset="0"/>
                <a:ea typeface="Anonymous Pro" panose="02060609030202000504" pitchFamily="49" charset="0"/>
                <a:cs typeface="Consolas" panose="020B0609020204030204" pitchFamily="49" charset="0"/>
              </a:rPr>
              <a:t>sc.parallelize</a:t>
            </a:r>
            <a:r>
              <a:rPr lang="en-US" sz="1400" dirty="0" smtClean="0">
                <a:latin typeface="Consolas" panose="020B0609020204030204" pitchFamily="49" charset="0"/>
                <a:ea typeface="Anonymous Pro" panose="02060609030202000504" pitchFamily="49" charset="0"/>
                <a:cs typeface="Consolas" panose="020B0609020204030204" pitchFamily="49" charset="0"/>
              </a:rPr>
              <a:t>(Array(1,2,3), 2)</a:t>
            </a:r>
          </a:p>
          <a:p>
            <a:r>
              <a:rPr lang="en-US" sz="1400" dirty="0" err="1" smtClean="0">
                <a:latin typeface="Consolas" panose="020B0609020204030204" pitchFamily="49" charset="0"/>
                <a:ea typeface="Anonymous Pro" panose="02060609030202000504" pitchFamily="49" charset="0"/>
                <a:cs typeface="Consolas" panose="020B0609020204030204" pitchFamily="49" charset="0"/>
              </a:rPr>
              <a:t>val</a:t>
            </a:r>
            <a:r>
              <a:rPr lang="en-US" sz="1400" dirty="0" smtClean="0">
                <a:latin typeface="Consolas" panose="020B0609020204030204" pitchFamily="49" charset="0"/>
                <a:ea typeface="Anonymous Pro" panose="02060609030202000504" pitchFamily="49" charset="0"/>
                <a:cs typeface="Consolas" panose="020B0609020204030204" pitchFamily="49" charset="0"/>
              </a:rPr>
              <a:t> </a:t>
            </a:r>
            <a:r>
              <a:rPr lang="en-US" sz="1400" b="1" dirty="0" smtClean="0">
                <a:solidFill>
                  <a:srgbClr val="E8761D"/>
                </a:solidFill>
                <a:latin typeface="Consolas" panose="020B0609020204030204" pitchFamily="49" charset="0"/>
                <a:ea typeface="Anonymous Pro" panose="02060609030202000504" pitchFamily="49" charset="0"/>
                <a:cs typeface="Consolas" panose="020B0609020204030204" pitchFamily="49" charset="0"/>
              </a:rPr>
              <a:t>y</a:t>
            </a:r>
            <a:r>
              <a:rPr lang="en-US" sz="1400" dirty="0" smtClean="0">
                <a:latin typeface="Consolas" panose="020B0609020204030204" pitchFamily="49" charset="0"/>
                <a:ea typeface="Anonymous Pro" panose="02060609030202000504" pitchFamily="49" charset="0"/>
                <a:cs typeface="Consolas" panose="020B0609020204030204" pitchFamily="49" charset="0"/>
              </a:rPr>
              <a:t> = </a:t>
            </a:r>
            <a:r>
              <a:rPr lang="en-US" sz="1400" b="1" dirty="0" err="1" smtClean="0">
                <a:solidFill>
                  <a:srgbClr val="0070C0"/>
                </a:solidFill>
                <a:latin typeface="Consolas" panose="020B0609020204030204" pitchFamily="49" charset="0"/>
                <a:ea typeface="Anonymous Pro" panose="02060609030202000504" pitchFamily="49" charset="0"/>
                <a:cs typeface="Consolas" panose="020B0609020204030204" pitchFamily="49" charset="0"/>
              </a:rPr>
              <a:t>x</a:t>
            </a:r>
            <a:r>
              <a:rPr lang="en-US" sz="1400" dirty="0" err="1" smtClean="0">
                <a:latin typeface="Consolas" panose="020B0609020204030204" pitchFamily="49" charset="0"/>
                <a:ea typeface="Anonymous Pro" panose="02060609030202000504" pitchFamily="49" charset="0"/>
                <a:cs typeface="Consolas" panose="020B0609020204030204" pitchFamily="49" charset="0"/>
              </a:rPr>
              <a:t>.partitions.size</a:t>
            </a:r>
            <a:endParaRPr lang="en-US" sz="1400" dirty="0" smtClean="0">
              <a:latin typeface="Consolas" panose="020B0609020204030204" pitchFamily="49" charset="0"/>
              <a:ea typeface="Anonymous Pro" panose="02060609030202000504" pitchFamily="49" charset="0"/>
              <a:cs typeface="Consolas" panose="020B0609020204030204" pitchFamily="49" charset="0"/>
            </a:endParaRPr>
          </a:p>
          <a:p>
            <a:r>
              <a:rPr lang="en-US" sz="1400" dirty="0" err="1" smtClean="0">
                <a:latin typeface="Consolas" panose="020B0609020204030204" pitchFamily="49" charset="0"/>
                <a:ea typeface="Anonymous Pro" panose="02060609030202000504" pitchFamily="49" charset="0"/>
                <a:cs typeface="Consolas" panose="020B0609020204030204" pitchFamily="49" charset="0"/>
              </a:rPr>
              <a:t>val</a:t>
            </a:r>
            <a:r>
              <a:rPr lang="en-US" sz="1400" dirty="0" smtClean="0">
                <a:latin typeface="Consolas" panose="020B0609020204030204" pitchFamily="49" charset="0"/>
                <a:ea typeface="Anonymous Pro" panose="02060609030202000504" pitchFamily="49" charset="0"/>
                <a:cs typeface="Consolas" panose="020B0609020204030204" pitchFamily="49" charset="0"/>
              </a:rPr>
              <a:t> </a:t>
            </a:r>
            <a:r>
              <a:rPr lang="en-US" sz="1400" b="1" dirty="0" err="1" smtClean="0">
                <a:solidFill>
                  <a:srgbClr val="1482AC"/>
                </a:solidFill>
                <a:latin typeface="Consolas" panose="020B0609020204030204" pitchFamily="49" charset="0"/>
                <a:ea typeface="Anonymous Pro" panose="02060609030202000504" pitchFamily="49" charset="0"/>
                <a:cs typeface="Consolas" panose="020B0609020204030204" pitchFamily="49" charset="0"/>
              </a:rPr>
              <a:t>xOut</a:t>
            </a:r>
            <a:r>
              <a:rPr lang="en-US" sz="1400" dirty="0" smtClean="0">
                <a:solidFill>
                  <a:srgbClr val="1482AC"/>
                </a:solidFill>
                <a:latin typeface="Consolas" panose="020B0609020204030204" pitchFamily="49" charset="0"/>
                <a:ea typeface="Anonymous Pro" panose="02060609030202000504" pitchFamily="49" charset="0"/>
                <a:cs typeface="Consolas" panose="020B0609020204030204" pitchFamily="49" charset="0"/>
              </a:rPr>
              <a:t> </a:t>
            </a:r>
            <a:r>
              <a:rPr lang="en-US" sz="1400" dirty="0" smtClean="0">
                <a:latin typeface="Consolas" panose="020B0609020204030204" pitchFamily="49" charset="0"/>
                <a:ea typeface="Anonymous Pro" panose="02060609030202000504" pitchFamily="49" charset="0"/>
                <a:cs typeface="Consolas" panose="020B0609020204030204" pitchFamily="49" charset="0"/>
              </a:rPr>
              <a:t>= </a:t>
            </a:r>
            <a:r>
              <a:rPr lang="en-US" sz="1400" b="1" dirty="0" err="1" smtClean="0">
                <a:solidFill>
                  <a:srgbClr val="0070C0"/>
                </a:solidFill>
                <a:latin typeface="Consolas" panose="020B0609020204030204" pitchFamily="49" charset="0"/>
                <a:ea typeface="Anonymous Pro" panose="02060609030202000504" pitchFamily="49" charset="0"/>
                <a:cs typeface="Consolas" panose="020B0609020204030204" pitchFamily="49" charset="0"/>
              </a:rPr>
              <a:t>x</a:t>
            </a:r>
            <a:r>
              <a:rPr lang="en-US" sz="1400" dirty="0" err="1" smtClean="0">
                <a:latin typeface="Consolas" panose="020B0609020204030204" pitchFamily="49" charset="0"/>
                <a:ea typeface="Anonymous Pro" panose="02060609030202000504" pitchFamily="49" charset="0"/>
                <a:cs typeface="Consolas" panose="020B0609020204030204" pitchFamily="49" charset="0"/>
              </a:rPr>
              <a:t>.glom</a:t>
            </a:r>
            <a:r>
              <a:rPr lang="en-US" sz="1400" dirty="0" smtClean="0">
                <a:latin typeface="Consolas" panose="020B0609020204030204" pitchFamily="49" charset="0"/>
                <a:ea typeface="Anonymous Pro" panose="02060609030202000504" pitchFamily="49" charset="0"/>
                <a:cs typeface="Consolas" panose="020B0609020204030204" pitchFamily="49" charset="0"/>
              </a:rPr>
              <a:t>().collect()</a:t>
            </a:r>
          </a:p>
          <a:p>
            <a:r>
              <a:rPr lang="en-US" sz="1400" dirty="0" err="1" smtClean="0">
                <a:latin typeface="Consolas" panose="020B0609020204030204" pitchFamily="49" charset="0"/>
                <a:ea typeface="Anonymous Pro" panose="02060609030202000504" pitchFamily="49" charset="0"/>
                <a:cs typeface="Consolas" panose="020B0609020204030204" pitchFamily="49" charset="0"/>
              </a:rPr>
              <a:t>println</a:t>
            </a:r>
            <a:r>
              <a:rPr lang="en-US" sz="1400" dirty="0" smtClean="0">
                <a:latin typeface="Consolas" panose="020B0609020204030204" pitchFamily="49" charset="0"/>
                <a:ea typeface="Anonymous Pro" panose="02060609030202000504" pitchFamily="49" charset="0"/>
                <a:cs typeface="Consolas" panose="020B0609020204030204" pitchFamily="49" charset="0"/>
              </a:rPr>
              <a:t>(</a:t>
            </a:r>
            <a:r>
              <a:rPr lang="en-US" sz="1400" b="1" dirty="0" smtClean="0">
                <a:solidFill>
                  <a:srgbClr val="E8761D"/>
                </a:solidFill>
                <a:latin typeface="Consolas" panose="020B0609020204030204" pitchFamily="49" charset="0"/>
                <a:ea typeface="Anonymous Pro" panose="02060609030202000504" pitchFamily="49" charset="0"/>
                <a:cs typeface="Consolas" panose="020B0609020204030204" pitchFamily="49" charset="0"/>
              </a:rPr>
              <a:t>y</a:t>
            </a:r>
            <a:r>
              <a:rPr lang="en-US" sz="1400" dirty="0" smtClean="0">
                <a:latin typeface="Consolas" panose="020B0609020204030204" pitchFamily="49" charset="0"/>
                <a:ea typeface="Anonymous Pro" panose="02060609030202000504" pitchFamily="49" charset="0"/>
                <a:cs typeface="Consolas" panose="020B0609020204030204" pitchFamily="49" charset="0"/>
              </a:rPr>
              <a:t>)</a:t>
            </a:r>
            <a:endParaRPr lang="en-US" sz="1400" dirty="0">
              <a:latin typeface="Consolas" panose="020B0609020204030204" pitchFamily="49" charset="0"/>
              <a:ea typeface="Anonymous Pro" panose="02060609030202000504" pitchFamily="49" charset="0"/>
              <a:cs typeface="Consolas" panose="020B0609020204030204" pitchFamily="49" charset="0"/>
            </a:endParaRPr>
          </a:p>
        </p:txBody>
      </p:sp>
      <p:pic>
        <p:nvPicPr>
          <p:cNvPr id="27" name="Picture 2" descr="http://inwallspeakers1.com/wp-content/uploads/2014/07/printer-icon-transparent.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7446" y="6015921"/>
            <a:ext cx="773050" cy="6854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21266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ounded Rectangle 21"/>
          <p:cNvSpPr/>
          <p:nvPr/>
        </p:nvSpPr>
        <p:spPr>
          <a:xfrm>
            <a:off x="3895641" y="4407273"/>
            <a:ext cx="609515" cy="1288468"/>
          </a:xfrm>
          <a:prstGeom prst="roundRect">
            <a:avLst/>
          </a:prstGeom>
          <a:solidFill>
            <a:sysClr val="window" lastClr="FFFFFF"/>
          </a:solidFill>
          <a:ln w="25400" cap="flat" cmpd="sng" algn="ctr">
            <a:solidFill>
              <a:schemeClr val="tx1">
                <a:lumMod val="65000"/>
                <a:lumOff val="35000"/>
              </a:scheme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orbel"/>
              <a:ea typeface="+mn-ea"/>
              <a:cs typeface="Corbel"/>
            </a:endParaRPr>
          </a:p>
        </p:txBody>
      </p:sp>
      <p:sp>
        <p:nvSpPr>
          <p:cNvPr id="27" name="Rounded Rectangle 26"/>
          <p:cNvSpPr/>
          <p:nvPr/>
        </p:nvSpPr>
        <p:spPr>
          <a:xfrm>
            <a:off x="3990879" y="4465759"/>
            <a:ext cx="419040" cy="223144"/>
          </a:xfrm>
          <a:prstGeom prst="roundRect">
            <a:avLst/>
          </a:prstGeom>
          <a:solidFill>
            <a:srgbClr val="E68042"/>
          </a:solidFill>
          <a:ln w="9525"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28" name="Rounded Rectangle 27"/>
          <p:cNvSpPr/>
          <p:nvPr/>
        </p:nvSpPr>
        <p:spPr>
          <a:xfrm>
            <a:off x="3990879" y="4772176"/>
            <a:ext cx="419040" cy="223144"/>
          </a:xfrm>
          <a:prstGeom prst="roundRect">
            <a:avLst/>
          </a:prstGeom>
          <a:solidFill>
            <a:srgbClr val="E68042"/>
          </a:solidFill>
          <a:ln w="9525"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29" name="Rounded Rectangle 28"/>
          <p:cNvSpPr/>
          <p:nvPr/>
        </p:nvSpPr>
        <p:spPr>
          <a:xfrm>
            <a:off x="3990879" y="5069267"/>
            <a:ext cx="419040" cy="223144"/>
          </a:xfrm>
          <a:prstGeom prst="roundRect">
            <a:avLst/>
          </a:prstGeom>
          <a:solidFill>
            <a:srgbClr val="E68042"/>
          </a:solidFill>
          <a:ln w="9525"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30" name="Rounded Rectangle 29"/>
          <p:cNvSpPr/>
          <p:nvPr/>
        </p:nvSpPr>
        <p:spPr>
          <a:xfrm>
            <a:off x="3990879" y="5375684"/>
            <a:ext cx="419040" cy="223144"/>
          </a:xfrm>
          <a:prstGeom prst="roundRect">
            <a:avLst/>
          </a:prstGeom>
          <a:solidFill>
            <a:srgbClr val="E68042"/>
          </a:solidFill>
          <a:ln w="9525"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17" name="Rounded Rectangle 16"/>
          <p:cNvSpPr/>
          <p:nvPr/>
        </p:nvSpPr>
        <p:spPr>
          <a:xfrm>
            <a:off x="2605996" y="4391285"/>
            <a:ext cx="609515" cy="1288468"/>
          </a:xfrm>
          <a:prstGeom prst="roundRect">
            <a:avLst/>
          </a:prstGeom>
          <a:solidFill>
            <a:sysClr val="window" lastClr="FFFFFF"/>
          </a:solidFill>
          <a:ln w="25400" cap="flat" cmpd="sng" algn="ctr">
            <a:solidFill>
              <a:srgbClr val="4F81B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orbel"/>
              <a:ea typeface="+mn-ea"/>
              <a:cs typeface="Corbel"/>
            </a:endParaRPr>
          </a:p>
        </p:txBody>
      </p:sp>
      <p:cxnSp>
        <p:nvCxnSpPr>
          <p:cNvPr id="18" name="Straight Arrow Connector 17"/>
          <p:cNvCxnSpPr/>
          <p:nvPr/>
        </p:nvCxnSpPr>
        <p:spPr>
          <a:xfrm>
            <a:off x="3121464" y="4883748"/>
            <a:ext cx="884238" cy="0"/>
          </a:xfrm>
          <a:prstGeom prst="straightConnector1">
            <a:avLst/>
          </a:prstGeom>
          <a:noFill/>
          <a:ln w="19050" cap="flat" cmpd="sng" algn="ctr">
            <a:solidFill>
              <a:srgbClr val="000000"/>
            </a:solidFill>
            <a:prstDash val="solid"/>
            <a:round/>
            <a:headEnd type="none"/>
            <a:tailEnd type="triangle"/>
          </a:ln>
          <a:effectLst/>
        </p:spPr>
      </p:cxnSp>
      <p:cxnSp>
        <p:nvCxnSpPr>
          <p:cNvPr id="19" name="Straight Arrow Connector 18"/>
          <p:cNvCxnSpPr/>
          <p:nvPr/>
        </p:nvCxnSpPr>
        <p:spPr>
          <a:xfrm>
            <a:off x="3121464" y="4577331"/>
            <a:ext cx="884238" cy="0"/>
          </a:xfrm>
          <a:prstGeom prst="straightConnector1">
            <a:avLst/>
          </a:prstGeom>
          <a:noFill/>
          <a:ln w="19050" cap="flat" cmpd="sng" algn="ctr">
            <a:solidFill>
              <a:srgbClr val="000000"/>
            </a:solidFill>
            <a:prstDash val="solid"/>
            <a:round/>
            <a:headEnd type="none"/>
            <a:tailEnd type="triangle"/>
          </a:ln>
          <a:effectLst/>
        </p:spPr>
      </p:cxnSp>
      <p:cxnSp>
        <p:nvCxnSpPr>
          <p:cNvPr id="20" name="Straight Arrow Connector 19"/>
          <p:cNvCxnSpPr/>
          <p:nvPr/>
        </p:nvCxnSpPr>
        <p:spPr>
          <a:xfrm>
            <a:off x="3121464" y="5180838"/>
            <a:ext cx="884238" cy="0"/>
          </a:xfrm>
          <a:prstGeom prst="straightConnector1">
            <a:avLst/>
          </a:prstGeom>
          <a:noFill/>
          <a:ln w="19050" cap="flat" cmpd="sng" algn="ctr">
            <a:solidFill>
              <a:srgbClr val="000000"/>
            </a:solidFill>
            <a:prstDash val="solid"/>
            <a:round/>
            <a:headEnd type="none"/>
            <a:tailEnd type="triangle"/>
          </a:ln>
          <a:effectLst/>
        </p:spPr>
      </p:cxnSp>
      <p:cxnSp>
        <p:nvCxnSpPr>
          <p:cNvPr id="21" name="Straight Arrow Connector 20"/>
          <p:cNvCxnSpPr/>
          <p:nvPr/>
        </p:nvCxnSpPr>
        <p:spPr>
          <a:xfrm>
            <a:off x="3121464" y="5487256"/>
            <a:ext cx="884238" cy="0"/>
          </a:xfrm>
          <a:prstGeom prst="straightConnector1">
            <a:avLst/>
          </a:prstGeom>
          <a:noFill/>
          <a:ln w="19050" cap="flat" cmpd="sng" algn="ctr">
            <a:solidFill>
              <a:srgbClr val="000000"/>
            </a:solidFill>
            <a:prstDash val="solid"/>
            <a:round/>
            <a:headEnd type="none"/>
            <a:tailEnd type="triangle"/>
          </a:ln>
          <a:effectLst/>
        </p:spPr>
      </p:cxnSp>
      <p:sp>
        <p:nvSpPr>
          <p:cNvPr id="4" name="TextBox 3"/>
          <p:cNvSpPr txBox="1"/>
          <p:nvPr/>
        </p:nvSpPr>
        <p:spPr>
          <a:xfrm>
            <a:off x="5645881" y="1199327"/>
            <a:ext cx="1149292" cy="584775"/>
          </a:xfrm>
          <a:prstGeom prst="rect">
            <a:avLst/>
          </a:prstGeom>
          <a:noFill/>
        </p:spPr>
        <p:txBody>
          <a:bodyPr wrap="square" rtlCol="0">
            <a:spAutoFit/>
          </a:bodyPr>
          <a:lstStyle/>
          <a:p>
            <a:r>
              <a:rPr lang="en-US" sz="3200" dirty="0" smtClean="0"/>
              <a:t>vs</a:t>
            </a:r>
            <a:endParaRPr lang="en-US" sz="3200" dirty="0"/>
          </a:p>
        </p:txBody>
      </p:sp>
      <p:pic>
        <p:nvPicPr>
          <p:cNvPr id="7" name="Picture 4" descr="http://pixabay.com/static/uploads/photo/2012/04/24/11/21/merging-39400_64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90030" y="584284"/>
            <a:ext cx="1864451" cy="186445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3166125" y="2790588"/>
            <a:ext cx="1124214" cy="461665"/>
          </a:xfrm>
          <a:prstGeom prst="rect">
            <a:avLst/>
          </a:prstGeom>
          <a:noFill/>
        </p:spPr>
        <p:txBody>
          <a:bodyPr wrap="square" rtlCol="0">
            <a:spAutoFit/>
          </a:bodyPr>
          <a:lstStyle/>
          <a:p>
            <a:r>
              <a:rPr lang="en-US" sz="2400" dirty="0" smtClean="0"/>
              <a:t>narrow</a:t>
            </a:r>
            <a:endParaRPr lang="en-US" sz="2400" dirty="0"/>
          </a:p>
        </p:txBody>
      </p:sp>
      <p:sp>
        <p:nvSpPr>
          <p:cNvPr id="9" name="TextBox 8"/>
          <p:cNvSpPr txBox="1"/>
          <p:nvPr/>
        </p:nvSpPr>
        <p:spPr>
          <a:xfrm>
            <a:off x="8300184" y="2712673"/>
            <a:ext cx="1677798" cy="461665"/>
          </a:xfrm>
          <a:prstGeom prst="rect">
            <a:avLst/>
          </a:prstGeom>
          <a:noFill/>
        </p:spPr>
        <p:txBody>
          <a:bodyPr wrap="square" rtlCol="0">
            <a:spAutoFit/>
          </a:bodyPr>
          <a:lstStyle/>
          <a:p>
            <a:r>
              <a:rPr lang="en-US" sz="2400" dirty="0" smtClean="0"/>
              <a:t>wide</a:t>
            </a:r>
            <a:endParaRPr lang="en-US" sz="2400" dirty="0"/>
          </a:p>
        </p:txBody>
      </p:sp>
      <p:pic>
        <p:nvPicPr>
          <p:cNvPr id="10" name="Picture 2" descr="http://www.insideoutretreats.com/site/images/TransformationButterflies.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7445" y="6264141"/>
            <a:ext cx="2488551" cy="59385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3" descr="C:\Dropbox\Databricks\images etc\green (Mobile).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66125" y="807394"/>
            <a:ext cx="1069663" cy="1427331"/>
          </a:xfrm>
          <a:prstGeom prst="rect">
            <a:avLst/>
          </a:prstGeom>
          <a:noFill/>
          <a:ln w="15875">
            <a:solidFill>
              <a:schemeClr val="tx1"/>
            </a:solidFill>
          </a:ln>
          <a:extLst>
            <a:ext uri="{909E8E84-426E-40DD-AFC4-6F175D3DCCD1}">
              <a14:hiddenFill xmlns:a14="http://schemas.microsoft.com/office/drawing/2010/main">
                <a:solidFill>
                  <a:srgbClr val="FFFFFF"/>
                </a:solidFill>
              </a14:hiddenFill>
            </a:ext>
          </a:extLst>
        </p:spPr>
      </p:pic>
      <p:sp>
        <p:nvSpPr>
          <p:cNvPr id="11" name="Rectangle 10"/>
          <p:cNvSpPr/>
          <p:nvPr/>
        </p:nvSpPr>
        <p:spPr>
          <a:xfrm>
            <a:off x="2160375" y="3410034"/>
            <a:ext cx="3661007" cy="584775"/>
          </a:xfrm>
          <a:prstGeom prst="rect">
            <a:avLst/>
          </a:prstGeom>
        </p:spPr>
        <p:txBody>
          <a:bodyPr wrap="square">
            <a:spAutoFit/>
          </a:bodyPr>
          <a:lstStyle/>
          <a:p>
            <a:r>
              <a:rPr lang="en-US" sz="1600" i="1" dirty="0"/>
              <a:t>each partition of the parent RDD is used by at most one partition of the child RDD</a:t>
            </a:r>
          </a:p>
        </p:txBody>
      </p:sp>
      <p:sp>
        <p:nvSpPr>
          <p:cNvPr id="12" name="Rectangle 11"/>
          <p:cNvSpPr/>
          <p:nvPr/>
        </p:nvSpPr>
        <p:spPr>
          <a:xfrm>
            <a:off x="6953571" y="3446807"/>
            <a:ext cx="3425841" cy="584775"/>
          </a:xfrm>
          <a:prstGeom prst="rect">
            <a:avLst/>
          </a:prstGeom>
        </p:spPr>
        <p:txBody>
          <a:bodyPr wrap="square">
            <a:spAutoFit/>
          </a:bodyPr>
          <a:lstStyle/>
          <a:p>
            <a:r>
              <a:rPr lang="en-US" sz="1600" i="1" dirty="0" smtClean="0"/>
              <a:t>multiple child RDD partitions may depend on a single parent RDD partition</a:t>
            </a:r>
            <a:endParaRPr lang="en-US" sz="1600" i="1" dirty="0"/>
          </a:p>
        </p:txBody>
      </p:sp>
      <p:sp>
        <p:nvSpPr>
          <p:cNvPr id="13" name="Rounded Rectangle 12"/>
          <p:cNvSpPr/>
          <p:nvPr/>
        </p:nvSpPr>
        <p:spPr>
          <a:xfrm>
            <a:off x="2701234" y="4449771"/>
            <a:ext cx="419040" cy="223144"/>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14" name="Rounded Rectangle 13"/>
          <p:cNvSpPr/>
          <p:nvPr/>
        </p:nvSpPr>
        <p:spPr>
          <a:xfrm>
            <a:off x="2701234" y="4756188"/>
            <a:ext cx="419040" cy="223144"/>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15" name="Rounded Rectangle 14"/>
          <p:cNvSpPr/>
          <p:nvPr/>
        </p:nvSpPr>
        <p:spPr>
          <a:xfrm>
            <a:off x="2701234" y="5053279"/>
            <a:ext cx="419040" cy="223144"/>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16" name="Rounded Rectangle 15"/>
          <p:cNvSpPr/>
          <p:nvPr/>
        </p:nvSpPr>
        <p:spPr>
          <a:xfrm>
            <a:off x="2701234" y="5359696"/>
            <a:ext cx="419040" cy="223144"/>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36" name="Rounded Rectangle 35"/>
          <p:cNvSpPr/>
          <p:nvPr/>
        </p:nvSpPr>
        <p:spPr>
          <a:xfrm>
            <a:off x="8834326" y="4375182"/>
            <a:ext cx="609515" cy="1288468"/>
          </a:xfrm>
          <a:prstGeom prst="roundRect">
            <a:avLst/>
          </a:prstGeom>
          <a:solidFill>
            <a:sysClr val="window" lastClr="FFFFFF"/>
          </a:solidFill>
          <a:ln w="25400" cap="flat" cmpd="sng" algn="ctr">
            <a:solidFill>
              <a:schemeClr val="tx1">
                <a:lumMod val="65000"/>
                <a:lumOff val="35000"/>
              </a:scheme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orbel"/>
              <a:ea typeface="+mn-ea"/>
              <a:cs typeface="Corbel"/>
            </a:endParaRPr>
          </a:p>
        </p:txBody>
      </p:sp>
      <p:sp>
        <p:nvSpPr>
          <p:cNvPr id="37" name="Rounded Rectangle 36"/>
          <p:cNvSpPr/>
          <p:nvPr/>
        </p:nvSpPr>
        <p:spPr>
          <a:xfrm>
            <a:off x="8929564" y="4433668"/>
            <a:ext cx="419040" cy="223144"/>
          </a:xfrm>
          <a:prstGeom prst="roundRect">
            <a:avLst/>
          </a:prstGeom>
          <a:solidFill>
            <a:srgbClr val="E68042"/>
          </a:solidFill>
          <a:ln w="9525"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38" name="Rounded Rectangle 37"/>
          <p:cNvSpPr/>
          <p:nvPr/>
        </p:nvSpPr>
        <p:spPr>
          <a:xfrm>
            <a:off x="8929564" y="4740085"/>
            <a:ext cx="419040" cy="223144"/>
          </a:xfrm>
          <a:prstGeom prst="roundRect">
            <a:avLst/>
          </a:prstGeom>
          <a:solidFill>
            <a:srgbClr val="E68042"/>
          </a:solidFill>
          <a:ln w="9525"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39" name="Rounded Rectangle 38"/>
          <p:cNvSpPr/>
          <p:nvPr/>
        </p:nvSpPr>
        <p:spPr>
          <a:xfrm>
            <a:off x="8929564" y="5037176"/>
            <a:ext cx="419040" cy="223144"/>
          </a:xfrm>
          <a:prstGeom prst="roundRect">
            <a:avLst/>
          </a:prstGeom>
          <a:solidFill>
            <a:srgbClr val="E68042"/>
          </a:solidFill>
          <a:ln w="9525"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40" name="Rounded Rectangle 39"/>
          <p:cNvSpPr/>
          <p:nvPr/>
        </p:nvSpPr>
        <p:spPr>
          <a:xfrm>
            <a:off x="8929564" y="5343593"/>
            <a:ext cx="419040" cy="223144"/>
          </a:xfrm>
          <a:prstGeom prst="roundRect">
            <a:avLst/>
          </a:prstGeom>
          <a:solidFill>
            <a:srgbClr val="E68042"/>
          </a:solidFill>
          <a:ln w="9525"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41" name="Rounded Rectangle 40"/>
          <p:cNvSpPr/>
          <p:nvPr/>
        </p:nvSpPr>
        <p:spPr>
          <a:xfrm>
            <a:off x="7544681" y="4375861"/>
            <a:ext cx="609515" cy="1288468"/>
          </a:xfrm>
          <a:prstGeom prst="roundRect">
            <a:avLst/>
          </a:prstGeom>
          <a:solidFill>
            <a:sysClr val="window" lastClr="FFFFFF"/>
          </a:solidFill>
          <a:ln w="25400" cap="flat" cmpd="sng" algn="ctr">
            <a:solidFill>
              <a:srgbClr val="4F81B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orbel"/>
              <a:ea typeface="+mn-ea"/>
              <a:cs typeface="Corbel"/>
            </a:endParaRPr>
          </a:p>
        </p:txBody>
      </p:sp>
      <p:cxnSp>
        <p:nvCxnSpPr>
          <p:cNvPr id="42" name="Straight Arrow Connector 41"/>
          <p:cNvCxnSpPr>
            <a:endCxn id="37" idx="1"/>
          </p:cNvCxnSpPr>
          <p:nvPr/>
        </p:nvCxnSpPr>
        <p:spPr>
          <a:xfrm flipV="1">
            <a:off x="8059822" y="4545240"/>
            <a:ext cx="869742" cy="309206"/>
          </a:xfrm>
          <a:prstGeom prst="straightConnector1">
            <a:avLst/>
          </a:prstGeom>
          <a:noFill/>
          <a:ln w="19050" cap="flat" cmpd="sng" algn="ctr">
            <a:solidFill>
              <a:srgbClr val="000000"/>
            </a:solidFill>
            <a:prstDash val="sysDash"/>
            <a:round/>
            <a:headEnd type="none"/>
            <a:tailEnd type="triangle"/>
          </a:ln>
          <a:effectLst/>
        </p:spPr>
      </p:cxnSp>
      <p:cxnSp>
        <p:nvCxnSpPr>
          <p:cNvPr id="43" name="Straight Arrow Connector 42"/>
          <p:cNvCxnSpPr>
            <a:stCxn id="46" idx="3"/>
            <a:endCxn id="37" idx="1"/>
          </p:cNvCxnSpPr>
          <p:nvPr/>
        </p:nvCxnSpPr>
        <p:spPr>
          <a:xfrm flipV="1">
            <a:off x="8058959" y="4545240"/>
            <a:ext cx="870605" cy="679"/>
          </a:xfrm>
          <a:prstGeom prst="straightConnector1">
            <a:avLst/>
          </a:prstGeom>
          <a:noFill/>
          <a:ln w="19050" cap="flat" cmpd="sng" algn="ctr">
            <a:solidFill>
              <a:srgbClr val="000000"/>
            </a:solidFill>
            <a:prstDash val="solid"/>
            <a:round/>
            <a:headEnd type="none"/>
            <a:tailEnd type="triangle"/>
          </a:ln>
          <a:effectLst/>
        </p:spPr>
      </p:cxnSp>
      <p:cxnSp>
        <p:nvCxnSpPr>
          <p:cNvPr id="45" name="Straight Arrow Connector 44"/>
          <p:cNvCxnSpPr/>
          <p:nvPr/>
        </p:nvCxnSpPr>
        <p:spPr>
          <a:xfrm>
            <a:off x="8060149" y="5471832"/>
            <a:ext cx="884238" cy="0"/>
          </a:xfrm>
          <a:prstGeom prst="straightConnector1">
            <a:avLst/>
          </a:prstGeom>
          <a:noFill/>
          <a:ln w="19050" cap="flat" cmpd="sng" algn="ctr">
            <a:solidFill>
              <a:schemeClr val="accent5"/>
            </a:solidFill>
            <a:prstDash val="solid"/>
            <a:round/>
            <a:headEnd type="none"/>
            <a:tailEnd type="triangle"/>
          </a:ln>
          <a:effectLst/>
        </p:spPr>
      </p:cxnSp>
      <p:sp>
        <p:nvSpPr>
          <p:cNvPr id="46" name="Rounded Rectangle 45"/>
          <p:cNvSpPr/>
          <p:nvPr/>
        </p:nvSpPr>
        <p:spPr>
          <a:xfrm>
            <a:off x="7639919" y="4434347"/>
            <a:ext cx="419040" cy="223144"/>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47" name="Rounded Rectangle 46"/>
          <p:cNvSpPr/>
          <p:nvPr/>
        </p:nvSpPr>
        <p:spPr>
          <a:xfrm>
            <a:off x="7639919" y="4740764"/>
            <a:ext cx="419040" cy="223144"/>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48" name="Rounded Rectangle 47"/>
          <p:cNvSpPr/>
          <p:nvPr/>
        </p:nvSpPr>
        <p:spPr>
          <a:xfrm>
            <a:off x="7639919" y="5037855"/>
            <a:ext cx="419040" cy="223144"/>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49" name="Rounded Rectangle 48"/>
          <p:cNvSpPr/>
          <p:nvPr/>
        </p:nvSpPr>
        <p:spPr>
          <a:xfrm>
            <a:off x="7639919" y="5344272"/>
            <a:ext cx="419040" cy="223144"/>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cxnSp>
        <p:nvCxnSpPr>
          <p:cNvPr id="50" name="Straight Arrow Connector 49"/>
          <p:cNvCxnSpPr>
            <a:endCxn id="38" idx="1"/>
          </p:cNvCxnSpPr>
          <p:nvPr/>
        </p:nvCxnSpPr>
        <p:spPr>
          <a:xfrm>
            <a:off x="8066965" y="4549737"/>
            <a:ext cx="862599" cy="301920"/>
          </a:xfrm>
          <a:prstGeom prst="straightConnector1">
            <a:avLst/>
          </a:prstGeom>
          <a:noFill/>
          <a:ln w="19050" cap="flat" cmpd="sng" algn="ctr">
            <a:solidFill>
              <a:srgbClr val="000000"/>
            </a:solidFill>
            <a:prstDash val="solid"/>
            <a:round/>
            <a:headEnd type="none"/>
            <a:tailEnd type="triangle"/>
          </a:ln>
          <a:effectLst/>
        </p:spPr>
      </p:cxnSp>
      <p:cxnSp>
        <p:nvCxnSpPr>
          <p:cNvPr id="51" name="Straight Arrow Connector 50"/>
          <p:cNvCxnSpPr>
            <a:endCxn id="39" idx="1"/>
          </p:cNvCxnSpPr>
          <p:nvPr/>
        </p:nvCxnSpPr>
        <p:spPr>
          <a:xfrm>
            <a:off x="8066965" y="4548689"/>
            <a:ext cx="862599" cy="600059"/>
          </a:xfrm>
          <a:prstGeom prst="straightConnector1">
            <a:avLst/>
          </a:prstGeom>
          <a:noFill/>
          <a:ln w="19050" cap="flat" cmpd="sng" algn="ctr">
            <a:solidFill>
              <a:srgbClr val="000000"/>
            </a:solidFill>
            <a:prstDash val="solid"/>
            <a:round/>
            <a:headEnd type="none"/>
            <a:tailEnd type="triangle"/>
          </a:ln>
          <a:effectLst/>
        </p:spPr>
      </p:cxnSp>
      <p:cxnSp>
        <p:nvCxnSpPr>
          <p:cNvPr id="58" name="Straight Arrow Connector 57"/>
          <p:cNvCxnSpPr>
            <a:endCxn id="40" idx="1"/>
          </p:cNvCxnSpPr>
          <p:nvPr/>
        </p:nvCxnSpPr>
        <p:spPr>
          <a:xfrm>
            <a:off x="8066965" y="4544650"/>
            <a:ext cx="862599" cy="910515"/>
          </a:xfrm>
          <a:prstGeom prst="straightConnector1">
            <a:avLst/>
          </a:prstGeom>
          <a:noFill/>
          <a:ln w="19050" cap="flat" cmpd="sng" algn="ctr">
            <a:solidFill>
              <a:srgbClr val="000000"/>
            </a:solidFill>
            <a:prstDash val="solid"/>
            <a:round/>
            <a:headEnd type="none"/>
            <a:tailEnd type="triangle"/>
          </a:ln>
          <a:effectLst/>
        </p:spPr>
      </p:cxnSp>
      <p:cxnSp>
        <p:nvCxnSpPr>
          <p:cNvPr id="60" name="Straight Arrow Connector 59"/>
          <p:cNvCxnSpPr>
            <a:stCxn id="47" idx="3"/>
            <a:endCxn id="38" idx="1"/>
          </p:cNvCxnSpPr>
          <p:nvPr/>
        </p:nvCxnSpPr>
        <p:spPr>
          <a:xfrm flipV="1">
            <a:off x="8058959" y="4851657"/>
            <a:ext cx="870605" cy="679"/>
          </a:xfrm>
          <a:prstGeom prst="straightConnector1">
            <a:avLst/>
          </a:prstGeom>
          <a:noFill/>
          <a:ln w="19050" cap="flat" cmpd="sng" algn="ctr">
            <a:solidFill>
              <a:srgbClr val="000000"/>
            </a:solidFill>
            <a:prstDash val="sysDash"/>
            <a:round/>
            <a:headEnd type="none"/>
            <a:tailEnd type="triangle"/>
          </a:ln>
          <a:effectLst/>
        </p:spPr>
      </p:cxnSp>
      <p:cxnSp>
        <p:nvCxnSpPr>
          <p:cNvPr id="64" name="Straight Arrow Connector 63"/>
          <p:cNvCxnSpPr>
            <a:endCxn id="40" idx="1"/>
          </p:cNvCxnSpPr>
          <p:nvPr/>
        </p:nvCxnSpPr>
        <p:spPr>
          <a:xfrm>
            <a:off x="8066965" y="4847839"/>
            <a:ext cx="862599" cy="607326"/>
          </a:xfrm>
          <a:prstGeom prst="straightConnector1">
            <a:avLst/>
          </a:prstGeom>
          <a:noFill/>
          <a:ln w="19050" cap="flat" cmpd="sng" algn="ctr">
            <a:solidFill>
              <a:srgbClr val="000000"/>
            </a:solidFill>
            <a:prstDash val="sysDash"/>
            <a:round/>
            <a:headEnd type="none"/>
            <a:tailEnd type="triangle"/>
          </a:ln>
          <a:effectLst/>
        </p:spPr>
      </p:cxnSp>
      <p:cxnSp>
        <p:nvCxnSpPr>
          <p:cNvPr id="44" name="Straight Arrow Connector 43"/>
          <p:cNvCxnSpPr>
            <a:stCxn id="48" idx="3"/>
            <a:endCxn id="39" idx="1"/>
          </p:cNvCxnSpPr>
          <p:nvPr/>
        </p:nvCxnSpPr>
        <p:spPr>
          <a:xfrm flipV="1">
            <a:off x="8058959" y="5148748"/>
            <a:ext cx="870605" cy="679"/>
          </a:xfrm>
          <a:prstGeom prst="straightConnector1">
            <a:avLst/>
          </a:prstGeom>
          <a:noFill/>
          <a:ln w="19050" cap="flat" cmpd="sng" algn="ctr">
            <a:solidFill>
              <a:srgbClr val="7030A0"/>
            </a:solidFill>
            <a:prstDash val="solid"/>
            <a:round/>
            <a:headEnd type="none"/>
            <a:tailEnd type="triangle"/>
          </a:ln>
          <a:effectLst/>
        </p:spPr>
      </p:cxnSp>
      <p:cxnSp>
        <p:nvCxnSpPr>
          <p:cNvPr id="69" name="Straight Arrow Connector 68"/>
          <p:cNvCxnSpPr/>
          <p:nvPr/>
        </p:nvCxnSpPr>
        <p:spPr>
          <a:xfrm flipV="1">
            <a:off x="8058959" y="4848518"/>
            <a:ext cx="870605" cy="298460"/>
          </a:xfrm>
          <a:prstGeom prst="straightConnector1">
            <a:avLst/>
          </a:prstGeom>
          <a:noFill/>
          <a:ln w="19050" cap="flat" cmpd="sng" algn="ctr">
            <a:solidFill>
              <a:srgbClr val="7030A0"/>
            </a:solidFill>
            <a:prstDash val="solid"/>
            <a:round/>
            <a:headEnd type="none"/>
            <a:tailEnd type="triangle"/>
          </a:ln>
          <a:effectLst/>
        </p:spPr>
      </p:cxnSp>
      <p:cxnSp>
        <p:nvCxnSpPr>
          <p:cNvPr id="71" name="Straight Arrow Connector 70"/>
          <p:cNvCxnSpPr/>
          <p:nvPr/>
        </p:nvCxnSpPr>
        <p:spPr>
          <a:xfrm flipV="1">
            <a:off x="8066102" y="4558682"/>
            <a:ext cx="863462" cy="592021"/>
          </a:xfrm>
          <a:prstGeom prst="straightConnector1">
            <a:avLst/>
          </a:prstGeom>
          <a:noFill/>
          <a:ln w="19050" cap="flat" cmpd="sng" algn="ctr">
            <a:solidFill>
              <a:srgbClr val="7030A0"/>
            </a:solidFill>
            <a:prstDash val="solid"/>
            <a:round/>
            <a:headEnd type="none"/>
            <a:tailEnd type="triangle"/>
          </a:ln>
          <a:effectLst/>
        </p:spPr>
      </p:cxnSp>
      <p:cxnSp>
        <p:nvCxnSpPr>
          <p:cNvPr id="73" name="Straight Arrow Connector 72"/>
          <p:cNvCxnSpPr>
            <a:endCxn id="40" idx="1"/>
          </p:cNvCxnSpPr>
          <p:nvPr/>
        </p:nvCxnSpPr>
        <p:spPr>
          <a:xfrm>
            <a:off x="8066102" y="5140075"/>
            <a:ext cx="863462" cy="315090"/>
          </a:xfrm>
          <a:prstGeom prst="straightConnector1">
            <a:avLst/>
          </a:prstGeom>
          <a:noFill/>
          <a:ln w="19050" cap="flat" cmpd="sng" algn="ctr">
            <a:solidFill>
              <a:srgbClr val="7030A0"/>
            </a:solidFill>
            <a:prstDash val="solid"/>
            <a:round/>
            <a:headEnd type="none"/>
            <a:tailEnd type="triangle"/>
          </a:ln>
          <a:effectLst/>
        </p:spPr>
      </p:cxnSp>
      <p:cxnSp>
        <p:nvCxnSpPr>
          <p:cNvPr id="77" name="Straight Arrow Connector 76"/>
          <p:cNvCxnSpPr/>
          <p:nvPr/>
        </p:nvCxnSpPr>
        <p:spPr>
          <a:xfrm flipV="1">
            <a:off x="8060149" y="4847839"/>
            <a:ext cx="869415" cy="608861"/>
          </a:xfrm>
          <a:prstGeom prst="straightConnector1">
            <a:avLst/>
          </a:prstGeom>
          <a:noFill/>
          <a:ln w="19050" cap="flat" cmpd="sng" algn="ctr">
            <a:solidFill>
              <a:schemeClr val="accent5"/>
            </a:solidFill>
            <a:prstDash val="solid"/>
            <a:round/>
            <a:headEnd type="none"/>
            <a:tailEnd type="triangle"/>
          </a:ln>
          <a:effectLst/>
        </p:spPr>
      </p:cxnSp>
    </p:spTree>
    <p:extLst>
      <p:ext uri="{BB962C8B-B14F-4D97-AF65-F5344CB8AC3E}">
        <p14:creationId xmlns:p14="http://schemas.microsoft.com/office/powerpoint/2010/main" val="3478778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1"/>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2"/>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3"/>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5"/>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6"/>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7"/>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48"/>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9"/>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50"/>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51"/>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58"/>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60"/>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64"/>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44"/>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69"/>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71"/>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73"/>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7" grpId="0" animBg="1"/>
      <p:bldP spid="28" grpId="0" animBg="1"/>
      <p:bldP spid="29" grpId="0" animBg="1"/>
      <p:bldP spid="30" grpId="0" animBg="1"/>
      <p:bldP spid="17" grpId="0" animBg="1"/>
      <p:bldP spid="11" grpId="0"/>
      <p:bldP spid="12" grpId="0"/>
      <p:bldP spid="13" grpId="0" animBg="1"/>
      <p:bldP spid="14" grpId="0" animBg="1"/>
      <p:bldP spid="15" grpId="0" animBg="1"/>
      <p:bldP spid="16" grpId="0" animBg="1"/>
      <p:bldP spid="36" grpId="0" animBg="1"/>
      <p:bldP spid="37" grpId="0" animBg="1"/>
      <p:bldP spid="38" grpId="0" animBg="1"/>
      <p:bldP spid="39" grpId="0" animBg="1"/>
      <p:bldP spid="40" grpId="0" animBg="1"/>
      <p:bldP spid="41" grpId="0" animBg="1"/>
      <p:bldP spid="46" grpId="0" animBg="1"/>
      <p:bldP spid="47" grpId="0" animBg="1"/>
      <p:bldP spid="48" grpId="0" animBg="1"/>
      <p:bldP spid="49"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collect</a:t>
            </a:r>
            <a:endParaRPr lang="en-US" sz="4800" dirty="0">
              <a:solidFill>
                <a:schemeClr val="bg2">
                  <a:lumMod val="50000"/>
                </a:schemeClr>
              </a:solidFill>
            </a:endParaRPr>
          </a:p>
        </p:txBody>
      </p:sp>
      <p:sp>
        <p:nvSpPr>
          <p:cNvPr id="35" name="Rectangle 34"/>
          <p:cNvSpPr/>
          <p:nvPr/>
        </p:nvSpPr>
        <p:spPr>
          <a:xfrm>
            <a:off x="2080298" y="3003377"/>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2472647" y="336658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2860692" y="3700912"/>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Connector 37"/>
          <p:cNvCxnSpPr/>
          <p:nvPr/>
        </p:nvCxnSpPr>
        <p:spPr>
          <a:xfrm>
            <a:off x="2201326" y="4446578"/>
            <a:ext cx="592289" cy="59228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1852318" y="4086434"/>
            <a:ext cx="257108" cy="25710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769331" y="4506693"/>
            <a:ext cx="1484822" cy="400110"/>
          </a:xfrm>
          <a:prstGeom prst="rect">
            <a:avLst/>
          </a:prstGeom>
          <a:noFill/>
        </p:spPr>
        <p:txBody>
          <a:bodyPr wrap="square" rtlCol="0">
            <a:spAutoFit/>
          </a:bodyPr>
          <a:lstStyle/>
          <a:p>
            <a:r>
              <a:rPr lang="en-US" sz="2000" dirty="0" smtClean="0"/>
              <a:t>partition(s)</a:t>
            </a:r>
            <a:endParaRPr lang="en-US" sz="2000" dirty="0"/>
          </a:p>
        </p:txBody>
      </p:sp>
      <p:sp>
        <p:nvSpPr>
          <p:cNvPr id="41" name="TextBox 40"/>
          <p:cNvSpPr txBox="1"/>
          <p:nvPr/>
        </p:nvSpPr>
        <p:spPr>
          <a:xfrm>
            <a:off x="2254153" y="4648885"/>
            <a:ext cx="193793" cy="338554"/>
          </a:xfrm>
          <a:prstGeom prst="rect">
            <a:avLst/>
          </a:prstGeom>
          <a:noFill/>
        </p:spPr>
        <p:txBody>
          <a:bodyPr wrap="square" rtlCol="0">
            <a:spAutoFit/>
          </a:bodyPr>
          <a:lstStyle/>
          <a:p>
            <a:r>
              <a:rPr lang="en-US" sz="1600" dirty="0"/>
              <a:t>A</a:t>
            </a:r>
          </a:p>
        </p:txBody>
      </p:sp>
      <p:sp>
        <p:nvSpPr>
          <p:cNvPr id="42" name="TextBox 41"/>
          <p:cNvSpPr txBox="1"/>
          <p:nvPr/>
        </p:nvSpPr>
        <p:spPr>
          <a:xfrm>
            <a:off x="1755421" y="4133663"/>
            <a:ext cx="193793" cy="338554"/>
          </a:xfrm>
          <a:prstGeom prst="rect">
            <a:avLst/>
          </a:prstGeom>
          <a:noFill/>
        </p:spPr>
        <p:txBody>
          <a:bodyPr wrap="square" rtlCol="0">
            <a:spAutoFit/>
          </a:bodyPr>
          <a:lstStyle/>
          <a:p>
            <a:r>
              <a:rPr lang="en-US" sz="1600" dirty="0"/>
              <a:t>B</a:t>
            </a:r>
          </a:p>
        </p:txBody>
      </p:sp>
      <p:sp>
        <p:nvSpPr>
          <p:cNvPr id="43" name="Rectangle 42"/>
          <p:cNvSpPr/>
          <p:nvPr/>
        </p:nvSpPr>
        <p:spPr>
          <a:xfrm>
            <a:off x="6846789" y="3108665"/>
            <a:ext cx="4149063" cy="154022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p:cNvSpPr txBox="1"/>
          <p:nvPr/>
        </p:nvSpPr>
        <p:spPr>
          <a:xfrm>
            <a:off x="6723380" y="3003377"/>
            <a:ext cx="4218684" cy="1569660"/>
          </a:xfrm>
          <a:prstGeom prst="rect">
            <a:avLst/>
          </a:prstGeom>
          <a:noFill/>
        </p:spPr>
        <p:txBody>
          <a:bodyPr wrap="square" rtlCol="0">
            <a:spAutoFit/>
          </a:bodyPr>
          <a:lstStyle/>
          <a:p>
            <a:r>
              <a:rPr lang="en-US" sz="9600" dirty="0" smtClean="0">
                <a:latin typeface="Consolas" panose="020B0609020204030204" pitchFamily="49" charset="0"/>
                <a:cs typeface="Consolas" panose="020B0609020204030204" pitchFamily="49" charset="0"/>
              </a:rPr>
              <a:t>[   ]</a:t>
            </a:r>
            <a:endParaRPr lang="en-US" sz="9600" dirty="0">
              <a:latin typeface="Consolas" panose="020B0609020204030204" pitchFamily="49" charset="0"/>
              <a:cs typeface="Consolas" panose="020B0609020204030204" pitchFamily="49" charset="0"/>
            </a:endParaRPr>
          </a:p>
        </p:txBody>
      </p:sp>
      <p:pic>
        <p:nvPicPr>
          <p:cNvPr id="45" name="Picture 44"/>
          <p:cNvPicPr>
            <a:picLocks noChangeAspect="1"/>
          </p:cNvPicPr>
          <p:nvPr/>
        </p:nvPicPr>
        <p:blipFill>
          <a:blip r:embed="rId3"/>
          <a:stretch>
            <a:fillRect/>
          </a:stretch>
        </p:blipFill>
        <p:spPr>
          <a:xfrm>
            <a:off x="10171898" y="4141048"/>
            <a:ext cx="628650" cy="404987"/>
          </a:xfrm>
          <a:prstGeom prst="rect">
            <a:avLst/>
          </a:prstGeom>
        </p:spPr>
      </p:pic>
      <p:pic>
        <p:nvPicPr>
          <p:cNvPr id="14" name="Picture 2" descr="http://inwallspeakers1.com/wp-content/uploads/2014/07/printer-icon-transparent.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446" y="6015921"/>
            <a:ext cx="773050" cy="685438"/>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p:cNvSpPr/>
          <p:nvPr/>
        </p:nvSpPr>
        <p:spPr>
          <a:xfrm>
            <a:off x="7454354" y="3351215"/>
            <a:ext cx="529357"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8221613" y="3351214"/>
            <a:ext cx="529357"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9010678" y="3351215"/>
            <a:ext cx="529357"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71289569"/>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42"/>
          <p:cNvPicPr>
            <a:picLocks noChangeAspect="1"/>
          </p:cNvPicPr>
          <p:nvPr/>
        </p:nvPicPr>
        <p:blipFill>
          <a:blip r:embed="rId3"/>
          <a:stretch>
            <a:fillRect/>
          </a:stretch>
        </p:blipFill>
        <p:spPr>
          <a:xfrm>
            <a:off x="7486280" y="4819096"/>
            <a:ext cx="542450" cy="542450"/>
          </a:xfrm>
          <a:prstGeom prst="rect">
            <a:avLst/>
          </a:prstGeom>
        </p:spPr>
      </p:pic>
      <p:sp>
        <p:nvSpPr>
          <p:cNvPr id="44" name="TextBox 43"/>
          <p:cNvSpPr txBox="1"/>
          <p:nvPr/>
        </p:nvSpPr>
        <p:spPr>
          <a:xfrm>
            <a:off x="8387969" y="4682111"/>
            <a:ext cx="516367" cy="338554"/>
          </a:xfrm>
          <a:prstGeom prst="rect">
            <a:avLst/>
          </a:prstGeom>
          <a:noFill/>
        </p:spPr>
        <p:txBody>
          <a:bodyPr wrap="square" rtlCol="0">
            <a:spAutoFit/>
          </a:bodyPr>
          <a:lstStyle/>
          <a:p>
            <a:r>
              <a:rPr lang="en-US" sz="1600" b="1" dirty="0" smtClean="0">
                <a:solidFill>
                  <a:srgbClr val="1482AC"/>
                </a:solidFill>
                <a:latin typeface="Consolas" panose="020B0609020204030204" pitchFamily="49" charset="0"/>
                <a:ea typeface="Anonymous Pro" panose="02060609030202000504" pitchFamily="49" charset="0"/>
                <a:cs typeface="Consolas" panose="020B0609020204030204" pitchFamily="49" charset="0"/>
              </a:rPr>
              <a:t>x:</a:t>
            </a:r>
            <a:endParaRPr lang="en-US" b="1" dirty="0"/>
          </a:p>
        </p:txBody>
      </p:sp>
      <p:sp>
        <p:nvSpPr>
          <p:cNvPr id="45" name="TextBox 44"/>
          <p:cNvSpPr txBox="1"/>
          <p:nvPr/>
        </p:nvSpPr>
        <p:spPr>
          <a:xfrm>
            <a:off x="8398602" y="5121672"/>
            <a:ext cx="516367" cy="338554"/>
          </a:xfrm>
          <a:prstGeom prst="rect">
            <a:avLst/>
          </a:prstGeom>
          <a:noFill/>
        </p:spPr>
        <p:txBody>
          <a:bodyPr wrap="square" rtlCol="0">
            <a:spAutoFit/>
          </a:bodyPr>
          <a:lstStyle/>
          <a:p>
            <a:r>
              <a:rPr lang="en-US" sz="1600" b="1" dirty="0" smtClean="0">
                <a:solidFill>
                  <a:srgbClr val="E68042"/>
                </a:solidFill>
                <a:latin typeface="Consolas" panose="020B0609020204030204" pitchFamily="49" charset="0"/>
                <a:ea typeface="Anonymous Pro" panose="02060609030202000504" pitchFamily="49" charset="0"/>
                <a:cs typeface="Consolas" panose="020B0609020204030204" pitchFamily="49" charset="0"/>
              </a:rPr>
              <a:t>y:</a:t>
            </a:r>
            <a:endParaRPr lang="en-US" b="1" dirty="0">
              <a:solidFill>
                <a:srgbClr val="E68042"/>
              </a:solidFill>
            </a:endParaRPr>
          </a:p>
        </p:txBody>
      </p:sp>
      <p:sp>
        <p:nvSpPr>
          <p:cNvPr id="46" name="TextBox 45"/>
          <p:cNvSpPr txBox="1"/>
          <p:nvPr/>
        </p:nvSpPr>
        <p:spPr>
          <a:xfrm>
            <a:off x="7687157" y="2546252"/>
            <a:ext cx="2312165" cy="307777"/>
          </a:xfrm>
          <a:prstGeom prst="rect">
            <a:avLst/>
          </a:prstGeom>
          <a:noFill/>
        </p:spPr>
        <p:txBody>
          <a:bodyPr wrap="square" rtlCol="0">
            <a:spAutoFit/>
          </a:bodyPr>
          <a:lstStyle/>
          <a:p>
            <a:r>
              <a:rPr lang="en-US" sz="1400" b="1" dirty="0" smtClean="0">
                <a:latin typeface="Consolas" panose="020B0609020204030204" pitchFamily="49" charset="0"/>
                <a:cs typeface="Consolas" panose="020B0609020204030204" pitchFamily="49" charset="0"/>
              </a:rPr>
              <a:t>collect()</a:t>
            </a:r>
            <a:endParaRPr lang="en-US" sz="1400" b="1" dirty="0">
              <a:latin typeface="Consolas" panose="020B0609020204030204" pitchFamily="49" charset="0"/>
              <a:cs typeface="Consolas" panose="020B0609020204030204" pitchFamily="49" charset="0"/>
            </a:endParaRPr>
          </a:p>
        </p:txBody>
      </p:sp>
      <p:sp>
        <p:nvSpPr>
          <p:cNvPr id="47" name="Rectangle 46"/>
          <p:cNvSpPr/>
          <p:nvPr/>
        </p:nvSpPr>
        <p:spPr>
          <a:xfrm>
            <a:off x="5666982" y="2855539"/>
            <a:ext cx="6971803" cy="369332"/>
          </a:xfrm>
          <a:prstGeom prst="rect">
            <a:avLst/>
          </a:prstGeom>
        </p:spPr>
        <p:txBody>
          <a:bodyPr wrap="square">
            <a:spAutoFit/>
          </a:bodyPr>
          <a:lstStyle/>
          <a:p>
            <a:r>
              <a:rPr lang="en-US" dirty="0" smtClean="0"/>
              <a:t>Return all items in the RDD to the driver in a single list</a:t>
            </a:r>
            <a:endParaRPr lang="en-US" dirty="0"/>
          </a:p>
        </p:txBody>
      </p:sp>
      <p:sp>
        <p:nvSpPr>
          <p:cNvPr id="63" name="TextBox 62"/>
          <p:cNvSpPr txBox="1"/>
          <p:nvPr/>
        </p:nvSpPr>
        <p:spPr>
          <a:xfrm>
            <a:off x="8740025" y="4717786"/>
            <a:ext cx="3637936" cy="738664"/>
          </a:xfrm>
          <a:prstGeom prst="rect">
            <a:avLst/>
          </a:prstGeom>
          <a:noFill/>
        </p:spPr>
        <p:txBody>
          <a:bodyPr wrap="square" rtlCol="0">
            <a:spAutoFit/>
          </a:bodyPr>
          <a:lstStyle/>
          <a:p>
            <a:r>
              <a:rPr lang="en-US" sz="1400" dirty="0">
                <a:latin typeface="Consolas" panose="020B0609020204030204" pitchFamily="49" charset="0"/>
                <a:cs typeface="Consolas" panose="020B0609020204030204" pitchFamily="49" charset="0"/>
              </a:rPr>
              <a:t>[[1], [2, 3</a:t>
            </a:r>
            <a:r>
              <a:rPr lang="en-US" sz="1400" dirty="0" smtClean="0">
                <a:latin typeface="Consolas" panose="020B0609020204030204" pitchFamily="49" charset="0"/>
                <a:cs typeface="Consolas" panose="020B0609020204030204" pitchFamily="49" charset="0"/>
              </a:rPr>
              <a:t>]]</a:t>
            </a:r>
          </a:p>
          <a:p>
            <a:endParaRPr lang="en-US" sz="1400" dirty="0">
              <a:latin typeface="Consolas" panose="020B0609020204030204" pitchFamily="49" charset="0"/>
              <a:cs typeface="Consolas" panose="020B0609020204030204" pitchFamily="49" charset="0"/>
            </a:endParaRPr>
          </a:p>
          <a:p>
            <a:r>
              <a:rPr lang="en-US" sz="1400" dirty="0" smtClean="0">
                <a:latin typeface="Consolas" panose="020B0609020204030204" pitchFamily="49" charset="0"/>
                <a:cs typeface="Consolas" panose="020B0609020204030204" pitchFamily="49" charset="0"/>
              </a:rPr>
              <a:t>[</a:t>
            </a:r>
            <a:r>
              <a:rPr lang="en-US" sz="1400" dirty="0">
                <a:latin typeface="Consolas" panose="020B0609020204030204" pitchFamily="49" charset="0"/>
                <a:cs typeface="Consolas" panose="020B0609020204030204" pitchFamily="49" charset="0"/>
              </a:rPr>
              <a:t>1, 2, 3]</a:t>
            </a:r>
          </a:p>
        </p:txBody>
      </p:sp>
      <p:sp>
        <p:nvSpPr>
          <p:cNvPr id="35" name="Rectangle 34"/>
          <p:cNvSpPr/>
          <p:nvPr/>
        </p:nvSpPr>
        <p:spPr>
          <a:xfrm>
            <a:off x="4416799" y="336778"/>
            <a:ext cx="1844146" cy="790620"/>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4809148" y="699984"/>
            <a:ext cx="1844146" cy="790620"/>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5197193" y="1034313"/>
            <a:ext cx="1844146" cy="790620"/>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Connector 37"/>
          <p:cNvCxnSpPr/>
          <p:nvPr/>
        </p:nvCxnSpPr>
        <p:spPr>
          <a:xfrm>
            <a:off x="4456637" y="1466073"/>
            <a:ext cx="592289" cy="59228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4107629" y="1105929"/>
            <a:ext cx="257108" cy="25710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4509464" y="1668380"/>
            <a:ext cx="193793" cy="338554"/>
          </a:xfrm>
          <a:prstGeom prst="rect">
            <a:avLst/>
          </a:prstGeom>
          <a:noFill/>
        </p:spPr>
        <p:txBody>
          <a:bodyPr wrap="square" rtlCol="0">
            <a:spAutoFit/>
          </a:bodyPr>
          <a:lstStyle/>
          <a:p>
            <a:r>
              <a:rPr lang="en-US" sz="1600" dirty="0"/>
              <a:t>A</a:t>
            </a:r>
          </a:p>
        </p:txBody>
      </p:sp>
      <p:sp>
        <p:nvSpPr>
          <p:cNvPr id="55" name="TextBox 54"/>
          <p:cNvSpPr txBox="1"/>
          <p:nvPr/>
        </p:nvSpPr>
        <p:spPr>
          <a:xfrm>
            <a:off x="4010732" y="1153158"/>
            <a:ext cx="193793" cy="338554"/>
          </a:xfrm>
          <a:prstGeom prst="rect">
            <a:avLst/>
          </a:prstGeom>
          <a:noFill/>
        </p:spPr>
        <p:txBody>
          <a:bodyPr wrap="square" rtlCol="0">
            <a:spAutoFit/>
          </a:bodyPr>
          <a:lstStyle/>
          <a:p>
            <a:r>
              <a:rPr lang="en-US" sz="1600" dirty="0"/>
              <a:t>B</a:t>
            </a:r>
          </a:p>
        </p:txBody>
      </p:sp>
      <p:pic>
        <p:nvPicPr>
          <p:cNvPr id="21" name="Picture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70038" y="5496998"/>
            <a:ext cx="384473" cy="566349"/>
          </a:xfrm>
          <a:prstGeom prst="rect">
            <a:avLst/>
          </a:prstGeom>
        </p:spPr>
      </p:pic>
      <p:pic>
        <p:nvPicPr>
          <p:cNvPr id="22" name="Picture 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80160" y="3815985"/>
            <a:ext cx="564230" cy="564230"/>
          </a:xfrm>
          <a:prstGeom prst="rect">
            <a:avLst/>
          </a:prstGeom>
        </p:spPr>
      </p:pic>
      <p:cxnSp>
        <p:nvCxnSpPr>
          <p:cNvPr id="23" name="Straight Connector 22"/>
          <p:cNvCxnSpPr/>
          <p:nvPr/>
        </p:nvCxnSpPr>
        <p:spPr>
          <a:xfrm>
            <a:off x="2316385" y="4893485"/>
            <a:ext cx="4627096" cy="0"/>
          </a:xfrm>
          <a:prstGeom prst="line">
            <a:avLst/>
          </a:prstGeom>
          <a:ln w="19050">
            <a:solidFill>
              <a:schemeClr val="tx1"/>
            </a:solidFill>
          </a:ln>
        </p:spPr>
        <p:style>
          <a:lnRef idx="2">
            <a:schemeClr val="accent6"/>
          </a:lnRef>
          <a:fillRef idx="0">
            <a:schemeClr val="accent6"/>
          </a:fillRef>
          <a:effectRef idx="1">
            <a:schemeClr val="accent6"/>
          </a:effectRef>
          <a:fontRef idx="minor">
            <a:schemeClr val="tx1"/>
          </a:fontRef>
        </p:style>
      </p:cxnSp>
      <p:sp>
        <p:nvSpPr>
          <p:cNvPr id="24" name="TextBox 23"/>
          <p:cNvSpPr txBox="1"/>
          <p:nvPr/>
        </p:nvSpPr>
        <p:spPr>
          <a:xfrm>
            <a:off x="2313118" y="3549135"/>
            <a:ext cx="6216191" cy="1169551"/>
          </a:xfrm>
          <a:prstGeom prst="rect">
            <a:avLst/>
          </a:prstGeom>
          <a:noFill/>
        </p:spPr>
        <p:txBody>
          <a:bodyPr wrap="square" rtlCol="0">
            <a:spAutoFit/>
          </a:bodyPr>
          <a:lstStyle/>
          <a:p>
            <a:r>
              <a:rPr lang="en-US" sz="1400" b="1" dirty="0">
                <a:solidFill>
                  <a:srgbClr val="1482AC"/>
                </a:solidFill>
                <a:latin typeface="Consolas" panose="020B0609020204030204" pitchFamily="49" charset="0"/>
                <a:cs typeface="Consolas" panose="020B0609020204030204" pitchFamily="49" charset="0"/>
              </a:rPr>
              <a:t>x</a:t>
            </a:r>
            <a:r>
              <a:rPr lang="en-US" sz="1400" dirty="0">
                <a:latin typeface="Consolas" panose="020B0609020204030204" pitchFamily="49" charset="0"/>
                <a:cs typeface="Consolas" panose="020B0609020204030204" pitchFamily="49" charset="0"/>
              </a:rPr>
              <a:t> = </a:t>
            </a:r>
            <a:r>
              <a:rPr lang="en-US" sz="1400" dirty="0" err="1">
                <a:latin typeface="Consolas" panose="020B0609020204030204" pitchFamily="49" charset="0"/>
                <a:cs typeface="Consolas" panose="020B0609020204030204" pitchFamily="49" charset="0"/>
              </a:rPr>
              <a:t>sc.parallelize</a:t>
            </a:r>
            <a:r>
              <a:rPr lang="en-US" sz="1400" dirty="0">
                <a:latin typeface="Consolas" panose="020B0609020204030204" pitchFamily="49" charset="0"/>
                <a:cs typeface="Consolas" panose="020B0609020204030204" pitchFamily="49" charset="0"/>
              </a:rPr>
              <a:t>([1,2,3], 2)</a:t>
            </a:r>
          </a:p>
          <a:p>
            <a:r>
              <a:rPr lang="en-US" sz="1400" b="1" dirty="0">
                <a:solidFill>
                  <a:srgbClr val="E8761D"/>
                </a:solidFill>
                <a:latin typeface="Consolas" panose="020B0609020204030204" pitchFamily="49" charset="0"/>
                <a:cs typeface="Consolas" panose="020B0609020204030204" pitchFamily="49" charset="0"/>
              </a:rPr>
              <a:t>y</a:t>
            </a:r>
            <a:r>
              <a:rPr lang="en-US" sz="1400" dirty="0">
                <a:latin typeface="Consolas" panose="020B0609020204030204" pitchFamily="49" charset="0"/>
                <a:cs typeface="Consolas" panose="020B0609020204030204" pitchFamily="49" charset="0"/>
              </a:rPr>
              <a:t> = </a:t>
            </a:r>
            <a:r>
              <a:rPr lang="en-US" sz="1400" b="1" dirty="0" err="1">
                <a:solidFill>
                  <a:srgbClr val="1482AC"/>
                </a:solidFill>
                <a:latin typeface="Consolas" panose="020B0609020204030204" pitchFamily="49" charset="0"/>
                <a:cs typeface="Consolas" panose="020B0609020204030204" pitchFamily="49" charset="0"/>
              </a:rPr>
              <a:t>x</a:t>
            </a:r>
            <a:r>
              <a:rPr lang="en-US" sz="1400" dirty="0" err="1">
                <a:latin typeface="Consolas" panose="020B0609020204030204" pitchFamily="49" charset="0"/>
                <a:cs typeface="Consolas" panose="020B0609020204030204" pitchFamily="49" charset="0"/>
              </a:rPr>
              <a:t>.collect</a:t>
            </a:r>
            <a:r>
              <a:rPr lang="en-US" sz="1400" dirty="0">
                <a:latin typeface="Consolas" panose="020B0609020204030204" pitchFamily="49" charset="0"/>
                <a:cs typeface="Consolas" panose="020B0609020204030204" pitchFamily="49" charset="0"/>
              </a:rPr>
              <a:t>()</a:t>
            </a:r>
          </a:p>
          <a:p>
            <a:endParaRPr lang="en-US" sz="1400" dirty="0">
              <a:latin typeface="Consolas" panose="020B0609020204030204" pitchFamily="49" charset="0"/>
              <a:cs typeface="Consolas" panose="020B0609020204030204" pitchFamily="49" charset="0"/>
            </a:endParaRPr>
          </a:p>
          <a:p>
            <a:r>
              <a:rPr lang="en-US" sz="1400" dirty="0">
                <a:latin typeface="Consolas" panose="020B0609020204030204" pitchFamily="49" charset="0"/>
                <a:cs typeface="Consolas" panose="020B0609020204030204" pitchFamily="49" charset="0"/>
              </a:rPr>
              <a:t>print(</a:t>
            </a:r>
            <a:r>
              <a:rPr lang="en-US" sz="1400" b="1" dirty="0" err="1">
                <a:solidFill>
                  <a:srgbClr val="1482AC"/>
                </a:solidFill>
                <a:latin typeface="Consolas" panose="020B0609020204030204" pitchFamily="49" charset="0"/>
                <a:cs typeface="Consolas" panose="020B0609020204030204" pitchFamily="49" charset="0"/>
              </a:rPr>
              <a:t>x</a:t>
            </a:r>
            <a:r>
              <a:rPr lang="en-US" sz="1400" dirty="0" err="1">
                <a:latin typeface="Consolas" panose="020B0609020204030204" pitchFamily="49" charset="0"/>
                <a:cs typeface="Consolas" panose="020B0609020204030204" pitchFamily="49" charset="0"/>
              </a:rPr>
              <a:t>.glom</a:t>
            </a:r>
            <a:r>
              <a:rPr lang="en-US" sz="1400" dirty="0">
                <a:latin typeface="Consolas" panose="020B0609020204030204" pitchFamily="49" charset="0"/>
                <a:cs typeface="Consolas" panose="020B0609020204030204" pitchFamily="49" charset="0"/>
              </a:rPr>
              <a:t>().collect())</a:t>
            </a:r>
          </a:p>
          <a:p>
            <a:r>
              <a:rPr lang="en-US" sz="1400" dirty="0">
                <a:latin typeface="Consolas" panose="020B0609020204030204" pitchFamily="49" charset="0"/>
                <a:cs typeface="Consolas" panose="020B0609020204030204" pitchFamily="49" charset="0"/>
              </a:rPr>
              <a:t>print(</a:t>
            </a:r>
            <a:r>
              <a:rPr lang="en-US" sz="1400" b="1" dirty="0">
                <a:solidFill>
                  <a:srgbClr val="E8761D"/>
                </a:solidFill>
                <a:latin typeface="Consolas" panose="020B0609020204030204" pitchFamily="49" charset="0"/>
                <a:cs typeface="Consolas" panose="020B0609020204030204" pitchFamily="49" charset="0"/>
              </a:rPr>
              <a:t>y</a:t>
            </a:r>
            <a:r>
              <a:rPr lang="en-US" sz="1400" dirty="0">
                <a:latin typeface="Consolas" panose="020B0609020204030204" pitchFamily="49" charset="0"/>
                <a:cs typeface="Consolas" panose="020B0609020204030204" pitchFamily="49" charset="0"/>
              </a:rPr>
              <a:t>)</a:t>
            </a:r>
          </a:p>
        </p:txBody>
      </p:sp>
      <p:sp>
        <p:nvSpPr>
          <p:cNvPr id="25" name="TextBox 24"/>
          <p:cNvSpPr txBox="1"/>
          <p:nvPr/>
        </p:nvSpPr>
        <p:spPr>
          <a:xfrm>
            <a:off x="2313120" y="5214836"/>
            <a:ext cx="5632862" cy="1169551"/>
          </a:xfrm>
          <a:prstGeom prst="rect">
            <a:avLst/>
          </a:prstGeom>
          <a:noFill/>
        </p:spPr>
        <p:txBody>
          <a:bodyPr wrap="square" rtlCol="0">
            <a:spAutoFit/>
          </a:bodyPr>
          <a:lstStyle/>
          <a:p>
            <a:r>
              <a:rPr lang="en-US" sz="1400" dirty="0" err="1" smtClean="0">
                <a:latin typeface="Consolas" panose="020B0609020204030204" pitchFamily="49" charset="0"/>
                <a:ea typeface="Anonymous Pro" panose="02060609030202000504" pitchFamily="49" charset="0"/>
                <a:cs typeface="Consolas" panose="020B0609020204030204" pitchFamily="49" charset="0"/>
              </a:rPr>
              <a:t>val</a:t>
            </a:r>
            <a:r>
              <a:rPr lang="en-US" sz="1400" dirty="0" smtClean="0">
                <a:latin typeface="Consolas" panose="020B0609020204030204" pitchFamily="49" charset="0"/>
                <a:ea typeface="Anonymous Pro" panose="02060609030202000504" pitchFamily="49" charset="0"/>
                <a:cs typeface="Consolas" panose="020B0609020204030204" pitchFamily="49" charset="0"/>
              </a:rPr>
              <a:t> </a:t>
            </a:r>
            <a:r>
              <a:rPr lang="en-US" sz="1400" b="1" dirty="0" smtClean="0">
                <a:solidFill>
                  <a:srgbClr val="0070C0"/>
                </a:solidFill>
                <a:latin typeface="Consolas" panose="020B0609020204030204" pitchFamily="49" charset="0"/>
                <a:ea typeface="Anonymous Pro" panose="02060609030202000504" pitchFamily="49" charset="0"/>
                <a:cs typeface="Consolas" panose="020B0609020204030204" pitchFamily="49" charset="0"/>
              </a:rPr>
              <a:t>x</a:t>
            </a:r>
            <a:r>
              <a:rPr lang="en-US" sz="1400" dirty="0" smtClean="0">
                <a:latin typeface="Consolas" panose="020B0609020204030204" pitchFamily="49" charset="0"/>
                <a:ea typeface="Anonymous Pro" panose="02060609030202000504" pitchFamily="49" charset="0"/>
                <a:cs typeface="Consolas" panose="020B0609020204030204" pitchFamily="49" charset="0"/>
              </a:rPr>
              <a:t> = </a:t>
            </a:r>
            <a:r>
              <a:rPr lang="en-US" sz="1400" dirty="0" err="1" smtClean="0">
                <a:latin typeface="Consolas" panose="020B0609020204030204" pitchFamily="49" charset="0"/>
                <a:ea typeface="Anonymous Pro" panose="02060609030202000504" pitchFamily="49" charset="0"/>
                <a:cs typeface="Consolas" panose="020B0609020204030204" pitchFamily="49" charset="0"/>
              </a:rPr>
              <a:t>sc.parallelize</a:t>
            </a:r>
            <a:r>
              <a:rPr lang="en-US" sz="1400" dirty="0" smtClean="0">
                <a:latin typeface="Consolas" panose="020B0609020204030204" pitchFamily="49" charset="0"/>
                <a:ea typeface="Anonymous Pro" panose="02060609030202000504" pitchFamily="49" charset="0"/>
                <a:cs typeface="Consolas" panose="020B0609020204030204" pitchFamily="49" charset="0"/>
              </a:rPr>
              <a:t>(Array(1,2,3), 2)</a:t>
            </a:r>
          </a:p>
          <a:p>
            <a:r>
              <a:rPr lang="en-US" sz="1400" dirty="0" err="1" smtClean="0">
                <a:latin typeface="Consolas" panose="020B0609020204030204" pitchFamily="49" charset="0"/>
                <a:ea typeface="Anonymous Pro" panose="02060609030202000504" pitchFamily="49" charset="0"/>
                <a:cs typeface="Consolas" panose="020B0609020204030204" pitchFamily="49" charset="0"/>
              </a:rPr>
              <a:t>val</a:t>
            </a:r>
            <a:r>
              <a:rPr lang="en-US" sz="1400" dirty="0" smtClean="0">
                <a:latin typeface="Consolas" panose="020B0609020204030204" pitchFamily="49" charset="0"/>
                <a:ea typeface="Anonymous Pro" panose="02060609030202000504" pitchFamily="49" charset="0"/>
                <a:cs typeface="Consolas" panose="020B0609020204030204" pitchFamily="49" charset="0"/>
              </a:rPr>
              <a:t> </a:t>
            </a:r>
            <a:r>
              <a:rPr lang="en-US" sz="1400" b="1" dirty="0" smtClean="0">
                <a:solidFill>
                  <a:srgbClr val="E8761D"/>
                </a:solidFill>
                <a:latin typeface="Consolas" panose="020B0609020204030204" pitchFamily="49" charset="0"/>
                <a:ea typeface="Anonymous Pro" panose="02060609030202000504" pitchFamily="49" charset="0"/>
                <a:cs typeface="Consolas" panose="020B0609020204030204" pitchFamily="49" charset="0"/>
              </a:rPr>
              <a:t>y</a:t>
            </a:r>
            <a:r>
              <a:rPr lang="en-US" sz="1400" dirty="0" smtClean="0">
                <a:latin typeface="Consolas" panose="020B0609020204030204" pitchFamily="49" charset="0"/>
                <a:ea typeface="Anonymous Pro" panose="02060609030202000504" pitchFamily="49" charset="0"/>
                <a:cs typeface="Consolas" panose="020B0609020204030204" pitchFamily="49" charset="0"/>
              </a:rPr>
              <a:t> = </a:t>
            </a:r>
            <a:r>
              <a:rPr lang="en-US" sz="1400" b="1" dirty="0" err="1" smtClean="0">
                <a:solidFill>
                  <a:srgbClr val="0070C0"/>
                </a:solidFill>
                <a:latin typeface="Consolas" panose="020B0609020204030204" pitchFamily="49" charset="0"/>
                <a:ea typeface="Anonymous Pro" panose="02060609030202000504" pitchFamily="49" charset="0"/>
                <a:cs typeface="Consolas" panose="020B0609020204030204" pitchFamily="49" charset="0"/>
              </a:rPr>
              <a:t>x</a:t>
            </a:r>
            <a:r>
              <a:rPr lang="en-US" sz="1400" dirty="0" err="1" smtClean="0">
                <a:latin typeface="Consolas" panose="020B0609020204030204" pitchFamily="49" charset="0"/>
                <a:ea typeface="Anonymous Pro" panose="02060609030202000504" pitchFamily="49" charset="0"/>
                <a:cs typeface="Consolas" panose="020B0609020204030204" pitchFamily="49" charset="0"/>
              </a:rPr>
              <a:t>.collect</a:t>
            </a:r>
            <a:r>
              <a:rPr lang="en-US" sz="1400" dirty="0" smtClean="0">
                <a:latin typeface="Consolas" panose="020B0609020204030204" pitchFamily="49" charset="0"/>
                <a:ea typeface="Anonymous Pro" panose="02060609030202000504" pitchFamily="49" charset="0"/>
                <a:cs typeface="Consolas" panose="020B0609020204030204" pitchFamily="49" charset="0"/>
              </a:rPr>
              <a:t>()</a:t>
            </a:r>
          </a:p>
          <a:p>
            <a:endParaRPr lang="en-US" sz="1400" dirty="0" smtClean="0">
              <a:latin typeface="Consolas" panose="020B0609020204030204" pitchFamily="49" charset="0"/>
              <a:ea typeface="Anonymous Pro" panose="02060609030202000504" pitchFamily="49" charset="0"/>
              <a:cs typeface="Consolas" panose="020B0609020204030204" pitchFamily="49" charset="0"/>
            </a:endParaRPr>
          </a:p>
          <a:p>
            <a:r>
              <a:rPr lang="en-US" sz="1400" dirty="0" err="1" smtClean="0">
                <a:latin typeface="Consolas" panose="020B0609020204030204" pitchFamily="49" charset="0"/>
                <a:ea typeface="Anonymous Pro" panose="02060609030202000504" pitchFamily="49" charset="0"/>
                <a:cs typeface="Consolas" panose="020B0609020204030204" pitchFamily="49" charset="0"/>
              </a:rPr>
              <a:t>val</a:t>
            </a:r>
            <a:r>
              <a:rPr lang="en-US" sz="1400" dirty="0" smtClean="0">
                <a:latin typeface="Consolas" panose="020B0609020204030204" pitchFamily="49" charset="0"/>
                <a:ea typeface="Anonymous Pro" panose="02060609030202000504" pitchFamily="49" charset="0"/>
                <a:cs typeface="Consolas" panose="020B0609020204030204" pitchFamily="49" charset="0"/>
              </a:rPr>
              <a:t> </a:t>
            </a:r>
            <a:r>
              <a:rPr lang="en-US" sz="1400" b="1" dirty="0" err="1">
                <a:solidFill>
                  <a:srgbClr val="1482AC"/>
                </a:solidFill>
                <a:latin typeface="Consolas" panose="020B0609020204030204" pitchFamily="49" charset="0"/>
                <a:ea typeface="Anonymous Pro" panose="02060609030202000504" pitchFamily="49" charset="0"/>
                <a:cs typeface="Consolas" panose="020B0609020204030204" pitchFamily="49" charset="0"/>
              </a:rPr>
              <a:t>xOut</a:t>
            </a:r>
            <a:r>
              <a:rPr lang="en-US" sz="1400" dirty="0">
                <a:solidFill>
                  <a:srgbClr val="1482AC"/>
                </a:solidFill>
                <a:latin typeface="Consolas" panose="020B0609020204030204" pitchFamily="49" charset="0"/>
                <a:ea typeface="Anonymous Pro" panose="02060609030202000504" pitchFamily="49" charset="0"/>
                <a:cs typeface="Consolas" panose="020B0609020204030204" pitchFamily="49" charset="0"/>
              </a:rPr>
              <a:t> </a:t>
            </a:r>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b="1" dirty="0" err="1">
                <a:solidFill>
                  <a:srgbClr val="1482AC"/>
                </a:solidFill>
                <a:latin typeface="Consolas" panose="020B0609020204030204" pitchFamily="49" charset="0"/>
                <a:ea typeface="Anonymous Pro" panose="02060609030202000504" pitchFamily="49" charset="0"/>
                <a:cs typeface="Consolas" panose="020B0609020204030204" pitchFamily="49" charset="0"/>
              </a:rPr>
              <a:t>x</a:t>
            </a:r>
            <a:r>
              <a:rPr lang="en-US" sz="1400" dirty="0" err="1">
                <a:latin typeface="Consolas" panose="020B0609020204030204" pitchFamily="49" charset="0"/>
                <a:ea typeface="Anonymous Pro" panose="02060609030202000504" pitchFamily="49" charset="0"/>
                <a:cs typeface="Consolas" panose="020B0609020204030204" pitchFamily="49" charset="0"/>
              </a:rPr>
              <a:t>.glom</a:t>
            </a:r>
            <a:r>
              <a:rPr lang="en-US" sz="1400" dirty="0">
                <a:latin typeface="Consolas" panose="020B0609020204030204" pitchFamily="49" charset="0"/>
                <a:ea typeface="Anonymous Pro" panose="02060609030202000504" pitchFamily="49" charset="0"/>
                <a:cs typeface="Consolas" panose="020B0609020204030204" pitchFamily="49" charset="0"/>
              </a:rPr>
              <a:t>().collect()</a:t>
            </a:r>
            <a:endParaRPr lang="en-US" sz="1400" dirty="0" smtClean="0">
              <a:latin typeface="Consolas" panose="020B0609020204030204" pitchFamily="49" charset="0"/>
              <a:ea typeface="Anonymous Pro" panose="02060609030202000504" pitchFamily="49" charset="0"/>
              <a:cs typeface="Consolas" panose="020B0609020204030204" pitchFamily="49" charset="0"/>
            </a:endParaRPr>
          </a:p>
          <a:p>
            <a:r>
              <a:rPr lang="en-US" sz="1400" dirty="0" err="1" smtClean="0">
                <a:latin typeface="Consolas" panose="020B0609020204030204" pitchFamily="49" charset="0"/>
                <a:ea typeface="Anonymous Pro" panose="02060609030202000504" pitchFamily="49" charset="0"/>
                <a:cs typeface="Consolas" panose="020B0609020204030204" pitchFamily="49" charset="0"/>
              </a:rPr>
              <a:t>println</a:t>
            </a:r>
            <a:r>
              <a:rPr lang="en-US" sz="1400" dirty="0" smtClean="0">
                <a:latin typeface="Consolas" panose="020B0609020204030204" pitchFamily="49" charset="0"/>
                <a:ea typeface="Anonymous Pro" panose="02060609030202000504" pitchFamily="49" charset="0"/>
                <a:cs typeface="Consolas" panose="020B0609020204030204" pitchFamily="49" charset="0"/>
              </a:rPr>
              <a:t>(</a:t>
            </a:r>
            <a:r>
              <a:rPr lang="en-US" sz="1400" b="1" dirty="0" smtClean="0">
                <a:solidFill>
                  <a:srgbClr val="E8761D"/>
                </a:solidFill>
                <a:latin typeface="Consolas" panose="020B0609020204030204" pitchFamily="49" charset="0"/>
                <a:ea typeface="Anonymous Pro" panose="02060609030202000504" pitchFamily="49" charset="0"/>
                <a:cs typeface="Consolas" panose="020B0609020204030204" pitchFamily="49" charset="0"/>
              </a:rPr>
              <a:t>y</a:t>
            </a:r>
            <a:r>
              <a:rPr lang="en-US" sz="1400" dirty="0" smtClean="0">
                <a:latin typeface="Consolas" panose="020B0609020204030204" pitchFamily="49" charset="0"/>
                <a:ea typeface="Anonymous Pro" panose="02060609030202000504" pitchFamily="49" charset="0"/>
                <a:cs typeface="Consolas" panose="020B0609020204030204" pitchFamily="49" charset="0"/>
              </a:rPr>
              <a:t>)</a:t>
            </a:r>
            <a:endParaRPr lang="en-US" sz="1400" dirty="0">
              <a:latin typeface="Consolas" panose="020B0609020204030204" pitchFamily="49" charset="0"/>
              <a:ea typeface="Anonymous Pro" panose="02060609030202000504" pitchFamily="49" charset="0"/>
              <a:cs typeface="Consolas" panose="020B0609020204030204" pitchFamily="49" charset="0"/>
            </a:endParaRPr>
          </a:p>
        </p:txBody>
      </p:sp>
      <p:pic>
        <p:nvPicPr>
          <p:cNvPr id="27" name="Picture 2" descr="http://inwallspeakers1.com/wp-content/uploads/2014/07/printer-icon-transparent.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7446" y="6015921"/>
            <a:ext cx="773050" cy="685438"/>
          </a:xfrm>
          <a:prstGeom prst="rect">
            <a:avLst/>
          </a:prstGeom>
          <a:noFill/>
          <a:extLst>
            <a:ext uri="{909E8E84-426E-40DD-AFC4-6F175D3DCCD1}">
              <a14:hiddenFill xmlns:a14="http://schemas.microsoft.com/office/drawing/2010/main">
                <a:solidFill>
                  <a:srgbClr val="FFFFFF"/>
                </a:solidFill>
              </a14:hiddenFill>
            </a:ext>
          </a:extLst>
        </p:spPr>
      </p:pic>
      <p:sp>
        <p:nvSpPr>
          <p:cNvPr id="28" name="Title 1"/>
          <p:cNvSpPr>
            <a:spLocks noGrp="1"/>
          </p:cNvSpPr>
          <p:nvPr>
            <p:ph type="title"/>
          </p:nvPr>
        </p:nvSpPr>
        <p:spPr>
          <a:xfrm>
            <a:off x="1024128" y="585216"/>
            <a:ext cx="9720072" cy="1499616"/>
          </a:xfrm>
        </p:spPr>
        <p:txBody>
          <a:bodyPr>
            <a:normAutofit/>
          </a:bodyPr>
          <a:lstStyle/>
          <a:p>
            <a:r>
              <a:rPr lang="en-US" sz="4800" dirty="0" smtClean="0"/>
              <a:t>collect</a:t>
            </a:r>
            <a:endParaRPr lang="en-US" sz="4800" dirty="0">
              <a:solidFill>
                <a:schemeClr val="bg2">
                  <a:lumMod val="50000"/>
                </a:schemeClr>
              </a:solidFill>
            </a:endParaRPr>
          </a:p>
        </p:txBody>
      </p:sp>
      <p:grpSp>
        <p:nvGrpSpPr>
          <p:cNvPr id="2" name="Group 1"/>
          <p:cNvGrpSpPr/>
          <p:nvPr/>
        </p:nvGrpSpPr>
        <p:grpSpPr>
          <a:xfrm>
            <a:off x="7865567" y="410417"/>
            <a:ext cx="3570513" cy="1375154"/>
            <a:chOff x="7801381" y="140063"/>
            <a:chExt cx="4272472" cy="1645508"/>
          </a:xfrm>
        </p:grpSpPr>
        <p:sp>
          <p:nvSpPr>
            <p:cNvPr id="29" name="Rectangle 28"/>
            <p:cNvSpPr/>
            <p:nvPr/>
          </p:nvSpPr>
          <p:spPr>
            <a:xfrm>
              <a:off x="7924790" y="245351"/>
              <a:ext cx="4149063" cy="154022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7801381" y="140063"/>
              <a:ext cx="4218684" cy="1583626"/>
            </a:xfrm>
            <a:prstGeom prst="rect">
              <a:avLst/>
            </a:prstGeom>
            <a:noFill/>
          </p:spPr>
          <p:txBody>
            <a:bodyPr wrap="square" rtlCol="0">
              <a:spAutoFit/>
            </a:bodyPr>
            <a:lstStyle/>
            <a:p>
              <a:r>
                <a:rPr lang="en-US" sz="8000" dirty="0" smtClean="0">
                  <a:latin typeface="Consolas" panose="020B0609020204030204" pitchFamily="49" charset="0"/>
                  <a:cs typeface="Consolas" panose="020B0609020204030204" pitchFamily="49" charset="0"/>
                </a:rPr>
                <a:t>[   ]</a:t>
              </a:r>
              <a:endParaRPr lang="en-US" sz="8000" dirty="0">
                <a:latin typeface="Consolas" panose="020B0609020204030204" pitchFamily="49" charset="0"/>
                <a:cs typeface="Consolas" panose="020B0609020204030204" pitchFamily="49" charset="0"/>
              </a:endParaRPr>
            </a:p>
          </p:txBody>
        </p:sp>
        <p:pic>
          <p:nvPicPr>
            <p:cNvPr id="31" name="Picture 30"/>
            <p:cNvPicPr>
              <a:picLocks noChangeAspect="1"/>
            </p:cNvPicPr>
            <p:nvPr/>
          </p:nvPicPr>
          <p:blipFill>
            <a:blip r:embed="rId7"/>
            <a:stretch>
              <a:fillRect/>
            </a:stretch>
          </p:blipFill>
          <p:spPr>
            <a:xfrm>
              <a:off x="11249899" y="1277734"/>
              <a:ext cx="628650" cy="404987"/>
            </a:xfrm>
            <a:prstGeom prst="rect">
              <a:avLst/>
            </a:prstGeom>
          </p:spPr>
        </p:pic>
        <p:sp>
          <p:nvSpPr>
            <p:cNvPr id="32" name="Rectangle 31"/>
            <p:cNvSpPr/>
            <p:nvPr/>
          </p:nvSpPr>
          <p:spPr>
            <a:xfrm>
              <a:off x="8532355" y="487901"/>
              <a:ext cx="529357"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9299614" y="487900"/>
              <a:ext cx="529357"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10088679" y="487901"/>
              <a:ext cx="529357"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688198917"/>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9"/>
          <p:cNvSpPr/>
          <p:nvPr/>
        </p:nvSpPr>
        <p:spPr>
          <a:xfrm>
            <a:off x="1689002" y="2630544"/>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sz="4800" dirty="0" smtClean="0"/>
              <a:t>reduce</a:t>
            </a:r>
            <a:endParaRPr lang="en-US" sz="4800" dirty="0">
              <a:solidFill>
                <a:schemeClr val="bg2">
                  <a:lumMod val="50000"/>
                </a:schemeClr>
              </a:solidFill>
            </a:endParaRPr>
          </a:p>
        </p:txBody>
      </p:sp>
      <p:sp>
        <p:nvSpPr>
          <p:cNvPr id="35" name="Rectangle 34"/>
          <p:cNvSpPr/>
          <p:nvPr/>
        </p:nvSpPr>
        <p:spPr>
          <a:xfrm>
            <a:off x="2080298" y="3003377"/>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2472647" y="336658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2860692" y="3700912"/>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8025053" y="3366583"/>
            <a:ext cx="2519122" cy="1079995"/>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Picture 44"/>
          <p:cNvPicPr>
            <a:picLocks noChangeAspect="1"/>
          </p:cNvPicPr>
          <p:nvPr/>
        </p:nvPicPr>
        <p:blipFill>
          <a:blip r:embed="rId3"/>
          <a:stretch>
            <a:fillRect/>
          </a:stretch>
        </p:blipFill>
        <p:spPr>
          <a:xfrm>
            <a:off x="9810750" y="3964257"/>
            <a:ext cx="628650" cy="404987"/>
          </a:xfrm>
          <a:prstGeom prst="rect">
            <a:avLst/>
          </a:prstGeom>
        </p:spPr>
      </p:pic>
      <p:pic>
        <p:nvPicPr>
          <p:cNvPr id="14" name="Picture 2" descr="http://inwallspeakers1.com/wp-content/uploads/2014/07/printer-icon-transparent.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446" y="6015921"/>
            <a:ext cx="773050" cy="685438"/>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2084253" y="2990102"/>
            <a:ext cx="301896" cy="307777"/>
          </a:xfrm>
          <a:prstGeom prst="rect">
            <a:avLst/>
          </a:prstGeom>
          <a:noFill/>
        </p:spPr>
        <p:txBody>
          <a:bodyPr wrap="square" rtlCol="0">
            <a:spAutoFit/>
          </a:bodyPr>
          <a:lstStyle/>
          <a:p>
            <a:pPr algn="ctr"/>
            <a:r>
              <a:rPr lang="en-US" sz="1400" dirty="0">
                <a:solidFill>
                  <a:schemeClr val="bg1"/>
                </a:solidFill>
              </a:rPr>
              <a:t>3</a:t>
            </a:r>
          </a:p>
        </p:txBody>
      </p:sp>
      <p:sp>
        <p:nvSpPr>
          <p:cNvPr id="16" name="TextBox 15"/>
          <p:cNvSpPr txBox="1"/>
          <p:nvPr/>
        </p:nvSpPr>
        <p:spPr>
          <a:xfrm>
            <a:off x="2491487" y="3375186"/>
            <a:ext cx="301896" cy="307777"/>
          </a:xfrm>
          <a:prstGeom prst="rect">
            <a:avLst/>
          </a:prstGeom>
          <a:noFill/>
        </p:spPr>
        <p:txBody>
          <a:bodyPr wrap="square" rtlCol="0">
            <a:spAutoFit/>
          </a:bodyPr>
          <a:lstStyle/>
          <a:p>
            <a:pPr algn="ctr"/>
            <a:r>
              <a:rPr lang="en-US" sz="1400" dirty="0" smtClean="0">
                <a:solidFill>
                  <a:schemeClr val="bg1"/>
                </a:solidFill>
              </a:rPr>
              <a:t>2</a:t>
            </a:r>
            <a:endParaRPr lang="en-US" sz="1400" dirty="0">
              <a:solidFill>
                <a:schemeClr val="bg1"/>
              </a:solidFill>
            </a:endParaRPr>
          </a:p>
        </p:txBody>
      </p:sp>
      <p:sp>
        <p:nvSpPr>
          <p:cNvPr id="17" name="TextBox 16"/>
          <p:cNvSpPr txBox="1"/>
          <p:nvPr/>
        </p:nvSpPr>
        <p:spPr>
          <a:xfrm>
            <a:off x="2877329" y="3736856"/>
            <a:ext cx="301896" cy="307777"/>
          </a:xfrm>
          <a:prstGeom prst="rect">
            <a:avLst/>
          </a:prstGeom>
          <a:noFill/>
        </p:spPr>
        <p:txBody>
          <a:bodyPr wrap="square" rtlCol="0">
            <a:spAutoFit/>
          </a:bodyPr>
          <a:lstStyle/>
          <a:p>
            <a:pPr algn="ctr"/>
            <a:r>
              <a:rPr lang="en-US" sz="1400" dirty="0" smtClean="0">
                <a:solidFill>
                  <a:schemeClr val="bg1"/>
                </a:solidFill>
              </a:rPr>
              <a:t>1</a:t>
            </a:r>
            <a:endParaRPr lang="en-US" sz="1400" dirty="0">
              <a:solidFill>
                <a:schemeClr val="bg1"/>
              </a:solidFill>
            </a:endParaRPr>
          </a:p>
        </p:txBody>
      </p:sp>
      <p:sp>
        <p:nvSpPr>
          <p:cNvPr id="19" name="Rounded Rectangle 18"/>
          <p:cNvSpPr/>
          <p:nvPr/>
        </p:nvSpPr>
        <p:spPr>
          <a:xfrm>
            <a:off x="2315856" y="3289209"/>
            <a:ext cx="3239700" cy="1549761"/>
          </a:xfrm>
          <a:prstGeom prst="roundRect">
            <a:avLst/>
          </a:prstGeom>
          <a:noFill/>
          <a:ln w="41275">
            <a:solidFill>
              <a:srgbClr val="DB1F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1808347" y="4752196"/>
            <a:ext cx="605698" cy="276999"/>
          </a:xfrm>
          <a:prstGeom prst="rect">
            <a:avLst/>
          </a:prstGeom>
          <a:noFill/>
        </p:spPr>
        <p:txBody>
          <a:bodyPr wrap="square" rtlCol="0">
            <a:spAutoFit/>
          </a:bodyPr>
          <a:lstStyle/>
          <a:p>
            <a:r>
              <a:rPr lang="en-US" sz="1200" dirty="0" smtClean="0"/>
              <a:t>emits</a:t>
            </a:r>
            <a:endParaRPr lang="en-US" sz="1200" dirty="0"/>
          </a:p>
        </p:txBody>
      </p:sp>
      <p:cxnSp>
        <p:nvCxnSpPr>
          <p:cNvPr id="46" name="Straight Arrow Connector 45"/>
          <p:cNvCxnSpPr/>
          <p:nvPr/>
        </p:nvCxnSpPr>
        <p:spPr>
          <a:xfrm flipH="1">
            <a:off x="1344706" y="4780907"/>
            <a:ext cx="940719" cy="0"/>
          </a:xfrm>
          <a:prstGeom prst="straightConnector1">
            <a:avLst/>
          </a:prstGeom>
          <a:ln w="127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1689002" y="2632341"/>
            <a:ext cx="301896" cy="307777"/>
          </a:xfrm>
          <a:prstGeom prst="rect">
            <a:avLst/>
          </a:prstGeom>
          <a:noFill/>
        </p:spPr>
        <p:txBody>
          <a:bodyPr wrap="square" rtlCol="0">
            <a:spAutoFit/>
          </a:bodyPr>
          <a:lstStyle/>
          <a:p>
            <a:pPr algn="ctr"/>
            <a:r>
              <a:rPr lang="en-US" sz="1400" dirty="0">
                <a:solidFill>
                  <a:schemeClr val="bg1"/>
                </a:solidFill>
              </a:rPr>
              <a:t>4</a:t>
            </a:r>
          </a:p>
        </p:txBody>
      </p:sp>
      <p:sp>
        <p:nvSpPr>
          <p:cNvPr id="52" name="TextBox 51"/>
          <p:cNvSpPr txBox="1"/>
          <p:nvPr/>
        </p:nvSpPr>
        <p:spPr>
          <a:xfrm>
            <a:off x="1013348" y="4603159"/>
            <a:ext cx="605698" cy="400110"/>
          </a:xfrm>
          <a:prstGeom prst="rect">
            <a:avLst/>
          </a:prstGeom>
          <a:noFill/>
        </p:spPr>
        <p:txBody>
          <a:bodyPr wrap="square" rtlCol="0">
            <a:spAutoFit/>
          </a:bodyPr>
          <a:lstStyle/>
          <a:p>
            <a:r>
              <a:rPr lang="en-US" sz="2000" dirty="0" smtClean="0"/>
              <a:t>3</a:t>
            </a:r>
            <a:endParaRPr lang="en-US" sz="1600" dirty="0"/>
          </a:p>
        </p:txBody>
      </p:sp>
    </p:spTree>
    <p:extLst>
      <p:ext uri="{BB962C8B-B14F-4D97-AF65-F5344CB8AC3E}">
        <p14:creationId xmlns:p14="http://schemas.microsoft.com/office/powerpoint/2010/main" val="3209978780"/>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p:cNvSpPr/>
          <p:nvPr/>
        </p:nvSpPr>
        <p:spPr>
          <a:xfrm>
            <a:off x="1689002" y="2630544"/>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1689002" y="2632341"/>
            <a:ext cx="301896" cy="307777"/>
          </a:xfrm>
          <a:prstGeom prst="rect">
            <a:avLst/>
          </a:prstGeom>
          <a:noFill/>
        </p:spPr>
        <p:txBody>
          <a:bodyPr wrap="square" rtlCol="0">
            <a:spAutoFit/>
          </a:bodyPr>
          <a:lstStyle/>
          <a:p>
            <a:pPr algn="ctr"/>
            <a:r>
              <a:rPr lang="en-US" sz="1400" dirty="0">
                <a:solidFill>
                  <a:schemeClr val="bg1"/>
                </a:solidFill>
              </a:rPr>
              <a:t>4</a:t>
            </a:r>
          </a:p>
        </p:txBody>
      </p:sp>
      <p:sp>
        <p:nvSpPr>
          <p:cNvPr id="19" name="Rounded Rectangle 18"/>
          <p:cNvSpPr/>
          <p:nvPr/>
        </p:nvSpPr>
        <p:spPr>
          <a:xfrm>
            <a:off x="1991037" y="2914120"/>
            <a:ext cx="2688539" cy="1286105"/>
          </a:xfrm>
          <a:prstGeom prst="roundRect">
            <a:avLst/>
          </a:prstGeom>
          <a:noFill/>
          <a:ln w="41275">
            <a:solidFill>
              <a:srgbClr val="DB1F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sz="4800" dirty="0" smtClean="0"/>
              <a:t>reduce</a:t>
            </a:r>
            <a:endParaRPr lang="en-US" sz="4800" dirty="0">
              <a:solidFill>
                <a:schemeClr val="bg2">
                  <a:lumMod val="50000"/>
                </a:schemeClr>
              </a:solidFill>
            </a:endParaRPr>
          </a:p>
        </p:txBody>
      </p:sp>
      <p:sp>
        <p:nvSpPr>
          <p:cNvPr id="35" name="Rectangle 34"/>
          <p:cNvSpPr/>
          <p:nvPr/>
        </p:nvSpPr>
        <p:spPr>
          <a:xfrm>
            <a:off x="2080298" y="3003377"/>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8025053" y="3366583"/>
            <a:ext cx="2519122" cy="1079995"/>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2472647" y="336658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2860692" y="3700912"/>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Picture 44"/>
          <p:cNvPicPr>
            <a:picLocks noChangeAspect="1"/>
          </p:cNvPicPr>
          <p:nvPr/>
        </p:nvPicPr>
        <p:blipFill>
          <a:blip r:embed="rId3"/>
          <a:stretch>
            <a:fillRect/>
          </a:stretch>
        </p:blipFill>
        <p:spPr>
          <a:xfrm>
            <a:off x="9810750" y="3964257"/>
            <a:ext cx="628650" cy="404987"/>
          </a:xfrm>
          <a:prstGeom prst="rect">
            <a:avLst/>
          </a:prstGeom>
        </p:spPr>
      </p:pic>
      <p:pic>
        <p:nvPicPr>
          <p:cNvPr id="14" name="Picture 2" descr="http://inwallspeakers1.com/wp-content/uploads/2014/07/printer-icon-transparent.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446" y="6015921"/>
            <a:ext cx="773050" cy="685438"/>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2084253" y="2990102"/>
            <a:ext cx="301896" cy="307777"/>
          </a:xfrm>
          <a:prstGeom prst="rect">
            <a:avLst/>
          </a:prstGeom>
          <a:noFill/>
        </p:spPr>
        <p:txBody>
          <a:bodyPr wrap="square" rtlCol="0">
            <a:spAutoFit/>
          </a:bodyPr>
          <a:lstStyle/>
          <a:p>
            <a:pPr algn="ctr"/>
            <a:r>
              <a:rPr lang="en-US" sz="1400" dirty="0">
                <a:solidFill>
                  <a:schemeClr val="bg1"/>
                </a:solidFill>
              </a:rPr>
              <a:t>3</a:t>
            </a:r>
          </a:p>
        </p:txBody>
      </p:sp>
      <p:sp>
        <p:nvSpPr>
          <p:cNvPr id="16" name="TextBox 15"/>
          <p:cNvSpPr txBox="1"/>
          <p:nvPr/>
        </p:nvSpPr>
        <p:spPr>
          <a:xfrm>
            <a:off x="2491487" y="3375186"/>
            <a:ext cx="301896" cy="307777"/>
          </a:xfrm>
          <a:prstGeom prst="rect">
            <a:avLst/>
          </a:prstGeom>
          <a:noFill/>
        </p:spPr>
        <p:txBody>
          <a:bodyPr wrap="square" rtlCol="0">
            <a:spAutoFit/>
          </a:bodyPr>
          <a:lstStyle/>
          <a:p>
            <a:pPr algn="ctr"/>
            <a:r>
              <a:rPr lang="en-US" sz="1400" dirty="0" smtClean="0">
                <a:solidFill>
                  <a:schemeClr val="bg1"/>
                </a:solidFill>
              </a:rPr>
              <a:t>2</a:t>
            </a:r>
            <a:endParaRPr lang="en-US" sz="1400" dirty="0">
              <a:solidFill>
                <a:schemeClr val="bg1"/>
              </a:solidFill>
            </a:endParaRPr>
          </a:p>
        </p:txBody>
      </p:sp>
      <p:sp>
        <p:nvSpPr>
          <p:cNvPr id="17" name="TextBox 16"/>
          <p:cNvSpPr txBox="1"/>
          <p:nvPr/>
        </p:nvSpPr>
        <p:spPr>
          <a:xfrm>
            <a:off x="2877329" y="3736856"/>
            <a:ext cx="301896" cy="307777"/>
          </a:xfrm>
          <a:prstGeom prst="rect">
            <a:avLst/>
          </a:prstGeom>
          <a:noFill/>
        </p:spPr>
        <p:txBody>
          <a:bodyPr wrap="square" rtlCol="0">
            <a:spAutoFit/>
          </a:bodyPr>
          <a:lstStyle/>
          <a:p>
            <a:pPr algn="ctr"/>
            <a:r>
              <a:rPr lang="en-US" sz="1400" dirty="0" smtClean="0">
                <a:solidFill>
                  <a:schemeClr val="bg1"/>
                </a:solidFill>
              </a:rPr>
              <a:t>1</a:t>
            </a:r>
            <a:endParaRPr lang="en-US" sz="1400" dirty="0">
              <a:solidFill>
                <a:schemeClr val="bg1"/>
              </a:solidFill>
            </a:endParaRPr>
          </a:p>
        </p:txBody>
      </p:sp>
      <p:sp>
        <p:nvSpPr>
          <p:cNvPr id="24" name="TextBox 23"/>
          <p:cNvSpPr txBox="1"/>
          <p:nvPr/>
        </p:nvSpPr>
        <p:spPr>
          <a:xfrm>
            <a:off x="1465256" y="4061725"/>
            <a:ext cx="605698" cy="276999"/>
          </a:xfrm>
          <a:prstGeom prst="rect">
            <a:avLst/>
          </a:prstGeom>
          <a:noFill/>
        </p:spPr>
        <p:txBody>
          <a:bodyPr wrap="square" rtlCol="0">
            <a:spAutoFit/>
          </a:bodyPr>
          <a:lstStyle/>
          <a:p>
            <a:r>
              <a:rPr lang="en-US" sz="1200" dirty="0" smtClean="0"/>
              <a:t>emits</a:t>
            </a:r>
            <a:endParaRPr lang="en-US" sz="1200" dirty="0"/>
          </a:p>
        </p:txBody>
      </p:sp>
      <p:sp>
        <p:nvSpPr>
          <p:cNvPr id="25" name="TextBox 24"/>
          <p:cNvSpPr txBox="1"/>
          <p:nvPr/>
        </p:nvSpPr>
        <p:spPr>
          <a:xfrm>
            <a:off x="1013348" y="4603159"/>
            <a:ext cx="605698" cy="400110"/>
          </a:xfrm>
          <a:prstGeom prst="rect">
            <a:avLst/>
          </a:prstGeom>
          <a:noFill/>
        </p:spPr>
        <p:txBody>
          <a:bodyPr wrap="square" rtlCol="0">
            <a:spAutoFit/>
          </a:bodyPr>
          <a:lstStyle/>
          <a:p>
            <a:r>
              <a:rPr lang="en-US" sz="2000" dirty="0" smtClean="0">
                <a:solidFill>
                  <a:schemeClr val="bg2">
                    <a:lumMod val="50000"/>
                  </a:schemeClr>
                </a:solidFill>
              </a:rPr>
              <a:t>3</a:t>
            </a:r>
            <a:endParaRPr lang="en-US" sz="1600" dirty="0">
              <a:solidFill>
                <a:schemeClr val="bg2">
                  <a:lumMod val="50000"/>
                </a:schemeClr>
              </a:solidFill>
            </a:endParaRPr>
          </a:p>
        </p:txBody>
      </p:sp>
      <p:cxnSp>
        <p:nvCxnSpPr>
          <p:cNvPr id="46" name="Straight Arrow Connector 45"/>
          <p:cNvCxnSpPr/>
          <p:nvPr/>
        </p:nvCxnSpPr>
        <p:spPr>
          <a:xfrm flipH="1">
            <a:off x="1375442" y="4090436"/>
            <a:ext cx="566892" cy="0"/>
          </a:xfrm>
          <a:prstGeom prst="straightConnector1">
            <a:avLst/>
          </a:prstGeom>
          <a:ln w="127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1172669" y="4243616"/>
            <a:ext cx="0" cy="185398"/>
          </a:xfrm>
          <a:prstGeom prst="straightConnector1">
            <a:avLst/>
          </a:prstGeom>
          <a:ln w="127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1114363" y="4419488"/>
            <a:ext cx="792883" cy="276999"/>
          </a:xfrm>
          <a:prstGeom prst="rect">
            <a:avLst/>
          </a:prstGeom>
          <a:noFill/>
        </p:spPr>
        <p:txBody>
          <a:bodyPr wrap="square" rtlCol="0">
            <a:spAutoFit/>
          </a:bodyPr>
          <a:lstStyle/>
          <a:p>
            <a:r>
              <a:rPr lang="en-US" sz="1200" dirty="0" smtClean="0"/>
              <a:t>input</a:t>
            </a:r>
            <a:endParaRPr lang="en-US" sz="1200" dirty="0"/>
          </a:p>
        </p:txBody>
      </p:sp>
      <p:pic>
        <p:nvPicPr>
          <p:cNvPr id="21" name="Picture 2" descr="https://spark.apache.org/images/spark-logo.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2587" y="4438540"/>
            <a:ext cx="361522" cy="191971"/>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1024128" y="3837858"/>
            <a:ext cx="605698" cy="400110"/>
          </a:xfrm>
          <a:prstGeom prst="rect">
            <a:avLst/>
          </a:prstGeom>
          <a:noFill/>
        </p:spPr>
        <p:txBody>
          <a:bodyPr wrap="square" rtlCol="0">
            <a:spAutoFit/>
          </a:bodyPr>
          <a:lstStyle/>
          <a:p>
            <a:r>
              <a:rPr lang="en-US" sz="2000" dirty="0"/>
              <a:t>6</a:t>
            </a:r>
            <a:endParaRPr lang="en-US" sz="1600" dirty="0"/>
          </a:p>
        </p:txBody>
      </p:sp>
    </p:spTree>
    <p:extLst>
      <p:ext uri="{BB962C8B-B14F-4D97-AF65-F5344CB8AC3E}">
        <p14:creationId xmlns:p14="http://schemas.microsoft.com/office/powerpoint/2010/main" val="3988873010"/>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p:cNvSpPr/>
          <p:nvPr/>
        </p:nvSpPr>
        <p:spPr>
          <a:xfrm>
            <a:off x="1689002" y="2630544"/>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1689002" y="2632341"/>
            <a:ext cx="301896" cy="307777"/>
          </a:xfrm>
          <a:prstGeom prst="rect">
            <a:avLst/>
          </a:prstGeom>
          <a:noFill/>
        </p:spPr>
        <p:txBody>
          <a:bodyPr wrap="square" rtlCol="0">
            <a:spAutoFit/>
          </a:bodyPr>
          <a:lstStyle/>
          <a:p>
            <a:pPr algn="ctr"/>
            <a:r>
              <a:rPr lang="en-US" sz="1400" dirty="0">
                <a:solidFill>
                  <a:schemeClr val="bg1"/>
                </a:solidFill>
              </a:rPr>
              <a:t>4</a:t>
            </a:r>
          </a:p>
        </p:txBody>
      </p:sp>
      <p:sp>
        <p:nvSpPr>
          <p:cNvPr id="19" name="Rounded Rectangle 18"/>
          <p:cNvSpPr/>
          <p:nvPr/>
        </p:nvSpPr>
        <p:spPr>
          <a:xfrm>
            <a:off x="1596609" y="2522063"/>
            <a:ext cx="2688539" cy="1286105"/>
          </a:xfrm>
          <a:prstGeom prst="roundRect">
            <a:avLst/>
          </a:prstGeom>
          <a:noFill/>
          <a:ln w="41275">
            <a:solidFill>
              <a:srgbClr val="DB1F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sz="4800" dirty="0" smtClean="0"/>
              <a:t>reduce</a:t>
            </a:r>
            <a:endParaRPr lang="en-US" sz="4800" dirty="0">
              <a:solidFill>
                <a:schemeClr val="bg2">
                  <a:lumMod val="50000"/>
                </a:schemeClr>
              </a:solidFill>
            </a:endParaRPr>
          </a:p>
        </p:txBody>
      </p:sp>
      <p:sp>
        <p:nvSpPr>
          <p:cNvPr id="35" name="Rectangle 34"/>
          <p:cNvSpPr/>
          <p:nvPr/>
        </p:nvSpPr>
        <p:spPr>
          <a:xfrm>
            <a:off x="2080298" y="3003377"/>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8025053" y="3366583"/>
            <a:ext cx="2519122" cy="1079995"/>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2472647" y="336658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2860692" y="3700912"/>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Picture 44"/>
          <p:cNvPicPr>
            <a:picLocks noChangeAspect="1"/>
          </p:cNvPicPr>
          <p:nvPr/>
        </p:nvPicPr>
        <p:blipFill>
          <a:blip r:embed="rId3"/>
          <a:stretch>
            <a:fillRect/>
          </a:stretch>
        </p:blipFill>
        <p:spPr>
          <a:xfrm>
            <a:off x="9810750" y="3964257"/>
            <a:ext cx="628650" cy="404987"/>
          </a:xfrm>
          <a:prstGeom prst="rect">
            <a:avLst/>
          </a:prstGeom>
        </p:spPr>
      </p:pic>
      <p:pic>
        <p:nvPicPr>
          <p:cNvPr id="14" name="Picture 2" descr="http://inwallspeakers1.com/wp-content/uploads/2014/07/printer-icon-transparent.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446" y="6015921"/>
            <a:ext cx="773050" cy="685438"/>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2084253" y="2990102"/>
            <a:ext cx="301896" cy="307777"/>
          </a:xfrm>
          <a:prstGeom prst="rect">
            <a:avLst/>
          </a:prstGeom>
          <a:noFill/>
        </p:spPr>
        <p:txBody>
          <a:bodyPr wrap="square" rtlCol="0">
            <a:spAutoFit/>
          </a:bodyPr>
          <a:lstStyle/>
          <a:p>
            <a:pPr algn="ctr"/>
            <a:r>
              <a:rPr lang="en-US" sz="1400" dirty="0">
                <a:solidFill>
                  <a:schemeClr val="bg1"/>
                </a:solidFill>
              </a:rPr>
              <a:t>3</a:t>
            </a:r>
          </a:p>
        </p:txBody>
      </p:sp>
      <p:sp>
        <p:nvSpPr>
          <p:cNvPr id="16" name="TextBox 15"/>
          <p:cNvSpPr txBox="1"/>
          <p:nvPr/>
        </p:nvSpPr>
        <p:spPr>
          <a:xfrm>
            <a:off x="2491487" y="3375186"/>
            <a:ext cx="301896" cy="307777"/>
          </a:xfrm>
          <a:prstGeom prst="rect">
            <a:avLst/>
          </a:prstGeom>
          <a:noFill/>
        </p:spPr>
        <p:txBody>
          <a:bodyPr wrap="square" rtlCol="0">
            <a:spAutoFit/>
          </a:bodyPr>
          <a:lstStyle/>
          <a:p>
            <a:pPr algn="ctr"/>
            <a:r>
              <a:rPr lang="en-US" sz="1400" dirty="0" smtClean="0">
                <a:solidFill>
                  <a:schemeClr val="bg1"/>
                </a:solidFill>
              </a:rPr>
              <a:t>2</a:t>
            </a:r>
            <a:endParaRPr lang="en-US" sz="1400" dirty="0">
              <a:solidFill>
                <a:schemeClr val="bg1"/>
              </a:solidFill>
            </a:endParaRPr>
          </a:p>
        </p:txBody>
      </p:sp>
      <p:sp>
        <p:nvSpPr>
          <p:cNvPr id="17" name="TextBox 16"/>
          <p:cNvSpPr txBox="1"/>
          <p:nvPr/>
        </p:nvSpPr>
        <p:spPr>
          <a:xfrm>
            <a:off x="2877329" y="3736856"/>
            <a:ext cx="301896" cy="307777"/>
          </a:xfrm>
          <a:prstGeom prst="rect">
            <a:avLst/>
          </a:prstGeom>
          <a:noFill/>
        </p:spPr>
        <p:txBody>
          <a:bodyPr wrap="square" rtlCol="0">
            <a:spAutoFit/>
          </a:bodyPr>
          <a:lstStyle/>
          <a:p>
            <a:pPr algn="ctr"/>
            <a:r>
              <a:rPr lang="en-US" sz="1400" dirty="0" smtClean="0">
                <a:solidFill>
                  <a:schemeClr val="bg1"/>
                </a:solidFill>
              </a:rPr>
              <a:t>1</a:t>
            </a:r>
            <a:endParaRPr lang="en-US" sz="1400" dirty="0">
              <a:solidFill>
                <a:schemeClr val="bg1"/>
              </a:solidFill>
            </a:endParaRPr>
          </a:p>
        </p:txBody>
      </p:sp>
      <p:sp>
        <p:nvSpPr>
          <p:cNvPr id="26" name="TextBox 25"/>
          <p:cNvSpPr txBox="1"/>
          <p:nvPr/>
        </p:nvSpPr>
        <p:spPr>
          <a:xfrm>
            <a:off x="8036758" y="3343319"/>
            <a:ext cx="605698" cy="400110"/>
          </a:xfrm>
          <a:prstGeom prst="rect">
            <a:avLst/>
          </a:prstGeom>
          <a:noFill/>
        </p:spPr>
        <p:txBody>
          <a:bodyPr wrap="square" rtlCol="0">
            <a:spAutoFit/>
          </a:bodyPr>
          <a:lstStyle/>
          <a:p>
            <a:r>
              <a:rPr lang="en-US" sz="2000" dirty="0" smtClean="0"/>
              <a:t>10</a:t>
            </a:r>
            <a:endParaRPr lang="en-US" sz="1600" dirty="0"/>
          </a:p>
        </p:txBody>
      </p:sp>
      <p:cxnSp>
        <p:nvCxnSpPr>
          <p:cNvPr id="31" name="Straight Arrow Connector 30"/>
          <p:cNvCxnSpPr/>
          <p:nvPr/>
        </p:nvCxnSpPr>
        <p:spPr>
          <a:xfrm flipV="1">
            <a:off x="1172669" y="3498268"/>
            <a:ext cx="0" cy="185398"/>
          </a:xfrm>
          <a:prstGeom prst="straightConnector1">
            <a:avLst/>
          </a:prstGeom>
          <a:ln w="127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1114363" y="3674140"/>
            <a:ext cx="792883" cy="276999"/>
          </a:xfrm>
          <a:prstGeom prst="rect">
            <a:avLst/>
          </a:prstGeom>
          <a:noFill/>
        </p:spPr>
        <p:txBody>
          <a:bodyPr wrap="square" rtlCol="0">
            <a:spAutoFit/>
          </a:bodyPr>
          <a:lstStyle/>
          <a:p>
            <a:r>
              <a:rPr lang="en-US" sz="1200" dirty="0" smtClean="0"/>
              <a:t>input</a:t>
            </a:r>
            <a:endParaRPr lang="en-US" sz="1200" dirty="0"/>
          </a:p>
        </p:txBody>
      </p:sp>
      <p:pic>
        <p:nvPicPr>
          <p:cNvPr id="33" name="Picture 2" descr="https://spark.apache.org/images/spark-logo.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2587" y="3693192"/>
            <a:ext cx="361522" cy="191971"/>
          </a:xfrm>
          <a:prstGeom prst="rect">
            <a:avLst/>
          </a:prstGeom>
          <a:noFill/>
          <a:extLst>
            <a:ext uri="{909E8E84-426E-40DD-AFC4-6F175D3DCCD1}">
              <a14:hiddenFill xmlns:a14="http://schemas.microsoft.com/office/drawing/2010/main">
                <a:solidFill>
                  <a:srgbClr val="FFFFFF"/>
                </a:solidFill>
              </a14:hiddenFill>
            </a:ext>
          </a:extLst>
        </p:spPr>
      </p:pic>
      <p:sp>
        <p:nvSpPr>
          <p:cNvPr id="34" name="TextBox 33"/>
          <p:cNvSpPr txBox="1"/>
          <p:nvPr/>
        </p:nvSpPr>
        <p:spPr>
          <a:xfrm>
            <a:off x="1024128" y="3837858"/>
            <a:ext cx="605698" cy="400110"/>
          </a:xfrm>
          <a:prstGeom prst="rect">
            <a:avLst/>
          </a:prstGeom>
          <a:noFill/>
        </p:spPr>
        <p:txBody>
          <a:bodyPr wrap="square" rtlCol="0">
            <a:spAutoFit/>
          </a:bodyPr>
          <a:lstStyle/>
          <a:p>
            <a:r>
              <a:rPr lang="en-US" sz="2000" dirty="0">
                <a:solidFill>
                  <a:schemeClr val="bg2">
                    <a:lumMod val="50000"/>
                  </a:schemeClr>
                </a:solidFill>
              </a:rPr>
              <a:t>6</a:t>
            </a:r>
            <a:endParaRPr lang="en-US" sz="1600" dirty="0">
              <a:solidFill>
                <a:schemeClr val="bg2">
                  <a:lumMod val="50000"/>
                </a:schemeClr>
              </a:solidFill>
            </a:endParaRPr>
          </a:p>
        </p:txBody>
      </p:sp>
      <p:cxnSp>
        <p:nvCxnSpPr>
          <p:cNvPr id="39" name="Straight Arrow Connector 38"/>
          <p:cNvCxnSpPr/>
          <p:nvPr/>
        </p:nvCxnSpPr>
        <p:spPr>
          <a:xfrm flipH="1">
            <a:off x="1337022" y="3345088"/>
            <a:ext cx="222837" cy="0"/>
          </a:xfrm>
          <a:prstGeom prst="straightConnector1">
            <a:avLst/>
          </a:prstGeom>
          <a:ln w="127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939467" y="3150948"/>
            <a:ext cx="605698" cy="400110"/>
          </a:xfrm>
          <a:prstGeom prst="rect">
            <a:avLst/>
          </a:prstGeom>
          <a:noFill/>
        </p:spPr>
        <p:txBody>
          <a:bodyPr wrap="square" rtlCol="0">
            <a:spAutoFit/>
          </a:bodyPr>
          <a:lstStyle/>
          <a:p>
            <a:r>
              <a:rPr lang="en-US" sz="2000" dirty="0" smtClean="0"/>
              <a:t>10</a:t>
            </a:r>
            <a:endParaRPr lang="en-US" sz="1600" dirty="0"/>
          </a:p>
        </p:txBody>
      </p:sp>
    </p:spTree>
    <p:extLst>
      <p:ext uri="{BB962C8B-B14F-4D97-AF65-F5344CB8AC3E}">
        <p14:creationId xmlns:p14="http://schemas.microsoft.com/office/powerpoint/2010/main" val="899879699"/>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42"/>
          <p:cNvPicPr>
            <a:picLocks noChangeAspect="1"/>
          </p:cNvPicPr>
          <p:nvPr/>
        </p:nvPicPr>
        <p:blipFill>
          <a:blip r:embed="rId3"/>
          <a:stretch>
            <a:fillRect/>
          </a:stretch>
        </p:blipFill>
        <p:spPr>
          <a:xfrm>
            <a:off x="7486280" y="4596260"/>
            <a:ext cx="542450" cy="542450"/>
          </a:xfrm>
          <a:prstGeom prst="rect">
            <a:avLst/>
          </a:prstGeom>
        </p:spPr>
      </p:pic>
      <p:sp>
        <p:nvSpPr>
          <p:cNvPr id="44" name="TextBox 43"/>
          <p:cNvSpPr txBox="1"/>
          <p:nvPr/>
        </p:nvSpPr>
        <p:spPr>
          <a:xfrm>
            <a:off x="8387969" y="4466959"/>
            <a:ext cx="516367" cy="369332"/>
          </a:xfrm>
          <a:prstGeom prst="rect">
            <a:avLst/>
          </a:prstGeom>
          <a:noFill/>
        </p:spPr>
        <p:txBody>
          <a:bodyPr wrap="square" rtlCol="0">
            <a:spAutoFit/>
          </a:bodyPr>
          <a:lstStyle/>
          <a:p>
            <a:r>
              <a:rPr lang="en-US" b="1" dirty="0">
                <a:solidFill>
                  <a:srgbClr val="1482AC"/>
                </a:solidFill>
              </a:rPr>
              <a:t>x:</a:t>
            </a:r>
          </a:p>
        </p:txBody>
      </p:sp>
      <p:sp>
        <p:nvSpPr>
          <p:cNvPr id="45" name="TextBox 44"/>
          <p:cNvSpPr txBox="1"/>
          <p:nvPr/>
        </p:nvSpPr>
        <p:spPr>
          <a:xfrm>
            <a:off x="8398602" y="4906520"/>
            <a:ext cx="516367" cy="369332"/>
          </a:xfrm>
          <a:prstGeom prst="rect">
            <a:avLst/>
          </a:prstGeom>
          <a:noFill/>
        </p:spPr>
        <p:txBody>
          <a:bodyPr wrap="square" rtlCol="0">
            <a:spAutoFit/>
          </a:bodyPr>
          <a:lstStyle/>
          <a:p>
            <a:r>
              <a:rPr lang="en-US" b="1" dirty="0">
                <a:solidFill>
                  <a:srgbClr val="E8761D"/>
                </a:solidFill>
              </a:rPr>
              <a:t>y:</a:t>
            </a:r>
          </a:p>
        </p:txBody>
      </p:sp>
      <p:sp>
        <p:nvSpPr>
          <p:cNvPr id="46" name="TextBox 45"/>
          <p:cNvSpPr txBox="1"/>
          <p:nvPr/>
        </p:nvSpPr>
        <p:spPr>
          <a:xfrm>
            <a:off x="7242519" y="2113681"/>
            <a:ext cx="2312165" cy="307777"/>
          </a:xfrm>
          <a:prstGeom prst="rect">
            <a:avLst/>
          </a:prstGeom>
          <a:noFill/>
        </p:spPr>
        <p:txBody>
          <a:bodyPr wrap="square" rtlCol="0">
            <a:spAutoFit/>
          </a:bodyPr>
          <a:lstStyle/>
          <a:p>
            <a:r>
              <a:rPr lang="en-US" sz="1400" b="1" dirty="0" smtClean="0">
                <a:latin typeface="Consolas" panose="020B0609020204030204" pitchFamily="49" charset="0"/>
                <a:cs typeface="Consolas" panose="020B0609020204030204" pitchFamily="49" charset="0"/>
              </a:rPr>
              <a:t>reduce(</a:t>
            </a:r>
            <a:r>
              <a:rPr lang="en-US" sz="1400" b="1" i="1" dirty="0" smtClean="0">
                <a:solidFill>
                  <a:srgbClr val="FF0000"/>
                </a:solidFill>
                <a:latin typeface="Consolas" panose="020B0609020204030204" pitchFamily="49" charset="0"/>
                <a:cs typeface="Consolas" panose="020B0609020204030204" pitchFamily="49" charset="0"/>
              </a:rPr>
              <a:t>f</a:t>
            </a:r>
            <a:r>
              <a:rPr lang="en-US" sz="1400" b="1" dirty="0" smtClean="0">
                <a:latin typeface="Consolas" panose="020B0609020204030204" pitchFamily="49" charset="0"/>
                <a:cs typeface="Consolas" panose="020B0609020204030204" pitchFamily="49" charset="0"/>
              </a:rPr>
              <a:t>)</a:t>
            </a:r>
            <a:endParaRPr lang="en-US" sz="1400" b="1" dirty="0">
              <a:latin typeface="Consolas" panose="020B0609020204030204" pitchFamily="49" charset="0"/>
              <a:cs typeface="Consolas" panose="020B0609020204030204" pitchFamily="49" charset="0"/>
            </a:endParaRPr>
          </a:p>
        </p:txBody>
      </p:sp>
      <p:sp>
        <p:nvSpPr>
          <p:cNvPr id="47" name="Rectangle 46"/>
          <p:cNvSpPr/>
          <p:nvPr/>
        </p:nvSpPr>
        <p:spPr>
          <a:xfrm>
            <a:off x="4809149" y="2423280"/>
            <a:ext cx="7047316" cy="646331"/>
          </a:xfrm>
          <a:prstGeom prst="rect">
            <a:avLst/>
          </a:prstGeom>
        </p:spPr>
        <p:txBody>
          <a:bodyPr wrap="square">
            <a:spAutoFit/>
          </a:bodyPr>
          <a:lstStyle/>
          <a:p>
            <a:r>
              <a:rPr lang="en-US" dirty="0" smtClean="0"/>
              <a:t>Aggregate all the elements of the RDD by applying a user function pairwise to elements and partial results, and returns a result to the driver</a:t>
            </a:r>
            <a:endParaRPr lang="en-US" dirty="0"/>
          </a:p>
        </p:txBody>
      </p:sp>
      <p:sp>
        <p:nvSpPr>
          <p:cNvPr id="63" name="TextBox 62"/>
          <p:cNvSpPr txBox="1"/>
          <p:nvPr/>
        </p:nvSpPr>
        <p:spPr>
          <a:xfrm>
            <a:off x="8740025" y="4502634"/>
            <a:ext cx="3637936" cy="738664"/>
          </a:xfrm>
          <a:prstGeom prst="rect">
            <a:avLst/>
          </a:prstGeom>
          <a:noFill/>
        </p:spPr>
        <p:txBody>
          <a:bodyPr wrap="square" rtlCol="0">
            <a:spAutoFit/>
          </a:bodyPr>
          <a:lstStyle/>
          <a:p>
            <a:r>
              <a:rPr lang="en-US" sz="1400" dirty="0">
                <a:latin typeface="Consolas" panose="020B0609020204030204" pitchFamily="49" charset="0"/>
                <a:cs typeface="Consolas" panose="020B0609020204030204" pitchFamily="49" charset="0"/>
              </a:rPr>
              <a:t>[1, 2, 3, 4]</a:t>
            </a:r>
          </a:p>
          <a:p>
            <a:endParaRPr lang="en-US" sz="1400" dirty="0">
              <a:latin typeface="Consolas" panose="020B0609020204030204" pitchFamily="49" charset="0"/>
              <a:cs typeface="Consolas" panose="020B0609020204030204" pitchFamily="49" charset="0"/>
            </a:endParaRPr>
          </a:p>
          <a:p>
            <a:r>
              <a:rPr lang="en-US" sz="1400" dirty="0">
                <a:latin typeface="Consolas" panose="020B0609020204030204" pitchFamily="49" charset="0"/>
                <a:cs typeface="Consolas" panose="020B0609020204030204" pitchFamily="49" charset="0"/>
              </a:rPr>
              <a:t>10</a:t>
            </a:r>
          </a:p>
        </p:txBody>
      </p:sp>
      <p:pic>
        <p:nvPicPr>
          <p:cNvPr id="21" name="Picture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70038" y="5281846"/>
            <a:ext cx="384473" cy="566349"/>
          </a:xfrm>
          <a:prstGeom prst="rect">
            <a:avLst/>
          </a:prstGeom>
        </p:spPr>
      </p:pic>
      <p:pic>
        <p:nvPicPr>
          <p:cNvPr id="22" name="Picture 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80160" y="3815985"/>
            <a:ext cx="564230" cy="564230"/>
          </a:xfrm>
          <a:prstGeom prst="rect">
            <a:avLst/>
          </a:prstGeom>
        </p:spPr>
      </p:pic>
      <p:cxnSp>
        <p:nvCxnSpPr>
          <p:cNvPr id="23" name="Straight Connector 22"/>
          <p:cNvCxnSpPr/>
          <p:nvPr/>
        </p:nvCxnSpPr>
        <p:spPr>
          <a:xfrm>
            <a:off x="2316385" y="4870433"/>
            <a:ext cx="4627096" cy="0"/>
          </a:xfrm>
          <a:prstGeom prst="line">
            <a:avLst/>
          </a:prstGeom>
          <a:ln w="19050">
            <a:solidFill>
              <a:schemeClr val="tx1"/>
            </a:solidFill>
          </a:ln>
        </p:spPr>
        <p:style>
          <a:lnRef idx="2">
            <a:schemeClr val="accent6"/>
          </a:lnRef>
          <a:fillRef idx="0">
            <a:schemeClr val="accent6"/>
          </a:fillRef>
          <a:effectRef idx="1">
            <a:schemeClr val="accent6"/>
          </a:effectRef>
          <a:fontRef idx="minor">
            <a:schemeClr val="tx1"/>
          </a:fontRef>
        </p:style>
      </p:cxnSp>
      <p:sp>
        <p:nvSpPr>
          <p:cNvPr id="24" name="TextBox 23"/>
          <p:cNvSpPr txBox="1"/>
          <p:nvPr/>
        </p:nvSpPr>
        <p:spPr>
          <a:xfrm>
            <a:off x="2313118" y="3549135"/>
            <a:ext cx="6216191" cy="1169551"/>
          </a:xfrm>
          <a:prstGeom prst="rect">
            <a:avLst/>
          </a:prstGeom>
          <a:noFill/>
        </p:spPr>
        <p:txBody>
          <a:bodyPr wrap="square" rtlCol="0">
            <a:spAutoFit/>
          </a:bodyPr>
          <a:lstStyle/>
          <a:p>
            <a:r>
              <a:rPr lang="es-ES" sz="1400" dirty="0">
                <a:latin typeface="Consolas" panose="020B0609020204030204" pitchFamily="49" charset="0"/>
                <a:cs typeface="Consolas" panose="020B0609020204030204" pitchFamily="49" charset="0"/>
              </a:rPr>
              <a:t>x = </a:t>
            </a:r>
            <a:r>
              <a:rPr lang="es-ES" sz="1400" dirty="0" err="1">
                <a:latin typeface="Consolas" panose="020B0609020204030204" pitchFamily="49" charset="0"/>
                <a:cs typeface="Consolas" panose="020B0609020204030204" pitchFamily="49" charset="0"/>
              </a:rPr>
              <a:t>sc.parallelize</a:t>
            </a:r>
            <a:r>
              <a:rPr lang="es-ES" sz="1400" dirty="0">
                <a:latin typeface="Consolas" panose="020B0609020204030204" pitchFamily="49" charset="0"/>
                <a:cs typeface="Consolas" panose="020B0609020204030204" pitchFamily="49" charset="0"/>
              </a:rPr>
              <a:t>([1,2,3,4])</a:t>
            </a:r>
          </a:p>
          <a:p>
            <a:r>
              <a:rPr lang="es-ES" sz="1400" b="1" dirty="0">
                <a:solidFill>
                  <a:srgbClr val="E8761D"/>
                </a:solidFill>
                <a:latin typeface="Consolas" panose="020B0609020204030204" pitchFamily="49" charset="0"/>
                <a:cs typeface="Consolas" panose="020B0609020204030204" pitchFamily="49" charset="0"/>
              </a:rPr>
              <a:t>y</a:t>
            </a:r>
            <a:r>
              <a:rPr lang="es-ES" sz="1400" dirty="0">
                <a:latin typeface="Consolas" panose="020B0609020204030204" pitchFamily="49" charset="0"/>
                <a:cs typeface="Consolas" panose="020B0609020204030204" pitchFamily="49" charset="0"/>
              </a:rPr>
              <a:t> = </a:t>
            </a:r>
            <a:r>
              <a:rPr lang="es-ES" sz="1400" dirty="0" err="1">
                <a:latin typeface="Consolas" panose="020B0609020204030204" pitchFamily="49" charset="0"/>
                <a:cs typeface="Consolas" panose="020B0609020204030204" pitchFamily="49" charset="0"/>
              </a:rPr>
              <a:t>x.reduce</a:t>
            </a:r>
            <a:r>
              <a:rPr lang="es-ES" sz="1400" dirty="0">
                <a:latin typeface="Consolas" panose="020B0609020204030204" pitchFamily="49" charset="0"/>
                <a:cs typeface="Consolas" panose="020B0609020204030204" pitchFamily="49" charset="0"/>
              </a:rPr>
              <a:t>(lambda </a:t>
            </a:r>
            <a:r>
              <a:rPr lang="es-ES" sz="1400" dirty="0" err="1" smtClean="0">
                <a:latin typeface="Consolas" panose="020B0609020204030204" pitchFamily="49" charset="0"/>
                <a:cs typeface="Consolas" panose="020B0609020204030204" pitchFamily="49" charset="0"/>
              </a:rPr>
              <a:t>a,b</a:t>
            </a:r>
            <a:r>
              <a:rPr lang="es-ES" sz="1400" dirty="0" smtClean="0">
                <a:latin typeface="Consolas" panose="020B0609020204030204" pitchFamily="49" charset="0"/>
                <a:cs typeface="Consolas" panose="020B0609020204030204" pitchFamily="49" charset="0"/>
              </a:rPr>
              <a:t>: </a:t>
            </a:r>
            <a:r>
              <a:rPr lang="es-ES" sz="1400" dirty="0" err="1" smtClean="0">
                <a:latin typeface="Consolas" panose="020B0609020204030204" pitchFamily="49" charset="0"/>
                <a:cs typeface="Consolas" panose="020B0609020204030204" pitchFamily="49" charset="0"/>
              </a:rPr>
              <a:t>a+b</a:t>
            </a:r>
            <a:r>
              <a:rPr lang="es-ES" sz="1400" dirty="0" smtClean="0">
                <a:latin typeface="Consolas" panose="020B0609020204030204" pitchFamily="49" charset="0"/>
                <a:cs typeface="Consolas" panose="020B0609020204030204" pitchFamily="49" charset="0"/>
              </a:rPr>
              <a:t>)</a:t>
            </a:r>
          </a:p>
          <a:p>
            <a:endParaRPr lang="es-ES" sz="1400" dirty="0" smtClean="0">
              <a:latin typeface="Consolas" panose="020B0609020204030204" pitchFamily="49" charset="0"/>
              <a:cs typeface="Consolas" panose="020B0609020204030204" pitchFamily="49" charset="0"/>
            </a:endParaRPr>
          </a:p>
          <a:p>
            <a:r>
              <a:rPr lang="es-ES" sz="1400" dirty="0" err="1" smtClean="0">
                <a:latin typeface="Consolas" panose="020B0609020204030204" pitchFamily="49" charset="0"/>
                <a:cs typeface="Consolas" panose="020B0609020204030204" pitchFamily="49" charset="0"/>
              </a:rPr>
              <a:t>print</a:t>
            </a:r>
            <a:r>
              <a:rPr lang="es-ES" sz="1400" dirty="0" smtClean="0">
                <a:latin typeface="Consolas" panose="020B0609020204030204" pitchFamily="49" charset="0"/>
                <a:cs typeface="Consolas" panose="020B0609020204030204" pitchFamily="49" charset="0"/>
              </a:rPr>
              <a:t>(</a:t>
            </a:r>
            <a:r>
              <a:rPr lang="es-ES" sz="1400" dirty="0" err="1" smtClean="0">
                <a:latin typeface="Consolas" panose="020B0609020204030204" pitchFamily="49" charset="0"/>
                <a:cs typeface="Consolas" panose="020B0609020204030204" pitchFamily="49" charset="0"/>
              </a:rPr>
              <a:t>x.collect</a:t>
            </a:r>
            <a:r>
              <a:rPr lang="es-ES" sz="1400" dirty="0" smtClean="0">
                <a:latin typeface="Consolas" panose="020B0609020204030204" pitchFamily="49" charset="0"/>
                <a:cs typeface="Consolas" panose="020B0609020204030204" pitchFamily="49" charset="0"/>
              </a:rPr>
              <a:t>())</a:t>
            </a:r>
            <a:endParaRPr lang="es-ES" sz="1400" dirty="0">
              <a:latin typeface="Consolas" panose="020B0609020204030204" pitchFamily="49" charset="0"/>
              <a:cs typeface="Consolas" panose="020B0609020204030204" pitchFamily="49" charset="0"/>
            </a:endParaRPr>
          </a:p>
          <a:p>
            <a:r>
              <a:rPr lang="es-ES" sz="1400" dirty="0" err="1">
                <a:latin typeface="Consolas" panose="020B0609020204030204" pitchFamily="49" charset="0"/>
                <a:cs typeface="Consolas" panose="020B0609020204030204" pitchFamily="49" charset="0"/>
              </a:rPr>
              <a:t>print</a:t>
            </a:r>
            <a:r>
              <a:rPr lang="es-ES" sz="1400" dirty="0">
                <a:latin typeface="Consolas" panose="020B0609020204030204" pitchFamily="49" charset="0"/>
                <a:cs typeface="Consolas" panose="020B0609020204030204" pitchFamily="49" charset="0"/>
              </a:rPr>
              <a:t>(</a:t>
            </a:r>
            <a:r>
              <a:rPr lang="es-ES" sz="1400" b="1" dirty="0">
                <a:solidFill>
                  <a:srgbClr val="E8761D"/>
                </a:solidFill>
                <a:latin typeface="Consolas" panose="020B0609020204030204" pitchFamily="49" charset="0"/>
                <a:cs typeface="Consolas" panose="020B0609020204030204" pitchFamily="49" charset="0"/>
              </a:rPr>
              <a:t>y</a:t>
            </a:r>
            <a:r>
              <a:rPr lang="es-ES" sz="1400" dirty="0">
                <a:latin typeface="Consolas" panose="020B0609020204030204" pitchFamily="49" charset="0"/>
                <a:cs typeface="Consolas" panose="020B0609020204030204" pitchFamily="49" charset="0"/>
              </a:rPr>
              <a:t>)</a:t>
            </a:r>
            <a:endParaRPr lang="en-US" sz="1400" dirty="0">
              <a:latin typeface="Consolas" panose="020B0609020204030204" pitchFamily="49" charset="0"/>
              <a:cs typeface="Consolas" panose="020B0609020204030204" pitchFamily="49" charset="0"/>
            </a:endParaRPr>
          </a:p>
        </p:txBody>
      </p:sp>
      <p:sp>
        <p:nvSpPr>
          <p:cNvPr id="25" name="TextBox 24"/>
          <p:cNvSpPr txBox="1"/>
          <p:nvPr/>
        </p:nvSpPr>
        <p:spPr>
          <a:xfrm>
            <a:off x="2313120" y="4999684"/>
            <a:ext cx="5632862" cy="1169551"/>
          </a:xfrm>
          <a:prstGeom prst="rect">
            <a:avLst/>
          </a:prstGeom>
          <a:noFill/>
        </p:spPr>
        <p:txBody>
          <a:bodyPr wrap="square" rtlCol="0">
            <a:spAutoFit/>
          </a:bodyPr>
          <a:lstStyle/>
          <a:p>
            <a:r>
              <a:rPr lang="en-US" sz="1400" dirty="0" err="1">
                <a:latin typeface="Consolas" panose="020B0609020204030204" pitchFamily="49" charset="0"/>
                <a:ea typeface="Anonymous Pro" panose="02060609030202000504" pitchFamily="49" charset="0"/>
                <a:cs typeface="Consolas" panose="020B0609020204030204" pitchFamily="49" charset="0"/>
              </a:rPr>
              <a:t>val</a:t>
            </a:r>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b="1" dirty="0">
                <a:solidFill>
                  <a:srgbClr val="1482AC"/>
                </a:solidFill>
                <a:latin typeface="Consolas" panose="020B0609020204030204" pitchFamily="49" charset="0"/>
                <a:ea typeface="Anonymous Pro" panose="02060609030202000504" pitchFamily="49" charset="0"/>
                <a:cs typeface="Consolas" panose="020B0609020204030204" pitchFamily="49" charset="0"/>
              </a:rPr>
              <a:t>x</a:t>
            </a:r>
            <a:r>
              <a:rPr lang="en-US" sz="1400" dirty="0">
                <a:latin typeface="Consolas" panose="020B0609020204030204" pitchFamily="49" charset="0"/>
                <a:ea typeface="Anonymous Pro" panose="02060609030202000504" pitchFamily="49" charset="0"/>
                <a:cs typeface="Consolas" panose="020B0609020204030204" pitchFamily="49" charset="0"/>
              </a:rPr>
              <a:t> = </a:t>
            </a:r>
            <a:r>
              <a:rPr lang="en-US" sz="1400" dirty="0" err="1">
                <a:latin typeface="Consolas" panose="020B0609020204030204" pitchFamily="49" charset="0"/>
                <a:ea typeface="Anonymous Pro" panose="02060609030202000504" pitchFamily="49" charset="0"/>
                <a:cs typeface="Consolas" panose="020B0609020204030204" pitchFamily="49" charset="0"/>
              </a:rPr>
              <a:t>sc.parallelize</a:t>
            </a:r>
            <a:r>
              <a:rPr lang="en-US" sz="1400" dirty="0">
                <a:latin typeface="Consolas" panose="020B0609020204030204" pitchFamily="49" charset="0"/>
                <a:ea typeface="Anonymous Pro" panose="02060609030202000504" pitchFamily="49" charset="0"/>
                <a:cs typeface="Consolas" panose="020B0609020204030204" pitchFamily="49" charset="0"/>
              </a:rPr>
              <a:t>(Array(1,2,3,4))</a:t>
            </a:r>
          </a:p>
          <a:p>
            <a:r>
              <a:rPr lang="en-US" sz="1400" dirty="0" err="1">
                <a:latin typeface="Consolas" panose="020B0609020204030204" pitchFamily="49" charset="0"/>
                <a:ea typeface="Anonymous Pro" panose="02060609030202000504" pitchFamily="49" charset="0"/>
                <a:cs typeface="Consolas" panose="020B0609020204030204" pitchFamily="49" charset="0"/>
              </a:rPr>
              <a:t>val</a:t>
            </a:r>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b="1" dirty="0">
                <a:solidFill>
                  <a:srgbClr val="E8761D"/>
                </a:solidFill>
                <a:latin typeface="Consolas" panose="020B0609020204030204" pitchFamily="49" charset="0"/>
                <a:ea typeface="Anonymous Pro" panose="02060609030202000504" pitchFamily="49" charset="0"/>
                <a:cs typeface="Consolas" panose="020B0609020204030204" pitchFamily="49" charset="0"/>
              </a:rPr>
              <a:t>y</a:t>
            </a:r>
            <a:r>
              <a:rPr lang="en-US" sz="1400" dirty="0">
                <a:latin typeface="Consolas" panose="020B0609020204030204" pitchFamily="49" charset="0"/>
                <a:ea typeface="Anonymous Pro" panose="02060609030202000504" pitchFamily="49" charset="0"/>
                <a:cs typeface="Consolas" panose="020B0609020204030204" pitchFamily="49" charset="0"/>
              </a:rPr>
              <a:t> = </a:t>
            </a:r>
            <a:r>
              <a:rPr lang="en-US" sz="1400" b="1" dirty="0" err="1">
                <a:solidFill>
                  <a:srgbClr val="1482AC"/>
                </a:solidFill>
                <a:latin typeface="Consolas" panose="020B0609020204030204" pitchFamily="49" charset="0"/>
                <a:ea typeface="Anonymous Pro" panose="02060609030202000504" pitchFamily="49" charset="0"/>
                <a:cs typeface="Consolas" panose="020B0609020204030204" pitchFamily="49" charset="0"/>
              </a:rPr>
              <a:t>x</a:t>
            </a:r>
            <a:r>
              <a:rPr lang="en-US" sz="1400" dirty="0" err="1">
                <a:latin typeface="Consolas" panose="020B0609020204030204" pitchFamily="49" charset="0"/>
                <a:ea typeface="Anonymous Pro" panose="02060609030202000504" pitchFamily="49" charset="0"/>
                <a:cs typeface="Consolas" panose="020B0609020204030204" pitchFamily="49" charset="0"/>
              </a:rPr>
              <a:t>.reduce</a:t>
            </a:r>
            <a:r>
              <a:rPr lang="en-US" sz="1400" dirty="0">
                <a:latin typeface="Consolas" panose="020B0609020204030204" pitchFamily="49" charset="0"/>
                <a:ea typeface="Anonymous Pro" panose="02060609030202000504" pitchFamily="49" charset="0"/>
                <a:cs typeface="Consolas" panose="020B0609020204030204" pitchFamily="49" charset="0"/>
              </a:rPr>
              <a:t>((</a:t>
            </a:r>
            <a:r>
              <a:rPr lang="en-US" sz="1400" dirty="0" err="1">
                <a:latin typeface="Consolas" panose="020B0609020204030204" pitchFamily="49" charset="0"/>
                <a:ea typeface="Anonymous Pro" panose="02060609030202000504" pitchFamily="49" charset="0"/>
                <a:cs typeface="Consolas" panose="020B0609020204030204" pitchFamily="49" charset="0"/>
              </a:rPr>
              <a:t>a,b</a:t>
            </a:r>
            <a:r>
              <a:rPr lang="en-US" sz="1400" dirty="0">
                <a:latin typeface="Consolas" panose="020B0609020204030204" pitchFamily="49" charset="0"/>
                <a:ea typeface="Anonymous Pro" panose="02060609030202000504" pitchFamily="49" charset="0"/>
                <a:cs typeface="Consolas" panose="020B0609020204030204" pitchFamily="49" charset="0"/>
              </a:rPr>
              <a:t>) =&gt; </a:t>
            </a:r>
            <a:r>
              <a:rPr lang="en-US" sz="1400" dirty="0" err="1">
                <a:latin typeface="Consolas" panose="020B0609020204030204" pitchFamily="49" charset="0"/>
                <a:ea typeface="Anonymous Pro" panose="02060609030202000504" pitchFamily="49" charset="0"/>
                <a:cs typeface="Consolas" panose="020B0609020204030204" pitchFamily="49" charset="0"/>
              </a:rPr>
              <a:t>a+b</a:t>
            </a:r>
            <a:r>
              <a:rPr lang="en-US" sz="1400" dirty="0" smtClean="0">
                <a:latin typeface="Consolas" panose="020B0609020204030204" pitchFamily="49" charset="0"/>
                <a:ea typeface="Anonymous Pro" panose="02060609030202000504" pitchFamily="49" charset="0"/>
                <a:cs typeface="Consolas" panose="020B0609020204030204" pitchFamily="49" charset="0"/>
              </a:rPr>
              <a:t>)</a:t>
            </a:r>
          </a:p>
          <a:p>
            <a:endParaRPr lang="en-US" sz="1400" dirty="0">
              <a:latin typeface="Consolas" panose="020B0609020204030204" pitchFamily="49" charset="0"/>
              <a:ea typeface="Anonymous Pro" panose="02060609030202000504" pitchFamily="49" charset="0"/>
              <a:cs typeface="Consolas" panose="020B0609020204030204" pitchFamily="49" charset="0"/>
            </a:endParaRPr>
          </a:p>
          <a:p>
            <a:r>
              <a:rPr lang="en-US" sz="1400" dirty="0" err="1">
                <a:latin typeface="Consolas" panose="020B0609020204030204" pitchFamily="49" charset="0"/>
                <a:ea typeface="Anonymous Pro" panose="02060609030202000504" pitchFamily="49" charset="0"/>
                <a:cs typeface="Consolas" panose="020B0609020204030204" pitchFamily="49" charset="0"/>
              </a:rPr>
              <a:t>println</a:t>
            </a:r>
            <a:r>
              <a:rPr lang="en-US" sz="1400" dirty="0">
                <a:latin typeface="Consolas" panose="020B0609020204030204" pitchFamily="49" charset="0"/>
                <a:ea typeface="Anonymous Pro" panose="02060609030202000504" pitchFamily="49" charset="0"/>
                <a:cs typeface="Consolas" panose="020B0609020204030204" pitchFamily="49" charset="0"/>
              </a:rPr>
              <a:t>(</a:t>
            </a:r>
            <a:r>
              <a:rPr lang="en-US" sz="1400" b="1" dirty="0" err="1">
                <a:solidFill>
                  <a:srgbClr val="1482AC"/>
                </a:solidFill>
                <a:latin typeface="Consolas" panose="020B0609020204030204" pitchFamily="49" charset="0"/>
                <a:ea typeface="Anonymous Pro" panose="02060609030202000504" pitchFamily="49" charset="0"/>
                <a:cs typeface="Consolas" panose="020B0609020204030204" pitchFamily="49" charset="0"/>
              </a:rPr>
              <a:t>x</a:t>
            </a:r>
            <a:r>
              <a:rPr lang="en-US" sz="1400" dirty="0" err="1">
                <a:latin typeface="Consolas" panose="020B0609020204030204" pitchFamily="49" charset="0"/>
                <a:ea typeface="Anonymous Pro" panose="02060609030202000504" pitchFamily="49" charset="0"/>
                <a:cs typeface="Consolas" panose="020B0609020204030204" pitchFamily="49" charset="0"/>
              </a:rPr>
              <a:t>.collect.mkString</a:t>
            </a:r>
            <a:r>
              <a:rPr lang="en-US" sz="1400" dirty="0">
                <a:latin typeface="Consolas" panose="020B0609020204030204" pitchFamily="49" charset="0"/>
                <a:ea typeface="Anonymous Pro" panose="02060609030202000504" pitchFamily="49" charset="0"/>
                <a:cs typeface="Consolas" panose="020B0609020204030204" pitchFamily="49" charset="0"/>
              </a:rPr>
              <a:t>(", "))</a:t>
            </a:r>
          </a:p>
          <a:p>
            <a:r>
              <a:rPr lang="en-US" sz="1400" dirty="0" err="1" smtClean="0">
                <a:latin typeface="Consolas" panose="020B0609020204030204" pitchFamily="49" charset="0"/>
                <a:ea typeface="Anonymous Pro" panose="02060609030202000504" pitchFamily="49" charset="0"/>
                <a:cs typeface="Consolas" panose="020B0609020204030204" pitchFamily="49" charset="0"/>
              </a:rPr>
              <a:t>println</a:t>
            </a:r>
            <a:r>
              <a:rPr lang="en-US" sz="1400" dirty="0" smtClean="0">
                <a:latin typeface="Consolas" panose="020B0609020204030204" pitchFamily="49" charset="0"/>
                <a:ea typeface="Anonymous Pro" panose="02060609030202000504" pitchFamily="49" charset="0"/>
                <a:cs typeface="Consolas" panose="020B0609020204030204" pitchFamily="49" charset="0"/>
              </a:rPr>
              <a:t>(</a:t>
            </a:r>
            <a:r>
              <a:rPr lang="en-US" sz="1400" b="1" dirty="0" smtClean="0">
                <a:solidFill>
                  <a:srgbClr val="E8761D"/>
                </a:solidFill>
                <a:latin typeface="Consolas" panose="020B0609020204030204" pitchFamily="49" charset="0"/>
                <a:ea typeface="Anonymous Pro" panose="02060609030202000504" pitchFamily="49" charset="0"/>
                <a:cs typeface="Consolas" panose="020B0609020204030204" pitchFamily="49" charset="0"/>
              </a:rPr>
              <a:t>y</a:t>
            </a:r>
            <a:r>
              <a:rPr lang="en-US" sz="1400" dirty="0">
                <a:latin typeface="Consolas" panose="020B0609020204030204" pitchFamily="49" charset="0"/>
                <a:ea typeface="Anonymous Pro" panose="02060609030202000504" pitchFamily="49" charset="0"/>
                <a:cs typeface="Consolas" panose="020B0609020204030204" pitchFamily="49" charset="0"/>
              </a:rPr>
              <a:t>)</a:t>
            </a:r>
          </a:p>
        </p:txBody>
      </p:sp>
      <p:pic>
        <p:nvPicPr>
          <p:cNvPr id="27" name="Picture 2" descr="http://inwallspeakers1.com/wp-content/uploads/2014/07/printer-icon-transparent.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7446" y="6015921"/>
            <a:ext cx="773050" cy="685438"/>
          </a:xfrm>
          <a:prstGeom prst="rect">
            <a:avLst/>
          </a:prstGeom>
          <a:noFill/>
          <a:extLst>
            <a:ext uri="{909E8E84-426E-40DD-AFC4-6F175D3DCCD1}">
              <a14:hiddenFill xmlns:a14="http://schemas.microsoft.com/office/drawing/2010/main">
                <a:solidFill>
                  <a:srgbClr val="FFFFFF"/>
                </a:solidFill>
              </a14:hiddenFill>
            </a:ext>
          </a:extLst>
        </p:spPr>
      </p:pic>
      <p:sp>
        <p:nvSpPr>
          <p:cNvPr id="28" name="Title 1"/>
          <p:cNvSpPr>
            <a:spLocks noGrp="1"/>
          </p:cNvSpPr>
          <p:nvPr>
            <p:ph type="title"/>
          </p:nvPr>
        </p:nvSpPr>
        <p:spPr>
          <a:xfrm>
            <a:off x="1024128" y="585216"/>
            <a:ext cx="9720072" cy="1499616"/>
          </a:xfrm>
        </p:spPr>
        <p:txBody>
          <a:bodyPr>
            <a:normAutofit/>
          </a:bodyPr>
          <a:lstStyle/>
          <a:p>
            <a:r>
              <a:rPr lang="en-US" sz="4800" dirty="0" smtClean="0"/>
              <a:t>reduce</a:t>
            </a:r>
            <a:endParaRPr lang="en-US" sz="4800" dirty="0">
              <a:solidFill>
                <a:schemeClr val="bg2">
                  <a:lumMod val="50000"/>
                </a:schemeClr>
              </a:solidFill>
            </a:endParaRPr>
          </a:p>
        </p:txBody>
      </p:sp>
      <p:sp>
        <p:nvSpPr>
          <p:cNvPr id="40" name="Rectangle 39"/>
          <p:cNvSpPr/>
          <p:nvPr/>
        </p:nvSpPr>
        <p:spPr>
          <a:xfrm>
            <a:off x="8529309" y="626972"/>
            <a:ext cx="2519122" cy="1079995"/>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8" name="Picture 47"/>
          <p:cNvPicPr>
            <a:picLocks noChangeAspect="1"/>
          </p:cNvPicPr>
          <p:nvPr/>
        </p:nvPicPr>
        <p:blipFill>
          <a:blip r:embed="rId7"/>
          <a:stretch>
            <a:fillRect/>
          </a:stretch>
        </p:blipFill>
        <p:spPr>
          <a:xfrm>
            <a:off x="10315006" y="1224646"/>
            <a:ext cx="628650" cy="404987"/>
          </a:xfrm>
          <a:prstGeom prst="rect">
            <a:avLst/>
          </a:prstGeom>
        </p:spPr>
      </p:pic>
      <p:sp>
        <p:nvSpPr>
          <p:cNvPr id="51" name="Rectangle 50"/>
          <p:cNvSpPr/>
          <p:nvPr/>
        </p:nvSpPr>
        <p:spPr>
          <a:xfrm>
            <a:off x="4416799" y="336778"/>
            <a:ext cx="1844146" cy="790620"/>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4809148" y="699984"/>
            <a:ext cx="1844146" cy="790620"/>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5197193" y="1034313"/>
            <a:ext cx="1844146" cy="790620"/>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ounded Rectangle 48"/>
          <p:cNvSpPr/>
          <p:nvPr/>
        </p:nvSpPr>
        <p:spPr>
          <a:xfrm>
            <a:off x="5125250" y="939001"/>
            <a:ext cx="1972455" cy="966788"/>
          </a:xfrm>
          <a:prstGeom prst="roundRect">
            <a:avLst/>
          </a:prstGeom>
          <a:noFill/>
          <a:ln w="41275">
            <a:solidFill>
              <a:srgbClr val="DB1F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p:cNvSpPr txBox="1"/>
          <p:nvPr/>
        </p:nvSpPr>
        <p:spPr>
          <a:xfrm>
            <a:off x="8028730" y="591672"/>
            <a:ext cx="2134434" cy="461665"/>
          </a:xfrm>
          <a:prstGeom prst="rect">
            <a:avLst/>
          </a:prstGeom>
          <a:noFill/>
        </p:spPr>
        <p:txBody>
          <a:bodyPr wrap="square" rtlCol="0">
            <a:spAutoFit/>
          </a:bodyPr>
          <a:lstStyle/>
          <a:p>
            <a:pPr algn="ctr"/>
            <a:r>
              <a:rPr lang="en-US" sz="2400" dirty="0" smtClean="0">
                <a:latin typeface="Consolas" panose="020B0609020204030204" pitchFamily="49" charset="0"/>
                <a:cs typeface="Consolas" panose="020B0609020204030204" pitchFamily="49" charset="0"/>
              </a:rPr>
              <a:t>******</a:t>
            </a:r>
            <a:endParaRPr lang="en-US" sz="2400" dirty="0">
              <a:latin typeface="Consolas" panose="020B0609020204030204" pitchFamily="49" charset="0"/>
              <a:cs typeface="Consolas" panose="020B0609020204030204" pitchFamily="49" charset="0"/>
            </a:endParaRPr>
          </a:p>
        </p:txBody>
      </p:sp>
      <p:sp>
        <p:nvSpPr>
          <p:cNvPr id="57" name="TextBox 56"/>
          <p:cNvSpPr txBox="1"/>
          <p:nvPr/>
        </p:nvSpPr>
        <p:spPr>
          <a:xfrm>
            <a:off x="5100102" y="991409"/>
            <a:ext cx="463696" cy="461665"/>
          </a:xfrm>
          <a:prstGeom prst="rect">
            <a:avLst/>
          </a:prstGeom>
          <a:noFill/>
        </p:spPr>
        <p:txBody>
          <a:bodyPr wrap="square" rtlCol="0">
            <a:spAutoFit/>
          </a:bodyPr>
          <a:lstStyle/>
          <a:p>
            <a:pPr algn="ctr"/>
            <a:r>
              <a:rPr lang="en-US" sz="2400" dirty="0" smtClean="0">
                <a:solidFill>
                  <a:schemeClr val="bg1"/>
                </a:solidFill>
                <a:latin typeface="Consolas" panose="020B0609020204030204" pitchFamily="49" charset="0"/>
                <a:cs typeface="Consolas" panose="020B0609020204030204" pitchFamily="49" charset="0"/>
              </a:rPr>
              <a:t>*</a:t>
            </a:r>
            <a:endParaRPr lang="en-US" sz="2400" dirty="0">
              <a:solidFill>
                <a:schemeClr val="bg1"/>
              </a:solidFill>
              <a:latin typeface="Consolas" panose="020B0609020204030204" pitchFamily="49" charset="0"/>
              <a:cs typeface="Consolas" panose="020B0609020204030204" pitchFamily="49" charset="0"/>
            </a:endParaRPr>
          </a:p>
        </p:txBody>
      </p:sp>
      <p:sp>
        <p:nvSpPr>
          <p:cNvPr id="58" name="TextBox 57"/>
          <p:cNvSpPr txBox="1"/>
          <p:nvPr/>
        </p:nvSpPr>
        <p:spPr>
          <a:xfrm>
            <a:off x="4695076" y="659411"/>
            <a:ext cx="676063" cy="461665"/>
          </a:xfrm>
          <a:prstGeom prst="rect">
            <a:avLst/>
          </a:prstGeom>
          <a:noFill/>
        </p:spPr>
        <p:txBody>
          <a:bodyPr wrap="square" rtlCol="0">
            <a:spAutoFit/>
          </a:bodyPr>
          <a:lstStyle/>
          <a:p>
            <a:pPr algn="ctr"/>
            <a:r>
              <a:rPr lang="en-US" sz="2400" dirty="0" smtClean="0">
                <a:solidFill>
                  <a:schemeClr val="bg1"/>
                </a:solidFill>
                <a:latin typeface="Consolas" panose="020B0609020204030204" pitchFamily="49" charset="0"/>
                <a:cs typeface="Consolas" panose="020B0609020204030204" pitchFamily="49" charset="0"/>
              </a:rPr>
              <a:t>**</a:t>
            </a:r>
            <a:endParaRPr lang="en-US" sz="2400" dirty="0">
              <a:solidFill>
                <a:schemeClr val="bg1"/>
              </a:solidFill>
              <a:latin typeface="Consolas" panose="020B0609020204030204" pitchFamily="49" charset="0"/>
              <a:cs typeface="Consolas" panose="020B0609020204030204" pitchFamily="49" charset="0"/>
            </a:endParaRPr>
          </a:p>
        </p:txBody>
      </p:sp>
      <p:sp>
        <p:nvSpPr>
          <p:cNvPr id="59" name="TextBox 58"/>
          <p:cNvSpPr txBox="1"/>
          <p:nvPr/>
        </p:nvSpPr>
        <p:spPr>
          <a:xfrm>
            <a:off x="4291901" y="281922"/>
            <a:ext cx="905292" cy="461665"/>
          </a:xfrm>
          <a:prstGeom prst="rect">
            <a:avLst/>
          </a:prstGeom>
          <a:noFill/>
        </p:spPr>
        <p:txBody>
          <a:bodyPr wrap="square" rtlCol="0">
            <a:spAutoFit/>
          </a:bodyPr>
          <a:lstStyle/>
          <a:p>
            <a:pPr algn="ctr"/>
            <a:r>
              <a:rPr lang="en-US" sz="2400" dirty="0" smtClean="0">
                <a:solidFill>
                  <a:schemeClr val="bg1"/>
                </a:solidFill>
                <a:latin typeface="Consolas" panose="020B0609020204030204" pitchFamily="49" charset="0"/>
                <a:cs typeface="Consolas" panose="020B0609020204030204" pitchFamily="49" charset="0"/>
              </a:rPr>
              <a:t>***</a:t>
            </a:r>
            <a:endParaRPr lang="en-US" sz="2400" dirty="0">
              <a:solidFill>
                <a:schemeClr val="bg1"/>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805795653"/>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max</a:t>
            </a:r>
            <a:endParaRPr lang="en-US" sz="4800" dirty="0">
              <a:solidFill>
                <a:schemeClr val="bg2">
                  <a:lumMod val="50000"/>
                </a:schemeClr>
              </a:solidFill>
            </a:endParaRPr>
          </a:p>
        </p:txBody>
      </p:sp>
      <p:sp>
        <p:nvSpPr>
          <p:cNvPr id="35" name="Rectangle 34"/>
          <p:cNvSpPr/>
          <p:nvPr/>
        </p:nvSpPr>
        <p:spPr>
          <a:xfrm>
            <a:off x="2080298" y="3003377"/>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2472647" y="336658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2860692" y="3700912"/>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8025053" y="3366583"/>
            <a:ext cx="2519122" cy="1079995"/>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p:cNvSpPr txBox="1"/>
          <p:nvPr/>
        </p:nvSpPr>
        <p:spPr>
          <a:xfrm>
            <a:off x="8025053" y="3366583"/>
            <a:ext cx="463696" cy="461665"/>
          </a:xfrm>
          <a:prstGeom prst="rect">
            <a:avLst/>
          </a:prstGeom>
          <a:noFill/>
        </p:spPr>
        <p:txBody>
          <a:bodyPr wrap="square" rtlCol="0">
            <a:spAutoFit/>
          </a:bodyPr>
          <a:lstStyle/>
          <a:p>
            <a:pPr algn="ctr"/>
            <a:r>
              <a:rPr lang="en-US" sz="2400" dirty="0">
                <a:latin typeface="Consolas" panose="020B0609020204030204" pitchFamily="49" charset="0"/>
                <a:cs typeface="Consolas" panose="020B0609020204030204" pitchFamily="49" charset="0"/>
              </a:rPr>
              <a:t>4</a:t>
            </a:r>
          </a:p>
        </p:txBody>
      </p:sp>
      <p:pic>
        <p:nvPicPr>
          <p:cNvPr id="45" name="Picture 44"/>
          <p:cNvPicPr>
            <a:picLocks noChangeAspect="1"/>
          </p:cNvPicPr>
          <p:nvPr/>
        </p:nvPicPr>
        <p:blipFill>
          <a:blip r:embed="rId3"/>
          <a:stretch>
            <a:fillRect/>
          </a:stretch>
        </p:blipFill>
        <p:spPr>
          <a:xfrm>
            <a:off x="9810750" y="3964257"/>
            <a:ext cx="628650" cy="404987"/>
          </a:xfrm>
          <a:prstGeom prst="rect">
            <a:avLst/>
          </a:prstGeom>
        </p:spPr>
      </p:pic>
      <p:pic>
        <p:nvPicPr>
          <p:cNvPr id="14" name="Picture 2" descr="http://inwallspeakers1.com/wp-content/uploads/2014/07/printer-icon-transparent.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446" y="6015921"/>
            <a:ext cx="773050" cy="685438"/>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2860692" y="3752691"/>
            <a:ext cx="301896" cy="307777"/>
          </a:xfrm>
          <a:prstGeom prst="rect">
            <a:avLst/>
          </a:prstGeom>
          <a:noFill/>
        </p:spPr>
        <p:txBody>
          <a:bodyPr wrap="square" rtlCol="0">
            <a:spAutoFit/>
          </a:bodyPr>
          <a:lstStyle/>
          <a:p>
            <a:pPr algn="ctr"/>
            <a:r>
              <a:rPr lang="en-US" sz="1400" dirty="0" smtClean="0">
                <a:solidFill>
                  <a:schemeClr val="bg1"/>
                </a:solidFill>
              </a:rPr>
              <a:t>2</a:t>
            </a:r>
            <a:endParaRPr lang="en-US" sz="1400" dirty="0">
              <a:solidFill>
                <a:schemeClr val="bg1"/>
              </a:solidFill>
            </a:endParaRPr>
          </a:p>
        </p:txBody>
      </p:sp>
      <p:sp>
        <p:nvSpPr>
          <p:cNvPr id="16" name="TextBox 15"/>
          <p:cNvSpPr txBox="1"/>
          <p:nvPr/>
        </p:nvSpPr>
        <p:spPr>
          <a:xfrm>
            <a:off x="2080298" y="3003377"/>
            <a:ext cx="301896" cy="307777"/>
          </a:xfrm>
          <a:prstGeom prst="rect">
            <a:avLst/>
          </a:prstGeom>
          <a:noFill/>
        </p:spPr>
        <p:txBody>
          <a:bodyPr wrap="square" rtlCol="0">
            <a:spAutoFit/>
          </a:bodyPr>
          <a:lstStyle/>
          <a:p>
            <a:pPr algn="ctr"/>
            <a:r>
              <a:rPr lang="en-US" sz="1400" dirty="0" smtClean="0">
                <a:solidFill>
                  <a:schemeClr val="bg1"/>
                </a:solidFill>
              </a:rPr>
              <a:t>1</a:t>
            </a:r>
            <a:endParaRPr lang="en-US" sz="1400" dirty="0">
              <a:solidFill>
                <a:schemeClr val="bg1"/>
              </a:solidFill>
            </a:endParaRPr>
          </a:p>
        </p:txBody>
      </p:sp>
      <p:sp>
        <p:nvSpPr>
          <p:cNvPr id="17" name="TextBox 16"/>
          <p:cNvSpPr txBox="1"/>
          <p:nvPr/>
        </p:nvSpPr>
        <p:spPr>
          <a:xfrm>
            <a:off x="2479645" y="3407829"/>
            <a:ext cx="301896" cy="307777"/>
          </a:xfrm>
          <a:prstGeom prst="rect">
            <a:avLst/>
          </a:prstGeom>
          <a:noFill/>
        </p:spPr>
        <p:txBody>
          <a:bodyPr wrap="square" rtlCol="0">
            <a:spAutoFit/>
          </a:bodyPr>
          <a:lstStyle/>
          <a:p>
            <a:pPr algn="ctr"/>
            <a:r>
              <a:rPr lang="en-US" sz="1400" dirty="0">
                <a:solidFill>
                  <a:schemeClr val="bg1"/>
                </a:solidFill>
              </a:rPr>
              <a:t>4</a:t>
            </a:r>
          </a:p>
        </p:txBody>
      </p:sp>
      <p:pic>
        <p:nvPicPr>
          <p:cNvPr id="18" name="Picture 4" descr="http://upload.wikimedia.org/wikipedia/commons/thumb/c/c8/Gaussian_distribution.svg/1280px-Gaussian_distribution.sv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25075" y="5829821"/>
            <a:ext cx="1828800" cy="871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3113867"/>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42"/>
          <p:cNvPicPr>
            <a:picLocks noChangeAspect="1"/>
          </p:cNvPicPr>
          <p:nvPr/>
        </p:nvPicPr>
        <p:blipFill>
          <a:blip r:embed="rId3"/>
          <a:stretch>
            <a:fillRect/>
          </a:stretch>
        </p:blipFill>
        <p:spPr>
          <a:xfrm>
            <a:off x="7486280" y="4819096"/>
            <a:ext cx="542450" cy="542450"/>
          </a:xfrm>
          <a:prstGeom prst="rect">
            <a:avLst/>
          </a:prstGeom>
        </p:spPr>
      </p:pic>
      <p:sp>
        <p:nvSpPr>
          <p:cNvPr id="44" name="TextBox 43"/>
          <p:cNvSpPr txBox="1"/>
          <p:nvPr/>
        </p:nvSpPr>
        <p:spPr>
          <a:xfrm>
            <a:off x="8387969" y="4682111"/>
            <a:ext cx="516367" cy="338554"/>
          </a:xfrm>
          <a:prstGeom prst="rect">
            <a:avLst/>
          </a:prstGeom>
          <a:noFill/>
        </p:spPr>
        <p:txBody>
          <a:bodyPr wrap="square" rtlCol="0">
            <a:spAutoFit/>
          </a:bodyPr>
          <a:lstStyle/>
          <a:p>
            <a:r>
              <a:rPr lang="en-US" sz="1600" b="1" dirty="0" smtClean="0">
                <a:solidFill>
                  <a:srgbClr val="1482AC"/>
                </a:solidFill>
                <a:latin typeface="Consolas" panose="020B0609020204030204" pitchFamily="49" charset="0"/>
                <a:ea typeface="Anonymous Pro" panose="02060609030202000504" pitchFamily="49" charset="0"/>
                <a:cs typeface="Consolas" panose="020B0609020204030204" pitchFamily="49" charset="0"/>
              </a:rPr>
              <a:t>x:</a:t>
            </a:r>
            <a:endParaRPr lang="en-US" b="1" dirty="0"/>
          </a:p>
        </p:txBody>
      </p:sp>
      <p:sp>
        <p:nvSpPr>
          <p:cNvPr id="45" name="TextBox 44"/>
          <p:cNvSpPr txBox="1"/>
          <p:nvPr/>
        </p:nvSpPr>
        <p:spPr>
          <a:xfrm>
            <a:off x="8398602" y="5121672"/>
            <a:ext cx="516367" cy="338554"/>
          </a:xfrm>
          <a:prstGeom prst="rect">
            <a:avLst/>
          </a:prstGeom>
          <a:noFill/>
        </p:spPr>
        <p:txBody>
          <a:bodyPr wrap="square" rtlCol="0">
            <a:spAutoFit/>
          </a:bodyPr>
          <a:lstStyle/>
          <a:p>
            <a:r>
              <a:rPr lang="en-US" sz="1600" b="1" dirty="0" smtClean="0">
                <a:solidFill>
                  <a:srgbClr val="E68042"/>
                </a:solidFill>
                <a:latin typeface="Consolas" panose="020B0609020204030204" pitchFamily="49" charset="0"/>
                <a:ea typeface="Anonymous Pro" panose="02060609030202000504" pitchFamily="49" charset="0"/>
                <a:cs typeface="Consolas" panose="020B0609020204030204" pitchFamily="49" charset="0"/>
              </a:rPr>
              <a:t>y:</a:t>
            </a:r>
            <a:endParaRPr lang="en-US" b="1" dirty="0">
              <a:solidFill>
                <a:srgbClr val="E68042"/>
              </a:solidFill>
            </a:endParaRPr>
          </a:p>
        </p:txBody>
      </p:sp>
      <p:sp>
        <p:nvSpPr>
          <p:cNvPr id="46" name="TextBox 45"/>
          <p:cNvSpPr txBox="1"/>
          <p:nvPr/>
        </p:nvSpPr>
        <p:spPr>
          <a:xfrm>
            <a:off x="7687157" y="2546252"/>
            <a:ext cx="2312165" cy="307777"/>
          </a:xfrm>
          <a:prstGeom prst="rect">
            <a:avLst/>
          </a:prstGeom>
          <a:noFill/>
        </p:spPr>
        <p:txBody>
          <a:bodyPr wrap="square" rtlCol="0">
            <a:spAutoFit/>
          </a:bodyPr>
          <a:lstStyle/>
          <a:p>
            <a:r>
              <a:rPr lang="en-US" sz="1400" b="1" dirty="0" smtClean="0">
                <a:latin typeface="Consolas" panose="020B0609020204030204" pitchFamily="49" charset="0"/>
                <a:cs typeface="Consolas" panose="020B0609020204030204" pitchFamily="49" charset="0"/>
              </a:rPr>
              <a:t>max()</a:t>
            </a:r>
            <a:endParaRPr lang="en-US" sz="1400" b="1" dirty="0">
              <a:latin typeface="Consolas" panose="020B0609020204030204" pitchFamily="49" charset="0"/>
              <a:cs typeface="Consolas" panose="020B0609020204030204" pitchFamily="49" charset="0"/>
            </a:endParaRPr>
          </a:p>
        </p:txBody>
      </p:sp>
      <p:sp>
        <p:nvSpPr>
          <p:cNvPr id="47" name="Rectangle 46"/>
          <p:cNvSpPr/>
          <p:nvPr/>
        </p:nvSpPr>
        <p:spPr>
          <a:xfrm>
            <a:off x="6781162" y="2932379"/>
            <a:ext cx="6971803" cy="369332"/>
          </a:xfrm>
          <a:prstGeom prst="rect">
            <a:avLst/>
          </a:prstGeom>
        </p:spPr>
        <p:txBody>
          <a:bodyPr wrap="square">
            <a:spAutoFit/>
          </a:bodyPr>
          <a:lstStyle/>
          <a:p>
            <a:r>
              <a:rPr lang="en-US" dirty="0" smtClean="0"/>
              <a:t>Return the maximum item in the </a:t>
            </a:r>
            <a:r>
              <a:rPr lang="en-US" dirty="0"/>
              <a:t>RDD</a:t>
            </a:r>
          </a:p>
        </p:txBody>
      </p:sp>
      <p:sp>
        <p:nvSpPr>
          <p:cNvPr id="63" name="TextBox 62"/>
          <p:cNvSpPr txBox="1"/>
          <p:nvPr/>
        </p:nvSpPr>
        <p:spPr>
          <a:xfrm>
            <a:off x="8740025" y="4717786"/>
            <a:ext cx="3637936" cy="738664"/>
          </a:xfrm>
          <a:prstGeom prst="rect">
            <a:avLst/>
          </a:prstGeom>
          <a:noFill/>
        </p:spPr>
        <p:txBody>
          <a:bodyPr wrap="square" rtlCol="0">
            <a:spAutoFit/>
          </a:bodyPr>
          <a:lstStyle/>
          <a:p>
            <a:r>
              <a:rPr lang="en-US" sz="1400" dirty="0" smtClean="0">
                <a:latin typeface="Consolas" panose="020B0609020204030204" pitchFamily="49" charset="0"/>
                <a:cs typeface="Consolas" panose="020B0609020204030204" pitchFamily="49" charset="0"/>
              </a:rPr>
              <a:t>[2, 4, 1]</a:t>
            </a:r>
          </a:p>
          <a:p>
            <a:endParaRPr lang="en-US" sz="1400" dirty="0" smtClean="0">
              <a:latin typeface="Consolas" panose="020B0609020204030204" pitchFamily="49" charset="0"/>
              <a:cs typeface="Consolas" panose="020B0609020204030204" pitchFamily="49" charset="0"/>
            </a:endParaRPr>
          </a:p>
          <a:p>
            <a:r>
              <a:rPr lang="en-US" sz="1400" dirty="0">
                <a:latin typeface="Consolas" panose="020B0609020204030204" pitchFamily="49" charset="0"/>
                <a:cs typeface="Consolas" panose="020B0609020204030204" pitchFamily="49" charset="0"/>
              </a:rPr>
              <a:t>4</a:t>
            </a:r>
          </a:p>
        </p:txBody>
      </p:sp>
      <p:sp>
        <p:nvSpPr>
          <p:cNvPr id="26" name="Title 1"/>
          <p:cNvSpPr txBox="1">
            <a:spLocks/>
          </p:cNvSpPr>
          <p:nvPr/>
        </p:nvSpPr>
        <p:spPr>
          <a:xfrm>
            <a:off x="838972" y="887588"/>
            <a:ext cx="4697388" cy="849512"/>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sz="4000" dirty="0" smtClean="0"/>
              <a:t>max</a:t>
            </a:r>
            <a:endParaRPr lang="en-US" sz="4000" dirty="0">
              <a:solidFill>
                <a:schemeClr val="bg2">
                  <a:lumMod val="50000"/>
                </a:schemeClr>
              </a:solidFill>
            </a:endParaRPr>
          </a:p>
        </p:txBody>
      </p:sp>
      <p:sp>
        <p:nvSpPr>
          <p:cNvPr id="35" name="Rectangle 34"/>
          <p:cNvSpPr/>
          <p:nvPr/>
        </p:nvSpPr>
        <p:spPr>
          <a:xfrm>
            <a:off x="5792235" y="336778"/>
            <a:ext cx="1844146" cy="790620"/>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6184584" y="699984"/>
            <a:ext cx="1844146" cy="790620"/>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6572629" y="1034313"/>
            <a:ext cx="1844146" cy="790620"/>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p:cNvSpPr/>
          <p:nvPr/>
        </p:nvSpPr>
        <p:spPr>
          <a:xfrm>
            <a:off x="9982200" y="658747"/>
            <a:ext cx="1758752" cy="8846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p:cNvSpPr txBox="1"/>
          <p:nvPr/>
        </p:nvSpPr>
        <p:spPr>
          <a:xfrm>
            <a:off x="9982200" y="654971"/>
            <a:ext cx="463696" cy="461665"/>
          </a:xfrm>
          <a:prstGeom prst="rect">
            <a:avLst/>
          </a:prstGeom>
          <a:noFill/>
        </p:spPr>
        <p:txBody>
          <a:bodyPr wrap="square" rtlCol="0">
            <a:spAutoFit/>
          </a:bodyPr>
          <a:lstStyle/>
          <a:p>
            <a:pPr algn="ctr"/>
            <a:r>
              <a:rPr lang="en-US" sz="2400" dirty="0">
                <a:latin typeface="Consolas" panose="020B0609020204030204" pitchFamily="49" charset="0"/>
                <a:cs typeface="Consolas" panose="020B0609020204030204" pitchFamily="49" charset="0"/>
              </a:rPr>
              <a:t>4</a:t>
            </a:r>
          </a:p>
        </p:txBody>
      </p:sp>
      <p:pic>
        <p:nvPicPr>
          <p:cNvPr id="66" name="Picture 65"/>
          <p:cNvPicPr>
            <a:picLocks noChangeAspect="1"/>
          </p:cNvPicPr>
          <p:nvPr/>
        </p:nvPicPr>
        <p:blipFill>
          <a:blip r:embed="rId4"/>
          <a:stretch>
            <a:fillRect/>
          </a:stretch>
        </p:blipFill>
        <p:spPr>
          <a:xfrm>
            <a:off x="11191875" y="1179846"/>
            <a:ext cx="444302" cy="286227"/>
          </a:xfrm>
          <a:prstGeom prst="rect">
            <a:avLst/>
          </a:prstGeom>
        </p:spPr>
      </p:pic>
      <p:pic>
        <p:nvPicPr>
          <p:cNvPr id="21" name="Picture 2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70038" y="5496998"/>
            <a:ext cx="384473" cy="566349"/>
          </a:xfrm>
          <a:prstGeom prst="rect">
            <a:avLst/>
          </a:prstGeom>
        </p:spPr>
      </p:pic>
      <p:pic>
        <p:nvPicPr>
          <p:cNvPr id="22" name="Picture 2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80160" y="3815985"/>
            <a:ext cx="564230" cy="564230"/>
          </a:xfrm>
          <a:prstGeom prst="rect">
            <a:avLst/>
          </a:prstGeom>
        </p:spPr>
      </p:pic>
      <p:cxnSp>
        <p:nvCxnSpPr>
          <p:cNvPr id="23" name="Straight Connector 22"/>
          <p:cNvCxnSpPr/>
          <p:nvPr/>
        </p:nvCxnSpPr>
        <p:spPr>
          <a:xfrm>
            <a:off x="2316385" y="4893485"/>
            <a:ext cx="4627096" cy="0"/>
          </a:xfrm>
          <a:prstGeom prst="line">
            <a:avLst/>
          </a:prstGeom>
          <a:ln w="19050">
            <a:solidFill>
              <a:schemeClr val="tx1"/>
            </a:solidFill>
          </a:ln>
        </p:spPr>
        <p:style>
          <a:lnRef idx="2">
            <a:schemeClr val="accent6"/>
          </a:lnRef>
          <a:fillRef idx="0">
            <a:schemeClr val="accent6"/>
          </a:fillRef>
          <a:effectRef idx="1">
            <a:schemeClr val="accent6"/>
          </a:effectRef>
          <a:fontRef idx="minor">
            <a:schemeClr val="tx1"/>
          </a:fontRef>
        </p:style>
      </p:cxnSp>
      <p:sp>
        <p:nvSpPr>
          <p:cNvPr id="24" name="TextBox 23"/>
          <p:cNvSpPr txBox="1"/>
          <p:nvPr/>
        </p:nvSpPr>
        <p:spPr>
          <a:xfrm>
            <a:off x="2313118" y="3549135"/>
            <a:ext cx="6216191" cy="1169551"/>
          </a:xfrm>
          <a:prstGeom prst="rect">
            <a:avLst/>
          </a:prstGeom>
          <a:noFill/>
        </p:spPr>
        <p:txBody>
          <a:bodyPr wrap="square" rtlCol="0">
            <a:spAutoFit/>
          </a:bodyPr>
          <a:lstStyle/>
          <a:p>
            <a:r>
              <a:rPr lang="en-US" sz="1400" b="1" dirty="0">
                <a:solidFill>
                  <a:srgbClr val="1482AC"/>
                </a:solidFill>
                <a:latin typeface="Consolas" panose="020B0609020204030204" pitchFamily="49" charset="0"/>
                <a:cs typeface="Consolas" panose="020B0609020204030204" pitchFamily="49" charset="0"/>
              </a:rPr>
              <a:t>x</a:t>
            </a:r>
            <a:r>
              <a:rPr lang="en-US" sz="1400" dirty="0">
                <a:latin typeface="Consolas" panose="020B0609020204030204" pitchFamily="49" charset="0"/>
                <a:cs typeface="Consolas" panose="020B0609020204030204" pitchFamily="49" charset="0"/>
              </a:rPr>
              <a:t> = </a:t>
            </a:r>
            <a:r>
              <a:rPr lang="en-US" sz="1400" dirty="0" err="1">
                <a:latin typeface="Consolas" panose="020B0609020204030204" pitchFamily="49" charset="0"/>
                <a:cs typeface="Consolas" panose="020B0609020204030204" pitchFamily="49" charset="0"/>
              </a:rPr>
              <a:t>sc.parallelize</a:t>
            </a:r>
            <a:r>
              <a:rPr lang="en-US" sz="1400" dirty="0" smtClean="0">
                <a:latin typeface="Consolas" panose="020B0609020204030204" pitchFamily="49" charset="0"/>
                <a:cs typeface="Consolas" panose="020B0609020204030204" pitchFamily="49" charset="0"/>
              </a:rPr>
              <a:t>([2,4,1])</a:t>
            </a:r>
            <a:endParaRPr lang="en-US" sz="1400" dirty="0">
              <a:latin typeface="Consolas" panose="020B0609020204030204" pitchFamily="49" charset="0"/>
              <a:cs typeface="Consolas" panose="020B0609020204030204" pitchFamily="49" charset="0"/>
            </a:endParaRPr>
          </a:p>
          <a:p>
            <a:r>
              <a:rPr lang="en-US" sz="1400" b="1" dirty="0" smtClean="0">
                <a:solidFill>
                  <a:srgbClr val="E68042"/>
                </a:solidFill>
                <a:latin typeface="Consolas" panose="020B0609020204030204" pitchFamily="49" charset="0"/>
                <a:cs typeface="Consolas" panose="020B0609020204030204" pitchFamily="49" charset="0"/>
              </a:rPr>
              <a:t>y</a:t>
            </a:r>
            <a:r>
              <a:rPr lang="en-US" sz="1400" dirty="0" smtClean="0">
                <a:latin typeface="Consolas" panose="020B0609020204030204" pitchFamily="49" charset="0"/>
                <a:cs typeface="Consolas" panose="020B0609020204030204" pitchFamily="49" charset="0"/>
              </a:rPr>
              <a:t> </a:t>
            </a:r>
            <a:r>
              <a:rPr lang="en-US" sz="1400" dirty="0">
                <a:latin typeface="Consolas" panose="020B0609020204030204" pitchFamily="49" charset="0"/>
                <a:cs typeface="Consolas" panose="020B0609020204030204" pitchFamily="49" charset="0"/>
              </a:rPr>
              <a:t>= </a:t>
            </a:r>
            <a:r>
              <a:rPr lang="en-US" sz="1400" b="1" dirty="0" err="1" smtClean="0">
                <a:solidFill>
                  <a:srgbClr val="1482AC"/>
                </a:solidFill>
                <a:latin typeface="Consolas" panose="020B0609020204030204" pitchFamily="49" charset="0"/>
                <a:cs typeface="Consolas" panose="020B0609020204030204" pitchFamily="49" charset="0"/>
              </a:rPr>
              <a:t>x</a:t>
            </a:r>
            <a:r>
              <a:rPr lang="en-US" sz="1400" dirty="0" err="1" smtClean="0">
                <a:latin typeface="Consolas" panose="020B0609020204030204" pitchFamily="49" charset="0"/>
                <a:cs typeface="Consolas" panose="020B0609020204030204" pitchFamily="49" charset="0"/>
              </a:rPr>
              <a:t>.max</a:t>
            </a:r>
            <a:r>
              <a:rPr lang="en-US" sz="1400" dirty="0" smtClean="0">
                <a:latin typeface="Consolas" panose="020B0609020204030204" pitchFamily="49" charset="0"/>
                <a:cs typeface="Consolas" panose="020B0609020204030204" pitchFamily="49" charset="0"/>
              </a:rPr>
              <a:t>()</a:t>
            </a:r>
            <a:endParaRPr lang="en-US" sz="1400" dirty="0">
              <a:latin typeface="Consolas" panose="020B0609020204030204" pitchFamily="49" charset="0"/>
              <a:cs typeface="Consolas" panose="020B0609020204030204" pitchFamily="49" charset="0"/>
            </a:endParaRPr>
          </a:p>
          <a:p>
            <a:endParaRPr lang="en-US" sz="1400" dirty="0">
              <a:latin typeface="Consolas" panose="020B0609020204030204" pitchFamily="49" charset="0"/>
              <a:cs typeface="Consolas" panose="020B0609020204030204" pitchFamily="49" charset="0"/>
            </a:endParaRPr>
          </a:p>
          <a:p>
            <a:r>
              <a:rPr lang="en-US" sz="1400" dirty="0" smtClean="0">
                <a:latin typeface="Consolas" panose="020B0609020204030204" pitchFamily="49" charset="0"/>
                <a:cs typeface="Consolas" panose="020B0609020204030204" pitchFamily="49" charset="0"/>
              </a:rPr>
              <a:t>print(</a:t>
            </a:r>
            <a:r>
              <a:rPr lang="en-US" sz="1400" b="1" dirty="0" err="1" smtClean="0">
                <a:solidFill>
                  <a:srgbClr val="1482AC"/>
                </a:solidFill>
                <a:latin typeface="Consolas" panose="020B0609020204030204" pitchFamily="49" charset="0"/>
                <a:cs typeface="Consolas" panose="020B0609020204030204" pitchFamily="49" charset="0"/>
              </a:rPr>
              <a:t>x</a:t>
            </a:r>
            <a:r>
              <a:rPr lang="en-US" sz="1400" dirty="0" err="1" smtClean="0">
                <a:latin typeface="Consolas" panose="020B0609020204030204" pitchFamily="49" charset="0"/>
                <a:cs typeface="Consolas" panose="020B0609020204030204" pitchFamily="49" charset="0"/>
              </a:rPr>
              <a:t>.collect</a:t>
            </a:r>
            <a:r>
              <a:rPr lang="en-US" sz="1400" dirty="0">
                <a:latin typeface="Consolas" panose="020B0609020204030204" pitchFamily="49" charset="0"/>
                <a:cs typeface="Consolas" panose="020B0609020204030204" pitchFamily="49" charset="0"/>
              </a:rPr>
              <a:t>())</a:t>
            </a:r>
          </a:p>
          <a:p>
            <a:r>
              <a:rPr lang="en-US" sz="1400" dirty="0">
                <a:latin typeface="Consolas" panose="020B0609020204030204" pitchFamily="49" charset="0"/>
                <a:cs typeface="Consolas" panose="020B0609020204030204" pitchFamily="49" charset="0"/>
              </a:rPr>
              <a:t>print(</a:t>
            </a:r>
            <a:r>
              <a:rPr lang="en-US" sz="1400" b="1" dirty="0">
                <a:solidFill>
                  <a:srgbClr val="E68042"/>
                </a:solidFill>
                <a:latin typeface="Consolas" panose="020B0609020204030204" pitchFamily="49" charset="0"/>
                <a:cs typeface="Consolas" panose="020B0609020204030204" pitchFamily="49" charset="0"/>
              </a:rPr>
              <a:t>y</a:t>
            </a:r>
            <a:r>
              <a:rPr lang="en-US" sz="1400" dirty="0">
                <a:latin typeface="Consolas" panose="020B0609020204030204" pitchFamily="49" charset="0"/>
                <a:cs typeface="Consolas" panose="020B0609020204030204" pitchFamily="49" charset="0"/>
              </a:rPr>
              <a:t>)</a:t>
            </a:r>
          </a:p>
        </p:txBody>
      </p:sp>
      <p:sp>
        <p:nvSpPr>
          <p:cNvPr id="25" name="TextBox 24"/>
          <p:cNvSpPr txBox="1"/>
          <p:nvPr/>
        </p:nvSpPr>
        <p:spPr>
          <a:xfrm>
            <a:off x="2313120" y="5214836"/>
            <a:ext cx="5632862" cy="1169551"/>
          </a:xfrm>
          <a:prstGeom prst="rect">
            <a:avLst/>
          </a:prstGeom>
          <a:noFill/>
        </p:spPr>
        <p:txBody>
          <a:bodyPr wrap="square" rtlCol="0">
            <a:spAutoFit/>
          </a:bodyPr>
          <a:lstStyle/>
          <a:p>
            <a:r>
              <a:rPr lang="en-US" sz="1400" dirty="0" err="1" smtClean="0">
                <a:latin typeface="Consolas" panose="020B0609020204030204" pitchFamily="49" charset="0"/>
                <a:ea typeface="Anonymous Pro" panose="02060609030202000504" pitchFamily="49" charset="0"/>
                <a:cs typeface="Consolas" panose="020B0609020204030204" pitchFamily="49" charset="0"/>
              </a:rPr>
              <a:t>val</a:t>
            </a:r>
            <a:r>
              <a:rPr lang="en-US" sz="1400" dirty="0" smtClean="0">
                <a:latin typeface="Consolas" panose="020B0609020204030204" pitchFamily="49" charset="0"/>
                <a:ea typeface="Anonymous Pro" panose="02060609030202000504" pitchFamily="49" charset="0"/>
                <a:cs typeface="Consolas" panose="020B0609020204030204" pitchFamily="49" charset="0"/>
              </a:rPr>
              <a:t> </a:t>
            </a:r>
            <a:r>
              <a:rPr lang="en-US" sz="1400" b="1" dirty="0" smtClean="0">
                <a:solidFill>
                  <a:srgbClr val="0070C0"/>
                </a:solidFill>
                <a:latin typeface="Consolas" panose="020B0609020204030204" pitchFamily="49" charset="0"/>
                <a:ea typeface="Anonymous Pro" panose="02060609030202000504" pitchFamily="49" charset="0"/>
                <a:cs typeface="Consolas" panose="020B0609020204030204" pitchFamily="49" charset="0"/>
              </a:rPr>
              <a:t>x</a:t>
            </a:r>
            <a:r>
              <a:rPr lang="en-US" sz="1400" dirty="0" smtClean="0">
                <a:latin typeface="Consolas" panose="020B0609020204030204" pitchFamily="49" charset="0"/>
                <a:ea typeface="Anonymous Pro" panose="02060609030202000504" pitchFamily="49" charset="0"/>
                <a:cs typeface="Consolas" panose="020B0609020204030204" pitchFamily="49" charset="0"/>
              </a:rPr>
              <a:t> = </a:t>
            </a:r>
            <a:r>
              <a:rPr lang="en-US" sz="1400" dirty="0" err="1" smtClean="0">
                <a:latin typeface="Consolas" panose="020B0609020204030204" pitchFamily="49" charset="0"/>
                <a:ea typeface="Anonymous Pro" panose="02060609030202000504" pitchFamily="49" charset="0"/>
                <a:cs typeface="Consolas" panose="020B0609020204030204" pitchFamily="49" charset="0"/>
              </a:rPr>
              <a:t>sc.parallelize</a:t>
            </a:r>
            <a:r>
              <a:rPr lang="en-US" sz="1400" dirty="0" smtClean="0">
                <a:latin typeface="Consolas" panose="020B0609020204030204" pitchFamily="49" charset="0"/>
                <a:ea typeface="Anonymous Pro" panose="02060609030202000504" pitchFamily="49" charset="0"/>
                <a:cs typeface="Consolas" panose="020B0609020204030204" pitchFamily="49" charset="0"/>
              </a:rPr>
              <a:t>(Array(2,4,1))</a:t>
            </a:r>
          </a:p>
          <a:p>
            <a:r>
              <a:rPr lang="en-US" sz="1400" dirty="0" err="1" smtClean="0">
                <a:latin typeface="Consolas" panose="020B0609020204030204" pitchFamily="49" charset="0"/>
                <a:ea typeface="Anonymous Pro" panose="02060609030202000504" pitchFamily="49" charset="0"/>
                <a:cs typeface="Consolas" panose="020B0609020204030204" pitchFamily="49" charset="0"/>
              </a:rPr>
              <a:t>val</a:t>
            </a:r>
            <a:r>
              <a:rPr lang="en-US" sz="1400" dirty="0" smtClean="0">
                <a:latin typeface="Consolas" panose="020B0609020204030204" pitchFamily="49" charset="0"/>
                <a:ea typeface="Anonymous Pro" panose="02060609030202000504" pitchFamily="49" charset="0"/>
                <a:cs typeface="Consolas" panose="020B0609020204030204" pitchFamily="49" charset="0"/>
              </a:rPr>
              <a:t> </a:t>
            </a:r>
            <a:r>
              <a:rPr lang="en-US" sz="1400" b="1" dirty="0" smtClean="0">
                <a:solidFill>
                  <a:srgbClr val="E8761D"/>
                </a:solidFill>
                <a:latin typeface="Consolas" panose="020B0609020204030204" pitchFamily="49" charset="0"/>
                <a:ea typeface="Anonymous Pro" panose="02060609030202000504" pitchFamily="49" charset="0"/>
                <a:cs typeface="Consolas" panose="020B0609020204030204" pitchFamily="49" charset="0"/>
              </a:rPr>
              <a:t>y</a:t>
            </a:r>
            <a:r>
              <a:rPr lang="en-US" sz="1400" dirty="0" smtClean="0">
                <a:latin typeface="Consolas" panose="020B0609020204030204" pitchFamily="49" charset="0"/>
                <a:ea typeface="Anonymous Pro" panose="02060609030202000504" pitchFamily="49" charset="0"/>
                <a:cs typeface="Consolas" panose="020B0609020204030204" pitchFamily="49" charset="0"/>
              </a:rPr>
              <a:t> = </a:t>
            </a:r>
            <a:r>
              <a:rPr lang="en-US" sz="1400" b="1" dirty="0" err="1" smtClean="0">
                <a:solidFill>
                  <a:srgbClr val="0070C0"/>
                </a:solidFill>
                <a:latin typeface="Consolas" panose="020B0609020204030204" pitchFamily="49" charset="0"/>
                <a:ea typeface="Anonymous Pro" panose="02060609030202000504" pitchFamily="49" charset="0"/>
                <a:cs typeface="Consolas" panose="020B0609020204030204" pitchFamily="49" charset="0"/>
              </a:rPr>
              <a:t>x</a:t>
            </a:r>
            <a:r>
              <a:rPr lang="en-US" sz="1400" dirty="0" err="1" smtClean="0">
                <a:latin typeface="Consolas" panose="020B0609020204030204" pitchFamily="49" charset="0"/>
                <a:ea typeface="Anonymous Pro" panose="02060609030202000504" pitchFamily="49" charset="0"/>
                <a:cs typeface="Consolas" panose="020B0609020204030204" pitchFamily="49" charset="0"/>
              </a:rPr>
              <a:t>.max</a:t>
            </a:r>
            <a:endParaRPr lang="en-US" sz="1400" dirty="0" smtClean="0">
              <a:latin typeface="Consolas" panose="020B0609020204030204" pitchFamily="49" charset="0"/>
              <a:ea typeface="Anonymous Pro" panose="02060609030202000504" pitchFamily="49" charset="0"/>
              <a:cs typeface="Consolas" panose="020B0609020204030204" pitchFamily="49" charset="0"/>
            </a:endParaRPr>
          </a:p>
          <a:p>
            <a:endParaRPr lang="en-US" sz="1400" dirty="0" smtClean="0">
              <a:latin typeface="Consolas" panose="020B0609020204030204" pitchFamily="49" charset="0"/>
              <a:ea typeface="Anonymous Pro" panose="02060609030202000504" pitchFamily="49" charset="0"/>
              <a:cs typeface="Consolas" panose="020B0609020204030204" pitchFamily="49" charset="0"/>
            </a:endParaRPr>
          </a:p>
          <a:p>
            <a:r>
              <a:rPr lang="en-US" sz="1400" dirty="0" err="1" smtClean="0">
                <a:latin typeface="Consolas" panose="020B0609020204030204" pitchFamily="49" charset="0"/>
                <a:ea typeface="Anonymous Pro" panose="02060609030202000504" pitchFamily="49" charset="0"/>
                <a:cs typeface="Consolas" panose="020B0609020204030204" pitchFamily="49" charset="0"/>
              </a:rPr>
              <a:t>println</a:t>
            </a:r>
            <a:r>
              <a:rPr lang="en-US" sz="1400" dirty="0" smtClean="0">
                <a:latin typeface="Consolas" panose="020B0609020204030204" pitchFamily="49" charset="0"/>
                <a:ea typeface="Anonymous Pro" panose="02060609030202000504" pitchFamily="49" charset="0"/>
                <a:cs typeface="Consolas" panose="020B0609020204030204" pitchFamily="49" charset="0"/>
              </a:rPr>
              <a:t>(</a:t>
            </a:r>
            <a:r>
              <a:rPr lang="en-US" sz="1400" b="1" dirty="0" err="1" smtClean="0">
                <a:solidFill>
                  <a:srgbClr val="0070C0"/>
                </a:solidFill>
                <a:latin typeface="Consolas" panose="020B0609020204030204" pitchFamily="49" charset="0"/>
                <a:ea typeface="Anonymous Pro" panose="02060609030202000504" pitchFamily="49" charset="0"/>
                <a:cs typeface="Consolas" panose="020B0609020204030204" pitchFamily="49" charset="0"/>
              </a:rPr>
              <a:t>x</a:t>
            </a:r>
            <a:r>
              <a:rPr lang="en-US" sz="1400" dirty="0" err="1" smtClean="0">
                <a:latin typeface="Consolas" panose="020B0609020204030204" pitchFamily="49" charset="0"/>
                <a:ea typeface="Anonymous Pro" panose="02060609030202000504" pitchFamily="49" charset="0"/>
                <a:cs typeface="Consolas" panose="020B0609020204030204" pitchFamily="49" charset="0"/>
              </a:rPr>
              <a:t>.collect</a:t>
            </a:r>
            <a:r>
              <a:rPr lang="en-US" sz="1400" dirty="0">
                <a:latin typeface="Consolas" panose="020B0609020204030204" pitchFamily="49" charset="0"/>
                <a:ea typeface="Anonymous Pro" panose="02060609030202000504" pitchFamily="49" charset="0"/>
                <a:cs typeface="Consolas" panose="020B0609020204030204" pitchFamily="49" charset="0"/>
              </a:rPr>
              <a:t>().</a:t>
            </a:r>
            <a:r>
              <a:rPr lang="en-US" sz="1400" dirty="0" err="1" smtClean="0">
                <a:latin typeface="Consolas" panose="020B0609020204030204" pitchFamily="49" charset="0"/>
                <a:ea typeface="Anonymous Pro" panose="02060609030202000504" pitchFamily="49" charset="0"/>
                <a:cs typeface="Consolas" panose="020B0609020204030204" pitchFamily="49" charset="0"/>
              </a:rPr>
              <a:t>mkString</a:t>
            </a:r>
            <a:r>
              <a:rPr lang="en-US" sz="1400" dirty="0" smtClean="0">
                <a:latin typeface="Consolas" panose="020B0609020204030204" pitchFamily="49" charset="0"/>
                <a:ea typeface="Anonymous Pro" panose="02060609030202000504" pitchFamily="49" charset="0"/>
                <a:cs typeface="Consolas" panose="020B0609020204030204" pitchFamily="49" charset="0"/>
              </a:rPr>
              <a:t>(", "))</a:t>
            </a:r>
          </a:p>
          <a:p>
            <a:r>
              <a:rPr lang="en-US" sz="1400" dirty="0" err="1" smtClean="0">
                <a:latin typeface="Consolas" panose="020B0609020204030204" pitchFamily="49" charset="0"/>
                <a:ea typeface="Anonymous Pro" panose="02060609030202000504" pitchFamily="49" charset="0"/>
                <a:cs typeface="Consolas" panose="020B0609020204030204" pitchFamily="49" charset="0"/>
              </a:rPr>
              <a:t>println</a:t>
            </a:r>
            <a:r>
              <a:rPr lang="en-US" sz="1400" dirty="0" smtClean="0">
                <a:latin typeface="Consolas" panose="020B0609020204030204" pitchFamily="49" charset="0"/>
                <a:ea typeface="Anonymous Pro" panose="02060609030202000504" pitchFamily="49" charset="0"/>
                <a:cs typeface="Consolas" panose="020B0609020204030204" pitchFamily="49" charset="0"/>
              </a:rPr>
              <a:t>(</a:t>
            </a:r>
            <a:r>
              <a:rPr lang="en-US" sz="1400" b="1" dirty="0" smtClean="0">
                <a:solidFill>
                  <a:srgbClr val="E8761D"/>
                </a:solidFill>
                <a:latin typeface="Consolas" panose="020B0609020204030204" pitchFamily="49" charset="0"/>
                <a:ea typeface="Anonymous Pro" panose="02060609030202000504" pitchFamily="49" charset="0"/>
                <a:cs typeface="Consolas" panose="020B0609020204030204" pitchFamily="49" charset="0"/>
              </a:rPr>
              <a:t>y</a:t>
            </a:r>
            <a:r>
              <a:rPr lang="en-US" sz="1400" dirty="0" smtClean="0">
                <a:latin typeface="Consolas" panose="020B0609020204030204" pitchFamily="49" charset="0"/>
                <a:ea typeface="Anonymous Pro" panose="02060609030202000504" pitchFamily="49" charset="0"/>
                <a:cs typeface="Consolas" panose="020B0609020204030204" pitchFamily="49" charset="0"/>
              </a:rPr>
              <a:t>)</a:t>
            </a:r>
            <a:endParaRPr lang="en-US" sz="1400" dirty="0">
              <a:latin typeface="Consolas" panose="020B0609020204030204" pitchFamily="49" charset="0"/>
              <a:ea typeface="Anonymous Pro" panose="02060609030202000504" pitchFamily="49" charset="0"/>
              <a:cs typeface="Consolas" panose="020B0609020204030204" pitchFamily="49" charset="0"/>
            </a:endParaRPr>
          </a:p>
        </p:txBody>
      </p:sp>
      <p:pic>
        <p:nvPicPr>
          <p:cNvPr id="27" name="Picture 2" descr="http://inwallspeakers1.com/wp-content/uploads/2014/07/printer-icon-transparent.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7446" y="6015921"/>
            <a:ext cx="773050" cy="685438"/>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4" descr="http://upload.wikimedia.org/wikipedia/commons/thumb/c/c8/Gaussian_distribution.svg/1280px-Gaussian_distribution.svg.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125075" y="5829821"/>
            <a:ext cx="1828800" cy="871538"/>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p:cNvSpPr txBox="1"/>
          <p:nvPr/>
        </p:nvSpPr>
        <p:spPr>
          <a:xfrm>
            <a:off x="6572629" y="1062018"/>
            <a:ext cx="301896" cy="307777"/>
          </a:xfrm>
          <a:prstGeom prst="rect">
            <a:avLst/>
          </a:prstGeom>
          <a:noFill/>
        </p:spPr>
        <p:txBody>
          <a:bodyPr wrap="square" rtlCol="0">
            <a:spAutoFit/>
          </a:bodyPr>
          <a:lstStyle/>
          <a:p>
            <a:pPr algn="ctr"/>
            <a:r>
              <a:rPr lang="en-US" sz="1400" dirty="0" smtClean="0">
                <a:solidFill>
                  <a:schemeClr val="bg1"/>
                </a:solidFill>
              </a:rPr>
              <a:t>2</a:t>
            </a:r>
            <a:endParaRPr lang="en-US" sz="1400" dirty="0">
              <a:solidFill>
                <a:schemeClr val="bg1"/>
              </a:solidFill>
            </a:endParaRPr>
          </a:p>
        </p:txBody>
      </p:sp>
      <p:sp>
        <p:nvSpPr>
          <p:cNvPr id="30" name="TextBox 29"/>
          <p:cNvSpPr txBox="1"/>
          <p:nvPr/>
        </p:nvSpPr>
        <p:spPr>
          <a:xfrm>
            <a:off x="5792235" y="312704"/>
            <a:ext cx="301896" cy="307777"/>
          </a:xfrm>
          <a:prstGeom prst="rect">
            <a:avLst/>
          </a:prstGeom>
          <a:noFill/>
        </p:spPr>
        <p:txBody>
          <a:bodyPr wrap="square" rtlCol="0">
            <a:spAutoFit/>
          </a:bodyPr>
          <a:lstStyle/>
          <a:p>
            <a:pPr algn="ctr"/>
            <a:r>
              <a:rPr lang="en-US" sz="1400" dirty="0" smtClean="0">
                <a:solidFill>
                  <a:schemeClr val="bg1"/>
                </a:solidFill>
              </a:rPr>
              <a:t>1</a:t>
            </a:r>
            <a:endParaRPr lang="en-US" sz="1400" dirty="0">
              <a:solidFill>
                <a:schemeClr val="bg1"/>
              </a:solidFill>
            </a:endParaRPr>
          </a:p>
        </p:txBody>
      </p:sp>
      <p:sp>
        <p:nvSpPr>
          <p:cNvPr id="31" name="TextBox 30"/>
          <p:cNvSpPr txBox="1"/>
          <p:nvPr/>
        </p:nvSpPr>
        <p:spPr>
          <a:xfrm>
            <a:off x="6191582" y="717156"/>
            <a:ext cx="301896" cy="307777"/>
          </a:xfrm>
          <a:prstGeom prst="rect">
            <a:avLst/>
          </a:prstGeom>
          <a:noFill/>
        </p:spPr>
        <p:txBody>
          <a:bodyPr wrap="square" rtlCol="0">
            <a:spAutoFit/>
          </a:bodyPr>
          <a:lstStyle/>
          <a:p>
            <a:pPr algn="ctr"/>
            <a:r>
              <a:rPr lang="en-US" sz="1400" dirty="0">
                <a:solidFill>
                  <a:schemeClr val="bg1"/>
                </a:solidFill>
              </a:rPr>
              <a:t>4</a:t>
            </a:r>
          </a:p>
        </p:txBody>
      </p:sp>
      <p:sp>
        <p:nvSpPr>
          <p:cNvPr id="32" name="TextBox 31"/>
          <p:cNvSpPr txBox="1"/>
          <p:nvPr/>
        </p:nvSpPr>
        <p:spPr>
          <a:xfrm>
            <a:off x="8149420" y="15577"/>
            <a:ext cx="1477030" cy="1015663"/>
          </a:xfrm>
          <a:prstGeom prst="rect">
            <a:avLst/>
          </a:prstGeom>
          <a:noFill/>
        </p:spPr>
        <p:txBody>
          <a:bodyPr wrap="square" rtlCol="0">
            <a:spAutoFit/>
          </a:bodyPr>
          <a:lstStyle/>
          <a:p>
            <a:r>
              <a:rPr lang="en-US" sz="6000" i="1" dirty="0" smtClean="0">
                <a:latin typeface="Times New Roman" panose="02020603050405020304" pitchFamily="18" charset="0"/>
                <a:cs typeface="Times New Roman" panose="02020603050405020304" pitchFamily="18" charset="0"/>
              </a:rPr>
              <a:t>max</a:t>
            </a:r>
            <a:endParaRPr lang="en-US" sz="60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9613381"/>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sum</a:t>
            </a:r>
            <a:endParaRPr lang="en-US" sz="4800" dirty="0">
              <a:solidFill>
                <a:schemeClr val="bg2">
                  <a:lumMod val="50000"/>
                </a:schemeClr>
              </a:solidFill>
            </a:endParaRPr>
          </a:p>
        </p:txBody>
      </p:sp>
      <p:sp>
        <p:nvSpPr>
          <p:cNvPr id="35" name="Rectangle 34"/>
          <p:cNvSpPr/>
          <p:nvPr/>
        </p:nvSpPr>
        <p:spPr>
          <a:xfrm>
            <a:off x="2080298" y="3003377"/>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2472647" y="336658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2860692" y="3700912"/>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8025053" y="3366583"/>
            <a:ext cx="2519122" cy="1079995"/>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p:cNvSpPr txBox="1"/>
          <p:nvPr/>
        </p:nvSpPr>
        <p:spPr>
          <a:xfrm>
            <a:off x="8025053" y="3366583"/>
            <a:ext cx="463696" cy="461665"/>
          </a:xfrm>
          <a:prstGeom prst="rect">
            <a:avLst/>
          </a:prstGeom>
          <a:noFill/>
        </p:spPr>
        <p:txBody>
          <a:bodyPr wrap="square" rtlCol="0">
            <a:spAutoFit/>
          </a:bodyPr>
          <a:lstStyle/>
          <a:p>
            <a:pPr algn="ctr"/>
            <a:r>
              <a:rPr lang="en-US" sz="2400" dirty="0" smtClean="0">
                <a:latin typeface="Consolas" panose="020B0609020204030204" pitchFamily="49" charset="0"/>
                <a:cs typeface="Consolas" panose="020B0609020204030204" pitchFamily="49" charset="0"/>
              </a:rPr>
              <a:t>7</a:t>
            </a:r>
            <a:endParaRPr lang="en-US" sz="2400" dirty="0">
              <a:latin typeface="Consolas" panose="020B0609020204030204" pitchFamily="49" charset="0"/>
              <a:cs typeface="Consolas" panose="020B0609020204030204" pitchFamily="49" charset="0"/>
            </a:endParaRPr>
          </a:p>
        </p:txBody>
      </p:sp>
      <p:pic>
        <p:nvPicPr>
          <p:cNvPr id="45" name="Picture 44"/>
          <p:cNvPicPr>
            <a:picLocks noChangeAspect="1"/>
          </p:cNvPicPr>
          <p:nvPr/>
        </p:nvPicPr>
        <p:blipFill>
          <a:blip r:embed="rId3"/>
          <a:stretch>
            <a:fillRect/>
          </a:stretch>
        </p:blipFill>
        <p:spPr>
          <a:xfrm>
            <a:off x="9810750" y="3964257"/>
            <a:ext cx="628650" cy="404987"/>
          </a:xfrm>
          <a:prstGeom prst="rect">
            <a:avLst/>
          </a:prstGeom>
        </p:spPr>
      </p:pic>
      <p:pic>
        <p:nvPicPr>
          <p:cNvPr id="14" name="Picture 2" descr="http://inwallspeakers1.com/wp-content/uploads/2014/07/printer-icon-transparent.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446" y="6015921"/>
            <a:ext cx="773050" cy="685438"/>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2860692" y="3752691"/>
            <a:ext cx="301896" cy="307777"/>
          </a:xfrm>
          <a:prstGeom prst="rect">
            <a:avLst/>
          </a:prstGeom>
          <a:noFill/>
        </p:spPr>
        <p:txBody>
          <a:bodyPr wrap="square" rtlCol="0">
            <a:spAutoFit/>
          </a:bodyPr>
          <a:lstStyle/>
          <a:p>
            <a:pPr algn="ctr"/>
            <a:r>
              <a:rPr lang="en-US" sz="1400" dirty="0" smtClean="0">
                <a:solidFill>
                  <a:schemeClr val="bg1"/>
                </a:solidFill>
              </a:rPr>
              <a:t>2</a:t>
            </a:r>
            <a:endParaRPr lang="en-US" sz="1400" dirty="0">
              <a:solidFill>
                <a:schemeClr val="bg1"/>
              </a:solidFill>
            </a:endParaRPr>
          </a:p>
        </p:txBody>
      </p:sp>
      <p:sp>
        <p:nvSpPr>
          <p:cNvPr id="16" name="TextBox 15"/>
          <p:cNvSpPr txBox="1"/>
          <p:nvPr/>
        </p:nvSpPr>
        <p:spPr>
          <a:xfrm>
            <a:off x="2080298" y="3003377"/>
            <a:ext cx="301896" cy="307777"/>
          </a:xfrm>
          <a:prstGeom prst="rect">
            <a:avLst/>
          </a:prstGeom>
          <a:noFill/>
        </p:spPr>
        <p:txBody>
          <a:bodyPr wrap="square" rtlCol="0">
            <a:spAutoFit/>
          </a:bodyPr>
          <a:lstStyle/>
          <a:p>
            <a:pPr algn="ctr"/>
            <a:r>
              <a:rPr lang="en-US" sz="1400" dirty="0" smtClean="0">
                <a:solidFill>
                  <a:schemeClr val="bg1"/>
                </a:solidFill>
              </a:rPr>
              <a:t>1</a:t>
            </a:r>
            <a:endParaRPr lang="en-US" sz="1400" dirty="0">
              <a:solidFill>
                <a:schemeClr val="bg1"/>
              </a:solidFill>
            </a:endParaRPr>
          </a:p>
        </p:txBody>
      </p:sp>
      <p:sp>
        <p:nvSpPr>
          <p:cNvPr id="17" name="TextBox 16"/>
          <p:cNvSpPr txBox="1"/>
          <p:nvPr/>
        </p:nvSpPr>
        <p:spPr>
          <a:xfrm>
            <a:off x="2479645" y="3407829"/>
            <a:ext cx="301896" cy="307777"/>
          </a:xfrm>
          <a:prstGeom prst="rect">
            <a:avLst/>
          </a:prstGeom>
          <a:noFill/>
        </p:spPr>
        <p:txBody>
          <a:bodyPr wrap="square" rtlCol="0">
            <a:spAutoFit/>
          </a:bodyPr>
          <a:lstStyle/>
          <a:p>
            <a:pPr algn="ctr"/>
            <a:r>
              <a:rPr lang="en-US" sz="1400" dirty="0">
                <a:solidFill>
                  <a:schemeClr val="bg1"/>
                </a:solidFill>
              </a:rPr>
              <a:t>4</a:t>
            </a:r>
          </a:p>
        </p:txBody>
      </p:sp>
      <p:pic>
        <p:nvPicPr>
          <p:cNvPr id="18" name="Picture 4" descr="http://upload.wikimedia.org/wikipedia/commons/thumb/c/c8/Gaussian_distribution.svg/1280px-Gaussian_distribution.sv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25075" y="5829821"/>
            <a:ext cx="1828800" cy="871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5277037"/>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42"/>
          <p:cNvPicPr>
            <a:picLocks noChangeAspect="1"/>
          </p:cNvPicPr>
          <p:nvPr/>
        </p:nvPicPr>
        <p:blipFill>
          <a:blip r:embed="rId3"/>
          <a:stretch>
            <a:fillRect/>
          </a:stretch>
        </p:blipFill>
        <p:spPr>
          <a:xfrm>
            <a:off x="7486280" y="4819096"/>
            <a:ext cx="542450" cy="542450"/>
          </a:xfrm>
          <a:prstGeom prst="rect">
            <a:avLst/>
          </a:prstGeom>
        </p:spPr>
      </p:pic>
      <p:sp>
        <p:nvSpPr>
          <p:cNvPr id="44" name="TextBox 43"/>
          <p:cNvSpPr txBox="1"/>
          <p:nvPr/>
        </p:nvSpPr>
        <p:spPr>
          <a:xfrm>
            <a:off x="8387969" y="4682111"/>
            <a:ext cx="516367" cy="338554"/>
          </a:xfrm>
          <a:prstGeom prst="rect">
            <a:avLst/>
          </a:prstGeom>
          <a:noFill/>
        </p:spPr>
        <p:txBody>
          <a:bodyPr wrap="square" rtlCol="0">
            <a:spAutoFit/>
          </a:bodyPr>
          <a:lstStyle/>
          <a:p>
            <a:r>
              <a:rPr lang="en-US" sz="1600" b="1" dirty="0" smtClean="0">
                <a:solidFill>
                  <a:srgbClr val="1482AC"/>
                </a:solidFill>
                <a:latin typeface="Consolas" panose="020B0609020204030204" pitchFamily="49" charset="0"/>
                <a:ea typeface="Anonymous Pro" panose="02060609030202000504" pitchFamily="49" charset="0"/>
                <a:cs typeface="Consolas" panose="020B0609020204030204" pitchFamily="49" charset="0"/>
              </a:rPr>
              <a:t>x:</a:t>
            </a:r>
            <a:endParaRPr lang="en-US" b="1" dirty="0"/>
          </a:p>
        </p:txBody>
      </p:sp>
      <p:sp>
        <p:nvSpPr>
          <p:cNvPr id="45" name="TextBox 44"/>
          <p:cNvSpPr txBox="1"/>
          <p:nvPr/>
        </p:nvSpPr>
        <p:spPr>
          <a:xfrm>
            <a:off x="8398602" y="5121672"/>
            <a:ext cx="516367" cy="338554"/>
          </a:xfrm>
          <a:prstGeom prst="rect">
            <a:avLst/>
          </a:prstGeom>
          <a:noFill/>
        </p:spPr>
        <p:txBody>
          <a:bodyPr wrap="square" rtlCol="0">
            <a:spAutoFit/>
          </a:bodyPr>
          <a:lstStyle/>
          <a:p>
            <a:r>
              <a:rPr lang="en-US" sz="1600" b="1" dirty="0" smtClean="0">
                <a:solidFill>
                  <a:srgbClr val="E68042"/>
                </a:solidFill>
                <a:latin typeface="Consolas" panose="020B0609020204030204" pitchFamily="49" charset="0"/>
                <a:ea typeface="Anonymous Pro" panose="02060609030202000504" pitchFamily="49" charset="0"/>
                <a:cs typeface="Consolas" panose="020B0609020204030204" pitchFamily="49" charset="0"/>
              </a:rPr>
              <a:t>y:</a:t>
            </a:r>
            <a:endParaRPr lang="en-US" b="1" dirty="0">
              <a:solidFill>
                <a:srgbClr val="E68042"/>
              </a:solidFill>
            </a:endParaRPr>
          </a:p>
        </p:txBody>
      </p:sp>
      <p:sp>
        <p:nvSpPr>
          <p:cNvPr id="46" name="TextBox 45"/>
          <p:cNvSpPr txBox="1"/>
          <p:nvPr/>
        </p:nvSpPr>
        <p:spPr>
          <a:xfrm>
            <a:off x="7687157" y="2546252"/>
            <a:ext cx="2312165" cy="307777"/>
          </a:xfrm>
          <a:prstGeom prst="rect">
            <a:avLst/>
          </a:prstGeom>
          <a:noFill/>
        </p:spPr>
        <p:txBody>
          <a:bodyPr wrap="square" rtlCol="0">
            <a:spAutoFit/>
          </a:bodyPr>
          <a:lstStyle/>
          <a:p>
            <a:r>
              <a:rPr lang="en-US" sz="1400" b="1" dirty="0" smtClean="0">
                <a:latin typeface="Consolas" panose="020B0609020204030204" pitchFamily="49" charset="0"/>
                <a:cs typeface="Consolas" panose="020B0609020204030204" pitchFamily="49" charset="0"/>
              </a:rPr>
              <a:t>sum()</a:t>
            </a:r>
            <a:endParaRPr lang="en-US" sz="1400" b="1" dirty="0">
              <a:latin typeface="Consolas" panose="020B0609020204030204" pitchFamily="49" charset="0"/>
              <a:cs typeface="Consolas" panose="020B0609020204030204" pitchFamily="49" charset="0"/>
            </a:endParaRPr>
          </a:p>
        </p:txBody>
      </p:sp>
      <p:sp>
        <p:nvSpPr>
          <p:cNvPr id="47" name="Rectangle 46"/>
          <p:cNvSpPr/>
          <p:nvPr/>
        </p:nvSpPr>
        <p:spPr>
          <a:xfrm>
            <a:off x="6781162" y="2932379"/>
            <a:ext cx="6971803" cy="369332"/>
          </a:xfrm>
          <a:prstGeom prst="rect">
            <a:avLst/>
          </a:prstGeom>
        </p:spPr>
        <p:txBody>
          <a:bodyPr wrap="square">
            <a:spAutoFit/>
          </a:bodyPr>
          <a:lstStyle/>
          <a:p>
            <a:r>
              <a:rPr lang="en-US" dirty="0" smtClean="0"/>
              <a:t>Return the sum of the items in the </a:t>
            </a:r>
            <a:r>
              <a:rPr lang="en-US" dirty="0"/>
              <a:t>RDD</a:t>
            </a:r>
          </a:p>
        </p:txBody>
      </p:sp>
      <p:sp>
        <p:nvSpPr>
          <p:cNvPr id="63" name="TextBox 62"/>
          <p:cNvSpPr txBox="1"/>
          <p:nvPr/>
        </p:nvSpPr>
        <p:spPr>
          <a:xfrm>
            <a:off x="8740025" y="4717786"/>
            <a:ext cx="3637936" cy="738664"/>
          </a:xfrm>
          <a:prstGeom prst="rect">
            <a:avLst/>
          </a:prstGeom>
          <a:noFill/>
        </p:spPr>
        <p:txBody>
          <a:bodyPr wrap="square" rtlCol="0">
            <a:spAutoFit/>
          </a:bodyPr>
          <a:lstStyle/>
          <a:p>
            <a:r>
              <a:rPr lang="en-US" sz="1400" dirty="0" smtClean="0">
                <a:latin typeface="Consolas" panose="020B0609020204030204" pitchFamily="49" charset="0"/>
                <a:cs typeface="Consolas" panose="020B0609020204030204" pitchFamily="49" charset="0"/>
              </a:rPr>
              <a:t>[2, 4, 1]</a:t>
            </a:r>
          </a:p>
          <a:p>
            <a:endParaRPr lang="en-US" sz="1400" dirty="0" smtClean="0">
              <a:latin typeface="Consolas" panose="020B0609020204030204" pitchFamily="49" charset="0"/>
              <a:cs typeface="Consolas" panose="020B0609020204030204" pitchFamily="49" charset="0"/>
            </a:endParaRPr>
          </a:p>
          <a:p>
            <a:r>
              <a:rPr lang="en-US" sz="1400" dirty="0" smtClean="0">
                <a:latin typeface="Consolas" panose="020B0609020204030204" pitchFamily="49" charset="0"/>
                <a:cs typeface="Consolas" panose="020B0609020204030204" pitchFamily="49" charset="0"/>
              </a:rPr>
              <a:t>7</a:t>
            </a:r>
            <a:endParaRPr lang="en-US" sz="1400" dirty="0">
              <a:latin typeface="Consolas" panose="020B0609020204030204" pitchFamily="49" charset="0"/>
              <a:cs typeface="Consolas" panose="020B0609020204030204" pitchFamily="49" charset="0"/>
            </a:endParaRPr>
          </a:p>
        </p:txBody>
      </p:sp>
      <p:sp>
        <p:nvSpPr>
          <p:cNvPr id="26" name="Title 1"/>
          <p:cNvSpPr txBox="1">
            <a:spLocks/>
          </p:cNvSpPr>
          <p:nvPr/>
        </p:nvSpPr>
        <p:spPr>
          <a:xfrm>
            <a:off x="838972" y="887588"/>
            <a:ext cx="4697388" cy="849512"/>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sz="4000" dirty="0" smtClean="0"/>
              <a:t>sum</a:t>
            </a:r>
            <a:endParaRPr lang="en-US" sz="4000" dirty="0">
              <a:solidFill>
                <a:schemeClr val="bg2">
                  <a:lumMod val="50000"/>
                </a:schemeClr>
              </a:solidFill>
            </a:endParaRPr>
          </a:p>
        </p:txBody>
      </p:sp>
      <p:sp>
        <p:nvSpPr>
          <p:cNvPr id="35" name="Rectangle 34"/>
          <p:cNvSpPr/>
          <p:nvPr/>
        </p:nvSpPr>
        <p:spPr>
          <a:xfrm>
            <a:off x="5792235" y="336778"/>
            <a:ext cx="1844146" cy="790620"/>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6184584" y="699984"/>
            <a:ext cx="1844146" cy="790620"/>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6572629" y="1034313"/>
            <a:ext cx="1844146" cy="790620"/>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p:cNvSpPr/>
          <p:nvPr/>
        </p:nvSpPr>
        <p:spPr>
          <a:xfrm>
            <a:off x="9982200" y="658747"/>
            <a:ext cx="1758752" cy="8846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p:cNvSpPr txBox="1"/>
          <p:nvPr/>
        </p:nvSpPr>
        <p:spPr>
          <a:xfrm>
            <a:off x="9982200" y="654971"/>
            <a:ext cx="463696" cy="461665"/>
          </a:xfrm>
          <a:prstGeom prst="rect">
            <a:avLst/>
          </a:prstGeom>
          <a:noFill/>
        </p:spPr>
        <p:txBody>
          <a:bodyPr wrap="square" rtlCol="0">
            <a:spAutoFit/>
          </a:bodyPr>
          <a:lstStyle/>
          <a:p>
            <a:pPr algn="ctr"/>
            <a:r>
              <a:rPr lang="en-US" sz="2400" dirty="0" smtClean="0">
                <a:latin typeface="Consolas" panose="020B0609020204030204" pitchFamily="49" charset="0"/>
                <a:cs typeface="Consolas" panose="020B0609020204030204" pitchFamily="49" charset="0"/>
              </a:rPr>
              <a:t>7</a:t>
            </a:r>
            <a:endParaRPr lang="en-US" sz="2400" dirty="0">
              <a:latin typeface="Consolas" panose="020B0609020204030204" pitchFamily="49" charset="0"/>
              <a:cs typeface="Consolas" panose="020B0609020204030204" pitchFamily="49" charset="0"/>
            </a:endParaRPr>
          </a:p>
        </p:txBody>
      </p:sp>
      <p:pic>
        <p:nvPicPr>
          <p:cNvPr id="66" name="Picture 65"/>
          <p:cNvPicPr>
            <a:picLocks noChangeAspect="1"/>
          </p:cNvPicPr>
          <p:nvPr/>
        </p:nvPicPr>
        <p:blipFill>
          <a:blip r:embed="rId4"/>
          <a:stretch>
            <a:fillRect/>
          </a:stretch>
        </p:blipFill>
        <p:spPr>
          <a:xfrm>
            <a:off x="11191875" y="1179846"/>
            <a:ext cx="444302" cy="286227"/>
          </a:xfrm>
          <a:prstGeom prst="rect">
            <a:avLst/>
          </a:prstGeom>
        </p:spPr>
      </p:pic>
      <p:pic>
        <p:nvPicPr>
          <p:cNvPr id="21" name="Picture 2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70038" y="5496998"/>
            <a:ext cx="384473" cy="566349"/>
          </a:xfrm>
          <a:prstGeom prst="rect">
            <a:avLst/>
          </a:prstGeom>
        </p:spPr>
      </p:pic>
      <p:pic>
        <p:nvPicPr>
          <p:cNvPr id="22" name="Picture 2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80160" y="3815985"/>
            <a:ext cx="564230" cy="564230"/>
          </a:xfrm>
          <a:prstGeom prst="rect">
            <a:avLst/>
          </a:prstGeom>
        </p:spPr>
      </p:pic>
      <p:cxnSp>
        <p:nvCxnSpPr>
          <p:cNvPr id="23" name="Straight Connector 22"/>
          <p:cNvCxnSpPr/>
          <p:nvPr/>
        </p:nvCxnSpPr>
        <p:spPr>
          <a:xfrm>
            <a:off x="2316385" y="4893485"/>
            <a:ext cx="4627096" cy="0"/>
          </a:xfrm>
          <a:prstGeom prst="line">
            <a:avLst/>
          </a:prstGeom>
          <a:ln w="19050">
            <a:solidFill>
              <a:schemeClr val="tx1"/>
            </a:solidFill>
          </a:ln>
        </p:spPr>
        <p:style>
          <a:lnRef idx="2">
            <a:schemeClr val="accent6"/>
          </a:lnRef>
          <a:fillRef idx="0">
            <a:schemeClr val="accent6"/>
          </a:fillRef>
          <a:effectRef idx="1">
            <a:schemeClr val="accent6"/>
          </a:effectRef>
          <a:fontRef idx="minor">
            <a:schemeClr val="tx1"/>
          </a:fontRef>
        </p:style>
      </p:cxnSp>
      <p:sp>
        <p:nvSpPr>
          <p:cNvPr id="24" name="TextBox 23"/>
          <p:cNvSpPr txBox="1"/>
          <p:nvPr/>
        </p:nvSpPr>
        <p:spPr>
          <a:xfrm>
            <a:off x="2313118" y="3549135"/>
            <a:ext cx="6216191" cy="1169551"/>
          </a:xfrm>
          <a:prstGeom prst="rect">
            <a:avLst/>
          </a:prstGeom>
          <a:noFill/>
        </p:spPr>
        <p:txBody>
          <a:bodyPr wrap="square" rtlCol="0">
            <a:spAutoFit/>
          </a:bodyPr>
          <a:lstStyle/>
          <a:p>
            <a:r>
              <a:rPr lang="en-US" sz="1400" b="1" dirty="0">
                <a:solidFill>
                  <a:srgbClr val="1482AC"/>
                </a:solidFill>
                <a:latin typeface="Consolas" panose="020B0609020204030204" pitchFamily="49" charset="0"/>
                <a:cs typeface="Consolas" panose="020B0609020204030204" pitchFamily="49" charset="0"/>
              </a:rPr>
              <a:t>x</a:t>
            </a:r>
            <a:r>
              <a:rPr lang="en-US" sz="1400" dirty="0">
                <a:latin typeface="Consolas" panose="020B0609020204030204" pitchFamily="49" charset="0"/>
                <a:cs typeface="Consolas" panose="020B0609020204030204" pitchFamily="49" charset="0"/>
              </a:rPr>
              <a:t> = </a:t>
            </a:r>
            <a:r>
              <a:rPr lang="en-US" sz="1400" dirty="0" err="1">
                <a:latin typeface="Consolas" panose="020B0609020204030204" pitchFamily="49" charset="0"/>
                <a:cs typeface="Consolas" panose="020B0609020204030204" pitchFamily="49" charset="0"/>
              </a:rPr>
              <a:t>sc.parallelize</a:t>
            </a:r>
            <a:r>
              <a:rPr lang="en-US" sz="1400" dirty="0" smtClean="0">
                <a:latin typeface="Consolas" panose="020B0609020204030204" pitchFamily="49" charset="0"/>
                <a:cs typeface="Consolas" panose="020B0609020204030204" pitchFamily="49" charset="0"/>
              </a:rPr>
              <a:t>([2,4,1])</a:t>
            </a:r>
            <a:endParaRPr lang="en-US" sz="1400" dirty="0">
              <a:latin typeface="Consolas" panose="020B0609020204030204" pitchFamily="49" charset="0"/>
              <a:cs typeface="Consolas" panose="020B0609020204030204" pitchFamily="49" charset="0"/>
            </a:endParaRPr>
          </a:p>
          <a:p>
            <a:r>
              <a:rPr lang="en-US" sz="1400" b="1" dirty="0" smtClean="0">
                <a:solidFill>
                  <a:srgbClr val="E68042"/>
                </a:solidFill>
                <a:latin typeface="Consolas" panose="020B0609020204030204" pitchFamily="49" charset="0"/>
                <a:cs typeface="Consolas" panose="020B0609020204030204" pitchFamily="49" charset="0"/>
              </a:rPr>
              <a:t>y</a:t>
            </a:r>
            <a:r>
              <a:rPr lang="en-US" sz="1400" dirty="0" smtClean="0">
                <a:latin typeface="Consolas" panose="020B0609020204030204" pitchFamily="49" charset="0"/>
                <a:cs typeface="Consolas" panose="020B0609020204030204" pitchFamily="49" charset="0"/>
              </a:rPr>
              <a:t> </a:t>
            </a:r>
            <a:r>
              <a:rPr lang="en-US" sz="1400" dirty="0">
                <a:latin typeface="Consolas" panose="020B0609020204030204" pitchFamily="49" charset="0"/>
                <a:cs typeface="Consolas" panose="020B0609020204030204" pitchFamily="49" charset="0"/>
              </a:rPr>
              <a:t>= </a:t>
            </a:r>
            <a:r>
              <a:rPr lang="en-US" sz="1400" b="1" dirty="0" err="1" smtClean="0">
                <a:solidFill>
                  <a:srgbClr val="1482AC"/>
                </a:solidFill>
                <a:latin typeface="Consolas" panose="020B0609020204030204" pitchFamily="49" charset="0"/>
                <a:cs typeface="Consolas" panose="020B0609020204030204" pitchFamily="49" charset="0"/>
              </a:rPr>
              <a:t>x</a:t>
            </a:r>
            <a:r>
              <a:rPr lang="en-US" sz="1400" dirty="0" err="1" smtClean="0">
                <a:latin typeface="Consolas" panose="020B0609020204030204" pitchFamily="49" charset="0"/>
                <a:cs typeface="Consolas" panose="020B0609020204030204" pitchFamily="49" charset="0"/>
              </a:rPr>
              <a:t>.sum</a:t>
            </a:r>
            <a:r>
              <a:rPr lang="en-US" sz="1400" dirty="0" smtClean="0">
                <a:latin typeface="Consolas" panose="020B0609020204030204" pitchFamily="49" charset="0"/>
                <a:cs typeface="Consolas" panose="020B0609020204030204" pitchFamily="49" charset="0"/>
              </a:rPr>
              <a:t>()</a:t>
            </a:r>
            <a:endParaRPr lang="en-US" sz="1400" dirty="0">
              <a:latin typeface="Consolas" panose="020B0609020204030204" pitchFamily="49" charset="0"/>
              <a:cs typeface="Consolas" panose="020B0609020204030204" pitchFamily="49" charset="0"/>
            </a:endParaRPr>
          </a:p>
          <a:p>
            <a:endParaRPr lang="en-US" sz="1400" dirty="0">
              <a:latin typeface="Consolas" panose="020B0609020204030204" pitchFamily="49" charset="0"/>
              <a:cs typeface="Consolas" panose="020B0609020204030204" pitchFamily="49" charset="0"/>
            </a:endParaRPr>
          </a:p>
          <a:p>
            <a:r>
              <a:rPr lang="en-US" sz="1400" dirty="0" smtClean="0">
                <a:latin typeface="Consolas" panose="020B0609020204030204" pitchFamily="49" charset="0"/>
                <a:cs typeface="Consolas" panose="020B0609020204030204" pitchFamily="49" charset="0"/>
              </a:rPr>
              <a:t>print(</a:t>
            </a:r>
            <a:r>
              <a:rPr lang="en-US" sz="1400" b="1" dirty="0" err="1" smtClean="0">
                <a:solidFill>
                  <a:srgbClr val="1482AC"/>
                </a:solidFill>
                <a:latin typeface="Consolas" panose="020B0609020204030204" pitchFamily="49" charset="0"/>
                <a:cs typeface="Consolas" panose="020B0609020204030204" pitchFamily="49" charset="0"/>
              </a:rPr>
              <a:t>x</a:t>
            </a:r>
            <a:r>
              <a:rPr lang="en-US" sz="1400" dirty="0" err="1" smtClean="0">
                <a:latin typeface="Consolas" panose="020B0609020204030204" pitchFamily="49" charset="0"/>
                <a:cs typeface="Consolas" panose="020B0609020204030204" pitchFamily="49" charset="0"/>
              </a:rPr>
              <a:t>.collect</a:t>
            </a:r>
            <a:r>
              <a:rPr lang="en-US" sz="1400" dirty="0">
                <a:latin typeface="Consolas" panose="020B0609020204030204" pitchFamily="49" charset="0"/>
                <a:cs typeface="Consolas" panose="020B0609020204030204" pitchFamily="49" charset="0"/>
              </a:rPr>
              <a:t>())</a:t>
            </a:r>
          </a:p>
          <a:p>
            <a:r>
              <a:rPr lang="en-US" sz="1400" dirty="0">
                <a:latin typeface="Consolas" panose="020B0609020204030204" pitchFamily="49" charset="0"/>
                <a:cs typeface="Consolas" panose="020B0609020204030204" pitchFamily="49" charset="0"/>
              </a:rPr>
              <a:t>print(</a:t>
            </a:r>
            <a:r>
              <a:rPr lang="en-US" sz="1400" b="1" dirty="0">
                <a:solidFill>
                  <a:srgbClr val="E68042"/>
                </a:solidFill>
                <a:latin typeface="Consolas" panose="020B0609020204030204" pitchFamily="49" charset="0"/>
                <a:cs typeface="Consolas" panose="020B0609020204030204" pitchFamily="49" charset="0"/>
              </a:rPr>
              <a:t>y</a:t>
            </a:r>
            <a:r>
              <a:rPr lang="en-US" sz="1400" dirty="0">
                <a:latin typeface="Consolas" panose="020B0609020204030204" pitchFamily="49" charset="0"/>
                <a:cs typeface="Consolas" panose="020B0609020204030204" pitchFamily="49" charset="0"/>
              </a:rPr>
              <a:t>)</a:t>
            </a:r>
          </a:p>
        </p:txBody>
      </p:sp>
      <p:sp>
        <p:nvSpPr>
          <p:cNvPr id="25" name="TextBox 24"/>
          <p:cNvSpPr txBox="1"/>
          <p:nvPr/>
        </p:nvSpPr>
        <p:spPr>
          <a:xfrm>
            <a:off x="2313120" y="5214836"/>
            <a:ext cx="5632862" cy="1169551"/>
          </a:xfrm>
          <a:prstGeom prst="rect">
            <a:avLst/>
          </a:prstGeom>
          <a:noFill/>
        </p:spPr>
        <p:txBody>
          <a:bodyPr wrap="square" rtlCol="0">
            <a:spAutoFit/>
          </a:bodyPr>
          <a:lstStyle/>
          <a:p>
            <a:r>
              <a:rPr lang="en-US" sz="1400" dirty="0" err="1" smtClean="0">
                <a:latin typeface="Consolas" panose="020B0609020204030204" pitchFamily="49" charset="0"/>
                <a:ea typeface="Anonymous Pro" panose="02060609030202000504" pitchFamily="49" charset="0"/>
                <a:cs typeface="Consolas" panose="020B0609020204030204" pitchFamily="49" charset="0"/>
              </a:rPr>
              <a:t>val</a:t>
            </a:r>
            <a:r>
              <a:rPr lang="en-US" sz="1400" dirty="0" smtClean="0">
                <a:latin typeface="Consolas" panose="020B0609020204030204" pitchFamily="49" charset="0"/>
                <a:ea typeface="Anonymous Pro" panose="02060609030202000504" pitchFamily="49" charset="0"/>
                <a:cs typeface="Consolas" panose="020B0609020204030204" pitchFamily="49" charset="0"/>
              </a:rPr>
              <a:t> </a:t>
            </a:r>
            <a:r>
              <a:rPr lang="en-US" sz="1400" b="1" dirty="0" smtClean="0">
                <a:solidFill>
                  <a:srgbClr val="0070C0"/>
                </a:solidFill>
                <a:latin typeface="Consolas" panose="020B0609020204030204" pitchFamily="49" charset="0"/>
                <a:ea typeface="Anonymous Pro" panose="02060609030202000504" pitchFamily="49" charset="0"/>
                <a:cs typeface="Consolas" panose="020B0609020204030204" pitchFamily="49" charset="0"/>
              </a:rPr>
              <a:t>x</a:t>
            </a:r>
            <a:r>
              <a:rPr lang="en-US" sz="1400" dirty="0" smtClean="0">
                <a:latin typeface="Consolas" panose="020B0609020204030204" pitchFamily="49" charset="0"/>
                <a:ea typeface="Anonymous Pro" panose="02060609030202000504" pitchFamily="49" charset="0"/>
                <a:cs typeface="Consolas" panose="020B0609020204030204" pitchFamily="49" charset="0"/>
              </a:rPr>
              <a:t> = </a:t>
            </a:r>
            <a:r>
              <a:rPr lang="en-US" sz="1400" dirty="0" err="1" smtClean="0">
                <a:latin typeface="Consolas" panose="020B0609020204030204" pitchFamily="49" charset="0"/>
                <a:ea typeface="Anonymous Pro" panose="02060609030202000504" pitchFamily="49" charset="0"/>
                <a:cs typeface="Consolas" panose="020B0609020204030204" pitchFamily="49" charset="0"/>
              </a:rPr>
              <a:t>sc.parallelize</a:t>
            </a:r>
            <a:r>
              <a:rPr lang="en-US" sz="1400" dirty="0" smtClean="0">
                <a:latin typeface="Consolas" panose="020B0609020204030204" pitchFamily="49" charset="0"/>
                <a:ea typeface="Anonymous Pro" panose="02060609030202000504" pitchFamily="49" charset="0"/>
                <a:cs typeface="Consolas" panose="020B0609020204030204" pitchFamily="49" charset="0"/>
              </a:rPr>
              <a:t>(Array(2,4,1))</a:t>
            </a:r>
          </a:p>
          <a:p>
            <a:r>
              <a:rPr lang="en-US" sz="1400" dirty="0" err="1" smtClean="0">
                <a:latin typeface="Consolas" panose="020B0609020204030204" pitchFamily="49" charset="0"/>
                <a:ea typeface="Anonymous Pro" panose="02060609030202000504" pitchFamily="49" charset="0"/>
                <a:cs typeface="Consolas" panose="020B0609020204030204" pitchFamily="49" charset="0"/>
              </a:rPr>
              <a:t>val</a:t>
            </a:r>
            <a:r>
              <a:rPr lang="en-US" sz="1400" dirty="0" smtClean="0">
                <a:latin typeface="Consolas" panose="020B0609020204030204" pitchFamily="49" charset="0"/>
                <a:ea typeface="Anonymous Pro" panose="02060609030202000504" pitchFamily="49" charset="0"/>
                <a:cs typeface="Consolas" panose="020B0609020204030204" pitchFamily="49" charset="0"/>
              </a:rPr>
              <a:t> </a:t>
            </a:r>
            <a:r>
              <a:rPr lang="en-US" sz="1400" b="1" dirty="0" smtClean="0">
                <a:solidFill>
                  <a:srgbClr val="E8761D"/>
                </a:solidFill>
                <a:latin typeface="Consolas" panose="020B0609020204030204" pitchFamily="49" charset="0"/>
                <a:ea typeface="Anonymous Pro" panose="02060609030202000504" pitchFamily="49" charset="0"/>
                <a:cs typeface="Consolas" panose="020B0609020204030204" pitchFamily="49" charset="0"/>
              </a:rPr>
              <a:t>y</a:t>
            </a:r>
            <a:r>
              <a:rPr lang="en-US" sz="1400" dirty="0" smtClean="0">
                <a:latin typeface="Consolas" panose="020B0609020204030204" pitchFamily="49" charset="0"/>
                <a:ea typeface="Anonymous Pro" panose="02060609030202000504" pitchFamily="49" charset="0"/>
                <a:cs typeface="Consolas" panose="020B0609020204030204" pitchFamily="49" charset="0"/>
              </a:rPr>
              <a:t> = </a:t>
            </a:r>
            <a:r>
              <a:rPr lang="en-US" sz="1400" b="1" dirty="0" err="1" smtClean="0">
                <a:solidFill>
                  <a:srgbClr val="0070C0"/>
                </a:solidFill>
                <a:latin typeface="Consolas" panose="020B0609020204030204" pitchFamily="49" charset="0"/>
                <a:ea typeface="Anonymous Pro" panose="02060609030202000504" pitchFamily="49" charset="0"/>
                <a:cs typeface="Consolas" panose="020B0609020204030204" pitchFamily="49" charset="0"/>
              </a:rPr>
              <a:t>x</a:t>
            </a:r>
            <a:r>
              <a:rPr lang="en-US" sz="1400" dirty="0" err="1" smtClean="0">
                <a:latin typeface="Consolas" panose="020B0609020204030204" pitchFamily="49" charset="0"/>
                <a:ea typeface="Anonymous Pro" panose="02060609030202000504" pitchFamily="49" charset="0"/>
                <a:cs typeface="Consolas" panose="020B0609020204030204" pitchFamily="49" charset="0"/>
              </a:rPr>
              <a:t>.sum</a:t>
            </a:r>
            <a:endParaRPr lang="en-US" sz="1400" dirty="0" smtClean="0">
              <a:latin typeface="Consolas" panose="020B0609020204030204" pitchFamily="49" charset="0"/>
              <a:ea typeface="Anonymous Pro" panose="02060609030202000504" pitchFamily="49" charset="0"/>
              <a:cs typeface="Consolas" panose="020B0609020204030204" pitchFamily="49" charset="0"/>
            </a:endParaRPr>
          </a:p>
          <a:p>
            <a:endParaRPr lang="en-US" sz="1400" dirty="0" smtClean="0">
              <a:latin typeface="Consolas" panose="020B0609020204030204" pitchFamily="49" charset="0"/>
              <a:ea typeface="Anonymous Pro" panose="02060609030202000504" pitchFamily="49" charset="0"/>
              <a:cs typeface="Consolas" panose="020B0609020204030204" pitchFamily="49" charset="0"/>
            </a:endParaRPr>
          </a:p>
          <a:p>
            <a:r>
              <a:rPr lang="en-US" sz="1400" dirty="0" err="1" smtClean="0">
                <a:latin typeface="Consolas" panose="020B0609020204030204" pitchFamily="49" charset="0"/>
                <a:ea typeface="Anonymous Pro" panose="02060609030202000504" pitchFamily="49" charset="0"/>
                <a:cs typeface="Consolas" panose="020B0609020204030204" pitchFamily="49" charset="0"/>
              </a:rPr>
              <a:t>println</a:t>
            </a:r>
            <a:r>
              <a:rPr lang="en-US" sz="1400" dirty="0" smtClean="0">
                <a:latin typeface="Consolas" panose="020B0609020204030204" pitchFamily="49" charset="0"/>
                <a:ea typeface="Anonymous Pro" panose="02060609030202000504" pitchFamily="49" charset="0"/>
                <a:cs typeface="Consolas" panose="020B0609020204030204" pitchFamily="49" charset="0"/>
              </a:rPr>
              <a:t>(</a:t>
            </a:r>
            <a:r>
              <a:rPr lang="en-US" sz="1400" b="1" dirty="0" err="1" smtClean="0">
                <a:solidFill>
                  <a:srgbClr val="0070C0"/>
                </a:solidFill>
                <a:latin typeface="Consolas" panose="020B0609020204030204" pitchFamily="49" charset="0"/>
                <a:ea typeface="Anonymous Pro" panose="02060609030202000504" pitchFamily="49" charset="0"/>
                <a:cs typeface="Consolas" panose="020B0609020204030204" pitchFamily="49" charset="0"/>
              </a:rPr>
              <a:t>x</a:t>
            </a:r>
            <a:r>
              <a:rPr lang="en-US" sz="1400" dirty="0" err="1" smtClean="0">
                <a:latin typeface="Consolas" panose="020B0609020204030204" pitchFamily="49" charset="0"/>
                <a:ea typeface="Anonymous Pro" panose="02060609030202000504" pitchFamily="49" charset="0"/>
                <a:cs typeface="Consolas" panose="020B0609020204030204" pitchFamily="49" charset="0"/>
              </a:rPr>
              <a:t>.collect</a:t>
            </a:r>
            <a:r>
              <a:rPr lang="en-US" sz="1400" dirty="0">
                <a:latin typeface="Consolas" panose="020B0609020204030204" pitchFamily="49" charset="0"/>
                <a:ea typeface="Anonymous Pro" panose="02060609030202000504" pitchFamily="49" charset="0"/>
                <a:cs typeface="Consolas" panose="020B0609020204030204" pitchFamily="49" charset="0"/>
              </a:rPr>
              <a:t>().</a:t>
            </a:r>
            <a:r>
              <a:rPr lang="en-US" sz="1400" dirty="0" err="1" smtClean="0">
                <a:latin typeface="Consolas" panose="020B0609020204030204" pitchFamily="49" charset="0"/>
                <a:ea typeface="Anonymous Pro" panose="02060609030202000504" pitchFamily="49" charset="0"/>
                <a:cs typeface="Consolas" panose="020B0609020204030204" pitchFamily="49" charset="0"/>
              </a:rPr>
              <a:t>mkString</a:t>
            </a:r>
            <a:r>
              <a:rPr lang="en-US" sz="1400" dirty="0" smtClean="0">
                <a:latin typeface="Consolas" panose="020B0609020204030204" pitchFamily="49" charset="0"/>
                <a:ea typeface="Anonymous Pro" panose="02060609030202000504" pitchFamily="49" charset="0"/>
                <a:cs typeface="Consolas" panose="020B0609020204030204" pitchFamily="49" charset="0"/>
              </a:rPr>
              <a:t>(", "))</a:t>
            </a:r>
          </a:p>
          <a:p>
            <a:r>
              <a:rPr lang="en-US" sz="1400" dirty="0" err="1" smtClean="0">
                <a:latin typeface="Consolas" panose="020B0609020204030204" pitchFamily="49" charset="0"/>
                <a:ea typeface="Anonymous Pro" panose="02060609030202000504" pitchFamily="49" charset="0"/>
                <a:cs typeface="Consolas" panose="020B0609020204030204" pitchFamily="49" charset="0"/>
              </a:rPr>
              <a:t>println</a:t>
            </a:r>
            <a:r>
              <a:rPr lang="en-US" sz="1400" dirty="0" smtClean="0">
                <a:latin typeface="Consolas" panose="020B0609020204030204" pitchFamily="49" charset="0"/>
                <a:ea typeface="Anonymous Pro" panose="02060609030202000504" pitchFamily="49" charset="0"/>
                <a:cs typeface="Consolas" panose="020B0609020204030204" pitchFamily="49" charset="0"/>
              </a:rPr>
              <a:t>(</a:t>
            </a:r>
            <a:r>
              <a:rPr lang="en-US" sz="1400" b="1" dirty="0" smtClean="0">
                <a:solidFill>
                  <a:srgbClr val="E8761D"/>
                </a:solidFill>
                <a:latin typeface="Consolas" panose="020B0609020204030204" pitchFamily="49" charset="0"/>
                <a:ea typeface="Anonymous Pro" panose="02060609030202000504" pitchFamily="49" charset="0"/>
                <a:cs typeface="Consolas" panose="020B0609020204030204" pitchFamily="49" charset="0"/>
              </a:rPr>
              <a:t>y</a:t>
            </a:r>
            <a:r>
              <a:rPr lang="en-US" sz="1400" dirty="0" smtClean="0">
                <a:latin typeface="Consolas" panose="020B0609020204030204" pitchFamily="49" charset="0"/>
                <a:ea typeface="Anonymous Pro" panose="02060609030202000504" pitchFamily="49" charset="0"/>
                <a:cs typeface="Consolas" panose="020B0609020204030204" pitchFamily="49" charset="0"/>
              </a:rPr>
              <a:t>)</a:t>
            </a:r>
            <a:endParaRPr lang="en-US" sz="1400" dirty="0">
              <a:latin typeface="Consolas" panose="020B0609020204030204" pitchFamily="49" charset="0"/>
              <a:ea typeface="Anonymous Pro" panose="02060609030202000504" pitchFamily="49" charset="0"/>
              <a:cs typeface="Consolas" panose="020B0609020204030204" pitchFamily="49" charset="0"/>
            </a:endParaRPr>
          </a:p>
        </p:txBody>
      </p:sp>
      <p:pic>
        <p:nvPicPr>
          <p:cNvPr id="27" name="Picture 2" descr="http://inwallspeakers1.com/wp-content/uploads/2014/07/printer-icon-transparent.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7446" y="6015921"/>
            <a:ext cx="773050" cy="685438"/>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4" descr="http://upload.wikimedia.org/wikipedia/commons/thumb/c/c8/Gaussian_distribution.svg/1280px-Gaussian_distribution.svg.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125075" y="5829821"/>
            <a:ext cx="1828800" cy="871538"/>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p:cNvSpPr txBox="1"/>
          <p:nvPr/>
        </p:nvSpPr>
        <p:spPr>
          <a:xfrm>
            <a:off x="6572629" y="1062018"/>
            <a:ext cx="301896" cy="307777"/>
          </a:xfrm>
          <a:prstGeom prst="rect">
            <a:avLst/>
          </a:prstGeom>
          <a:noFill/>
        </p:spPr>
        <p:txBody>
          <a:bodyPr wrap="square" rtlCol="0">
            <a:spAutoFit/>
          </a:bodyPr>
          <a:lstStyle/>
          <a:p>
            <a:pPr algn="ctr"/>
            <a:r>
              <a:rPr lang="en-US" sz="1400" dirty="0" smtClean="0">
                <a:solidFill>
                  <a:schemeClr val="bg1"/>
                </a:solidFill>
              </a:rPr>
              <a:t>2</a:t>
            </a:r>
            <a:endParaRPr lang="en-US" sz="1400" dirty="0">
              <a:solidFill>
                <a:schemeClr val="bg1"/>
              </a:solidFill>
            </a:endParaRPr>
          </a:p>
        </p:txBody>
      </p:sp>
      <p:sp>
        <p:nvSpPr>
          <p:cNvPr id="30" name="TextBox 29"/>
          <p:cNvSpPr txBox="1"/>
          <p:nvPr/>
        </p:nvSpPr>
        <p:spPr>
          <a:xfrm>
            <a:off x="5792235" y="312704"/>
            <a:ext cx="301896" cy="307777"/>
          </a:xfrm>
          <a:prstGeom prst="rect">
            <a:avLst/>
          </a:prstGeom>
          <a:noFill/>
        </p:spPr>
        <p:txBody>
          <a:bodyPr wrap="square" rtlCol="0">
            <a:spAutoFit/>
          </a:bodyPr>
          <a:lstStyle/>
          <a:p>
            <a:pPr algn="ctr"/>
            <a:r>
              <a:rPr lang="en-US" sz="1400" dirty="0" smtClean="0">
                <a:solidFill>
                  <a:schemeClr val="bg1"/>
                </a:solidFill>
              </a:rPr>
              <a:t>1</a:t>
            </a:r>
            <a:endParaRPr lang="en-US" sz="1400" dirty="0">
              <a:solidFill>
                <a:schemeClr val="bg1"/>
              </a:solidFill>
            </a:endParaRPr>
          </a:p>
        </p:txBody>
      </p:sp>
      <p:sp>
        <p:nvSpPr>
          <p:cNvPr id="31" name="TextBox 30"/>
          <p:cNvSpPr txBox="1"/>
          <p:nvPr/>
        </p:nvSpPr>
        <p:spPr>
          <a:xfrm>
            <a:off x="6191582" y="717156"/>
            <a:ext cx="301896" cy="307777"/>
          </a:xfrm>
          <a:prstGeom prst="rect">
            <a:avLst/>
          </a:prstGeom>
          <a:noFill/>
        </p:spPr>
        <p:txBody>
          <a:bodyPr wrap="square" rtlCol="0">
            <a:spAutoFit/>
          </a:bodyPr>
          <a:lstStyle/>
          <a:p>
            <a:pPr algn="ctr"/>
            <a:r>
              <a:rPr lang="en-US" sz="1400" dirty="0">
                <a:solidFill>
                  <a:schemeClr val="bg1"/>
                </a:solidFill>
              </a:rPr>
              <a:t>4</a:t>
            </a:r>
          </a:p>
        </p:txBody>
      </p:sp>
      <p:sp>
        <p:nvSpPr>
          <p:cNvPr id="32" name="TextBox 31"/>
          <p:cNvSpPr txBox="1"/>
          <p:nvPr/>
        </p:nvSpPr>
        <p:spPr>
          <a:xfrm>
            <a:off x="8149420" y="15577"/>
            <a:ext cx="463696" cy="1015663"/>
          </a:xfrm>
          <a:prstGeom prst="rect">
            <a:avLst/>
          </a:prstGeom>
          <a:noFill/>
        </p:spPr>
        <p:txBody>
          <a:bodyPr wrap="square" rtlCol="0">
            <a:spAutoFit/>
          </a:bodyPr>
          <a:lstStyle/>
          <a:p>
            <a:r>
              <a:rPr lang="en-US" sz="6000" dirty="0">
                <a:latin typeface="Times New Roman" panose="02020603050405020304" pitchFamily="18" charset="0"/>
                <a:cs typeface="Times New Roman" panose="02020603050405020304" pitchFamily="18" charset="0"/>
              </a:rPr>
              <a:t>Σ</a:t>
            </a:r>
          </a:p>
        </p:txBody>
      </p:sp>
    </p:spTree>
    <p:extLst>
      <p:ext uri="{BB962C8B-B14F-4D97-AF65-F5344CB8AC3E}">
        <p14:creationId xmlns:p14="http://schemas.microsoft.com/office/powerpoint/2010/main" val="52656098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7681</TotalTime>
  <Words>5694</Words>
  <Application>Microsoft Office PowerPoint</Application>
  <PresentationFormat>Widescreen</PresentationFormat>
  <Paragraphs>1637</Paragraphs>
  <Slides>109</Slides>
  <Notes>104</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109</vt:i4>
      </vt:variant>
    </vt:vector>
  </HeadingPairs>
  <TitlesOfParts>
    <vt:vector size="121" baseType="lpstr">
      <vt:lpstr>Anonymous Pro</vt:lpstr>
      <vt:lpstr>Arial</vt:lpstr>
      <vt:lpstr>Calibri</vt:lpstr>
      <vt:lpstr>Century Gothic</vt:lpstr>
      <vt:lpstr>Consolas</vt:lpstr>
      <vt:lpstr>Corbel</vt:lpstr>
      <vt:lpstr>Times New Roman</vt:lpstr>
      <vt:lpstr>Tw Cen MT</vt:lpstr>
      <vt:lpstr>Tw Cen MT Condensed</vt:lpstr>
      <vt:lpstr>Wingdings</vt:lpstr>
      <vt:lpstr>Wingdings 3</vt:lpstr>
      <vt:lpstr>Integral</vt:lpstr>
      <vt:lpstr>Transformations and Actions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Transformations</vt:lpstr>
      <vt:lpstr>map</vt:lpstr>
      <vt:lpstr>map</vt:lpstr>
      <vt:lpstr>map</vt:lpstr>
      <vt:lpstr>map</vt:lpstr>
      <vt:lpstr>map</vt:lpstr>
      <vt:lpstr>map</vt:lpstr>
      <vt:lpstr>map</vt:lpstr>
      <vt:lpstr>filter</vt:lpstr>
      <vt:lpstr>filter</vt:lpstr>
      <vt:lpstr>filter</vt:lpstr>
      <vt:lpstr>filter</vt:lpstr>
      <vt:lpstr>filter</vt:lpstr>
      <vt:lpstr>filter</vt:lpstr>
      <vt:lpstr>flatmap</vt:lpstr>
      <vt:lpstr>flatmap</vt:lpstr>
      <vt:lpstr>flatmap</vt:lpstr>
      <vt:lpstr>flatmap</vt:lpstr>
      <vt:lpstr>flatmap</vt:lpstr>
      <vt:lpstr>flatmap</vt:lpstr>
      <vt:lpstr>Flatmap</vt:lpstr>
      <vt:lpstr>groupBy</vt:lpstr>
      <vt:lpstr>groupBy</vt:lpstr>
      <vt:lpstr>groupBy</vt:lpstr>
      <vt:lpstr>groupBy</vt:lpstr>
      <vt:lpstr>groupBy</vt:lpstr>
      <vt:lpstr>groupby</vt:lpstr>
      <vt:lpstr>groupbykey</vt:lpstr>
      <vt:lpstr>groupbykey</vt:lpstr>
      <vt:lpstr>groupbykey</vt:lpstr>
      <vt:lpstr>groupbykey</vt:lpstr>
      <vt:lpstr>ReduceByKey  vs  Groupbykey   </vt:lpstr>
      <vt:lpstr>ReduceByKey</vt:lpstr>
      <vt:lpstr>GroupByKey</vt:lpstr>
      <vt:lpstr>mapPartitions</vt:lpstr>
      <vt:lpstr>mapPartitions</vt:lpstr>
      <vt:lpstr>mapPartitions</vt:lpstr>
      <vt:lpstr>mapPartitionsWithIndex</vt:lpstr>
      <vt:lpstr>PowerPoint Presentation</vt:lpstr>
      <vt:lpstr>PowerPoint Presentation</vt:lpstr>
      <vt:lpstr>sample</vt:lpstr>
      <vt:lpstr>sample</vt:lpstr>
      <vt:lpstr>union</vt:lpstr>
      <vt:lpstr>union</vt:lpstr>
      <vt:lpstr>join</vt:lpstr>
      <vt:lpstr>join</vt:lpstr>
      <vt:lpstr>join</vt:lpstr>
      <vt:lpstr>join</vt:lpstr>
      <vt:lpstr>join</vt:lpstr>
      <vt:lpstr>distinct</vt:lpstr>
      <vt:lpstr>distinct</vt:lpstr>
      <vt:lpstr>distinct</vt:lpstr>
      <vt:lpstr>distinct</vt:lpstr>
      <vt:lpstr>coalesce</vt:lpstr>
      <vt:lpstr>coalesce</vt:lpstr>
      <vt:lpstr>coalesce</vt:lpstr>
      <vt:lpstr>coalesce</vt:lpstr>
      <vt:lpstr>KeyBy</vt:lpstr>
      <vt:lpstr>KeyBy</vt:lpstr>
      <vt:lpstr>KeyBy</vt:lpstr>
      <vt:lpstr>KeyBy</vt:lpstr>
      <vt:lpstr>keyby</vt:lpstr>
      <vt:lpstr>partitionby</vt:lpstr>
      <vt:lpstr>partitionby</vt:lpstr>
      <vt:lpstr>partitionby</vt:lpstr>
      <vt:lpstr>partitionby</vt:lpstr>
      <vt:lpstr>partitionby</vt:lpstr>
      <vt:lpstr>partitionby</vt:lpstr>
      <vt:lpstr>partitionby</vt:lpstr>
      <vt:lpstr>zip</vt:lpstr>
      <vt:lpstr>zip</vt:lpstr>
      <vt:lpstr>zip</vt:lpstr>
      <vt:lpstr>zip</vt:lpstr>
      <vt:lpstr>zip</vt:lpstr>
      <vt:lpstr>Actions</vt:lpstr>
      <vt:lpstr>PowerPoint Presentation</vt:lpstr>
      <vt:lpstr>getNumPartitions</vt:lpstr>
      <vt:lpstr>PowerPoint Presentation</vt:lpstr>
      <vt:lpstr>collect</vt:lpstr>
      <vt:lpstr>collect</vt:lpstr>
      <vt:lpstr>reduce</vt:lpstr>
      <vt:lpstr>reduce</vt:lpstr>
      <vt:lpstr>reduce</vt:lpstr>
      <vt:lpstr>reduce</vt:lpstr>
      <vt:lpstr>max</vt:lpstr>
      <vt:lpstr>PowerPoint Presentation</vt:lpstr>
      <vt:lpstr>sum</vt:lpstr>
      <vt:lpstr>PowerPoint Presentation</vt:lpstr>
      <vt:lpstr>mean</vt:lpstr>
      <vt:lpstr>PowerPoint Presentation</vt:lpstr>
      <vt:lpstr>stdev</vt:lpstr>
      <vt:lpstr>PowerPoint Presentation</vt:lpstr>
      <vt:lpstr>countbykey</vt:lpstr>
      <vt:lpstr>PowerPoint Presentation</vt:lpstr>
      <vt:lpstr>saveastextfile</vt:lpstr>
      <vt:lpstr>PowerPoint Presentation</vt:lpstr>
      <vt:lpstr>Lab</vt:lpstr>
      <vt:lpstr>Q&amp;A</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Transformations and Actions</dc:title>
  <dc:creator>SameerF</dc:creator>
  <cp:lastModifiedBy>venkat</cp:lastModifiedBy>
  <cp:revision>319</cp:revision>
  <cp:lastPrinted>2015-06-11T23:05:29Z</cp:lastPrinted>
  <dcterms:created xsi:type="dcterms:W3CDTF">2015-06-04T06:20:46Z</dcterms:created>
  <dcterms:modified xsi:type="dcterms:W3CDTF">2018-05-29T06:50:27Z</dcterms:modified>
</cp:coreProperties>
</file>