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ts val="8000"/>
              <a:buNone/>
              <a:defRPr sz="8000">
                <a:solidFill>
                  <a:schemeClr val="lt1"/>
                </a:solidFill>
              </a:defRPr>
            </a:lvl1pPr>
            <a:lvl2pPr lvl="1" algn="ctr">
              <a:spcBef>
                <a:spcPts val="0"/>
              </a:spcBef>
              <a:buClr>
                <a:schemeClr val="lt1"/>
              </a:buClr>
              <a:buSzPts val="8000"/>
              <a:buNone/>
              <a:defRPr sz="8000">
                <a:solidFill>
                  <a:schemeClr val="lt1"/>
                </a:solidFill>
              </a:defRPr>
            </a:lvl2pPr>
            <a:lvl3pPr lvl="2" algn="ctr">
              <a:spcBef>
                <a:spcPts val="0"/>
              </a:spcBef>
              <a:buClr>
                <a:schemeClr val="lt1"/>
              </a:buClr>
              <a:buSzPts val="8000"/>
              <a:buNone/>
              <a:defRPr sz="8000">
                <a:solidFill>
                  <a:schemeClr val="lt1"/>
                </a:solidFill>
              </a:defRPr>
            </a:lvl3pPr>
            <a:lvl4pPr lvl="3" algn="ctr">
              <a:spcBef>
                <a:spcPts val="0"/>
              </a:spcBef>
              <a:buClr>
                <a:schemeClr val="lt1"/>
              </a:buClr>
              <a:buSzPts val="8000"/>
              <a:buNone/>
              <a:defRPr sz="8000">
                <a:solidFill>
                  <a:schemeClr val="lt1"/>
                </a:solidFill>
              </a:defRPr>
            </a:lvl4pPr>
            <a:lvl5pPr lvl="4" algn="ctr">
              <a:spcBef>
                <a:spcPts val="0"/>
              </a:spcBef>
              <a:buClr>
                <a:schemeClr val="lt1"/>
              </a:buClr>
              <a:buSzPts val="8000"/>
              <a:buNone/>
              <a:defRPr sz="8000">
                <a:solidFill>
                  <a:schemeClr val="lt1"/>
                </a:solidFill>
              </a:defRPr>
            </a:lvl5pPr>
            <a:lvl6pPr lvl="5" algn="ctr">
              <a:spcBef>
                <a:spcPts val="0"/>
              </a:spcBef>
              <a:buClr>
                <a:schemeClr val="lt1"/>
              </a:buClr>
              <a:buSzPts val="8000"/>
              <a:buNone/>
              <a:defRPr sz="8000">
                <a:solidFill>
                  <a:schemeClr val="lt1"/>
                </a:solidFill>
              </a:defRPr>
            </a:lvl6pPr>
            <a:lvl7pPr lvl="6" algn="ctr">
              <a:spcBef>
                <a:spcPts val="0"/>
              </a:spcBef>
              <a:buClr>
                <a:schemeClr val="lt1"/>
              </a:buClr>
              <a:buSzPts val="8000"/>
              <a:buNone/>
              <a:defRPr sz="8000">
                <a:solidFill>
                  <a:schemeClr val="lt1"/>
                </a:solidFill>
              </a:defRPr>
            </a:lvl7pPr>
            <a:lvl8pPr lvl="7" algn="ctr">
              <a:spcBef>
                <a:spcPts val="0"/>
              </a:spcBef>
              <a:buClr>
                <a:schemeClr val="lt1"/>
              </a:buClr>
              <a:buSzPts val="8000"/>
              <a:buNone/>
              <a:defRPr sz="8000">
                <a:solidFill>
                  <a:schemeClr val="lt1"/>
                </a:solidFill>
              </a:defRPr>
            </a:lvl8pPr>
            <a:lvl9pPr lvl="8" algn="ctr">
              <a:spcBef>
                <a:spcPts val="0"/>
              </a:spcBef>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buSzPts val="1300"/>
              <a:buChar char="●"/>
              <a:defRPr>
                <a:solidFill>
                  <a:schemeClr val="lt1"/>
                </a:solidFill>
              </a:defRPr>
            </a:lvl1pPr>
            <a:lvl2pPr lvl="1" algn="ctr">
              <a:spcBef>
                <a:spcPts val="0"/>
              </a:spcBef>
              <a:buClr>
                <a:schemeClr val="lt1"/>
              </a:buClr>
              <a:buSzPts val="1100"/>
              <a:buChar char="○"/>
              <a:defRPr>
                <a:solidFill>
                  <a:schemeClr val="lt1"/>
                </a:solidFill>
              </a:defRPr>
            </a:lvl2pPr>
            <a:lvl3pPr lvl="2" algn="ctr">
              <a:spcBef>
                <a:spcPts val="0"/>
              </a:spcBef>
              <a:buClr>
                <a:schemeClr val="lt1"/>
              </a:buClr>
              <a:buSzPts val="1100"/>
              <a:buChar char="■"/>
              <a:defRPr>
                <a:solidFill>
                  <a:schemeClr val="lt1"/>
                </a:solidFill>
              </a:defRPr>
            </a:lvl3pPr>
            <a:lvl4pPr lvl="3" algn="ctr">
              <a:spcBef>
                <a:spcPts val="0"/>
              </a:spcBef>
              <a:buClr>
                <a:schemeClr val="lt1"/>
              </a:buClr>
              <a:buSzPts val="1100"/>
              <a:buChar char="●"/>
              <a:defRPr>
                <a:solidFill>
                  <a:schemeClr val="lt1"/>
                </a:solidFill>
              </a:defRPr>
            </a:lvl4pPr>
            <a:lvl5pPr lvl="4" algn="ctr">
              <a:spcBef>
                <a:spcPts val="0"/>
              </a:spcBef>
              <a:buClr>
                <a:schemeClr val="lt1"/>
              </a:buClr>
              <a:buSzPts val="1100"/>
              <a:buChar char="○"/>
              <a:defRPr>
                <a:solidFill>
                  <a:schemeClr val="lt1"/>
                </a:solidFill>
              </a:defRPr>
            </a:lvl5pPr>
            <a:lvl6pPr lvl="5" algn="ctr">
              <a:spcBef>
                <a:spcPts val="0"/>
              </a:spcBef>
              <a:buClr>
                <a:schemeClr val="lt1"/>
              </a:buClr>
              <a:buSzPts val="1100"/>
              <a:buChar char="■"/>
              <a:defRPr>
                <a:solidFill>
                  <a:schemeClr val="lt1"/>
                </a:solidFill>
              </a:defRPr>
            </a:lvl6pPr>
            <a:lvl7pPr lvl="6" algn="ctr">
              <a:spcBef>
                <a:spcPts val="0"/>
              </a:spcBef>
              <a:buClr>
                <a:schemeClr val="lt1"/>
              </a:buClr>
              <a:buSzPts val="1100"/>
              <a:buChar char="●"/>
              <a:defRPr>
                <a:solidFill>
                  <a:schemeClr val="lt1"/>
                </a:solidFill>
              </a:defRPr>
            </a:lvl7pPr>
            <a:lvl8pPr lvl="7" algn="ctr">
              <a:spcBef>
                <a:spcPts val="0"/>
              </a:spcBef>
              <a:buClr>
                <a:schemeClr val="lt1"/>
              </a:buClr>
              <a:buSzPts val="1100"/>
              <a:buChar char="○"/>
              <a:defRPr>
                <a:solidFill>
                  <a:schemeClr val="lt1"/>
                </a:solidFill>
              </a:defRPr>
            </a:lvl8pPr>
            <a:lvl9pPr lvl="8" algn="ctr">
              <a:spcBef>
                <a:spcPts val="0"/>
              </a:spcBef>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714525" y="548850"/>
            <a:ext cx="4478100" cy="2568300"/>
          </a:xfrm>
          <a:prstGeom prst="rect">
            <a:avLst/>
          </a:prstGeom>
        </p:spPr>
        <p:txBody>
          <a:bodyPr anchorCtr="0" anchor="ctr" bIns="91425" lIns="91425" rIns="91425" wrap="square" tIns="91425">
            <a:noAutofit/>
          </a:bodyPr>
          <a:lstStyle/>
          <a:p>
            <a:pPr indent="0" lvl="0" marL="0">
              <a:spcBef>
                <a:spcPts val="0"/>
              </a:spcBef>
              <a:buNone/>
            </a:pPr>
            <a:r>
              <a:rPr lang="en"/>
              <a:t>Lazada </a:t>
            </a:r>
            <a:br>
              <a:rPr lang="en"/>
            </a:br>
            <a:r>
              <a:rPr lang="en"/>
              <a:t>Product Title Quality Challenge</a:t>
            </a:r>
          </a:p>
          <a:p>
            <a:pPr indent="0" lvl="0" marL="0">
              <a:spcBef>
                <a:spcPts val="0"/>
              </a:spcBef>
              <a:buNone/>
            </a:pPr>
            <a:r>
              <a:t/>
            </a:r>
            <a:endParaRPr/>
          </a:p>
          <a:p>
            <a:pPr indent="0" lvl="0" marL="0">
              <a:spcBef>
                <a:spcPts val="0"/>
              </a:spcBef>
              <a:buNone/>
            </a:pPr>
            <a:r>
              <a:t/>
            </a:r>
            <a:endParaRPr/>
          </a:p>
        </p:txBody>
      </p:sp>
      <p:sp>
        <p:nvSpPr>
          <p:cNvPr id="278" name="Shape 278"/>
          <p:cNvSpPr txBox="1"/>
          <p:nvPr>
            <p:ph idx="1" type="subTitle"/>
          </p:nvPr>
        </p:nvSpPr>
        <p:spPr>
          <a:xfrm>
            <a:off x="771075" y="2876875"/>
            <a:ext cx="4365000" cy="1050300"/>
          </a:xfrm>
          <a:prstGeom prst="rect">
            <a:avLst/>
          </a:prstGeom>
        </p:spPr>
        <p:txBody>
          <a:bodyPr anchorCtr="0" anchor="t" bIns="91425" lIns="91425" rIns="91425" wrap="square" tIns="91425">
            <a:noAutofit/>
          </a:bodyPr>
          <a:lstStyle/>
          <a:p>
            <a:pPr indent="0" lvl="0" marL="0">
              <a:spcBef>
                <a:spcPts val="0"/>
              </a:spcBef>
              <a:buNone/>
            </a:pPr>
            <a:r>
              <a:rPr b="1" i="1" lang="en" sz="1800" u="sng"/>
              <a:t>Data Analytics Squad</a:t>
            </a:r>
          </a:p>
          <a:p>
            <a:pPr indent="0" lvl="0" marL="0">
              <a:spcBef>
                <a:spcPts val="0"/>
              </a:spcBef>
              <a:buNone/>
            </a:pPr>
            <a:r>
              <a:rPr lang="en" sz="1800"/>
              <a:t>Akshay Sharma</a:t>
            </a:r>
          </a:p>
          <a:p>
            <a:pPr indent="0" lvl="0" marL="0">
              <a:spcBef>
                <a:spcPts val="0"/>
              </a:spcBef>
              <a:buNone/>
            </a:pPr>
            <a:r>
              <a:rPr lang="en" sz="1800"/>
              <a:t>Ashish Shah</a:t>
            </a:r>
          </a:p>
          <a:p>
            <a:pPr indent="0" lvl="0" marL="0">
              <a:spcBef>
                <a:spcPts val="0"/>
              </a:spcBef>
              <a:buNone/>
            </a:pPr>
            <a:r>
              <a:rPr lang="en" sz="1800"/>
              <a:t>Ayush Dattagupta</a:t>
            </a:r>
          </a:p>
          <a:p>
            <a:pPr indent="0" lvl="0" marL="0">
              <a:spcBef>
                <a:spcPts val="0"/>
              </a:spcBef>
              <a:buNone/>
            </a:pPr>
            <a:r>
              <a:rPr lang="en" sz="1800"/>
              <a:t>Nikhil Thakur</a:t>
            </a:r>
          </a:p>
          <a:p>
            <a:pPr indent="0" lvl="0" marL="0">
              <a:spcBef>
                <a:spcPts val="0"/>
              </a:spcBef>
              <a:buNone/>
            </a:pPr>
            <a:r>
              <a:rPr lang="en" sz="1800"/>
              <a:t>Rahul Dhavalikar</a:t>
            </a:r>
          </a:p>
          <a:p>
            <a:pPr indent="0" lvl="0" marL="0">
              <a:spcBef>
                <a:spcPts val="0"/>
              </a:spcBef>
              <a:buNone/>
            </a:pPr>
            <a:r>
              <a:t/>
            </a:r>
            <a:endParaRPr sz="1800"/>
          </a:p>
          <a:p>
            <a:pPr indent="0" lvl="0" marL="0">
              <a:spcBef>
                <a:spcPts val="0"/>
              </a:spcBef>
              <a:buNone/>
            </a:pPr>
            <a:r>
              <a:t/>
            </a:r>
            <a:endParaRPr sz="1800"/>
          </a:p>
          <a:p>
            <a:pPr indent="0" lvl="0" marL="0">
              <a:spcBef>
                <a:spcPts val="0"/>
              </a:spcBef>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Problem Statement</a:t>
            </a:r>
          </a:p>
        </p:txBody>
      </p:sp>
      <p:sp>
        <p:nvSpPr>
          <p:cNvPr id="284" name="Shape 284"/>
          <p:cNvSpPr txBox="1"/>
          <p:nvPr>
            <p:ph idx="1" type="body"/>
          </p:nvPr>
        </p:nvSpPr>
        <p:spPr>
          <a:xfrm>
            <a:off x="1303800" y="1407550"/>
            <a:ext cx="7030500" cy="25416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sz="1400">
                <a:solidFill>
                  <a:srgbClr val="666666"/>
                </a:solidFill>
                <a:highlight>
                  <a:srgbClr val="FFFFFF"/>
                </a:highlight>
              </a:rPr>
              <a:t>In this </a:t>
            </a:r>
            <a:r>
              <a:rPr b="1" lang="en" sz="1400">
                <a:solidFill>
                  <a:srgbClr val="666666"/>
                </a:solidFill>
                <a:highlight>
                  <a:srgbClr val="FFFFFF"/>
                </a:highlight>
              </a:rPr>
              <a:t>Product Title Quality Challenge</a:t>
            </a:r>
            <a:r>
              <a:rPr lang="en" sz="1400">
                <a:solidFill>
                  <a:srgbClr val="666666"/>
                </a:solidFill>
                <a:highlight>
                  <a:srgbClr val="FFFFFF"/>
                </a:highlight>
              </a:rPr>
              <a:t>, we are provided with a set of </a:t>
            </a:r>
            <a:r>
              <a:rPr b="1" lang="en" sz="1400">
                <a:solidFill>
                  <a:srgbClr val="666666"/>
                </a:solidFill>
                <a:highlight>
                  <a:srgbClr val="FFFFFF"/>
                </a:highlight>
              </a:rPr>
              <a:t>product titles</a:t>
            </a:r>
            <a:r>
              <a:rPr lang="en" sz="1400">
                <a:solidFill>
                  <a:srgbClr val="666666"/>
                </a:solidFill>
                <a:highlight>
                  <a:srgbClr val="FFFFFF"/>
                </a:highlight>
              </a:rPr>
              <a:t>, description, and attributes like price, country etc, together with the associated title quality scores - </a:t>
            </a:r>
            <a:r>
              <a:rPr b="1" lang="en" sz="1400">
                <a:solidFill>
                  <a:srgbClr val="666666"/>
                </a:solidFill>
                <a:highlight>
                  <a:srgbClr val="FFFFFF"/>
                </a:highlight>
              </a:rPr>
              <a:t>clarity</a:t>
            </a:r>
            <a:r>
              <a:rPr lang="en" sz="1400">
                <a:solidFill>
                  <a:srgbClr val="666666"/>
                </a:solidFill>
                <a:highlight>
                  <a:srgbClr val="FFFFFF"/>
                </a:highlight>
              </a:rPr>
              <a:t> and </a:t>
            </a:r>
            <a:r>
              <a:rPr b="1" lang="en" sz="1400">
                <a:solidFill>
                  <a:srgbClr val="666666"/>
                </a:solidFill>
                <a:highlight>
                  <a:srgbClr val="FFFFFF"/>
                </a:highlight>
              </a:rPr>
              <a:t>conciseness</a:t>
            </a:r>
            <a:r>
              <a:rPr lang="en" sz="1400">
                <a:solidFill>
                  <a:srgbClr val="666666"/>
                </a:solidFill>
                <a:highlight>
                  <a:srgbClr val="FFFFFF"/>
                </a:highlight>
              </a:rPr>
              <a:t>. </a:t>
            </a:r>
          </a:p>
          <a:p>
            <a:pPr indent="-317500" lvl="0" marL="457200" rtl="0">
              <a:spcBef>
                <a:spcPts val="0"/>
              </a:spcBef>
              <a:spcAft>
                <a:spcPts val="0"/>
              </a:spcAft>
              <a:buSzPts val="1400"/>
              <a:buChar char="●"/>
            </a:pPr>
            <a:r>
              <a:rPr lang="en" sz="1400">
                <a:solidFill>
                  <a:srgbClr val="666666"/>
                </a:solidFill>
                <a:highlight>
                  <a:srgbClr val="FFFFFF"/>
                </a:highlight>
              </a:rPr>
              <a:t>Our task is to build a product title quality model that can automatically grade the </a:t>
            </a:r>
            <a:r>
              <a:rPr b="1" lang="en" sz="1400">
                <a:solidFill>
                  <a:srgbClr val="666666"/>
                </a:solidFill>
                <a:highlight>
                  <a:srgbClr val="FFFFFF"/>
                </a:highlight>
              </a:rPr>
              <a:t>clarity</a:t>
            </a:r>
            <a:r>
              <a:rPr lang="en" sz="1400">
                <a:solidFill>
                  <a:srgbClr val="666666"/>
                </a:solidFill>
                <a:highlight>
                  <a:srgbClr val="FFFFFF"/>
                </a:highlight>
              </a:rPr>
              <a:t> and the </a:t>
            </a:r>
            <a:r>
              <a:rPr b="1" lang="en" sz="1400">
                <a:solidFill>
                  <a:srgbClr val="666666"/>
                </a:solidFill>
                <a:highlight>
                  <a:srgbClr val="FFFFFF"/>
                </a:highlight>
              </a:rPr>
              <a:t>conciseness</a:t>
            </a:r>
            <a:r>
              <a:rPr lang="en" sz="1400">
                <a:solidFill>
                  <a:srgbClr val="666666"/>
                </a:solidFill>
                <a:highlight>
                  <a:srgbClr val="FFFFFF"/>
                </a:highlight>
              </a:rPr>
              <a:t> of a product title.</a:t>
            </a:r>
            <a:br>
              <a:rPr lang="en" sz="1400">
                <a:solidFill>
                  <a:srgbClr val="666666"/>
                </a:solidFill>
                <a:highlight>
                  <a:srgbClr val="FFFFFF"/>
                </a:highlight>
              </a:rPr>
            </a:br>
          </a:p>
          <a:p>
            <a:pPr indent="-317500" lvl="0" marL="457200" rtl="0">
              <a:spcBef>
                <a:spcPts val="0"/>
              </a:spcBef>
              <a:spcAft>
                <a:spcPts val="0"/>
              </a:spcAft>
              <a:buClr>
                <a:srgbClr val="666666"/>
              </a:buClr>
              <a:buSzPts val="1400"/>
              <a:buChar char="●"/>
            </a:pPr>
            <a:r>
              <a:rPr b="1" lang="en" sz="1400">
                <a:solidFill>
                  <a:srgbClr val="666666"/>
                </a:solidFill>
                <a:highlight>
                  <a:srgbClr val="FFFFFF"/>
                </a:highlight>
              </a:rPr>
              <a:t>Clarity</a:t>
            </a:r>
            <a:r>
              <a:rPr lang="en" sz="1400">
                <a:solidFill>
                  <a:srgbClr val="666666"/>
                </a:solidFill>
                <a:highlight>
                  <a:srgbClr val="FFFFFF"/>
                </a:highlight>
              </a:rPr>
              <a:t>: The product title is clear if within five seconds one can understand the title, what the product is, and quickly figure out the key attributes (color, size, model, ...).</a:t>
            </a:r>
          </a:p>
          <a:p>
            <a:pPr indent="-317500" lvl="0" marL="457200" rtl="0">
              <a:spcBef>
                <a:spcPts val="0"/>
              </a:spcBef>
              <a:buClr>
                <a:srgbClr val="666666"/>
              </a:buClr>
              <a:buSzPts val="1400"/>
              <a:buChar char="●"/>
            </a:pPr>
            <a:r>
              <a:rPr b="1" lang="en" sz="1400">
                <a:solidFill>
                  <a:srgbClr val="666666"/>
                </a:solidFill>
                <a:highlight>
                  <a:srgbClr val="FFFFFF"/>
                </a:highlight>
              </a:rPr>
              <a:t>Conciseness</a:t>
            </a:r>
            <a:r>
              <a:rPr lang="en" sz="1400">
                <a:solidFill>
                  <a:srgbClr val="666666"/>
                </a:solidFill>
                <a:highlight>
                  <a:srgbClr val="FFFFFF"/>
                </a:highlight>
              </a:rPr>
              <a:t>: The product title is concise if it is short enough to contain all the necessary information. Otherwise, i.e., the title is too long with many unnecessary words, Or it is too short such that it is unsure what the product is.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Examples</a:t>
            </a:r>
          </a:p>
        </p:txBody>
      </p:sp>
      <p:sp>
        <p:nvSpPr>
          <p:cNvPr id="290" name="Shape 290"/>
          <p:cNvSpPr txBox="1"/>
          <p:nvPr>
            <p:ph idx="1" type="body"/>
          </p:nvPr>
        </p:nvSpPr>
        <p:spPr>
          <a:xfrm>
            <a:off x="1275900" y="1493400"/>
            <a:ext cx="7086300" cy="1356600"/>
          </a:xfrm>
          <a:prstGeom prst="rect">
            <a:avLst/>
          </a:prstGeom>
        </p:spPr>
        <p:txBody>
          <a:bodyPr anchorCtr="0" anchor="t" bIns="91425" lIns="91425" rIns="91425" wrap="square" tIns="91425">
            <a:noAutofit/>
          </a:bodyPr>
          <a:lstStyle/>
          <a:p>
            <a:pPr indent="-317500" lvl="0" marL="457200" rtl="0">
              <a:spcBef>
                <a:spcPts val="0"/>
              </a:spcBef>
              <a:buSzPts val="1400"/>
              <a:buChar char="●"/>
            </a:pPr>
            <a:r>
              <a:rPr i="1" lang="en" sz="1400">
                <a:highlight>
                  <a:srgbClr val="FFFFFF"/>
                </a:highlight>
              </a:rPr>
              <a:t>hot red clutch rug sack travel backpack unisex cheap with free gift</a:t>
            </a:r>
          </a:p>
          <a:p>
            <a:pPr indent="-317500" lvl="1" marL="914400" rtl="0">
              <a:spcBef>
                <a:spcPts val="0"/>
              </a:spcBef>
              <a:buClr>
                <a:schemeClr val="accent1"/>
              </a:buClr>
              <a:buSzPts val="1400"/>
              <a:buChar char="○"/>
            </a:pPr>
            <a:r>
              <a:rPr i="1" lang="en" sz="1400">
                <a:solidFill>
                  <a:schemeClr val="accent1"/>
                </a:solidFill>
                <a:highlight>
                  <a:srgbClr val="FFFFFF"/>
                </a:highlight>
              </a:rPr>
              <a:t>Red unisex travel rucksack backpack</a:t>
            </a:r>
          </a:p>
          <a:p>
            <a:pPr indent="-317500" lvl="0" marL="457200" rtl="0">
              <a:spcBef>
                <a:spcPts val="0"/>
              </a:spcBef>
              <a:buSzPts val="1400"/>
              <a:buChar char="●"/>
            </a:pPr>
            <a:r>
              <a:rPr i="1" lang="en" sz="1400">
                <a:highlight>
                  <a:srgbClr val="FFFFFF"/>
                </a:highlight>
              </a:rPr>
              <a:t>1 Pair of Unisex Touch Screen Sensitive Gloves Knitted Winter Warm Christmas Glove Red</a:t>
            </a:r>
          </a:p>
          <a:p>
            <a:pPr indent="-317500" lvl="1" marL="914400" rtl="0">
              <a:spcBef>
                <a:spcPts val="0"/>
              </a:spcBef>
              <a:buClr>
                <a:schemeClr val="accent1"/>
              </a:buClr>
              <a:buSzPts val="1400"/>
              <a:buChar char="○"/>
            </a:pPr>
            <a:r>
              <a:rPr i="1" lang="en" sz="1400">
                <a:solidFill>
                  <a:schemeClr val="accent1"/>
                </a:solidFill>
                <a:highlight>
                  <a:srgbClr val="FFFFFF"/>
                </a:highlight>
              </a:rPr>
              <a:t>Touchscreen sensitive knitted gloves red</a:t>
            </a:r>
          </a:p>
          <a:p>
            <a:pPr indent="-317500" lvl="0" marL="457200" rtl="0">
              <a:spcBef>
                <a:spcPts val="0"/>
              </a:spcBef>
              <a:buSzPts val="1400"/>
              <a:buChar char="●"/>
            </a:pPr>
            <a:r>
              <a:rPr i="1" lang="en" sz="1400">
                <a:highlight>
                  <a:srgbClr val="FFFFFF"/>
                </a:highlight>
              </a:rPr>
              <a:t>Hot Tom Clovers Womens Mens Classy Look Cool Simple Style Casual Canvas Crossbody Messenger Bag Handbag Fashion Bag Tote Handbag Gray</a:t>
            </a:r>
          </a:p>
          <a:p>
            <a:pPr indent="-317500" lvl="1" marL="914400" rtl="0">
              <a:spcBef>
                <a:spcPts val="0"/>
              </a:spcBef>
              <a:buClr>
                <a:schemeClr val="accent1"/>
              </a:buClr>
              <a:buSzPts val="1400"/>
              <a:buChar char="○"/>
            </a:pPr>
            <a:r>
              <a:rPr i="1" lang="en" sz="1400">
                <a:solidFill>
                  <a:schemeClr val="accent1"/>
                </a:solidFill>
                <a:highlight>
                  <a:srgbClr val="FFFFFF"/>
                </a:highlight>
              </a:rPr>
              <a:t>Tom Clovers canvas crossbody messenger bag gray</a:t>
            </a:r>
          </a:p>
          <a:p>
            <a:pPr indent="0" lvl="0" marL="0" rtl="0">
              <a:spcBef>
                <a:spcPts val="0"/>
              </a:spcBef>
              <a:buNone/>
            </a:pPr>
            <a:r>
              <a:t/>
            </a:r>
            <a:endParaRPr sz="1400"/>
          </a:p>
          <a:p>
            <a:pPr indent="0" lvl="0" marL="0" rtl="0">
              <a:spcBef>
                <a:spcPts val="0"/>
              </a:spcBef>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Challenges</a:t>
            </a:r>
          </a:p>
        </p:txBody>
      </p:sp>
      <p:sp>
        <p:nvSpPr>
          <p:cNvPr id="296" name="Shape 296"/>
          <p:cNvSpPr txBox="1"/>
          <p:nvPr>
            <p:ph idx="1" type="body"/>
          </p:nvPr>
        </p:nvSpPr>
        <p:spPr>
          <a:xfrm>
            <a:off x="1303800" y="1346875"/>
            <a:ext cx="7030500" cy="2849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sz="1800"/>
              <a:t>Clarity and conciseness are subjective</a:t>
            </a:r>
          </a:p>
          <a:p>
            <a:pPr indent="-342900" lvl="0" marL="457200" rtl="0">
              <a:spcBef>
                <a:spcPts val="0"/>
              </a:spcBef>
              <a:buSzPts val="1800"/>
              <a:buChar char="●"/>
            </a:pPr>
            <a:r>
              <a:rPr lang="en" sz="1800"/>
              <a:t>Limited available dataset for training</a:t>
            </a:r>
          </a:p>
          <a:p>
            <a:pPr indent="-342900" lvl="0" marL="457200" rtl="0">
              <a:spcBef>
                <a:spcPts val="0"/>
              </a:spcBef>
              <a:buSzPts val="1800"/>
              <a:buChar char="●"/>
            </a:pPr>
            <a:r>
              <a:rPr lang="en" sz="1800"/>
              <a:t>No labels for validation and testing datasets</a:t>
            </a:r>
          </a:p>
          <a:p>
            <a:pPr indent="-342900" lvl="0" marL="457200" rtl="0">
              <a:spcBef>
                <a:spcPts val="0"/>
              </a:spcBef>
              <a:buSzPts val="1800"/>
              <a:buChar char="●"/>
            </a:pPr>
            <a:r>
              <a:rPr lang="en" sz="1800"/>
              <a:t>Imbalanced dataset with 94% positive examples and 6% negative examples for Clarity</a:t>
            </a:r>
          </a:p>
          <a:p>
            <a:pPr indent="0" lvl="0" marL="0" rtl="0">
              <a:spcBef>
                <a:spcPts val="0"/>
              </a:spcBef>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Our Approach</a:t>
            </a:r>
          </a:p>
        </p:txBody>
      </p:sp>
      <p:sp>
        <p:nvSpPr>
          <p:cNvPr id="302" name="Shape 302"/>
          <p:cNvSpPr txBox="1"/>
          <p:nvPr>
            <p:ph idx="1" type="body"/>
          </p:nvPr>
        </p:nvSpPr>
        <p:spPr>
          <a:xfrm>
            <a:off x="1275900" y="1244300"/>
            <a:ext cx="7086300" cy="13566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Different approaches for Clarity &amp; Conciseness models</a:t>
            </a:r>
          </a:p>
          <a:p>
            <a:pPr indent="-342900" lvl="0" marL="457200" rtl="0">
              <a:spcBef>
                <a:spcPts val="0"/>
              </a:spcBef>
              <a:spcAft>
                <a:spcPts val="0"/>
              </a:spcAft>
              <a:buSzPts val="1800"/>
              <a:buChar char="●"/>
            </a:pPr>
            <a:r>
              <a:rPr lang="en" sz="1800"/>
              <a:t>Preprocessing, formatting of data</a:t>
            </a:r>
          </a:p>
          <a:p>
            <a:pPr indent="-342900" lvl="0" marL="457200" rtl="0">
              <a:spcBef>
                <a:spcPts val="0"/>
              </a:spcBef>
              <a:spcAft>
                <a:spcPts val="0"/>
              </a:spcAft>
              <a:buSzPts val="1800"/>
              <a:buChar char="●"/>
            </a:pPr>
            <a:r>
              <a:rPr lang="en" sz="1800"/>
              <a:t>Feature extraction using NLP techniques</a:t>
            </a:r>
          </a:p>
          <a:p>
            <a:pPr indent="-342900" lvl="0" marL="457200" rtl="0">
              <a:spcBef>
                <a:spcPts val="0"/>
              </a:spcBef>
              <a:spcAft>
                <a:spcPts val="0"/>
              </a:spcAft>
              <a:buSzPts val="1800"/>
              <a:buChar char="●"/>
            </a:pPr>
            <a:r>
              <a:rPr lang="en" sz="1800"/>
              <a:t>Deep learning for conciseness</a:t>
            </a:r>
          </a:p>
          <a:p>
            <a:pPr indent="-342900" lvl="0" marL="457200" rtl="0">
              <a:spcBef>
                <a:spcPts val="0"/>
              </a:spcBef>
              <a:spcAft>
                <a:spcPts val="0"/>
              </a:spcAft>
              <a:buSzPts val="1800"/>
              <a:buChar char="●"/>
            </a:pPr>
            <a:r>
              <a:rPr lang="en" sz="1800"/>
              <a:t>Undersampling method for skewed datasets</a:t>
            </a:r>
          </a:p>
          <a:p>
            <a:pPr indent="-342900" lvl="0" marL="457200" rtl="0">
              <a:spcBef>
                <a:spcPts val="0"/>
              </a:spcBef>
              <a:spcAft>
                <a:spcPts val="0"/>
              </a:spcAft>
              <a:buSzPts val="1800"/>
              <a:buChar char="●"/>
            </a:pPr>
            <a:r>
              <a:rPr lang="en" sz="1800"/>
              <a:t>Boosting, random forests for clarity</a:t>
            </a:r>
          </a:p>
          <a:p>
            <a:pPr indent="-342900" lvl="0" marL="457200" rtl="0">
              <a:spcBef>
                <a:spcPts val="0"/>
              </a:spcBef>
              <a:spcAft>
                <a:spcPts val="0"/>
              </a:spcAft>
              <a:buSzPts val="1800"/>
              <a:buChar char="●"/>
            </a:pPr>
            <a:r>
              <a:rPr lang="en" sz="1800"/>
              <a:t>Grouping of data</a:t>
            </a:r>
          </a:p>
          <a:p>
            <a:pPr indent="-342900" lvl="0" marL="457200" rtl="0">
              <a:spcBef>
                <a:spcPts val="0"/>
              </a:spcBef>
              <a:spcAft>
                <a:spcPts val="0"/>
              </a:spcAft>
              <a:buSzPts val="1800"/>
              <a:buChar char="●"/>
            </a:pPr>
            <a:r>
              <a:rPr lang="en" sz="1800"/>
              <a:t>Evaluation and </a:t>
            </a:r>
            <a:r>
              <a:rPr lang="en" sz="1800"/>
              <a:t>optimization on different performance measures - Precision, Recall, F1 score, Area under ROC, PR curve</a:t>
            </a:r>
          </a:p>
          <a:p>
            <a:pPr indent="-342900" lvl="0" marL="457200" rtl="0">
              <a:spcBef>
                <a:spcPts val="0"/>
              </a:spcBef>
              <a:buSzPts val="1800"/>
              <a:buChar char="●"/>
            </a:pPr>
            <a:r>
              <a:rPr lang="en" sz="1800"/>
              <a:t>K-fold cross validation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Highlights</a:t>
            </a:r>
          </a:p>
        </p:txBody>
      </p:sp>
      <p:sp>
        <p:nvSpPr>
          <p:cNvPr id="308" name="Shape 308"/>
          <p:cNvSpPr txBox="1"/>
          <p:nvPr>
            <p:ph idx="1" type="body"/>
          </p:nvPr>
        </p:nvSpPr>
        <p:spPr>
          <a:xfrm>
            <a:off x="1303800" y="1346875"/>
            <a:ext cx="7086300" cy="13566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A</a:t>
            </a:r>
            <a:r>
              <a:rPr lang="en" sz="2400"/>
              <a:t>nalysis and </a:t>
            </a:r>
            <a:r>
              <a:rPr lang="en" sz="2400"/>
              <a:t>comparison</a:t>
            </a:r>
            <a:r>
              <a:rPr lang="en" sz="2400"/>
              <a:t> of different models and methods</a:t>
            </a:r>
          </a:p>
          <a:p>
            <a:pPr indent="-381000" lvl="0" marL="457200" rtl="0">
              <a:spcBef>
                <a:spcPts val="0"/>
              </a:spcBef>
              <a:spcAft>
                <a:spcPts val="0"/>
              </a:spcAft>
              <a:buSzPts val="2400"/>
              <a:buChar char="●"/>
            </a:pPr>
            <a:r>
              <a:rPr lang="en" sz="2400"/>
              <a:t>Analysis of feature engineering</a:t>
            </a:r>
          </a:p>
          <a:p>
            <a:pPr indent="-381000" lvl="0" marL="457200" rtl="0">
              <a:spcBef>
                <a:spcPts val="0"/>
              </a:spcBef>
              <a:buSzPts val="2400"/>
              <a:buChar char="●"/>
            </a:pPr>
            <a:r>
              <a:rPr lang="en" sz="2400"/>
              <a:t>Tackling skewed datasets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1031700" y="1528200"/>
            <a:ext cx="7080600" cy="1590000"/>
          </a:xfrm>
          <a:prstGeom prst="rect">
            <a:avLst/>
          </a:prstGeom>
        </p:spPr>
        <p:txBody>
          <a:bodyPr anchorCtr="0" anchor="t" bIns="91425" lIns="91425" rIns="91425" wrap="square" tIns="91425">
            <a:noAutofit/>
          </a:bodyPr>
          <a:lstStyle/>
          <a:p>
            <a:pPr indent="0" lvl="0" marL="0" rtl="0" algn="ctr">
              <a:spcBef>
                <a:spcPts val="0"/>
              </a:spcBef>
              <a:buNone/>
            </a:pPr>
            <a:r>
              <a:rPr lang="en" sz="4800"/>
              <a:t>Thank You</a:t>
            </a:r>
          </a:p>
          <a:p>
            <a:pPr indent="0" lvl="0" marL="0" rtl="0" algn="ctr">
              <a:spcBef>
                <a:spcPts val="0"/>
              </a:spcBef>
              <a:buNone/>
            </a:pPr>
            <a:br>
              <a:rPr lang="en" sz="4800"/>
            </a:br>
            <a:r>
              <a:rPr lang="en" sz="3000">
                <a:solidFill>
                  <a:srgbClr val="3D85C6"/>
                </a:solidFill>
              </a:rPr>
              <a:t>Data </a:t>
            </a:r>
            <a:r>
              <a:rPr lang="en" sz="3000">
                <a:solidFill>
                  <a:srgbClr val="3D85C6"/>
                </a:solidFill>
              </a:rPr>
              <a:t>Analytics </a:t>
            </a:r>
            <a:r>
              <a:rPr lang="en" sz="3000">
                <a:solidFill>
                  <a:srgbClr val="3D85C6"/>
                </a:solidFill>
              </a:rPr>
              <a:t>Squad</a:t>
            </a:r>
          </a:p>
          <a:p>
            <a:pPr indent="0" lvl="0" marL="0" rtl="0" algn="ctr">
              <a:spcBef>
                <a:spcPts val="0"/>
              </a:spcBef>
              <a:buNone/>
            </a:pPr>
            <a:r>
              <a:t/>
            </a:r>
            <a:endParaRPr sz="3000">
              <a:solidFill>
                <a:srgbClr val="3D85C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