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59" r:id="rId7"/>
    <p:sldId id="260" r:id="rId8"/>
    <p:sldId id="272" r:id="rId9"/>
    <p:sldId id="273" r:id="rId10"/>
    <p:sldId id="274" r:id="rId11"/>
    <p:sldId id="263" r:id="rId12"/>
    <p:sldId id="266" r:id="rId13"/>
    <p:sldId id="264" r:id="rId14"/>
    <p:sldId id="265" r:id="rId15"/>
    <p:sldId id="267" r:id="rId16"/>
    <p:sldId id="268" r:id="rId17"/>
    <p:sldId id="269" r:id="rId18"/>
    <p:sldId id="270" r:id="rId19"/>
    <p:sldId id="271"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F10AC-6DD0-4082-9F35-3232675E13D7}">
          <p14:sldIdLst>
            <p14:sldId id="256"/>
            <p14:sldId id="257"/>
            <p14:sldId id="258"/>
            <p14:sldId id="261"/>
            <p14:sldId id="262"/>
            <p14:sldId id="259"/>
            <p14:sldId id="260"/>
            <p14:sldId id="272"/>
            <p14:sldId id="273"/>
            <p14:sldId id="274"/>
            <p14:sldId id="263"/>
            <p14:sldId id="266"/>
            <p14:sldId id="264"/>
            <p14:sldId id="265"/>
            <p14:sldId id="267"/>
            <p14:sldId id="268"/>
            <p14:sldId id="269"/>
            <p14:sldId id="270"/>
            <p14:sldId id="271"/>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14-May-18</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400" dirty="0" smtClean="0"/>
              <a:t>PROJECT WORK -2 (CS-854)</a:t>
            </a:r>
            <a:endParaRPr lang="en-US" sz="1400" dirty="0"/>
          </a:p>
        </p:txBody>
      </p:sp>
      <p:sp>
        <p:nvSpPr>
          <p:cNvPr id="2" name="Title 1"/>
          <p:cNvSpPr>
            <a:spLocks noGrp="1"/>
          </p:cNvSpPr>
          <p:nvPr>
            <p:ph type="ctrTitle"/>
          </p:nvPr>
        </p:nvSpPr>
        <p:spPr/>
        <p:txBody>
          <a:bodyPr/>
          <a:lstStyle/>
          <a:p>
            <a:r>
              <a:rPr lang="en-US" sz="3200" dirty="0" smtClean="0"/>
              <a:t>CHANNEL ALLOCATION IN CELLULAR NETWORKS: A SOFT COMPUTING TECHNIQUE</a:t>
            </a:r>
            <a:endParaRPr lang="en-US" sz="3200" dirty="0"/>
          </a:p>
        </p:txBody>
      </p:sp>
    </p:spTree>
    <p:extLst>
      <p:ext uri="{BB962C8B-B14F-4D97-AF65-F5344CB8AC3E}">
        <p14:creationId xmlns:p14="http://schemas.microsoft.com/office/powerpoint/2010/main" val="3504249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199" cy="1600200"/>
          </a:xfrm>
        </p:spPr>
        <p:txBody>
          <a:bodyPr/>
          <a:lstStyle/>
          <a:p>
            <a:pPr algn="l"/>
            <a:r>
              <a:rPr lang="en-US" dirty="0" smtClean="0"/>
              <a:t>Invalid Clusters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13836" y="1857092"/>
            <a:ext cx="7716327" cy="4058216"/>
          </a:xfrm>
        </p:spPr>
      </p:pic>
    </p:spTree>
    <p:extLst>
      <p:ext uri="{BB962C8B-B14F-4D97-AF65-F5344CB8AC3E}">
        <p14:creationId xmlns:p14="http://schemas.microsoft.com/office/powerpoint/2010/main" val="600872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38200" y="2057400"/>
            <a:ext cx="7924800" cy="4267200"/>
          </a:xfrm>
        </p:spPr>
        <p:txBody>
          <a:bodyPr>
            <a:normAutofit fontScale="62500" lnSpcReduction="20000"/>
          </a:bodyPr>
          <a:lstStyle/>
          <a:p>
            <a:r>
              <a:rPr lang="en-US" sz="4100" b="1" dirty="0" smtClean="0"/>
              <a:t>SCOPE OF THE WORK</a:t>
            </a:r>
            <a:r>
              <a:rPr lang="en-US" sz="2800" b="1" dirty="0" smtClean="0"/>
              <a:t>:  </a:t>
            </a:r>
          </a:p>
          <a:p>
            <a:endParaRPr lang="en-US" sz="2800" b="1" dirty="0"/>
          </a:p>
          <a:p>
            <a:pPr marL="514350" indent="-514350">
              <a:buAutoNum type="arabicParenR"/>
            </a:pPr>
            <a:r>
              <a:rPr lang="en-US" sz="3100" dirty="0" smtClean="0"/>
              <a:t>We </a:t>
            </a:r>
            <a:r>
              <a:rPr lang="en-US" sz="3100" dirty="0"/>
              <a:t>propose a GA-based fault-tolerant </a:t>
            </a:r>
            <a:r>
              <a:rPr lang="en-US" sz="3100" dirty="0" smtClean="0"/>
              <a:t>model </a:t>
            </a:r>
            <a:r>
              <a:rPr lang="en-US" sz="3100" dirty="0"/>
              <a:t>for channel allocation in this work</a:t>
            </a:r>
            <a:r>
              <a:rPr lang="en-US" sz="3100" dirty="0" smtClean="0"/>
              <a:t>.</a:t>
            </a:r>
          </a:p>
          <a:p>
            <a:pPr marL="514350" indent="-514350">
              <a:buAutoNum type="arabicParenR"/>
            </a:pPr>
            <a:r>
              <a:rPr lang="en-US" sz="3100" dirty="0" smtClean="0"/>
              <a:t> </a:t>
            </a:r>
            <a:r>
              <a:rPr lang="en-US" sz="3100" dirty="0"/>
              <a:t>The proposed algorithm is under the resource planning model, i.e., primary channels are initially allocated to each cell. Furthermore, secondary (borrowed) channels must be returned to the cell from which they have been borrowed as soon as the call is over. </a:t>
            </a:r>
            <a:endParaRPr lang="en-US" sz="3100" dirty="0" smtClean="0"/>
          </a:p>
          <a:p>
            <a:pPr marL="514350" indent="-514350">
              <a:buAutoNum type="arabicParenR"/>
            </a:pPr>
            <a:r>
              <a:rPr lang="en-US" sz="3100" dirty="0" smtClean="0"/>
              <a:t>The </a:t>
            </a:r>
            <a:r>
              <a:rPr lang="en-US" sz="3100" dirty="0"/>
              <a:t>model can be made </a:t>
            </a:r>
            <a:r>
              <a:rPr lang="en-US" sz="3100" b="1" dirty="0"/>
              <a:t>fault-tolerant </a:t>
            </a:r>
            <a:r>
              <a:rPr lang="en-US" sz="3100" dirty="0"/>
              <a:t>by using the concept of borrowing and lending schemes. Cell in which channels are underutilized, lend the extra channels, to the over loaded cells. This borrowing and lending can be done dynamically. </a:t>
            </a:r>
            <a:endParaRPr lang="en-US" sz="3100" b="1" dirty="0"/>
          </a:p>
        </p:txBody>
      </p:sp>
      <p:sp>
        <p:nvSpPr>
          <p:cNvPr id="3" name="Title 2"/>
          <p:cNvSpPr>
            <a:spLocks noGrp="1"/>
          </p:cNvSpPr>
          <p:nvPr>
            <p:ph type="ctrTitle"/>
          </p:nvPr>
        </p:nvSpPr>
        <p:spPr>
          <a:xfrm>
            <a:off x="817581" y="838201"/>
            <a:ext cx="7175351" cy="1066800"/>
          </a:xfrm>
        </p:spPr>
        <p:txBody>
          <a:bodyPr/>
          <a:lstStyle/>
          <a:p>
            <a:pPr algn="ctr"/>
            <a:r>
              <a:rPr lang="en-US" dirty="0" smtClean="0"/>
              <a:t>Proposed Model</a:t>
            </a:r>
            <a:endParaRPr lang="en-US" dirty="0"/>
          </a:p>
        </p:txBody>
      </p:sp>
    </p:spTree>
    <p:extLst>
      <p:ext uri="{BB962C8B-B14F-4D97-AF65-F5344CB8AC3E}">
        <p14:creationId xmlns:p14="http://schemas.microsoft.com/office/powerpoint/2010/main" val="4030806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28600"/>
            <a:ext cx="8839200" cy="6629400"/>
          </a:xfrm>
        </p:spPr>
        <p:txBody>
          <a:bodyPr>
            <a:noAutofit/>
          </a:bodyPr>
          <a:lstStyle/>
          <a:p>
            <a:r>
              <a:rPr lang="en-US" sz="2000" dirty="0" smtClean="0"/>
              <a:t>The proposed approach uses the MOO (Multi Objective Optimization) Technique in order to solve the Channel Allocation Problem. The model aims to allocate channels in such a way so as to optimize two objective functions defined as follows.</a:t>
            </a:r>
          </a:p>
          <a:p>
            <a:endParaRPr lang="en-US" sz="2000" dirty="0" smtClean="0"/>
          </a:p>
          <a:p>
            <a:r>
              <a:rPr lang="en-US" sz="2000" dirty="0" smtClean="0"/>
              <a:t>1) </a:t>
            </a:r>
            <a:r>
              <a:rPr lang="en-US" sz="2000" b="1" dirty="0" smtClean="0"/>
              <a:t>Fitness Function</a:t>
            </a:r>
            <a:r>
              <a:rPr lang="en-US" sz="2000" dirty="0" smtClean="0"/>
              <a:t>:</a:t>
            </a:r>
          </a:p>
          <a:p>
            <a:r>
              <a:rPr lang="en-US" sz="2000" dirty="0" smtClean="0"/>
              <a:t>             </a:t>
            </a:r>
            <a:r>
              <a:rPr lang="en-US" sz="2000" b="1" dirty="0" smtClean="0"/>
              <a:t>Fitness(F</a:t>
            </a:r>
            <a:r>
              <a:rPr lang="en-US" sz="2000" b="1" dirty="0"/>
              <a:t>) = </a:t>
            </a:r>
            <a:r>
              <a:rPr lang="en-US" sz="2000" dirty="0" smtClean="0"/>
              <a:t>blocked hosts − reserved channels</a:t>
            </a:r>
          </a:p>
          <a:p>
            <a:r>
              <a:rPr lang="en-US" sz="2000" dirty="0" smtClean="0"/>
              <a:t>2)</a:t>
            </a:r>
            <a:r>
              <a:rPr lang="en-US" sz="2000" b="1" dirty="0" smtClean="0"/>
              <a:t> Reliability</a:t>
            </a:r>
            <a:r>
              <a:rPr lang="en-US" sz="2000" dirty="0" smtClean="0"/>
              <a:t>: </a:t>
            </a:r>
          </a:p>
          <a:p>
            <a:r>
              <a:rPr lang="en-US" sz="2000" dirty="0"/>
              <a:t>	</a:t>
            </a:r>
            <a:r>
              <a:rPr lang="en-US" sz="2000" dirty="0"/>
              <a:t>The </a:t>
            </a:r>
            <a:r>
              <a:rPr lang="en-US" sz="2000" dirty="0" smtClean="0"/>
              <a:t>reliability </a:t>
            </a:r>
            <a:r>
              <a:rPr lang="en-US" sz="2000" dirty="0"/>
              <a:t>of the system is dependent on both of the services of BS and channels over a time t during the communication between the hosts and the corresponding BS. </a:t>
            </a:r>
            <a:endParaRPr lang="en-US" sz="2000" dirty="0" smtClean="0"/>
          </a:p>
          <a:p>
            <a:r>
              <a:rPr lang="en-US" sz="2000" dirty="0" smtClean="0"/>
              <a:t>This </a:t>
            </a:r>
            <a:r>
              <a:rPr lang="en-US" sz="2000" dirty="0" err="1"/>
              <a:t>Rsys</a:t>
            </a:r>
            <a:r>
              <a:rPr lang="en-US" sz="2000" dirty="0"/>
              <a:t> is expressed as follows </a:t>
            </a:r>
            <a:r>
              <a:rPr lang="en-US" sz="2000" dirty="0" smtClean="0"/>
              <a:t>:</a:t>
            </a:r>
          </a:p>
          <a:p>
            <a:r>
              <a:rPr lang="en-US" sz="2000" dirty="0" smtClean="0"/>
              <a:t> </a:t>
            </a:r>
            <a:r>
              <a:rPr lang="en-US" sz="2000" b="1" dirty="0" smtClean="0"/>
              <a:t>R(SYS) </a:t>
            </a:r>
            <a:r>
              <a:rPr lang="en-US" sz="2000" b="1" dirty="0"/>
              <a:t>= </a:t>
            </a:r>
            <a:r>
              <a:rPr lang="en-US" sz="2000" b="1" dirty="0" smtClean="0"/>
              <a:t>R(BS) </a:t>
            </a:r>
            <a:r>
              <a:rPr lang="en-US" sz="2000" b="1" dirty="0"/>
              <a:t>* </a:t>
            </a:r>
            <a:r>
              <a:rPr lang="en-US" sz="2000" b="1" dirty="0" smtClean="0"/>
              <a:t>R(CH) </a:t>
            </a:r>
          </a:p>
          <a:p>
            <a:r>
              <a:rPr lang="en-US" sz="2000" b="1" dirty="0" err="1" smtClean="0"/>
              <a:t>Rsys</a:t>
            </a:r>
            <a:r>
              <a:rPr lang="en-US" sz="2000" b="1" dirty="0" smtClean="0"/>
              <a:t> </a:t>
            </a:r>
            <a:r>
              <a:rPr lang="en-US" sz="2000" dirty="0" smtClean="0"/>
              <a:t>denotes </a:t>
            </a:r>
            <a:r>
              <a:rPr lang="en-US" sz="2000" dirty="0"/>
              <a:t>the reliability of the BS over time t and it is followed by an exponential distribution as the reliability of such BS is invariable over t</a:t>
            </a:r>
            <a:r>
              <a:rPr lang="en-US" sz="2000" dirty="0" smtClean="0"/>
              <a:t>.</a:t>
            </a:r>
          </a:p>
          <a:p>
            <a:r>
              <a:rPr lang="en-US" sz="2000" dirty="0" smtClean="0"/>
              <a:t> </a:t>
            </a:r>
            <a:r>
              <a:rPr lang="en-US" sz="2000" b="1" dirty="0"/>
              <a:t>The fittest chromosome is the one with the lowest first fitness value and the highest second fitness(reliability) </a:t>
            </a:r>
            <a:r>
              <a:rPr lang="en-US" sz="2000" b="1" dirty="0" smtClean="0"/>
              <a:t>value</a:t>
            </a:r>
            <a:r>
              <a:rPr lang="en-US" sz="2000" b="1" dirty="0"/>
              <a:t> </a:t>
            </a:r>
            <a:r>
              <a:rPr lang="en-US" sz="2000" b="1" dirty="0" smtClean="0"/>
              <a:t>simultaneously.</a:t>
            </a:r>
            <a:endParaRPr lang="en-US" sz="2000" dirty="0" smtClean="0"/>
          </a:p>
          <a:p>
            <a:pPr marL="914400" lvl="1" indent="-457200">
              <a:buFont typeface="+mj-lt"/>
              <a:buAutoNum type="arabicPeriod"/>
            </a:pPr>
            <a:endParaRPr lang="en-US" dirty="0"/>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3060185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Subtitle 1"/>
              <p:cNvSpPr>
                <a:spLocks noGrp="1"/>
              </p:cNvSpPr>
              <p:nvPr>
                <p:ph type="subTitle" idx="1"/>
              </p:nvPr>
            </p:nvSpPr>
            <p:spPr>
              <a:xfrm>
                <a:off x="609600" y="2590800"/>
                <a:ext cx="8153400" cy="3962400"/>
              </a:xfrm>
            </p:spPr>
            <p:txBody>
              <a:bodyPr/>
              <a:lstStyle/>
              <a:p>
                <a:r>
                  <a:rPr lang="en-US" dirty="0" smtClean="0"/>
                  <a:t>During high load in the network, it may lead congestion due to insufficient allocated channels. To efficiently use the number of channels with maintaining reliability measure under such scenario, the objective of the proposed problem in this work is to maximize the value of reliability as much as possible. Simultaneously, the number of blocked calls must be </a:t>
                </a:r>
                <a:r>
                  <a:rPr lang="en-US" dirty="0"/>
                  <a:t>minimized </a:t>
                </a:r>
                <a:r>
                  <a:rPr lang="en-US" dirty="0" smtClean="0"/>
                  <a:t>. </a:t>
                </a:r>
                <a:r>
                  <a:rPr lang="en-US" dirty="0"/>
                  <a:t>Therefore, the </a:t>
                </a:r>
                <a:r>
                  <a:rPr lang="en-US" b="1" dirty="0"/>
                  <a:t>MOO</a:t>
                </a:r>
                <a:r>
                  <a:rPr lang="en-US" dirty="0"/>
                  <a:t> problem </a:t>
                </a:r>
                <a:r>
                  <a:rPr lang="en-US" dirty="0" smtClean="0"/>
                  <a:t>in </a:t>
                </a:r>
                <a:r>
                  <a:rPr lang="en-US" dirty="0"/>
                  <a:t>this work is proposed as follows. </a:t>
                </a:r>
                <a:endParaRPr lang="en-US" dirty="0" smtClean="0"/>
              </a:p>
              <a:p>
                <a:r>
                  <a:rPr lang="en-US" dirty="0" smtClean="0"/>
                  <a:t>               objective :</a:t>
                </a:r>
                <a14:m>
                  <m:oMath xmlns:m="http://schemas.openxmlformats.org/officeDocument/2006/math">
                    <m:d>
                      <m:dPr>
                        <m:begChr m:val="{"/>
                        <m:endChr m:val=""/>
                        <m:ctrlPr>
                          <a:rPr lang="en-US" i="1" smtClean="0">
                            <a:latin typeface="Cambria Math"/>
                          </a:rPr>
                        </m:ctrlPr>
                      </m:dPr>
                      <m:e>
                        <m:eqArr>
                          <m:eqArrPr>
                            <m:ctrlPr>
                              <a:rPr lang="en-US" i="1" smtClean="0">
                                <a:latin typeface="Cambria Math"/>
                              </a:rPr>
                            </m:ctrlPr>
                          </m:eqArrPr>
                          <m:e>
                            <m:func>
                              <m:funcPr>
                                <m:ctrlPr>
                                  <a:rPr lang="en-US" b="0" i="1" smtClean="0">
                                    <a:latin typeface="Cambria Math"/>
                                  </a:rPr>
                                </m:ctrlPr>
                              </m:funcPr>
                              <m:fName>
                                <m:r>
                                  <m:rPr>
                                    <m:sty m:val="p"/>
                                  </m:rPr>
                                  <a:rPr lang="en-US" b="0" i="0" smtClean="0">
                                    <a:latin typeface="Cambria Math"/>
                                  </a:rPr>
                                  <m:t>max</m:t>
                                </m:r>
                              </m:fName>
                              <m:e>
                                <m:r>
                                  <a:rPr lang="en-US" b="0" i="1" smtClean="0">
                                    <a:latin typeface="Cambria Math"/>
                                  </a:rPr>
                                  <m:t>𝑅𝑒𝑙𝑖𝑎𝑏𝑖𝑙𝑖𝑡𝑦</m:t>
                                </m:r>
                                <m:r>
                                  <a:rPr lang="en-US" b="0" i="1" smtClean="0">
                                    <a:latin typeface="Cambria Math"/>
                                  </a:rPr>
                                  <m:t>(</m:t>
                                </m:r>
                                <m:r>
                                  <a:rPr lang="en-US" b="0" i="1" smtClean="0">
                                    <a:latin typeface="Cambria Math"/>
                                  </a:rPr>
                                  <m:t>𝑅𝑠𝑦𝑠</m:t>
                                </m:r>
                                <m:r>
                                  <a:rPr lang="en-US" b="0" i="1" smtClean="0">
                                    <a:latin typeface="Cambria Math"/>
                                  </a:rPr>
                                  <m:t>)</m:t>
                                </m:r>
                              </m:e>
                            </m:func>
                          </m:e>
                          <m:e>
                            <m:r>
                              <m:rPr>
                                <m:sty m:val="p"/>
                              </m:rPr>
                              <a:rPr lang="en-US" b="0" i="0" smtClean="0">
                                <a:latin typeface="Cambria Math"/>
                              </a:rPr>
                              <m:t>min</m:t>
                            </m:r>
                            <m:r>
                              <a:rPr lang="en-US" b="0" i="1" smtClean="0">
                                <a:latin typeface="Cambria Math"/>
                              </a:rPr>
                              <m:t>⁡(</m:t>
                            </m:r>
                            <m:r>
                              <a:rPr lang="en-US" b="0" i="1" smtClean="0">
                                <a:latin typeface="Cambria Math"/>
                              </a:rPr>
                              <m:t>𝐹</m:t>
                            </m:r>
                            <m:r>
                              <a:rPr lang="en-US" b="0" i="1" smtClean="0">
                                <a:latin typeface="Cambria Math"/>
                              </a:rPr>
                              <m:t>)</m:t>
                            </m:r>
                          </m:e>
                        </m:eqArr>
                      </m:e>
                    </m:d>
                  </m:oMath>
                </a14:m>
                <a:endParaRPr lang="en-US" dirty="0"/>
              </a:p>
              <a:p>
                <a:endParaRPr lang="en-US" dirty="0"/>
              </a:p>
            </p:txBody>
          </p:sp>
        </mc:Choice>
        <mc:Fallback>
          <p:sp>
            <p:nvSpPr>
              <p:cNvPr id="2" name="Subtitle 1"/>
              <p:cNvSpPr>
                <a:spLocks noGrp="1" noRot="1" noChangeAspect="1" noMove="1" noResize="1" noEditPoints="1" noAdjustHandles="1" noChangeArrowheads="1" noChangeShapeType="1" noTextEdit="1"/>
              </p:cNvSpPr>
              <p:nvPr>
                <p:ph type="subTitle" idx="1"/>
              </p:nvPr>
            </p:nvSpPr>
            <p:spPr>
              <a:xfrm>
                <a:off x="609600" y="2590800"/>
                <a:ext cx="8153400" cy="3962400"/>
              </a:xfrm>
              <a:blipFill rotWithShape="1">
                <a:blip r:embed="rId2"/>
                <a:stretch>
                  <a:fillRect l="-897" t="-1077" r="-1121" b="-4615"/>
                </a:stretch>
              </a:blipFill>
            </p:spPr>
            <p:txBody>
              <a:bodyPr/>
              <a:lstStyle/>
              <a:p>
                <a:r>
                  <a:rPr lang="en-US">
                    <a:noFill/>
                  </a:rPr>
                  <a:t> </a:t>
                </a:r>
              </a:p>
            </p:txBody>
          </p:sp>
        </mc:Fallback>
      </mc:AlternateContent>
      <p:sp>
        <p:nvSpPr>
          <p:cNvPr id="3" name="Title 2"/>
          <p:cNvSpPr>
            <a:spLocks noGrp="1"/>
          </p:cNvSpPr>
          <p:nvPr>
            <p:ph type="ctrTitle"/>
          </p:nvPr>
        </p:nvSpPr>
        <p:spPr>
          <a:xfrm>
            <a:off x="914400" y="457200"/>
            <a:ext cx="7175351" cy="1793167"/>
          </a:xfrm>
        </p:spPr>
        <p:txBody>
          <a:bodyPr/>
          <a:lstStyle/>
          <a:p>
            <a:pPr algn="ctr"/>
            <a:r>
              <a:rPr lang="en-US" sz="4800" dirty="0" smtClean="0"/>
              <a:t>PROBLEM FORMULATION</a:t>
            </a:r>
            <a:endParaRPr lang="en-US" sz="4800" dirty="0"/>
          </a:p>
        </p:txBody>
      </p:sp>
    </p:spTree>
    <p:extLst>
      <p:ext uri="{BB962C8B-B14F-4D97-AF65-F5344CB8AC3E}">
        <p14:creationId xmlns:p14="http://schemas.microsoft.com/office/powerpoint/2010/main" val="422470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5105400"/>
            <a:ext cx="7848600" cy="714568"/>
          </a:xfrm>
        </p:spPr>
        <p:txBody>
          <a:bodyPr/>
          <a:lstStyle/>
          <a:p>
            <a:pPr algn="ctr"/>
            <a:r>
              <a:rPr lang="en-US" sz="3200" b="0" dirty="0" smtClean="0"/>
              <a:t>Fig – 2 </a:t>
            </a:r>
            <a:r>
              <a:rPr lang="en-US" sz="3200" b="0" dirty="0"/>
              <a:t>C</a:t>
            </a:r>
            <a:r>
              <a:rPr lang="en-US" sz="3200" b="0" dirty="0" smtClean="0"/>
              <a:t>hromosome Structure</a:t>
            </a:r>
            <a:endParaRPr lang="en-US" sz="3200" dirty="0"/>
          </a:p>
        </p:txBody>
      </p:sp>
      <p:pic>
        <p:nvPicPr>
          <p:cNvPr id="12" name="Content Placeholder 1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381000"/>
            <a:ext cx="8229600" cy="4114799"/>
          </a:xfrm>
        </p:spPr>
      </p:pic>
    </p:spTree>
    <p:extLst>
      <p:ext uri="{BB962C8B-B14F-4D97-AF65-F5344CB8AC3E}">
        <p14:creationId xmlns:p14="http://schemas.microsoft.com/office/powerpoint/2010/main" val="1310459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1447801"/>
            <a:ext cx="7924799" cy="4486864"/>
          </a:xfrm>
        </p:spPr>
        <p:txBody>
          <a:bodyPr/>
          <a:lstStyle/>
          <a:p>
            <a:r>
              <a:rPr lang="en-US" dirty="0" smtClean="0"/>
              <a:t>Matrix 1   </a:t>
            </a:r>
          </a:p>
          <a:p>
            <a:r>
              <a:rPr lang="en-US" dirty="0" smtClean="0"/>
              <a:t>                       1 2 3 | 4 5 6 7</a:t>
            </a:r>
          </a:p>
          <a:p>
            <a:r>
              <a:rPr lang="en-US" dirty="0"/>
              <a:t> </a:t>
            </a:r>
            <a:r>
              <a:rPr lang="en-US" dirty="0" smtClean="0"/>
              <a:t>                      2 3 4 | 3 4 8 7 </a:t>
            </a:r>
          </a:p>
          <a:p>
            <a:r>
              <a:rPr lang="en-US" dirty="0"/>
              <a:t> </a:t>
            </a:r>
            <a:r>
              <a:rPr lang="en-US" dirty="0" smtClean="0"/>
              <a:t>                      5 6 7 | 5 6 4 3</a:t>
            </a:r>
          </a:p>
          <a:p>
            <a:r>
              <a:rPr lang="en-US" dirty="0" smtClean="0"/>
              <a:t>Matrix 2</a:t>
            </a:r>
          </a:p>
          <a:p>
            <a:r>
              <a:rPr lang="en-US" dirty="0"/>
              <a:t> </a:t>
            </a:r>
            <a:r>
              <a:rPr lang="en-US" dirty="0" smtClean="0"/>
              <a:t>                      4 5 6 |  5 7 4 6</a:t>
            </a:r>
          </a:p>
          <a:p>
            <a:r>
              <a:rPr lang="en-US" dirty="0"/>
              <a:t> </a:t>
            </a:r>
            <a:r>
              <a:rPr lang="en-US" dirty="0" smtClean="0"/>
              <a:t>                      4 3 5 |  8 7 9 4</a:t>
            </a:r>
          </a:p>
          <a:p>
            <a:r>
              <a:rPr lang="en-US" dirty="0"/>
              <a:t> </a:t>
            </a:r>
            <a:r>
              <a:rPr lang="en-US" dirty="0" smtClean="0"/>
              <a:t>                      1 2 2 | 6 6 3 4 </a:t>
            </a:r>
          </a:p>
          <a:p>
            <a:r>
              <a:rPr lang="en-US" dirty="0" smtClean="0"/>
              <a:t>We are assuming here that the cut point is 3</a:t>
            </a:r>
          </a:p>
          <a:p>
            <a:endParaRPr lang="en-US" dirty="0" smtClean="0"/>
          </a:p>
        </p:txBody>
      </p:sp>
      <p:sp>
        <p:nvSpPr>
          <p:cNvPr id="3" name="Title 2"/>
          <p:cNvSpPr>
            <a:spLocks noGrp="1"/>
          </p:cNvSpPr>
          <p:nvPr>
            <p:ph type="ctrTitle"/>
          </p:nvPr>
        </p:nvSpPr>
        <p:spPr>
          <a:xfrm>
            <a:off x="381001" y="228601"/>
            <a:ext cx="8305800" cy="1447799"/>
          </a:xfrm>
        </p:spPr>
        <p:txBody>
          <a:bodyPr/>
          <a:lstStyle/>
          <a:p>
            <a:pPr algn="ctr"/>
            <a:r>
              <a:rPr lang="en-US" sz="4800" dirty="0" smtClean="0"/>
              <a:t>Proposed Crossover</a:t>
            </a:r>
            <a:endParaRPr lang="en-US" sz="4800" dirty="0"/>
          </a:p>
        </p:txBody>
      </p:sp>
    </p:spTree>
    <p:extLst>
      <p:ext uri="{BB962C8B-B14F-4D97-AF65-F5344CB8AC3E}">
        <p14:creationId xmlns:p14="http://schemas.microsoft.com/office/powerpoint/2010/main" val="41028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57200" y="228600"/>
            <a:ext cx="8305800" cy="6324600"/>
          </a:xfrm>
        </p:spPr>
        <p:txBody>
          <a:bodyPr>
            <a:normAutofit/>
          </a:bodyPr>
          <a:lstStyle/>
          <a:p>
            <a:pPr algn="l"/>
            <a:r>
              <a:rPr lang="en-US" sz="2400" dirty="0" smtClean="0"/>
              <a:t>Off Spring 1</a:t>
            </a:r>
          </a:p>
          <a:p>
            <a:pPr algn="l"/>
            <a:r>
              <a:rPr lang="en-US" sz="2400" dirty="0"/>
              <a:t> </a:t>
            </a:r>
            <a:r>
              <a:rPr lang="en-US" sz="2400" dirty="0" smtClean="0"/>
              <a:t>                  </a:t>
            </a:r>
          </a:p>
          <a:p>
            <a:pPr algn="l"/>
            <a:r>
              <a:rPr lang="en-US" sz="2400" dirty="0" smtClean="0"/>
              <a:t>		  4 5 6 | 5 7 4 6</a:t>
            </a:r>
          </a:p>
          <a:p>
            <a:pPr algn="l"/>
            <a:r>
              <a:rPr lang="en-US" sz="2400" dirty="0" smtClean="0"/>
              <a:t>                      4 3 5 | 3 8 7 4</a:t>
            </a:r>
          </a:p>
          <a:p>
            <a:pPr algn="l"/>
            <a:r>
              <a:rPr lang="en-US" sz="2400" dirty="0"/>
              <a:t> </a:t>
            </a:r>
            <a:r>
              <a:rPr lang="en-US" sz="2400" dirty="0" smtClean="0"/>
              <a:t>                     1 2 2 | 5 6 3 4</a:t>
            </a:r>
          </a:p>
          <a:p>
            <a:pPr algn="l"/>
            <a:endParaRPr lang="en-US" sz="2400" dirty="0" smtClean="0"/>
          </a:p>
          <a:p>
            <a:pPr algn="l"/>
            <a:r>
              <a:rPr lang="en-US" sz="2400" dirty="0" smtClean="0"/>
              <a:t>Off Spring 2</a:t>
            </a:r>
          </a:p>
          <a:p>
            <a:pPr algn="l"/>
            <a:r>
              <a:rPr lang="en-US" sz="2400" dirty="0"/>
              <a:t> </a:t>
            </a:r>
            <a:r>
              <a:rPr lang="en-US" sz="2400" dirty="0" smtClean="0"/>
              <a:t>                     1 2 3 | 4 8 9 7</a:t>
            </a:r>
          </a:p>
          <a:p>
            <a:pPr algn="l"/>
            <a:r>
              <a:rPr lang="en-US" sz="2400" dirty="0"/>
              <a:t> </a:t>
            </a:r>
            <a:r>
              <a:rPr lang="en-US" sz="2400" dirty="0" smtClean="0"/>
              <a:t>                     2 3 4 | 4 8 9 7 </a:t>
            </a:r>
          </a:p>
          <a:p>
            <a:pPr algn="l"/>
            <a:r>
              <a:rPr lang="en-US" sz="2400" dirty="0"/>
              <a:t> </a:t>
            </a:r>
            <a:r>
              <a:rPr lang="en-US" sz="2400" dirty="0" smtClean="0"/>
              <a:t>                     5 6 7 | 6 6 4 3 </a:t>
            </a:r>
          </a:p>
        </p:txBody>
      </p:sp>
    </p:spTree>
    <p:extLst>
      <p:ext uri="{BB962C8B-B14F-4D97-AF65-F5344CB8AC3E}">
        <p14:creationId xmlns:p14="http://schemas.microsoft.com/office/powerpoint/2010/main" val="103745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219200"/>
          </a:xfrm>
        </p:spPr>
        <p:txBody>
          <a:bodyPr/>
          <a:lstStyle/>
          <a:p>
            <a:pPr algn="l"/>
            <a:r>
              <a:rPr lang="en-US" dirty="0" smtClean="0"/>
              <a:t>Explanation of Crossover</a:t>
            </a:r>
            <a:endParaRPr lang="en-US" dirty="0"/>
          </a:p>
        </p:txBody>
      </p:sp>
      <p:sp>
        <p:nvSpPr>
          <p:cNvPr id="3" name="Text Placeholder 2"/>
          <p:cNvSpPr>
            <a:spLocks noGrp="1"/>
          </p:cNvSpPr>
          <p:nvPr>
            <p:ph type="body" idx="1"/>
          </p:nvPr>
        </p:nvSpPr>
        <p:spPr>
          <a:xfrm>
            <a:off x="381000" y="1600200"/>
            <a:ext cx="7924800" cy="4876800"/>
          </a:xfrm>
        </p:spPr>
        <p:txBody>
          <a:bodyPr>
            <a:normAutofit fontScale="92500" lnSpcReduction="20000"/>
          </a:bodyPr>
          <a:lstStyle/>
          <a:p>
            <a:pPr marL="342900" indent="-342900" algn="l">
              <a:buFont typeface="Arial" pitchFamily="34" charset="0"/>
              <a:buChar char="•"/>
            </a:pPr>
            <a:r>
              <a:rPr lang="en-US" dirty="0" smtClean="0"/>
              <a:t>This crossover is specially modified for borrowing and lending techniques.</a:t>
            </a:r>
          </a:p>
          <a:p>
            <a:pPr marL="342900" indent="-342900" algn="l">
              <a:buFont typeface="Arial" pitchFamily="34" charset="0"/>
              <a:buChar char="•"/>
            </a:pPr>
            <a:r>
              <a:rPr lang="en-US" dirty="0" smtClean="0"/>
              <a:t>The </a:t>
            </a:r>
            <a:r>
              <a:rPr lang="en-US" b="1" dirty="0" smtClean="0"/>
              <a:t>portion before cut point </a:t>
            </a:r>
            <a:r>
              <a:rPr lang="en-US" dirty="0" smtClean="0"/>
              <a:t>is swapped i.e., first part of first parent matrix becomes the first part of second offspring, and first part of second parent matrix becomes the first part of first offspring .</a:t>
            </a:r>
          </a:p>
          <a:p>
            <a:pPr marL="342900" indent="-342900" algn="l">
              <a:buFont typeface="Arial" pitchFamily="34" charset="0"/>
              <a:buChar char="•"/>
            </a:pPr>
            <a:r>
              <a:rPr lang="en-US" b="1" dirty="0" smtClean="0"/>
              <a:t>Portion After Cut Point:</a:t>
            </a:r>
            <a:endParaRPr lang="en-US" b="1" dirty="0"/>
          </a:p>
          <a:p>
            <a:pPr marL="800100" lvl="1" indent="-342900">
              <a:buFont typeface="Courier New" pitchFamily="49" charset="0"/>
              <a:buChar char="o"/>
            </a:pPr>
            <a:r>
              <a:rPr lang="en-US" sz="2200" dirty="0" smtClean="0">
                <a:solidFill>
                  <a:schemeClr val="tx1"/>
                </a:solidFill>
              </a:rPr>
              <a:t>First Offspring: The portion after the cut point is made in the following way.</a:t>
            </a:r>
          </a:p>
          <a:p>
            <a:pPr marL="1714500" lvl="3" indent="-342900">
              <a:buFont typeface="+mj-lt"/>
              <a:buAutoNum type="arabicPeriod"/>
            </a:pPr>
            <a:r>
              <a:rPr lang="en-US" sz="2200" dirty="0" smtClean="0">
                <a:solidFill>
                  <a:schemeClr val="tx1"/>
                </a:solidFill>
              </a:rPr>
              <a:t>Find all the common elements between the   corresponding row of the first and second matrix.</a:t>
            </a:r>
          </a:p>
          <a:p>
            <a:pPr marL="1714500" lvl="3" indent="-342900">
              <a:buFont typeface="+mj-lt"/>
              <a:buAutoNum type="arabicPeriod"/>
            </a:pPr>
            <a:r>
              <a:rPr lang="en-US" sz="2200" dirty="0" smtClean="0">
                <a:solidFill>
                  <a:schemeClr val="tx1"/>
                </a:solidFill>
              </a:rPr>
              <a:t>The common elements are put in the same order as present in the 2</a:t>
            </a:r>
            <a:r>
              <a:rPr lang="en-US" sz="2200" baseline="30000" dirty="0" smtClean="0">
                <a:solidFill>
                  <a:schemeClr val="tx1"/>
                </a:solidFill>
              </a:rPr>
              <a:t>nd</a:t>
            </a:r>
            <a:r>
              <a:rPr lang="en-US" sz="2200" dirty="0" smtClean="0">
                <a:solidFill>
                  <a:schemeClr val="tx1"/>
                </a:solidFill>
              </a:rPr>
              <a:t> parent matrix.</a:t>
            </a:r>
          </a:p>
          <a:p>
            <a:pPr marL="1714500" lvl="3" indent="-342900">
              <a:buFont typeface="+mj-lt"/>
              <a:buAutoNum type="arabicPeriod"/>
            </a:pPr>
            <a:r>
              <a:rPr lang="en-US" sz="2200" dirty="0" smtClean="0">
                <a:solidFill>
                  <a:schemeClr val="tx1"/>
                </a:solidFill>
              </a:rPr>
              <a:t>The remaining elements are put in the same positions as present in the 1</a:t>
            </a:r>
            <a:r>
              <a:rPr lang="en-US" sz="2200" baseline="30000" dirty="0" smtClean="0">
                <a:solidFill>
                  <a:schemeClr val="tx1"/>
                </a:solidFill>
              </a:rPr>
              <a:t>st</a:t>
            </a:r>
            <a:r>
              <a:rPr lang="en-US" sz="2200" dirty="0" smtClean="0">
                <a:solidFill>
                  <a:schemeClr val="tx1"/>
                </a:solidFill>
              </a:rPr>
              <a:t> parent matrix.</a:t>
            </a:r>
          </a:p>
          <a:p>
            <a:pPr lvl="1"/>
            <a:r>
              <a:rPr lang="en-US" dirty="0" smtClean="0">
                <a:solidFill>
                  <a:schemeClr val="tx1"/>
                </a:solidFill>
              </a:rPr>
              <a:t>     </a:t>
            </a:r>
          </a:p>
          <a:p>
            <a:pPr marL="742950" lvl="1" indent="-285750">
              <a:buFont typeface="Courier New" pitchFamily="49" charset="0"/>
              <a:buChar char="o"/>
            </a:pPr>
            <a:endParaRPr lang="en-US" b="1" dirty="0">
              <a:solidFill>
                <a:schemeClr val="tx1"/>
              </a:solidFill>
            </a:endParaRPr>
          </a:p>
        </p:txBody>
      </p:sp>
    </p:spTree>
    <p:extLst>
      <p:ext uri="{BB962C8B-B14F-4D97-AF65-F5344CB8AC3E}">
        <p14:creationId xmlns:p14="http://schemas.microsoft.com/office/powerpoint/2010/main" val="2965756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 y="1981200"/>
            <a:ext cx="8458199" cy="4267199"/>
          </a:xfrm>
        </p:spPr>
        <p:txBody>
          <a:bodyPr>
            <a:normAutofit fontScale="92500" lnSpcReduction="10000"/>
          </a:bodyPr>
          <a:lstStyle/>
          <a:p>
            <a:pPr marL="342900" indent="-342900">
              <a:buFont typeface="Courier New" pitchFamily="49" charset="0"/>
              <a:buChar char="o"/>
            </a:pPr>
            <a:r>
              <a:rPr lang="en-US" dirty="0" smtClean="0">
                <a:solidFill>
                  <a:schemeClr val="tx1"/>
                </a:solidFill>
              </a:rPr>
              <a:t>Second </a:t>
            </a:r>
            <a:r>
              <a:rPr lang="en-US" dirty="0">
                <a:solidFill>
                  <a:schemeClr val="tx1"/>
                </a:solidFill>
              </a:rPr>
              <a:t>Offspring: The portion after the cut point is made in the following way</a:t>
            </a:r>
            <a:r>
              <a:rPr lang="en-US" dirty="0" smtClean="0">
                <a:solidFill>
                  <a:schemeClr val="tx1"/>
                </a:solidFill>
              </a:rPr>
              <a:t>.</a:t>
            </a:r>
          </a:p>
          <a:p>
            <a:pPr marL="914400" lvl="1" indent="-457200" algn="l">
              <a:buFont typeface="+mj-lt"/>
              <a:buAutoNum type="arabicPeriod"/>
            </a:pPr>
            <a:r>
              <a:rPr lang="en-US" dirty="0" smtClean="0">
                <a:solidFill>
                  <a:schemeClr val="tx1"/>
                </a:solidFill>
              </a:rPr>
              <a:t>Find all the common elements between the corresponding row of the first and second matrix.</a:t>
            </a:r>
          </a:p>
          <a:p>
            <a:pPr marL="914400" lvl="1" indent="-457200" algn="l">
              <a:buFont typeface="+mj-lt"/>
              <a:buAutoNum type="arabicPeriod"/>
            </a:pPr>
            <a:r>
              <a:rPr lang="en-US" dirty="0" smtClean="0">
                <a:solidFill>
                  <a:schemeClr val="tx1"/>
                </a:solidFill>
              </a:rPr>
              <a:t>The common elements are put in the same order as present in the 1</a:t>
            </a:r>
            <a:r>
              <a:rPr lang="en-US" baseline="30000" dirty="0" smtClean="0">
                <a:solidFill>
                  <a:schemeClr val="tx1"/>
                </a:solidFill>
              </a:rPr>
              <a:t>st</a:t>
            </a:r>
            <a:r>
              <a:rPr lang="en-US" dirty="0" smtClean="0">
                <a:solidFill>
                  <a:schemeClr val="tx1"/>
                </a:solidFill>
              </a:rPr>
              <a:t>  parent matrix.</a:t>
            </a:r>
          </a:p>
          <a:p>
            <a:pPr marL="914400" lvl="1" indent="-457200" algn="l">
              <a:buFont typeface="+mj-lt"/>
              <a:buAutoNum type="arabicPeriod"/>
            </a:pPr>
            <a:r>
              <a:rPr lang="en-US" dirty="0" smtClean="0">
                <a:solidFill>
                  <a:schemeClr val="tx1"/>
                </a:solidFill>
              </a:rPr>
              <a:t>The remaining elements(uncommon) are put in the same positions as present in the 2</a:t>
            </a:r>
            <a:r>
              <a:rPr lang="en-US" baseline="30000" dirty="0" smtClean="0">
                <a:solidFill>
                  <a:schemeClr val="tx1"/>
                </a:solidFill>
              </a:rPr>
              <a:t>nd</a:t>
            </a:r>
            <a:r>
              <a:rPr lang="en-US" dirty="0" smtClean="0">
                <a:solidFill>
                  <a:schemeClr val="tx1"/>
                </a:solidFill>
              </a:rPr>
              <a:t>  parent matrix.</a:t>
            </a:r>
            <a:br>
              <a:rPr lang="en-US" dirty="0" smtClean="0">
                <a:solidFill>
                  <a:schemeClr val="tx1"/>
                </a:solidFill>
              </a:rPr>
            </a:br>
            <a:r>
              <a:rPr lang="en-US" dirty="0"/>
              <a:t/>
            </a:r>
            <a:br>
              <a:rPr lang="en-US" dirty="0"/>
            </a:br>
            <a:r>
              <a:rPr lang="en-US" sz="1600" dirty="0"/>
              <a:t/>
            </a:r>
            <a:br>
              <a:rPr lang="en-US" sz="1600" dirty="0"/>
            </a:br>
            <a:r>
              <a:rPr lang="en-US" sz="1600" dirty="0"/>
              <a:t/>
            </a:r>
            <a:br>
              <a:rPr lang="en-US" sz="1600" dirty="0"/>
            </a:br>
            <a:r>
              <a:rPr lang="en-US" dirty="0" smtClean="0">
                <a:solidFill>
                  <a:schemeClr val="tx1"/>
                </a:solidFill>
              </a:rPr>
              <a:t>     </a:t>
            </a:r>
            <a:r>
              <a:rPr lang="en-US" dirty="0">
                <a:solidFill>
                  <a:schemeClr val="tx1"/>
                </a:solidFill>
              </a:rPr>
              <a:t/>
            </a:r>
            <a:br>
              <a:rPr lang="en-US" dirty="0">
                <a:solidFill>
                  <a:schemeClr val="tx1"/>
                </a:solidFill>
              </a:rPr>
            </a:br>
            <a:r>
              <a:rPr lang="en-US" dirty="0"/>
              <a:t/>
            </a:r>
            <a:br>
              <a:rPr lang="en-US" dirty="0"/>
            </a:br>
            <a:endParaRPr lang="en-US" dirty="0"/>
          </a:p>
        </p:txBody>
      </p:sp>
      <p:sp>
        <p:nvSpPr>
          <p:cNvPr id="3" name="Title 2"/>
          <p:cNvSpPr>
            <a:spLocks noGrp="1"/>
          </p:cNvSpPr>
          <p:nvPr>
            <p:ph type="ctrTitle"/>
          </p:nvPr>
        </p:nvSpPr>
        <p:spPr>
          <a:xfrm>
            <a:off x="381001" y="228601"/>
            <a:ext cx="8458200" cy="1447800"/>
          </a:xfrm>
        </p:spPr>
        <p:txBody>
          <a:bodyPr/>
          <a:lstStyle/>
          <a:p>
            <a:r>
              <a:rPr lang="en-US" dirty="0"/>
              <a:t>Crossover </a:t>
            </a:r>
            <a:r>
              <a:rPr lang="en-US" dirty="0" err="1"/>
              <a:t>contd</a:t>
            </a:r>
            <a:endParaRPr lang="en-US" dirty="0"/>
          </a:p>
        </p:txBody>
      </p:sp>
    </p:spTree>
    <p:extLst>
      <p:ext uri="{BB962C8B-B14F-4D97-AF65-F5344CB8AC3E}">
        <p14:creationId xmlns:p14="http://schemas.microsoft.com/office/powerpoint/2010/main" val="334177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1676401"/>
            <a:ext cx="7848599" cy="4258264"/>
          </a:xfrm>
        </p:spPr>
        <p:txBody>
          <a:bodyPr/>
          <a:lstStyle/>
          <a:p>
            <a:endParaRPr lang="en-US" dirty="0" smtClean="0"/>
          </a:p>
          <a:p>
            <a:endParaRPr lang="en-US" dirty="0"/>
          </a:p>
          <a:p>
            <a:endParaRPr lang="en-US" dirty="0" smtClean="0"/>
          </a:p>
          <a:p>
            <a:endParaRPr lang="en-US" dirty="0"/>
          </a:p>
          <a:p>
            <a:endParaRPr lang="en-US" dirty="0" smtClean="0"/>
          </a:p>
          <a:p>
            <a:r>
              <a:rPr lang="en-US" dirty="0" smtClean="0"/>
              <a:t>The above figure is our initial chromosome, in which lending and borrowing information were initially zero. The first two number shows the amount of blocked hosts and reserved channels respectively. </a:t>
            </a:r>
            <a:endParaRPr lang="en-US" dirty="0"/>
          </a:p>
        </p:txBody>
      </p:sp>
      <p:sp>
        <p:nvSpPr>
          <p:cNvPr id="4" name="Title 3"/>
          <p:cNvSpPr>
            <a:spLocks noGrp="1"/>
          </p:cNvSpPr>
          <p:nvPr>
            <p:ph type="ctrTitle"/>
          </p:nvPr>
        </p:nvSpPr>
        <p:spPr>
          <a:xfrm>
            <a:off x="609601" y="152401"/>
            <a:ext cx="7848600" cy="1371600"/>
          </a:xfrm>
        </p:spPr>
        <p:txBody>
          <a:bodyPr/>
          <a:lstStyle/>
          <a:p>
            <a:r>
              <a:rPr lang="en-US" dirty="0" smtClean="0"/>
              <a:t>Results</a:t>
            </a:r>
            <a:endParaRPr lang="en-US" dirty="0"/>
          </a:p>
        </p:txBody>
      </p:sp>
      <p:pic>
        <p:nvPicPr>
          <p:cNvPr id="4099" name="Picture 3" descr="C:\Users\Rounak\Downloads\chrom3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676401"/>
            <a:ext cx="8686800" cy="17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49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81000" y="2362201"/>
            <a:ext cx="7848599" cy="2133599"/>
          </a:xfrm>
        </p:spPr>
        <p:txBody>
          <a:bodyPr/>
          <a:lstStyle/>
          <a:p>
            <a:pPr marL="457200" indent="-457200">
              <a:buAutoNum type="arabicPeriod"/>
            </a:pPr>
            <a:r>
              <a:rPr lang="en-US" dirty="0" smtClean="0"/>
              <a:t>ROUNAK DE -  14/CS/04</a:t>
            </a:r>
          </a:p>
          <a:p>
            <a:pPr marL="457200" indent="-457200">
              <a:buAutoNum type="arabicPeriod"/>
            </a:pPr>
            <a:r>
              <a:rPr lang="en-US" dirty="0" smtClean="0"/>
              <a:t>RAHUL MODI – 14/CS/79 </a:t>
            </a:r>
            <a:endParaRPr lang="en-US" dirty="0"/>
          </a:p>
        </p:txBody>
      </p:sp>
      <p:sp>
        <p:nvSpPr>
          <p:cNvPr id="7" name="Title 6"/>
          <p:cNvSpPr>
            <a:spLocks noGrp="1"/>
          </p:cNvSpPr>
          <p:nvPr>
            <p:ph type="ctrTitle"/>
          </p:nvPr>
        </p:nvSpPr>
        <p:spPr>
          <a:xfrm>
            <a:off x="817581" y="533401"/>
            <a:ext cx="7175351" cy="1143000"/>
          </a:xfrm>
        </p:spPr>
        <p:txBody>
          <a:bodyPr/>
          <a:lstStyle/>
          <a:p>
            <a:r>
              <a:rPr lang="en-US" dirty="0" smtClean="0"/>
              <a:t>MEMBERS</a:t>
            </a:r>
            <a:endParaRPr lang="en-US" dirty="0"/>
          </a:p>
        </p:txBody>
      </p:sp>
    </p:spTree>
    <p:extLst>
      <p:ext uri="{BB962C8B-B14F-4D97-AF65-F5344CB8AC3E}">
        <p14:creationId xmlns:p14="http://schemas.microsoft.com/office/powerpoint/2010/main" val="1733779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8458200" cy="2971800"/>
          </a:xfrm>
        </p:spPr>
      </p:pic>
      <p:sp>
        <p:nvSpPr>
          <p:cNvPr id="6" name="Text Placeholder 5"/>
          <p:cNvSpPr>
            <a:spLocks noGrp="1"/>
          </p:cNvSpPr>
          <p:nvPr>
            <p:ph type="body" sz="half" idx="2"/>
          </p:nvPr>
        </p:nvSpPr>
        <p:spPr>
          <a:xfrm>
            <a:off x="533400" y="3733800"/>
            <a:ext cx="8610600" cy="2672918"/>
          </a:xfrm>
        </p:spPr>
        <p:txBody>
          <a:bodyPr>
            <a:normAutofit/>
          </a:bodyPr>
          <a:lstStyle/>
          <a:p>
            <a:r>
              <a:rPr lang="en-US" sz="2200" dirty="0" smtClean="0"/>
              <a:t>In the above figure we can see that,  after crossover the chromosome has evolved and the values in the chromosome is showing that successful lending and borrowing operation has occurred. As a result we can see that many cells has lent some channels  and in the chromosome of the corresponding cell the change is also visible.</a:t>
            </a:r>
            <a:endParaRPr lang="en-US" sz="2200" dirty="0"/>
          </a:p>
        </p:txBody>
      </p:sp>
    </p:spTree>
    <p:extLst>
      <p:ext uri="{BB962C8B-B14F-4D97-AF65-F5344CB8AC3E}">
        <p14:creationId xmlns:p14="http://schemas.microsoft.com/office/powerpoint/2010/main" val="3727890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609600"/>
            <a:ext cx="8610600" cy="1066800"/>
          </a:xfrm>
        </p:spPr>
        <p:txBody>
          <a:bodyPr/>
          <a:lstStyle/>
          <a:p>
            <a:pPr algn="l"/>
            <a:r>
              <a:rPr lang="en-US" sz="4800" dirty="0" smtClean="0"/>
              <a:t>Conclusion</a:t>
            </a:r>
            <a:endParaRPr lang="en-US" sz="4800" dirty="0"/>
          </a:p>
        </p:txBody>
      </p:sp>
      <p:sp>
        <p:nvSpPr>
          <p:cNvPr id="6" name="Text Placeholder 5"/>
          <p:cNvSpPr>
            <a:spLocks noGrp="1"/>
          </p:cNvSpPr>
          <p:nvPr>
            <p:ph type="body" idx="1"/>
          </p:nvPr>
        </p:nvSpPr>
        <p:spPr>
          <a:xfrm>
            <a:off x="381000" y="1905000"/>
            <a:ext cx="8534400" cy="3537971"/>
          </a:xfrm>
        </p:spPr>
        <p:txBody>
          <a:bodyPr>
            <a:normAutofit/>
          </a:bodyPr>
          <a:lstStyle/>
          <a:p>
            <a:pPr algn="just"/>
            <a:r>
              <a:rPr lang="en-US" sz="2200" dirty="0" smtClean="0"/>
              <a:t>As the number of generation increases, the program will tend to converge and the final chromosomal structure will depict the channel allocation scheme with the minimized no. of blocked hosts in each cell in the network. So, the NSGA II model provides the fault tolerant solution to the channel allocation problem.</a:t>
            </a:r>
          </a:p>
          <a:p>
            <a:pPr algn="just"/>
            <a:r>
              <a:rPr lang="en-US" sz="2200" dirty="0" smtClean="0"/>
              <a:t>More optimized results would be obtained when the present output is given as input to the SOM (Self Organizing Maps).</a:t>
            </a:r>
            <a:endParaRPr lang="en-US" sz="2200" dirty="0"/>
          </a:p>
          <a:p>
            <a:pPr marL="342900" indent="-342900" algn="l">
              <a:buFont typeface="Arial" pitchFamily="34" charset="0"/>
              <a:buChar char="•"/>
            </a:pPr>
            <a:endParaRPr lang="en-US" sz="2200" dirty="0"/>
          </a:p>
        </p:txBody>
      </p:sp>
    </p:spTree>
    <p:extLst>
      <p:ext uri="{BB962C8B-B14F-4D97-AF65-F5344CB8AC3E}">
        <p14:creationId xmlns:p14="http://schemas.microsoft.com/office/powerpoint/2010/main" val="54997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57200"/>
            <a:ext cx="7772400" cy="1447800"/>
          </a:xfrm>
        </p:spPr>
        <p:txBody>
          <a:bodyPr/>
          <a:lstStyle/>
          <a:p>
            <a:pPr marL="0" indent="0" algn="ctr">
              <a:buNone/>
            </a:pPr>
            <a:r>
              <a:rPr lang="en-US" dirty="0" smtClean="0"/>
              <a:t>INTRODUCTON AND AIM OF PROJECT</a:t>
            </a:r>
            <a:endParaRPr lang="en-US" dirty="0"/>
          </a:p>
        </p:txBody>
      </p:sp>
      <p:sp>
        <p:nvSpPr>
          <p:cNvPr id="5" name="Text Placeholder 4"/>
          <p:cNvSpPr>
            <a:spLocks noGrp="1"/>
          </p:cNvSpPr>
          <p:nvPr>
            <p:ph type="body" idx="1"/>
          </p:nvPr>
        </p:nvSpPr>
        <p:spPr>
          <a:xfrm>
            <a:off x="762000" y="2133600"/>
            <a:ext cx="8001000" cy="3810000"/>
          </a:xfrm>
        </p:spPr>
        <p:txBody>
          <a:bodyPr>
            <a:normAutofit lnSpcReduction="10000"/>
          </a:bodyPr>
          <a:lstStyle/>
          <a:p>
            <a:pPr algn="l"/>
            <a:r>
              <a:rPr lang="en-US" dirty="0" smtClean="0"/>
              <a:t>Now-a-days, the wireless transmission medium is growing in pace and the no. of mobile hosts (call requests) are increasing day by day. Due to the limited no. of resources(channels), total no. of blocked hosts are increasing. Due to this problem, more calls are getting blocked which is a big issue in mobile communication. So we need to allocate the channels in the cells in such a way so as to reduce the no. of blocked calls and increase the efficiency of the network.</a:t>
            </a:r>
          </a:p>
          <a:p>
            <a:pPr algn="l"/>
            <a:r>
              <a:rPr lang="en-US" dirty="0" smtClean="0"/>
              <a:t>In our project, we have proposed a solution to the problem using Multi Objective </a:t>
            </a:r>
            <a:r>
              <a:rPr lang="en-US" dirty="0" smtClean="0"/>
              <a:t>Optimization(MOO</a:t>
            </a:r>
            <a:r>
              <a:rPr lang="en-US" dirty="0" smtClean="0"/>
              <a:t>) Technique.</a:t>
            </a:r>
          </a:p>
          <a:p>
            <a:pPr algn="l"/>
            <a:r>
              <a:rPr lang="en-US" dirty="0" smtClean="0"/>
              <a:t>We have used </a:t>
            </a:r>
            <a:r>
              <a:rPr lang="en-US" b="1" dirty="0" smtClean="0"/>
              <a:t>NSGA-II</a:t>
            </a:r>
            <a:r>
              <a:rPr lang="en-US" dirty="0" smtClean="0"/>
              <a:t> Multi Objective Optimization algorithm to solve the Channel Allocation Problem in the Cellular Networks.</a:t>
            </a:r>
            <a:endParaRPr lang="en-US" dirty="0"/>
          </a:p>
        </p:txBody>
      </p:sp>
    </p:spTree>
    <p:extLst>
      <p:ext uri="{BB962C8B-B14F-4D97-AF65-F5344CB8AC3E}">
        <p14:creationId xmlns:p14="http://schemas.microsoft.com/office/powerpoint/2010/main" val="4195101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1" y="4495800"/>
            <a:ext cx="8534400" cy="1143000"/>
          </a:xfrm>
        </p:spPr>
        <p:txBody>
          <a:bodyPr/>
          <a:lstStyle/>
          <a:p>
            <a:pPr marL="0" indent="0" algn="ctr">
              <a:buNone/>
            </a:pPr>
            <a:r>
              <a:rPr lang="en-US" dirty="0" smtClean="0"/>
              <a:t>Fig .1 -  Cellular System</a:t>
            </a:r>
            <a:endParaRPr lang="en-US"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772400" cy="366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676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 y="381000"/>
            <a:ext cx="8153400" cy="5553665"/>
          </a:xfrm>
        </p:spPr>
        <p:txBody>
          <a:bodyPr>
            <a:normAutofit fontScale="92500" lnSpcReduction="10000"/>
          </a:bodyPr>
          <a:lstStyle/>
          <a:p>
            <a:r>
              <a:rPr lang="en-US" sz="2600" b="1" u="sng" dirty="0" smtClean="0">
                <a:latin typeface="+mj-lt"/>
              </a:rPr>
              <a:t>BASE STATION </a:t>
            </a:r>
            <a:r>
              <a:rPr lang="en-US" sz="2600" b="1" dirty="0" smtClean="0">
                <a:latin typeface="+mj-lt"/>
              </a:rPr>
              <a:t>(BS):</a:t>
            </a:r>
          </a:p>
          <a:p>
            <a:endParaRPr lang="en-US" sz="2400" b="1" dirty="0" smtClean="0">
              <a:latin typeface="+mj-lt"/>
            </a:endParaRPr>
          </a:p>
          <a:p>
            <a:r>
              <a:rPr lang="en-US" sz="2400" dirty="0" smtClean="0"/>
              <a:t>Each </a:t>
            </a:r>
            <a:r>
              <a:rPr lang="en-US" sz="2400" dirty="0"/>
              <a:t>cell has a base station which is equipped with radio transmission and reception equipment. The mobile terminals within a cell communicate through wireless links with the base stations associated with </a:t>
            </a:r>
            <a:r>
              <a:rPr lang="en-US" sz="2400" dirty="0" smtClean="0"/>
              <a:t>the </a:t>
            </a:r>
            <a:r>
              <a:rPr lang="en-US" sz="2400" dirty="0"/>
              <a:t>cell</a:t>
            </a:r>
            <a:r>
              <a:rPr lang="en-US" sz="2400" dirty="0" smtClean="0"/>
              <a:t>.</a:t>
            </a:r>
          </a:p>
          <a:p>
            <a:endParaRPr lang="en-US" b="1" u="sng" dirty="0"/>
          </a:p>
          <a:p>
            <a:r>
              <a:rPr lang="en-US" sz="2600" b="1" u="sng" dirty="0" smtClean="0">
                <a:latin typeface="+mj-lt"/>
              </a:rPr>
              <a:t>BASE STATION CONTROLLER </a:t>
            </a:r>
            <a:r>
              <a:rPr lang="en-US" sz="2600" b="1" dirty="0" smtClean="0">
                <a:latin typeface="+mj-lt"/>
              </a:rPr>
              <a:t>(BSC):</a:t>
            </a:r>
          </a:p>
          <a:p>
            <a:endParaRPr lang="en-US" sz="2400" b="1" dirty="0">
              <a:latin typeface="+mj-lt"/>
            </a:endParaRPr>
          </a:p>
          <a:p>
            <a:r>
              <a:rPr lang="en-US" sz="2400" dirty="0"/>
              <a:t>Several base stations are connected to the base station </a:t>
            </a:r>
            <a:r>
              <a:rPr lang="en-US" sz="2400" dirty="0" smtClean="0"/>
              <a:t>controller(BSC</a:t>
            </a:r>
            <a:r>
              <a:rPr lang="en-US" sz="2400" dirty="0"/>
              <a:t>) via microwave links or dedicated leased lines. The BSC contains logic for radio </a:t>
            </a:r>
            <a:r>
              <a:rPr lang="en-US" sz="2400" dirty="0" smtClean="0"/>
              <a:t>resource management </a:t>
            </a:r>
            <a:r>
              <a:rPr lang="en-US" sz="2400" dirty="0"/>
              <a:t>of the base stations under its control. It is also responsible for transferring an </a:t>
            </a:r>
            <a:r>
              <a:rPr lang="en-US" sz="2400" dirty="0" smtClean="0"/>
              <a:t>ongoing call </a:t>
            </a:r>
            <a:r>
              <a:rPr lang="en-US" sz="2400" dirty="0"/>
              <a:t>from one base station to another as a mobile user moves from cell to cell.</a:t>
            </a:r>
            <a:endParaRPr lang="en-US" sz="2400" b="1" dirty="0">
              <a:latin typeface="+mj-lt"/>
            </a:endParaRPr>
          </a:p>
        </p:txBody>
      </p:sp>
    </p:spTree>
    <p:extLst>
      <p:ext uri="{BB962C8B-B14F-4D97-AF65-F5344CB8AC3E}">
        <p14:creationId xmlns:p14="http://schemas.microsoft.com/office/powerpoint/2010/main" val="3768964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1981201"/>
            <a:ext cx="8458200" cy="4571999"/>
          </a:xfrm>
        </p:spPr>
        <p:txBody>
          <a:bodyPr>
            <a:normAutofit/>
          </a:bodyPr>
          <a:lstStyle/>
          <a:p>
            <a:r>
              <a:rPr lang="en-US" b="1" dirty="0" smtClean="0"/>
              <a:t>DEFINITION of Channel Allocation </a:t>
            </a:r>
          </a:p>
          <a:p>
            <a:r>
              <a:rPr lang="en-US" b="1" dirty="0"/>
              <a:t> </a:t>
            </a:r>
            <a:r>
              <a:rPr lang="en-US" b="1" dirty="0" smtClean="0"/>
              <a:t>                </a:t>
            </a:r>
            <a:r>
              <a:rPr lang="en-US" dirty="0" smtClean="0"/>
              <a:t>A given radio spectrum is to be divided into a set of disjoint channels that can be used simultaneously, while minimizing interference in adjacent channels, by allocating channels appropriately. </a:t>
            </a:r>
          </a:p>
          <a:p>
            <a:r>
              <a:rPr lang="en-US" dirty="0"/>
              <a:t> </a:t>
            </a:r>
            <a:r>
              <a:rPr lang="en-US" dirty="0" smtClean="0"/>
              <a:t>                There are especially three schemes in doing so,</a:t>
            </a:r>
          </a:p>
          <a:p>
            <a:pPr marL="971550" lvl="1" indent="-514350">
              <a:buFont typeface="+mj-lt"/>
              <a:buAutoNum type="romanLcPeriod"/>
            </a:pPr>
            <a:r>
              <a:rPr lang="en-US" dirty="0" smtClean="0">
                <a:solidFill>
                  <a:schemeClr val="tx1"/>
                </a:solidFill>
              </a:rPr>
              <a:t>Fixed Channel allocation</a:t>
            </a:r>
          </a:p>
          <a:p>
            <a:pPr marL="971550" lvl="1" indent="-514350">
              <a:buFont typeface="+mj-lt"/>
              <a:buAutoNum type="romanLcPeriod"/>
            </a:pPr>
            <a:r>
              <a:rPr lang="en-US" dirty="0" smtClean="0">
                <a:solidFill>
                  <a:schemeClr val="tx1"/>
                </a:solidFill>
              </a:rPr>
              <a:t>Dynamic channel allocation</a:t>
            </a:r>
          </a:p>
          <a:p>
            <a:pPr marL="971550" lvl="1" indent="-514350">
              <a:buFont typeface="+mj-lt"/>
              <a:buAutoNum type="romanLcPeriod"/>
            </a:pPr>
            <a:r>
              <a:rPr lang="en-US" dirty="0" smtClean="0">
                <a:solidFill>
                  <a:schemeClr val="tx1"/>
                </a:solidFill>
              </a:rPr>
              <a:t>Hybrid Channel Allocation</a:t>
            </a:r>
            <a:r>
              <a:rPr lang="en-US" dirty="0" smtClean="0"/>
              <a:t> </a:t>
            </a:r>
            <a:endParaRPr lang="en-US" dirty="0"/>
          </a:p>
          <a:p>
            <a:endParaRPr lang="en-US" b="1" dirty="0"/>
          </a:p>
        </p:txBody>
      </p:sp>
      <p:sp>
        <p:nvSpPr>
          <p:cNvPr id="3" name="Title 2"/>
          <p:cNvSpPr>
            <a:spLocks noGrp="1"/>
          </p:cNvSpPr>
          <p:nvPr>
            <p:ph type="ctrTitle"/>
          </p:nvPr>
        </p:nvSpPr>
        <p:spPr>
          <a:xfrm>
            <a:off x="817581" y="457201"/>
            <a:ext cx="7640619" cy="1752599"/>
          </a:xfrm>
        </p:spPr>
        <p:txBody>
          <a:bodyPr/>
          <a:lstStyle/>
          <a:p>
            <a:pPr algn="ctr"/>
            <a:r>
              <a:rPr lang="en-US" sz="4400" dirty="0" smtClean="0"/>
              <a:t>CHANNEL ALLOCATION PROBLEM</a:t>
            </a:r>
            <a:endParaRPr lang="en-US" sz="4400" dirty="0"/>
          </a:p>
        </p:txBody>
      </p:sp>
    </p:spTree>
    <p:extLst>
      <p:ext uri="{BB962C8B-B14F-4D97-AF65-F5344CB8AC3E}">
        <p14:creationId xmlns:p14="http://schemas.microsoft.com/office/powerpoint/2010/main" val="855783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81000" y="1295401"/>
            <a:ext cx="8381999" cy="4639264"/>
          </a:xfrm>
        </p:spPr>
        <p:txBody>
          <a:bodyPr>
            <a:normAutofit/>
          </a:bodyPr>
          <a:lstStyle/>
          <a:p>
            <a:r>
              <a:rPr lang="en-US" dirty="0"/>
              <a:t> With significant increase in number of mobile users, the number of calls that can’t connect to the destination has also increased.</a:t>
            </a:r>
          </a:p>
          <a:p>
            <a:r>
              <a:rPr lang="en-US" dirty="0"/>
              <a:t>With the ever-increasing number of mobile users and a pre-assigned communication </a:t>
            </a:r>
            <a:r>
              <a:rPr lang="en-US" dirty="0" smtClean="0"/>
              <a:t>bandwidth, the </a:t>
            </a:r>
            <a:r>
              <a:rPr lang="en-US" dirty="0"/>
              <a:t>problem of efficiently using the radio spectrum for cellular mobile communication has become </a:t>
            </a:r>
            <a:r>
              <a:rPr lang="en-US" dirty="0" smtClean="0"/>
              <a:t>a critical issue.</a:t>
            </a:r>
            <a:r>
              <a:rPr lang="en-US" dirty="0" smtClean="0"/>
              <a:t> </a:t>
            </a:r>
          </a:p>
          <a:p>
            <a:endParaRPr lang="en-US" dirty="0"/>
          </a:p>
          <a:p>
            <a:r>
              <a:rPr lang="en-US" b="1" dirty="0"/>
              <a:t>The task </a:t>
            </a:r>
            <a:r>
              <a:rPr lang="en-US" b="1" dirty="0" smtClean="0"/>
              <a:t>of assigning </a:t>
            </a:r>
            <a:r>
              <a:rPr lang="en-US" b="1" dirty="0"/>
              <a:t>frequency channels to the cells that satisfies the frequency separation constraints </a:t>
            </a:r>
            <a:r>
              <a:rPr lang="en-US" b="1" dirty="0" smtClean="0"/>
              <a:t>with a </a:t>
            </a:r>
            <a:r>
              <a:rPr lang="en-US" b="1" dirty="0"/>
              <a:t>view to </a:t>
            </a:r>
            <a:r>
              <a:rPr lang="en-US" b="1" dirty="0" smtClean="0"/>
              <a:t>avoid </a:t>
            </a:r>
            <a:r>
              <a:rPr lang="en-US" b="1" dirty="0"/>
              <a:t>channel interference </a:t>
            </a:r>
            <a:r>
              <a:rPr lang="en-US" b="1" dirty="0" smtClean="0"/>
              <a:t>in order to make the mobile network  </a:t>
            </a:r>
            <a:r>
              <a:rPr lang="en-US" b="1" dirty="0"/>
              <a:t>is known as </a:t>
            </a:r>
            <a:r>
              <a:rPr lang="en-US" b="1" dirty="0" smtClean="0"/>
              <a:t>the channel </a:t>
            </a:r>
            <a:r>
              <a:rPr lang="en-US" b="1" dirty="0"/>
              <a:t>allocation problem </a:t>
            </a:r>
            <a:r>
              <a:rPr lang="en-US" dirty="0"/>
              <a:t>(CAP).</a:t>
            </a:r>
          </a:p>
          <a:p>
            <a:endParaRPr lang="en-US" dirty="0"/>
          </a:p>
        </p:txBody>
      </p:sp>
      <p:sp>
        <p:nvSpPr>
          <p:cNvPr id="4" name="Title 3"/>
          <p:cNvSpPr>
            <a:spLocks noGrp="1"/>
          </p:cNvSpPr>
          <p:nvPr>
            <p:ph type="ctrTitle"/>
          </p:nvPr>
        </p:nvSpPr>
        <p:spPr>
          <a:xfrm>
            <a:off x="817581" y="304801"/>
            <a:ext cx="7175351" cy="1066799"/>
          </a:xfrm>
        </p:spPr>
        <p:txBody>
          <a:bodyPr/>
          <a:lstStyle/>
          <a:p>
            <a:pPr algn="just"/>
            <a:r>
              <a:rPr lang="en-US" dirty="0" smtClean="0"/>
              <a:t>     CAP In Brief</a:t>
            </a:r>
            <a:endParaRPr lang="en-US" dirty="0"/>
          </a:p>
        </p:txBody>
      </p:sp>
    </p:spTree>
    <p:extLst>
      <p:ext uri="{BB962C8B-B14F-4D97-AF65-F5344CB8AC3E}">
        <p14:creationId xmlns:p14="http://schemas.microsoft.com/office/powerpoint/2010/main" val="66921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33400" y="1371601"/>
            <a:ext cx="8229599" cy="4495799"/>
          </a:xfrm>
        </p:spPr>
        <p:txBody>
          <a:bodyPr/>
          <a:lstStyle/>
          <a:p>
            <a:pPr marL="457200" indent="-457200" algn="just">
              <a:buFont typeface="+mj-lt"/>
              <a:buAutoNum type="arabicPeriod"/>
            </a:pPr>
            <a:r>
              <a:rPr lang="en-US" dirty="0" smtClean="0"/>
              <a:t>The </a:t>
            </a:r>
            <a:r>
              <a:rPr lang="en-US" dirty="0"/>
              <a:t>band of frequency allocated for cellular system use can be reused with different CLUSTERS. </a:t>
            </a:r>
            <a:r>
              <a:rPr lang="en-US" dirty="0" smtClean="0"/>
              <a:t>We mean </a:t>
            </a:r>
            <a:r>
              <a:rPr lang="en-US" dirty="0"/>
              <a:t>by cluster here the configuration of cells over which the complete frequency band is divided </a:t>
            </a:r>
            <a:r>
              <a:rPr lang="en-US" dirty="0" smtClean="0"/>
              <a:t>and this </a:t>
            </a:r>
            <a:r>
              <a:rPr lang="en-US" dirty="0"/>
              <a:t>configuration of cells is repeater over and over. </a:t>
            </a:r>
            <a:endParaRPr lang="en-US" dirty="0" smtClean="0"/>
          </a:p>
          <a:p>
            <a:pPr marL="457200" indent="-457200" algn="just">
              <a:buFont typeface="+mj-lt"/>
              <a:buAutoNum type="arabicPeriod"/>
            </a:pPr>
            <a:endParaRPr lang="en-US" b="1" dirty="0" smtClean="0"/>
          </a:p>
          <a:p>
            <a:pPr marL="457200" indent="-457200" algn="just">
              <a:buFont typeface="+mj-lt"/>
              <a:buAutoNum type="arabicPeriod"/>
            </a:pPr>
            <a:endParaRPr lang="en-US" b="1" dirty="0"/>
          </a:p>
          <a:p>
            <a:pPr marL="457200" indent="-457200" algn="just">
              <a:buFont typeface="+mj-lt"/>
              <a:buAutoNum type="arabicPeriod"/>
            </a:pPr>
            <a:r>
              <a:rPr lang="en-US" b="1" dirty="0" smtClean="0"/>
              <a:t>Valid </a:t>
            </a:r>
            <a:r>
              <a:rPr lang="en-US" b="1" dirty="0"/>
              <a:t>clusters </a:t>
            </a:r>
            <a:r>
              <a:rPr lang="en-US" dirty="0"/>
              <a:t>are those that result in 6 cells with the </a:t>
            </a:r>
            <a:r>
              <a:rPr lang="en-US" dirty="0" smtClean="0"/>
              <a:t>same frequency </a:t>
            </a:r>
            <a:r>
              <a:rPr lang="en-US" dirty="0"/>
              <a:t>of a particular cell located at equal distance from </a:t>
            </a:r>
            <a:r>
              <a:rPr lang="en-US" dirty="0" smtClean="0"/>
              <a:t>it (distance is known as the reuse distance).</a:t>
            </a:r>
          </a:p>
          <a:p>
            <a:pPr marL="457200" indent="-457200" algn="just">
              <a:buFont typeface="+mj-lt"/>
              <a:buAutoNum type="arabicPeriod"/>
            </a:pPr>
            <a:endParaRPr lang="en-US" dirty="0"/>
          </a:p>
          <a:p>
            <a:pPr marL="457200" indent="-457200" algn="just">
              <a:buFont typeface="+mj-lt"/>
              <a:buAutoNum type="arabicPeriod"/>
            </a:pPr>
            <a:endParaRPr lang="en-US" dirty="0"/>
          </a:p>
        </p:txBody>
      </p:sp>
      <p:sp>
        <p:nvSpPr>
          <p:cNvPr id="4" name="Title 3"/>
          <p:cNvSpPr>
            <a:spLocks noGrp="1"/>
          </p:cNvSpPr>
          <p:nvPr>
            <p:ph type="ctrTitle"/>
          </p:nvPr>
        </p:nvSpPr>
        <p:spPr>
          <a:xfrm>
            <a:off x="817581" y="228601"/>
            <a:ext cx="7869219" cy="1371600"/>
          </a:xfrm>
        </p:spPr>
        <p:txBody>
          <a:bodyPr/>
          <a:lstStyle/>
          <a:p>
            <a:r>
              <a:rPr lang="en-US" dirty="0" smtClean="0"/>
              <a:t>Frequency Reuse</a:t>
            </a:r>
            <a:endParaRPr lang="en-US" dirty="0"/>
          </a:p>
        </p:txBody>
      </p:sp>
    </p:spTree>
    <p:extLst>
      <p:ext uri="{BB962C8B-B14F-4D97-AF65-F5344CB8AC3E}">
        <p14:creationId xmlns:p14="http://schemas.microsoft.com/office/powerpoint/2010/main" val="2034895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799" cy="1219200"/>
          </a:xfrm>
        </p:spPr>
        <p:txBody>
          <a:bodyPr/>
          <a:lstStyle/>
          <a:p>
            <a:pPr algn="l"/>
            <a:r>
              <a:rPr lang="en-US" dirty="0" smtClean="0"/>
              <a:t>Valid cluster</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143000"/>
            <a:ext cx="7467600" cy="5334000"/>
          </a:xfrm>
        </p:spPr>
      </p:pic>
    </p:spTree>
    <p:extLst>
      <p:ext uri="{BB962C8B-B14F-4D97-AF65-F5344CB8AC3E}">
        <p14:creationId xmlns:p14="http://schemas.microsoft.com/office/powerpoint/2010/main" val="18088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557</TotalTime>
  <Words>1225</Words>
  <Application>Microsoft Office PowerPoint</Application>
  <PresentationFormat>On-screen Show (4:3)</PresentationFormat>
  <Paragraphs>104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Slipstream</vt:lpstr>
      <vt:lpstr>CHANNEL ALLOCATION IN CELLULAR NETWORKS: A SOFT COMPUTING TECHNIQUE</vt:lpstr>
      <vt:lpstr>MEMBERS</vt:lpstr>
      <vt:lpstr>INTRODUCTON AND AIM OF PROJECT</vt:lpstr>
      <vt:lpstr>Fig .1 -  Cellular System</vt:lpstr>
      <vt:lpstr>PowerPoint Presentation</vt:lpstr>
      <vt:lpstr>CHANNEL ALLOCATION PROBLEM</vt:lpstr>
      <vt:lpstr>     CAP In Brief</vt:lpstr>
      <vt:lpstr>Frequency Reuse</vt:lpstr>
      <vt:lpstr>Valid cluster</vt:lpstr>
      <vt:lpstr>Invalid Clusters</vt:lpstr>
      <vt:lpstr>Proposed Model</vt:lpstr>
      <vt:lpstr>PowerPoint Presentation</vt:lpstr>
      <vt:lpstr>PROBLEM FORMULATION</vt:lpstr>
      <vt:lpstr>Fig – 2 Chromosome Structure</vt:lpstr>
      <vt:lpstr>Proposed Crossover</vt:lpstr>
      <vt:lpstr>PowerPoint Presentation</vt:lpstr>
      <vt:lpstr>Explanation of Crossover</vt:lpstr>
      <vt:lpstr>Crossover contd</vt:lpstr>
      <vt:lpstr>Results</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ALLOCATION IN CELLULAR NETWORKS: A SOFT COMPUTING TECHNIQUE</dc:title>
  <dc:creator>Rounak</dc:creator>
  <cp:lastModifiedBy>Rounak</cp:lastModifiedBy>
  <cp:revision>37</cp:revision>
  <dcterms:created xsi:type="dcterms:W3CDTF">2006-08-16T00:00:00Z</dcterms:created>
  <dcterms:modified xsi:type="dcterms:W3CDTF">2018-05-14T14:28:36Z</dcterms:modified>
</cp:coreProperties>
</file>