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</p:sldMasterIdLst>
  <p:notesMasterIdLst>
    <p:notesMasterId r:id="rId46"/>
  </p:notesMasterIdLst>
  <p:sldIdLst>
    <p:sldId id="256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26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8DE3541B-06DA-45DF-A891-43FE4AD16161}">
          <p14:sldIdLst>
            <p14:sldId id="256"/>
            <p14:sldId id="298"/>
            <p14:sldId id="337"/>
            <p14:sldId id="294"/>
            <p14:sldId id="296"/>
            <p14:sldId id="299"/>
            <p14:sldId id="340"/>
            <p14:sldId id="297"/>
            <p14:sldId id="346"/>
            <p14:sldId id="347"/>
            <p14:sldId id="301"/>
            <p14:sldId id="330"/>
            <p14:sldId id="300"/>
            <p14:sldId id="295"/>
            <p14:sldId id="343"/>
          </p14:sldIdLst>
        </p14:section>
        <p14:section name="RESTful" id="{DCD9E9A4-0222-4797-AD0D-4811BE2DA405}">
          <p14:sldIdLst>
            <p14:sldId id="341"/>
            <p14:sldId id="342"/>
            <p14:sldId id="336"/>
            <p14:sldId id="331"/>
            <p14:sldId id="332"/>
            <p14:sldId id="333"/>
            <p14:sldId id="334"/>
            <p14:sldId id="335"/>
            <p14:sldId id="345"/>
            <p14:sldId id="344"/>
          </p14:sldIdLst>
        </p14:section>
        <p14:section name="OData" id="{F2780A43-795A-441B-B045-B21C0FA68B00}">
          <p14:sldIdLst>
            <p14:sldId id="311"/>
            <p14:sldId id="351"/>
            <p14:sldId id="350"/>
            <p14:sldId id="352"/>
          </p14:sldIdLst>
        </p14:section>
        <p14:section name="Help Page" id="{E337B4CF-8FEF-4A13-9FD8-557E5124AFAB}">
          <p14:sldIdLst>
            <p14:sldId id="306"/>
            <p14:sldId id="339"/>
          </p14:sldIdLst>
        </p14:section>
        <p14:section name="Media Formatters" id="{B443CC50-F8BC-43D7-BAE9-7A05C307063F}">
          <p14:sldIdLst>
            <p14:sldId id="313"/>
            <p14:sldId id="303"/>
            <p14:sldId id="314"/>
          </p14:sldIdLst>
        </p14:section>
        <p14:section name="JSON &amp; XML" id="{95E542B3-55DA-4F5F-98F3-B98E6A44B084}">
          <p14:sldIdLst>
            <p14:sldId id="315"/>
            <p14:sldId id="316"/>
            <p14:sldId id="317"/>
            <p14:sldId id="318"/>
          </p14:sldIdLst>
        </p14:section>
        <p14:section name="Custom Media Formatters" id="{4259D332-D39E-44F3-A691-E012E3FCD10D}">
          <p14:sldIdLst>
            <p14:sldId id="319"/>
            <p14:sldId id="320"/>
          </p14:sldIdLst>
        </p14:section>
        <p14:section name="Content Negotiation" id="{A7D91714-D89A-4867-87CE-7E352D42A31E}">
          <p14:sldIdLst>
            <p14:sldId id="321"/>
            <p14:sldId id="322"/>
          </p14:sldIdLst>
        </p14:section>
        <p14:section name="Validations" id="{F3677621-78BC-4758-A89F-6756BFDE96AB}">
          <p14:sldIdLst>
            <p14:sldId id="325"/>
            <p14:sldId id="323"/>
            <p14:sldId id="324"/>
            <p14:sldId id="326"/>
            <p14:sldId id="327"/>
            <p14:sldId id="328"/>
            <p14:sldId id="329"/>
          </p14:sldIdLst>
        </p14:section>
        <p14:section name="Message Handlers" id="{6219EB96-03FE-427E-8C79-3D7752A7CC1C}">
          <p14:sldIdLst>
            <p14:sldId id="308"/>
            <p14:sldId id="338"/>
          </p14:sldIdLst>
        </p14:section>
        <p14:section name="Self-Hosting" id="{79A53307-53CE-49F8-92BD-00D40FB8FB39}">
          <p14:sldIdLst>
            <p14:sldId id="307"/>
          </p14:sldIdLst>
        </p14:section>
        <p14:section name="Web API Lifecycle" id="{6B52A3F6-2A2E-470D-8071-C0ACD6D04CD1}">
          <p14:sldIdLst>
            <p14:sldId id="309"/>
            <p14:sldId id="349"/>
            <p14:sldId id="348"/>
          </p14:sldIdLst>
        </p14:section>
        <p14:section name="Summary" id="{3E33BAA3-FDF8-4706-A9AC-02093FF91FEE}">
          <p14:sldIdLst>
            <p14:sldId id="293"/>
            <p14:sldId id="312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1397" y="-77"/>
      </p:cViewPr>
      <p:guideLst>
        <p:guide orient="horz" pos="22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7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baseline="0" dirty="0"/>
              <a:t> 2’s organizational unit</a:t>
            </a:r>
          </a:p>
          <a:p>
            <a:r>
              <a:rPr lang="en-US" baseline="0" dirty="0"/>
              <a:t>Contains services, directives, pipes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E494-044E-48C0-A329-214F5FBFD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9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D81E-BC0F-5441-B56D-C42AF59874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53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4088337"/>
            <a:ext cx="394335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4088337"/>
            <a:ext cx="394335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2193545"/>
            <a:ext cx="394335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2193545"/>
            <a:ext cx="394335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588392"/>
            <a:ext cx="8084228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093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542233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7" cy="2283702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81258" y="6582120"/>
            <a:ext cx="378148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0" spc="150" baseline="0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="" xmlns:p14="http://schemas.microsoft.com/office/powerpoint/2010/main" val="14809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CF71629-3566-4583-B983-E9C8BA84A6F7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zWk7egAqwZOnGJF1xs50?p=preview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lnkr.co/edit/ckeHEE8GAzAuMl6JapaP?p=info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83617" y="5611814"/>
            <a:ext cx="3042752" cy="307777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1" spc="120" dirty="0" err="1" smtClean="0"/>
              <a:t>Rahul</a:t>
            </a:r>
            <a:r>
              <a:rPr lang="en-US" sz="2000" b="1" spc="120" dirty="0" smtClean="0"/>
              <a:t> </a:t>
            </a:r>
            <a:r>
              <a:rPr lang="en-US" sz="2000" b="1" spc="120" dirty="0" err="1" smtClean="0"/>
              <a:t>Srivastava</a:t>
            </a:r>
            <a:endParaRPr lang="en-US" sz="2000" b="1" spc="120" dirty="0"/>
          </a:p>
        </p:txBody>
      </p:sp>
      <p:sp>
        <p:nvSpPr>
          <p:cNvPr id="9" name="Rectangle 8"/>
          <p:cNvSpPr/>
          <p:nvPr/>
        </p:nvSpPr>
        <p:spPr>
          <a:xfrm>
            <a:off x="1285722" y="1662787"/>
            <a:ext cx="40639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Angular 2</a:t>
            </a:r>
          </a:p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Core Concepts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Interpolation expressions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component to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69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Interpolated expressions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" y="2485357"/>
            <a:ext cx="7943168" cy="264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08666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Property binding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72000" y="4609555"/>
            <a:ext cx="583324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242" y="1855020"/>
            <a:ext cx="6900863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3960" y="4183338"/>
            <a:ext cx="3507581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806" y="4181476"/>
            <a:ext cx="3614738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51049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Property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6159" y="2989901"/>
          <a:ext cx="744920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99">
                  <a:extLst>
                    <a:ext uri="{9D8B030D-6E8A-4147-A177-3AD203B41FA5}">
                      <a16:colId xmlns:a16="http://schemas.microsoft.com/office/drawing/2014/main" xmlns="" val="1750058579"/>
                    </a:ext>
                  </a:extLst>
                </a:gridCol>
                <a:gridCol w="3467735">
                  <a:extLst>
                    <a:ext uri="{9D8B030D-6E8A-4147-A177-3AD203B41FA5}">
                      <a16:colId xmlns:a16="http://schemas.microsoft.com/office/drawing/2014/main" xmlns="" val="1155676432"/>
                    </a:ext>
                  </a:extLst>
                </a:gridCol>
                <a:gridCol w="2356775">
                  <a:extLst>
                    <a:ext uri="{9D8B030D-6E8A-4147-A177-3AD203B41FA5}">
                      <a16:colId xmlns:a16="http://schemas.microsoft.com/office/drawing/2014/main" xmlns="" val="143988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558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ng-disabled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the</a:t>
                      </a:r>
                      <a:r>
                        <a:rPr lang="en-US" baseline="0" dirty="0"/>
                        <a:t> control – used on inputs, selects, </a:t>
                      </a:r>
                      <a:r>
                        <a:rPr lang="en-US" baseline="0" dirty="0" err="1"/>
                        <a:t>textareas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[disabled]=“expression”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8662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/ng-</a:t>
                      </a: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href</a:t>
                      </a:r>
                      <a:r>
                        <a:rPr lang="en-US" baseline="0" dirty="0"/>
                        <a:t> properties since interpolation didn’t play well with them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]=“expression”</a:t>
                      </a:r>
                    </a:p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]=“</a:t>
                      </a:r>
                      <a:r>
                        <a:rPr lang="en-US" baseline="0" dirty="0"/>
                        <a:t>expression”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3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ng-show/ng-hidden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Hides/shows</a:t>
                      </a:r>
                      <a:r>
                        <a:rPr lang="en-US" baseline="0" dirty="0"/>
                        <a:t> an element based on the truthiness of an expression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[hidden]=“expression”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202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31072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Interpolation expressions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component to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69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Interpolated expressions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" y="2485357"/>
            <a:ext cx="7943168" cy="264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08666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Property binding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72000" y="4609555"/>
            <a:ext cx="583324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242" y="1855020"/>
            <a:ext cx="6900863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3960" y="4183338"/>
            <a:ext cx="3507581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806" y="4181476"/>
            <a:ext cx="3614738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51049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Property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6159" y="2989901"/>
          <a:ext cx="744920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99">
                  <a:extLst>
                    <a:ext uri="{9D8B030D-6E8A-4147-A177-3AD203B41FA5}">
                      <a16:colId xmlns:a16="http://schemas.microsoft.com/office/drawing/2014/main" xmlns="" val="1750058579"/>
                    </a:ext>
                  </a:extLst>
                </a:gridCol>
                <a:gridCol w="3467735">
                  <a:extLst>
                    <a:ext uri="{9D8B030D-6E8A-4147-A177-3AD203B41FA5}">
                      <a16:colId xmlns:a16="http://schemas.microsoft.com/office/drawing/2014/main" xmlns="" val="1155676432"/>
                    </a:ext>
                  </a:extLst>
                </a:gridCol>
                <a:gridCol w="2356775">
                  <a:extLst>
                    <a:ext uri="{9D8B030D-6E8A-4147-A177-3AD203B41FA5}">
                      <a16:colId xmlns:a16="http://schemas.microsoft.com/office/drawing/2014/main" xmlns="" val="143988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558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ng-disabled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the</a:t>
                      </a:r>
                      <a:r>
                        <a:rPr lang="en-US" baseline="0" dirty="0"/>
                        <a:t> control – used on inputs, selects, </a:t>
                      </a:r>
                      <a:r>
                        <a:rPr lang="en-US" baseline="0" dirty="0" err="1"/>
                        <a:t>textareas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[disabled]=“expression”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8662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/ng-</a:t>
                      </a: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href</a:t>
                      </a:r>
                      <a:r>
                        <a:rPr lang="en-US" baseline="0" dirty="0"/>
                        <a:t> properties since interpolation didn’t play well with them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]=“expression”</a:t>
                      </a:r>
                    </a:p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]=“</a:t>
                      </a:r>
                      <a:r>
                        <a:rPr lang="en-US" baseline="0" dirty="0"/>
                        <a:t>expression”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3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ng-show/ng-hidden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Hides/shows</a:t>
                      </a:r>
                      <a:r>
                        <a:rPr lang="en-US" baseline="0" dirty="0"/>
                        <a:t> an element based on the truthiness of an expression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[hidden]=“expression”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202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31072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events on the DOM model using 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93" y="3444876"/>
            <a:ext cx="6379369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43271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28650" y="3077376"/>
          <a:ext cx="78867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87">
                  <a:extLst>
                    <a:ext uri="{9D8B030D-6E8A-4147-A177-3AD203B41FA5}">
                      <a16:colId xmlns:a16="http://schemas.microsoft.com/office/drawing/2014/main" xmlns="" val="3098381941"/>
                    </a:ext>
                  </a:extLst>
                </a:gridCol>
                <a:gridCol w="3436213">
                  <a:extLst>
                    <a:ext uri="{9D8B030D-6E8A-4147-A177-3AD203B41FA5}">
                      <a16:colId xmlns:a16="http://schemas.microsoft.com/office/drawing/2014/main" xmlns="" val="17971559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02245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7572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ng-click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 to the click</a:t>
                      </a:r>
                      <a:r>
                        <a:rPr lang="en-US" baseline="0" dirty="0"/>
                        <a:t> event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(click)</a:t>
                      </a:r>
                      <a:r>
                        <a:rPr lang="en-US" baseline="0" dirty="0"/>
                        <a:t>=“</a:t>
                      </a:r>
                      <a:r>
                        <a:rPr lang="en-US" baseline="0" dirty="0" err="1"/>
                        <a:t>doSomething</a:t>
                      </a:r>
                      <a:r>
                        <a:rPr lang="en-US" baseline="0" dirty="0"/>
                        <a:t>()”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732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ng-change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</a:t>
                      </a:r>
                      <a:r>
                        <a:rPr lang="en-US" baseline="0" dirty="0"/>
                        <a:t> an expression to the input changed event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(change)=“prop</a:t>
                      </a:r>
                      <a:r>
                        <a:rPr lang="en-US" baseline="0" dirty="0"/>
                        <a:t> = $event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ngModelChange</a:t>
                      </a:r>
                      <a:r>
                        <a:rPr lang="en-US" dirty="0"/>
                        <a:t>)=“”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71001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dblclick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</a:t>
                      </a:r>
                      <a:r>
                        <a:rPr lang="en-US" baseline="0" dirty="0"/>
                        <a:t> to the double click event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dblclick</a:t>
                      </a:r>
                      <a:r>
                        <a:rPr lang="en-US" dirty="0"/>
                        <a:t>)=“</a:t>
                      </a:r>
                      <a:r>
                        <a:rPr lang="en-US" dirty="0" err="1"/>
                        <a:t>onDoubleClick</a:t>
                      </a:r>
                      <a:r>
                        <a:rPr lang="en-US" dirty="0"/>
                        <a:t>()”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376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mouseover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 over event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5866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mousemove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</a:t>
                      </a:r>
                      <a:r>
                        <a:rPr lang="en-US" baseline="0" dirty="0"/>
                        <a:t> move event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168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…you get th</a:t>
                      </a:r>
                      <a:r>
                        <a:rPr lang="en-US" baseline="0" dirty="0"/>
                        <a:t>e idea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93690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33711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498" y="1516517"/>
            <a:ext cx="4914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181426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two-way binding </a:t>
            </a:r>
          </a:p>
          <a:p>
            <a:r>
              <a:rPr lang="en-US" dirty="0"/>
              <a:t>Follows unidirectional data flow concepts</a:t>
            </a:r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5554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child component is a component that exists within a component</a:t>
            </a:r>
          </a:p>
          <a:p>
            <a:r>
              <a:rPr lang="en-US" dirty="0"/>
              <a:t>I know, pretty </a:t>
            </a:r>
            <a:r>
              <a:rPr lang="en-US" dirty="0" smtClean="0"/>
              <a:t>crazy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34589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1: Declare your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9343" y="2639702"/>
            <a:ext cx="5665315" cy="23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47235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2: Import it to your containing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ChildComponent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child.component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NgModule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declarations: [</a:t>
            </a:r>
            <a:r>
              <a:rPr lang="en-US" dirty="0" err="1" smtClean="0">
                <a:latin typeface="Consolas" panose="020B0609020204030204" pitchFamily="49" charset="0"/>
              </a:rPr>
              <a:t>AppComponent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AppModule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7892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3: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ChildComponent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child.component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NgModule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declarations: [</a:t>
            </a:r>
            <a:r>
              <a:rPr lang="en-US" dirty="0" err="1" smtClean="0">
                <a:latin typeface="Consolas" panose="020B0609020204030204" pitchFamily="49" charset="0"/>
              </a:rPr>
              <a:t>AppComponent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ChildComponent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AppModule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5323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4: Add child selector to markup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0042" y="1690688"/>
            <a:ext cx="4786313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392576"/>
            <a:ext cx="3246120" cy="7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4301392"/>
            <a:ext cx="4379976" cy="10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70012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how do components talk??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Inputs and Outputs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8520802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34" y="285115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Let’s start with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72530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1: Add the input property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0411" y="1806170"/>
            <a:ext cx="7200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2206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10" y="365126"/>
            <a:ext cx="8497490" cy="1325563"/>
          </a:xfrm>
        </p:spPr>
        <p:txBody>
          <a:bodyPr/>
          <a:lstStyle/>
          <a:p>
            <a:pPr algn="ctr"/>
            <a:r>
              <a:rPr lang="en-US" dirty="0"/>
              <a:t>Step 2: Bind the parent property to that property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447" y="2206979"/>
            <a:ext cx="754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11722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Contrived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2544208" cy="2063329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Accounting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Accounts Payable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Accounts Receivable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Payroll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99896" y="4292600"/>
            <a:ext cx="2544208" cy="2063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u="sng" dirty="0" smtClean="0"/>
              <a:t>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Systems 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Development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44104" y="1825625"/>
            <a:ext cx="2544208" cy="2063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u="sng" dirty="0" smtClean="0"/>
              <a:t>Customers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Sales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Account management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xmlns="" val="5626772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34" y="285115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Now Outputs and </a:t>
            </a:r>
            <a:r>
              <a:rPr lang="en-US" dirty="0" err="1" smtClean="0"/>
              <a:t>EventEmitter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072400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 and implement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91" y="1416552"/>
            <a:ext cx="67826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9066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subscribing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1995583"/>
            <a:ext cx="7886700" cy="40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252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Emit </a:t>
            </a:r>
            <a:r>
              <a:rPr lang="en-US" dirty="0"/>
              <a:t>your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7698" y="1825625"/>
            <a:ext cx="5708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5304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156" y="625643"/>
            <a:ext cx="7245194" cy="555132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Don’t mutate data in child components.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617" y="2808538"/>
            <a:ext cx="668563" cy="8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879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best used to create, read, update and delete data</a:t>
            </a:r>
          </a:p>
          <a:p>
            <a:r>
              <a:rPr lang="en-US" dirty="0"/>
              <a:t>Enforces separation of concerns</a:t>
            </a:r>
          </a:p>
          <a:p>
            <a:r>
              <a:rPr lang="en-US" dirty="0"/>
              <a:t>Think of it like this: you don’t want your database in your view!</a:t>
            </a:r>
          </a:p>
        </p:txBody>
      </p:sp>
      <p:pic>
        <p:nvPicPr>
          <p:cNvPr id="4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0894" y="3857625"/>
            <a:ext cx="1764457" cy="255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40200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 1, we had 5 different kinds of services:</a:t>
            </a:r>
          </a:p>
          <a:p>
            <a:pPr lvl="1"/>
            <a:r>
              <a:rPr lang="en-US" dirty="0"/>
              <a:t>Provider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/>
              <a:t>In Angular 2, we have 1 kind of service: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Which do you prefer?</a:t>
            </a:r>
          </a:p>
        </p:txBody>
      </p:sp>
      <p:pic>
        <p:nvPicPr>
          <p:cNvPr id="4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0894" y="3857625"/>
            <a:ext cx="1764457" cy="255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78990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Make class with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194" y="2420144"/>
            <a:ext cx="604361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4143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– Import @Injectable and decorate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8053" y="1853406"/>
            <a:ext cx="6007894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0080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3 and 4 – Import and register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0943" y="1825625"/>
            <a:ext cx="63821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406966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your root </a:t>
            </a:r>
            <a:r>
              <a:rPr lang="en-US" dirty="0" err="1"/>
              <a:t>NgModule</a:t>
            </a:r>
            <a:endParaRPr lang="en-US" dirty="0"/>
          </a:p>
          <a:p>
            <a:r>
              <a:rPr lang="en-US" dirty="0"/>
              <a:t>Bootstrap it!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274" y="3429000"/>
            <a:ext cx="7809452" cy="14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7481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Add as property and to constructor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01641" y="1825625"/>
            <a:ext cx="6540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13233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115" y="1825624"/>
            <a:ext cx="7427563" cy="43513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Components should know </a:t>
            </a:r>
            <a:r>
              <a:rPr lang="en-US" sz="4800" u="sng" dirty="0" smtClean="0"/>
              <a:t>who</a:t>
            </a:r>
            <a:r>
              <a:rPr lang="en-US" sz="4800" dirty="0" smtClean="0"/>
              <a:t> can do something for them, </a:t>
            </a:r>
            <a:r>
              <a:rPr lang="en-US" sz="4800" u="sng" dirty="0" smtClean="0"/>
              <a:t>not how</a:t>
            </a:r>
            <a:r>
              <a:rPr lang="en-US" sz="4800" dirty="0" smtClean="0"/>
              <a:t> to do it.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666" y="2747667"/>
            <a:ext cx="751450" cy="12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47760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Things we couldn’t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</a:p>
          <a:p>
            <a:r>
              <a:rPr lang="en-US" dirty="0"/>
              <a:t>Forms</a:t>
            </a:r>
          </a:p>
          <a:p>
            <a:r>
              <a:rPr lang="en-US" dirty="0" smtClean="0"/>
              <a:t>Routing</a:t>
            </a:r>
            <a:endParaRPr lang="en-US" dirty="0"/>
          </a:p>
          <a:p>
            <a:r>
              <a:rPr lang="en-US" dirty="0"/>
              <a:t>Http service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much more!</a:t>
            </a:r>
          </a:p>
        </p:txBody>
      </p:sp>
    </p:spTree>
    <p:extLst>
      <p:ext uri="{BB962C8B-B14F-4D97-AF65-F5344CB8AC3E}">
        <p14:creationId xmlns:p14="http://schemas.microsoft.com/office/powerpoint/2010/main" xmlns="" val="12147971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6735"/>
            <a:ext cx="6858000" cy="1107996"/>
          </a:xfrm>
        </p:spPr>
        <p:txBody>
          <a:bodyPr>
            <a:normAutofit fontScale="90000"/>
          </a:bodyPr>
          <a:lstStyle/>
          <a:p>
            <a:r>
              <a:rPr lang="en-US" sz="8000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  <a:endParaRPr lang="en-US" sz="8000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2083617" y="5611814"/>
            <a:ext cx="3042752" cy="246221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spc="120" dirty="0" err="1" smtClean="0"/>
              <a:t>Rahul</a:t>
            </a:r>
            <a:r>
              <a:rPr lang="en-US" sz="1600" b="1" spc="120" dirty="0" smtClean="0"/>
              <a:t> </a:t>
            </a:r>
            <a:r>
              <a:rPr lang="en-US" sz="1600" b="1" spc="120" dirty="0" err="1" smtClean="0"/>
              <a:t>Srivastava</a:t>
            </a:r>
            <a:endParaRPr lang="en-US" sz="1600" spc="120" dirty="0"/>
          </a:p>
        </p:txBody>
      </p:sp>
    </p:spTree>
    <p:extLst>
      <p:ext uri="{BB962C8B-B14F-4D97-AF65-F5344CB8AC3E}">
        <p14:creationId xmlns="" xmlns:p14="http://schemas.microsoft.com/office/powerpoint/2010/main" val="3956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2565094"/>
            <a:ext cx="7785652" cy="29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79128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Declaring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class</a:t>
            </a:r>
          </a:p>
          <a:p>
            <a:r>
              <a:rPr lang="en-US" dirty="0"/>
              <a:t>Import the Component decorator</a:t>
            </a:r>
          </a:p>
          <a:p>
            <a:r>
              <a:rPr lang="en-US" dirty="0"/>
              <a:t>Add a template and a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386" y="3739252"/>
            <a:ext cx="5993606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9245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405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Templates in your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selector: 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'my-app'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template: 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'&lt;h1&gt;This is some HTML&lt;/h1&gt;'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xport 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AppComponent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xmlns="" val="19367502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7114"/>
          </a:xfrm>
        </p:spPr>
        <p:txBody>
          <a:bodyPr/>
          <a:lstStyle/>
          <a:p>
            <a:pPr algn="ctr"/>
            <a:r>
              <a:rPr lang="en-US" dirty="0"/>
              <a:t>Styling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9685"/>
            <a:ext cx="7886700" cy="4717279"/>
          </a:xfrm>
        </p:spPr>
        <p:txBody>
          <a:bodyPr>
            <a:normAutofit/>
          </a:bodyPr>
          <a:lstStyle/>
          <a:p>
            <a:r>
              <a:rPr lang="en-US" dirty="0"/>
              <a:t>You can add CSS directly to a component! 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7" y="2043113"/>
            <a:ext cx="7758113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7690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115" y="1825624"/>
            <a:ext cx="7427563" cy="43513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Favor many smaller components over fewer bigger ones.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666" y="2777073"/>
            <a:ext cx="751450" cy="12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08885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7540</TotalTime>
  <Words>646</Words>
  <Application>Microsoft Office PowerPoint</Application>
  <PresentationFormat>On-screen Show (4:3)</PresentationFormat>
  <Paragraphs>195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White with Consolas font for code slides</vt:lpstr>
      <vt:lpstr>Oriel</vt:lpstr>
      <vt:lpstr>Slide 1</vt:lpstr>
      <vt:lpstr>Modules</vt:lpstr>
      <vt:lpstr>Contrived example</vt:lpstr>
      <vt:lpstr>Running your app</vt:lpstr>
      <vt:lpstr>Components</vt:lpstr>
      <vt:lpstr>Declaring a component</vt:lpstr>
      <vt:lpstr>Templates in your component</vt:lpstr>
      <vt:lpstr>Styling a component</vt:lpstr>
      <vt:lpstr>Components</vt:lpstr>
      <vt:lpstr>Binding component to template</vt:lpstr>
      <vt:lpstr>Interpolated expressions</vt:lpstr>
      <vt:lpstr>Property binding</vt:lpstr>
      <vt:lpstr>Property binding</vt:lpstr>
      <vt:lpstr>Binding component to template</vt:lpstr>
      <vt:lpstr>Interpolated expressions</vt:lpstr>
      <vt:lpstr>Property binding</vt:lpstr>
      <vt:lpstr>Property binding</vt:lpstr>
      <vt:lpstr>Event binding</vt:lpstr>
      <vt:lpstr>Event binding, cont’d</vt:lpstr>
      <vt:lpstr>ngModel</vt:lpstr>
      <vt:lpstr>Child components</vt:lpstr>
      <vt:lpstr>Step 1: Declare your component</vt:lpstr>
      <vt:lpstr>Step 2: Import it to your containing module</vt:lpstr>
      <vt:lpstr>Step 3: Register</vt:lpstr>
      <vt:lpstr>Step 4: Add child selector to markup</vt:lpstr>
      <vt:lpstr>But how do components talk??</vt:lpstr>
      <vt:lpstr>Let’s start with inputs</vt:lpstr>
      <vt:lpstr>Step 1: Add the input property</vt:lpstr>
      <vt:lpstr>Step 2: Bind the parent property to that property</vt:lpstr>
      <vt:lpstr>Now Outputs and EventEmitter</vt:lpstr>
      <vt:lpstr>Import and implement</vt:lpstr>
      <vt:lpstr>Add subscribing function</vt:lpstr>
      <vt:lpstr>Emit your event</vt:lpstr>
      <vt:lpstr>Slide 34</vt:lpstr>
      <vt:lpstr>What are Services?</vt:lpstr>
      <vt:lpstr>Services in Angular 1</vt:lpstr>
      <vt:lpstr>Step 1 – Make class with data</vt:lpstr>
      <vt:lpstr>Step 2 – Import @Injectable and decorate</vt:lpstr>
      <vt:lpstr>Steps 3 and 4 – Import and register</vt:lpstr>
      <vt:lpstr>Step 5 – Add as property and to constructor</vt:lpstr>
      <vt:lpstr>Services</vt:lpstr>
      <vt:lpstr>Things we couldn’t cover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Rahul Srivastava</cp:lastModifiedBy>
  <cp:revision>326</cp:revision>
  <dcterms:created xsi:type="dcterms:W3CDTF">2013-04-27T14:17:45Z</dcterms:created>
  <dcterms:modified xsi:type="dcterms:W3CDTF">2017-02-15T05:04:31Z</dcterms:modified>
</cp:coreProperties>
</file>