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8" r:id="rId2"/>
  </p:sldMasterIdLst>
  <p:notesMasterIdLst>
    <p:notesMasterId r:id="rId20"/>
  </p:notesMasterIdLst>
  <p:sldIdLst>
    <p:sldId id="256" r:id="rId3"/>
    <p:sldId id="270" r:id="rId4"/>
    <p:sldId id="274" r:id="rId5"/>
    <p:sldId id="275" r:id="rId6"/>
    <p:sldId id="272" r:id="rId7"/>
    <p:sldId id="273" r:id="rId8"/>
    <p:sldId id="277" r:id="rId9"/>
    <p:sldId id="278" r:id="rId10"/>
    <p:sldId id="276" r:id="rId11"/>
    <p:sldId id="279" r:id="rId12"/>
    <p:sldId id="280" r:id="rId13"/>
    <p:sldId id="281" r:id="rId14"/>
    <p:sldId id="282" r:id="rId15"/>
    <p:sldId id="283" r:id="rId16"/>
    <p:sldId id="284" r:id="rId17"/>
    <p:sldId id="285"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8DE3541B-06DA-45DF-A891-43FE4AD16161}">
          <p14:sldIdLst>
            <p14:sldId id="256"/>
            <p14:sldId id="298"/>
            <p14:sldId id="337"/>
            <p14:sldId id="294"/>
            <p14:sldId id="296"/>
            <p14:sldId id="299"/>
            <p14:sldId id="340"/>
            <p14:sldId id="297"/>
            <p14:sldId id="346"/>
            <p14:sldId id="347"/>
            <p14:sldId id="301"/>
            <p14:sldId id="330"/>
            <p14:sldId id="300"/>
            <p14:sldId id="295"/>
            <p14:sldId id="343"/>
          </p14:sldIdLst>
        </p14:section>
        <p14:section name="RESTful" id="{DCD9E9A4-0222-4797-AD0D-4811BE2DA405}">
          <p14:sldIdLst>
            <p14:sldId id="341"/>
            <p14:sldId id="342"/>
            <p14:sldId id="336"/>
            <p14:sldId id="331"/>
            <p14:sldId id="332"/>
            <p14:sldId id="333"/>
            <p14:sldId id="334"/>
            <p14:sldId id="335"/>
            <p14:sldId id="345"/>
            <p14:sldId id="344"/>
          </p14:sldIdLst>
        </p14:section>
        <p14:section name="OData" id="{F2780A43-795A-441B-B045-B21C0FA68B00}">
          <p14:sldIdLst>
            <p14:sldId id="311"/>
            <p14:sldId id="351"/>
            <p14:sldId id="350"/>
            <p14:sldId id="352"/>
          </p14:sldIdLst>
        </p14:section>
        <p14:section name="Help Page" id="{E337B4CF-8FEF-4A13-9FD8-557E5124AFAB}">
          <p14:sldIdLst>
            <p14:sldId id="306"/>
            <p14:sldId id="339"/>
          </p14:sldIdLst>
        </p14:section>
        <p14:section name="Media Formatters" id="{B443CC50-F8BC-43D7-BAE9-7A05C307063F}">
          <p14:sldIdLst>
            <p14:sldId id="313"/>
            <p14:sldId id="303"/>
            <p14:sldId id="314"/>
          </p14:sldIdLst>
        </p14:section>
        <p14:section name="JSON &amp; XML" id="{95E542B3-55DA-4F5F-98F3-B98E6A44B084}">
          <p14:sldIdLst>
            <p14:sldId id="315"/>
            <p14:sldId id="316"/>
            <p14:sldId id="317"/>
            <p14:sldId id="318"/>
          </p14:sldIdLst>
        </p14:section>
        <p14:section name="Custom Media Formatters" id="{4259D332-D39E-44F3-A691-E012E3FCD10D}">
          <p14:sldIdLst>
            <p14:sldId id="319"/>
            <p14:sldId id="320"/>
          </p14:sldIdLst>
        </p14:section>
        <p14:section name="Content Negotiation" id="{A7D91714-D89A-4867-87CE-7E352D42A31E}">
          <p14:sldIdLst>
            <p14:sldId id="321"/>
            <p14:sldId id="322"/>
          </p14:sldIdLst>
        </p14:section>
        <p14:section name="Validations" id="{F3677621-78BC-4758-A89F-6756BFDE96AB}">
          <p14:sldIdLst>
            <p14:sldId id="325"/>
            <p14:sldId id="323"/>
            <p14:sldId id="324"/>
            <p14:sldId id="326"/>
            <p14:sldId id="327"/>
            <p14:sldId id="328"/>
            <p14:sldId id="329"/>
          </p14:sldIdLst>
        </p14:section>
        <p14:section name="Message Handlers" id="{6219EB96-03FE-427E-8C79-3D7752A7CC1C}">
          <p14:sldIdLst>
            <p14:sldId id="308"/>
            <p14:sldId id="338"/>
          </p14:sldIdLst>
        </p14:section>
        <p14:section name="Self-Hosting" id="{79A53307-53CE-49F8-92BD-00D40FB8FB39}">
          <p14:sldIdLst>
            <p14:sldId id="307"/>
          </p14:sldIdLst>
        </p14:section>
        <p14:section name="Web API Lifecycle" id="{6B52A3F6-2A2E-470D-8071-C0ACD6D04CD1}">
          <p14:sldIdLst>
            <p14:sldId id="309"/>
            <p14:sldId id="349"/>
            <p14:sldId id="348"/>
          </p14:sldIdLst>
        </p14:section>
        <p14:section name="Summary" id="{3E33BAA3-FDF8-4706-A9AC-02093FF91FEE}">
          <p14:sldIdLst>
            <p14:sldId id="293"/>
            <p14:sldId id="312"/>
            <p14:sldId id="269"/>
          </p14:sldIdLst>
        </p14:section>
      </p14:sectionLst>
    </p:ext>
    <p:ext uri="{EFAFB233-063F-42B5-8137-9DF3F51BA10A}">
      <p15:sldGuideLst xmlns:p15="http://schemas.microsoft.com/office/powerpoint/2012/main" xmlns="">
        <p15:guide id="1" orient="horz" pos="223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2" autoAdjust="0"/>
    <p:restoredTop sz="94673" autoAdjust="0"/>
  </p:normalViewPr>
  <p:slideViewPr>
    <p:cSldViewPr snapToGrid="0">
      <p:cViewPr varScale="1">
        <p:scale>
          <a:sx n="83" d="100"/>
          <a:sy n="83" d="100"/>
        </p:scale>
        <p:origin x="-1397" y="-77"/>
      </p:cViewPr>
      <p:guideLst>
        <p:guide orient="horz" pos="2232"/>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470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EAA91-75DA-4550-B3C6-86A59B093AC1}" type="datetimeFigureOut">
              <a:rPr lang="en-US" smtClean="0"/>
              <a:pPr/>
              <a:t>2/15/2017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A5664A-BED1-4DE7-B370-BB4582675CD9}" type="slidenum">
              <a:rPr lang="en-US" smtClean="0"/>
              <a:pPr/>
              <a:t>‹#›</a:t>
            </a:fld>
            <a:endParaRPr lang="en-US"/>
          </a:p>
        </p:txBody>
      </p:sp>
    </p:spTree>
    <p:extLst>
      <p:ext uri="{BB962C8B-B14F-4D97-AF65-F5344CB8AC3E}">
        <p14:creationId xmlns:p14="http://schemas.microsoft.com/office/powerpoint/2010/main" xmlns="" val="153950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2A5664A-BED1-4DE7-B370-BB4582675CD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2A5664A-BED1-4DE7-B370-BB4582675CD9}"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2A5664A-BED1-4DE7-B370-BB4582675CD9}"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9437" y="1182190"/>
            <a:ext cx="8363937" cy="2108269"/>
          </a:xfrm>
        </p:spPr>
        <p:txBody>
          <a:bodyPr/>
          <a:lstStyle>
            <a:lvl1pPr marL="457200" indent="-457200">
              <a:lnSpc>
                <a:spcPct val="90000"/>
              </a:lnSpc>
              <a:buFont typeface="Wingdings" panose="05000000000000000000" pitchFamily="2" charset="2"/>
              <a:buChar char="§"/>
              <a:defRPr>
                <a:latin typeface="+mn-lt"/>
              </a:defRPr>
            </a:lvl1pPr>
            <a:lvl2pPr marL="834217" indent="-457200">
              <a:lnSpc>
                <a:spcPct val="90000"/>
              </a:lnSpc>
              <a:buFont typeface="Wingdings" panose="05000000000000000000" pitchFamily="2" charset="2"/>
              <a:buChar char="Ø"/>
              <a:defRPr>
                <a:latin typeface="+mn-lt"/>
              </a:defRPr>
            </a:lvl2pPr>
            <a:lvl3pPr marL="1096933" indent="-342900">
              <a:lnSpc>
                <a:spcPct val="90000"/>
              </a:lnSpc>
              <a:buFont typeface="Wingdings" panose="05000000000000000000" pitchFamily="2" charset="2"/>
              <a:buChar char="§"/>
              <a:defRPr>
                <a:latin typeface="+mn-lt"/>
              </a:defRPr>
            </a:lvl3pPr>
            <a:lvl4pPr marL="1436909" indent="-342900">
              <a:lnSpc>
                <a:spcPct val="90000"/>
              </a:lnSpc>
              <a:buFont typeface="Wingdings" panose="05000000000000000000" pitchFamily="2" charset="2"/>
              <a:buChar char="§"/>
              <a:defRPr>
                <a:latin typeface="+mn-lt"/>
              </a:defRPr>
            </a:lvl4pPr>
            <a:lvl5pPr marL="1768947" indent="-342900">
              <a:lnSpc>
                <a:spcPct val="90000"/>
              </a:lnSpc>
              <a:buFont typeface="Wingdings" panose="05000000000000000000" pitchFamily="2" charset="2"/>
              <a:buChar cha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00847081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F9B8CD-342D-4579-98EC-A8FD6B7370E1}" type="datetimeFigureOut">
              <a:rPr lang="en-US" smtClean="0"/>
              <a:pPr/>
              <a:t>2/15/2017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F9B8CD-342D-4579-98EC-A8FD6B7370E1}" type="datetimeFigureOut">
              <a:rPr lang="en-US" smtClean="0"/>
              <a:pPr/>
              <a:t>2/15/2017</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2/15/2017</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2/15/2017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transition>
    <p:strips dir="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2/15/2017</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2/15/2017</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2/15/2017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2/15/2017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9437" y="1182190"/>
            <a:ext cx="8363937" cy="2108269"/>
          </a:xfrm>
        </p:spPr>
        <p:txBody>
          <a:bodyPr/>
          <a:lstStyle>
            <a:lvl1pPr marL="457200" indent="-457200">
              <a:lnSpc>
                <a:spcPct val="90000"/>
              </a:lnSpc>
              <a:buFont typeface="Wingdings" panose="05000000000000000000" pitchFamily="2" charset="2"/>
              <a:buChar char="§"/>
              <a:defRPr>
                <a:latin typeface="+mn-lt"/>
              </a:defRPr>
            </a:lvl1pPr>
            <a:lvl2pPr marL="834217" indent="-457200">
              <a:lnSpc>
                <a:spcPct val="90000"/>
              </a:lnSpc>
              <a:buFont typeface="Wingdings" panose="05000000000000000000" pitchFamily="2" charset="2"/>
              <a:buChar char="Ø"/>
              <a:defRPr>
                <a:latin typeface="+mn-lt"/>
              </a:defRPr>
            </a:lvl2pPr>
            <a:lvl3pPr marL="1096933" indent="-342900">
              <a:lnSpc>
                <a:spcPct val="90000"/>
              </a:lnSpc>
              <a:buFont typeface="Wingdings" panose="05000000000000000000" pitchFamily="2" charset="2"/>
              <a:buChar char="§"/>
              <a:defRPr>
                <a:latin typeface="+mn-lt"/>
              </a:defRPr>
            </a:lvl3pPr>
            <a:lvl4pPr marL="1436909" indent="-342900">
              <a:lnSpc>
                <a:spcPct val="90000"/>
              </a:lnSpc>
              <a:buFont typeface="Wingdings" panose="05000000000000000000" pitchFamily="2" charset="2"/>
              <a:buChar char="§"/>
              <a:defRPr>
                <a:latin typeface="+mn-lt"/>
              </a:defRPr>
            </a:lvl4pPr>
            <a:lvl5pPr marL="1768947" indent="-342900">
              <a:lnSpc>
                <a:spcPct val="90000"/>
              </a:lnSpc>
              <a:buFont typeface="Wingdings" panose="05000000000000000000" pitchFamily="2" charset="2"/>
              <a:buChar cha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83687426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847970"/>
            <a:ext cx="6858000" cy="1661993"/>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3323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7F4217A9-F33D-4D35-90AB-047783622248}" type="datetimeFigureOut">
              <a:rPr lang="en-US" smtClean="0"/>
              <a:pPr/>
              <a:t>2/15/2017</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371293C-9B5A-4F22-A807-4EF6A4741053}" type="slidenum">
              <a:rPr lang="en-US" smtClean="0"/>
              <a:pPr/>
              <a:t>‹#›</a:t>
            </a:fld>
            <a:endParaRPr lang="en-US"/>
          </a:p>
        </p:txBody>
      </p:sp>
    </p:spTree>
    <p:extLst>
      <p:ext uri="{BB962C8B-B14F-4D97-AF65-F5344CB8AC3E}">
        <p14:creationId xmlns:p14="http://schemas.microsoft.com/office/powerpoint/2010/main" xmlns="" val="305127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10258252"/>
      </p:ext>
    </p:extLst>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4"/>
          <p:cNvSpPr>
            <a:spLocks noGrp="1" noChangeArrowheads="1"/>
          </p:cNvSpPr>
          <p:nvPr>
            <p:ph type="sldNum" sz="quarter" idx="10"/>
          </p:nvPr>
        </p:nvSpPr>
        <p:spPr>
          <a:xfrm>
            <a:off x="7010400" y="6629400"/>
            <a:ext cx="2133600" cy="228600"/>
          </a:xfrm>
          <a:prstGeom prst="rect">
            <a:avLst/>
          </a:prstGeom>
          <a:ln/>
        </p:spPr>
        <p:txBody>
          <a:bodyPr/>
          <a:lstStyle>
            <a:lvl1pPr>
              <a:defRPr/>
            </a:lvl1pPr>
          </a:lstStyle>
          <a:p>
            <a:pPr>
              <a:defRPr/>
            </a:pPr>
            <a:fld id="{3CF71629-3566-4583-B983-E9C8BA84A6F7}" type="slidenum">
              <a:rPr lang="he-IL"/>
              <a:pPr>
                <a:defRPr/>
              </a:pPr>
              <a:t>‹#›</a:t>
            </a:fld>
            <a:endParaRPr lang="en-US"/>
          </a:p>
        </p:txBody>
      </p:sp>
    </p:spTree>
    <p:extLst>
      <p:ext uri="{BB962C8B-B14F-4D97-AF65-F5344CB8AC3E}">
        <p14:creationId xmlns:p14="http://schemas.microsoft.com/office/powerpoint/2010/main" xmlns="" val="291542233"/>
      </p:ext>
    </p:extLst>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447800"/>
            <a:ext cx="8363937" cy="228370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Box 8"/>
          <p:cNvSpPr txBox="1"/>
          <p:nvPr userDrawn="1"/>
        </p:nvSpPr>
        <p:spPr>
          <a:xfrm>
            <a:off x="2681258" y="6582120"/>
            <a:ext cx="3781484" cy="161583"/>
          </a:xfrm>
          <a:prstGeom prst="rect">
            <a:avLst/>
          </a:prstGeom>
          <a:noFill/>
        </p:spPr>
        <p:txBody>
          <a:bodyPr wrap="none" lIns="0" tIns="0" rIns="0" bIns="0" rtlCol="0" anchor="ctr">
            <a:spAutoFit/>
          </a:body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xmlns="" val="1480962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F4217A9-F33D-4D35-90AB-047783622248}" type="datetimeFigureOut">
              <a:rPr lang="en-US" smtClean="0"/>
              <a:pPr/>
              <a:t>2/15/2017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371293C-9B5A-4F22-A807-4EF6A474105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2/15/2017</a:t>
            </a:fld>
            <a:endParaRPr lang="en-US"/>
          </a:p>
        </p:txBody>
      </p:sp>
      <p:sp>
        <p:nvSpPr>
          <p:cNvPr id="9" name="Slide Number Placeholder 8"/>
          <p:cNvSpPr>
            <a:spLocks noGrp="1"/>
          </p:cNvSpPr>
          <p:nvPr>
            <p:ph type="sldNum" sz="quarter" idx="15"/>
          </p:nvPr>
        </p:nvSpPr>
        <p:spPr/>
        <p:txBody>
          <a:bodyPr rtlCol="0"/>
          <a:lstStyle/>
          <a:p>
            <a:pPr>
              <a:defRPr/>
            </a:pPr>
            <a:fld id="{3CF71629-3566-4583-B983-E9C8BA84A6F7}" type="slidenum">
              <a:rPr lang="he-IL" smtClean="0"/>
              <a:pPr>
                <a:defRPr/>
              </a:pPr>
              <a:t>‹#›</a:t>
            </a:fld>
            <a:endParaRPr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transition>
    <p:strips dir="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6F9B8CD-342D-4579-98EC-A8FD6B7370E1}" type="datetimeFigureOut">
              <a:rPr lang="en-US" smtClean="0"/>
              <a:pPr/>
              <a:t>2/15/2017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6" y="1190899"/>
            <a:ext cx="8363936"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081427822"/>
      </p:ext>
    </p:extLst>
  </p:cSld>
  <p:clrMap bg1="lt1" tx1="dk1" bg2="lt2" tx2="dk2" accent1="accent1" accent2="accent2" accent3="accent3" accent4="accent4" accent5="accent5" accent6="accent6" hlink="hlink" folHlink="folHlink"/>
  <p:sldLayoutIdLst>
    <p:sldLayoutId id="2147483662" r:id="rId1"/>
    <p:sldLayoutId id="2147483665" r:id="rId2"/>
    <p:sldLayoutId id="2147483663" r:id="rId3"/>
    <p:sldLayoutId id="2147483664" r:id="rId4"/>
    <p:sldLayoutId id="2147483666" r:id="rId5"/>
    <p:sldLayoutId id="2147483667" r:id="rId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2/15/2017</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p:fade/>
  </p:transition>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5346441"/>
            <a:ext cx="9144000" cy="1511559"/>
          </a:xfrm>
          <a:prstGeom prst="rect">
            <a:avLst/>
          </a:prstGeom>
          <a:ln w="31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12"/>
          <p:cNvSpPr>
            <a:spLocks noGrp="1" noChangeArrowheads="1"/>
          </p:cNvSpPr>
          <p:nvPr>
            <p:ph type="subTitle" idx="1"/>
          </p:nvPr>
        </p:nvSpPr>
        <p:spPr>
          <a:xfrm>
            <a:off x="2083617" y="5611814"/>
            <a:ext cx="3042752" cy="307777"/>
          </a:xfrm>
          <a:ln algn="ctr"/>
        </p:spPr>
        <p:txBody>
          <a:bodyPr vert="horz" wrap="square" lIns="0" tIns="0" rIns="0" bIns="0" rtlCol="0">
            <a:spAutoFit/>
          </a:bodyPr>
          <a:lstStyle/>
          <a:p>
            <a:pPr>
              <a:lnSpc>
                <a:spcPct val="100000"/>
              </a:lnSpc>
              <a:spcBef>
                <a:spcPct val="0"/>
              </a:spcBef>
              <a:defRPr/>
            </a:pPr>
            <a:r>
              <a:rPr lang="en-US" sz="2000" b="1" spc="120" dirty="0" err="1" smtClean="0"/>
              <a:t>Rahul</a:t>
            </a:r>
            <a:r>
              <a:rPr lang="en-US" sz="2000" b="1" spc="120" dirty="0" smtClean="0"/>
              <a:t> </a:t>
            </a:r>
            <a:r>
              <a:rPr lang="en-US" sz="2000" b="1" spc="120" dirty="0" err="1" smtClean="0"/>
              <a:t>Srivastava</a:t>
            </a:r>
            <a:endParaRPr lang="en-US" sz="2000" b="1" spc="120" dirty="0"/>
          </a:p>
        </p:txBody>
      </p:sp>
      <p:sp>
        <p:nvSpPr>
          <p:cNvPr id="9" name="Rectangle 8"/>
          <p:cNvSpPr/>
          <p:nvPr/>
        </p:nvSpPr>
        <p:spPr>
          <a:xfrm>
            <a:off x="1285722" y="1662787"/>
            <a:ext cx="2791149" cy="1323439"/>
          </a:xfrm>
          <a:prstGeom prst="rect">
            <a:avLst/>
          </a:prstGeom>
        </p:spPr>
        <p:txBody>
          <a:bodyPr wrap="none">
            <a:spAutoFit/>
          </a:bodyPr>
          <a:lstStyle/>
          <a:p>
            <a:r>
              <a:rPr lang="en-US" sz="4000" b="1" dirty="0" smtClean="0">
                <a:ln w="9525">
                  <a:solidFill>
                    <a:schemeClr val="bg1"/>
                  </a:solidFill>
                  <a:prstDash val="solid"/>
                </a:ln>
                <a:effectLst>
                  <a:outerShdw blurRad="12700" dist="38100" dir="2700000" algn="tl" rotWithShape="0">
                    <a:schemeClr val="bg1">
                      <a:lumMod val="50000"/>
                    </a:schemeClr>
                  </a:outerShdw>
                </a:effectLst>
              </a:rPr>
              <a:t>Angular 2</a:t>
            </a:r>
          </a:p>
          <a:p>
            <a:r>
              <a:rPr lang="en-US" sz="4000" b="1" dirty="0" smtClean="0">
                <a:ln w="9525">
                  <a:solidFill>
                    <a:schemeClr val="bg1"/>
                  </a:solidFill>
                  <a:prstDash val="solid"/>
                </a:ln>
                <a:effectLst>
                  <a:outerShdw blurRad="12700" dist="38100" dir="2700000" algn="tl" rotWithShape="0">
                    <a:schemeClr val="bg1">
                      <a:lumMod val="50000"/>
                    </a:schemeClr>
                  </a:outerShdw>
                </a:effectLst>
              </a:rPr>
              <a:t>Overview</a:t>
            </a:r>
            <a:endParaRPr lang="en-US" sz="40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xmlns="" val="944873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51192" cy="4717986"/>
          </a:xfrm>
        </p:spPr>
        <p:txBody>
          <a:bodyPr>
            <a:normAutofit/>
          </a:bodyPr>
          <a:lstStyle/>
          <a:p>
            <a:pPr fontAlgn="base"/>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Difference </a:t>
            </a:r>
            <a:r>
              <a:rPr lang="en-IN" dirty="0" smtClean="0"/>
              <a:t>between Angular 1 VS Angular </a:t>
            </a:r>
            <a:r>
              <a:rPr lang="en-IN" dirty="0" smtClean="0"/>
              <a:t>2</a:t>
            </a:r>
            <a:endParaRPr lang="en-IN" dirty="0"/>
          </a:p>
        </p:txBody>
      </p:sp>
    </p:spTree>
  </p:cSld>
  <p:clrMapOvr>
    <a:masterClrMapping/>
  </p:clrMapOvr>
  <p:transition>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3464"/>
            <a:ext cx="7534656" cy="6190488"/>
          </a:xfrm>
        </p:spPr>
        <p:txBody>
          <a:bodyPr>
            <a:normAutofit/>
          </a:bodyPr>
          <a:lstStyle/>
          <a:p>
            <a:pPr fontAlgn="base"/>
            <a:r>
              <a:rPr lang="en-IN" b="1" dirty="0" smtClean="0"/>
              <a:t>Angular 2 is mobile oriented &amp; better in performance. </a:t>
            </a:r>
            <a:endParaRPr lang="en-IN" dirty="0" smtClean="0"/>
          </a:p>
          <a:p>
            <a:pPr fontAlgn="base"/>
            <a:r>
              <a:rPr lang="en-IN" dirty="0" smtClean="0"/>
              <a:t>Angular 1.x was not built with mobile support in mind, where Angular 2 is </a:t>
            </a:r>
            <a:r>
              <a:rPr lang="en-IN" b="1" dirty="0" smtClean="0"/>
              <a:t>mobile oriented</a:t>
            </a:r>
            <a:r>
              <a:rPr lang="en-IN" dirty="0" smtClean="0"/>
              <a:t>. Angular 2 is using Hierarchical Dependency Injection system which is major performance booster. Angular 2 implements unidirectional tree based change detection which again increases performance . As per </a:t>
            </a:r>
            <a:r>
              <a:rPr lang="en-IN" dirty="0" err="1" smtClean="0"/>
              <a:t>ng</a:t>
            </a:r>
            <a:r>
              <a:rPr lang="en-IN" dirty="0" smtClean="0"/>
              <a:t>-conf </a:t>
            </a:r>
            <a:r>
              <a:rPr lang="en-IN" dirty="0" err="1" smtClean="0"/>
              <a:t>meetup</a:t>
            </a:r>
            <a:r>
              <a:rPr lang="en-IN" dirty="0" smtClean="0"/>
              <a:t>, </a:t>
            </a:r>
            <a:r>
              <a:rPr lang="en-IN" b="1" dirty="0" smtClean="0"/>
              <a:t>angular 2 is 5 times faster </a:t>
            </a:r>
            <a:r>
              <a:rPr lang="en-IN" dirty="0" smtClean="0"/>
              <a:t>as compared to angular 1.</a:t>
            </a:r>
          </a:p>
          <a:p>
            <a:r>
              <a:rPr lang="en-IN" dirty="0" smtClean="0"/>
              <a:t/>
            </a:r>
            <a:br>
              <a:rPr lang="en-IN" dirty="0" smtClean="0"/>
            </a:br>
            <a:endParaRPr lang="en-IN" dirty="0"/>
          </a:p>
        </p:txBody>
      </p:sp>
    </p:spTree>
  </p:cSld>
  <p:clrMapOvr>
    <a:masterClrMapping/>
  </p:clrMapOvr>
  <p:transition>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3464"/>
            <a:ext cx="7534656" cy="6190488"/>
          </a:xfrm>
        </p:spPr>
        <p:txBody>
          <a:bodyPr>
            <a:normAutofit/>
          </a:bodyPr>
          <a:lstStyle/>
          <a:p>
            <a:pPr fontAlgn="base"/>
            <a:r>
              <a:rPr lang="en-IN" b="1" dirty="0" smtClean="0"/>
              <a:t>Angular 2 provides more choice for languages</a:t>
            </a:r>
            <a:r>
              <a:rPr lang="en-IN" b="1" dirty="0" smtClean="0"/>
              <a:t>.</a:t>
            </a:r>
            <a:endParaRPr lang="en-IN" dirty="0" smtClean="0"/>
          </a:p>
          <a:p>
            <a:pPr fontAlgn="base"/>
            <a:endParaRPr lang="en-IN" dirty="0" smtClean="0"/>
          </a:p>
          <a:p>
            <a:pPr fontAlgn="base"/>
            <a:r>
              <a:rPr lang="en-IN" dirty="0" smtClean="0"/>
              <a:t>Angular </a:t>
            </a:r>
            <a:r>
              <a:rPr lang="en-IN" dirty="0" smtClean="0"/>
              <a:t>2 provides more choice for languages. You can use any of the languages from </a:t>
            </a:r>
            <a:r>
              <a:rPr lang="en-IN" b="1" dirty="0" smtClean="0"/>
              <a:t>ES5,</a:t>
            </a:r>
            <a:r>
              <a:rPr lang="en-IN" dirty="0" smtClean="0"/>
              <a:t> </a:t>
            </a:r>
            <a:r>
              <a:rPr lang="en-IN" b="1" dirty="0" smtClean="0"/>
              <a:t>ES6</a:t>
            </a:r>
            <a:r>
              <a:rPr lang="en-IN" dirty="0" smtClean="0"/>
              <a:t>, </a:t>
            </a:r>
            <a:r>
              <a:rPr lang="en-IN" b="1" dirty="0" err="1" smtClean="0"/>
              <a:t>TypeScript</a:t>
            </a:r>
            <a:r>
              <a:rPr lang="en-IN" dirty="0" smtClean="0"/>
              <a:t> or </a:t>
            </a:r>
            <a:r>
              <a:rPr lang="en-IN" b="1" dirty="0" smtClean="0"/>
              <a:t>Dart</a:t>
            </a:r>
            <a:r>
              <a:rPr lang="en-IN" dirty="0" smtClean="0"/>
              <a:t> to write Angular 2 code. Where, Angular 1.x has ES5, ES6, and Dart. Using of </a:t>
            </a:r>
            <a:r>
              <a:rPr lang="en-IN" dirty="0" err="1" smtClean="0"/>
              <a:t>TypeScript</a:t>
            </a:r>
            <a:r>
              <a:rPr lang="en-IN" dirty="0" smtClean="0"/>
              <a:t> is a great step as </a:t>
            </a:r>
            <a:r>
              <a:rPr lang="en-IN" dirty="0" err="1" smtClean="0"/>
              <a:t>TypeScript</a:t>
            </a:r>
            <a:r>
              <a:rPr lang="en-IN" dirty="0" smtClean="0"/>
              <a:t> is awesome way to write JavaScript.</a:t>
            </a:r>
          </a:p>
          <a:p>
            <a:pPr>
              <a:buNone/>
            </a:pPr>
            <a:r>
              <a:rPr lang="en-IN" dirty="0" smtClean="0"/>
              <a:t/>
            </a:r>
            <a:br>
              <a:rPr lang="en-IN" dirty="0" smtClean="0"/>
            </a:br>
            <a:r>
              <a:rPr lang="en-IN" dirty="0" smtClean="0"/>
              <a:t/>
            </a:r>
            <a:br>
              <a:rPr lang="en-IN" dirty="0" smtClean="0"/>
            </a:br>
            <a:endParaRPr lang="en-IN" dirty="0"/>
          </a:p>
        </p:txBody>
      </p:sp>
    </p:spTree>
  </p:cSld>
  <p:clrMapOvr>
    <a:masterClrMapping/>
  </p:clrMapOvr>
  <p:transition>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3464"/>
            <a:ext cx="7534656" cy="6190488"/>
          </a:xfrm>
        </p:spPr>
        <p:txBody>
          <a:bodyPr>
            <a:normAutofit/>
          </a:bodyPr>
          <a:lstStyle/>
          <a:p>
            <a:pPr fontAlgn="base"/>
            <a:r>
              <a:rPr lang="en-IN" b="1" dirty="0" smtClean="0"/>
              <a:t>Angular </a:t>
            </a:r>
            <a:r>
              <a:rPr lang="en-IN" b="1" dirty="0" smtClean="0"/>
              <a:t>2 implements web standards like components.</a:t>
            </a:r>
            <a:endParaRPr lang="en-IN" dirty="0" smtClean="0"/>
          </a:p>
          <a:p>
            <a:pPr fontAlgn="base"/>
            <a:r>
              <a:rPr lang="en-IN" dirty="0" smtClean="0"/>
              <a:t>Angular 2 implements </a:t>
            </a:r>
            <a:r>
              <a:rPr lang="en-IN" b="1" dirty="0" smtClean="0"/>
              <a:t>web standards</a:t>
            </a:r>
            <a:r>
              <a:rPr lang="en-IN" dirty="0" smtClean="0"/>
              <a:t> like </a:t>
            </a:r>
            <a:r>
              <a:rPr lang="en-IN" b="1" dirty="0" smtClean="0"/>
              <a:t>components,</a:t>
            </a:r>
            <a:r>
              <a:rPr lang="en-IN" dirty="0" smtClean="0"/>
              <a:t> and it provides better performance than Angular 1.</a:t>
            </a:r>
          </a:p>
          <a:p>
            <a:r>
              <a:rPr lang="en-IN" dirty="0" smtClean="0"/>
              <a:t/>
            </a:r>
            <a:br>
              <a:rPr lang="en-IN" dirty="0" smtClean="0"/>
            </a:br>
            <a:endParaRPr lang="en-IN" dirty="0"/>
          </a:p>
        </p:txBody>
      </p:sp>
      <p:pic>
        <p:nvPicPr>
          <p:cNvPr id="4" name="Picture 3" descr="Difference-betwee-Angular-1.0-vs-Angular-2.0-Technical-Diary-1-compressor.png"/>
          <p:cNvPicPr>
            <a:picLocks noChangeAspect="1"/>
          </p:cNvPicPr>
          <p:nvPr/>
        </p:nvPicPr>
        <p:blipFill>
          <a:blip r:embed="rId2" cstate="print"/>
          <a:stretch>
            <a:fillRect/>
          </a:stretch>
        </p:blipFill>
        <p:spPr>
          <a:xfrm>
            <a:off x="1972056" y="2900934"/>
            <a:ext cx="4358640" cy="3268980"/>
          </a:xfrm>
          <a:prstGeom prst="rect">
            <a:avLst/>
          </a:prstGeom>
        </p:spPr>
      </p:pic>
    </p:spTree>
  </p:cSld>
  <p:clrMapOvr>
    <a:masterClrMapping/>
  </p:clrMapOvr>
  <p:transition>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p:txBody>
          <a:bodyPr/>
          <a:lstStyle/>
          <a:p>
            <a:pPr fontAlgn="base"/>
            <a:r>
              <a:rPr lang="en-IN" b="1" dirty="0" smtClean="0"/>
              <a:t>Angular 1.x controllers and $scope are gone.</a:t>
            </a:r>
            <a:endParaRPr lang="en-IN" dirty="0" smtClean="0"/>
          </a:p>
          <a:p>
            <a:pPr fontAlgn="base"/>
            <a:r>
              <a:rPr lang="en-IN" dirty="0" smtClean="0"/>
              <a:t>Angular 1.x controllers and $scope are gone. We can say that </a:t>
            </a:r>
            <a:r>
              <a:rPr lang="en-IN" b="1" dirty="0" smtClean="0"/>
              <a:t>controllers are replaced with “Components”</a:t>
            </a:r>
            <a:r>
              <a:rPr lang="en-IN" dirty="0" smtClean="0"/>
              <a:t> in Angular 2. Angular 2 is component based. Angular 2 is using zone.js to detect changes.</a:t>
            </a:r>
          </a:p>
          <a:p>
            <a:r>
              <a:rPr lang="en-IN" dirty="0" smtClean="0"/>
              <a:t/>
            </a:r>
            <a:br>
              <a:rPr lang="en-IN" dirty="0" smtClean="0"/>
            </a:br>
            <a:endParaRPr lang="en-IN" dirty="0"/>
          </a:p>
        </p:txBody>
      </p:sp>
    </p:spTree>
  </p:cSld>
  <p:clrMapOvr>
    <a:masterClrMapping/>
  </p:clrMapOvr>
  <p:transition>
    <p:strips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p:txBody>
          <a:bodyPr>
            <a:normAutofit lnSpcReduction="10000"/>
          </a:bodyPr>
          <a:lstStyle/>
          <a:p>
            <a:pPr fontAlgn="base"/>
            <a:r>
              <a:rPr lang="en-IN" dirty="0" smtClean="0"/>
              <a:t> </a:t>
            </a:r>
            <a:r>
              <a:rPr lang="en-IN" b="1" dirty="0" smtClean="0"/>
              <a:t>Way </a:t>
            </a:r>
            <a:r>
              <a:rPr lang="en-IN" b="1" dirty="0" smtClean="0"/>
              <a:t>of Bootstrapping Angular Application is changed:</a:t>
            </a:r>
            <a:endParaRPr lang="en-IN" dirty="0" smtClean="0"/>
          </a:p>
          <a:p>
            <a:pPr fontAlgn="base"/>
            <a:r>
              <a:rPr lang="en-IN" dirty="0" smtClean="0"/>
              <a:t>Angular 1.x has 2 ways to bootstrap angular. One using </a:t>
            </a:r>
            <a:r>
              <a:rPr lang="en-IN" dirty="0" err="1" smtClean="0"/>
              <a:t>ng</a:t>
            </a:r>
            <a:r>
              <a:rPr lang="en-IN" dirty="0" smtClean="0"/>
              <a:t>-app attribute </a:t>
            </a:r>
            <a:r>
              <a:rPr lang="en-IN" dirty="0" smtClean="0"/>
              <a:t>and other via code.</a:t>
            </a:r>
          </a:p>
          <a:p>
            <a:pPr fontAlgn="base"/>
            <a:r>
              <a:rPr lang="en-IN" dirty="0" smtClean="0"/>
              <a:t>In Angular 2, say goodbye to </a:t>
            </a:r>
            <a:r>
              <a:rPr lang="en-IN" dirty="0" err="1" smtClean="0"/>
              <a:t>ng</a:t>
            </a:r>
            <a:r>
              <a:rPr lang="en-IN" dirty="0" smtClean="0"/>
              <a:t>-app. The only way to bootstrap angular is via code.</a:t>
            </a:r>
          </a:p>
          <a:p>
            <a:pPr fontAlgn="base"/>
            <a:r>
              <a:rPr lang="en-IN" dirty="0" smtClean="0"/>
              <a:t>The bootstrap function is used and it takes starting component which is also parent component of your angular application.</a:t>
            </a:r>
          </a:p>
          <a:p>
            <a:r>
              <a:rPr lang="en-IN" dirty="0" smtClean="0"/>
              <a:t/>
            </a:r>
            <a:br>
              <a:rPr lang="en-IN" dirty="0" smtClean="0"/>
            </a:br>
            <a:r>
              <a:rPr lang="en-IN" dirty="0" smtClean="0"/>
              <a:t> </a:t>
            </a:r>
            <a:br>
              <a:rPr lang="en-IN" dirty="0" smtClean="0"/>
            </a:br>
            <a:r>
              <a:rPr lang="en-IN" dirty="0" smtClean="0"/>
              <a:t/>
            </a:r>
            <a:br>
              <a:rPr lang="en-IN" dirty="0" smtClean="0"/>
            </a:br>
            <a:endParaRPr lang="en-IN" dirty="0"/>
          </a:p>
        </p:txBody>
      </p:sp>
    </p:spTree>
  </p:cSld>
  <p:clrMapOvr>
    <a:masterClrMapping/>
  </p:clrMapOvr>
  <p:transition>
    <p:strips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1289304"/>
            <a:ext cx="7443216" cy="5184648"/>
          </a:xfrm>
        </p:spPr>
        <p:txBody>
          <a:bodyPr>
            <a:normAutofit fontScale="92500" lnSpcReduction="20000"/>
          </a:bodyPr>
          <a:lstStyle/>
          <a:p>
            <a:pPr fontAlgn="base"/>
            <a:r>
              <a:rPr lang="en-IN" b="1" dirty="0" smtClean="0"/>
              <a:t> Ways of Dependency Injection is Changed- syntax changed</a:t>
            </a:r>
            <a:r>
              <a:rPr lang="en-IN" b="1" dirty="0" smtClean="0"/>
              <a:t>.</a:t>
            </a:r>
          </a:p>
          <a:p>
            <a:pPr fontAlgn="base"/>
            <a:endParaRPr lang="en-IN" dirty="0" smtClean="0"/>
          </a:p>
          <a:p>
            <a:pPr fontAlgn="base"/>
            <a:r>
              <a:rPr lang="en-IN" dirty="0" smtClean="0"/>
              <a:t>One of the advantages of Angular is Dependency Injection. With Angular 2 DI is there but now there is a different way to inject dependencies. As everything is ‘class’ in Angular, so DI is achieving via constructors.</a:t>
            </a:r>
          </a:p>
          <a:p>
            <a:pPr fontAlgn="base">
              <a:buNone/>
            </a:pPr>
            <a:r>
              <a:rPr lang="en-IN" dirty="0" smtClean="0"/>
              <a:t/>
            </a:r>
            <a:br>
              <a:rPr lang="en-IN" dirty="0" smtClean="0"/>
            </a:br>
            <a:r>
              <a:rPr lang="en-IN" b="1" dirty="0" smtClean="0"/>
              <a:t>Note:</a:t>
            </a:r>
            <a:r>
              <a:rPr lang="en-IN" dirty="0" smtClean="0"/>
              <a:t> @</a:t>
            </a:r>
            <a:r>
              <a:rPr lang="en-IN" dirty="0" err="1" smtClean="0"/>
              <a:t>Injectable</a:t>
            </a:r>
            <a:r>
              <a:rPr lang="en-IN" dirty="0" smtClean="0"/>
              <a:t>() is added to service class. It is similar to Angular 1.x $inject used for DI.</a:t>
            </a:r>
          </a:p>
          <a:p>
            <a:pPr>
              <a:buNone/>
            </a:pPr>
            <a:r>
              <a:rPr lang="en-IN" dirty="0" smtClean="0"/>
              <a:t/>
            </a:r>
            <a:br>
              <a:rPr lang="en-IN" dirty="0" smtClean="0"/>
            </a:br>
            <a:endParaRPr lang="en-IN" dirty="0" smtClean="0"/>
          </a:p>
          <a:p>
            <a:pPr>
              <a:buNone/>
            </a:pPr>
            <a:r>
              <a:rPr lang="en-IN" dirty="0" smtClean="0"/>
              <a:t/>
            </a:r>
            <a:br>
              <a:rPr lang="en-IN" dirty="0" smtClean="0"/>
            </a:br>
            <a:r>
              <a:rPr lang="en-IN" dirty="0" smtClean="0"/>
              <a:t> </a:t>
            </a:r>
            <a:br>
              <a:rPr lang="en-IN" dirty="0" smtClean="0"/>
            </a:br>
            <a:r>
              <a:rPr lang="en-IN" dirty="0" smtClean="0"/>
              <a:t/>
            </a:r>
            <a:br>
              <a:rPr lang="en-IN" dirty="0" smtClean="0"/>
            </a:br>
            <a:endParaRPr lang="en-IN" dirty="0"/>
          </a:p>
        </p:txBody>
      </p:sp>
    </p:spTree>
  </p:cSld>
  <p:clrMapOvr>
    <a:masterClrMapping/>
  </p:clrMapOvr>
  <p:transition>
    <p:strips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056735"/>
            <a:ext cx="6858000" cy="1107996"/>
          </a:xfrm>
        </p:spPr>
        <p:txBody>
          <a:bodyPr>
            <a:normAutofit fontScale="90000"/>
          </a:bodyPr>
          <a:lstStyle/>
          <a:p>
            <a:r>
              <a:rPr lang="en-US" sz="8000" b="1"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Thanks</a:t>
            </a:r>
            <a:endParaRPr lang="en-US" sz="8000" b="1"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Rectangle 5"/>
          <p:cNvSpPr/>
          <p:nvPr/>
        </p:nvSpPr>
        <p:spPr bwMode="auto">
          <a:xfrm>
            <a:off x="0" y="5346441"/>
            <a:ext cx="9144000" cy="1511559"/>
          </a:xfrm>
          <a:prstGeom prst="rect">
            <a:avLst/>
          </a:prstGeom>
          <a:ln w="31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12"/>
          <p:cNvSpPr txBox="1">
            <a:spLocks noChangeArrowheads="1"/>
          </p:cNvSpPr>
          <p:nvPr/>
        </p:nvSpPr>
        <p:spPr>
          <a:xfrm>
            <a:off x="2083617" y="5611814"/>
            <a:ext cx="3042752" cy="246221"/>
          </a:xfrm>
          <a:prstGeom prst="rect">
            <a:avLst/>
          </a:prstGeom>
          <a:ln algn="ctr"/>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ct val="0"/>
              </a:spcBef>
              <a:defRPr/>
            </a:pPr>
            <a:r>
              <a:rPr lang="en-US" sz="1600" b="1" spc="120" dirty="0" err="1" smtClean="0"/>
              <a:t>Rahul</a:t>
            </a:r>
            <a:r>
              <a:rPr lang="en-US" sz="1600" b="1" spc="120" dirty="0" smtClean="0"/>
              <a:t> </a:t>
            </a:r>
            <a:r>
              <a:rPr lang="en-US" sz="1600" b="1" spc="120" dirty="0" err="1" smtClean="0"/>
              <a:t>Srivastava</a:t>
            </a:r>
            <a:endParaRPr lang="en-US" sz="1600" spc="120" dirty="0"/>
          </a:p>
        </p:txBody>
      </p:sp>
    </p:spTree>
    <p:extLst>
      <p:ext uri="{BB962C8B-B14F-4D97-AF65-F5344CB8AC3E}">
        <p14:creationId xmlns:p14="http://schemas.microsoft.com/office/powerpoint/2010/main" xmlns="" val="3956195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AnGular</a:t>
            </a:r>
            <a:r>
              <a:rPr lang="en-IN" dirty="0" smtClean="0"/>
              <a:t> 2</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Angular 2 is built around the concept of components, and more precisely, with the Web Components standard in mind. It was </a:t>
            </a:r>
            <a:r>
              <a:rPr lang="en-IN" i="1" dirty="0" smtClean="0"/>
              <a:t>rewritten from scratch</a:t>
            </a:r>
            <a:r>
              <a:rPr lang="en-IN" dirty="0" smtClean="0"/>
              <a:t> by the Angular team using Typescript (although you can use it with </a:t>
            </a:r>
            <a:r>
              <a:rPr lang="en-IN" b="1" dirty="0" smtClean="0"/>
              <a:t>ES5</a:t>
            </a:r>
            <a:r>
              <a:rPr lang="en-IN" dirty="0" smtClean="0"/>
              <a:t>, </a:t>
            </a:r>
            <a:r>
              <a:rPr lang="en-IN" b="1" dirty="0" smtClean="0"/>
              <a:t>ES6</a:t>
            </a:r>
            <a:r>
              <a:rPr lang="en-IN" dirty="0" smtClean="0"/>
              <a:t>, or </a:t>
            </a:r>
            <a:r>
              <a:rPr lang="en-IN" b="1" dirty="0" smtClean="0"/>
              <a:t>Dart</a:t>
            </a:r>
            <a:r>
              <a:rPr lang="en-IN" dirty="0" smtClean="0"/>
              <a:t> as well). The digest cycle from Angular 1.X has been replaced by another internal mechanism known as “Change Detection”. This feature, along with other improvements and tweaks, yields a considerable increase in performance (up to 5 times faster, according to some official sources).</a:t>
            </a:r>
          </a:p>
          <a:p>
            <a:r>
              <a:rPr lang="en-IN" dirty="0" smtClean="0"/>
              <a:t/>
            </a:r>
            <a:br>
              <a:rPr lang="en-IN" dirty="0" smtClean="0"/>
            </a:br>
            <a:endParaRPr lang="en-IN" dirty="0"/>
          </a:p>
        </p:txBody>
      </p:sp>
    </p:spTree>
  </p:cSld>
  <p:clrMapOvr>
    <a:masterClrMapping/>
  </p:clrMapOvr>
  <p:transition>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7467600" cy="823278"/>
          </a:xfrm>
        </p:spPr>
        <p:txBody>
          <a:bodyPr>
            <a:normAutofit fontScale="90000"/>
          </a:bodyPr>
          <a:lstStyle/>
          <a:p>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Motivations </a:t>
            </a:r>
            <a:r>
              <a:rPr lang="en-IN" b="1" dirty="0" smtClean="0"/>
              <a:t>for Angular 2.0</a:t>
            </a:r>
            <a:br>
              <a:rPr lang="en-IN" b="1" dirty="0" smtClean="0"/>
            </a:b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smtClean="0"/>
              <a:t>So, you might be wondering: Why make Angular 2.0 at all? Why make such a big jump to 2.0 and why so many breaking changes? Is this all arbitrary? I can deal with a few changes, but from what I've been hearing, there are lots of big changes in 2.0. Are they really justified? Is it worth it?</a:t>
            </a:r>
          </a:p>
          <a:p>
            <a:r>
              <a:rPr lang="en-IN" dirty="0" smtClean="0"/>
              <a:t>I'd like to take a few moments to talk about some of the high level motivations for the changes that are coming in 2.0 before I dig into the details of features. I hope this will provide a foundation of understanding upon which those later details can sit and provide a basis for meaningful criticism (some of which I intend to offer up myself).</a:t>
            </a:r>
          </a:p>
          <a:p>
            <a:r>
              <a:rPr lang="en-IN" dirty="0" smtClean="0"/>
              <a:t/>
            </a:r>
            <a:br>
              <a:rPr lang="en-IN" dirty="0" smtClean="0"/>
            </a:br>
            <a:endParaRPr lang="en-IN" dirty="0"/>
          </a:p>
        </p:txBody>
      </p:sp>
    </p:spTree>
  </p:cSld>
  <p:clrMapOvr>
    <a:masterClrMapping/>
  </p:clrMapOvr>
  <p:transition>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Performance</a:t>
            </a:r>
            <a:br>
              <a:rPr lang="en-IN" b="1" dirty="0" smtClean="0"/>
            </a:br>
            <a:endParaRPr lang="en-IN" dirty="0"/>
          </a:p>
        </p:txBody>
      </p:sp>
      <p:sp>
        <p:nvSpPr>
          <p:cNvPr id="3" name="Content Placeholder 2"/>
          <p:cNvSpPr>
            <a:spLocks noGrp="1"/>
          </p:cNvSpPr>
          <p:nvPr>
            <p:ph sz="quarter" idx="1"/>
          </p:nvPr>
        </p:nvSpPr>
        <p:spPr/>
        <p:txBody>
          <a:bodyPr>
            <a:normAutofit fontScale="77500" lnSpcReduction="20000"/>
          </a:bodyPr>
          <a:lstStyle/>
          <a:p>
            <a:r>
              <a:rPr lang="en-IN" dirty="0" smtClean="0"/>
              <a:t>When </a:t>
            </a:r>
            <a:r>
              <a:rPr lang="en-IN" dirty="0" err="1" smtClean="0"/>
              <a:t>AngularJS</a:t>
            </a:r>
            <a:r>
              <a:rPr lang="en-IN" dirty="0" smtClean="0"/>
              <a:t> was first created, almost five years ago, it was not originally intended for </a:t>
            </a:r>
            <a:r>
              <a:rPr lang="en-IN" dirty="0" err="1" smtClean="0"/>
              <a:t>developers.It</a:t>
            </a:r>
            <a:r>
              <a:rPr lang="en-IN" dirty="0" smtClean="0"/>
              <a:t> </a:t>
            </a:r>
            <a:r>
              <a:rPr lang="en-IN" dirty="0" smtClean="0"/>
              <a:t>was a tool targeted more at designers who needed to quickly build persistent HTML forms. </a:t>
            </a:r>
            <a:endParaRPr lang="en-IN" dirty="0" smtClean="0"/>
          </a:p>
          <a:p>
            <a:r>
              <a:rPr lang="en-IN" dirty="0" smtClean="0"/>
              <a:t>Over </a:t>
            </a:r>
            <a:r>
              <a:rPr lang="en-IN" dirty="0" smtClean="0"/>
              <a:t>time it has changed to accommodate a variety of scenarios and developers have picked it up and used it to build more and more complex applications. </a:t>
            </a:r>
            <a:endParaRPr lang="en-IN" dirty="0" smtClean="0"/>
          </a:p>
          <a:p>
            <a:r>
              <a:rPr lang="en-IN" dirty="0" smtClean="0"/>
              <a:t>The </a:t>
            </a:r>
            <a:r>
              <a:rPr lang="en-IN" dirty="0" smtClean="0"/>
              <a:t>Angular 1.x team has worked hard over the years to make incremental changes to the design, allowing it to continue to be relevant as the needs of modern web applications have changed. </a:t>
            </a:r>
            <a:endParaRPr lang="en-IN" dirty="0" smtClean="0"/>
          </a:p>
          <a:p>
            <a:r>
              <a:rPr lang="en-IN" dirty="0" smtClean="0"/>
              <a:t>However</a:t>
            </a:r>
            <a:r>
              <a:rPr lang="en-IN" dirty="0" smtClean="0"/>
              <a:t>, there are hard limits on the improvements that can be made, due to assumptions that were made as part of the original design. A number of these limits relate to performance problems resulting from the current binding and </a:t>
            </a:r>
            <a:r>
              <a:rPr lang="en-IN" dirty="0" err="1" smtClean="0"/>
              <a:t>templating</a:t>
            </a:r>
            <a:r>
              <a:rPr lang="en-IN" dirty="0" smtClean="0"/>
              <a:t> infrastructure. In order to fix those problems, new strategies are needed.</a:t>
            </a:r>
          </a:p>
          <a:p>
            <a:r>
              <a:rPr lang="en-IN" dirty="0" smtClean="0"/>
              <a:t/>
            </a:r>
            <a:br>
              <a:rPr lang="en-IN" dirty="0" smtClean="0"/>
            </a:br>
            <a:endParaRPr lang="en-IN" dirty="0"/>
          </a:p>
        </p:txBody>
      </p:sp>
    </p:spTree>
  </p:cSld>
  <p:clrMapOvr>
    <a:masterClrMapping/>
  </p:clrMapOvr>
  <p:transition>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Note ON Typescript</a:t>
            </a:r>
            <a:endParaRPr lang="en-IN" dirty="0"/>
          </a:p>
        </p:txBody>
      </p:sp>
      <p:sp>
        <p:nvSpPr>
          <p:cNvPr id="3" name="Content Placeholder 2"/>
          <p:cNvSpPr>
            <a:spLocks noGrp="1"/>
          </p:cNvSpPr>
          <p:nvPr>
            <p:ph sz="quarter" idx="1"/>
          </p:nvPr>
        </p:nvSpPr>
        <p:spPr/>
        <p:txBody>
          <a:bodyPr>
            <a:normAutofit/>
          </a:bodyPr>
          <a:lstStyle/>
          <a:p>
            <a:r>
              <a:rPr lang="en-IN" dirty="0" smtClean="0"/>
              <a:t>We’ll use Typescript for demonstrating the new aspects of Angular 2, mostly because that’s the way the official documentation is written, and you’ll get the most benefits getting to know Angular 2 this way. It’s also safe to assume that most of the tutorials and articles on Angular 2 will also feature Typescript.</a:t>
            </a:r>
          </a:p>
          <a:p>
            <a:pPr>
              <a:buNone/>
            </a:pPr>
            <a:r>
              <a:rPr lang="en-IN" dirty="0" smtClean="0"/>
              <a:t/>
            </a:r>
            <a:br>
              <a:rPr lang="en-IN" dirty="0" smtClean="0"/>
            </a:br>
            <a:endParaRPr lang="en-IN" dirty="0"/>
          </a:p>
        </p:txBody>
      </p:sp>
    </p:spTree>
  </p:cSld>
  <p:clrMapOvr>
    <a:masterClrMapping/>
  </p:clrMapOvr>
  <p:transition>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The Changing Web</a:t>
            </a:r>
            <a:br>
              <a:rPr lang="en-IN" b="1" dirty="0" smtClean="0"/>
            </a:br>
            <a:endParaRPr lang="en-IN" dirty="0"/>
          </a:p>
        </p:txBody>
      </p:sp>
      <p:sp>
        <p:nvSpPr>
          <p:cNvPr id="3" name="Content Placeholder 2"/>
          <p:cNvSpPr>
            <a:spLocks noGrp="1"/>
          </p:cNvSpPr>
          <p:nvPr>
            <p:ph sz="quarter" idx="1"/>
          </p:nvPr>
        </p:nvSpPr>
        <p:spPr/>
        <p:txBody>
          <a:bodyPr>
            <a:normAutofit lnSpcReduction="10000"/>
          </a:bodyPr>
          <a:lstStyle/>
          <a:p>
            <a:r>
              <a:rPr lang="en-IN" dirty="0" smtClean="0"/>
              <a:t>In the five years since Angular was first conceived, the web has changed significantly. For example, five years ago it was almost impossible to build a proper cross-browser site without help from something like </a:t>
            </a:r>
            <a:r>
              <a:rPr lang="en-IN" dirty="0" err="1" smtClean="0"/>
              <a:t>jQuery</a:t>
            </a:r>
            <a:r>
              <a:rPr lang="en-IN" dirty="0" smtClean="0"/>
              <a:t>. However, today's browsers are not only more consistent in their DOM implementations, but these implementations are faster and offer new features particularly pertinent to application frameworks.</a:t>
            </a:r>
          </a:p>
          <a:p>
            <a:r>
              <a:rPr lang="en-IN" dirty="0" smtClean="0"/>
              <a:t/>
            </a:r>
            <a:br>
              <a:rPr lang="en-IN" dirty="0" smtClean="0"/>
            </a:br>
            <a:r>
              <a:rPr lang="en-IN" dirty="0" smtClean="0"/>
              <a:t> </a:t>
            </a:r>
            <a:br>
              <a:rPr lang="en-IN" dirty="0" smtClean="0"/>
            </a:br>
            <a:endParaRPr lang="en-IN" dirty="0"/>
          </a:p>
        </p:txBody>
      </p:sp>
    </p:spTree>
  </p:cSld>
  <p:clrMapOvr>
    <a:masterClrMapping/>
  </p:clrMapOvr>
  <p:transition>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ES 6 and beyond</a:t>
            </a:r>
            <a:endParaRPr lang="en-IN" dirty="0"/>
          </a:p>
        </p:txBody>
      </p:sp>
      <p:sp>
        <p:nvSpPr>
          <p:cNvPr id="3" name="Content Placeholder 2"/>
          <p:cNvSpPr>
            <a:spLocks noGrp="1"/>
          </p:cNvSpPr>
          <p:nvPr>
            <p:ph sz="quarter" idx="1"/>
          </p:nvPr>
        </p:nvSpPr>
        <p:spPr/>
        <p:txBody>
          <a:bodyPr>
            <a:normAutofit/>
          </a:bodyPr>
          <a:lstStyle/>
          <a:p>
            <a:r>
              <a:rPr lang="en-IN" dirty="0" smtClean="0"/>
              <a:t>While massive changes have happened in the last couple of years, they pale in comparison to what's coming in the next 1-3 years. In a few months the ES6 spec will be finalized. </a:t>
            </a:r>
            <a:r>
              <a:rPr lang="en-IN" dirty="0" smtClean="0"/>
              <a:t>Today's </a:t>
            </a:r>
            <a:r>
              <a:rPr lang="en-IN" dirty="0" smtClean="0"/>
              <a:t>browsers already support some of these features and are working on implementations of the rest right now. This means browser support for things like modules, classes, lambdas, generators, etc. These features fundamentally transform the JavaScript programming experience. </a:t>
            </a:r>
            <a:br>
              <a:rPr lang="en-IN" dirty="0" smtClean="0"/>
            </a:br>
            <a:r>
              <a:rPr lang="en-IN" dirty="0" smtClean="0"/>
              <a:t> </a:t>
            </a:r>
            <a:br>
              <a:rPr lang="en-IN" dirty="0" smtClean="0"/>
            </a:br>
            <a:endParaRPr lang="en-IN" dirty="0"/>
          </a:p>
        </p:txBody>
      </p:sp>
    </p:spTree>
  </p:cSld>
  <p:clrMapOvr>
    <a:masterClrMapping/>
  </p:clrMapOvr>
  <p:transition>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Web Components</a:t>
            </a:r>
            <a:endParaRPr lang="en-IN" dirty="0"/>
          </a:p>
        </p:txBody>
      </p:sp>
      <p:sp>
        <p:nvSpPr>
          <p:cNvPr id="3" name="Content Placeholder 2"/>
          <p:cNvSpPr>
            <a:spLocks noGrp="1"/>
          </p:cNvSpPr>
          <p:nvPr>
            <p:ph sz="quarter" idx="1"/>
          </p:nvPr>
        </p:nvSpPr>
        <p:spPr/>
        <p:txBody>
          <a:bodyPr>
            <a:normAutofit fontScale="70000" lnSpcReduction="20000"/>
          </a:bodyPr>
          <a:lstStyle/>
          <a:p>
            <a:r>
              <a:rPr lang="en-IN" dirty="0" smtClean="0"/>
              <a:t>These features fundamentally transform the JavaScript programming experience. But big changes aren't constrained merely to JavaScript. Web Components are on the horizon. The term Web Components usually refers to a collection of four related W3C specifications:</a:t>
            </a:r>
          </a:p>
          <a:p>
            <a:r>
              <a:rPr lang="en-IN" b="1" dirty="0" smtClean="0"/>
              <a:t>Custom Elements</a:t>
            </a:r>
            <a:r>
              <a:rPr lang="en-IN" dirty="0" smtClean="0"/>
              <a:t> - Enables the extension of HTML through custom tags.</a:t>
            </a:r>
          </a:p>
          <a:p>
            <a:r>
              <a:rPr lang="en-IN" b="1" dirty="0" smtClean="0"/>
              <a:t>HTML Imports</a:t>
            </a:r>
            <a:r>
              <a:rPr lang="en-IN" dirty="0" smtClean="0"/>
              <a:t> - Enables packaging of various resources (HTML, CSS, JS, etc.).</a:t>
            </a:r>
          </a:p>
          <a:p>
            <a:r>
              <a:rPr lang="en-IN" b="1" dirty="0" smtClean="0"/>
              <a:t>Template Element</a:t>
            </a:r>
            <a:r>
              <a:rPr lang="en-IN" dirty="0" smtClean="0"/>
              <a:t> - Enables the inclusion of inert HTML in a document.</a:t>
            </a:r>
          </a:p>
          <a:p>
            <a:r>
              <a:rPr lang="en-IN" b="1" dirty="0" smtClean="0"/>
              <a:t>Shadow DOM</a:t>
            </a:r>
            <a:r>
              <a:rPr lang="en-IN" dirty="0" smtClean="0"/>
              <a:t> - Enables encapsulation of DOM and CSS.</a:t>
            </a:r>
          </a:p>
          <a:p>
            <a:r>
              <a:rPr lang="en-IN" dirty="0" smtClean="0"/>
              <a:t>By combining these four capabilities web developers can create declarative components (Custom Elements) which are fully encapsulated (Shadow DOM). These components can describe their own views (Template Element) and can be easily packaged for distribution to other developers (HTML Imports). When these specifications become available in all major browsers, we are likely to see developer creativity explode as many </a:t>
            </a:r>
            <a:r>
              <a:rPr lang="en-IN" dirty="0" err="1" smtClean="0"/>
              <a:t>endeavor</a:t>
            </a:r>
            <a:r>
              <a:rPr lang="en-IN" dirty="0" smtClean="0"/>
              <a:t> to create reusable components to solve common problems or address deficiencies in the standard HTML toolkit </a:t>
            </a:r>
            <a:endParaRPr lang="en-IN" dirty="0"/>
          </a:p>
        </p:txBody>
      </p:sp>
    </p:spTree>
  </p:cSld>
  <p:clrMapOvr>
    <a:masterClrMapping/>
  </p:clrMapOvr>
  <p:transition>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Mobile</a:t>
            </a:r>
            <a:br>
              <a:rPr lang="en-IN" b="1" dirty="0" smtClean="0"/>
            </a:br>
            <a:endParaRPr lang="en-IN" dirty="0"/>
          </a:p>
        </p:txBody>
      </p:sp>
      <p:sp>
        <p:nvSpPr>
          <p:cNvPr id="3" name="Content Placeholder 2"/>
          <p:cNvSpPr>
            <a:spLocks noGrp="1"/>
          </p:cNvSpPr>
          <p:nvPr>
            <p:ph sz="quarter" idx="1"/>
          </p:nvPr>
        </p:nvSpPr>
        <p:spPr/>
        <p:txBody>
          <a:bodyPr/>
          <a:lstStyle/>
          <a:p>
            <a:r>
              <a:rPr lang="en-IN" dirty="0" smtClean="0"/>
              <a:t>Speaking of five years ago...me oh my how the computing landscape has changed! Phones and tablets are everywhere! While Angular can be used to build mobile apps, it wasn't designed with them in mind. This includes everything from the fundamental performance issues I've already mentioned to missing capabilities of its router, the inability to cache pre-compiled views and even </a:t>
            </a:r>
            <a:r>
              <a:rPr lang="en-IN" dirty="0" err="1" smtClean="0"/>
              <a:t>lackluster</a:t>
            </a:r>
            <a:r>
              <a:rPr lang="en-IN" dirty="0" smtClean="0"/>
              <a:t> touch support.</a:t>
            </a:r>
            <a:endParaRPr lang="en-IN" dirty="0"/>
          </a:p>
        </p:txBody>
      </p:sp>
    </p:spTree>
  </p:cSld>
  <p:clrMapOvr>
    <a:masterClrMapping/>
  </p:clrMapOvr>
  <p:transition>
    <p:strips dir="rd"/>
  </p:transition>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7535</TotalTime>
  <Words>862</Words>
  <Application>Microsoft Office PowerPoint</Application>
  <PresentationFormat>On-screen Show (4:3)</PresentationFormat>
  <Paragraphs>63</Paragraphs>
  <Slides>17</Slides>
  <Notes>3</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White with Consolas font for code slides</vt:lpstr>
      <vt:lpstr>Oriel</vt:lpstr>
      <vt:lpstr>Slide 1</vt:lpstr>
      <vt:lpstr>What is AnGular 2</vt:lpstr>
      <vt:lpstr>    Motivations for Angular 2.0 </vt:lpstr>
      <vt:lpstr>Performance </vt:lpstr>
      <vt:lpstr>Note ON Typescript</vt:lpstr>
      <vt:lpstr>The Changing Web </vt:lpstr>
      <vt:lpstr>ES 6 and beyond</vt:lpstr>
      <vt:lpstr>Web Components</vt:lpstr>
      <vt:lpstr>Mobile </vt:lpstr>
      <vt:lpstr>       Difference between Angular 1 VS Angular 2</vt:lpstr>
      <vt:lpstr>Slide 11</vt:lpstr>
      <vt:lpstr>Slide 12</vt:lpstr>
      <vt:lpstr>Slide 13</vt:lpstr>
      <vt:lpstr>Slide 14</vt:lpstr>
      <vt:lpstr>Slide 15</vt:lpstr>
      <vt:lpstr>Slide 16</vt:lpstr>
      <vt:lpstr>Thanks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Language</dc:title>
  <dc:creator>Eyal Vardi</dc:creator>
  <cp:lastModifiedBy>Rahul Srivastava</cp:lastModifiedBy>
  <cp:revision>325</cp:revision>
  <dcterms:created xsi:type="dcterms:W3CDTF">2013-04-27T14:17:45Z</dcterms:created>
  <dcterms:modified xsi:type="dcterms:W3CDTF">2017-02-15T03:40:32Z</dcterms:modified>
</cp:coreProperties>
</file>