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Lst>
  <p:notesMasterIdLst>
    <p:notesMasterId r:id="rId26"/>
  </p:notesMasterIdLst>
  <p:sldIdLst>
    <p:sldId id="256" r:id="rId3"/>
    <p:sldId id="298" r:id="rId4"/>
    <p:sldId id="296"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DE3541B-06DA-45DF-A891-43FE4AD16161}">
          <p14:sldIdLst>
            <p14:sldId id="256"/>
            <p14:sldId id="298"/>
            <p14:sldId id="337"/>
            <p14:sldId id="294"/>
            <p14:sldId id="296"/>
            <p14:sldId id="299"/>
            <p14:sldId id="340"/>
            <p14:sldId id="297"/>
            <p14:sldId id="346"/>
            <p14:sldId id="347"/>
            <p14:sldId id="301"/>
            <p14:sldId id="330"/>
            <p14:sldId id="300"/>
            <p14:sldId id="295"/>
            <p14:sldId id="343"/>
          </p14:sldIdLst>
        </p14:section>
        <p14:section name="RESTful" id="{DCD9E9A4-0222-4797-AD0D-4811BE2DA405}">
          <p14:sldIdLst>
            <p14:sldId id="341"/>
            <p14:sldId id="342"/>
            <p14:sldId id="336"/>
            <p14:sldId id="331"/>
            <p14:sldId id="332"/>
            <p14:sldId id="333"/>
            <p14:sldId id="334"/>
            <p14:sldId id="335"/>
            <p14:sldId id="345"/>
            <p14:sldId id="344"/>
          </p14:sldIdLst>
        </p14:section>
        <p14:section name="OData" id="{F2780A43-795A-441B-B045-B21C0FA68B00}">
          <p14:sldIdLst>
            <p14:sldId id="311"/>
            <p14:sldId id="351"/>
            <p14:sldId id="350"/>
            <p14:sldId id="352"/>
          </p14:sldIdLst>
        </p14:section>
        <p14:section name="Help Page" id="{E337B4CF-8FEF-4A13-9FD8-557E5124AFAB}">
          <p14:sldIdLst>
            <p14:sldId id="306"/>
            <p14:sldId id="339"/>
          </p14:sldIdLst>
        </p14:section>
        <p14:section name="Media Formatters" id="{B443CC50-F8BC-43D7-BAE9-7A05C307063F}">
          <p14:sldIdLst>
            <p14:sldId id="313"/>
            <p14:sldId id="303"/>
            <p14:sldId id="314"/>
          </p14:sldIdLst>
        </p14:section>
        <p14:section name="JSON &amp; XML" id="{95E542B3-55DA-4F5F-98F3-B98E6A44B084}">
          <p14:sldIdLst>
            <p14:sldId id="315"/>
            <p14:sldId id="316"/>
            <p14:sldId id="317"/>
            <p14:sldId id="318"/>
          </p14:sldIdLst>
        </p14:section>
        <p14:section name="Custom Media Formatters" id="{4259D332-D39E-44F3-A691-E012E3FCD10D}">
          <p14:sldIdLst>
            <p14:sldId id="319"/>
            <p14:sldId id="320"/>
          </p14:sldIdLst>
        </p14:section>
        <p14:section name="Content Negotiation" id="{A7D91714-D89A-4867-87CE-7E352D42A31E}">
          <p14:sldIdLst>
            <p14:sldId id="321"/>
            <p14:sldId id="322"/>
          </p14:sldIdLst>
        </p14:section>
        <p14:section name="Validations" id="{F3677621-78BC-4758-A89F-6756BFDE96AB}">
          <p14:sldIdLst>
            <p14:sldId id="325"/>
            <p14:sldId id="323"/>
            <p14:sldId id="324"/>
            <p14:sldId id="326"/>
            <p14:sldId id="327"/>
            <p14:sldId id="328"/>
            <p14:sldId id="329"/>
          </p14:sldIdLst>
        </p14:section>
        <p14:section name="Message Handlers" id="{6219EB96-03FE-427E-8C79-3D7752A7CC1C}">
          <p14:sldIdLst>
            <p14:sldId id="308"/>
            <p14:sldId id="338"/>
          </p14:sldIdLst>
        </p14:section>
        <p14:section name="Self-Hosting" id="{79A53307-53CE-49F8-92BD-00D40FB8FB39}">
          <p14:sldIdLst>
            <p14:sldId id="307"/>
          </p14:sldIdLst>
        </p14:section>
        <p14:section name="Web API Lifecycle" id="{6B52A3F6-2A2E-470D-8071-C0ACD6D04CD1}">
          <p14:sldIdLst>
            <p14:sldId id="309"/>
            <p14:sldId id="349"/>
            <p14:sldId id="348"/>
          </p14:sldIdLst>
        </p14:section>
        <p14:section name="Summary" id="{3E33BAA3-FDF8-4706-A9AC-02093FF91FEE}">
          <p14:sldIdLst>
            <p14:sldId id="293"/>
            <p14:sldId id="312"/>
            <p14:sldId id="269"/>
          </p14:sldIdLst>
        </p14:section>
      </p14:sectionLst>
    </p:ext>
    <p:ext uri="{EFAFB233-063F-42B5-8137-9DF3F51BA10A}">
      <p15:sldGuideLst xmlns:p15="http://schemas.microsoft.com/office/powerpoint/2012/main" xmlns="">
        <p15:guide id="1" orient="horz" pos="223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4673" autoAdjust="0"/>
  </p:normalViewPr>
  <p:slideViewPr>
    <p:cSldViewPr snapToGrid="0">
      <p:cViewPr varScale="1">
        <p:scale>
          <a:sx n="83" d="100"/>
          <a:sy n="83" d="100"/>
        </p:scale>
        <p:origin x="-1397" y="-77"/>
      </p:cViewPr>
      <p:guideLst>
        <p:guide orient="horz" pos="223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470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EAA91-75DA-4550-B3C6-86A59B093AC1}" type="datetimeFigureOut">
              <a:rPr lang="en-US" smtClean="0"/>
              <a:pPr/>
              <a:t>2/15/2017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5664A-BED1-4DE7-B370-BB4582675CD9}" type="slidenum">
              <a:rPr lang="en-US" smtClean="0"/>
              <a:pPr/>
              <a:t>‹#›</a:t>
            </a:fld>
            <a:endParaRPr lang="en-US"/>
          </a:p>
        </p:txBody>
      </p:sp>
    </p:spTree>
    <p:extLst>
      <p:ext uri="{BB962C8B-B14F-4D97-AF65-F5344CB8AC3E}">
        <p14:creationId xmlns:p14="http://schemas.microsoft.com/office/powerpoint/2010/main" xmlns="" val="15395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a:t>
            </a:r>
          </a:p>
          <a:p>
            <a:r>
              <a:rPr lang="en-US" dirty="0" smtClean="0"/>
              <a:t>Screen Resolution</a:t>
            </a:r>
          </a:p>
          <a:p>
            <a:r>
              <a:rPr lang="en-US" dirty="0" smtClean="0"/>
              <a:t>Deployment</a:t>
            </a:r>
          </a:p>
          <a:p>
            <a:r>
              <a:rPr lang="en-US" dirty="0" smtClean="0"/>
              <a:t>Security</a:t>
            </a:r>
          </a:p>
          <a:p>
            <a:r>
              <a:rPr lang="en-US" dirty="0" smtClean="0"/>
              <a:t>Browsers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Load Balance</a:t>
            </a:r>
          </a:p>
          <a:p>
            <a:endParaRPr lang="en-US" dirty="0"/>
          </a:p>
        </p:txBody>
      </p:sp>
      <p:sp>
        <p:nvSpPr>
          <p:cNvPr id="4" name="Slide Number Placeholder 3"/>
          <p:cNvSpPr>
            <a:spLocks noGrp="1"/>
          </p:cNvSpPr>
          <p:nvPr>
            <p:ph type="sldNum" sz="quarter" idx="10"/>
          </p:nvPr>
        </p:nvSpPr>
        <p:spPr/>
        <p:txBody>
          <a:bodyPr/>
          <a:lstStyle/>
          <a:p>
            <a:fld id="{B5BD422B-6709-490B-A5A7-19A332C0AEEB}" type="slidenum">
              <a:rPr lang="en-US" smtClean="0"/>
              <a:pPr/>
              <a:t>2</a:t>
            </a:fld>
            <a:endParaRPr lang="en-US"/>
          </a:p>
        </p:txBody>
      </p:sp>
    </p:spTree>
    <p:extLst>
      <p:ext uri="{BB962C8B-B14F-4D97-AF65-F5344CB8AC3E}">
        <p14:creationId xmlns:p14="http://schemas.microsoft.com/office/powerpoint/2010/main" xmlns="" val="346181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7" y="1182190"/>
            <a:ext cx="8363937" cy="2108269"/>
          </a:xfrm>
        </p:spPr>
        <p:txBody>
          <a:bodyPr/>
          <a:lstStyle>
            <a:lvl1pPr marL="457200" indent="-457200">
              <a:lnSpc>
                <a:spcPct val="90000"/>
              </a:lnSpc>
              <a:buFont typeface="Wingdings" panose="05000000000000000000" pitchFamily="2" charset="2"/>
              <a:buChar char="§"/>
              <a:defRPr>
                <a:latin typeface="+mn-lt"/>
              </a:defRPr>
            </a:lvl1pPr>
            <a:lvl2pPr marL="834217" indent="-457200">
              <a:lnSpc>
                <a:spcPct val="90000"/>
              </a:lnSpc>
              <a:buFont typeface="Wingdings" panose="05000000000000000000" pitchFamily="2" charset="2"/>
              <a:buChar char="Ø"/>
              <a:defRPr>
                <a:latin typeface="+mn-lt"/>
              </a:defRPr>
            </a:lvl2pPr>
            <a:lvl3pPr marL="1096933" indent="-342900">
              <a:lnSpc>
                <a:spcPct val="90000"/>
              </a:lnSpc>
              <a:buFont typeface="Wingdings" panose="05000000000000000000" pitchFamily="2" charset="2"/>
              <a:buChar char="§"/>
              <a:defRPr>
                <a:latin typeface="+mn-lt"/>
              </a:defRPr>
            </a:lvl3pPr>
            <a:lvl4pPr marL="1436909" indent="-342900">
              <a:lnSpc>
                <a:spcPct val="90000"/>
              </a:lnSpc>
              <a:buFont typeface="Wingdings" panose="05000000000000000000" pitchFamily="2" charset="2"/>
              <a:buChar char="§"/>
              <a:defRPr>
                <a:latin typeface="+mn-lt"/>
              </a:defRPr>
            </a:lvl4pPr>
            <a:lvl5pPr marL="1768947" indent="-342900">
              <a:lnSpc>
                <a:spcPct val="90000"/>
              </a:lnSpc>
              <a:buFont typeface="Wingdings" panose="05000000000000000000" pitchFamily="2" charset="2"/>
              <a:buChar cha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084708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2/15/2017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2/15/2017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2/15/2017</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2/15/2017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transition>
    <p:strips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2/15/2017</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2/15/2017</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2/15/2017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7" y="1182190"/>
            <a:ext cx="8363937" cy="2108269"/>
          </a:xfrm>
        </p:spPr>
        <p:txBody>
          <a:bodyPr/>
          <a:lstStyle>
            <a:lvl1pPr marL="457200" indent="-457200">
              <a:lnSpc>
                <a:spcPct val="90000"/>
              </a:lnSpc>
              <a:buFont typeface="Wingdings" panose="05000000000000000000" pitchFamily="2" charset="2"/>
              <a:buChar char="§"/>
              <a:defRPr>
                <a:latin typeface="+mn-lt"/>
              </a:defRPr>
            </a:lvl1pPr>
            <a:lvl2pPr marL="834217" indent="-457200">
              <a:lnSpc>
                <a:spcPct val="90000"/>
              </a:lnSpc>
              <a:buFont typeface="Wingdings" panose="05000000000000000000" pitchFamily="2" charset="2"/>
              <a:buChar char="Ø"/>
              <a:defRPr>
                <a:latin typeface="+mn-lt"/>
              </a:defRPr>
            </a:lvl2pPr>
            <a:lvl3pPr marL="1096933" indent="-342900">
              <a:lnSpc>
                <a:spcPct val="90000"/>
              </a:lnSpc>
              <a:buFont typeface="Wingdings" panose="05000000000000000000" pitchFamily="2" charset="2"/>
              <a:buChar char="§"/>
              <a:defRPr>
                <a:latin typeface="+mn-lt"/>
              </a:defRPr>
            </a:lvl3pPr>
            <a:lvl4pPr marL="1436909" indent="-342900">
              <a:lnSpc>
                <a:spcPct val="90000"/>
              </a:lnSpc>
              <a:buFont typeface="Wingdings" panose="05000000000000000000" pitchFamily="2" charset="2"/>
              <a:buChar char="§"/>
              <a:defRPr>
                <a:latin typeface="+mn-lt"/>
              </a:defRPr>
            </a:lvl4pPr>
            <a:lvl5pPr marL="1768947" indent="-342900">
              <a:lnSpc>
                <a:spcPct val="90000"/>
              </a:lnSpc>
              <a:buFont typeface="Wingdings" panose="05000000000000000000" pitchFamily="2" charset="2"/>
              <a:buChar cha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83687426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7" y="1182190"/>
            <a:ext cx="8363937" cy="2108269"/>
          </a:xfrm>
        </p:spPr>
        <p:txBody>
          <a:bodyPr/>
          <a:lstStyle>
            <a:lvl1pPr marL="457200" indent="-457200">
              <a:lnSpc>
                <a:spcPct val="90000"/>
              </a:lnSpc>
              <a:buFont typeface="Wingdings" panose="05000000000000000000" pitchFamily="2" charset="2"/>
              <a:buChar char="§"/>
              <a:defRPr>
                <a:latin typeface="+mn-lt"/>
              </a:defRPr>
            </a:lvl1pPr>
            <a:lvl2pPr marL="834217" indent="-457200">
              <a:lnSpc>
                <a:spcPct val="90000"/>
              </a:lnSpc>
              <a:buFont typeface="Wingdings" panose="05000000000000000000" pitchFamily="2" charset="2"/>
              <a:buChar char="Ø"/>
              <a:defRPr>
                <a:latin typeface="+mn-lt"/>
              </a:defRPr>
            </a:lvl2pPr>
            <a:lvl3pPr marL="1096933" indent="-342900">
              <a:lnSpc>
                <a:spcPct val="90000"/>
              </a:lnSpc>
              <a:buFont typeface="Wingdings" panose="05000000000000000000" pitchFamily="2" charset="2"/>
              <a:buChar char="§"/>
              <a:defRPr>
                <a:latin typeface="+mn-lt"/>
              </a:defRPr>
            </a:lvl3pPr>
            <a:lvl4pPr marL="1436909" indent="-342900">
              <a:lnSpc>
                <a:spcPct val="90000"/>
              </a:lnSpc>
              <a:buFont typeface="Wingdings" panose="05000000000000000000" pitchFamily="2" charset="2"/>
              <a:buChar char="§"/>
              <a:defRPr>
                <a:latin typeface="+mn-lt"/>
              </a:defRPr>
            </a:lvl4pPr>
            <a:lvl5pPr marL="1768947" indent="-342900">
              <a:lnSpc>
                <a:spcPct val="90000"/>
              </a:lnSpc>
              <a:buFont typeface="Wingdings" panose="05000000000000000000" pitchFamily="2" charset="2"/>
              <a:buChar cha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836874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47970"/>
            <a:ext cx="6858000" cy="166199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3323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7F4217A9-F33D-4D35-90AB-047783622248}" type="datetimeFigureOut">
              <a:rPr lang="en-US" smtClean="0"/>
              <a:pPr/>
              <a:t>2/15/2017</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371293C-9B5A-4F22-A807-4EF6A4741053}" type="slidenum">
              <a:rPr lang="en-US" smtClean="0"/>
              <a:pPr/>
              <a:t>‹#›</a:t>
            </a:fld>
            <a:endParaRPr lang="en-US"/>
          </a:p>
        </p:txBody>
      </p:sp>
    </p:spTree>
    <p:extLst>
      <p:ext uri="{BB962C8B-B14F-4D97-AF65-F5344CB8AC3E}">
        <p14:creationId xmlns:p14="http://schemas.microsoft.com/office/powerpoint/2010/main" xmlns="" val="305127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10258252"/>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4"/>
          <p:cNvSpPr>
            <a:spLocks noGrp="1" noChangeArrowheads="1"/>
          </p:cNvSpPr>
          <p:nvPr>
            <p:ph type="sldNum" sz="quarter" idx="10"/>
          </p:nvPr>
        </p:nvSpPr>
        <p:spPr>
          <a:xfrm>
            <a:off x="7010400" y="6629400"/>
            <a:ext cx="2133600" cy="228600"/>
          </a:xfrm>
          <a:prstGeom prst="rect">
            <a:avLst/>
          </a:prstGeom>
          <a:ln/>
        </p:spPr>
        <p:txBody>
          <a:bodyPr/>
          <a:lstStyle>
            <a:lvl1pPr>
              <a:defRPr/>
            </a:lvl1pPr>
          </a:lstStyle>
          <a:p>
            <a:pPr>
              <a:defRPr/>
            </a:pPr>
            <a:fld id="{3CF71629-3566-4583-B983-E9C8BA84A6F7}" type="slidenum">
              <a:rPr lang="he-IL"/>
              <a:pPr>
                <a:defRPr/>
              </a:pPr>
              <a:t>‹#›</a:t>
            </a:fld>
            <a:endParaRPr lang="en-US"/>
          </a:p>
        </p:txBody>
      </p:sp>
    </p:spTree>
    <p:extLst>
      <p:ext uri="{BB962C8B-B14F-4D97-AF65-F5344CB8AC3E}">
        <p14:creationId xmlns:p14="http://schemas.microsoft.com/office/powerpoint/2010/main" xmlns="" val="291542233"/>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2681258" y="6582120"/>
            <a:ext cx="3781484" cy="161583"/>
          </a:xfrm>
          <a:prstGeom prst="rect">
            <a:avLst/>
          </a:prstGeom>
          <a:noFill/>
        </p:spPr>
        <p:txBody>
          <a:bodyPr wrap="none" lIns="0" tIns="0" rIns="0" bIns="0" rtlCol="0" anchor="ctr">
            <a:spAutoFit/>
          </a:body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xmlns="" val="1480962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F4217A9-F33D-4D35-90AB-047783622248}" type="datetimeFigureOut">
              <a:rPr lang="en-US" smtClean="0"/>
              <a:pPr/>
              <a:t>2/15/2017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371293C-9B5A-4F22-A807-4EF6A47410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2/15/2017</a:t>
            </a:fld>
            <a:endParaRPr lang="en-US"/>
          </a:p>
        </p:txBody>
      </p:sp>
      <p:sp>
        <p:nvSpPr>
          <p:cNvPr id="9" name="Slide Number Placeholder 8"/>
          <p:cNvSpPr>
            <a:spLocks noGrp="1"/>
          </p:cNvSpPr>
          <p:nvPr>
            <p:ph type="sldNum" sz="quarter" idx="15"/>
          </p:nvPr>
        </p:nvSpPr>
        <p:spPr/>
        <p:txBody>
          <a:bodyPr rtlCol="0"/>
          <a:lstStyle/>
          <a:p>
            <a:pPr>
              <a:defRPr/>
            </a:pPr>
            <a:fld id="{3CF71629-3566-4583-B983-E9C8BA84A6F7}" type="slidenum">
              <a:rPr lang="he-IL" smtClean="0"/>
              <a:pPr>
                <a:defRPr/>
              </a:pPr>
              <a:t>‹#›</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transition>
    <p:strips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2/15/2017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190899"/>
            <a:ext cx="8363936"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81427822"/>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63" r:id="rId3"/>
    <p:sldLayoutId id="2147483664" r:id="rId4"/>
    <p:sldLayoutId id="2147483666" r:id="rId5"/>
    <p:sldLayoutId id="2147483667" r:id="rId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2/15/2017</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Lst>
  <p:transition>
    <p:fad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5346441"/>
            <a:ext cx="9144000" cy="1511559"/>
          </a:xfrm>
          <a:prstGeom prst="rect">
            <a:avLst/>
          </a:prstGeom>
          <a:ln w="31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12"/>
          <p:cNvSpPr>
            <a:spLocks noGrp="1" noChangeArrowheads="1"/>
          </p:cNvSpPr>
          <p:nvPr>
            <p:ph type="subTitle" idx="1"/>
          </p:nvPr>
        </p:nvSpPr>
        <p:spPr>
          <a:xfrm>
            <a:off x="2083617" y="5611814"/>
            <a:ext cx="3042752" cy="307777"/>
          </a:xfrm>
          <a:ln algn="ctr"/>
        </p:spPr>
        <p:txBody>
          <a:bodyPr vert="horz" wrap="square" lIns="0" tIns="0" rIns="0" bIns="0" rtlCol="0">
            <a:spAutoFit/>
          </a:bodyPr>
          <a:lstStyle/>
          <a:p>
            <a:pPr>
              <a:lnSpc>
                <a:spcPct val="100000"/>
              </a:lnSpc>
              <a:spcBef>
                <a:spcPct val="0"/>
              </a:spcBef>
              <a:defRPr/>
            </a:pPr>
            <a:r>
              <a:rPr lang="en-US" sz="2000" b="1" spc="120" dirty="0" err="1" smtClean="0"/>
              <a:t>Rahul</a:t>
            </a:r>
            <a:r>
              <a:rPr lang="en-US" sz="2000" b="1" spc="120" dirty="0" smtClean="0"/>
              <a:t> </a:t>
            </a:r>
            <a:r>
              <a:rPr lang="en-US" sz="2000" b="1" spc="120" dirty="0" err="1" smtClean="0"/>
              <a:t>Srivastava</a:t>
            </a:r>
            <a:endParaRPr lang="en-US" sz="2000" b="1" spc="120" dirty="0"/>
          </a:p>
        </p:txBody>
      </p:sp>
      <p:sp>
        <p:nvSpPr>
          <p:cNvPr id="9" name="Rectangle 8"/>
          <p:cNvSpPr/>
          <p:nvPr/>
        </p:nvSpPr>
        <p:spPr>
          <a:xfrm>
            <a:off x="1285722" y="1662787"/>
            <a:ext cx="5067413" cy="1323439"/>
          </a:xfrm>
          <a:prstGeom prst="rect">
            <a:avLst/>
          </a:prstGeom>
        </p:spPr>
        <p:txBody>
          <a:bodyPr wrap="none">
            <a:spAutoFit/>
          </a:bodyPr>
          <a:lstStyle/>
          <a:p>
            <a:r>
              <a:rPr lang="en-US" sz="4000" b="1" dirty="0" smtClean="0">
                <a:ln w="9525">
                  <a:solidFill>
                    <a:schemeClr val="bg1"/>
                  </a:solidFill>
                  <a:prstDash val="solid"/>
                </a:ln>
                <a:effectLst>
                  <a:outerShdw blurRad="12700" dist="38100" dir="2700000" algn="tl" rotWithShape="0">
                    <a:schemeClr val="bg1">
                      <a:lumMod val="50000"/>
                    </a:schemeClr>
                  </a:outerShdw>
                </a:effectLst>
              </a:rPr>
              <a:t>ASP.NET </a:t>
            </a:r>
            <a:r>
              <a:rPr lang="en-US" sz="4000" b="1" dirty="0">
                <a:ln w="9525">
                  <a:solidFill>
                    <a:schemeClr val="bg1"/>
                  </a:solidFill>
                  <a:prstDash val="solid"/>
                </a:ln>
                <a:effectLst>
                  <a:outerShdw blurRad="12700" dist="38100" dir="2700000" algn="tl" rotWithShape="0">
                    <a:schemeClr val="bg1">
                      <a:lumMod val="50000"/>
                    </a:schemeClr>
                  </a:outerShdw>
                </a:effectLst>
              </a:rPr>
              <a:t>Web </a:t>
            </a:r>
            <a:r>
              <a:rPr lang="en-US" sz="4000" b="1" dirty="0" smtClean="0">
                <a:ln w="9525">
                  <a:solidFill>
                    <a:schemeClr val="bg1"/>
                  </a:solidFill>
                  <a:prstDash val="solid"/>
                </a:ln>
                <a:effectLst>
                  <a:outerShdw blurRad="12700" dist="38100" dir="2700000" algn="tl" rotWithShape="0">
                    <a:schemeClr val="bg1">
                      <a:lumMod val="50000"/>
                    </a:schemeClr>
                  </a:outerShdw>
                </a:effectLst>
              </a:rPr>
              <a:t>API</a:t>
            </a:r>
          </a:p>
          <a:p>
            <a:r>
              <a:rPr lang="en-US" sz="4000" b="1" dirty="0" smtClean="0">
                <a:ln w="9525">
                  <a:solidFill>
                    <a:schemeClr val="bg1"/>
                  </a:solidFill>
                  <a:prstDash val="solid"/>
                </a:ln>
                <a:effectLst>
                  <a:outerShdw blurRad="12700" dist="38100" dir="2700000" algn="tl" rotWithShape="0">
                    <a:schemeClr val="bg1">
                      <a:lumMod val="50000"/>
                    </a:schemeClr>
                  </a:outerShdw>
                </a:effectLst>
              </a:rPr>
              <a:t>Overview</a:t>
            </a:r>
            <a:endParaRPr lang="en-US" sz="4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xmlns="" val="944873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85800"/>
          </a:xfrm>
        </p:spPr>
        <p:txBody>
          <a:bodyPr/>
          <a:lstStyle/>
          <a:p>
            <a:pPr algn="l"/>
            <a:r>
              <a:rPr lang="en-US" sz="3200" dirty="0" smtClean="0"/>
              <a:t>Features of REST</a:t>
            </a:r>
            <a:endParaRPr lang="en-US" sz="3200" dirty="0"/>
          </a:p>
        </p:txBody>
      </p:sp>
      <p:sp>
        <p:nvSpPr>
          <p:cNvPr id="3" name="Content Placeholder 2"/>
          <p:cNvSpPr>
            <a:spLocks noGrp="1"/>
          </p:cNvSpPr>
          <p:nvPr>
            <p:ph idx="1"/>
          </p:nvPr>
        </p:nvSpPr>
        <p:spPr>
          <a:xfrm>
            <a:off x="457200" y="838200"/>
            <a:ext cx="8229600" cy="5287963"/>
          </a:xfrm>
        </p:spPr>
        <p:txBody>
          <a:bodyPr/>
          <a:lstStyle/>
          <a:p>
            <a:r>
              <a:rPr lang="en-US" sz="2000" dirty="0" smtClean="0"/>
              <a:t>Platform-independent </a:t>
            </a:r>
            <a:r>
              <a:rPr lang="en-US" sz="2000" dirty="0"/>
              <a:t>(you don't care if the server is Unix, </a:t>
            </a:r>
            <a:r>
              <a:rPr lang="en-US" sz="2000" dirty="0" smtClean="0"/>
              <a:t>the client is a Mac, or anything else)</a:t>
            </a:r>
          </a:p>
          <a:p>
            <a:pPr marL="0" indent="0">
              <a:buNone/>
            </a:pPr>
            <a:endParaRPr lang="en-US" sz="500" dirty="0"/>
          </a:p>
          <a:p>
            <a:r>
              <a:rPr lang="en-US" sz="2000" dirty="0"/>
              <a:t>Language-independent (C# can talk to Java, etc</a:t>
            </a:r>
            <a:r>
              <a:rPr lang="en-US" sz="2000" dirty="0" smtClean="0"/>
              <a:t>.)</a:t>
            </a:r>
          </a:p>
          <a:p>
            <a:endParaRPr lang="en-US" sz="500" dirty="0"/>
          </a:p>
          <a:p>
            <a:r>
              <a:rPr lang="en-US" sz="2000" dirty="0" smtClean="0"/>
              <a:t>HTTP Based </a:t>
            </a:r>
          </a:p>
          <a:p>
            <a:endParaRPr lang="en-US" sz="500" dirty="0"/>
          </a:p>
          <a:p>
            <a:r>
              <a:rPr lang="en-US" sz="2000" dirty="0"/>
              <a:t>Can easily be used in the presence of firewalls</a:t>
            </a:r>
            <a:r>
              <a:rPr lang="en-US" sz="2000" dirty="0" smtClean="0"/>
              <a:t>.</a:t>
            </a:r>
          </a:p>
          <a:p>
            <a:pPr marL="0" indent="0">
              <a:buNone/>
            </a:pPr>
            <a:endParaRPr lang="en-US" sz="500" dirty="0"/>
          </a:p>
          <a:p>
            <a:r>
              <a:rPr lang="en-US" sz="2000" dirty="0"/>
              <a:t>Limited bandwidth and </a:t>
            </a:r>
            <a:r>
              <a:rPr lang="en-US" sz="2000" dirty="0" smtClean="0"/>
              <a:t>resources</a:t>
            </a:r>
          </a:p>
          <a:p>
            <a:endParaRPr lang="en-US" sz="700" dirty="0" smtClean="0"/>
          </a:p>
          <a:p>
            <a:r>
              <a:rPr lang="en-US" sz="2000" dirty="0" smtClean="0"/>
              <a:t>Totally </a:t>
            </a:r>
            <a:r>
              <a:rPr lang="en-US" sz="2000" dirty="0"/>
              <a:t>stateless </a:t>
            </a:r>
            <a:r>
              <a:rPr lang="en-US" sz="2000" dirty="0" smtClean="0"/>
              <a:t>operations</a:t>
            </a:r>
          </a:p>
          <a:p>
            <a:pPr marL="0" indent="0">
              <a:buNone/>
            </a:pPr>
            <a:endParaRPr lang="en-US" sz="800" dirty="0"/>
          </a:p>
          <a:p>
            <a:r>
              <a:rPr lang="en-US" sz="2000" dirty="0" smtClean="0"/>
              <a:t>Caching</a:t>
            </a:r>
          </a:p>
          <a:p>
            <a:pPr marL="0" indent="0">
              <a:buNone/>
            </a:pPr>
            <a:endParaRPr lang="en-US" sz="800" dirty="0"/>
          </a:p>
          <a:p>
            <a:r>
              <a:rPr lang="en-US" sz="2000" dirty="0"/>
              <a:t>Reach More Clients(Mobile , Tablet etc</a:t>
            </a:r>
            <a:r>
              <a:rPr lang="en-US" sz="2000" dirty="0" smtClean="0"/>
              <a:t>.)</a:t>
            </a:r>
          </a:p>
          <a:p>
            <a:pPr marL="0" indent="0">
              <a:buNone/>
            </a:pPr>
            <a:endParaRPr lang="en-US" sz="800" dirty="0"/>
          </a:p>
          <a:p>
            <a:r>
              <a:rPr lang="en-US" sz="2000" dirty="0"/>
              <a:t>Lightweight hosting and scalable with Cloud</a:t>
            </a:r>
          </a:p>
          <a:p>
            <a:endParaRPr lang="en-US" dirty="0"/>
          </a:p>
        </p:txBody>
      </p:sp>
    </p:spTree>
    <p:extLst>
      <p:ext uri="{BB962C8B-B14F-4D97-AF65-F5344CB8AC3E}">
        <p14:creationId xmlns:p14="http://schemas.microsoft.com/office/powerpoint/2010/main" xmlns="" val="194700723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10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10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10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10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numCol="1"/>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7200" b="1" dirty="0" smtClean="0"/>
              <a:t>ASP.net WEB API</a:t>
            </a:r>
            <a:endParaRPr lang="en-US" sz="7200" b="1" dirty="0"/>
          </a:p>
        </p:txBody>
      </p:sp>
    </p:spTree>
    <p:extLst>
      <p:ext uri="{BB962C8B-B14F-4D97-AF65-F5344CB8AC3E}">
        <p14:creationId xmlns:p14="http://schemas.microsoft.com/office/powerpoint/2010/main" xmlns="" val="1645185660"/>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pPr algn="l"/>
            <a:r>
              <a:rPr lang="en-US" sz="3200" dirty="0" smtClean="0"/>
              <a:t>ASP.NET Web API</a:t>
            </a:r>
            <a:endParaRPr lang="en-US" sz="3200" dirty="0"/>
          </a:p>
        </p:txBody>
      </p:sp>
      <p:sp>
        <p:nvSpPr>
          <p:cNvPr id="3" name="Content Placeholder 2"/>
          <p:cNvSpPr>
            <a:spLocks noGrp="1"/>
          </p:cNvSpPr>
          <p:nvPr>
            <p:ph idx="1"/>
          </p:nvPr>
        </p:nvSpPr>
        <p:spPr>
          <a:xfrm>
            <a:off x="457200" y="838200"/>
            <a:ext cx="8229600" cy="5181600"/>
          </a:xfrm>
        </p:spPr>
        <p:txBody>
          <a:bodyPr/>
          <a:lstStyle/>
          <a:p>
            <a:pPr marL="0" indent="0" algn="ctr">
              <a:buNone/>
            </a:pPr>
            <a:endParaRPr lang="en-US" dirty="0" smtClean="0"/>
          </a:p>
          <a:p>
            <a:pPr marL="0" indent="0" algn="ctr">
              <a:buNone/>
            </a:pPr>
            <a:endParaRPr lang="en-US" dirty="0"/>
          </a:p>
          <a:p>
            <a:pPr marL="0" indent="0" algn="ctr">
              <a:buNone/>
            </a:pPr>
            <a:r>
              <a:rPr lang="en-US" dirty="0" smtClean="0"/>
              <a:t>ASP.Net Web API is a framework  that makes it easy to build HTTP Services that reach a broad range of clients, including browsers and mobile devices. It's an ideal platform for building </a:t>
            </a:r>
            <a:r>
              <a:rPr lang="en-US" dirty="0" err="1" smtClean="0"/>
              <a:t>RESTFul</a:t>
            </a:r>
            <a:r>
              <a:rPr lang="en-US" dirty="0" smtClean="0"/>
              <a:t> Services on </a:t>
            </a:r>
            <a:r>
              <a:rPr lang="en-US" dirty="0" err="1" smtClean="0"/>
              <a:t>.Net</a:t>
            </a:r>
            <a:r>
              <a:rPr lang="en-US" dirty="0" smtClean="0"/>
              <a:t> Framework</a:t>
            </a:r>
            <a:endParaRPr lang="en-US" dirty="0"/>
          </a:p>
        </p:txBody>
      </p:sp>
    </p:spTree>
    <p:extLst>
      <p:ext uri="{BB962C8B-B14F-4D97-AF65-F5344CB8AC3E}">
        <p14:creationId xmlns:p14="http://schemas.microsoft.com/office/powerpoint/2010/main" xmlns="" val="1956458851"/>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l"/>
            <a:r>
              <a:rPr lang="en-US" sz="3200" dirty="0"/>
              <a:t>Features of WEB API</a:t>
            </a:r>
          </a:p>
        </p:txBody>
      </p:sp>
      <p:sp>
        <p:nvSpPr>
          <p:cNvPr id="3" name="Content Placeholder 2"/>
          <p:cNvSpPr>
            <a:spLocks noGrp="1"/>
          </p:cNvSpPr>
          <p:nvPr>
            <p:ph idx="1"/>
          </p:nvPr>
        </p:nvSpPr>
        <p:spPr>
          <a:xfrm>
            <a:off x="457200" y="685800"/>
            <a:ext cx="8229600" cy="5486400"/>
          </a:xfrm>
        </p:spPr>
        <p:txBody>
          <a:bodyPr>
            <a:noAutofit/>
          </a:bodyPr>
          <a:lstStyle/>
          <a:p>
            <a:pPr algn="just"/>
            <a:r>
              <a:rPr lang="en-US" sz="2000" dirty="0"/>
              <a:t>Strong Support for URL Routing to produce clean URLs using familiar </a:t>
            </a:r>
            <a:r>
              <a:rPr lang="en-US" sz="2000" dirty="0" smtClean="0"/>
              <a:t>MVC style </a:t>
            </a:r>
            <a:r>
              <a:rPr lang="en-US" sz="2000" dirty="0"/>
              <a:t>routing </a:t>
            </a:r>
            <a:r>
              <a:rPr lang="en-US" sz="2000" dirty="0" smtClean="0"/>
              <a:t>semantics</a:t>
            </a:r>
          </a:p>
          <a:p>
            <a:pPr algn="just"/>
            <a:endParaRPr lang="en-US" sz="500" dirty="0"/>
          </a:p>
          <a:p>
            <a:pPr algn="just"/>
            <a:r>
              <a:rPr lang="en-US" sz="2000" b="1" dirty="0"/>
              <a:t>Content Negotiation</a:t>
            </a:r>
            <a:r>
              <a:rPr lang="en-US" sz="2000" dirty="0"/>
              <a:t> based on Accept headers for request and response </a:t>
            </a:r>
            <a:r>
              <a:rPr lang="en-US" sz="2000" dirty="0" smtClean="0"/>
              <a:t>serialization</a:t>
            </a:r>
          </a:p>
          <a:p>
            <a:pPr algn="just"/>
            <a:endParaRPr lang="en-US" sz="500" dirty="0"/>
          </a:p>
          <a:p>
            <a:pPr algn="just"/>
            <a:r>
              <a:rPr lang="en-US" sz="2000" dirty="0"/>
              <a:t>Support for a host of supported output formats including JSON, XML, </a:t>
            </a:r>
            <a:r>
              <a:rPr lang="en-US" sz="2000" dirty="0" smtClean="0"/>
              <a:t>ATOM</a:t>
            </a:r>
          </a:p>
          <a:p>
            <a:pPr algn="just"/>
            <a:endParaRPr lang="en-US" sz="500" dirty="0" smtClean="0"/>
          </a:p>
          <a:p>
            <a:pPr algn="just"/>
            <a:r>
              <a:rPr lang="en-US" sz="2000" b="1" dirty="0" smtClean="0"/>
              <a:t>ODATA Support</a:t>
            </a:r>
          </a:p>
          <a:p>
            <a:pPr algn="just"/>
            <a:endParaRPr lang="en-US" sz="500" dirty="0"/>
          </a:p>
          <a:p>
            <a:pPr algn="just"/>
            <a:r>
              <a:rPr lang="en-US" sz="2000" dirty="0"/>
              <a:t>Strong default support for REST semantics </a:t>
            </a:r>
            <a:endParaRPr lang="en-US" sz="2000" dirty="0" smtClean="0"/>
          </a:p>
          <a:p>
            <a:pPr algn="just"/>
            <a:endParaRPr lang="en-US" sz="400" dirty="0" smtClean="0"/>
          </a:p>
          <a:p>
            <a:pPr algn="just"/>
            <a:endParaRPr lang="en-US" sz="500" dirty="0"/>
          </a:p>
          <a:p>
            <a:pPr algn="just"/>
            <a:r>
              <a:rPr lang="en-US" sz="2000" dirty="0" smtClean="0"/>
              <a:t>Very </a:t>
            </a:r>
            <a:r>
              <a:rPr lang="en-US" sz="2000" dirty="0"/>
              <a:t>extensible, based on MVC like extensibility model of Formatters and </a:t>
            </a:r>
            <a:r>
              <a:rPr lang="en-US" sz="2000" dirty="0" smtClean="0"/>
              <a:t>Filters</a:t>
            </a:r>
          </a:p>
          <a:p>
            <a:pPr algn="just"/>
            <a:endParaRPr lang="en-US" sz="1800" dirty="0"/>
          </a:p>
          <a:p>
            <a:pPr algn="just"/>
            <a:r>
              <a:rPr lang="en-US" sz="2000" dirty="0"/>
              <a:t>Self-</a:t>
            </a:r>
            <a:r>
              <a:rPr lang="en-US" sz="2000" dirty="0" err="1"/>
              <a:t>hostable</a:t>
            </a:r>
            <a:r>
              <a:rPr lang="en-US" sz="2000" dirty="0"/>
              <a:t> in non-Web applications </a:t>
            </a:r>
            <a:endParaRPr lang="en-US" sz="2000" dirty="0" smtClean="0"/>
          </a:p>
          <a:p>
            <a:pPr algn="just"/>
            <a:endParaRPr lang="en-US" sz="500" dirty="0"/>
          </a:p>
          <a:p>
            <a:pPr algn="just"/>
            <a:r>
              <a:rPr lang="en-US" sz="2000" dirty="0"/>
              <a:t>Testable using testing concepts similar to MVC</a:t>
            </a:r>
          </a:p>
        </p:txBody>
      </p:sp>
      <p:sp>
        <p:nvSpPr>
          <p:cNvPr id="4" name="Footer Placeholder 3"/>
          <p:cNvSpPr>
            <a:spLocks noGrp="1"/>
          </p:cNvSpPr>
          <p:nvPr>
            <p:ph type="ftr" sz="quarter" idx="4294967295"/>
          </p:nvPr>
        </p:nvSpPr>
        <p:spPr>
          <a:xfrm>
            <a:off x="659165" y="6356350"/>
            <a:ext cx="7722835" cy="365125"/>
          </a:xfrm>
          <a:prstGeom prst="rect">
            <a:avLst/>
          </a:prstGeom>
        </p:spPr>
        <p:txBody>
          <a:bodyPr/>
          <a:lstStyle/>
          <a:p>
            <a:pPr algn="ctr"/>
            <a:r>
              <a:rPr lang="en-US" dirty="0" smtClean="0"/>
              <a:t>Continuous learning is the minimum requirement for success in any field.</a:t>
            </a:r>
            <a:endParaRPr lang="en-US" dirty="0"/>
          </a:p>
        </p:txBody>
      </p:sp>
    </p:spTree>
    <p:extLst>
      <p:ext uri="{BB962C8B-B14F-4D97-AF65-F5344CB8AC3E}">
        <p14:creationId xmlns:p14="http://schemas.microsoft.com/office/powerpoint/2010/main" xmlns="" val="124296155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10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 calcmode="lin" valueType="num">
                                      <p:cBhvr additive="base">
                                        <p:cTn id="43" dur="10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10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lstStyle/>
          <a:p>
            <a:pPr algn="l"/>
            <a:r>
              <a:rPr lang="en-US" sz="3200" dirty="0" smtClean="0"/>
              <a:t>HTTP Verbs</a:t>
            </a:r>
            <a:endParaRPr lang="en-US" sz="3200" dirty="0"/>
          </a:p>
        </p:txBody>
      </p:sp>
      <p:sp>
        <p:nvSpPr>
          <p:cNvPr id="3" name="Content Placeholder 2"/>
          <p:cNvSpPr>
            <a:spLocks noGrp="1"/>
          </p:cNvSpPr>
          <p:nvPr>
            <p:ph idx="1"/>
          </p:nvPr>
        </p:nvSpPr>
        <p:spPr>
          <a:xfrm>
            <a:off x="457200" y="914400"/>
            <a:ext cx="8229600" cy="4525963"/>
          </a:xfrm>
        </p:spPr>
        <p:txBody>
          <a:bodyPr/>
          <a:lstStyle/>
          <a:p>
            <a:r>
              <a:rPr lang="en-US" b="1" dirty="0"/>
              <a:t>GET</a:t>
            </a:r>
          </a:p>
          <a:p>
            <a:pPr marL="0" indent="0">
              <a:buNone/>
            </a:pPr>
            <a:r>
              <a:rPr lang="en-US" sz="2000" dirty="0"/>
              <a:t>This is used to retrieve resource\resources</a:t>
            </a:r>
            <a:r>
              <a:rPr lang="en-US" sz="2000" dirty="0" smtClean="0"/>
              <a:t>.</a:t>
            </a:r>
          </a:p>
          <a:p>
            <a:pPr marL="0" indent="0">
              <a:buNone/>
            </a:pPr>
            <a:endParaRPr lang="en-US" sz="2000" dirty="0"/>
          </a:p>
          <a:p>
            <a:r>
              <a:rPr lang="en-US" b="1" dirty="0"/>
              <a:t>POST</a:t>
            </a:r>
          </a:p>
          <a:p>
            <a:pPr marL="0" indent="0">
              <a:buNone/>
            </a:pPr>
            <a:r>
              <a:rPr lang="en-US" sz="2000" dirty="0"/>
              <a:t>This is used to add new resource</a:t>
            </a:r>
            <a:r>
              <a:rPr lang="en-US" sz="2000" dirty="0" smtClean="0"/>
              <a:t>.</a:t>
            </a:r>
          </a:p>
          <a:p>
            <a:pPr marL="0" indent="0">
              <a:buNone/>
            </a:pPr>
            <a:endParaRPr lang="en-US" sz="2000" dirty="0"/>
          </a:p>
          <a:p>
            <a:r>
              <a:rPr lang="en-US" b="1" dirty="0"/>
              <a:t>PUT </a:t>
            </a:r>
          </a:p>
          <a:p>
            <a:pPr marL="0" indent="0">
              <a:buNone/>
            </a:pPr>
            <a:r>
              <a:rPr lang="en-US" sz="2000" dirty="0"/>
              <a:t>This is used to update resource</a:t>
            </a:r>
            <a:r>
              <a:rPr lang="en-US" sz="2000" dirty="0" smtClean="0"/>
              <a:t>.</a:t>
            </a:r>
          </a:p>
          <a:p>
            <a:pPr marL="0" indent="0">
              <a:buNone/>
            </a:pPr>
            <a:endParaRPr lang="en-US" sz="2000" dirty="0"/>
          </a:p>
          <a:p>
            <a:r>
              <a:rPr lang="en-US" b="1" dirty="0"/>
              <a:t>DELETE</a:t>
            </a:r>
          </a:p>
          <a:p>
            <a:pPr marL="0" indent="0">
              <a:buNone/>
            </a:pPr>
            <a:r>
              <a:rPr lang="en-US" sz="2000" dirty="0"/>
              <a:t>This is used to delete resource.</a:t>
            </a:r>
          </a:p>
          <a:p>
            <a:endParaRPr lang="en-US" dirty="0"/>
          </a:p>
        </p:txBody>
      </p:sp>
    </p:spTree>
    <p:extLst>
      <p:ext uri="{BB962C8B-B14F-4D97-AF65-F5344CB8AC3E}">
        <p14:creationId xmlns:p14="http://schemas.microsoft.com/office/powerpoint/2010/main" xmlns="" val="3798001"/>
      </p:ext>
    </p:extLst>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numCol="1"/>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6600" b="1" dirty="0" smtClean="0"/>
              <a:t>SOAP vs. REST</a:t>
            </a:r>
            <a:endParaRPr lang="en-US" sz="6600" b="1" dirty="0"/>
          </a:p>
        </p:txBody>
      </p:sp>
    </p:spTree>
    <p:extLst>
      <p:ext uri="{BB962C8B-B14F-4D97-AF65-F5344CB8AC3E}">
        <p14:creationId xmlns:p14="http://schemas.microsoft.com/office/powerpoint/2010/main" xmlns="" val="428257227"/>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685800"/>
          </a:xfrm>
        </p:spPr>
        <p:txBody>
          <a:bodyPr/>
          <a:lstStyle/>
          <a:p>
            <a:pPr algn="l"/>
            <a:r>
              <a:rPr lang="en-US" sz="3200" dirty="0" smtClean="0"/>
              <a:t>SOAP Features</a:t>
            </a:r>
            <a:endParaRPr lang="en-US" sz="3200" dirty="0"/>
          </a:p>
        </p:txBody>
      </p:sp>
      <p:sp>
        <p:nvSpPr>
          <p:cNvPr id="3" name="Content Placeholder 2"/>
          <p:cNvSpPr>
            <a:spLocks noGrp="1"/>
          </p:cNvSpPr>
          <p:nvPr>
            <p:ph idx="1"/>
          </p:nvPr>
        </p:nvSpPr>
        <p:spPr>
          <a:xfrm>
            <a:off x="457200" y="914400"/>
            <a:ext cx="8229600" cy="5211763"/>
          </a:xfrm>
        </p:spPr>
        <p:txBody>
          <a:bodyPr/>
          <a:lstStyle/>
          <a:p>
            <a:r>
              <a:rPr lang="en-US" sz="2000" dirty="0"/>
              <a:t>Asynchronous processing and invocation; </a:t>
            </a:r>
          </a:p>
          <a:p>
            <a:r>
              <a:rPr lang="en-US" sz="2000" dirty="0"/>
              <a:t>Formal contracts; </a:t>
            </a:r>
          </a:p>
          <a:p>
            <a:r>
              <a:rPr lang="en-US" sz="2000" dirty="0" err="1"/>
              <a:t>Stateful</a:t>
            </a:r>
            <a:r>
              <a:rPr lang="en-US" sz="2000" dirty="0"/>
              <a:t> operations</a:t>
            </a:r>
          </a:p>
          <a:p>
            <a:r>
              <a:rPr lang="en-US" sz="2000" dirty="0"/>
              <a:t>Supports Messaging Pattern</a:t>
            </a:r>
          </a:p>
          <a:p>
            <a:endParaRPr lang="en-US" dirty="0"/>
          </a:p>
        </p:txBody>
      </p:sp>
    </p:spTree>
    <p:extLst>
      <p:ext uri="{BB962C8B-B14F-4D97-AF65-F5344CB8AC3E}">
        <p14:creationId xmlns:p14="http://schemas.microsoft.com/office/powerpoint/2010/main" xmlns="" val="847543551"/>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491"/>
            <a:ext cx="8229600" cy="637309"/>
          </a:xfrm>
        </p:spPr>
        <p:txBody>
          <a:bodyPr/>
          <a:lstStyle/>
          <a:p>
            <a:pPr algn="l"/>
            <a:r>
              <a:rPr lang="en-US" sz="3200" dirty="0" smtClean="0"/>
              <a:t>SOAP vs. REST</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marL="0" indent="0">
              <a:buNone/>
            </a:pPr>
            <a:endParaRPr lang="en-US" sz="2000" dirty="0" smtClean="0"/>
          </a:p>
          <a:p>
            <a:pPr marL="0" indent="0">
              <a:buNone/>
            </a:pPr>
            <a:endParaRPr lang="en-US" sz="2000" dirty="0"/>
          </a:p>
          <a:p>
            <a:pPr marL="0" indent="0">
              <a:buNone/>
            </a:pPr>
            <a:r>
              <a:rPr lang="en-US" sz="2000" dirty="0" smtClean="0"/>
              <a:t> </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xmlns="" val="2809342837"/>
              </p:ext>
            </p:extLst>
          </p:nvPr>
        </p:nvGraphicFramePr>
        <p:xfrm>
          <a:off x="609600" y="685800"/>
          <a:ext cx="7924800" cy="5549087"/>
        </p:xfrm>
        <a:graphic>
          <a:graphicData uri="http://schemas.openxmlformats.org/drawingml/2006/table">
            <a:tbl>
              <a:tblPr firstRow="1" bandRow="1">
                <a:tableStyleId>{5C22544A-7EE6-4342-B048-85BDC9FD1C3A}</a:tableStyleId>
              </a:tblPr>
              <a:tblGrid>
                <a:gridCol w="3962400"/>
                <a:gridCol w="3962400"/>
              </a:tblGrid>
              <a:tr h="702767">
                <a:tc>
                  <a:txBody>
                    <a:bodyPr/>
                    <a:lstStyle/>
                    <a:p>
                      <a:pPr algn="ctr"/>
                      <a:r>
                        <a:rPr lang="en-US" sz="2800" dirty="0" smtClean="0"/>
                        <a:t>SOAP</a:t>
                      </a:r>
                      <a:endParaRPr lang="en-US" sz="2800" dirty="0"/>
                    </a:p>
                  </a:txBody>
                  <a:tcPr/>
                </a:tc>
                <a:tc>
                  <a:txBody>
                    <a:bodyPr/>
                    <a:lstStyle/>
                    <a:p>
                      <a:pPr algn="ctr"/>
                      <a:r>
                        <a:rPr lang="en-US" sz="2800" dirty="0" smtClean="0"/>
                        <a:t>REST</a:t>
                      </a:r>
                      <a:endParaRPr lang="en-US" sz="2800" dirty="0"/>
                    </a:p>
                  </a:txBody>
                  <a:tcPr/>
                </a:tc>
              </a:tr>
              <a:tr h="1442985">
                <a:tc>
                  <a:txBody>
                    <a:bodyPr/>
                    <a:lstStyle/>
                    <a:p>
                      <a:pPr algn="just"/>
                      <a:r>
                        <a:rPr lang="en-US" sz="1800" dirty="0" smtClean="0">
                          <a:solidFill>
                            <a:schemeClr val="tx1">
                              <a:lumMod val="50000"/>
                              <a:lumOff val="50000"/>
                            </a:schemeClr>
                          </a:solidFill>
                        </a:rPr>
                        <a:t>In SOAP along with data a lot of other meta data also needs to get transferred with each request and response. This makes the payload heavy even for small data</a:t>
                      </a:r>
                      <a:endParaRPr lang="en-US" sz="1800" dirty="0">
                        <a:solidFill>
                          <a:schemeClr val="tx1">
                            <a:lumMod val="50000"/>
                            <a:lumOff val="50000"/>
                          </a:schemeClr>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50000"/>
                              <a:lumOff val="50000"/>
                            </a:schemeClr>
                          </a:solidFill>
                          <a:latin typeface="+mn-lt"/>
                          <a:ea typeface="+mn-ea"/>
                          <a:cs typeface="+mn-cs"/>
                        </a:rPr>
                        <a:t>only the data will be traveling to and fro from the server because the capabilities of the service are mapped to the URIs and protocols</a:t>
                      </a:r>
                    </a:p>
                    <a:p>
                      <a:endParaRPr lang="en-US" dirty="0"/>
                    </a:p>
                  </a:txBody>
                  <a:tcPr/>
                </a:tc>
              </a:tr>
              <a:tr h="333690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lumMod val="50000"/>
                              <a:lumOff val="50000"/>
                            </a:schemeClr>
                          </a:solidFill>
                        </a:rPr>
                        <a:t>In SOAP there is need to create the proxy at client side. These proxies will do the marshaling and un-marshaling of SOAP WSDL and make the communication between the application and the web service possible. The problem with this proxy is that if the service is updated and the proxy on the client is not then the application might behave incorrectly</a:t>
                      </a:r>
                    </a:p>
                    <a:p>
                      <a:pPr algn="just"/>
                      <a:endParaRPr lang="en-US" sz="1800" dirty="0">
                        <a:solidFill>
                          <a:schemeClr val="tx1">
                            <a:lumMod val="50000"/>
                            <a:lumOff val="50000"/>
                          </a:schemeClr>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50000"/>
                              <a:lumOff val="50000"/>
                            </a:schemeClr>
                          </a:solidFill>
                          <a:latin typeface="+mn-lt"/>
                          <a:ea typeface="+mn-ea"/>
                          <a:cs typeface="+mn-cs"/>
                        </a:rPr>
                        <a:t>there is no need to have a proxy at the client end because its only data that is coming and the application can directly receive and process the data</a:t>
                      </a:r>
                    </a:p>
                    <a:p>
                      <a:endParaRPr lang="en-US" dirty="0"/>
                    </a:p>
                  </a:txBody>
                  <a:tcPr/>
                </a:tc>
              </a:tr>
            </a:tbl>
          </a:graphicData>
        </a:graphic>
      </p:graphicFrame>
    </p:spTree>
    <p:extLst>
      <p:ext uri="{BB962C8B-B14F-4D97-AF65-F5344CB8AC3E}">
        <p14:creationId xmlns:p14="http://schemas.microsoft.com/office/powerpoint/2010/main" xmlns="" val="726098547"/>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pPr algn="l"/>
            <a:r>
              <a:rPr lang="en-US" sz="3200" dirty="0"/>
              <a:t>SOAP vs. REST</a:t>
            </a:r>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  </a:t>
            </a:r>
            <a:endParaRPr lang="en-US" dirty="0"/>
          </a:p>
        </p:txBody>
      </p:sp>
      <p:cxnSp>
        <p:nvCxnSpPr>
          <p:cNvPr id="4" name="Straight Connector 3"/>
          <p:cNvCxnSpPr/>
          <p:nvPr/>
        </p:nvCxnSpPr>
        <p:spPr>
          <a:xfrm>
            <a:off x="4343400" y="1066800"/>
            <a:ext cx="0" cy="5029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14375" y="1354328"/>
            <a:ext cx="3222625" cy="165735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5987" y="3429000"/>
            <a:ext cx="2819400" cy="23495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24400" y="1354328"/>
            <a:ext cx="3648456" cy="240487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215128" y="3886200"/>
            <a:ext cx="2667000" cy="1714500"/>
          </a:xfrm>
          <a:prstGeom prst="rect">
            <a:avLst/>
          </a:prstGeom>
        </p:spPr>
      </p:pic>
    </p:spTree>
    <p:extLst>
      <p:ext uri="{BB962C8B-B14F-4D97-AF65-F5344CB8AC3E}">
        <p14:creationId xmlns:p14="http://schemas.microsoft.com/office/powerpoint/2010/main" xmlns="" val="1308134037"/>
      </p:ext>
    </p:extLst>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pPr algn="l"/>
            <a:r>
              <a:rPr lang="en-US" sz="3200" dirty="0" smtClean="0"/>
              <a:t>Usage</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046504147"/>
              </p:ext>
            </p:extLst>
          </p:nvPr>
        </p:nvGraphicFramePr>
        <p:xfrm>
          <a:off x="457200" y="914400"/>
          <a:ext cx="8229600" cy="4195784"/>
        </p:xfrm>
        <a:graphic>
          <a:graphicData uri="http://schemas.openxmlformats.org/drawingml/2006/table">
            <a:tbl>
              <a:tblPr firstRow="1" bandRow="1">
                <a:tableStyleId>{5C22544A-7EE6-4342-B048-85BDC9FD1C3A}</a:tableStyleId>
              </a:tblPr>
              <a:tblGrid>
                <a:gridCol w="4114800"/>
                <a:gridCol w="4114800"/>
              </a:tblGrid>
              <a:tr h="954447">
                <a:tc>
                  <a:txBody>
                    <a:bodyPr/>
                    <a:lstStyle/>
                    <a:p>
                      <a:pPr algn="ctr"/>
                      <a:r>
                        <a:rPr lang="en-US" sz="2800" dirty="0" smtClean="0"/>
                        <a:t>SOAP</a:t>
                      </a:r>
                      <a:endParaRPr lang="en-US" sz="2800" dirty="0"/>
                    </a:p>
                  </a:txBody>
                  <a:tcPr/>
                </a:tc>
                <a:tc>
                  <a:txBody>
                    <a:bodyPr/>
                    <a:lstStyle/>
                    <a:p>
                      <a:pPr algn="ctr"/>
                      <a:r>
                        <a:rPr lang="en-US" sz="2800" dirty="0" smtClean="0"/>
                        <a:t>REST</a:t>
                      </a:r>
                      <a:endParaRPr lang="en-US" sz="2800" dirty="0"/>
                    </a:p>
                  </a:txBody>
                  <a:tcPr/>
                </a:tc>
              </a:tr>
              <a:tr h="150397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lumMod val="50000"/>
                              <a:lumOff val="50000"/>
                            </a:schemeClr>
                          </a:solidFill>
                        </a:rPr>
                        <a:t>When designing an application of service oriented architecture which interconnects many systems and uses many transport channels, it is better to use SOAP.</a:t>
                      </a:r>
                    </a:p>
                    <a:p>
                      <a:pPr algn="just"/>
                      <a:endParaRPr lang="en-US" dirty="0">
                        <a:solidFill>
                          <a:schemeClr val="tx1">
                            <a:lumMod val="50000"/>
                            <a:lumOff val="50000"/>
                          </a:schemeClr>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50000"/>
                              <a:lumOff val="50000"/>
                            </a:schemeClr>
                          </a:solidFill>
                          <a:latin typeface="+mn-lt"/>
                          <a:ea typeface="+mn-ea"/>
                          <a:cs typeface="+mn-cs"/>
                        </a:rPr>
                        <a:t>When we plan to design an application to be used exclusively on the web, and also when we need a quick client integration.</a:t>
                      </a:r>
                    </a:p>
                    <a:p>
                      <a:pPr algn="just"/>
                      <a:endParaRPr lang="en-US" dirty="0">
                        <a:solidFill>
                          <a:schemeClr val="tx1">
                            <a:lumMod val="50000"/>
                            <a:lumOff val="50000"/>
                          </a:schemeClr>
                        </a:solidFill>
                      </a:endParaRPr>
                    </a:p>
                  </a:txBody>
                  <a:tcPr/>
                </a:tc>
              </a:tr>
              <a:tr h="150397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lumMod val="50000"/>
                              <a:lumOff val="50000"/>
                            </a:schemeClr>
                          </a:solidFill>
                        </a:rPr>
                        <a:t>Complex</a:t>
                      </a:r>
                      <a:r>
                        <a:rPr lang="en-US" sz="1800" baseline="0" dirty="0" smtClean="0">
                          <a:solidFill>
                            <a:schemeClr val="tx1">
                              <a:lumMod val="50000"/>
                              <a:lumOff val="50000"/>
                            </a:schemeClr>
                          </a:solidFill>
                        </a:rPr>
                        <a:t> Applications which need different kind of bindings and protocols</a:t>
                      </a:r>
                      <a:endParaRPr lang="en-US" sz="1800" dirty="0" smtClean="0">
                        <a:solidFill>
                          <a:schemeClr val="tx1">
                            <a:lumMod val="50000"/>
                            <a:lumOff val="50000"/>
                          </a:schemeClr>
                        </a:solidFill>
                      </a:endParaRPr>
                    </a:p>
                    <a:p>
                      <a:pPr algn="just"/>
                      <a:endParaRPr lang="en-US" dirty="0">
                        <a:solidFill>
                          <a:schemeClr val="tx1">
                            <a:lumMod val="50000"/>
                            <a:lumOff val="50000"/>
                          </a:schemeClr>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50000"/>
                              <a:lumOff val="50000"/>
                            </a:schemeClr>
                          </a:solidFill>
                          <a:latin typeface="+mn-lt"/>
                          <a:ea typeface="+mn-ea"/>
                          <a:cs typeface="+mn-cs"/>
                        </a:rPr>
                        <a:t>Simple applications which major</a:t>
                      </a:r>
                      <a:r>
                        <a:rPr lang="en-US" sz="1800" kern="1200" baseline="0" dirty="0" smtClean="0">
                          <a:solidFill>
                            <a:schemeClr val="tx1">
                              <a:lumMod val="50000"/>
                              <a:lumOff val="50000"/>
                            </a:schemeClr>
                          </a:solidFill>
                          <a:latin typeface="+mn-lt"/>
                          <a:ea typeface="+mn-ea"/>
                          <a:cs typeface="+mn-cs"/>
                        </a:rPr>
                        <a:t> depends on CRUD operations.</a:t>
                      </a:r>
                      <a:endParaRPr lang="en-US" sz="1800" kern="1200" dirty="0" smtClean="0">
                        <a:solidFill>
                          <a:schemeClr val="tx1">
                            <a:lumMod val="50000"/>
                            <a:lumOff val="50000"/>
                          </a:schemeClr>
                        </a:solidFill>
                        <a:latin typeface="+mn-lt"/>
                        <a:ea typeface="+mn-ea"/>
                        <a:cs typeface="+mn-cs"/>
                      </a:endParaRPr>
                    </a:p>
                    <a:p>
                      <a:pPr algn="just"/>
                      <a:endParaRPr lang="en-US" dirty="0">
                        <a:solidFill>
                          <a:schemeClr val="tx1">
                            <a:lumMod val="50000"/>
                            <a:lumOff val="50000"/>
                          </a:schemeClr>
                        </a:solidFill>
                      </a:endParaRPr>
                    </a:p>
                  </a:txBody>
                  <a:tcPr/>
                </a:tc>
              </a:tr>
            </a:tbl>
          </a:graphicData>
        </a:graphic>
      </p:graphicFrame>
    </p:spTree>
    <p:extLst>
      <p:ext uri="{BB962C8B-B14F-4D97-AF65-F5344CB8AC3E}">
        <p14:creationId xmlns:p14="http://schemas.microsoft.com/office/powerpoint/2010/main" xmlns="" val="2946944827"/>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576" y="3871949"/>
            <a:ext cx="786371" cy="7863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b="1" dirty="0"/>
              <a:t>The</a:t>
            </a:r>
            <a:r>
              <a:rPr lang="he-IL" b="1" dirty="0"/>
              <a:t> </a:t>
            </a:r>
            <a:r>
              <a:rPr lang="en-US" b="1" dirty="0"/>
              <a:t>Challenge</a:t>
            </a:r>
          </a:p>
        </p:txBody>
      </p:sp>
      <p:pic>
        <p:nvPicPr>
          <p:cNvPr id="5" name="ServerMail" descr="C:\Users\mtaulty\AppData\Local\Microsoft\Windows\Temporary Internet Files\Content.IE5\DLXXUXZ9\MCj04352420000[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00192" y="1340768"/>
            <a:ext cx="1866900" cy="369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843808" y="1524662"/>
            <a:ext cx="1632525" cy="1197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8" name="Elbow Connector 7"/>
          <p:cNvCxnSpPr>
            <a:endCxn id="5" idx="1"/>
          </p:cNvCxnSpPr>
          <p:nvPr/>
        </p:nvCxnSpPr>
        <p:spPr>
          <a:xfrm>
            <a:off x="4572000" y="2123255"/>
            <a:ext cx="1728192" cy="1064570"/>
          </a:xfrm>
          <a:prstGeom prst="bentConnector3">
            <a:avLst>
              <a:gd name="adj1" fmla="val 50000"/>
            </a:avLst>
          </a:prstGeom>
          <a:ln w="5715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 name="Elbow Connector 10"/>
          <p:cNvCxnSpPr>
            <a:endCxn id="5" idx="1"/>
          </p:cNvCxnSpPr>
          <p:nvPr/>
        </p:nvCxnSpPr>
        <p:spPr>
          <a:xfrm flipV="1">
            <a:off x="4572000" y="3187825"/>
            <a:ext cx="1728192" cy="1077311"/>
          </a:xfrm>
          <a:prstGeom prst="bentConnector3">
            <a:avLst>
              <a:gd name="adj1" fmla="val 50000"/>
            </a:avLst>
          </a:prstGeom>
          <a:ln w="5715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763688" y="1755642"/>
            <a:ext cx="987664" cy="999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ServerMail" descr="C:\Users\mtaulty\AppData\Local\Microsoft\Windows\Temporary Internet Files\Content.IE5\DLXXUXZ9\MCj04352420000[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17940" y="1803661"/>
            <a:ext cx="1866900" cy="369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ServerMail" descr="C:\Users\mtaulty\AppData\Local\Microsoft\Windows\Temporary Internet Files\Content.IE5\DLXXUXZ9\MCj04352420000[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241604" y="2255167"/>
            <a:ext cx="1866900" cy="3694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011820" y="3638333"/>
            <a:ext cx="1560180" cy="1278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577913" y="3835336"/>
            <a:ext cx="778198" cy="859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398457" y="3908983"/>
            <a:ext cx="591253" cy="737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descr="http://www.js-il.com/Content/2013/images/banner_icons.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3549986" y="1935535"/>
            <a:ext cx="3800475" cy="23717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809236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1000"/>
                                        <p:tgtEl>
                                          <p:spTgt spid="4098"/>
                                        </p:tgtEl>
                                      </p:cBhvr>
                                    </p:animEffect>
                                    <p:anim calcmode="lin" valueType="num">
                                      <p:cBhvr>
                                        <p:cTn id="16" dur="1000" fill="hold"/>
                                        <p:tgtEl>
                                          <p:spTgt spid="4098"/>
                                        </p:tgtEl>
                                        <p:attrNameLst>
                                          <p:attrName>ppt_x</p:attrName>
                                        </p:attrNameLst>
                                      </p:cBhvr>
                                      <p:tavLst>
                                        <p:tav tm="0">
                                          <p:val>
                                            <p:strVal val="#ppt_x"/>
                                          </p:val>
                                        </p:tav>
                                        <p:tav tm="100000">
                                          <p:val>
                                            <p:strVal val="#ppt_x"/>
                                          </p:val>
                                        </p:tav>
                                      </p:tavLst>
                                    </p:anim>
                                    <p:anim calcmode="lin" valueType="num">
                                      <p:cBhvr>
                                        <p:cTn id="17" dur="1000" fill="hold"/>
                                        <p:tgtEl>
                                          <p:spTgt spid="4098"/>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p:cTn id="37" dur="500" fill="hold"/>
                                        <p:tgtEl>
                                          <p:spTgt spid="1026"/>
                                        </p:tgtEl>
                                        <p:attrNameLst>
                                          <p:attrName>ppt_w</p:attrName>
                                        </p:attrNameLst>
                                      </p:cBhvr>
                                      <p:tavLst>
                                        <p:tav tm="0">
                                          <p:val>
                                            <p:fltVal val="0"/>
                                          </p:val>
                                        </p:tav>
                                        <p:tav tm="100000">
                                          <p:val>
                                            <p:strVal val="#ppt_w"/>
                                          </p:val>
                                        </p:tav>
                                      </p:tavLst>
                                    </p:anim>
                                    <p:anim calcmode="lin" valueType="num">
                                      <p:cBhvr>
                                        <p:cTn id="38" dur="500" fill="hold"/>
                                        <p:tgtEl>
                                          <p:spTgt spid="1026"/>
                                        </p:tgtEl>
                                        <p:attrNameLst>
                                          <p:attrName>ppt_h</p:attrName>
                                        </p:attrNameLst>
                                      </p:cBhvr>
                                      <p:tavLst>
                                        <p:tav tm="0">
                                          <p:val>
                                            <p:fltVal val="0"/>
                                          </p:val>
                                        </p:tav>
                                        <p:tav tm="100000">
                                          <p:val>
                                            <p:strVal val="#ppt_h"/>
                                          </p:val>
                                        </p:tav>
                                      </p:tavLst>
                                    </p:anim>
                                    <p:animEffect transition="in" filter="fade">
                                      <p:cBhvr>
                                        <p:cTn id="3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pPr algn="l"/>
            <a:r>
              <a:rPr lang="en-US" sz="3200" dirty="0" err="1"/>
              <a:t>ASP.Net</a:t>
            </a:r>
            <a:r>
              <a:rPr lang="en-US" sz="3200" dirty="0"/>
              <a:t> Web API vs. WCF</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830946313"/>
              </p:ext>
            </p:extLst>
          </p:nvPr>
        </p:nvGraphicFramePr>
        <p:xfrm>
          <a:off x="457200" y="838200"/>
          <a:ext cx="8229600" cy="5453610"/>
        </p:xfrm>
        <a:graphic>
          <a:graphicData uri="http://schemas.openxmlformats.org/drawingml/2006/table">
            <a:tbl>
              <a:tblPr firstRow="1" bandRow="1">
                <a:tableStyleId>{5C22544A-7EE6-4342-B048-85BDC9FD1C3A}</a:tableStyleId>
              </a:tblPr>
              <a:tblGrid>
                <a:gridCol w="2209800"/>
                <a:gridCol w="2590800"/>
                <a:gridCol w="3429000"/>
              </a:tblGrid>
              <a:tr h="426258">
                <a:tc>
                  <a:txBody>
                    <a:bodyPr/>
                    <a:lstStyle/>
                    <a:p>
                      <a:r>
                        <a:rPr lang="en-US" dirty="0" smtClean="0"/>
                        <a:t>Feature</a:t>
                      </a:r>
                      <a:endParaRPr lang="en-US" dirty="0"/>
                    </a:p>
                  </a:txBody>
                  <a:tcPr/>
                </a:tc>
                <a:tc>
                  <a:txBody>
                    <a:bodyPr/>
                    <a:lstStyle/>
                    <a:p>
                      <a:pPr algn="ctr"/>
                      <a:r>
                        <a:rPr lang="en-US" dirty="0" err="1" smtClean="0"/>
                        <a:t>ASP.Net</a:t>
                      </a:r>
                      <a:r>
                        <a:rPr lang="en-US" dirty="0" smtClean="0"/>
                        <a:t> Web</a:t>
                      </a:r>
                      <a:r>
                        <a:rPr lang="en-US" baseline="0" dirty="0" smtClean="0"/>
                        <a:t> API</a:t>
                      </a:r>
                      <a:endParaRPr lang="en-US" dirty="0"/>
                    </a:p>
                  </a:txBody>
                  <a:tcPr/>
                </a:tc>
                <a:tc>
                  <a:txBody>
                    <a:bodyPr/>
                    <a:lstStyle/>
                    <a:p>
                      <a:pPr algn="ctr"/>
                      <a:r>
                        <a:rPr lang="en-US" dirty="0" smtClean="0"/>
                        <a:t>WCF</a:t>
                      </a:r>
                      <a:endParaRPr lang="en-US" dirty="0"/>
                    </a:p>
                  </a:txBody>
                  <a:tcPr/>
                </a:tc>
              </a:tr>
              <a:tr h="426258">
                <a:tc>
                  <a:txBody>
                    <a:bodyPr/>
                    <a:lstStyle/>
                    <a:p>
                      <a:r>
                        <a:rPr lang="en-US" sz="1400" dirty="0" smtClean="0"/>
                        <a:t>Transport Channel</a:t>
                      </a:r>
                      <a:endParaRPr lang="en-US" sz="1400" dirty="0"/>
                    </a:p>
                  </a:txBody>
                  <a:tcPr/>
                </a:tc>
                <a:tc>
                  <a:txBody>
                    <a:bodyPr/>
                    <a:lstStyle/>
                    <a:p>
                      <a:pPr algn="just"/>
                      <a:r>
                        <a:rPr lang="en-US" sz="1400" dirty="0" smtClean="0"/>
                        <a:t>HTTP(s)</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TCP, UDP, MSMQ, </a:t>
                      </a:r>
                      <a:r>
                        <a:rPr lang="en-US" sz="1400" dirty="0" err="1" smtClean="0"/>
                        <a:t>NamedPipes</a:t>
                      </a:r>
                      <a:r>
                        <a:rPr lang="en-US" sz="1400" dirty="0" smtClean="0"/>
                        <a:t>, HTTP(s), Custom</a:t>
                      </a:r>
                    </a:p>
                  </a:txBody>
                  <a:tcPr/>
                </a:tc>
              </a:tr>
              <a:tr h="426258">
                <a:tc>
                  <a:txBody>
                    <a:bodyPr/>
                    <a:lstStyle/>
                    <a:p>
                      <a:r>
                        <a:rPr lang="en-US" sz="1400" dirty="0" smtClean="0"/>
                        <a:t>Protocol</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HTTP</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WS-*</a:t>
                      </a:r>
                    </a:p>
                  </a:txBody>
                  <a:tcPr/>
                </a:tc>
              </a:tr>
              <a:tr h="426258">
                <a:tc>
                  <a:txBody>
                    <a:bodyPr/>
                    <a:lstStyle/>
                    <a:p>
                      <a:r>
                        <a:rPr lang="en-US" sz="1400" dirty="0" smtClean="0"/>
                        <a:t>Types</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CLR Types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err="1" smtClean="0"/>
                        <a:t>DataContract</a:t>
                      </a:r>
                      <a:endParaRPr lang="en-US" sz="1400" dirty="0" smtClean="0"/>
                    </a:p>
                  </a:txBody>
                  <a:tcPr/>
                </a:tc>
              </a:tr>
              <a:tr h="426258">
                <a:tc>
                  <a:txBody>
                    <a:bodyPr/>
                    <a:lstStyle/>
                    <a:p>
                      <a:r>
                        <a:rPr lang="en-US" sz="1400" dirty="0" smtClean="0"/>
                        <a:t>Message Format</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Text (xml,</a:t>
                      </a:r>
                      <a:r>
                        <a:rPr lang="en-US" sz="1400" baseline="0" dirty="0" smtClean="0"/>
                        <a:t> </a:t>
                      </a:r>
                      <a:r>
                        <a:rPr lang="en-US" sz="1400" baseline="0" dirty="0" err="1" smtClean="0"/>
                        <a:t>json</a:t>
                      </a:r>
                      <a:r>
                        <a:rPr lang="en-US" sz="1400" baseline="0" dirty="0" smtClean="0"/>
                        <a:t>)</a:t>
                      </a:r>
                      <a:endParaRPr lang="en-US" sz="14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SOAP+XML</a:t>
                      </a:r>
                    </a:p>
                  </a:txBody>
                  <a:tcPr/>
                </a:tc>
              </a:tr>
              <a:tr h="426258">
                <a:tc>
                  <a:txBody>
                    <a:bodyPr/>
                    <a:lstStyle/>
                    <a:p>
                      <a:r>
                        <a:rPr lang="en-US" sz="1400" dirty="0" smtClean="0"/>
                        <a:t>Service Interface</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err="1" smtClean="0"/>
                        <a:t>HTTPMethod</a:t>
                      </a:r>
                      <a:r>
                        <a:rPr lang="en-US" sz="1400" dirty="0" smtClean="0"/>
                        <a:t>, </a:t>
                      </a:r>
                      <a:r>
                        <a:rPr lang="en-US" sz="1400" dirty="0" err="1" smtClean="0"/>
                        <a:t>URLPattern</a:t>
                      </a:r>
                      <a:endParaRPr lang="en-US" sz="14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Service Contract</a:t>
                      </a:r>
                    </a:p>
                  </a:txBody>
                  <a:tcPr/>
                </a:tc>
              </a:tr>
              <a:tr h="426258">
                <a:tc>
                  <a:txBody>
                    <a:bodyPr/>
                    <a:lstStyle/>
                    <a:p>
                      <a:r>
                        <a:rPr lang="en-US" sz="1400" dirty="0" smtClean="0"/>
                        <a:t>State Management</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Stateless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Stateless  with Per Call</a:t>
                      </a:r>
                    </a:p>
                    <a:p>
                      <a:pPr algn="just"/>
                      <a:endParaRPr lang="en-US" sz="1400" dirty="0"/>
                    </a:p>
                  </a:txBody>
                  <a:tcPr/>
                </a:tc>
              </a:tr>
              <a:tr h="426258">
                <a:tc>
                  <a:txBody>
                    <a:bodyPr/>
                    <a:lstStyle/>
                    <a:p>
                      <a:r>
                        <a:rPr lang="en-US" sz="1400" dirty="0" smtClean="0"/>
                        <a:t>Cache</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Built-n to HTTP Prefer application control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smtClean="0"/>
                        <a:t>Handled by application</a:t>
                      </a:r>
                    </a:p>
                    <a:p>
                      <a:pPr algn="just"/>
                      <a:endParaRPr lang="en-US" sz="1400" dirty="0"/>
                    </a:p>
                  </a:txBody>
                  <a:tcPr/>
                </a:tc>
              </a:tr>
              <a:tr h="426258">
                <a:tc>
                  <a:txBody>
                    <a:bodyPr/>
                    <a:lstStyle/>
                    <a:p>
                      <a:r>
                        <a:rPr lang="en-US" sz="1400" dirty="0" smtClean="0"/>
                        <a:t>Error Handling</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Exceptions, HTTP</a:t>
                      </a:r>
                      <a:r>
                        <a:rPr lang="en-US" sz="1400" baseline="0" dirty="0" smtClean="0"/>
                        <a:t> Status codes filters</a:t>
                      </a:r>
                      <a:endParaRPr lang="en-US" sz="14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Faults, Behaviors</a:t>
                      </a:r>
                    </a:p>
                    <a:p>
                      <a:pPr algn="just"/>
                      <a:endParaRPr lang="en-US" sz="1400" dirty="0"/>
                    </a:p>
                  </a:txBody>
                  <a:tcPr/>
                </a:tc>
              </a:tr>
              <a:tr h="426258">
                <a:tc>
                  <a:txBody>
                    <a:bodyPr/>
                    <a:lstStyle/>
                    <a:p>
                      <a:r>
                        <a:rPr lang="en-US" sz="1400" dirty="0" smtClean="0"/>
                        <a:t>Hosting</a:t>
                      </a:r>
                      <a:endParaRPr lang="en-US" sz="1400" dirty="0"/>
                    </a:p>
                  </a:txBody>
                  <a:tcPr/>
                </a:tc>
                <a:tc>
                  <a:txBody>
                    <a:bodyPr/>
                    <a:lstStyle/>
                    <a:p>
                      <a:pPr algn="just"/>
                      <a:r>
                        <a:rPr lang="en-US" sz="1400" dirty="0" smtClean="0"/>
                        <a:t>IIS, Self Host</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IIS, Self Host</a:t>
                      </a:r>
                    </a:p>
                    <a:p>
                      <a:pPr algn="just"/>
                      <a:endParaRPr lang="en-US" sz="1400" dirty="0"/>
                    </a:p>
                  </a:txBody>
                  <a:tcPr/>
                </a:tc>
              </a:tr>
              <a:tr h="426258">
                <a:tc>
                  <a:txBody>
                    <a:bodyPr/>
                    <a:lstStyle/>
                    <a:p>
                      <a:r>
                        <a:rPr lang="en-US" sz="1400" dirty="0" smtClean="0"/>
                        <a:t>Client</a:t>
                      </a:r>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err="1" smtClean="0"/>
                        <a:t>IApiExplorer</a:t>
                      </a:r>
                      <a:endParaRPr lang="en-US" sz="1400" baseline="0" dirty="0" smtClean="0"/>
                    </a:p>
                    <a:p>
                      <a:pPr algn="just"/>
                      <a:r>
                        <a:rPr lang="en-US" sz="1400" baseline="0" dirty="0" smtClean="0"/>
                        <a:t>Shared Libraries</a:t>
                      </a:r>
                      <a:endParaRPr lang="en-US" sz="1400" dirty="0" smtClean="0"/>
                    </a:p>
                    <a:p>
                      <a:pPr algn="just"/>
                      <a:endParaRPr lang="en-US" sz="14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dirty="0" smtClean="0"/>
                        <a:t>Proxy Class</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400" baseline="0" dirty="0" smtClean="0"/>
                        <a:t>Shared Libraries</a:t>
                      </a:r>
                      <a:endParaRPr lang="en-US" sz="1400" dirty="0" smtClean="0"/>
                    </a:p>
                    <a:p>
                      <a:pPr algn="just"/>
                      <a:endParaRPr lang="en-US" sz="1400" dirty="0"/>
                    </a:p>
                  </a:txBody>
                  <a:tcPr/>
                </a:tc>
              </a:tr>
            </a:tbl>
          </a:graphicData>
        </a:graphic>
      </p:graphicFrame>
    </p:spTree>
    <p:extLst>
      <p:ext uri="{BB962C8B-B14F-4D97-AF65-F5344CB8AC3E}">
        <p14:creationId xmlns:p14="http://schemas.microsoft.com/office/powerpoint/2010/main" xmlns="" val="1806847300"/>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pPr algn="l"/>
            <a:r>
              <a:rPr lang="en-US" sz="3200" dirty="0" smtClean="0"/>
              <a:t>WCF</a:t>
            </a:r>
            <a:r>
              <a:rPr lang="en-US" dirty="0" smtClean="0"/>
              <a:t> </a:t>
            </a:r>
            <a:r>
              <a:rPr lang="en-US" sz="3200" dirty="0" smtClean="0"/>
              <a:t>REST Service vs</a:t>
            </a:r>
            <a:r>
              <a:rPr lang="en-US" sz="3200" dirty="0"/>
              <a:t>. ASP.net Web API</a:t>
            </a:r>
          </a:p>
        </p:txBody>
      </p:sp>
      <p:sp>
        <p:nvSpPr>
          <p:cNvPr id="3" name="Content Placeholder 2"/>
          <p:cNvSpPr>
            <a:spLocks noGrp="1"/>
          </p:cNvSpPr>
          <p:nvPr>
            <p:ph idx="1"/>
          </p:nvPr>
        </p:nvSpPr>
        <p:spPr>
          <a:xfrm>
            <a:off x="457200" y="1143000"/>
            <a:ext cx="8229600" cy="4800600"/>
          </a:xfrm>
        </p:spPr>
        <p:txBody>
          <a:bodyPr/>
          <a:lstStyle/>
          <a:p>
            <a:pPr marL="0" indent="0">
              <a:buNone/>
            </a:pPr>
            <a:r>
              <a:rPr lang="sv-SE" u="sng" dirty="0"/>
              <a:t>WCF </a:t>
            </a:r>
            <a:r>
              <a:rPr lang="en-US" u="sng" dirty="0"/>
              <a:t>REST Service </a:t>
            </a:r>
            <a:r>
              <a:rPr lang="sv-SE" dirty="0"/>
              <a:t>			</a:t>
            </a:r>
            <a:r>
              <a:rPr lang="sv-SE" u="sng" dirty="0" smtClean="0"/>
              <a:t>ASP.NET </a:t>
            </a:r>
            <a:r>
              <a:rPr lang="sv-SE" u="sng" dirty="0"/>
              <a:t>Web API</a:t>
            </a:r>
          </a:p>
          <a:p>
            <a:pPr marL="0" indent="0">
              <a:buNone/>
            </a:pPr>
            <a:r>
              <a:rPr lang="it-IT" dirty="0"/>
              <a:t>Service		</a:t>
            </a:r>
            <a:r>
              <a:rPr lang="it-IT" dirty="0" smtClean="0"/>
              <a:t>	=&gt;</a:t>
            </a:r>
            <a:r>
              <a:rPr lang="it-IT" dirty="0"/>
              <a:t>	</a:t>
            </a:r>
            <a:r>
              <a:rPr lang="it-IT" dirty="0" smtClean="0"/>
              <a:t>Web </a:t>
            </a:r>
            <a:r>
              <a:rPr lang="it-IT" dirty="0"/>
              <a:t>API controller</a:t>
            </a:r>
          </a:p>
          <a:p>
            <a:pPr marL="0" indent="0">
              <a:buNone/>
            </a:pPr>
            <a:r>
              <a:rPr lang="sv-SE" dirty="0"/>
              <a:t>Operation		</a:t>
            </a:r>
            <a:r>
              <a:rPr lang="sv-SE" dirty="0" smtClean="0"/>
              <a:t>	=&gt;</a:t>
            </a:r>
            <a:r>
              <a:rPr lang="sv-SE" dirty="0"/>
              <a:t>	Action</a:t>
            </a:r>
          </a:p>
          <a:p>
            <a:pPr marL="0" indent="0">
              <a:buNone/>
            </a:pPr>
            <a:r>
              <a:rPr lang="sv-SE" dirty="0"/>
              <a:t>Service contract 	</a:t>
            </a:r>
            <a:r>
              <a:rPr lang="sv-SE" dirty="0" smtClean="0"/>
              <a:t>	=&gt;</a:t>
            </a:r>
            <a:r>
              <a:rPr lang="sv-SE" dirty="0"/>
              <a:t>	n/a</a:t>
            </a:r>
          </a:p>
          <a:p>
            <a:pPr marL="0" indent="0">
              <a:buNone/>
            </a:pPr>
            <a:r>
              <a:rPr lang="sv-SE" dirty="0"/>
              <a:t>Endpoint		</a:t>
            </a:r>
            <a:r>
              <a:rPr lang="sv-SE" dirty="0" smtClean="0"/>
              <a:t>	=&gt;</a:t>
            </a:r>
            <a:r>
              <a:rPr lang="sv-SE" dirty="0"/>
              <a:t>	n/a</a:t>
            </a:r>
          </a:p>
          <a:p>
            <a:pPr marL="0" indent="0">
              <a:buNone/>
            </a:pPr>
            <a:r>
              <a:rPr lang="fr-FR" dirty="0"/>
              <a:t>URI Template		=&gt;	ASP.NET </a:t>
            </a:r>
            <a:r>
              <a:rPr lang="fr-FR" dirty="0" err="1"/>
              <a:t>Routing</a:t>
            </a:r>
            <a:endParaRPr lang="fr-FR" dirty="0"/>
          </a:p>
          <a:p>
            <a:pPr marL="0" indent="0">
              <a:buNone/>
            </a:pPr>
            <a:r>
              <a:rPr lang="sv-SE" dirty="0"/>
              <a:t>Message handlers	</a:t>
            </a:r>
            <a:r>
              <a:rPr lang="sv-SE" dirty="0" smtClean="0"/>
              <a:t>	=&gt;</a:t>
            </a:r>
            <a:r>
              <a:rPr lang="sv-SE" dirty="0"/>
              <a:t>	Same</a:t>
            </a:r>
          </a:p>
          <a:p>
            <a:pPr marL="0" indent="0">
              <a:buNone/>
            </a:pPr>
            <a:r>
              <a:rPr lang="sv-SE" dirty="0"/>
              <a:t>Formatters		</a:t>
            </a:r>
            <a:r>
              <a:rPr lang="sv-SE" dirty="0" smtClean="0"/>
              <a:t>	=&gt;</a:t>
            </a:r>
            <a:r>
              <a:rPr lang="sv-SE" dirty="0"/>
              <a:t>	Same</a:t>
            </a:r>
          </a:p>
          <a:p>
            <a:pPr marL="0" indent="0">
              <a:buNone/>
            </a:pPr>
            <a:r>
              <a:rPr lang="sv-SE" dirty="0"/>
              <a:t>Operation handlers	=&gt;	Filters, model binders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625467358"/>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sz="2000" dirty="0"/>
              <a:t>No Metadata</a:t>
            </a:r>
          </a:p>
          <a:p>
            <a:r>
              <a:rPr lang="en-US" sz="2000" dirty="0"/>
              <a:t>Only HTTP Security</a:t>
            </a:r>
          </a:p>
          <a:p>
            <a:r>
              <a:rPr lang="en-US" sz="2000" dirty="0"/>
              <a:t>Complexity kills</a:t>
            </a:r>
          </a:p>
          <a:p>
            <a:endParaRPr lang="en-US" dirty="0"/>
          </a:p>
        </p:txBody>
      </p:sp>
      <p:sp>
        <p:nvSpPr>
          <p:cNvPr id="5" name="Title 4"/>
          <p:cNvSpPr>
            <a:spLocks noGrp="1"/>
          </p:cNvSpPr>
          <p:nvPr>
            <p:ph type="title"/>
          </p:nvPr>
        </p:nvSpPr>
        <p:spPr>
          <a:xfrm>
            <a:off x="457200" y="76200"/>
            <a:ext cx="8229600" cy="762000"/>
          </a:xfrm>
        </p:spPr>
        <p:txBody>
          <a:bodyPr/>
          <a:lstStyle/>
          <a:p>
            <a:pPr algn="l"/>
            <a:r>
              <a:rPr lang="en-US" sz="3200" dirty="0" smtClean="0"/>
              <a:t>Disadvantage of REST</a:t>
            </a:r>
            <a:endParaRPr lang="en-US" sz="3200" dirty="0"/>
          </a:p>
        </p:txBody>
      </p:sp>
    </p:spTree>
    <p:extLst>
      <p:ext uri="{BB962C8B-B14F-4D97-AF65-F5344CB8AC3E}">
        <p14:creationId xmlns:p14="http://schemas.microsoft.com/office/powerpoint/2010/main" xmlns="" val="2089835538"/>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6735"/>
            <a:ext cx="6858000" cy="1107996"/>
          </a:xfrm>
        </p:spPr>
        <p:txBody>
          <a:bodyPr>
            <a:normAutofit fontScale="90000"/>
          </a:bodyPr>
          <a:lstStyle/>
          <a:p>
            <a:r>
              <a:rPr lang="en-US" sz="8000" b="1"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Thanks</a:t>
            </a:r>
            <a:endParaRPr lang="en-US" sz="8000" b="1"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p:cNvSpPr/>
          <p:nvPr/>
        </p:nvSpPr>
        <p:spPr bwMode="auto">
          <a:xfrm>
            <a:off x="0" y="5346441"/>
            <a:ext cx="9144000" cy="1511559"/>
          </a:xfrm>
          <a:prstGeom prst="rect">
            <a:avLst/>
          </a:prstGeom>
          <a:ln w="31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12"/>
          <p:cNvSpPr txBox="1">
            <a:spLocks noChangeArrowheads="1"/>
          </p:cNvSpPr>
          <p:nvPr/>
        </p:nvSpPr>
        <p:spPr>
          <a:xfrm>
            <a:off x="2083617" y="5611814"/>
            <a:ext cx="3042752" cy="246221"/>
          </a:xfrm>
          <a:prstGeom prst="rect">
            <a:avLst/>
          </a:prstGeom>
          <a:ln algn="ctr"/>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0"/>
              </a:spcBef>
              <a:defRPr/>
            </a:pPr>
            <a:r>
              <a:rPr lang="en-US" sz="1600" b="1" spc="120" dirty="0" err="1" smtClean="0"/>
              <a:t>Rahul</a:t>
            </a:r>
            <a:r>
              <a:rPr lang="en-US" sz="1600" b="1" spc="120" dirty="0" smtClean="0"/>
              <a:t> </a:t>
            </a:r>
            <a:r>
              <a:rPr lang="en-US" sz="1600" b="1" spc="120" dirty="0" err="1" smtClean="0"/>
              <a:t>Srivastava</a:t>
            </a:r>
            <a:endParaRPr lang="en-US" sz="1600" spc="120" dirty="0"/>
          </a:p>
        </p:txBody>
      </p:sp>
    </p:spTree>
    <p:extLst>
      <p:ext uri="{BB962C8B-B14F-4D97-AF65-F5344CB8AC3E}">
        <p14:creationId xmlns:p14="http://schemas.microsoft.com/office/powerpoint/2010/main" xmlns="" val="3956195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(SPA)</a:t>
            </a:r>
            <a:endParaRPr lang="en-US" dirty="0"/>
          </a:p>
        </p:txBody>
      </p:sp>
      <p:pic>
        <p:nvPicPr>
          <p:cNvPr id="36" name="Picture 35" descr="C:\Users\brendan\Desktop\metrostation_by_yankoa-d312tty\pres\serv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70081" y="1757899"/>
            <a:ext cx="368017" cy="122903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7" name="Straight Arrow Connector 36"/>
          <p:cNvCxnSpPr/>
          <p:nvPr/>
        </p:nvCxnSpPr>
        <p:spPr>
          <a:xfrm flipH="1">
            <a:off x="2718332" y="2140098"/>
            <a:ext cx="3647475" cy="23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718332" y="2700011"/>
            <a:ext cx="140452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766170" y="1909205"/>
            <a:ext cx="1023037" cy="253916"/>
          </a:xfrm>
          <a:prstGeom prst="rect">
            <a:avLst/>
          </a:prstGeom>
          <a:noFill/>
        </p:spPr>
        <p:txBody>
          <a:bodyPr wrap="none" rtlCol="0">
            <a:spAutoFit/>
          </a:bodyPr>
          <a:lstStyle/>
          <a:p>
            <a:pPr algn="ctr"/>
            <a:r>
              <a:rPr lang="en-AU" sz="1050" dirty="0"/>
              <a:t>Initial Request</a:t>
            </a:r>
          </a:p>
        </p:txBody>
      </p:sp>
      <p:sp>
        <p:nvSpPr>
          <p:cNvPr id="40" name="TextBox 39"/>
          <p:cNvSpPr txBox="1"/>
          <p:nvPr/>
        </p:nvSpPr>
        <p:spPr>
          <a:xfrm>
            <a:off x="2912990" y="2450704"/>
            <a:ext cx="1122423" cy="253916"/>
          </a:xfrm>
          <a:prstGeom prst="rect">
            <a:avLst/>
          </a:prstGeom>
          <a:noFill/>
        </p:spPr>
        <p:txBody>
          <a:bodyPr wrap="none" rtlCol="0">
            <a:spAutoFit/>
          </a:bodyPr>
          <a:lstStyle/>
          <a:p>
            <a:r>
              <a:rPr lang="en-AU" sz="1050" dirty="0"/>
              <a:t>Application.htm</a:t>
            </a:r>
          </a:p>
        </p:txBody>
      </p:sp>
      <p:sp>
        <p:nvSpPr>
          <p:cNvPr id="41" name="TextBox 40"/>
          <p:cNvSpPr txBox="1"/>
          <p:nvPr/>
        </p:nvSpPr>
        <p:spPr>
          <a:xfrm>
            <a:off x="1991209" y="2928564"/>
            <a:ext cx="543739" cy="253916"/>
          </a:xfrm>
          <a:prstGeom prst="rect">
            <a:avLst/>
          </a:prstGeom>
          <a:noFill/>
        </p:spPr>
        <p:txBody>
          <a:bodyPr wrap="none" rtlCol="0">
            <a:spAutoFit/>
          </a:bodyPr>
          <a:lstStyle/>
          <a:p>
            <a:r>
              <a:rPr lang="en-AU" sz="1050" dirty="0"/>
              <a:t>MVC4</a:t>
            </a:r>
          </a:p>
        </p:txBody>
      </p:sp>
      <p:sp>
        <p:nvSpPr>
          <p:cNvPr id="42" name="Rectangle 41"/>
          <p:cNvSpPr/>
          <p:nvPr/>
        </p:nvSpPr>
        <p:spPr>
          <a:xfrm>
            <a:off x="4176874" y="2450705"/>
            <a:ext cx="1782662" cy="21666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AU" sz="1350"/>
          </a:p>
        </p:txBody>
      </p:sp>
      <p:sp>
        <p:nvSpPr>
          <p:cNvPr id="43" name="TextBox 42"/>
          <p:cNvSpPr txBox="1"/>
          <p:nvPr/>
        </p:nvSpPr>
        <p:spPr>
          <a:xfrm>
            <a:off x="4121808" y="2472985"/>
            <a:ext cx="1204177" cy="253916"/>
          </a:xfrm>
          <a:prstGeom prst="rect">
            <a:avLst/>
          </a:prstGeom>
          <a:noFill/>
        </p:spPr>
        <p:txBody>
          <a:bodyPr wrap="none" rtlCol="0">
            <a:spAutoFit/>
          </a:bodyPr>
          <a:lstStyle/>
          <a:p>
            <a:pPr algn="ctr"/>
            <a:r>
              <a:rPr lang="en-AU" sz="1050" dirty="0" err="1"/>
              <a:t>RequireJS</a:t>
            </a:r>
            <a:r>
              <a:rPr lang="en-AU" sz="1050" dirty="0"/>
              <a:t> Loader</a:t>
            </a:r>
          </a:p>
        </p:txBody>
      </p:sp>
      <p:cxnSp>
        <p:nvCxnSpPr>
          <p:cNvPr id="44" name="Straight Arrow Connector 43"/>
          <p:cNvCxnSpPr/>
          <p:nvPr/>
        </p:nvCxnSpPr>
        <p:spPr>
          <a:xfrm>
            <a:off x="3258533" y="3212788"/>
            <a:ext cx="9183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903512" y="2963479"/>
            <a:ext cx="1221809" cy="253916"/>
          </a:xfrm>
          <a:prstGeom prst="rect">
            <a:avLst/>
          </a:prstGeom>
          <a:noFill/>
        </p:spPr>
        <p:txBody>
          <a:bodyPr wrap="none" rtlCol="0">
            <a:spAutoFit/>
          </a:bodyPr>
          <a:lstStyle/>
          <a:p>
            <a:r>
              <a:rPr lang="en-AU" sz="1050" dirty="0"/>
              <a:t>Page1 Partial.htm</a:t>
            </a:r>
          </a:p>
        </p:txBody>
      </p:sp>
      <p:cxnSp>
        <p:nvCxnSpPr>
          <p:cNvPr id="46" name="Straight Arrow Connector 45"/>
          <p:cNvCxnSpPr/>
          <p:nvPr/>
        </p:nvCxnSpPr>
        <p:spPr>
          <a:xfrm>
            <a:off x="3249998" y="3698968"/>
            <a:ext cx="9183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832102" y="3457688"/>
            <a:ext cx="1290738" cy="253916"/>
          </a:xfrm>
          <a:prstGeom prst="rect">
            <a:avLst/>
          </a:prstGeom>
          <a:noFill/>
        </p:spPr>
        <p:txBody>
          <a:bodyPr wrap="none" rtlCol="0">
            <a:spAutoFit/>
          </a:bodyPr>
          <a:lstStyle/>
          <a:p>
            <a:r>
              <a:rPr lang="en-AU" sz="1050" dirty="0"/>
              <a:t>IndexViewModel.js</a:t>
            </a:r>
          </a:p>
        </p:txBody>
      </p:sp>
      <p:sp>
        <p:nvSpPr>
          <p:cNvPr id="48" name="Rectangle 47"/>
          <p:cNvSpPr/>
          <p:nvPr/>
        </p:nvSpPr>
        <p:spPr>
          <a:xfrm>
            <a:off x="4230894" y="2726607"/>
            <a:ext cx="1674622" cy="27010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AU" sz="1050" dirty="0">
                <a:solidFill>
                  <a:schemeClr val="tx1"/>
                </a:solidFill>
              </a:rPr>
              <a:t>Application.js (bootstrap)</a:t>
            </a:r>
          </a:p>
        </p:txBody>
      </p:sp>
      <p:sp>
        <p:nvSpPr>
          <p:cNvPr id="49" name="Rectangle 48"/>
          <p:cNvSpPr/>
          <p:nvPr/>
        </p:nvSpPr>
        <p:spPr>
          <a:xfrm>
            <a:off x="4230894" y="3076873"/>
            <a:ext cx="1674622" cy="39489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1350" dirty="0"/>
          </a:p>
        </p:txBody>
      </p:sp>
      <p:sp>
        <p:nvSpPr>
          <p:cNvPr id="50" name="TextBox 49"/>
          <p:cNvSpPr txBox="1"/>
          <p:nvPr/>
        </p:nvSpPr>
        <p:spPr>
          <a:xfrm>
            <a:off x="4264571" y="3112843"/>
            <a:ext cx="1366080" cy="253916"/>
          </a:xfrm>
          <a:prstGeom prst="rect">
            <a:avLst/>
          </a:prstGeom>
          <a:noFill/>
        </p:spPr>
        <p:txBody>
          <a:bodyPr wrap="none" rtlCol="0">
            <a:spAutoFit/>
          </a:bodyPr>
          <a:lstStyle/>
          <a:p>
            <a:r>
              <a:rPr lang="en-AU" sz="1050" dirty="0" err="1"/>
              <a:t>ViewModel</a:t>
            </a:r>
            <a:r>
              <a:rPr lang="en-AU" sz="1050" dirty="0"/>
              <a:t> (#index)</a:t>
            </a:r>
          </a:p>
        </p:txBody>
      </p:sp>
      <p:sp>
        <p:nvSpPr>
          <p:cNvPr id="51" name="Rectangle 50"/>
          <p:cNvSpPr/>
          <p:nvPr/>
        </p:nvSpPr>
        <p:spPr>
          <a:xfrm>
            <a:off x="4237860" y="3554197"/>
            <a:ext cx="1674622" cy="39489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1350" dirty="0"/>
          </a:p>
        </p:txBody>
      </p:sp>
      <p:sp>
        <p:nvSpPr>
          <p:cNvPr id="52" name="TextBox 51"/>
          <p:cNvSpPr txBox="1"/>
          <p:nvPr/>
        </p:nvSpPr>
        <p:spPr>
          <a:xfrm>
            <a:off x="4271537" y="3590167"/>
            <a:ext cx="1343638" cy="253916"/>
          </a:xfrm>
          <a:prstGeom prst="rect">
            <a:avLst/>
          </a:prstGeom>
          <a:noFill/>
        </p:spPr>
        <p:txBody>
          <a:bodyPr wrap="none" rtlCol="0">
            <a:spAutoFit/>
          </a:bodyPr>
          <a:lstStyle/>
          <a:p>
            <a:r>
              <a:rPr lang="en-AU" sz="1050" dirty="0" err="1"/>
              <a:t>ViewModel</a:t>
            </a:r>
            <a:r>
              <a:rPr lang="en-AU" sz="1050" dirty="0"/>
              <a:t> (#login)</a:t>
            </a:r>
          </a:p>
        </p:txBody>
      </p:sp>
      <p:sp>
        <p:nvSpPr>
          <p:cNvPr id="53" name="Rectangle 52"/>
          <p:cNvSpPr/>
          <p:nvPr/>
        </p:nvSpPr>
        <p:spPr>
          <a:xfrm>
            <a:off x="4237860" y="4036777"/>
            <a:ext cx="1674622" cy="39489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sz="1350" dirty="0"/>
          </a:p>
        </p:txBody>
      </p:sp>
      <p:sp>
        <p:nvSpPr>
          <p:cNvPr id="54" name="TextBox 53"/>
          <p:cNvSpPr txBox="1"/>
          <p:nvPr/>
        </p:nvSpPr>
        <p:spPr>
          <a:xfrm>
            <a:off x="4271537" y="4072746"/>
            <a:ext cx="1391728" cy="253916"/>
          </a:xfrm>
          <a:prstGeom prst="rect">
            <a:avLst/>
          </a:prstGeom>
          <a:noFill/>
        </p:spPr>
        <p:txBody>
          <a:bodyPr wrap="none" rtlCol="0">
            <a:spAutoFit/>
          </a:bodyPr>
          <a:lstStyle/>
          <a:p>
            <a:r>
              <a:rPr lang="en-AU" sz="1050" dirty="0"/>
              <a:t>Model (</a:t>
            </a:r>
            <a:r>
              <a:rPr lang="en-AU" sz="1050" dirty="0" err="1"/>
              <a:t>LoginModel</a:t>
            </a:r>
            <a:r>
              <a:rPr lang="en-AU" sz="1050" dirty="0"/>
              <a:t>)</a:t>
            </a:r>
          </a:p>
        </p:txBody>
      </p:sp>
      <p:cxnSp>
        <p:nvCxnSpPr>
          <p:cNvPr id="55" name="Straight Arrow Connector 54"/>
          <p:cNvCxnSpPr/>
          <p:nvPr/>
        </p:nvCxnSpPr>
        <p:spPr>
          <a:xfrm flipH="1">
            <a:off x="2226430" y="4185149"/>
            <a:ext cx="2004463" cy="3044"/>
          </a:xfrm>
          <a:prstGeom prst="straightConnector1">
            <a:avLst/>
          </a:prstGeom>
          <a:ln w="28575">
            <a:solidFill>
              <a:srgbClr val="92D050"/>
            </a:solidFill>
            <a:tailEnd type="arrow"/>
          </a:ln>
        </p:spPr>
        <p:style>
          <a:lnRef idx="1">
            <a:schemeClr val="accent5"/>
          </a:lnRef>
          <a:fillRef idx="0">
            <a:schemeClr val="accent5"/>
          </a:fillRef>
          <a:effectRef idx="0">
            <a:schemeClr val="accent5"/>
          </a:effectRef>
          <a:fontRef idx="minor">
            <a:schemeClr val="tx1"/>
          </a:fontRef>
        </p:style>
      </p:cxnSp>
      <p:sp>
        <p:nvSpPr>
          <p:cNvPr id="56" name="TextBox 55"/>
          <p:cNvSpPr txBox="1"/>
          <p:nvPr/>
        </p:nvSpPr>
        <p:spPr>
          <a:xfrm>
            <a:off x="3074745" y="3946765"/>
            <a:ext cx="1080745" cy="253916"/>
          </a:xfrm>
          <a:prstGeom prst="rect">
            <a:avLst/>
          </a:prstGeom>
          <a:noFill/>
        </p:spPr>
        <p:txBody>
          <a:bodyPr wrap="none" rtlCol="0">
            <a:spAutoFit/>
          </a:bodyPr>
          <a:lstStyle/>
          <a:p>
            <a:r>
              <a:rPr lang="en-AU" sz="1050" dirty="0"/>
              <a:t>JSON Requests</a:t>
            </a:r>
          </a:p>
        </p:txBody>
      </p:sp>
      <p:cxnSp>
        <p:nvCxnSpPr>
          <p:cNvPr id="57" name="Straight Arrow Connector 56"/>
          <p:cNvCxnSpPr/>
          <p:nvPr/>
        </p:nvCxnSpPr>
        <p:spPr>
          <a:xfrm>
            <a:off x="2254090" y="4303639"/>
            <a:ext cx="1983770" cy="0"/>
          </a:xfrm>
          <a:prstGeom prst="straightConnector1">
            <a:avLst/>
          </a:prstGeom>
          <a:ln w="28575">
            <a:solidFill>
              <a:srgbClr val="92D050"/>
            </a:solidFill>
            <a:tailEnd type="arrow"/>
          </a:ln>
        </p:spPr>
        <p:style>
          <a:lnRef idx="1">
            <a:schemeClr val="accent5"/>
          </a:lnRef>
          <a:fillRef idx="0">
            <a:schemeClr val="accent5"/>
          </a:fillRef>
          <a:effectRef idx="0">
            <a:schemeClr val="accent5"/>
          </a:effectRef>
          <a:fontRef idx="minor">
            <a:schemeClr val="tx1"/>
          </a:fontRef>
        </p:style>
      </p:cxnSp>
      <p:sp>
        <p:nvSpPr>
          <p:cNvPr id="58" name="Right Arrow 57"/>
          <p:cNvSpPr/>
          <p:nvPr/>
        </p:nvSpPr>
        <p:spPr>
          <a:xfrm>
            <a:off x="5933646" y="2472985"/>
            <a:ext cx="432161" cy="3378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sz="1350"/>
          </a:p>
        </p:txBody>
      </p:sp>
      <p:cxnSp>
        <p:nvCxnSpPr>
          <p:cNvPr id="59" name="Straight Arrow Connector 58"/>
          <p:cNvCxnSpPr/>
          <p:nvPr/>
        </p:nvCxnSpPr>
        <p:spPr>
          <a:xfrm flipV="1">
            <a:off x="4738872" y="4610510"/>
            <a:ext cx="0" cy="425277"/>
          </a:xfrm>
          <a:prstGeom prst="straightConnector1">
            <a:avLst/>
          </a:prstGeom>
          <a:ln w="28575">
            <a:solidFill>
              <a:srgbClr val="92D050"/>
            </a:solidFill>
            <a:tailEnd type="arrow"/>
          </a:ln>
        </p:spPr>
        <p:style>
          <a:lnRef idx="1">
            <a:schemeClr val="accent5"/>
          </a:lnRef>
          <a:fillRef idx="0">
            <a:schemeClr val="accent5"/>
          </a:fillRef>
          <a:effectRef idx="0">
            <a:schemeClr val="accent5"/>
          </a:effectRef>
          <a:fontRef idx="minor">
            <a:schemeClr val="tx1"/>
          </a:fontRef>
        </p:style>
      </p:cxnSp>
      <p:sp>
        <p:nvSpPr>
          <p:cNvPr id="60" name="TextBox 59"/>
          <p:cNvSpPr txBox="1"/>
          <p:nvPr/>
        </p:nvSpPr>
        <p:spPr>
          <a:xfrm>
            <a:off x="4168338" y="5075123"/>
            <a:ext cx="1364476" cy="253916"/>
          </a:xfrm>
          <a:prstGeom prst="rect">
            <a:avLst/>
          </a:prstGeom>
          <a:noFill/>
        </p:spPr>
        <p:txBody>
          <a:bodyPr wrap="none" rtlCol="0">
            <a:spAutoFit/>
          </a:bodyPr>
          <a:lstStyle/>
          <a:p>
            <a:r>
              <a:rPr lang="en-AU" sz="1050" dirty="0"/>
              <a:t>HTML5 </a:t>
            </a:r>
            <a:r>
              <a:rPr lang="en-AU" sz="1050" dirty="0" err="1"/>
              <a:t>localstorage</a:t>
            </a:r>
            <a:endParaRPr lang="en-AU" sz="1050" dirty="0"/>
          </a:p>
        </p:txBody>
      </p:sp>
      <p:cxnSp>
        <p:nvCxnSpPr>
          <p:cNvPr id="61" name="Straight Arrow Connector 60"/>
          <p:cNvCxnSpPr/>
          <p:nvPr/>
        </p:nvCxnSpPr>
        <p:spPr>
          <a:xfrm>
            <a:off x="4864875" y="4635551"/>
            <a:ext cx="1125" cy="400235"/>
          </a:xfrm>
          <a:prstGeom prst="straightConnector1">
            <a:avLst/>
          </a:prstGeom>
          <a:ln w="28575">
            <a:solidFill>
              <a:srgbClr val="92D050"/>
            </a:solidFill>
            <a:tailEnd type="arrow"/>
          </a:ln>
        </p:spPr>
        <p:style>
          <a:lnRef idx="1">
            <a:schemeClr val="accent5"/>
          </a:lnRef>
          <a:fillRef idx="0">
            <a:schemeClr val="accent5"/>
          </a:fillRef>
          <a:effectRef idx="0">
            <a:schemeClr val="accent5"/>
          </a:effectRef>
          <a:fontRef idx="minor">
            <a:schemeClr val="tx1"/>
          </a:fontRef>
        </p:style>
      </p:cxnSp>
      <p:grpSp>
        <p:nvGrpSpPr>
          <p:cNvPr id="62" name="Group 61"/>
          <p:cNvGrpSpPr/>
          <p:nvPr/>
        </p:nvGrpSpPr>
        <p:grpSpPr>
          <a:xfrm>
            <a:off x="2625306" y="3951897"/>
            <a:ext cx="413593" cy="592272"/>
            <a:chOff x="1140311" y="4395833"/>
            <a:chExt cx="551314" cy="789490"/>
          </a:xfrm>
        </p:grpSpPr>
        <p:cxnSp>
          <p:nvCxnSpPr>
            <p:cNvPr id="63" name="Straight Connector 62"/>
            <p:cNvCxnSpPr/>
            <p:nvPr/>
          </p:nvCxnSpPr>
          <p:spPr>
            <a:xfrm flipH="1">
              <a:off x="1140311" y="4395833"/>
              <a:ext cx="434144" cy="769224"/>
            </a:xfrm>
            <a:prstGeom prst="line">
              <a:avLst/>
            </a:prstGeom>
          </p:spPr>
          <p:style>
            <a:lnRef idx="2">
              <a:schemeClr val="accent3"/>
            </a:lnRef>
            <a:fillRef idx="0">
              <a:schemeClr val="accent3"/>
            </a:fillRef>
            <a:effectRef idx="1">
              <a:schemeClr val="accent3"/>
            </a:effectRef>
            <a:fontRef idx="minor">
              <a:schemeClr val="tx1"/>
            </a:fontRef>
          </p:style>
        </p:cxnSp>
        <p:cxnSp>
          <p:nvCxnSpPr>
            <p:cNvPr id="64" name="Straight Connector 63"/>
            <p:cNvCxnSpPr/>
            <p:nvPr/>
          </p:nvCxnSpPr>
          <p:spPr>
            <a:xfrm flipH="1">
              <a:off x="1257481" y="4416099"/>
              <a:ext cx="434144" cy="769224"/>
            </a:xfrm>
            <a:prstGeom prst="line">
              <a:avLst/>
            </a:prstGeom>
          </p:spPr>
          <p:style>
            <a:lnRef idx="2">
              <a:schemeClr val="accent3"/>
            </a:lnRef>
            <a:fillRef idx="0">
              <a:schemeClr val="accent3"/>
            </a:fillRef>
            <a:effectRef idx="1">
              <a:schemeClr val="accent3"/>
            </a:effectRef>
            <a:fontRef idx="minor">
              <a:schemeClr val="tx1"/>
            </a:fontRef>
          </p:style>
        </p:cxnSp>
      </p:grpSp>
      <p:sp>
        <p:nvSpPr>
          <p:cNvPr id="65" name="TextBox 64"/>
          <p:cNvSpPr txBox="1"/>
          <p:nvPr/>
        </p:nvSpPr>
        <p:spPr>
          <a:xfrm>
            <a:off x="1972672" y="4520104"/>
            <a:ext cx="1590500" cy="253916"/>
          </a:xfrm>
          <a:prstGeom prst="rect">
            <a:avLst/>
          </a:prstGeom>
          <a:noFill/>
        </p:spPr>
        <p:txBody>
          <a:bodyPr wrap="none" rtlCol="0">
            <a:spAutoFit/>
          </a:bodyPr>
          <a:lstStyle/>
          <a:p>
            <a:r>
              <a:rPr lang="en-AU" sz="1050" dirty="0"/>
              <a:t>Handling disconnection</a:t>
            </a:r>
          </a:p>
        </p:txBody>
      </p:sp>
      <p:pic>
        <p:nvPicPr>
          <p:cNvPr id="66" name="Picture 6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71087" y="1814378"/>
            <a:ext cx="608187" cy="1172560"/>
          </a:xfrm>
          <a:prstGeom prst="rect">
            <a:avLst/>
          </a:prstGeom>
        </p:spPr>
      </p:pic>
    </p:spTree>
    <p:extLst>
      <p:ext uri="{BB962C8B-B14F-4D97-AF65-F5344CB8AC3E}">
        <p14:creationId xmlns:p14="http://schemas.microsoft.com/office/powerpoint/2010/main" xmlns="" val="2032174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animBg="1"/>
      <p:bldP spid="43" grpId="0"/>
      <p:bldP spid="45" grpId="0"/>
      <p:bldP spid="47" grpId="0"/>
      <p:bldP spid="48" grpId="0" animBg="1"/>
      <p:bldP spid="49" grpId="0" animBg="1"/>
      <p:bldP spid="50" grpId="0"/>
      <p:bldP spid="51" grpId="0" animBg="1"/>
      <p:bldP spid="52" grpId="0"/>
      <p:bldP spid="53" grpId="0" animBg="1"/>
      <p:bldP spid="54" grpId="0"/>
      <p:bldP spid="56" grpId="0"/>
      <p:bldP spid="58" grpId="0" animBg="1"/>
      <p:bldP spid="60" grpId="0"/>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pPr algn="l"/>
            <a:r>
              <a:rPr lang="en-US" dirty="0" smtClean="0"/>
              <a:t>Agenda</a:t>
            </a:r>
            <a:endParaRPr lang="en-US" dirty="0"/>
          </a:p>
        </p:txBody>
      </p:sp>
      <p:sp>
        <p:nvSpPr>
          <p:cNvPr id="3" name="Content Placeholder 2"/>
          <p:cNvSpPr>
            <a:spLocks noGrp="1"/>
          </p:cNvSpPr>
          <p:nvPr>
            <p:ph idx="1"/>
          </p:nvPr>
        </p:nvSpPr>
        <p:spPr>
          <a:xfrm>
            <a:off x="457200" y="1295400"/>
            <a:ext cx="8229600" cy="4953000"/>
          </a:xfrm>
        </p:spPr>
        <p:txBody>
          <a:bodyPr>
            <a:normAutofit/>
          </a:bodyPr>
          <a:lstStyle/>
          <a:p>
            <a:pPr indent="-304800">
              <a:buClr>
                <a:schemeClr val="accent6"/>
              </a:buClr>
            </a:pPr>
            <a:endParaRPr lang="en-US" altLang="ja-JP" sz="2000" dirty="0" smtClean="0"/>
          </a:p>
          <a:p>
            <a:pPr indent="-304800">
              <a:buClr>
                <a:schemeClr val="accent6"/>
              </a:buClr>
            </a:pPr>
            <a:r>
              <a:rPr lang="en-US" altLang="ja-JP" sz="2000" dirty="0" smtClean="0">
                <a:latin typeface="Lucida Sans Unicode" pitchFamily="34" charset="0"/>
                <a:cs typeface="Lucida Sans Unicode" pitchFamily="34" charset="0"/>
              </a:rPr>
              <a:t>Why Services ?</a:t>
            </a:r>
            <a:endParaRPr lang="en-US" altLang="ja-JP" sz="2000" dirty="0">
              <a:latin typeface="Lucida Sans Unicode" pitchFamily="34" charset="0"/>
              <a:cs typeface="Lucida Sans Unicode" pitchFamily="34" charset="0"/>
            </a:endParaRPr>
          </a:p>
          <a:p>
            <a:pPr indent="-304800">
              <a:buClr>
                <a:schemeClr val="accent6"/>
              </a:buClr>
            </a:pPr>
            <a:r>
              <a:rPr lang="en-US" altLang="ja-JP" sz="2000" dirty="0">
                <a:latin typeface="Lucida Sans Unicode" pitchFamily="34" charset="0"/>
                <a:cs typeface="Lucida Sans Unicode" pitchFamily="34" charset="0"/>
              </a:rPr>
              <a:t>Type of </a:t>
            </a:r>
            <a:r>
              <a:rPr lang="en-US" altLang="ja-JP" sz="2000" dirty="0" smtClean="0">
                <a:latin typeface="Lucida Sans Unicode" pitchFamily="34" charset="0"/>
                <a:cs typeface="Lucida Sans Unicode" pitchFamily="34" charset="0"/>
              </a:rPr>
              <a:t>Services</a:t>
            </a:r>
            <a:r>
              <a:rPr lang="en-US" altLang="ja-JP" sz="2000" dirty="0">
                <a:latin typeface="Lucida Sans Unicode" pitchFamily="34" charset="0"/>
                <a:cs typeface="Lucida Sans Unicode" pitchFamily="34" charset="0"/>
              </a:rPr>
              <a:t> ?</a:t>
            </a:r>
          </a:p>
          <a:p>
            <a:pPr indent="-304800">
              <a:buClr>
                <a:schemeClr val="accent6"/>
              </a:buClr>
            </a:pPr>
            <a:r>
              <a:rPr lang="en-US" sz="2000" dirty="0">
                <a:latin typeface="Lucida Sans Unicode" pitchFamily="34" charset="0"/>
                <a:cs typeface="Lucida Sans Unicode" pitchFamily="34" charset="0"/>
              </a:rPr>
              <a:t>What is </a:t>
            </a:r>
            <a:r>
              <a:rPr lang="en-US" sz="2000" dirty="0" smtClean="0">
                <a:latin typeface="Lucida Sans Unicode" pitchFamily="34" charset="0"/>
                <a:cs typeface="Lucida Sans Unicode" pitchFamily="34" charset="0"/>
              </a:rPr>
              <a:t>REST</a:t>
            </a:r>
            <a:r>
              <a:rPr lang="en-US" altLang="ja-JP" sz="2000" dirty="0">
                <a:latin typeface="Lucida Sans Unicode" pitchFamily="34" charset="0"/>
                <a:cs typeface="Lucida Sans Unicode" pitchFamily="34" charset="0"/>
              </a:rPr>
              <a:t> ?</a:t>
            </a:r>
            <a:endParaRPr lang="en-US" sz="2000" dirty="0" smtClean="0">
              <a:latin typeface="Lucida Sans Unicode" pitchFamily="34" charset="0"/>
              <a:cs typeface="Lucida Sans Unicode" pitchFamily="34" charset="0"/>
            </a:endParaRPr>
          </a:p>
          <a:p>
            <a:pPr indent="-304800">
              <a:buClr>
                <a:schemeClr val="accent6"/>
              </a:buClr>
            </a:pPr>
            <a:r>
              <a:rPr lang="en-US" sz="2000" dirty="0" smtClean="0">
                <a:latin typeface="Lucida Sans Unicode" pitchFamily="34" charset="0"/>
                <a:cs typeface="Lucida Sans Unicode" pitchFamily="34" charset="0"/>
              </a:rPr>
              <a:t>Features of REST</a:t>
            </a:r>
          </a:p>
          <a:p>
            <a:pPr indent="-304800">
              <a:buClr>
                <a:schemeClr val="accent6"/>
              </a:buClr>
            </a:pPr>
            <a:r>
              <a:rPr lang="en-US" sz="2000" dirty="0" smtClean="0">
                <a:latin typeface="Lucida Sans Unicode" pitchFamily="34" charset="0"/>
                <a:cs typeface="Lucida Sans Unicode" pitchFamily="34" charset="0"/>
              </a:rPr>
              <a:t>Web API Overview</a:t>
            </a:r>
          </a:p>
          <a:p>
            <a:pPr indent="-304800">
              <a:buClr>
                <a:schemeClr val="accent6"/>
              </a:buClr>
            </a:pPr>
            <a:r>
              <a:rPr lang="en-US" altLang="ja-JP" sz="2000" dirty="0" smtClean="0">
                <a:latin typeface="Lucida Sans Unicode" pitchFamily="34" charset="0"/>
                <a:cs typeface="Lucida Sans Unicode" pitchFamily="34" charset="0"/>
              </a:rPr>
              <a:t>SOAP </a:t>
            </a:r>
            <a:r>
              <a:rPr lang="en-US" altLang="ja-JP" sz="2000" dirty="0">
                <a:latin typeface="Lucida Sans Unicode" pitchFamily="34" charset="0"/>
                <a:cs typeface="Lucida Sans Unicode" pitchFamily="34" charset="0"/>
              </a:rPr>
              <a:t>vs. REST</a:t>
            </a:r>
          </a:p>
          <a:p>
            <a:pPr marL="0" indent="0" algn="just">
              <a:buNone/>
            </a:pPr>
            <a:endParaRPr lang="en-US" sz="2800" dirty="0"/>
          </a:p>
        </p:txBody>
      </p:sp>
      <p:sp>
        <p:nvSpPr>
          <p:cNvPr id="5" name="Footer Placeholder 4"/>
          <p:cNvSpPr>
            <a:spLocks noGrp="1"/>
          </p:cNvSpPr>
          <p:nvPr>
            <p:ph type="ftr" sz="quarter" idx="4294967295"/>
          </p:nvPr>
        </p:nvSpPr>
        <p:spPr>
          <a:xfrm>
            <a:off x="659165" y="6356350"/>
            <a:ext cx="7722835" cy="365125"/>
          </a:xfrm>
          <a:prstGeom prst="rect">
            <a:avLst/>
          </a:prstGeom>
        </p:spPr>
        <p:txBody>
          <a:bodyPr/>
          <a:lstStyle/>
          <a:p>
            <a:pPr algn="ctr"/>
            <a:endParaRPr lang="en-US" sz="1400" b="1" dirty="0"/>
          </a:p>
        </p:txBody>
      </p:sp>
    </p:spTree>
    <p:extLst>
      <p:ext uri="{BB962C8B-B14F-4D97-AF65-F5344CB8AC3E}">
        <p14:creationId xmlns:p14="http://schemas.microsoft.com/office/powerpoint/2010/main" xmlns="" val="2847988142"/>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pPr algn="l"/>
            <a:r>
              <a:rPr lang="en-US" sz="3200" dirty="0" smtClean="0"/>
              <a:t>Why we need Services</a:t>
            </a:r>
            <a:endParaRPr lang="en-US" sz="3200" dirty="0"/>
          </a:p>
        </p:txBody>
      </p:sp>
      <p:pic>
        <p:nvPicPr>
          <p:cNvPr id="4" name="Content Placeholder 5" descr="Complexity"/>
          <p:cNvPicPr>
            <a:picLocks noGrp="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838200"/>
            <a:ext cx="8229600" cy="5410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4294967295"/>
          </p:nvPr>
        </p:nvSpPr>
        <p:spPr>
          <a:xfrm>
            <a:off x="659165" y="6356350"/>
            <a:ext cx="7799035" cy="365125"/>
          </a:xfrm>
          <a:prstGeom prst="rect">
            <a:avLst/>
          </a:prstGeom>
        </p:spPr>
        <p:txBody>
          <a:bodyPr/>
          <a:lstStyle/>
          <a:p>
            <a:pPr algn="ctr"/>
            <a:endParaRPr lang="en-US" dirty="0"/>
          </a:p>
        </p:txBody>
      </p:sp>
    </p:spTree>
    <p:extLst>
      <p:ext uri="{BB962C8B-B14F-4D97-AF65-F5344CB8AC3E}">
        <p14:creationId xmlns:p14="http://schemas.microsoft.com/office/powerpoint/2010/main" xmlns="" val="3024304595"/>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1109"/>
          </a:xfrm>
        </p:spPr>
        <p:txBody>
          <a:bodyPr>
            <a:normAutofit fontScale="90000"/>
          </a:bodyPr>
          <a:lstStyle/>
          <a:p>
            <a:pPr algn="l"/>
            <a:r>
              <a:rPr lang="en-US" sz="3200" dirty="0"/>
              <a:t>Service &amp; SOA</a:t>
            </a:r>
          </a:p>
        </p:txBody>
      </p:sp>
      <p:sp>
        <p:nvSpPr>
          <p:cNvPr id="3" name="Content Placeholder 2"/>
          <p:cNvSpPr>
            <a:spLocks noGrp="1"/>
          </p:cNvSpPr>
          <p:nvPr>
            <p:ph idx="1"/>
          </p:nvPr>
        </p:nvSpPr>
        <p:spPr>
          <a:xfrm>
            <a:off x="457200" y="762000"/>
            <a:ext cx="8229600" cy="5334000"/>
          </a:xfrm>
        </p:spPr>
        <p:txBody>
          <a:bodyPr>
            <a:normAutofit fontScale="92500" lnSpcReduction="10000"/>
          </a:bodyPr>
          <a:lstStyle/>
          <a:p>
            <a:pPr marL="0" indent="0">
              <a:buNone/>
            </a:pPr>
            <a:r>
              <a:rPr lang="en-US" sz="2000" b="1" dirty="0"/>
              <a:t>Service ?</a:t>
            </a:r>
          </a:p>
          <a:p>
            <a:pPr lvl="1">
              <a:buClr>
                <a:schemeClr val="accent6"/>
              </a:buClr>
            </a:pPr>
            <a:r>
              <a:rPr lang="en-US" dirty="0"/>
              <a:t>A Service is a self-contained unit of software that performs a specific task.</a:t>
            </a:r>
            <a:endParaRPr lang="en-US" altLang="en-US" dirty="0"/>
          </a:p>
          <a:p>
            <a:pPr lvl="1">
              <a:buClr>
                <a:schemeClr val="accent6"/>
              </a:buClr>
            </a:pPr>
            <a:r>
              <a:rPr lang="en-US" altLang="en-US" dirty="0"/>
              <a:t>A Service is a reusable component.</a:t>
            </a:r>
          </a:p>
          <a:p>
            <a:pPr lvl="1">
              <a:buClr>
                <a:schemeClr val="accent6"/>
              </a:buClr>
            </a:pPr>
            <a:r>
              <a:rPr lang="en-US" altLang="en-US" dirty="0"/>
              <a:t>A Service changes business data from one state to another.</a:t>
            </a:r>
          </a:p>
          <a:p>
            <a:pPr lvl="1">
              <a:buClr>
                <a:schemeClr val="accent6"/>
              </a:buClr>
            </a:pPr>
            <a:r>
              <a:rPr lang="en-US" altLang="ja-JP" dirty="0">
                <a:ea typeface="ＭＳ Ｐゴシック" pitchFamily="34" charset="-128"/>
              </a:rPr>
              <a:t>I</a:t>
            </a:r>
            <a:r>
              <a:rPr lang="en-US" altLang="en-US" dirty="0"/>
              <a:t>f you can describe a component in WSDL, it is a Service</a:t>
            </a:r>
            <a:r>
              <a:rPr lang="en-US" altLang="en-US" b="1" dirty="0"/>
              <a:t>.</a:t>
            </a:r>
          </a:p>
          <a:p>
            <a:pPr marL="419100" lvl="1" indent="0">
              <a:buClr>
                <a:schemeClr val="accent6"/>
              </a:buClr>
              <a:buNone/>
            </a:pPr>
            <a:endParaRPr lang="en-US" altLang="en-US" sz="1800" dirty="0"/>
          </a:p>
          <a:p>
            <a:pPr marL="0" indent="0">
              <a:buNone/>
            </a:pPr>
            <a:r>
              <a:rPr lang="en-US" altLang="en-US" sz="2000" b="1" dirty="0"/>
              <a:t>SOA is a software architecture model</a:t>
            </a:r>
            <a:r>
              <a:rPr lang="en-US" altLang="en-US" dirty="0"/>
              <a:t> </a:t>
            </a:r>
          </a:p>
          <a:p>
            <a:pPr marL="419100" lvl="1" indent="0">
              <a:buNone/>
            </a:pPr>
            <a:r>
              <a:rPr lang="en-US" altLang="en-US" dirty="0"/>
              <a:t>in which business functionality are logically grouped and encapsulated into </a:t>
            </a:r>
          </a:p>
          <a:p>
            <a:pPr lvl="2"/>
            <a:r>
              <a:rPr lang="en-US" altLang="en-US" dirty="0"/>
              <a:t>self contained,</a:t>
            </a:r>
          </a:p>
          <a:p>
            <a:pPr lvl="2"/>
            <a:r>
              <a:rPr lang="en-US" altLang="en-US" dirty="0"/>
              <a:t>distinct and reusable units </a:t>
            </a:r>
            <a:r>
              <a:rPr lang="en-US" altLang="en-US" dirty="0" smtClean="0"/>
              <a:t> called </a:t>
            </a:r>
            <a:r>
              <a:rPr lang="en-US" altLang="en-US" u="sng" dirty="0"/>
              <a:t>services</a:t>
            </a:r>
            <a:r>
              <a:rPr lang="en-US" altLang="en-US" dirty="0"/>
              <a:t> that</a:t>
            </a:r>
          </a:p>
          <a:p>
            <a:pPr lvl="2"/>
            <a:r>
              <a:rPr lang="en-US" altLang="en-US" dirty="0"/>
              <a:t>represent a high level business concept </a:t>
            </a:r>
          </a:p>
          <a:p>
            <a:pPr lvl="2"/>
            <a:r>
              <a:rPr lang="en-US" altLang="en-US" dirty="0"/>
              <a:t>can be distributed over a network </a:t>
            </a:r>
          </a:p>
          <a:p>
            <a:pPr lvl="2"/>
            <a:r>
              <a:rPr lang="en-US" altLang="en-US" dirty="0"/>
              <a:t>can be  reused to create new business applications </a:t>
            </a:r>
          </a:p>
          <a:p>
            <a:pPr lvl="2"/>
            <a:r>
              <a:rPr lang="en-US" altLang="en-US" dirty="0"/>
              <a:t>contain contract with  specification of the  purpose, functionality, interfaces constraints, usage of the business functional</a:t>
            </a:r>
            <a:endParaRPr lang="en-US" dirty="0"/>
          </a:p>
          <a:p>
            <a:pPr marL="0" indent="0">
              <a:buNone/>
            </a:pPr>
            <a:endParaRPr lang="en-US" dirty="0"/>
          </a:p>
        </p:txBody>
      </p:sp>
    </p:spTree>
    <p:extLst>
      <p:ext uri="{BB962C8B-B14F-4D97-AF65-F5344CB8AC3E}">
        <p14:creationId xmlns:p14="http://schemas.microsoft.com/office/powerpoint/2010/main" xmlns="" val="3026221231"/>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85800"/>
          </a:xfrm>
        </p:spPr>
        <p:txBody>
          <a:bodyPr/>
          <a:lstStyle/>
          <a:p>
            <a:pPr algn="l"/>
            <a:r>
              <a:rPr lang="en-US" sz="3200" dirty="0" smtClean="0"/>
              <a:t>Type of Services</a:t>
            </a:r>
            <a:endParaRPr lang="en-US" sz="3200" dirty="0"/>
          </a:p>
        </p:txBody>
      </p:sp>
      <p:sp>
        <p:nvSpPr>
          <p:cNvPr id="3" name="Content Placeholder 2"/>
          <p:cNvSpPr>
            <a:spLocks noGrp="1"/>
          </p:cNvSpPr>
          <p:nvPr>
            <p:ph idx="1"/>
          </p:nvPr>
        </p:nvSpPr>
        <p:spPr>
          <a:xfrm>
            <a:off x="457200" y="838200"/>
            <a:ext cx="8229600" cy="5486400"/>
          </a:xfrm>
        </p:spPr>
        <p:txBody>
          <a:bodyPr>
            <a:normAutofit/>
          </a:bodyPr>
          <a:lstStyle/>
          <a:p>
            <a:pPr marL="0" indent="0">
              <a:buNone/>
            </a:pPr>
            <a:r>
              <a:rPr lang="en-US" b="1" u="sng" dirty="0"/>
              <a:t>Big Web Services</a:t>
            </a:r>
            <a:r>
              <a:rPr lang="en-US" b="1" dirty="0" smtClean="0"/>
              <a:t>:</a:t>
            </a:r>
          </a:p>
          <a:p>
            <a:pPr marL="0" indent="0" algn="just">
              <a:buNone/>
            </a:pPr>
            <a:r>
              <a:rPr lang="en-US" sz="2000" dirty="0" smtClean="0"/>
              <a:t>Big </a:t>
            </a:r>
            <a:r>
              <a:rPr lang="en-US" sz="2000" dirty="0"/>
              <a:t>web services are based on SOAP standard and often contain a WSDL to describe the interface that the web service offers. The details of the contract may include messages, operations, bindings, and the location of the web service.</a:t>
            </a:r>
          </a:p>
          <a:p>
            <a:pPr marL="0" indent="0" algn="just">
              <a:buNone/>
            </a:pPr>
            <a:r>
              <a:rPr lang="en-US" sz="2000" dirty="0"/>
              <a:t>A- Address</a:t>
            </a:r>
          </a:p>
          <a:p>
            <a:pPr marL="0" indent="0" algn="just">
              <a:buNone/>
            </a:pPr>
            <a:r>
              <a:rPr lang="en-US" sz="2000" dirty="0"/>
              <a:t>B- Binding</a:t>
            </a:r>
          </a:p>
          <a:p>
            <a:pPr marL="0" indent="0" algn="just">
              <a:buNone/>
            </a:pPr>
            <a:r>
              <a:rPr lang="en-US" sz="2000" dirty="0" smtClean="0"/>
              <a:t>C-Contract</a:t>
            </a:r>
          </a:p>
          <a:p>
            <a:pPr marL="0" indent="0" algn="just">
              <a:buNone/>
            </a:pPr>
            <a:endParaRPr lang="en-US" sz="2000" dirty="0"/>
          </a:p>
          <a:p>
            <a:pPr marL="0" indent="0" algn="just">
              <a:buNone/>
            </a:pPr>
            <a:r>
              <a:rPr lang="en-US" b="1" u="sng" dirty="0"/>
              <a:t>REST Services</a:t>
            </a:r>
            <a:r>
              <a:rPr lang="en-US" b="1" u="sng" dirty="0" smtClean="0"/>
              <a:t>:</a:t>
            </a:r>
          </a:p>
          <a:p>
            <a:pPr marL="0" indent="0" algn="just">
              <a:buNone/>
            </a:pPr>
            <a:r>
              <a:rPr lang="en-US" sz="2000" dirty="0" err="1" smtClean="0"/>
              <a:t>RESTful</a:t>
            </a:r>
            <a:r>
              <a:rPr lang="en-US" sz="2000" dirty="0" smtClean="0"/>
              <a:t> </a:t>
            </a:r>
            <a:r>
              <a:rPr lang="en-US" sz="2000" dirty="0"/>
              <a:t>web services are based on the way how web works. REST is neither a standard nor a protocol. It is just an architectural style like say for example client-server architecture. It’s based on HTTP.</a:t>
            </a:r>
          </a:p>
          <a:p>
            <a:pPr marL="0" indent="0">
              <a:buNone/>
            </a:pPr>
            <a:endParaRPr lang="en-US" dirty="0"/>
          </a:p>
        </p:txBody>
      </p:sp>
    </p:spTree>
    <p:extLst>
      <p:ext uri="{BB962C8B-B14F-4D97-AF65-F5344CB8AC3E}">
        <p14:creationId xmlns:p14="http://schemas.microsoft.com/office/powerpoint/2010/main" xmlns="" val="1652994116"/>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62000"/>
          </a:xfrm>
        </p:spPr>
        <p:txBody>
          <a:bodyPr/>
          <a:lstStyle/>
          <a:p>
            <a:pPr algn="l"/>
            <a:r>
              <a:rPr lang="en-US" sz="3200" dirty="0"/>
              <a:t>What is REST</a:t>
            </a:r>
          </a:p>
        </p:txBody>
      </p:sp>
      <p:sp>
        <p:nvSpPr>
          <p:cNvPr id="3" name="Content Placeholder 2"/>
          <p:cNvSpPr>
            <a:spLocks noGrp="1"/>
          </p:cNvSpPr>
          <p:nvPr>
            <p:ph idx="1"/>
          </p:nvPr>
        </p:nvSpPr>
        <p:spPr>
          <a:xfrm>
            <a:off x="457200" y="1066800"/>
            <a:ext cx="8229600" cy="5059363"/>
          </a:xfrm>
        </p:spPr>
        <p:txBody>
          <a:bodyPr>
            <a:normAutofit/>
          </a:bodyPr>
          <a:lstStyle/>
          <a:p>
            <a:pPr marL="0" indent="0" algn="just">
              <a:buNone/>
            </a:pPr>
            <a:r>
              <a:rPr lang="en-US" sz="2800" dirty="0"/>
              <a:t>REST: </a:t>
            </a:r>
            <a:r>
              <a:rPr lang="en-US" sz="2800" b="1" dirty="0"/>
              <a:t>Re</a:t>
            </a:r>
            <a:r>
              <a:rPr lang="en-US" dirty="0"/>
              <a:t>presentational</a:t>
            </a:r>
            <a:r>
              <a:rPr lang="en-US" sz="2800" dirty="0"/>
              <a:t> </a:t>
            </a:r>
            <a:r>
              <a:rPr lang="en-US" sz="2800" b="1" dirty="0"/>
              <a:t>S</a:t>
            </a:r>
            <a:r>
              <a:rPr lang="en-US" dirty="0"/>
              <a:t>tate</a:t>
            </a:r>
            <a:r>
              <a:rPr lang="en-US" sz="2800" dirty="0"/>
              <a:t> </a:t>
            </a:r>
            <a:r>
              <a:rPr lang="en-US" sz="2800" b="1" dirty="0" smtClean="0"/>
              <a:t>T</a:t>
            </a:r>
            <a:r>
              <a:rPr lang="en-US" sz="2800" dirty="0" smtClean="0"/>
              <a:t>ransfer</a:t>
            </a:r>
          </a:p>
          <a:p>
            <a:pPr marL="0" indent="0" algn="just">
              <a:buNone/>
            </a:pPr>
            <a:endParaRPr lang="en-US" sz="2800" dirty="0"/>
          </a:p>
          <a:p>
            <a:pPr marL="0" indent="0" algn="just">
              <a:buNone/>
            </a:pPr>
            <a:r>
              <a:rPr lang="en-US" sz="2800" dirty="0" smtClean="0"/>
              <a:t>“REST is an </a:t>
            </a:r>
            <a:r>
              <a:rPr lang="en-US" sz="2800" dirty="0"/>
              <a:t>architectural style </a:t>
            </a:r>
            <a:r>
              <a:rPr lang="en-US" sz="2800" dirty="0" smtClean="0"/>
              <a:t>not </a:t>
            </a:r>
            <a:r>
              <a:rPr lang="en-US" sz="2800" smtClean="0"/>
              <a:t>an protocol.”</a:t>
            </a:r>
            <a:endParaRPr lang="en-US" sz="2800" dirty="0"/>
          </a:p>
          <a:p>
            <a:pPr marL="0" indent="0" algn="just">
              <a:buNone/>
            </a:pPr>
            <a:endParaRPr lang="en-US" sz="2800" dirty="0"/>
          </a:p>
          <a:p>
            <a:pPr marL="0" indent="0" algn="just">
              <a:buNone/>
            </a:pPr>
            <a:r>
              <a:rPr lang="en-US" sz="2000" dirty="0"/>
              <a:t>The term representational state transfer was introduced </a:t>
            </a:r>
            <a:r>
              <a:rPr lang="en-US" sz="2000" dirty="0" smtClean="0"/>
              <a:t>and defined </a:t>
            </a:r>
            <a:r>
              <a:rPr lang="en-US" sz="2000" dirty="0"/>
              <a:t>in year 2000 by </a:t>
            </a:r>
            <a:r>
              <a:rPr lang="en-US" sz="2000" b="1" dirty="0"/>
              <a:t>Roy Fielding </a:t>
            </a:r>
            <a:r>
              <a:rPr lang="en-US" sz="2000" dirty="0"/>
              <a:t>during his research in </a:t>
            </a:r>
            <a:r>
              <a:rPr lang="en-US" sz="2000" dirty="0" smtClean="0"/>
              <a:t>PhD programme</a:t>
            </a:r>
            <a:r>
              <a:rPr lang="en-US" sz="2000" dirty="0"/>
              <a:t>. REST has been applied to describe desired web architecture, to identify existing problems, to compare alternative solutions and to ensure that protocol extensions would not violate the core constraints that make the web successful. </a:t>
            </a:r>
          </a:p>
          <a:p>
            <a:pPr marL="0" indent="0">
              <a:buNone/>
            </a:pPr>
            <a:endParaRPr lang="en-US" dirty="0"/>
          </a:p>
        </p:txBody>
      </p:sp>
    </p:spTree>
    <p:extLst>
      <p:ext uri="{BB962C8B-B14F-4D97-AF65-F5344CB8AC3E}">
        <p14:creationId xmlns:p14="http://schemas.microsoft.com/office/powerpoint/2010/main" xmlns="" val="510097212"/>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pPr algn="l"/>
            <a:r>
              <a:rPr lang="en-US" sz="3200" dirty="0"/>
              <a:t>Resource Oriented A</a:t>
            </a:r>
            <a:r>
              <a:rPr lang="en-US" altLang="en-US" sz="3200" dirty="0"/>
              <a:t>rchitecture </a:t>
            </a:r>
            <a:r>
              <a:rPr lang="en-US" sz="3200" dirty="0"/>
              <a:t>(ROA)</a:t>
            </a:r>
          </a:p>
        </p:txBody>
      </p:sp>
      <p:sp>
        <p:nvSpPr>
          <p:cNvPr id="3" name="Content Placeholder 2"/>
          <p:cNvSpPr>
            <a:spLocks noGrp="1"/>
          </p:cNvSpPr>
          <p:nvPr>
            <p:ph idx="1"/>
          </p:nvPr>
        </p:nvSpPr>
        <p:spPr>
          <a:xfrm>
            <a:off x="457200" y="762000"/>
            <a:ext cx="8229600" cy="5562600"/>
          </a:xfrm>
        </p:spPr>
        <p:txBody>
          <a:bodyPr>
            <a:normAutofit fontScale="55000" lnSpcReduction="20000"/>
          </a:bodyPr>
          <a:lstStyle/>
          <a:p>
            <a:pPr marL="0" indent="0" algn="just">
              <a:buNone/>
            </a:pPr>
            <a:endParaRPr lang="en-US" sz="700" dirty="0" smtClean="0"/>
          </a:p>
          <a:p>
            <a:pPr marL="0" indent="0" algn="ctr">
              <a:buNone/>
            </a:pPr>
            <a:r>
              <a:rPr lang="en-US" sz="3300" b="1" i="1" dirty="0" smtClean="0"/>
              <a:t>An Entity, Item or just a thing you want to expose is a Resource</a:t>
            </a:r>
          </a:p>
          <a:p>
            <a:pPr marL="0" indent="0" algn="just">
              <a:buNone/>
            </a:pPr>
            <a:endParaRPr lang="en-US" sz="700" dirty="0"/>
          </a:p>
          <a:p>
            <a:pPr marL="0" indent="0" algn="just">
              <a:buNone/>
            </a:pPr>
            <a:r>
              <a:rPr lang="en-US" sz="3200" dirty="0" smtClean="0"/>
              <a:t>Resource-oriented </a:t>
            </a:r>
            <a:r>
              <a:rPr lang="en-US" sz="3200" dirty="0"/>
              <a:t>architecture (ROA) is a style of software </a:t>
            </a:r>
            <a:r>
              <a:rPr lang="en-US" sz="3200" dirty="0" smtClean="0"/>
              <a:t>architecture</a:t>
            </a:r>
          </a:p>
          <a:p>
            <a:pPr marL="0" indent="0" algn="just">
              <a:buNone/>
            </a:pPr>
            <a:r>
              <a:rPr lang="en-US" sz="3200" dirty="0" smtClean="0"/>
              <a:t> </a:t>
            </a:r>
            <a:r>
              <a:rPr lang="en-US" sz="3200" dirty="0"/>
              <a:t>and programming paradigm for designing and developing software </a:t>
            </a:r>
            <a:r>
              <a:rPr lang="en-US" sz="3200" dirty="0" smtClean="0"/>
              <a:t>in</a:t>
            </a:r>
          </a:p>
          <a:p>
            <a:pPr marL="0" indent="0" algn="just">
              <a:buNone/>
            </a:pPr>
            <a:r>
              <a:rPr lang="en-US" sz="3200" dirty="0" smtClean="0"/>
              <a:t> </a:t>
            </a:r>
            <a:r>
              <a:rPr lang="en-US" sz="3200" dirty="0"/>
              <a:t>the form of resources with "</a:t>
            </a:r>
            <a:r>
              <a:rPr lang="en-US" sz="3200" b="1" dirty="0" err="1"/>
              <a:t>RESTful</a:t>
            </a:r>
            <a:r>
              <a:rPr lang="en-US" sz="3200" dirty="0"/>
              <a:t>" interfaces. These resources </a:t>
            </a:r>
            <a:r>
              <a:rPr lang="en-US" sz="3200" dirty="0" smtClean="0"/>
              <a:t>are</a:t>
            </a:r>
          </a:p>
          <a:p>
            <a:pPr marL="0" indent="0" algn="just">
              <a:buNone/>
            </a:pPr>
            <a:r>
              <a:rPr lang="en-US" sz="3200" dirty="0" smtClean="0"/>
              <a:t> </a:t>
            </a:r>
            <a:r>
              <a:rPr lang="en-US" sz="3200" dirty="0"/>
              <a:t>software components (discrete pieces of code and/or data structures</a:t>
            </a:r>
            <a:r>
              <a:rPr lang="en-US" sz="3200" dirty="0" smtClean="0"/>
              <a:t>)</a:t>
            </a:r>
          </a:p>
          <a:p>
            <a:pPr marL="0" indent="0" algn="just">
              <a:buNone/>
            </a:pPr>
            <a:r>
              <a:rPr lang="en-US" sz="3200" dirty="0" smtClean="0"/>
              <a:t> </a:t>
            </a:r>
            <a:r>
              <a:rPr lang="en-US" sz="3200" dirty="0"/>
              <a:t>which can be reused for different purposes</a:t>
            </a:r>
            <a:r>
              <a:rPr lang="en-US" sz="3200" dirty="0" smtClean="0"/>
              <a:t>.</a:t>
            </a:r>
          </a:p>
          <a:p>
            <a:pPr marL="0" indent="0" algn="just">
              <a:buNone/>
            </a:pPr>
            <a:endParaRPr lang="en-US" sz="3200" dirty="0"/>
          </a:p>
          <a:p>
            <a:pPr marL="0" indent="0" algn="just">
              <a:buNone/>
            </a:pPr>
            <a:r>
              <a:rPr lang="en-US" sz="3200" dirty="0"/>
              <a:t>Features of ROA</a:t>
            </a:r>
            <a:r>
              <a:rPr lang="en-US" sz="3200" dirty="0" smtClean="0"/>
              <a:t>:</a:t>
            </a:r>
          </a:p>
          <a:p>
            <a:pPr marL="0" indent="0" algn="just">
              <a:buNone/>
            </a:pPr>
            <a:endParaRPr lang="en-US" sz="3200" dirty="0"/>
          </a:p>
          <a:p>
            <a:pPr algn="just"/>
            <a:r>
              <a:rPr lang="en-US" sz="3200" b="1" dirty="0"/>
              <a:t>Addressability: </a:t>
            </a:r>
            <a:r>
              <a:rPr lang="en-US" sz="3200" dirty="0"/>
              <a:t>Addressable applications expose a URI for </a:t>
            </a:r>
            <a:r>
              <a:rPr lang="en-US" sz="3200" dirty="0" smtClean="0"/>
              <a:t>every</a:t>
            </a:r>
          </a:p>
          <a:p>
            <a:pPr marL="0" indent="0" algn="just">
              <a:buNone/>
            </a:pPr>
            <a:r>
              <a:rPr lang="en-US" sz="3200" dirty="0" smtClean="0"/>
              <a:t>     </a:t>
            </a:r>
            <a:r>
              <a:rPr lang="en-US" sz="3200" dirty="0"/>
              <a:t>piece of information they might conceivably serve</a:t>
            </a:r>
            <a:r>
              <a:rPr lang="en-US" sz="3200" dirty="0" smtClean="0"/>
              <a:t>.</a:t>
            </a:r>
          </a:p>
          <a:p>
            <a:pPr marL="0" indent="0" algn="just">
              <a:buNone/>
            </a:pPr>
            <a:endParaRPr lang="en-US" sz="3200" dirty="0"/>
          </a:p>
          <a:p>
            <a:pPr algn="just"/>
            <a:r>
              <a:rPr lang="en-US" sz="3200" b="1" dirty="0"/>
              <a:t>Statelessness : </a:t>
            </a:r>
            <a:r>
              <a:rPr lang="en-US" sz="3200" dirty="0"/>
              <a:t>Statelessness means that every HTTP request happens in complete isolation. The server never relies on information from previous requests</a:t>
            </a:r>
            <a:r>
              <a:rPr lang="en-US" sz="3200" dirty="0" smtClean="0"/>
              <a:t>.</a:t>
            </a:r>
            <a:endParaRPr lang="en-US" sz="3200" dirty="0"/>
          </a:p>
          <a:p>
            <a:pPr algn="just">
              <a:buNone/>
            </a:pPr>
            <a:r>
              <a:rPr lang="en-US" sz="3200" dirty="0" smtClean="0"/>
              <a:t>.</a:t>
            </a:r>
            <a:endParaRPr lang="en-US" sz="3200" dirty="0"/>
          </a:p>
          <a:p>
            <a:pPr algn="just"/>
            <a:r>
              <a:rPr lang="en-US" sz="3200" dirty="0"/>
              <a:t> </a:t>
            </a:r>
            <a:r>
              <a:rPr lang="en-US" sz="3200" b="1" dirty="0"/>
              <a:t>A uniform interface </a:t>
            </a:r>
            <a:r>
              <a:rPr lang="en-US" sz="3200" dirty="0"/>
              <a:t>:  Resource should be called using an HTTP Verbs (Get POST,PUT,DELETE)</a:t>
            </a:r>
          </a:p>
          <a:p>
            <a:pPr marL="0" indent="0">
              <a:buNone/>
            </a:pPr>
            <a:endParaRPr lang="en-US" dirty="0"/>
          </a:p>
        </p:txBody>
      </p:sp>
    </p:spTree>
    <p:extLst>
      <p:ext uri="{BB962C8B-B14F-4D97-AF65-F5344CB8AC3E}">
        <p14:creationId xmlns:p14="http://schemas.microsoft.com/office/powerpoint/2010/main" xmlns="" val="287394898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ox(out)">
                                      <p:cBhvr>
                                        <p:cTn id="7" dur="10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 calcmode="lin" valueType="num">
                                      <p:cBhvr additive="base">
                                        <p:cTn id="12" dur="10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3">
                                            <p:txEl>
                                              <p:pRg st="11" end="11"/>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anim calcmode="lin" valueType="num">
                                      <p:cBhvr additive="base">
                                        <p:cTn id="16" dur="10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 calcmode="lin" valueType="num">
                                      <p:cBhvr additive="base">
                                        <p:cTn id="22" dur="10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
                                            <p:txEl>
                                              <p:pRg st="16" end="16"/>
                                            </p:txEl>
                                          </p:spTgt>
                                        </p:tgtEl>
                                        <p:attrNameLst>
                                          <p:attrName>style.visibility</p:attrName>
                                        </p:attrNameLst>
                                      </p:cBhvr>
                                      <p:to>
                                        <p:strVal val="visible"/>
                                      </p:to>
                                    </p:set>
                                    <p:anim calcmode="lin" valueType="num">
                                      <p:cBhvr additive="base">
                                        <p:cTn id="28" dur="10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7247</TotalTime>
  <Words>1099</Words>
  <Application>Microsoft Office PowerPoint</Application>
  <PresentationFormat>On-screen Show (4:3)</PresentationFormat>
  <Paragraphs>218</Paragraphs>
  <Slides>23</Slides>
  <Notes>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White with Consolas font for code slides</vt:lpstr>
      <vt:lpstr>Oriel</vt:lpstr>
      <vt:lpstr>Slide 1</vt:lpstr>
      <vt:lpstr>The Challenge</vt:lpstr>
      <vt:lpstr>Web Application (SPA)</vt:lpstr>
      <vt:lpstr>Agenda</vt:lpstr>
      <vt:lpstr>Why we need Services</vt:lpstr>
      <vt:lpstr>Service &amp; SOA</vt:lpstr>
      <vt:lpstr>Type of Services</vt:lpstr>
      <vt:lpstr>What is REST</vt:lpstr>
      <vt:lpstr>Resource Oriented Architecture (ROA)</vt:lpstr>
      <vt:lpstr>Features of REST</vt:lpstr>
      <vt:lpstr>Slide 11</vt:lpstr>
      <vt:lpstr>ASP.NET Web API</vt:lpstr>
      <vt:lpstr>Features of WEB API</vt:lpstr>
      <vt:lpstr>HTTP Verbs</vt:lpstr>
      <vt:lpstr>Slide 15</vt:lpstr>
      <vt:lpstr>SOAP Features</vt:lpstr>
      <vt:lpstr>SOAP vs. REST</vt:lpstr>
      <vt:lpstr>SOAP vs. REST</vt:lpstr>
      <vt:lpstr>Usage</vt:lpstr>
      <vt:lpstr>ASP.Net Web API vs. WCF</vt:lpstr>
      <vt:lpstr>WCF REST Service vs. ASP.net Web API</vt:lpstr>
      <vt:lpstr>Disadvantage of REST</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Language</dc:title>
  <dc:creator>Eyal Vardi</dc:creator>
  <cp:lastModifiedBy>Rahul Srivastava</cp:lastModifiedBy>
  <cp:revision>321</cp:revision>
  <dcterms:created xsi:type="dcterms:W3CDTF">2013-04-27T14:17:45Z</dcterms:created>
  <dcterms:modified xsi:type="dcterms:W3CDTF">2017-02-14T20:36:19Z</dcterms:modified>
</cp:coreProperties>
</file>