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36" r:id="rId2"/>
  </p:sldMasterIdLst>
  <p:notesMasterIdLst>
    <p:notesMasterId r:id="rId31"/>
  </p:notesMasterIdLst>
  <p:sldIdLst>
    <p:sldId id="256" r:id="rId3"/>
    <p:sldId id="270" r:id="rId4"/>
    <p:sldId id="271" r:id="rId5"/>
    <p:sldId id="272" r:id="rId6"/>
    <p:sldId id="28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75" r:id="rId15"/>
    <p:sldId id="273" r:id="rId16"/>
    <p:sldId id="274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305" r:id="rId28"/>
    <p:sldId id="306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8DE3541B-06DA-45DF-A891-43FE4AD16161}">
          <p14:sldIdLst>
            <p14:sldId id="256"/>
            <p14:sldId id="298"/>
            <p14:sldId id="337"/>
            <p14:sldId id="294"/>
            <p14:sldId id="296"/>
            <p14:sldId id="299"/>
            <p14:sldId id="340"/>
            <p14:sldId id="297"/>
            <p14:sldId id="346"/>
            <p14:sldId id="347"/>
            <p14:sldId id="301"/>
            <p14:sldId id="330"/>
            <p14:sldId id="300"/>
            <p14:sldId id="295"/>
            <p14:sldId id="343"/>
          </p14:sldIdLst>
        </p14:section>
        <p14:section name="RESTful" id="{DCD9E9A4-0222-4797-AD0D-4811BE2DA405}">
          <p14:sldIdLst>
            <p14:sldId id="341"/>
            <p14:sldId id="342"/>
            <p14:sldId id="336"/>
            <p14:sldId id="331"/>
            <p14:sldId id="332"/>
            <p14:sldId id="333"/>
            <p14:sldId id="334"/>
            <p14:sldId id="335"/>
            <p14:sldId id="345"/>
            <p14:sldId id="344"/>
          </p14:sldIdLst>
        </p14:section>
        <p14:section name="OData" id="{F2780A43-795A-441B-B045-B21C0FA68B00}">
          <p14:sldIdLst>
            <p14:sldId id="311"/>
            <p14:sldId id="351"/>
            <p14:sldId id="350"/>
            <p14:sldId id="352"/>
          </p14:sldIdLst>
        </p14:section>
        <p14:section name="Help Page" id="{E337B4CF-8FEF-4A13-9FD8-557E5124AFAB}">
          <p14:sldIdLst>
            <p14:sldId id="306"/>
            <p14:sldId id="339"/>
          </p14:sldIdLst>
        </p14:section>
        <p14:section name="Media Formatters" id="{B443CC50-F8BC-43D7-BAE9-7A05C307063F}">
          <p14:sldIdLst>
            <p14:sldId id="313"/>
            <p14:sldId id="303"/>
            <p14:sldId id="314"/>
          </p14:sldIdLst>
        </p14:section>
        <p14:section name="JSON &amp; XML" id="{95E542B3-55DA-4F5F-98F3-B98E6A44B084}">
          <p14:sldIdLst>
            <p14:sldId id="315"/>
            <p14:sldId id="316"/>
            <p14:sldId id="317"/>
            <p14:sldId id="318"/>
          </p14:sldIdLst>
        </p14:section>
        <p14:section name="Custom Media Formatters" id="{4259D332-D39E-44F3-A691-E012E3FCD10D}">
          <p14:sldIdLst>
            <p14:sldId id="319"/>
            <p14:sldId id="320"/>
          </p14:sldIdLst>
        </p14:section>
        <p14:section name="Content Negotiation" id="{A7D91714-D89A-4867-87CE-7E352D42A31E}">
          <p14:sldIdLst>
            <p14:sldId id="321"/>
            <p14:sldId id="322"/>
          </p14:sldIdLst>
        </p14:section>
        <p14:section name="Validations" id="{F3677621-78BC-4758-A89F-6756BFDE96AB}">
          <p14:sldIdLst>
            <p14:sldId id="325"/>
            <p14:sldId id="323"/>
            <p14:sldId id="324"/>
            <p14:sldId id="326"/>
            <p14:sldId id="327"/>
            <p14:sldId id="328"/>
            <p14:sldId id="329"/>
          </p14:sldIdLst>
        </p14:section>
        <p14:section name="Message Handlers" id="{6219EB96-03FE-427E-8C79-3D7752A7CC1C}">
          <p14:sldIdLst>
            <p14:sldId id="308"/>
            <p14:sldId id="338"/>
          </p14:sldIdLst>
        </p14:section>
        <p14:section name="Self-Hosting" id="{79A53307-53CE-49F8-92BD-00D40FB8FB39}">
          <p14:sldIdLst>
            <p14:sldId id="307"/>
          </p14:sldIdLst>
        </p14:section>
        <p14:section name="Web API Lifecycle" id="{6B52A3F6-2A2E-470D-8071-C0ACD6D04CD1}">
          <p14:sldIdLst>
            <p14:sldId id="309"/>
            <p14:sldId id="349"/>
            <p14:sldId id="348"/>
          </p14:sldIdLst>
        </p14:section>
        <p14:section name="Summary" id="{3E33BAA3-FDF8-4706-A9AC-02093FF91FEE}">
          <p14:sldIdLst>
            <p14:sldId id="293"/>
            <p14:sldId id="312"/>
            <p14:sldId id="26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73" autoAdjust="0"/>
  </p:normalViewPr>
  <p:slideViewPr>
    <p:cSldViewPr snapToGrid="0">
      <p:cViewPr varScale="1">
        <p:scale>
          <a:sx n="52" d="100"/>
          <a:sy n="52" d="100"/>
        </p:scale>
        <p:origin x="-1330" y="-82"/>
      </p:cViewPr>
      <p:guideLst>
        <p:guide orient="horz" pos="22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7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5664A-BED1-4DE7-B370-BB4582675CD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847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F4217A9-F33D-4D35-90AB-047783622248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371293C-9B5A-4F22-A807-4EF6A4741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020F8B-9747-43CA-B660-F0E1C224726B}" type="datetimeFigureOut">
              <a:rPr lang="en-IN" smtClean="0"/>
              <a:pPr/>
              <a:t>15-02-2017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3CF71629-3566-4583-B983-E9C8BA84A6F7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C3FB5FC-5229-479C-B221-9E1128E33ACF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6A33756-8B04-47FB-BC19-F5E77BF66C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B5FC-5229-479C-B221-9E1128E33ACF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3756-8B04-47FB-BC19-F5E77BF66C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F8B-9747-43CA-B660-F0E1C224726B}" type="datetimeFigureOut">
              <a:rPr lang="en-IN" smtClean="0"/>
              <a:pPr/>
              <a:t>15-02-2017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5249-9DE4-4D08-B879-411FF0BCFA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3FB5FC-5229-479C-B221-9E1128E33ACF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A33756-8B04-47FB-BC19-F5E77BF66C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F8B-9747-43CA-B660-F0E1C224726B}" type="datetimeFigureOut">
              <a:rPr lang="en-IN" smtClean="0"/>
              <a:pPr/>
              <a:t>15-02-2017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5249-9DE4-4D08-B879-411FF0BCFA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020F8B-9747-43CA-B660-F0E1C224726B}" type="datetimeFigureOut">
              <a:rPr lang="en-IN" smtClean="0"/>
              <a:pPr/>
              <a:t>15-02-2017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735249-9DE4-4D08-B879-411FF0BCFA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020F8B-9747-43CA-B660-F0E1C224726B}" type="datetimeFigureOut">
              <a:rPr lang="en-IN" smtClean="0"/>
              <a:pPr/>
              <a:t>15-02-2017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735249-9DE4-4D08-B879-411FF0BCFA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F8B-9747-43CA-B660-F0E1C224726B}" type="datetimeFigureOut">
              <a:rPr lang="en-IN" smtClean="0"/>
              <a:pPr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5249-9DE4-4D08-B879-411FF0BCFA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F8B-9747-43CA-B660-F0E1C224726B}" type="datetimeFigureOut">
              <a:rPr lang="en-IN" smtClean="0"/>
              <a:pPr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5249-9DE4-4D08-B879-411FF0BCFA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47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127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71629-3566-4583-B983-E9C8BA84A6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542233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7" cy="2283702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81258" y="6582120"/>
            <a:ext cx="378148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50" b="0" spc="150" baseline="0" dirty="0" smtClean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="" xmlns:p14="http://schemas.microsoft.com/office/powerpoint/2010/main" val="14809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8C3FB5FC-5229-479C-B221-9E1128E33ACF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C6A33756-8B04-47FB-BC19-F5E77BF66C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8C3FB5FC-5229-479C-B221-9E1128E33ACF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C6A33756-8B04-47FB-BC19-F5E77BF66C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8C3FB5FC-5229-479C-B221-9E1128E33ACF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C6A33756-8B04-47FB-BC19-F5E77BF66C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bi/powerpivot.aspx" TargetMode="External"/><Relationship Id="rId2" Type="http://schemas.openxmlformats.org/officeDocument/2006/relationships/hyperlink" Target="http://www.nerddinner.com/Services/OData.svc/$metadata" TargetMode="Externa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083617" y="5611814"/>
            <a:ext cx="3042752" cy="307777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1" spc="120" dirty="0" err="1" smtClean="0"/>
              <a:t>Rahul</a:t>
            </a:r>
            <a:r>
              <a:rPr lang="en-US" sz="2000" b="1" spc="120" dirty="0" smtClean="0"/>
              <a:t> </a:t>
            </a:r>
            <a:r>
              <a:rPr lang="en-US" sz="2000" b="1" spc="120" dirty="0" err="1" smtClean="0"/>
              <a:t>Srivastava</a:t>
            </a:r>
            <a:endParaRPr lang="en-US" sz="2000" b="1" spc="120" dirty="0"/>
          </a:p>
        </p:txBody>
      </p:sp>
      <p:sp>
        <p:nvSpPr>
          <p:cNvPr id="9" name="Rectangle 8"/>
          <p:cNvSpPr/>
          <p:nvPr/>
        </p:nvSpPr>
        <p:spPr>
          <a:xfrm>
            <a:off x="1285722" y="1662787"/>
            <a:ext cx="506741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</a:t>
            </a:r>
          </a:p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Basics</a:t>
            </a:r>
          </a:p>
          <a:p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800" dirty="0" smtClean="0"/>
              <a:t>HTTP Response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Cache-Control: private, max-age=0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Content-Type: text/html; charset=utf-8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Vary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: Accept-Encoding</a:t>
            </a:r>
          </a:p>
          <a:p>
            <a:pPr marL="0" indent="0">
              <a:buNone/>
            </a:pP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Date: </a:t>
            </a:r>
            <a:r>
              <a:rPr lang="fr-F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Thu, 31 </a:t>
            </a:r>
            <a:r>
              <a:rPr lang="fr-F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fr-F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2015 23:59:59 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GMT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Content-Length: 41309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Connection: keep-alive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Set-Cookie: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XYZ=123;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domain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=.me.com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 path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=/</a:t>
            </a:r>
            <a:b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76400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095500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2552700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009900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99" y="3442048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873152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151" y="4306344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2500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22" y="5181600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99599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HttpResponseMessage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 </a:t>
            </a:r>
            <a:r>
              <a:rPr lang="en-US" sz="4000" dirty="0" err="1" smtClean="0"/>
              <a:t>System.Net.Http</a:t>
            </a:r>
            <a:r>
              <a:rPr lang="en-US" sz="4000" dirty="0" smtClean="0"/>
              <a:t> namespace</a:t>
            </a:r>
          </a:p>
          <a:p>
            <a:r>
              <a:rPr lang="en-US" sz="4000" dirty="0" smtClean="0"/>
              <a:t>Properties:</a:t>
            </a:r>
          </a:p>
          <a:p>
            <a:pPr lvl="1"/>
            <a:r>
              <a:rPr lang="en-US" sz="2800" dirty="0" smtClean="0"/>
              <a:t>Content – </a:t>
            </a:r>
            <a:r>
              <a:rPr lang="en-US" sz="2800" dirty="0" err="1" smtClean="0"/>
              <a:t>HttpContent</a:t>
            </a:r>
            <a:endParaRPr lang="en-US" sz="2800" dirty="0"/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Headers – </a:t>
            </a:r>
            <a:r>
              <a:rPr lang="en-US" sz="2800" dirty="0" err="1" smtClean="0">
                <a:solidFill>
                  <a:srgbClr val="FF0000"/>
                </a:solidFill>
              </a:rPr>
              <a:t>HttpResponseHeaders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800" dirty="0" err="1" smtClean="0">
                <a:solidFill>
                  <a:srgbClr val="FF0000"/>
                </a:solidFill>
              </a:rPr>
              <a:t>IsSuccessStatusCode</a:t>
            </a:r>
            <a:r>
              <a:rPr lang="en-US" sz="2800" dirty="0" smtClean="0">
                <a:solidFill>
                  <a:srgbClr val="FF0000"/>
                </a:solidFill>
              </a:rPr>
              <a:t> – </a:t>
            </a:r>
            <a:r>
              <a:rPr lang="en-US" sz="2800" dirty="0" err="1" smtClean="0">
                <a:solidFill>
                  <a:srgbClr val="FF0000"/>
                </a:solidFill>
              </a:rPr>
              <a:t>bool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800" dirty="0" err="1" smtClean="0"/>
              <a:t>ReasonString</a:t>
            </a:r>
            <a:r>
              <a:rPr lang="en-US" sz="2800" dirty="0" smtClean="0"/>
              <a:t> – string</a:t>
            </a:r>
          </a:p>
          <a:p>
            <a:pPr lvl="1"/>
            <a:r>
              <a:rPr lang="en-US" sz="2800" dirty="0" err="1" smtClean="0"/>
              <a:t>RequestMessage</a:t>
            </a:r>
            <a:r>
              <a:rPr lang="en-US" sz="2800" dirty="0" smtClean="0"/>
              <a:t> – </a:t>
            </a:r>
            <a:r>
              <a:rPr lang="en-US" sz="2800" dirty="0" err="1" smtClean="0"/>
              <a:t>HttpRequestMessage</a:t>
            </a:r>
            <a:endParaRPr lang="en-US" sz="2800" dirty="0" smtClean="0"/>
          </a:p>
          <a:p>
            <a:pPr lvl="1"/>
            <a:r>
              <a:rPr lang="en-US" sz="2800" dirty="0" err="1" smtClean="0"/>
              <a:t>StatusCode</a:t>
            </a:r>
            <a:r>
              <a:rPr lang="en-US" sz="2800" dirty="0" smtClean="0"/>
              <a:t> – </a:t>
            </a:r>
            <a:r>
              <a:rPr lang="en-US" sz="2800" dirty="0" err="1" smtClean="0"/>
              <a:t>HttpStatusCode</a:t>
            </a: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0868314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Key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57800" y="1600200"/>
            <a:ext cx="3124200" cy="4525963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3200" dirty="0" err="1" smtClean="0"/>
              <a:t>HttpGet</a:t>
            </a:r>
            <a:endParaRPr lang="en-US" sz="3200" dirty="0" smtClean="0"/>
          </a:p>
          <a:p>
            <a:pPr>
              <a:buFont typeface="Courier New" pitchFamily="49" charset="0"/>
              <a:buChar char="o"/>
            </a:pPr>
            <a:r>
              <a:rPr lang="en-US" sz="3200" dirty="0" err="1" smtClean="0"/>
              <a:t>HttpPost</a:t>
            </a:r>
            <a:endParaRPr lang="en-US" sz="3200" dirty="0"/>
          </a:p>
          <a:p>
            <a:pPr>
              <a:buFont typeface="Courier New" pitchFamily="49" charset="0"/>
              <a:buChar char="o"/>
            </a:pPr>
            <a:r>
              <a:rPr lang="en-US" sz="3200" dirty="0" err="1"/>
              <a:t>HttpPut</a:t>
            </a:r>
            <a:endParaRPr lang="en-US" sz="3200" dirty="0"/>
          </a:p>
          <a:p>
            <a:pPr>
              <a:buFont typeface="Courier New" pitchFamily="49" charset="0"/>
              <a:buChar char="o"/>
            </a:pPr>
            <a:r>
              <a:rPr lang="en-US" sz="3200" dirty="0" err="1"/>
              <a:t>HttpPatch</a:t>
            </a:r>
            <a:endParaRPr lang="en-US" sz="3200" dirty="0"/>
          </a:p>
          <a:p>
            <a:pPr>
              <a:buFont typeface="Courier New" pitchFamily="49" charset="0"/>
              <a:buChar char="o"/>
            </a:pPr>
            <a:r>
              <a:rPr lang="en-US" sz="3200" dirty="0" err="1" smtClean="0"/>
              <a:t>HttpDelete</a:t>
            </a:r>
            <a:endParaRPr lang="en-US" sz="3200" dirty="0" smtClean="0"/>
          </a:p>
          <a:p>
            <a:pPr>
              <a:buFont typeface="Courier New" pitchFamily="49" charset="0"/>
              <a:buChar char="o"/>
            </a:pPr>
            <a:r>
              <a:rPr lang="en-US" sz="3200" dirty="0" err="1" smtClean="0"/>
              <a:t>HttpHead</a:t>
            </a:r>
            <a:endParaRPr lang="en-US" sz="3200" dirty="0"/>
          </a:p>
          <a:p>
            <a:pPr>
              <a:buFont typeface="Courier New" pitchFamily="49" charset="0"/>
              <a:buChar char="o"/>
            </a:pPr>
            <a:r>
              <a:rPr lang="en-US" sz="3200" dirty="0" err="1" smtClean="0"/>
              <a:t>HttpOptions</a:t>
            </a:r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35152" y="1600200"/>
            <a:ext cx="4117848" cy="452628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3200" dirty="0" err="1" smtClean="0"/>
              <a:t>AcceptVerbs</a:t>
            </a:r>
            <a:endParaRPr lang="en-US" sz="3200" dirty="0" smtClean="0"/>
          </a:p>
          <a:p>
            <a:pPr>
              <a:buFont typeface="Courier New" pitchFamily="49" charset="0"/>
              <a:buChar char="o"/>
            </a:pPr>
            <a:r>
              <a:rPr lang="en-US" sz="3200" dirty="0" smtClean="0"/>
              <a:t>Authorize</a:t>
            </a:r>
            <a:endParaRPr lang="en-US" sz="3200" dirty="0"/>
          </a:p>
          <a:p>
            <a:pPr>
              <a:buFont typeface="Courier New" pitchFamily="49" charset="0"/>
              <a:buChar char="o"/>
            </a:pPr>
            <a:r>
              <a:rPr lang="en-US" sz="3200" dirty="0" err="1" smtClean="0"/>
              <a:t>AllowAnonymous</a:t>
            </a:r>
            <a:endParaRPr lang="en-US" sz="3200" dirty="0" smtClean="0"/>
          </a:p>
          <a:p>
            <a:pPr>
              <a:buFont typeface="Courier New" pitchFamily="49" charset="0"/>
              <a:buChar char="o"/>
            </a:pPr>
            <a:r>
              <a:rPr lang="en-US" sz="3200" dirty="0" err="1" smtClean="0"/>
              <a:t>NonAction</a:t>
            </a:r>
            <a:endParaRPr lang="en-US" sz="3200" dirty="0" smtClean="0"/>
          </a:p>
          <a:p>
            <a:pPr>
              <a:buFont typeface="Courier New" pitchFamily="49" charset="0"/>
              <a:buChar char="o"/>
            </a:pPr>
            <a:r>
              <a:rPr lang="en-US" sz="3200" dirty="0" err="1"/>
              <a:t>FromBody</a:t>
            </a:r>
            <a:endParaRPr lang="en-US" sz="3200" dirty="0"/>
          </a:p>
          <a:p>
            <a:pPr>
              <a:buFont typeface="Courier New" pitchFamily="49" charset="0"/>
              <a:buChar char="o"/>
            </a:pPr>
            <a:r>
              <a:rPr lang="en-US" sz="3200" dirty="0" err="1" smtClean="0"/>
              <a:t>FromUri</a:t>
            </a:r>
            <a:endParaRPr lang="en-US" sz="3200" dirty="0" smtClean="0"/>
          </a:p>
          <a:p>
            <a:pPr>
              <a:buFont typeface="Courier New" pitchFamily="49" charset="0"/>
              <a:buChar char="o"/>
            </a:pPr>
            <a:r>
              <a:rPr lang="en-US" sz="3200" dirty="0" err="1" smtClean="0"/>
              <a:t>Queryable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6158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WebAPI Routes</a:t>
            </a:r>
            <a:endParaRPr lang="nl-NL" smtClean="0"/>
          </a:p>
        </p:txBody>
      </p:sp>
      <p:sp>
        <p:nvSpPr>
          <p:cNvPr id="29700" name="Date Placeholder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76300" y="2057400"/>
            <a:ext cx="7391400" cy="2667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5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nl-NL" dirty="0"/>
              <a:t>public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void</a:t>
            </a:r>
            <a:r>
              <a:rPr lang="nl-NL" dirty="0"/>
              <a:t> Register(</a:t>
            </a:r>
            <a:r>
              <a:rPr lang="nl-NL" dirty="0" err="1"/>
              <a:t>HttpConfiguration</a:t>
            </a:r>
            <a:r>
              <a:rPr lang="nl-NL" dirty="0"/>
              <a:t> </a:t>
            </a:r>
            <a:r>
              <a:rPr lang="nl-NL" dirty="0" err="1"/>
              <a:t>config</a:t>
            </a:r>
            <a:r>
              <a:rPr lang="nl-NL" dirty="0"/>
              <a:t>)</a:t>
            </a:r>
          </a:p>
          <a:p>
            <a:pPr>
              <a:defRPr/>
            </a:pPr>
            <a:r>
              <a:rPr lang="nl-NL" dirty="0"/>
              <a:t>{</a:t>
            </a:r>
          </a:p>
          <a:p>
            <a:pPr>
              <a:defRPr/>
            </a:pPr>
            <a:r>
              <a:rPr lang="nl-NL" dirty="0"/>
              <a:t>    </a:t>
            </a:r>
            <a:r>
              <a:rPr lang="nl-NL" dirty="0" err="1"/>
              <a:t>config.Routes.</a:t>
            </a:r>
            <a:r>
              <a:rPr lang="nl-NL" dirty="0" err="1">
                <a:solidFill>
                  <a:srgbClr val="FF0000"/>
                </a:solidFill>
              </a:rPr>
              <a:t>MapHttpRoute</a:t>
            </a:r>
            <a:r>
              <a:rPr lang="nl-NL" dirty="0"/>
              <a:t>(</a:t>
            </a:r>
          </a:p>
          <a:p>
            <a:pPr>
              <a:defRPr/>
            </a:pPr>
            <a:r>
              <a:rPr lang="nl-NL" dirty="0"/>
              <a:t>        name: "</a:t>
            </a:r>
            <a:r>
              <a:rPr lang="nl-NL" dirty="0" err="1"/>
              <a:t>DefaultApi</a:t>
            </a:r>
            <a:r>
              <a:rPr lang="nl-NL" dirty="0"/>
              <a:t>",</a:t>
            </a:r>
          </a:p>
          <a:p>
            <a:pPr>
              <a:defRPr/>
            </a:pPr>
            <a:r>
              <a:rPr lang="nl-NL" dirty="0"/>
              <a:t>        </a:t>
            </a:r>
            <a:r>
              <a:rPr lang="nl-NL" dirty="0" err="1"/>
              <a:t>routeTemplate</a:t>
            </a:r>
            <a:r>
              <a:rPr lang="nl-NL" dirty="0"/>
              <a:t>: "</a:t>
            </a:r>
            <a:r>
              <a:rPr lang="nl-NL" dirty="0" err="1"/>
              <a:t>api</a:t>
            </a:r>
            <a:r>
              <a:rPr lang="nl-NL" dirty="0"/>
              <a:t>/{controller}/{</a:t>
            </a:r>
            <a:r>
              <a:rPr lang="nl-NL" dirty="0" err="1"/>
              <a:t>id</a:t>
            </a:r>
            <a:r>
              <a:rPr lang="nl-NL" dirty="0"/>
              <a:t>}",</a:t>
            </a:r>
          </a:p>
          <a:p>
            <a:pPr>
              <a:defRPr/>
            </a:pPr>
            <a:r>
              <a:rPr lang="nl-NL" dirty="0"/>
              <a:t>        </a:t>
            </a:r>
            <a:r>
              <a:rPr lang="nl-NL" dirty="0" err="1"/>
              <a:t>defaults</a:t>
            </a:r>
            <a:r>
              <a:rPr lang="nl-NL" dirty="0"/>
              <a:t>: new { </a:t>
            </a:r>
            <a:r>
              <a:rPr lang="nl-NL" dirty="0" err="1"/>
              <a:t>id</a:t>
            </a:r>
            <a:r>
              <a:rPr lang="nl-NL" dirty="0"/>
              <a:t> = </a:t>
            </a:r>
            <a:r>
              <a:rPr lang="nl-NL" dirty="0" err="1"/>
              <a:t>RouteParameter.Optional</a:t>
            </a:r>
            <a:r>
              <a:rPr lang="nl-NL" dirty="0"/>
              <a:t> }</a:t>
            </a:r>
          </a:p>
          <a:p>
            <a:pPr>
              <a:defRPr/>
            </a:pPr>
            <a:r>
              <a:rPr lang="nl-NL" dirty="0"/>
              <a:t>    );</a:t>
            </a:r>
          </a:p>
          <a:p>
            <a:pPr>
              <a:defRPr/>
            </a:pPr>
            <a:r>
              <a:rPr lang="nl-NL" dirty="0"/>
              <a:t>}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WebAPI Controllers</a:t>
            </a:r>
            <a:endParaRPr lang="nl-NL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76300" y="2057400"/>
            <a:ext cx="7391400" cy="2667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5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nl-NL" dirty="0"/>
              <a:t>public class </a:t>
            </a:r>
            <a:r>
              <a:rPr lang="nl-NL" dirty="0" err="1"/>
              <a:t>DemoController</a:t>
            </a:r>
            <a:r>
              <a:rPr lang="nl-NL" dirty="0"/>
              <a:t> : </a:t>
            </a:r>
            <a:r>
              <a:rPr lang="nl-NL" dirty="0" err="1">
                <a:solidFill>
                  <a:srgbClr val="FF0000"/>
                </a:solidFill>
              </a:rPr>
              <a:t>ApiController</a:t>
            </a:r>
            <a:endParaRPr lang="nl-NL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nl-NL" dirty="0"/>
              <a:t>{</a:t>
            </a:r>
          </a:p>
          <a:p>
            <a:pPr>
              <a:defRPr/>
            </a:pPr>
            <a:r>
              <a:rPr lang="nl-NL" dirty="0"/>
              <a:t>    // GET </a:t>
            </a:r>
            <a:r>
              <a:rPr lang="nl-NL" dirty="0" err="1"/>
              <a:t>api</a:t>
            </a:r>
            <a:r>
              <a:rPr lang="nl-NL" dirty="0"/>
              <a:t>/demo</a:t>
            </a:r>
          </a:p>
          <a:p>
            <a:pPr>
              <a:defRPr/>
            </a:pPr>
            <a:r>
              <a:rPr lang="nl-NL" dirty="0"/>
              <a:t>    public </a:t>
            </a:r>
            <a:r>
              <a:rPr lang="nl-NL" dirty="0" err="1">
                <a:solidFill>
                  <a:srgbClr val="FF0000"/>
                </a:solidFill>
              </a:rPr>
              <a:t>IEnumerable</a:t>
            </a:r>
            <a:r>
              <a:rPr lang="nl-NL" dirty="0">
                <a:solidFill>
                  <a:srgbClr val="FF0000"/>
                </a:solidFill>
              </a:rPr>
              <a:t>&lt;string&gt; Get()</a:t>
            </a:r>
          </a:p>
          <a:p>
            <a:pPr>
              <a:defRPr/>
            </a:pPr>
            <a:r>
              <a:rPr lang="nl-NL" dirty="0"/>
              <a:t>    {</a:t>
            </a:r>
          </a:p>
          <a:p>
            <a:pPr>
              <a:defRPr/>
            </a:pPr>
            <a:r>
              <a:rPr lang="nl-NL" dirty="0"/>
              <a:t>        return new string[] { "value1", "value2" };</a:t>
            </a:r>
          </a:p>
          <a:p>
            <a:pPr>
              <a:defRPr/>
            </a:pPr>
            <a:r>
              <a:rPr lang="nl-NL" dirty="0"/>
              <a:t>    }</a:t>
            </a:r>
          </a:p>
          <a:p>
            <a:pPr>
              <a:defRPr/>
            </a:pPr>
            <a:r>
              <a:rPr lang="nl-NL" dirty="0"/>
              <a:t>}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WebAPI Routes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Couple an incoming URL to an ApiController</a:t>
            </a:r>
          </a:p>
          <a:p>
            <a:pPr lvl="1"/>
            <a:r>
              <a:rPr lang="en-US" smtClean="0"/>
              <a:t>Just like with ASP.NET MVC</a:t>
            </a:r>
          </a:p>
          <a:p>
            <a:r>
              <a:rPr lang="en-US" smtClean="0"/>
              <a:t>Create as many as you like</a:t>
            </a:r>
          </a:p>
          <a:p>
            <a:pPr lvl="1"/>
            <a:r>
              <a:rPr lang="en-US" smtClean="0"/>
              <a:t>The ordering is important!</a:t>
            </a:r>
          </a:p>
          <a:p>
            <a:endParaRPr lang="en-US" smtClean="0"/>
          </a:p>
        </p:txBody>
      </p:sp>
      <p:sp>
        <p:nvSpPr>
          <p:cNvPr id="28676" name="Tijdelijke aanduiding voor datum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 negotiation</a:t>
            </a:r>
          </a:p>
        </p:txBody>
      </p:sp>
      <p:sp>
        <p:nvSpPr>
          <p:cNvPr id="3072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What resource we send != how we send it</a:t>
            </a:r>
          </a:p>
          <a:p>
            <a:pPr lvl="1"/>
            <a:r>
              <a:rPr lang="en-US" smtClean="0"/>
              <a:t>JSON of XML: a book resource is still a book resource</a:t>
            </a:r>
          </a:p>
          <a:p>
            <a:endParaRPr lang="en-US" smtClean="0"/>
          </a:p>
        </p:txBody>
      </p:sp>
      <p:sp>
        <p:nvSpPr>
          <p:cNvPr id="30724" name="Tijdelijke aanduiding voor datum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MediaTypeFormatter</a:t>
            </a:r>
          </a:p>
        </p:txBody>
      </p:sp>
      <p:sp>
        <p:nvSpPr>
          <p:cNvPr id="31747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media type specifies the serialization format</a:t>
            </a:r>
          </a:p>
          <a:p>
            <a:pPr lvl="1"/>
            <a:r>
              <a:rPr lang="en-US" smtClean="0"/>
              <a:t>JSON, XML, Word, PDF, VCard etc</a:t>
            </a:r>
          </a:p>
          <a:p>
            <a:r>
              <a:rPr lang="en-US" smtClean="0"/>
              <a:t>The MediaTypeFormatter (de)serializes</a:t>
            </a:r>
          </a:p>
          <a:p>
            <a:pPr lvl="1"/>
            <a:r>
              <a:rPr lang="en-US" smtClean="0"/>
              <a:t>HTTP &lt;&gt; CLR type</a:t>
            </a:r>
          </a:p>
          <a:p>
            <a:r>
              <a:rPr lang="en-US" smtClean="0"/>
              <a:t>Content negotiation determines the serialized format</a:t>
            </a:r>
          </a:p>
          <a:p>
            <a:pPr lvl="1"/>
            <a:r>
              <a:rPr lang="en-US" smtClean="0"/>
              <a:t>The client uses the HTTP Accept header</a:t>
            </a:r>
          </a:p>
          <a:p>
            <a:endParaRPr lang="en-US" smtClean="0"/>
          </a:p>
        </p:txBody>
      </p:sp>
      <p:sp>
        <p:nvSpPr>
          <p:cNvPr id="31748" name="Tijdelijke aanduiding voor datum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Methods</a:t>
            </a:r>
          </a:p>
        </p:txBody>
      </p:sp>
      <p:sp>
        <p:nvSpPr>
          <p:cNvPr id="33795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HTTP supports many HTTP Methods</a:t>
            </a:r>
          </a:p>
          <a:p>
            <a:pPr lvl="1"/>
            <a:r>
              <a:rPr lang="en-US" smtClean="0"/>
              <a:t>With HTML we only use two</a:t>
            </a:r>
          </a:p>
          <a:p>
            <a:r>
              <a:rPr lang="en-US" smtClean="0"/>
              <a:t>The HTTP Method determines our goal</a:t>
            </a:r>
          </a:p>
          <a:p>
            <a:pPr lvl="1"/>
            <a:r>
              <a:rPr lang="en-US" smtClean="0"/>
              <a:t>Just like the database CRUD actions</a:t>
            </a:r>
          </a:p>
          <a:p>
            <a:endParaRPr lang="en-US" smtClean="0"/>
          </a:p>
        </p:txBody>
      </p:sp>
      <p:sp>
        <p:nvSpPr>
          <p:cNvPr id="33796" name="Tijdelijke aanduiding voor datum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Methods</a:t>
            </a:r>
          </a:p>
        </p:txBody>
      </p:sp>
      <p:sp>
        <p:nvSpPr>
          <p:cNvPr id="34820" name="Tijdelijke aanduiding voor datum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769938" y="1905000"/>
          <a:ext cx="7604126" cy="2967036"/>
        </p:xfrm>
        <a:graphic>
          <a:graphicData uri="http://schemas.openxmlformats.org/drawingml/2006/table">
            <a:tbl>
              <a:tblPr firstRow="1" bandRow="1"/>
              <a:tblGrid>
                <a:gridCol w="3802063"/>
                <a:gridCol w="3802063"/>
              </a:tblGrid>
              <a:tr h="4945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nl-NL" sz="2400" dirty="0" smtClean="0"/>
                        <a:t>Aktie</a:t>
                      </a:r>
                      <a:endParaRPr lang="nl-NL" sz="2400" dirty="0"/>
                    </a:p>
                  </a:txBody>
                  <a:tcPr marL="91459" marR="91459" marT="60967" marB="6096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nl-NL" sz="2400" dirty="0" smtClean="0"/>
                        <a:t>HTTP Method</a:t>
                      </a:r>
                      <a:endParaRPr lang="nl-NL" sz="2400" dirty="0"/>
                    </a:p>
                  </a:txBody>
                  <a:tcPr marL="91459" marR="91459" marT="60967" marB="6096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945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nl-NL" sz="2400" dirty="0" smtClean="0"/>
                        <a:t>Create</a:t>
                      </a:r>
                      <a:endParaRPr lang="nl-NL" sz="2400" dirty="0"/>
                    </a:p>
                  </a:txBody>
                  <a:tcPr marL="91459" marR="91459" marT="60967" marB="6096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nl-NL" sz="2400" dirty="0" smtClean="0"/>
                        <a:t>POST</a:t>
                      </a:r>
                      <a:endParaRPr lang="nl-NL" sz="2400" dirty="0"/>
                    </a:p>
                  </a:txBody>
                  <a:tcPr marL="91459" marR="91459" marT="60967" marB="6096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945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nl-NL" sz="2400" dirty="0" smtClean="0"/>
                        <a:t>Read</a:t>
                      </a:r>
                      <a:endParaRPr lang="nl-NL" sz="2400" dirty="0"/>
                    </a:p>
                  </a:txBody>
                  <a:tcPr marL="91459" marR="91459" marT="60967" marB="6096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nl-NL" sz="2400" dirty="0" smtClean="0"/>
                        <a:t>GET</a:t>
                      </a:r>
                      <a:endParaRPr lang="nl-NL" sz="2400" dirty="0"/>
                    </a:p>
                  </a:txBody>
                  <a:tcPr marL="91459" marR="91459" marT="60967" marB="6096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945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 smtClean="0"/>
                        <a:t>Update (</a:t>
                      </a:r>
                      <a:r>
                        <a:rPr lang="nl-NL" sz="2400" dirty="0" err="1" smtClean="0"/>
                        <a:t>completly</a:t>
                      </a:r>
                      <a:r>
                        <a:rPr lang="nl-NL" sz="2400" baseline="0" dirty="0" smtClean="0"/>
                        <a:t> </a:t>
                      </a:r>
                      <a:r>
                        <a:rPr lang="nl-NL" sz="2400" baseline="0" dirty="0" err="1" smtClean="0"/>
                        <a:t>replace</a:t>
                      </a:r>
                      <a:r>
                        <a:rPr lang="nl-NL" sz="2400" dirty="0" smtClean="0"/>
                        <a:t>)</a:t>
                      </a:r>
                    </a:p>
                  </a:txBody>
                  <a:tcPr marL="91459" marR="91459" marT="60967" marB="6096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nl-NL" sz="2400" dirty="0" smtClean="0"/>
                        <a:t>PUT</a:t>
                      </a:r>
                      <a:endParaRPr lang="nl-NL" sz="2400" dirty="0"/>
                    </a:p>
                  </a:txBody>
                  <a:tcPr marL="91459" marR="91459" marT="60967" marB="6096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945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 smtClean="0"/>
                        <a:t>Update (</a:t>
                      </a:r>
                      <a:r>
                        <a:rPr lang="nl-NL" sz="2400" dirty="0" err="1" smtClean="0"/>
                        <a:t>partial</a:t>
                      </a:r>
                      <a:r>
                        <a:rPr lang="nl-NL" sz="2400" dirty="0" smtClean="0"/>
                        <a:t> </a:t>
                      </a:r>
                      <a:r>
                        <a:rPr lang="nl-NL" sz="2400" dirty="0" err="1" smtClean="0"/>
                        <a:t>replace</a:t>
                      </a:r>
                      <a:r>
                        <a:rPr lang="nl-NL" sz="2400" dirty="0" smtClean="0"/>
                        <a:t>)</a:t>
                      </a:r>
                    </a:p>
                  </a:txBody>
                  <a:tcPr marL="91459" marR="91459" marT="60967" marB="6096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nl-NL" sz="2400" dirty="0" smtClean="0"/>
                        <a:t>PATCH</a:t>
                      </a:r>
                      <a:endParaRPr lang="nl-NL" sz="2400" dirty="0"/>
                    </a:p>
                  </a:txBody>
                  <a:tcPr marL="91459" marR="91459" marT="60967" marB="6096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945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 smtClean="0"/>
                        <a:t>Delete</a:t>
                      </a:r>
                    </a:p>
                  </a:txBody>
                  <a:tcPr marL="91459" marR="91459" marT="60967" marB="6096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nl-NL" sz="2400" dirty="0" smtClean="0"/>
                        <a:t>DELETE</a:t>
                      </a:r>
                      <a:endParaRPr lang="nl-NL" sz="2400" dirty="0"/>
                    </a:p>
                  </a:txBody>
                  <a:tcPr marL="91459" marR="91459" marT="60967" marB="6096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ASP.NET WebAPI</a:t>
            </a:r>
          </a:p>
        </p:txBody>
      </p:sp>
      <p:sp>
        <p:nvSpPr>
          <p:cNvPr id="24579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1219200" y="1263650"/>
            <a:ext cx="6324600" cy="477361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i="1" smtClean="0"/>
          </a:p>
          <a:p>
            <a:pPr marL="0" indent="0" algn="ctr">
              <a:buFontTx/>
              <a:buNone/>
            </a:pPr>
            <a:endParaRPr lang="en-US" i="1" smtClean="0"/>
          </a:p>
          <a:p>
            <a:pPr marL="0" indent="0" algn="ctr">
              <a:buFontTx/>
              <a:buNone/>
            </a:pPr>
            <a:endParaRPr lang="en-US" i="1" smtClean="0"/>
          </a:p>
          <a:p>
            <a:pPr marL="0" indent="0" algn="ctr">
              <a:buFontTx/>
              <a:buNone/>
            </a:pPr>
            <a:r>
              <a:rPr lang="en-US" i="1" smtClean="0"/>
              <a:t>ASP.NET Web API is a framework that makes it easy to build HTTP and REST services using the  .NET framework.</a:t>
            </a:r>
          </a:p>
          <a:p>
            <a:pPr marL="0" indent="0">
              <a:buFontTx/>
              <a:buNone/>
            </a:pPr>
            <a:endParaRPr lang="en-US" smtClean="0"/>
          </a:p>
        </p:txBody>
      </p:sp>
      <p:sp>
        <p:nvSpPr>
          <p:cNvPr id="24580" name="Tijdelijke aanduiding voor datum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WebAPI HTTP Methods</a:t>
            </a:r>
            <a:endParaRPr lang="nl-NL" smtClean="0"/>
          </a:p>
        </p:txBody>
      </p:sp>
      <p:sp>
        <p:nvSpPr>
          <p:cNvPr id="35844" name="Date Placeholder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85444" y="1645920"/>
            <a:ext cx="7391400" cy="428244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5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nl-NL" dirty="0"/>
              <a:t>public class </a:t>
            </a:r>
            <a:r>
              <a:rPr lang="nl-NL" dirty="0" err="1"/>
              <a:t>DemoController</a:t>
            </a:r>
            <a:r>
              <a:rPr lang="nl-NL" dirty="0"/>
              <a:t> : </a:t>
            </a:r>
            <a:r>
              <a:rPr lang="nl-NL" dirty="0" err="1"/>
              <a:t>ApiController</a:t>
            </a:r>
            <a:r>
              <a:rPr lang="nl-NL" dirty="0"/>
              <a:t> {</a:t>
            </a:r>
          </a:p>
          <a:p>
            <a:pPr>
              <a:defRPr/>
            </a:pPr>
            <a:r>
              <a:rPr lang="nl-NL" dirty="0"/>
              <a:t>    // GET </a:t>
            </a:r>
            <a:r>
              <a:rPr lang="nl-NL" dirty="0" err="1"/>
              <a:t>api</a:t>
            </a:r>
            <a:r>
              <a:rPr lang="nl-NL" dirty="0"/>
              <a:t>/demo</a:t>
            </a:r>
          </a:p>
          <a:p>
            <a:pPr>
              <a:defRPr/>
            </a:pPr>
            <a:r>
              <a:rPr lang="nl-NL" dirty="0"/>
              <a:t>    public </a:t>
            </a:r>
            <a:r>
              <a:rPr lang="nl-NL" dirty="0" err="1"/>
              <a:t>IEnumerable</a:t>
            </a:r>
            <a:r>
              <a:rPr lang="nl-NL" dirty="0"/>
              <a:t>&lt;string&gt; </a:t>
            </a:r>
            <a:r>
              <a:rPr lang="nl-NL" dirty="0">
                <a:solidFill>
                  <a:srgbClr val="FF0000"/>
                </a:solidFill>
              </a:rPr>
              <a:t>Get</a:t>
            </a:r>
            <a:r>
              <a:rPr lang="nl-NL" dirty="0"/>
              <a:t>()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/>
              <a:t>    // GET </a:t>
            </a:r>
            <a:r>
              <a:rPr lang="nl-NL" dirty="0" err="1"/>
              <a:t>api</a:t>
            </a:r>
            <a:r>
              <a:rPr lang="nl-NL" dirty="0"/>
              <a:t>/demo/5</a:t>
            </a:r>
          </a:p>
          <a:p>
            <a:pPr>
              <a:defRPr/>
            </a:pPr>
            <a:r>
              <a:rPr lang="nl-NL" dirty="0"/>
              <a:t>    public string </a:t>
            </a:r>
            <a:r>
              <a:rPr lang="nl-NL" dirty="0">
                <a:solidFill>
                  <a:srgbClr val="FF0000"/>
                </a:solidFill>
              </a:rPr>
              <a:t>Get</a:t>
            </a:r>
            <a:r>
              <a:rPr lang="nl-NL" dirty="0"/>
              <a:t>(int </a:t>
            </a:r>
            <a:r>
              <a:rPr lang="nl-NL" dirty="0" err="1"/>
              <a:t>id</a:t>
            </a:r>
            <a:r>
              <a:rPr lang="nl-NL" dirty="0"/>
              <a:t>)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/>
              <a:t>    // POST </a:t>
            </a:r>
            <a:r>
              <a:rPr lang="nl-NL" dirty="0" err="1"/>
              <a:t>api</a:t>
            </a:r>
            <a:r>
              <a:rPr lang="nl-NL" dirty="0"/>
              <a:t>/demo</a:t>
            </a:r>
          </a:p>
          <a:p>
            <a:pPr>
              <a:defRPr/>
            </a:pPr>
            <a:r>
              <a:rPr lang="nl-NL" dirty="0"/>
              <a:t>    public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>
                <a:solidFill>
                  <a:srgbClr val="FF0000"/>
                </a:solidFill>
              </a:rPr>
              <a:t>Post</a:t>
            </a:r>
            <a:r>
              <a:rPr lang="nl-NL" dirty="0"/>
              <a:t>([</a:t>
            </a:r>
            <a:r>
              <a:rPr lang="nl-NL" dirty="0" err="1"/>
              <a:t>FromBody</a:t>
            </a:r>
            <a:r>
              <a:rPr lang="nl-NL" dirty="0"/>
              <a:t>]string </a:t>
            </a:r>
            <a:r>
              <a:rPr lang="nl-NL" dirty="0" err="1"/>
              <a:t>value</a:t>
            </a:r>
            <a:r>
              <a:rPr lang="nl-NL" dirty="0"/>
              <a:t>)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/>
              <a:t>    // PUT </a:t>
            </a:r>
            <a:r>
              <a:rPr lang="nl-NL" dirty="0" err="1"/>
              <a:t>api</a:t>
            </a:r>
            <a:r>
              <a:rPr lang="nl-NL" dirty="0"/>
              <a:t>/demo/5</a:t>
            </a:r>
          </a:p>
          <a:p>
            <a:pPr>
              <a:defRPr/>
            </a:pPr>
            <a:r>
              <a:rPr lang="nl-NL" dirty="0"/>
              <a:t>    public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>
                <a:solidFill>
                  <a:srgbClr val="FF0000"/>
                </a:solidFill>
              </a:rPr>
              <a:t>Put</a:t>
            </a:r>
            <a:r>
              <a:rPr lang="nl-NL" dirty="0"/>
              <a:t>(int </a:t>
            </a:r>
            <a:r>
              <a:rPr lang="nl-NL" dirty="0" err="1"/>
              <a:t>id</a:t>
            </a:r>
            <a:r>
              <a:rPr lang="nl-NL" dirty="0"/>
              <a:t>, [</a:t>
            </a:r>
            <a:r>
              <a:rPr lang="nl-NL" dirty="0" err="1"/>
              <a:t>FromBody</a:t>
            </a:r>
            <a:r>
              <a:rPr lang="nl-NL" dirty="0"/>
              <a:t>]string </a:t>
            </a:r>
            <a:r>
              <a:rPr lang="nl-NL" dirty="0" err="1"/>
              <a:t>value</a:t>
            </a:r>
            <a:r>
              <a:rPr lang="nl-NL" dirty="0"/>
              <a:t>)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/>
              <a:t>    // DELETE </a:t>
            </a:r>
            <a:r>
              <a:rPr lang="nl-NL" dirty="0" err="1"/>
              <a:t>api</a:t>
            </a:r>
            <a:r>
              <a:rPr lang="nl-NL" dirty="0"/>
              <a:t>/demo/5</a:t>
            </a:r>
          </a:p>
          <a:p>
            <a:pPr>
              <a:defRPr/>
            </a:pPr>
            <a:r>
              <a:rPr lang="nl-NL" dirty="0"/>
              <a:t>    public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>
                <a:solidFill>
                  <a:srgbClr val="FF0000"/>
                </a:solidFill>
              </a:rPr>
              <a:t>Delet</a:t>
            </a:r>
            <a:r>
              <a:rPr lang="nl-NL" dirty="0"/>
              <a:t>e(int </a:t>
            </a:r>
            <a:r>
              <a:rPr lang="nl-NL" dirty="0" err="1"/>
              <a:t>id</a:t>
            </a:r>
            <a:r>
              <a:rPr lang="nl-NL" dirty="0"/>
              <a:t>)</a:t>
            </a:r>
          </a:p>
          <a:p>
            <a:pPr>
              <a:defRPr/>
            </a:pPr>
            <a:r>
              <a:rPr lang="nl-NL" dirty="0"/>
              <a:t>}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Hypermedia - Roy T. Fielding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1219200" y="1263650"/>
            <a:ext cx="6477000" cy="4773613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  <a:defRPr/>
            </a:pPr>
            <a:endParaRPr lang="en-US" i="1" dirty="0" smtClean="0"/>
          </a:p>
          <a:p>
            <a:pPr marL="0" indent="0" algn="ctr">
              <a:buFontTx/>
              <a:buNone/>
              <a:defRPr/>
            </a:pPr>
            <a:r>
              <a:rPr lang="en-US" i="1" dirty="0" smtClean="0"/>
              <a:t>Hypermedia is defined by the presence of application control information embedded within, or as a layer above, the presentation of information. Distributed hypermedia allows the presentation and control information to be stored at remote locations.</a:t>
            </a:r>
          </a:p>
          <a:p>
            <a:pPr marL="0" indent="0" algn="ctr">
              <a:buFontTx/>
              <a:buNone/>
              <a:defRPr/>
            </a:pPr>
            <a:endParaRPr lang="en-US" i="1" dirty="0" smtClean="0"/>
          </a:p>
          <a:p>
            <a:pPr marL="0" indent="0" algn="ctr">
              <a:buFontTx/>
              <a:buNone/>
              <a:defRPr/>
            </a:pPr>
            <a:r>
              <a:rPr lang="en-US" sz="1800" b="0" dirty="0" smtClean="0"/>
              <a:t>Roy T. Fielding</a:t>
            </a:r>
            <a:endParaRPr lang="en-US" b="0" i="1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36868" name="Tijdelijke aanduiding voor datum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Richardson Maturity Model</a:t>
            </a:r>
          </a:p>
        </p:txBody>
      </p:sp>
      <p:sp>
        <p:nvSpPr>
          <p:cNvPr id="37892" name="Tijdelijke aanduiding voor datum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7893" name="Picture 2" descr="Fig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542" y="1316736"/>
            <a:ext cx="6410325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OData Protocol</a:t>
            </a:r>
          </a:p>
        </p:txBody>
      </p:sp>
      <p:sp>
        <p:nvSpPr>
          <p:cNvPr id="38915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Open Data Protocol (OData)</a:t>
            </a:r>
          </a:p>
          <a:p>
            <a:pPr lvl="1"/>
            <a:r>
              <a:rPr lang="en-US" smtClean="0"/>
              <a:t>A hypermedia web protocol for retrieving and updating data.</a:t>
            </a:r>
          </a:p>
          <a:p>
            <a:pPr lvl="1"/>
            <a:r>
              <a:rPr lang="en-US" smtClean="0"/>
              <a:t>Based on the W3C AtomPub standard</a:t>
            </a:r>
          </a:p>
          <a:p>
            <a:r>
              <a:rPr lang="en-US" smtClean="0"/>
              <a:t>Can include metadata</a:t>
            </a:r>
          </a:p>
          <a:p>
            <a:r>
              <a:rPr lang="en-US" smtClean="0"/>
              <a:t>WCF Data Services is an implementation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38916" name="Tijdelijke aanduiding voor datum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OData metadata</a:t>
            </a:r>
          </a:p>
        </p:txBody>
      </p:sp>
      <p:sp>
        <p:nvSpPr>
          <p:cNvPr id="39939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An OData service can return metadata</a:t>
            </a:r>
          </a:p>
          <a:p>
            <a:pPr lvl="1"/>
            <a:r>
              <a:rPr lang="nl-NL" smtClean="0">
                <a:hlinkClick r:id="rId2"/>
              </a:rPr>
              <a:t>http://www.nerddinner.com/Services/OData.svc/$metadata</a:t>
            </a:r>
            <a:endParaRPr lang="en-US" smtClean="0"/>
          </a:p>
          <a:p>
            <a:r>
              <a:rPr lang="en-US" smtClean="0"/>
              <a:t>Enables generic clients like </a:t>
            </a:r>
            <a:r>
              <a:rPr lang="en-US" smtClean="0">
                <a:hlinkClick r:id="rId3"/>
              </a:rPr>
              <a:t>PowerPivot for Excel</a:t>
            </a:r>
            <a:r>
              <a:rPr lang="en-US" smtClean="0"/>
              <a:t>	</a:t>
            </a:r>
          </a:p>
          <a:p>
            <a:endParaRPr lang="en-US" smtClean="0"/>
          </a:p>
        </p:txBody>
      </p:sp>
      <p:sp>
        <p:nvSpPr>
          <p:cNvPr id="39940" name="Tijdelijke aanduiding voor datum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ASP.NET WebAPI and OData</a:t>
            </a:r>
          </a:p>
        </p:txBody>
      </p:sp>
      <p:sp>
        <p:nvSpPr>
          <p:cNvPr id="4096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Standard ApiController’s support basic querying</a:t>
            </a:r>
          </a:p>
          <a:p>
            <a:pPr lvl="1"/>
            <a:r>
              <a:rPr lang="en-US" smtClean="0"/>
              <a:t>$filter</a:t>
            </a:r>
          </a:p>
          <a:p>
            <a:pPr lvl="1"/>
            <a:r>
              <a:rPr lang="en-US" smtClean="0"/>
              <a:t>$orderby</a:t>
            </a:r>
          </a:p>
          <a:p>
            <a:pPr lvl="1"/>
            <a:r>
              <a:rPr lang="en-US" smtClean="0"/>
              <a:t>$skip</a:t>
            </a:r>
          </a:p>
          <a:p>
            <a:pPr lvl="1"/>
            <a:r>
              <a:rPr lang="en-US" smtClean="0"/>
              <a:t>$take</a:t>
            </a:r>
          </a:p>
          <a:p>
            <a:pPr lvl="1"/>
            <a:r>
              <a:rPr lang="en-US" smtClean="0"/>
              <a:t>$expand and $select support coming soon</a:t>
            </a:r>
          </a:p>
          <a:p>
            <a:r>
              <a:rPr lang="en-US" smtClean="0"/>
              <a:t>Needs to be explicitly enabled</a:t>
            </a:r>
          </a:p>
        </p:txBody>
      </p:sp>
      <p:sp>
        <p:nvSpPr>
          <p:cNvPr id="40964" name="Tijdelijke aanduiding voor datum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7" name="Rectangle 4"/>
          <p:cNvSpPr/>
          <p:nvPr/>
        </p:nvSpPr>
        <p:spPr bwMode="auto">
          <a:xfrm>
            <a:off x="914400" y="4038600"/>
            <a:ext cx="7391400" cy="1905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5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nl-NL" dirty="0"/>
              <a:t>public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void</a:t>
            </a:r>
            <a:r>
              <a:rPr lang="nl-NL" dirty="0"/>
              <a:t> Register(</a:t>
            </a:r>
            <a:r>
              <a:rPr lang="nl-NL" dirty="0" err="1"/>
              <a:t>HttpConfiguration</a:t>
            </a:r>
            <a:r>
              <a:rPr lang="nl-NL" dirty="0"/>
              <a:t> </a:t>
            </a:r>
            <a:r>
              <a:rPr lang="nl-NL" dirty="0" err="1"/>
              <a:t>config</a:t>
            </a:r>
            <a:r>
              <a:rPr lang="nl-NL" dirty="0"/>
              <a:t>)</a:t>
            </a:r>
          </a:p>
          <a:p>
            <a:pPr>
              <a:defRPr/>
            </a:pPr>
            <a:r>
              <a:rPr lang="nl-NL" dirty="0"/>
              <a:t>{</a:t>
            </a:r>
          </a:p>
          <a:p>
            <a:pPr>
              <a:defRPr/>
            </a:pPr>
            <a:r>
              <a:rPr lang="nl-NL" dirty="0"/>
              <a:t>    //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config</a:t>
            </a: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/>
              <a:t>    </a:t>
            </a:r>
            <a:r>
              <a:rPr lang="nl-NL" dirty="0" err="1">
                <a:solidFill>
                  <a:srgbClr val="FF0000"/>
                </a:solidFill>
              </a:rPr>
              <a:t>config.EnableQuerySupport</a:t>
            </a:r>
            <a:r>
              <a:rPr lang="nl-NL" dirty="0">
                <a:solidFill>
                  <a:srgbClr val="FF0000"/>
                </a:solidFill>
              </a:rPr>
              <a:t>();</a:t>
            </a:r>
          </a:p>
          <a:p>
            <a:pPr>
              <a:defRPr/>
            </a:pPr>
            <a:r>
              <a:rPr lang="nl-NL" dirty="0"/>
              <a:t>}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OData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OData is a standardized protocol for creating and consuming data APIs.</a:t>
            </a:r>
          </a:p>
        </p:txBody>
      </p:sp>
      <p:pic>
        <p:nvPicPr>
          <p:cNvPr id="4098" name="Picture 2" descr="Open Data Protocol - .NET/Silverlight/WP7 Libraries and Frame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6264" y="22860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8698" y="2496940"/>
            <a:ext cx="5166603" cy="391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4596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/>
              <a:t>Query string options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35839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$Expand</a:t>
            </a:r>
          </a:p>
          <a:p>
            <a:pPr lvl="1">
              <a:defRPr/>
            </a:pPr>
            <a:r>
              <a:rPr lang="en-US" sz="2400" dirty="0" smtClean="0">
                <a:latin typeface="Consolas" pitchFamily="49" charset="0"/>
              </a:rPr>
              <a:t>/Customers(ALFKI)?$expand=</a:t>
            </a:r>
            <a:r>
              <a:rPr lang="en-US" sz="2400" dirty="0" err="1" smtClean="0">
                <a:latin typeface="Consolas" pitchFamily="49" charset="0"/>
              </a:rPr>
              <a:t>Orders.Employees</a:t>
            </a:r>
            <a:endParaRPr lang="en-US" sz="2400" dirty="0" smtClean="0">
              <a:latin typeface="Consolas" pitchFamily="49" charset="0"/>
            </a:endParaRPr>
          </a:p>
          <a:p>
            <a:pPr lvl="1">
              <a:defRPr/>
            </a:pPr>
            <a:endParaRPr lang="en-US" sz="1000" dirty="0" smtClean="0">
              <a:latin typeface="Consolas" pitchFamily="49" charset="0"/>
            </a:endParaRPr>
          </a:p>
          <a:p>
            <a:pPr>
              <a:defRPr/>
            </a:pPr>
            <a:r>
              <a:rPr lang="en-US" b="1" dirty="0" smtClean="0"/>
              <a:t>$</a:t>
            </a:r>
            <a:r>
              <a:rPr lang="en-US" b="1" dirty="0" err="1" smtClean="0"/>
              <a:t>Orderby</a:t>
            </a:r>
            <a:endParaRPr lang="en-US" b="1" dirty="0" smtClean="0"/>
          </a:p>
          <a:p>
            <a:pPr lvl="1">
              <a:defRPr/>
            </a:pPr>
            <a:r>
              <a:rPr lang="en-US" sz="2400" dirty="0" smtClean="0">
                <a:latin typeface="Consolas" pitchFamily="49" charset="0"/>
              </a:rPr>
              <a:t>/Customers?$</a:t>
            </a:r>
            <a:r>
              <a:rPr lang="en-US" sz="2400" dirty="0" err="1" smtClean="0">
                <a:latin typeface="Consolas" pitchFamily="49" charset="0"/>
              </a:rPr>
              <a:t>orderby</a:t>
            </a:r>
            <a:r>
              <a:rPr lang="en-US" sz="2400" dirty="0" smtClean="0">
                <a:latin typeface="Consolas" pitchFamily="49" charset="0"/>
              </a:rPr>
              <a:t>=City </a:t>
            </a:r>
            <a:r>
              <a:rPr lang="en-US" sz="2400" dirty="0" err="1" smtClean="0">
                <a:latin typeface="Consolas" pitchFamily="49" charset="0"/>
              </a:rPr>
              <a:t>desc</a:t>
            </a:r>
            <a:r>
              <a:rPr lang="en-US" sz="2400" dirty="0" smtClean="0">
                <a:latin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</a:rPr>
              <a:t>CompanyName</a:t>
            </a:r>
            <a:endParaRPr lang="en-US" sz="2400" dirty="0" smtClean="0">
              <a:latin typeface="Consolas" pitchFamily="49" charset="0"/>
            </a:endParaRPr>
          </a:p>
          <a:p>
            <a:pPr lvl="1">
              <a:defRPr/>
            </a:pPr>
            <a:endParaRPr lang="en-US" sz="1000" dirty="0" smtClean="0">
              <a:latin typeface="Consolas" pitchFamily="49" charset="0"/>
            </a:endParaRPr>
          </a:p>
          <a:p>
            <a:pPr>
              <a:defRPr/>
            </a:pPr>
            <a:r>
              <a:rPr lang="en-US" b="1" dirty="0" smtClean="0"/>
              <a:t>$Skip</a:t>
            </a:r>
          </a:p>
          <a:p>
            <a:pPr lvl="1">
              <a:defRPr/>
            </a:pPr>
            <a:r>
              <a:rPr lang="en-US" sz="2400" dirty="0" smtClean="0">
                <a:latin typeface="Consolas" pitchFamily="49" charset="0"/>
              </a:rPr>
              <a:t>/Customers?$skip=10</a:t>
            </a:r>
          </a:p>
          <a:p>
            <a:pPr lvl="1">
              <a:defRPr/>
            </a:pPr>
            <a:endParaRPr lang="en-US" sz="1000" dirty="0" smtClean="0">
              <a:latin typeface="Consolas" pitchFamily="49" charset="0"/>
            </a:endParaRPr>
          </a:p>
          <a:p>
            <a:pPr>
              <a:defRPr/>
            </a:pPr>
            <a:r>
              <a:rPr lang="en-US" b="1" dirty="0" smtClean="0"/>
              <a:t>$Top</a:t>
            </a:r>
          </a:p>
          <a:p>
            <a:pPr lvl="1">
              <a:defRPr/>
            </a:pPr>
            <a:r>
              <a:rPr lang="en-US" sz="2400" dirty="0" smtClean="0">
                <a:latin typeface="Consolas" pitchFamily="49" charset="0"/>
              </a:rPr>
              <a:t>/Orders?$</a:t>
            </a:r>
            <a:r>
              <a:rPr lang="en-US" sz="2400" dirty="0" err="1" smtClean="0">
                <a:latin typeface="Consolas" pitchFamily="49" charset="0"/>
              </a:rPr>
              <a:t>orderby</a:t>
            </a:r>
            <a:r>
              <a:rPr lang="en-US" sz="2400" dirty="0" smtClean="0">
                <a:latin typeface="Consolas" pitchFamily="49" charset="0"/>
              </a:rPr>
              <a:t>=</a:t>
            </a:r>
            <a:r>
              <a:rPr lang="en-US" sz="2400" dirty="0" err="1" smtClean="0">
                <a:latin typeface="Consolas" pitchFamily="49" charset="0"/>
              </a:rPr>
              <a:t>TotalDue</a:t>
            </a:r>
            <a:r>
              <a:rPr lang="en-US" sz="2400" dirty="0" smtClean="0">
                <a:latin typeface="Consolas" pitchFamily="49" charset="0"/>
              </a:rPr>
              <a:t>&amp;$top=5</a:t>
            </a:r>
          </a:p>
          <a:p>
            <a:pPr lvl="1">
              <a:defRPr/>
            </a:pPr>
            <a:endParaRPr lang="en-US" sz="1000" dirty="0" smtClean="0">
              <a:latin typeface="Consolas" pitchFamily="49" charset="0"/>
            </a:endParaRPr>
          </a:p>
          <a:p>
            <a:pPr>
              <a:defRPr/>
            </a:pPr>
            <a:r>
              <a:rPr lang="en-US" b="1" dirty="0" smtClean="0"/>
              <a:t>$Filter</a:t>
            </a:r>
          </a:p>
          <a:p>
            <a:pPr lvl="1">
              <a:defRPr/>
            </a:pPr>
            <a:r>
              <a:rPr lang="en-US" sz="2400" dirty="0" smtClean="0">
                <a:latin typeface="Consolas" pitchFamily="49" charset="0"/>
              </a:rPr>
              <a:t>/Customers?$filter=City </a:t>
            </a:r>
            <a:r>
              <a:rPr lang="en-US" sz="2400" dirty="0" err="1" smtClean="0">
                <a:latin typeface="Consolas" pitchFamily="49" charset="0"/>
              </a:rPr>
              <a:t>eq</a:t>
            </a:r>
            <a:r>
              <a:rPr lang="en-US" sz="2400" dirty="0" smtClean="0">
                <a:latin typeface="Consolas" pitchFamily="49" charset="0"/>
              </a:rPr>
              <a:t> ‘London’</a:t>
            </a:r>
            <a:endParaRPr lang="en-US" sz="2400" dirty="0"/>
          </a:p>
        </p:txBody>
      </p:sp>
      <p:pic>
        <p:nvPicPr>
          <p:cNvPr id="4" name="Picture 2" descr="Open Data Protocol - .NET/Silverlight/WP7 Libraries and Frame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6264" y="22860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84600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6735"/>
            <a:ext cx="6858000" cy="1107996"/>
          </a:xfrm>
        </p:spPr>
        <p:txBody>
          <a:bodyPr>
            <a:normAutofit fontScale="90000"/>
          </a:bodyPr>
          <a:lstStyle/>
          <a:p>
            <a:r>
              <a:rPr lang="en-US" sz="8000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</a:t>
            </a:r>
            <a:endParaRPr lang="en-US" sz="8000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>
          <a:xfrm>
            <a:off x="2083617" y="5611814"/>
            <a:ext cx="3042752" cy="246221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30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spc="120" dirty="0" err="1" smtClean="0"/>
              <a:t>Rahul</a:t>
            </a:r>
            <a:r>
              <a:rPr lang="en-US" sz="1600" b="1" spc="120" dirty="0" smtClean="0"/>
              <a:t> </a:t>
            </a:r>
            <a:r>
              <a:rPr lang="en-US" sz="1600" b="1" spc="120" dirty="0" err="1" smtClean="0"/>
              <a:t>Srivastava</a:t>
            </a:r>
            <a:endParaRPr lang="en-US" sz="1600" spc="120" dirty="0"/>
          </a:p>
        </p:txBody>
      </p:sp>
    </p:spTree>
    <p:extLst>
      <p:ext uri="{BB962C8B-B14F-4D97-AF65-F5344CB8AC3E}">
        <p14:creationId xmlns="" xmlns:p14="http://schemas.microsoft.com/office/powerpoint/2010/main" val="39561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WebAPI Controllers</a:t>
            </a:r>
          </a:p>
        </p:txBody>
      </p:sp>
      <p:sp>
        <p:nvSpPr>
          <p:cNvPr id="2560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An ApiController does the work</a:t>
            </a:r>
          </a:p>
          <a:p>
            <a:pPr lvl="1"/>
            <a:r>
              <a:rPr lang="en-US" smtClean="0"/>
              <a:t>Access to the HTTP Request and Response</a:t>
            </a:r>
          </a:p>
          <a:p>
            <a:r>
              <a:rPr lang="en-US" smtClean="0"/>
              <a:t>Use ModelBinding to ease working with resources</a:t>
            </a:r>
          </a:p>
          <a:p>
            <a:pPr lvl="1"/>
            <a:r>
              <a:rPr lang="en-US" smtClean="0"/>
              <a:t>But also provides HttpRequestMessage for low level access</a:t>
            </a:r>
          </a:p>
          <a:p>
            <a:endParaRPr lang="en-US" smtClean="0"/>
          </a:p>
        </p:txBody>
      </p:sp>
      <p:sp>
        <p:nvSpPr>
          <p:cNvPr id="25604" name="Tijdelijke aanduiding voor datum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WebAPI Controllers</a:t>
            </a:r>
          </a:p>
        </p:txBody>
      </p:sp>
      <p:sp>
        <p:nvSpPr>
          <p:cNvPr id="26627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Lots of control about sending resources to the client</a:t>
            </a:r>
          </a:p>
          <a:p>
            <a:pPr lvl="1"/>
            <a:r>
              <a:rPr lang="en-US" smtClean="0"/>
              <a:t>HttpResponseMessage</a:t>
            </a:r>
          </a:p>
          <a:p>
            <a:pPr lvl="1"/>
            <a:r>
              <a:rPr lang="en-US" smtClean="0"/>
              <a:t>Content negotiation</a:t>
            </a:r>
          </a:p>
          <a:p>
            <a:r>
              <a:rPr lang="en-US" smtClean="0"/>
              <a:t>Set any HTTP header you like</a:t>
            </a:r>
          </a:p>
          <a:p>
            <a:pPr lvl="1"/>
            <a:r>
              <a:rPr lang="en-US" smtClean="0"/>
              <a:t>Caching</a:t>
            </a:r>
          </a:p>
          <a:p>
            <a:pPr lvl="1"/>
            <a:r>
              <a:rPr lang="en-US" smtClean="0"/>
              <a:t>Optimistic concurrency</a:t>
            </a:r>
          </a:p>
          <a:p>
            <a:endParaRPr lang="en-US" smtClean="0"/>
          </a:p>
        </p:txBody>
      </p:sp>
      <p:sp>
        <p:nvSpPr>
          <p:cNvPr id="26628" name="Tijdelijke aanduiding voor datum 3"/>
          <p:cNvSpPr>
            <a:spLocks noGrp="1"/>
          </p:cNvSpPr>
          <p:nvPr>
            <p:ph type="dt" sz="half" idx="14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2340" y="-14854"/>
            <a:ext cx="5795202" cy="68728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4591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4000" dirty="0" smtClean="0"/>
              <a:t>Web API Processing Architecture</a:t>
            </a:r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1846545" y="1524000"/>
            <a:ext cx="5410200" cy="1219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ontroller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6545" y="3238500"/>
            <a:ext cx="5410200" cy="1219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essage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28800" y="4953000"/>
            <a:ext cx="5410200" cy="1219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osting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266701" y="3314699"/>
            <a:ext cx="4343401" cy="106680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b="1" dirty="0" err="1" smtClean="0">
                <a:latin typeface="Aharoni" pitchFamily="2" charset="-79"/>
                <a:cs typeface="Aharoni" pitchFamily="2" charset="-79"/>
              </a:rPr>
              <a:t>HttpRequestMessage</a:t>
            </a:r>
            <a:endParaRPr lang="en-US" sz="28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4457698" y="3337663"/>
            <a:ext cx="4343401" cy="106680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b="1" dirty="0" err="1" smtClean="0">
                <a:latin typeface="Aharoni" pitchFamily="2" charset="-79"/>
                <a:cs typeface="Aharoni" pitchFamily="2" charset="-79"/>
              </a:rPr>
              <a:t>HttpResponseMessage</a:t>
            </a:r>
            <a:endParaRPr lang="en-US" sz="28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02711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/>
              <a:t>HTTP Request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GET /index.html HTTP/1.1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Accept: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text/html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Accept-Encoding: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deflate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Accept-Language: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en-US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User-Agent: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Mozilla/5.0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Connection: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Keep-Alive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96" y="1752600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405" y="2234852"/>
            <a:ext cx="372341" cy="24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19400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90900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204" y="3962400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417" y="4584526"/>
            <a:ext cx="409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99" y="5067299"/>
            <a:ext cx="409575" cy="26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78708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 </a:t>
            </a:r>
            <a:r>
              <a:rPr lang="en-US" sz="4000" dirty="0" err="1" smtClean="0"/>
              <a:t>System.Net.Http</a:t>
            </a:r>
            <a:r>
              <a:rPr lang="en-US" sz="4000" dirty="0" smtClean="0"/>
              <a:t> namespace</a:t>
            </a:r>
            <a:endParaRPr lang="en-US" sz="4000" dirty="0"/>
          </a:p>
          <a:p>
            <a:r>
              <a:rPr lang="en-US" sz="4000" dirty="0" smtClean="0"/>
              <a:t>Properties:</a:t>
            </a:r>
          </a:p>
          <a:p>
            <a:pPr lvl="1"/>
            <a:r>
              <a:rPr lang="en-US" sz="2800" dirty="0" smtClean="0"/>
              <a:t>Content – </a:t>
            </a:r>
            <a:r>
              <a:rPr lang="en-US" sz="2800" dirty="0" err="1" smtClean="0"/>
              <a:t>HttpContent</a:t>
            </a: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Headers – </a:t>
            </a:r>
            <a:r>
              <a:rPr lang="en-US" sz="2800" dirty="0" err="1" smtClean="0">
                <a:solidFill>
                  <a:srgbClr val="FF0000"/>
                </a:solidFill>
              </a:rPr>
              <a:t>HttpRequestHeaders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800" dirty="0" smtClean="0"/>
              <a:t>Method – </a:t>
            </a:r>
            <a:r>
              <a:rPr lang="en-US" sz="2800" dirty="0" err="1" smtClean="0"/>
              <a:t>HttpMethod</a:t>
            </a: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Properties – IDictionary&lt;string, object&gt;</a:t>
            </a:r>
          </a:p>
          <a:p>
            <a:pPr lvl="1"/>
            <a:r>
              <a:rPr lang="en-US" sz="2800" dirty="0" err="1" smtClean="0"/>
              <a:t>RequestUri</a:t>
            </a:r>
            <a:r>
              <a:rPr lang="en-US" sz="2800" dirty="0" smtClean="0"/>
              <a:t> – Uri</a:t>
            </a:r>
          </a:p>
        </p:txBody>
      </p:sp>
    </p:spTree>
    <p:extLst>
      <p:ext uri="{BB962C8B-B14F-4D97-AF65-F5344CB8AC3E}">
        <p14:creationId xmlns="" xmlns:p14="http://schemas.microsoft.com/office/powerpoint/2010/main" val="4585916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Request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CreateErrorResponse</a:t>
            </a:r>
            <a:r>
              <a:rPr lang="en-US" sz="2800" dirty="0" smtClean="0"/>
              <a:t> – many overloads</a:t>
            </a:r>
          </a:p>
          <a:p>
            <a:r>
              <a:rPr lang="en-US" sz="2800" dirty="0" err="1" smtClean="0"/>
              <a:t>CreateResponse</a:t>
            </a:r>
            <a:r>
              <a:rPr lang="en-US" sz="2800" dirty="0" smtClean="0"/>
              <a:t> – many overloads</a:t>
            </a:r>
          </a:p>
          <a:p>
            <a:r>
              <a:rPr lang="en-US" sz="2800" dirty="0" err="1" smtClean="0"/>
              <a:t>GetClientCertificate</a:t>
            </a:r>
            <a:endParaRPr lang="en-US" sz="2800" dirty="0" smtClean="0"/>
          </a:p>
          <a:p>
            <a:r>
              <a:rPr lang="en-US" sz="2800" dirty="0" err="1" smtClean="0"/>
              <a:t>GetProperty</a:t>
            </a:r>
            <a:r>
              <a:rPr lang="en-US" sz="2800" dirty="0" smtClean="0"/>
              <a:t>&lt;T&gt;</a:t>
            </a:r>
          </a:p>
          <a:p>
            <a:r>
              <a:rPr lang="en-US" sz="2800" dirty="0" err="1" smtClean="0"/>
              <a:t>GetQueryNameValuePairs</a:t>
            </a:r>
            <a:endParaRPr lang="en-US" sz="2800" dirty="0" smtClean="0"/>
          </a:p>
          <a:p>
            <a:r>
              <a:rPr lang="en-US" sz="2800" dirty="0" err="1" smtClean="0"/>
              <a:t>GetUrlHelper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6160184"/>
            <a:ext cx="5687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These are in System.Net.Http.dll.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112259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</TotalTime>
  <Words>727</Words>
  <Application>Microsoft Office PowerPoint</Application>
  <PresentationFormat>On-screen Show (4:3)</PresentationFormat>
  <Paragraphs>215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White with Consolas font for code slides</vt:lpstr>
      <vt:lpstr>Oriel</vt:lpstr>
      <vt:lpstr>Slide 1</vt:lpstr>
      <vt:lpstr>ASP.NET WebAPI</vt:lpstr>
      <vt:lpstr>WebAPI Controllers</vt:lpstr>
      <vt:lpstr>WebAPI Controllers</vt:lpstr>
      <vt:lpstr>Slide 5</vt:lpstr>
      <vt:lpstr>Web API Processing Architecture</vt:lpstr>
      <vt:lpstr>HTTP Request</vt:lpstr>
      <vt:lpstr>HttpRequestMessage</vt:lpstr>
      <vt:lpstr>Request Extensions</vt:lpstr>
      <vt:lpstr>HTTP Response</vt:lpstr>
      <vt:lpstr>HttpResponseMessage</vt:lpstr>
      <vt:lpstr>Key Attributes</vt:lpstr>
      <vt:lpstr>WebAPI Routes</vt:lpstr>
      <vt:lpstr>WebAPI Controllers</vt:lpstr>
      <vt:lpstr>WebAPI Routes</vt:lpstr>
      <vt:lpstr>Content negotiation</vt:lpstr>
      <vt:lpstr>MediaTypeFormatter</vt:lpstr>
      <vt:lpstr>HTTP Methods</vt:lpstr>
      <vt:lpstr>HTTP Methods</vt:lpstr>
      <vt:lpstr>WebAPI HTTP Methods</vt:lpstr>
      <vt:lpstr>Hypermedia - Roy T. Fielding</vt:lpstr>
      <vt:lpstr>Richardson Maturity Model</vt:lpstr>
      <vt:lpstr>The OData Protocol</vt:lpstr>
      <vt:lpstr>OData metadata</vt:lpstr>
      <vt:lpstr>ASP.NET WebAPI and OData</vt:lpstr>
      <vt:lpstr>OData</vt:lpstr>
      <vt:lpstr>Query string options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Rahul Srivastava</cp:lastModifiedBy>
  <cp:revision>324</cp:revision>
  <dcterms:created xsi:type="dcterms:W3CDTF">2013-04-27T14:17:45Z</dcterms:created>
  <dcterms:modified xsi:type="dcterms:W3CDTF">2017-02-14T21:37:06Z</dcterms:modified>
</cp:coreProperties>
</file>