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8" r:id="rId2"/>
  </p:sldMasterIdLst>
  <p:notesMasterIdLst>
    <p:notesMasterId r:id="rId23"/>
  </p:notesMasterIdLst>
  <p:sldIdLst>
    <p:sldId id="256" r:id="rId3"/>
    <p:sldId id="270" r:id="rId4"/>
    <p:sldId id="28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8DE3541B-06DA-45DF-A891-43FE4AD16161}">
          <p14:sldIdLst>
            <p14:sldId id="256"/>
            <p14:sldId id="298"/>
            <p14:sldId id="337"/>
            <p14:sldId id="294"/>
            <p14:sldId id="296"/>
            <p14:sldId id="299"/>
            <p14:sldId id="340"/>
            <p14:sldId id="297"/>
            <p14:sldId id="346"/>
            <p14:sldId id="347"/>
            <p14:sldId id="301"/>
            <p14:sldId id="330"/>
            <p14:sldId id="300"/>
            <p14:sldId id="295"/>
            <p14:sldId id="343"/>
          </p14:sldIdLst>
        </p14:section>
        <p14:section name="RESTful" id="{DCD9E9A4-0222-4797-AD0D-4811BE2DA405}">
          <p14:sldIdLst>
            <p14:sldId id="341"/>
            <p14:sldId id="342"/>
            <p14:sldId id="336"/>
            <p14:sldId id="331"/>
            <p14:sldId id="332"/>
            <p14:sldId id="333"/>
            <p14:sldId id="334"/>
            <p14:sldId id="335"/>
            <p14:sldId id="345"/>
            <p14:sldId id="344"/>
          </p14:sldIdLst>
        </p14:section>
        <p14:section name="OData" id="{F2780A43-795A-441B-B045-B21C0FA68B00}">
          <p14:sldIdLst>
            <p14:sldId id="311"/>
            <p14:sldId id="351"/>
            <p14:sldId id="350"/>
            <p14:sldId id="352"/>
          </p14:sldIdLst>
        </p14:section>
        <p14:section name="Help Page" id="{E337B4CF-8FEF-4A13-9FD8-557E5124AFAB}">
          <p14:sldIdLst>
            <p14:sldId id="306"/>
            <p14:sldId id="339"/>
          </p14:sldIdLst>
        </p14:section>
        <p14:section name="Media Formatters" id="{B443CC50-F8BC-43D7-BAE9-7A05C307063F}">
          <p14:sldIdLst>
            <p14:sldId id="313"/>
            <p14:sldId id="303"/>
            <p14:sldId id="314"/>
          </p14:sldIdLst>
        </p14:section>
        <p14:section name="JSON &amp; XML" id="{95E542B3-55DA-4F5F-98F3-B98E6A44B084}">
          <p14:sldIdLst>
            <p14:sldId id="315"/>
            <p14:sldId id="316"/>
            <p14:sldId id="317"/>
            <p14:sldId id="318"/>
          </p14:sldIdLst>
        </p14:section>
        <p14:section name="Custom Media Formatters" id="{4259D332-D39E-44F3-A691-E012E3FCD10D}">
          <p14:sldIdLst>
            <p14:sldId id="319"/>
            <p14:sldId id="320"/>
          </p14:sldIdLst>
        </p14:section>
        <p14:section name="Content Negotiation" id="{A7D91714-D89A-4867-87CE-7E352D42A31E}">
          <p14:sldIdLst>
            <p14:sldId id="321"/>
            <p14:sldId id="322"/>
          </p14:sldIdLst>
        </p14:section>
        <p14:section name="Validations" id="{F3677621-78BC-4758-A89F-6756BFDE96AB}">
          <p14:sldIdLst>
            <p14:sldId id="325"/>
            <p14:sldId id="323"/>
            <p14:sldId id="324"/>
            <p14:sldId id="326"/>
            <p14:sldId id="327"/>
            <p14:sldId id="328"/>
            <p14:sldId id="329"/>
          </p14:sldIdLst>
        </p14:section>
        <p14:section name="Message Handlers" id="{6219EB96-03FE-427E-8C79-3D7752A7CC1C}">
          <p14:sldIdLst>
            <p14:sldId id="308"/>
            <p14:sldId id="338"/>
          </p14:sldIdLst>
        </p14:section>
        <p14:section name="Self-Hosting" id="{79A53307-53CE-49F8-92BD-00D40FB8FB39}">
          <p14:sldIdLst>
            <p14:sldId id="307"/>
          </p14:sldIdLst>
        </p14:section>
        <p14:section name="Web API Lifecycle" id="{6B52A3F6-2A2E-470D-8071-C0ACD6D04CD1}">
          <p14:sldIdLst>
            <p14:sldId id="309"/>
            <p14:sldId id="349"/>
            <p14:sldId id="348"/>
          </p14:sldIdLst>
        </p14:section>
        <p14:section name="Summary" id="{3E33BAA3-FDF8-4706-A9AC-02093FF91FEE}">
          <p14:sldIdLst>
            <p14:sldId id="293"/>
            <p14:sldId id="312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73" autoAdjust="0"/>
  </p:normalViewPr>
  <p:slideViewPr>
    <p:cSldViewPr snapToGrid="0">
      <p:cViewPr varScale="1">
        <p:scale>
          <a:sx n="52" d="100"/>
          <a:sy n="52" d="100"/>
        </p:scale>
        <p:origin x="-1330" y="-82"/>
      </p:cViewPr>
      <p:guideLst>
        <p:guide orient="horz" pos="223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470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3.xml"/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xmlns="" val="3422782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xmlns="" val="1789175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[ExternalReference] [Association("Sales_Customer", "CustomerID", "CustomerID")] </a:t>
            </a:r>
            <a:endParaRPr lang="he-I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D9B150-CB7D-4946-A4AB-9C2EA11B187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603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847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2/15/2017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847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127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10258252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71629-3566-4583-B983-E9C8BA84A6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542233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7" cy="2283702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681258" y="6582120"/>
            <a:ext cx="378148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50" b="0" spc="150" baseline="0" dirty="0" smtClean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xmlns="" val="14809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F4217A9-F33D-4D35-90AB-047783622248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371293C-9B5A-4F22-A807-4EF6A4741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3CF71629-3566-4583-B983-E9C8BA84A6F7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3" r:id="rId3"/>
    <p:sldLayoutId id="2147483664" r:id="rId4"/>
    <p:sldLayoutId id="2147483666" r:id="rId5"/>
    <p:sldLayoutId id="2147483667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2/15/2017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go.microsoft.com/fwlink/?LinkId=282650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blogs.msdn.com/b/yaohuang1/archive/2012/12/02/adding-a-simple-test-client-to-asp-net-web-api-help-page.aspx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2083617" y="5611814"/>
            <a:ext cx="3042752" cy="307777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b="1" spc="120" dirty="0" err="1" smtClean="0"/>
              <a:t>Rahul</a:t>
            </a:r>
            <a:r>
              <a:rPr lang="en-US" sz="2000" b="1" spc="120" dirty="0" smtClean="0"/>
              <a:t> </a:t>
            </a:r>
            <a:r>
              <a:rPr lang="en-US" sz="2000" b="1" spc="120" dirty="0" err="1" smtClean="0"/>
              <a:t>Srivastava</a:t>
            </a:r>
            <a:endParaRPr lang="en-US" sz="2000" b="1" spc="120" dirty="0"/>
          </a:p>
        </p:txBody>
      </p:sp>
      <p:sp>
        <p:nvSpPr>
          <p:cNvPr id="9" name="Rectangle 8"/>
          <p:cNvSpPr/>
          <p:nvPr/>
        </p:nvSpPr>
        <p:spPr>
          <a:xfrm>
            <a:off x="1285722" y="1662787"/>
            <a:ext cx="542007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ASP.NET 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 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API</a:t>
            </a:r>
          </a:p>
          <a:p>
            <a:r>
              <a:rPr lang="en-US" sz="40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Advanced Concepts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48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Media </a:t>
            </a:r>
            <a:r>
              <a:rPr lang="en-US" dirty="0" smtClean="0"/>
              <a:t>Formatter</a:t>
            </a:r>
            <a:br>
              <a:rPr lang="en-US" dirty="0" smtClean="0"/>
            </a:b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507523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Derives </a:t>
            </a:r>
            <a:r>
              <a:rPr lang="en-US" sz="2800" dirty="0"/>
              <a:t>from </a:t>
            </a:r>
            <a:r>
              <a:rPr lang="en-US" sz="2800" dirty="0" err="1" smtClean="0">
                <a:solidFill>
                  <a:srgbClr val="C00000">
                    <a:alpha val="99000"/>
                  </a:srgbClr>
                </a:solidFill>
              </a:rPr>
              <a:t>BufferedMediaTypeFormater</a:t>
            </a:r>
            <a:r>
              <a:rPr lang="en-US" sz="2800" dirty="0" smtClean="0"/>
              <a:t>.</a:t>
            </a:r>
          </a:p>
          <a:p>
            <a:endParaRPr lang="en-US" sz="1200" dirty="0" smtClean="0"/>
          </a:p>
          <a:p>
            <a:r>
              <a:rPr lang="en-US" sz="2800" dirty="0"/>
              <a:t>In the constructor, add the media types that the </a:t>
            </a:r>
            <a:r>
              <a:rPr lang="en-US" sz="2800" dirty="0">
                <a:solidFill>
                  <a:srgbClr val="C00000">
                    <a:alpha val="99000"/>
                  </a:srgbClr>
                </a:solidFill>
              </a:rPr>
              <a:t>formatter </a:t>
            </a:r>
            <a:r>
              <a:rPr lang="en-US" sz="2800" dirty="0" smtClean="0">
                <a:solidFill>
                  <a:srgbClr val="C00000">
                    <a:alpha val="99000"/>
                  </a:srgbClr>
                </a:solidFill>
              </a:rPr>
              <a:t>supports</a:t>
            </a:r>
            <a:r>
              <a:rPr lang="en-US" sz="2800" dirty="0" smtClean="0"/>
              <a:t>.</a:t>
            </a:r>
          </a:p>
          <a:p>
            <a:endParaRPr lang="en-US" sz="1200" dirty="0"/>
          </a:p>
          <a:p>
            <a:r>
              <a:rPr lang="en-US" sz="2800" dirty="0" smtClean="0"/>
              <a:t>To </a:t>
            </a:r>
            <a:r>
              <a:rPr lang="en-US" sz="2800" dirty="0"/>
              <a:t>indicate which types the formatter can </a:t>
            </a:r>
            <a:r>
              <a:rPr lang="en-US" sz="2800" dirty="0" smtClean="0"/>
              <a:t>serialize, </a:t>
            </a:r>
            <a:r>
              <a:rPr lang="en-US" sz="2800" dirty="0"/>
              <a:t>Override the </a:t>
            </a:r>
            <a:r>
              <a:rPr lang="en-US" sz="2800" dirty="0" smtClean="0"/>
              <a:t>methods:</a:t>
            </a:r>
          </a:p>
          <a:p>
            <a:pPr lvl="1"/>
            <a:r>
              <a:rPr lang="en-US" sz="2000" dirty="0" err="1" smtClean="0">
                <a:latin typeface="Consolas" panose="020B0609020204030204" pitchFamily="49" charset="0"/>
              </a:rPr>
              <a:t>CanWriteType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lvl="1"/>
            <a:r>
              <a:rPr lang="en-US" sz="2000" dirty="0" err="1" smtClean="0">
                <a:latin typeface="Consolas" panose="020B0609020204030204" pitchFamily="49" charset="0"/>
              </a:rPr>
              <a:t>CanReadType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lvl="1"/>
            <a:r>
              <a:rPr lang="en-US" sz="2000" dirty="0" err="1" smtClean="0">
                <a:latin typeface="Consolas" panose="020B0609020204030204" pitchFamily="49" charset="0"/>
              </a:rPr>
              <a:t>WriteToStream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lvl="1"/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800" dirty="0" smtClean="0"/>
              <a:t>Use </a:t>
            </a:r>
            <a:r>
              <a:rPr lang="en-US" sz="2800" dirty="0"/>
              <a:t>the </a:t>
            </a:r>
            <a:r>
              <a:rPr lang="en-US" sz="2800" dirty="0">
                <a:solidFill>
                  <a:srgbClr val="C00000">
                    <a:alpha val="99000"/>
                  </a:srgbClr>
                </a:solidFill>
              </a:rPr>
              <a:t>Formatters</a:t>
            </a:r>
            <a:r>
              <a:rPr lang="en-US" sz="2800" dirty="0"/>
              <a:t> property on the </a:t>
            </a:r>
            <a:r>
              <a:rPr lang="en-US" sz="2800" dirty="0" err="1">
                <a:solidFill>
                  <a:srgbClr val="C00000">
                    <a:alpha val="99000"/>
                  </a:srgbClr>
                </a:solidFill>
              </a:rPr>
              <a:t>HttpConfiguration</a:t>
            </a:r>
            <a:r>
              <a:rPr lang="en-US" sz="2800" dirty="0">
                <a:solidFill>
                  <a:srgbClr val="C00000">
                    <a:alpha val="99000"/>
                  </a:srgbClr>
                </a:solidFill>
              </a:rPr>
              <a:t> </a:t>
            </a:r>
            <a:r>
              <a:rPr lang="en-US" sz="2800" dirty="0" smtClean="0"/>
              <a:t>object to add </a:t>
            </a:r>
            <a:r>
              <a:rPr lang="en-US" sz="2800" dirty="0"/>
              <a:t>a </a:t>
            </a:r>
            <a:r>
              <a:rPr lang="en-US" sz="2800" dirty="0" smtClean="0"/>
              <a:t>custom media </a:t>
            </a:r>
            <a:r>
              <a:rPr lang="en-US" sz="2800" dirty="0"/>
              <a:t>type </a:t>
            </a:r>
            <a:r>
              <a:rPr lang="en-US" sz="2800" dirty="0" smtClean="0"/>
              <a:t>formatter.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83954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  <a:r>
              <a:rPr lang="en-US" dirty="0" smtClean="0"/>
              <a:t>Negotiation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85214"/>
          </a:xfrm>
        </p:spPr>
        <p:txBody>
          <a:bodyPr/>
          <a:lstStyle/>
          <a:p>
            <a:r>
              <a:rPr lang="en-US" dirty="0"/>
              <a:t>The primary mechanism for content negotiation in HTTP are these request headers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Accept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Accept-Charset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Accept-Encoding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Accept-Language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0031" y="4068089"/>
            <a:ext cx="8363938" cy="2062103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222222"/>
                </a:solidFill>
                <a:latin typeface="Segoe UI" panose="020B0502040204020203" pitchFamily="34" charset="0"/>
              </a:rPr>
              <a:t>“the process of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</a:rPr>
              <a:t>selecting</a:t>
            </a:r>
            <a:r>
              <a:rPr lang="en-US" sz="3200" b="1" dirty="0">
                <a:solidFill>
                  <a:srgbClr val="222222"/>
                </a:solidFill>
                <a:latin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</a:rPr>
              <a:t>the best representation</a:t>
            </a:r>
            <a:r>
              <a:rPr lang="en-US" sz="3200" b="1" dirty="0">
                <a:solidFill>
                  <a:srgbClr val="222222"/>
                </a:solidFill>
                <a:latin typeface="Segoe UI" panose="020B0502040204020203" pitchFamily="34" charset="0"/>
              </a:rPr>
              <a:t> for a given response when there are multiple representations available.” 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440475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r>
              <a:rPr lang="en-US" dirty="0"/>
              <a:t>Negotiation </a:t>
            </a:r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436" y="1280869"/>
            <a:ext cx="83639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HttpResponseMessage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GetProduct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= id, Name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Gizmo"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Price = 1.99M };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IContentNegotiator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negotiator =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.Configuration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Services.GetContentNegotiator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ContentNegotiationResult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negotiator.Negotiate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.Request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.Configuration.Formatters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(result 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HttpResponseMessage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HttpStatusCode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.NotAcceptable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HttpResponseException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(response));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HttpResponseMessage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ObjectContent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product,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What we are serializing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result.Formatter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media formatter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result.MediaType.MediaType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MIME type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347246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Validations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67272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Model Data </a:t>
            </a:r>
            <a:r>
              <a:rPr lang="en-US" dirty="0" smtClean="0"/>
              <a:t>Annotations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88078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Specify </a:t>
            </a:r>
            <a:r>
              <a:rPr lang="en-US" dirty="0"/>
              <a:t>validation for individual fields in the data </a:t>
            </a:r>
            <a:r>
              <a:rPr lang="en-US" dirty="0" smtClean="0"/>
              <a:t>model.</a:t>
            </a:r>
            <a:endParaRPr lang="en-US" dirty="0"/>
          </a:p>
          <a:p>
            <a:pPr lvl="1">
              <a:defRPr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System.ComponentModel.DataAnnotations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defRPr/>
            </a:pPr>
            <a:endParaRPr lang="en-US" sz="1400" dirty="0" smtClean="0"/>
          </a:p>
          <a:p>
            <a:pPr>
              <a:defRPr/>
            </a:pPr>
            <a:r>
              <a:rPr lang="en-US" dirty="0" smtClean="0"/>
              <a:t>Provide </a:t>
            </a:r>
            <a:r>
              <a:rPr lang="en-US" dirty="0"/>
              <a:t>both client and server validation checks with no additional coding required by you.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1775" y="4314825"/>
            <a:ext cx="6140450" cy="2155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ProductMD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6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StringLength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(50), </a:t>
            </a:r>
            <a:r>
              <a:rPr lang="en-US" sz="16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Required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Name {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 }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                      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6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(0, 9999)]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Weight {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 }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5504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Validation </a:t>
            </a:r>
            <a:r>
              <a:rPr lang="en-US" dirty="0" smtClean="0"/>
              <a:t>Attributes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31475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Metadata Validation Attributes:</a:t>
            </a:r>
          </a:p>
          <a:p>
            <a:pPr marL="1028700" lvl="1" indent="-455613" defTabSz="9144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[Required]</a:t>
            </a:r>
          </a:p>
          <a:p>
            <a:pPr marL="1028700" lvl="1" indent="-455613" defTabSz="9144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[Exclude]</a:t>
            </a:r>
          </a:p>
          <a:p>
            <a:pPr marL="1028700" lvl="1" indent="-455613" defTabSz="9144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[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</a:rPr>
              <a:t>DataType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]</a:t>
            </a:r>
          </a:p>
          <a:p>
            <a:pPr marL="1028700" lvl="1" indent="-455613" defTabSz="9144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[Range]</a:t>
            </a:r>
          </a:p>
          <a:p>
            <a:pPr marL="573087" lvl="1" indent="0">
              <a:buFont typeface="Wingdings" pitchFamily="2" charset="2"/>
              <a:buNone/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he-IL" dirty="0"/>
          </a:p>
        </p:txBody>
      </p:sp>
      <p:sp>
        <p:nvSpPr>
          <p:cNvPr id="24580" name="AutoShape 2" descr="Generate metadata class"/>
          <p:cNvSpPr>
            <a:spLocks noChangeAspect="1" noChangeArrowheads="1"/>
          </p:cNvSpPr>
          <p:nvPr/>
        </p:nvSpPr>
        <p:spPr bwMode="auto">
          <a:xfrm>
            <a:off x="112713" y="-2428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808038" y="3665538"/>
            <a:ext cx="7519987" cy="2646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>
              <a:defRPr/>
            </a:pPr>
            <a:r>
              <a:rPr lang="en-US" sz="1600" dirty="0">
                <a:latin typeface="Consolas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MetadataTypeAttribute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Employee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EmployeeMetadata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) )]</a:t>
            </a:r>
          </a:p>
          <a:p>
            <a:pPr>
              <a:defRPr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Employee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>
              <a:defRPr/>
            </a:pPr>
            <a:r>
              <a:rPr lang="he-IL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internal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sealed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EmployeeMetadata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he-IL" sz="1600" dirty="0">
                <a:solidFill>
                  <a:prstClr val="black"/>
                </a:solidFill>
                <a:latin typeface="Consolas"/>
              </a:rPr>
              <a:t>      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[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StringLength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(60)]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[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RoundtripOriginal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 string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AddressLine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38914" y="1685200"/>
            <a:ext cx="40354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571500" indent="-5715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28700" indent="-45561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428750" indent="-3984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828800" indent="-3984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227263" indent="-39687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6844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31416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5988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40560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en-US" b="0" dirty="0" smtClean="0"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b="0" dirty="0" err="1" smtClean="0">
                <a:effectLst/>
                <a:latin typeface="Consolas" pitchFamily="49" charset="0"/>
                <a:cs typeface="Consolas" pitchFamily="49" charset="0"/>
              </a:rPr>
              <a:t>StringLength</a:t>
            </a:r>
            <a:r>
              <a:rPr lang="en-US" b="0" dirty="0" smtClean="0">
                <a:effectLst/>
                <a:latin typeface="Consolas" pitchFamily="49" charset="0"/>
                <a:cs typeface="Consolas" pitchFamily="49" charset="0"/>
              </a:rPr>
              <a:t>(60)]</a:t>
            </a:r>
          </a:p>
          <a:p>
            <a:pPr lvl="1">
              <a:defRPr/>
            </a:pPr>
            <a:r>
              <a:rPr lang="en-US" b="0" dirty="0" smtClean="0"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b="0" dirty="0" err="1" smtClean="0">
                <a:effectLst/>
                <a:latin typeface="Consolas" pitchFamily="49" charset="0"/>
                <a:cs typeface="Consolas" pitchFamily="49" charset="0"/>
              </a:rPr>
              <a:t>RegularExpression</a:t>
            </a:r>
            <a:r>
              <a:rPr lang="en-US" b="0" dirty="0" smtClean="0">
                <a:effectLst/>
                <a:latin typeface="Consolas" pitchFamily="49" charset="0"/>
                <a:cs typeface="Consolas" pitchFamily="49" charset="0"/>
              </a:rPr>
              <a:t>]</a:t>
            </a:r>
          </a:p>
          <a:p>
            <a:pPr lvl="1">
              <a:defRPr/>
            </a:pPr>
            <a:r>
              <a:rPr lang="en-US" b="0" dirty="0" smtClean="0"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b="0" dirty="0" err="1" smtClean="0">
                <a:effectLst/>
                <a:latin typeface="Consolas" pitchFamily="49" charset="0"/>
                <a:cs typeface="Consolas" pitchFamily="49" charset="0"/>
              </a:rPr>
              <a:t>AllowHtml</a:t>
            </a:r>
            <a:r>
              <a:rPr lang="en-US" b="0" dirty="0" smtClean="0">
                <a:effectLst/>
                <a:latin typeface="Consolas" pitchFamily="49" charset="0"/>
                <a:cs typeface="Consolas" pitchFamily="49" charset="0"/>
              </a:rPr>
              <a:t>]</a:t>
            </a:r>
          </a:p>
          <a:p>
            <a:pPr lvl="1">
              <a:defRPr/>
            </a:pPr>
            <a:r>
              <a:rPr lang="en-US" b="0" dirty="0" smtClean="0">
                <a:effectLst/>
                <a:latin typeface="Consolas" pitchFamily="49" charset="0"/>
              </a:rPr>
              <a:t>[Compare]</a:t>
            </a:r>
            <a:endParaRPr lang="he-IL" b="0" dirty="0">
              <a:effectLst/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036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0031" y="1476293"/>
            <a:ext cx="83639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ApiController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HttpResponseMessage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Post(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ModelState.IsValid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 something with the product (not shown).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HttpResponseMessage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HttpStatusCode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HttpResponseMessage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HttpStatusCode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BadRequest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184032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436" y="1256467"/>
            <a:ext cx="86475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ModelValidationFilterAttribute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ActionFilterAttribute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OnActionExecuting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HttpActionContext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actionContext.ModelState.IsValid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Return the validation errors in the response body.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keyValue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actionContext.ModelState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errors[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keyValue.Key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keyValue.Value.Errors.Select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e.ErrorMessage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actionContext.Response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actionContext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.Request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HttpStatusCode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.BadRequest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errors);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395584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436" y="1256467"/>
            <a:ext cx="8647560" cy="5016758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ModelValidationFilterAttribute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ActionFilterAttribute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OnActionExecuting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HttpActionContext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actionContext.ModelState.IsValid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Return the validation errors in the response body.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keyValue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actionContext.ModelState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errors[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keyValue.Key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keyValue.Value.Errors.Select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e.ErrorMessage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actionContext.Response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actionContext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.Request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HttpStatusCode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.BadRequest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errors);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84826" y="1225684"/>
            <a:ext cx="8852170" cy="5282119"/>
          </a:xfrm>
          <a:prstGeom prst="roundRect">
            <a:avLst/>
          </a:prstGeom>
          <a:gradFill>
            <a:gsLst>
              <a:gs pos="0">
                <a:schemeClr val="bg1">
                  <a:alpha val="55000"/>
                  <a:lumMod val="0"/>
                  <a:lumOff val="100000"/>
                </a:schemeClr>
              </a:gs>
              <a:gs pos="45000">
                <a:schemeClr val="bg2">
                  <a:alpha val="88000"/>
                  <a:lumMod val="0"/>
                  <a:lumOff val="100000"/>
                </a:schemeClr>
              </a:gs>
              <a:gs pos="83000">
                <a:schemeClr val="bg2">
                  <a:lumMod val="0"/>
                  <a:lumOff val="100000"/>
                  <a:alpha val="95000"/>
                </a:schemeClr>
              </a:gs>
            </a:gsLst>
            <a:lin ang="16200000" scaled="0"/>
          </a:gradFill>
          <a:ln>
            <a:solidFill>
              <a:schemeClr val="bg1">
                <a:alpha val="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Validation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29519" y="2717319"/>
            <a:ext cx="6283771" cy="17930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17438" rIns="0" bIns="1952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protected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Application_Start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// ...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GlobalConfiguration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ModelValidationFilterAttribute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4857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Message </a:t>
            </a:r>
            <a:r>
              <a:rPr lang="en-US" dirty="0" smtClean="0"/>
              <a:t>Handlers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275016"/>
          </a:xfrm>
        </p:spPr>
        <p:txBody>
          <a:bodyPr/>
          <a:lstStyle/>
          <a:p>
            <a:pPr fontAlgn="base"/>
            <a:r>
              <a:rPr lang="en-US" sz="2800" dirty="0" smtClean="0"/>
              <a:t>The </a:t>
            </a:r>
            <a:r>
              <a:rPr lang="en-US" sz="2800" dirty="0"/>
              <a:t>Web API pipeline uses some built-in message handlers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endParaRPr lang="en-US" sz="1400" dirty="0"/>
          </a:p>
          <a:p>
            <a:pPr lvl="1" fontAlgn="base"/>
            <a:r>
              <a:rPr lang="en-US" sz="1600" b="1" dirty="0" err="1"/>
              <a:t>HttpServer</a:t>
            </a:r>
            <a:r>
              <a:rPr lang="en-US" sz="1600" dirty="0"/>
              <a:t> gets the request from the host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endParaRPr lang="en-US" sz="1600" dirty="0"/>
          </a:p>
          <a:p>
            <a:pPr lvl="1" fontAlgn="base"/>
            <a:r>
              <a:rPr lang="en-US" sz="1600" b="1" dirty="0" err="1"/>
              <a:t>HttpRoutingDispatcher</a:t>
            </a:r>
            <a:r>
              <a:rPr lang="en-US" sz="1600" dirty="0"/>
              <a:t> dispatches the request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based </a:t>
            </a:r>
            <a:r>
              <a:rPr lang="en-US" sz="1600" dirty="0"/>
              <a:t>on the route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endParaRPr lang="en-US" sz="1600" dirty="0"/>
          </a:p>
          <a:p>
            <a:pPr lvl="1" fontAlgn="base"/>
            <a:r>
              <a:rPr lang="en-US" sz="1600" b="1" dirty="0" err="1"/>
              <a:t>HttpControllerDispatcher</a:t>
            </a:r>
            <a:r>
              <a:rPr lang="en-US" sz="1600" dirty="0"/>
              <a:t> sends the request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to </a:t>
            </a:r>
            <a:r>
              <a:rPr lang="en-US" sz="1600" dirty="0"/>
              <a:t>a Web API controller</a:t>
            </a:r>
            <a:r>
              <a:rPr lang="en-US" sz="1600" dirty="0" smtClean="0"/>
              <a:t>.</a:t>
            </a:r>
          </a:p>
          <a:p>
            <a:pPr lvl="1" fontAlgn="base"/>
            <a:endParaRPr lang="en-US" sz="1600" dirty="0"/>
          </a:p>
          <a:p>
            <a:pPr fontAlgn="base"/>
            <a:r>
              <a:rPr lang="en-US" sz="2800" dirty="0"/>
              <a:t>You can add custom handlers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to </a:t>
            </a:r>
            <a:r>
              <a:rPr lang="en-US" sz="2800" dirty="0"/>
              <a:t>the pipeline.</a:t>
            </a:r>
          </a:p>
          <a:p>
            <a:endParaRPr lang="en-US" sz="2800" dirty="0"/>
          </a:p>
        </p:txBody>
      </p:sp>
      <p:pic>
        <p:nvPicPr>
          <p:cNvPr id="2050" name="Picture 2" descr="http://i2.asp.net/media/3717198/webapi_handlers_02.png?cdn_id=2013-05-10-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72716" y="2691792"/>
            <a:ext cx="29527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2407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84007"/>
          </a:xfrm>
        </p:spPr>
        <p:txBody>
          <a:bodyPr/>
          <a:lstStyle/>
          <a:p>
            <a:r>
              <a:rPr lang="en-US" dirty="0" smtClean="0"/>
              <a:t>Help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9020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 </a:t>
            </a:r>
            <a:r>
              <a:rPr lang="en-US" sz="2800" dirty="0">
                <a:hlinkClick r:id="rId2"/>
              </a:rPr>
              <a:t>ASP.NET and Web Tools 2012.2 </a:t>
            </a:r>
            <a:r>
              <a:rPr lang="en-US" sz="2800" dirty="0" smtClean="0">
                <a:hlinkClick r:id="rId2"/>
              </a:rPr>
              <a:t>Update</a:t>
            </a:r>
            <a:r>
              <a:rPr lang="en-US" sz="2800" dirty="0" smtClean="0"/>
              <a:t> integrates </a:t>
            </a:r>
            <a:r>
              <a:rPr lang="en-US" sz="2800" dirty="0"/>
              <a:t>help pages into the Web API project template</a:t>
            </a:r>
            <a:r>
              <a:rPr lang="en-US" sz="2800" dirty="0" smtClean="0"/>
              <a:t>.</a:t>
            </a:r>
          </a:p>
          <a:p>
            <a:endParaRPr lang="en-US" sz="1400" dirty="0" smtClean="0"/>
          </a:p>
          <a:p>
            <a:r>
              <a:rPr lang="en-US" sz="2800" dirty="0" smtClean="0"/>
              <a:t>Web API </a:t>
            </a:r>
            <a:r>
              <a:rPr lang="en-US" sz="2800" dirty="0"/>
              <a:t>generated dynamically, using the </a:t>
            </a:r>
            <a:r>
              <a:rPr lang="en-US" sz="2800" b="1" dirty="0" err="1"/>
              <a:t>IApiExplorer</a:t>
            </a:r>
            <a:r>
              <a:rPr lang="en-US" sz="2800" dirty="0"/>
              <a:t> interface.</a:t>
            </a:r>
          </a:p>
        </p:txBody>
      </p:sp>
      <p:pic>
        <p:nvPicPr>
          <p:cNvPr id="3076" name="Picture 4" descr="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9406" y="3678852"/>
            <a:ext cx="4399964" cy="283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9436" y="3859775"/>
            <a:ext cx="31125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A3E43"/>
                </a:solidFill>
                <a:latin typeface="Segoe UI Semibold" panose="020B0702040204020203" pitchFamily="34" charset="0"/>
              </a:rPr>
              <a:t>Adding a </a:t>
            </a:r>
            <a:r>
              <a:rPr lang="en-US" sz="2400" dirty="0">
                <a:solidFill>
                  <a:srgbClr val="3A3E43"/>
                </a:solidFill>
                <a:latin typeface="Segoe UI Semibold" panose="020B0702040204020203" pitchFamily="34" charset="0"/>
                <a:hlinkClick r:id="rId4"/>
              </a:rPr>
              <a:t>simple Test Client</a:t>
            </a:r>
            <a:r>
              <a:rPr lang="en-US" sz="2400" dirty="0">
                <a:solidFill>
                  <a:srgbClr val="3A3E43"/>
                </a:solidFill>
                <a:latin typeface="Segoe UI Semibold" panose="020B0702040204020203" pitchFamily="34" charset="0"/>
              </a:rPr>
              <a:t> to ASP.NET Web API Help Page</a:t>
            </a:r>
            <a:endParaRPr lang="en-US" sz="2400" b="0" i="0" dirty="0">
              <a:solidFill>
                <a:srgbClr val="3A3E43"/>
              </a:solidFill>
              <a:effectLst/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0078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56735"/>
            <a:ext cx="6858000" cy="1107996"/>
          </a:xfrm>
        </p:spPr>
        <p:txBody>
          <a:bodyPr>
            <a:normAutofit fontScale="90000"/>
          </a:bodyPr>
          <a:lstStyle/>
          <a:p>
            <a:r>
              <a:rPr lang="en-US" sz="8000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Thanks</a:t>
            </a:r>
            <a:endParaRPr lang="en-US" sz="8000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>
          <a:xfrm>
            <a:off x="2083617" y="5611814"/>
            <a:ext cx="3042752" cy="246221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30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spc="120" dirty="0" err="1" smtClean="0"/>
              <a:t>Rahul</a:t>
            </a:r>
            <a:r>
              <a:rPr lang="en-US" sz="1600" b="1" spc="120" dirty="0" smtClean="0"/>
              <a:t> </a:t>
            </a:r>
            <a:r>
              <a:rPr lang="en-US" sz="1600" b="1" spc="120" dirty="0" err="1" smtClean="0"/>
              <a:t>Srivastava</a:t>
            </a:r>
            <a:endParaRPr lang="en-US" sz="1600" spc="120" dirty="0"/>
          </a:p>
        </p:txBody>
      </p:sp>
    </p:spTree>
    <p:extLst>
      <p:ext uri="{BB962C8B-B14F-4D97-AF65-F5344CB8AC3E}">
        <p14:creationId xmlns:p14="http://schemas.microsoft.com/office/powerpoint/2010/main" xmlns="" val="39561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Format &amp; Model Binding</a:t>
            </a:r>
          </a:p>
        </p:txBody>
      </p:sp>
    </p:spTree>
    <p:extLst>
      <p:ext uri="{BB962C8B-B14F-4D97-AF65-F5344CB8AC3E}">
        <p14:creationId xmlns:p14="http://schemas.microsoft.com/office/powerpoint/2010/main" xmlns="" val="293767491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&amp; Model Binding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737361" y="1561288"/>
            <a:ext cx="1614792" cy="1108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Serialization</a:t>
            </a: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691102" y="1556759"/>
            <a:ext cx="1614792" cy="1108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Validation</a:t>
            </a: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6352153" y="2111236"/>
            <a:ext cx="338949" cy="4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 bwMode="auto">
          <a:xfrm>
            <a:off x="4737361" y="3897883"/>
            <a:ext cx="1614792" cy="1108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Deserialization</a:t>
            </a:r>
            <a:endParaRPr lang="en-US" sz="16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700383" y="4121618"/>
            <a:ext cx="3881337" cy="661481"/>
          </a:xfrm>
          <a:prstGeom prst="leftArrow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Response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691102" y="2883445"/>
            <a:ext cx="1614792" cy="21233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Controller / Action</a:t>
            </a:r>
            <a:endParaRPr lang="en-US" sz="16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4" name="Straight Arrow Connector 13"/>
          <p:cNvCxnSpPr>
            <a:endCxn id="11" idx="3"/>
          </p:cNvCxnSpPr>
          <p:nvPr/>
        </p:nvCxnSpPr>
        <p:spPr>
          <a:xfrm flipH="1">
            <a:off x="6352153" y="4452358"/>
            <a:ext cx="338949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13" idx="0"/>
          </p:cNvCxnSpPr>
          <p:nvPr/>
        </p:nvCxnSpPr>
        <p:spPr>
          <a:xfrm>
            <a:off x="7498498" y="2665712"/>
            <a:ext cx="0" cy="217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3"/>
          <p:cNvGrpSpPr/>
          <p:nvPr/>
        </p:nvGrpSpPr>
        <p:grpSpPr>
          <a:xfrm>
            <a:off x="700383" y="1789888"/>
            <a:ext cx="4220286" cy="1713068"/>
            <a:chOff x="700383" y="1789888"/>
            <a:chExt cx="4220286" cy="1713068"/>
          </a:xfrm>
        </p:grpSpPr>
        <p:sp>
          <p:nvSpPr>
            <p:cNvPr id="6" name="Right Arrow 5"/>
            <p:cNvSpPr/>
            <p:nvPr/>
          </p:nvSpPr>
          <p:spPr bwMode="auto">
            <a:xfrm>
              <a:off x="700383" y="1789888"/>
              <a:ext cx="3881337" cy="651754"/>
            </a:xfrm>
            <a:prstGeom prst="rightArrow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tx1"/>
                  </a:solidFill>
                </a:rPr>
                <a:t>Request</a:t>
              </a:r>
            </a:p>
          </p:txBody>
        </p:sp>
        <p:sp>
          <p:nvSpPr>
            <p:cNvPr id="21" name="Rectangle 1"/>
            <p:cNvSpPr>
              <a:spLocks noChangeArrowheads="1"/>
            </p:cNvSpPr>
            <p:nvPr/>
          </p:nvSpPr>
          <p:spPr bwMode="auto">
            <a:xfrm>
              <a:off x="700383" y="2263934"/>
              <a:ext cx="4220286" cy="123902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117438" rIns="0" bIns="195201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HTTP/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1.1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200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OK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Content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Length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95267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Content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Type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text/html | application/</a:t>
              </a:r>
              <a:r>
                <a:rPr lang="en-US" sz="1200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json</a:t>
              </a:r>
              <a:endPara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2B91A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2B91A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smtClean="0">
                  <a:solidFill>
                    <a:srgbClr val="2B91A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Accept</a:t>
              </a:r>
              <a:r>
                <a:rPr lang="en-US" sz="1200" dirty="0">
                  <a:solidFill>
                    <a:schemeClr val="tx1"/>
                  </a:solidFill>
                </a:rPr>
                <a:t>: text/html</a:t>
              </a:r>
              <a:r>
                <a:rPr lang="en-US" sz="1200" dirty="0" smtClean="0">
                  <a:solidFill>
                    <a:schemeClr val="tx1"/>
                  </a:solidFill>
                </a:rPr>
                <a:t>, application/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xhtml+xml</a:t>
              </a:r>
              <a:r>
                <a:rPr lang="en-US" sz="1200" dirty="0" smtClean="0">
                  <a:solidFill>
                    <a:schemeClr val="tx1"/>
                  </a:solidFill>
                </a:rPr>
                <a:t>, application/xml 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5" name="Rounded Rectangle 24"/>
          <p:cNvSpPr/>
          <p:nvPr/>
        </p:nvSpPr>
        <p:spPr bwMode="auto">
          <a:xfrm>
            <a:off x="7937770" y="1648134"/>
            <a:ext cx="233464" cy="2125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5959813" y="1648134"/>
            <a:ext cx="233464" cy="2125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5986705" y="4015324"/>
            <a:ext cx="233464" cy="2125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59298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Media </a:t>
            </a:r>
            <a:r>
              <a:rPr lang="en-US" dirty="0" smtClean="0"/>
              <a:t>Formatters </a:t>
            </a:r>
            <a:r>
              <a:rPr lang="en-US" sz="3600" dirty="0" smtClean="0"/>
              <a:t>(Serialization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96977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media-type formatter is an object that can</a:t>
            </a:r>
            <a:r>
              <a:rPr lang="en-US" dirty="0" smtClean="0"/>
              <a:t>:</a:t>
            </a:r>
          </a:p>
          <a:p>
            <a:pPr lvl="1" fontAlgn="base">
              <a:lnSpc>
                <a:spcPct val="150000"/>
              </a:lnSpc>
            </a:pPr>
            <a:r>
              <a:rPr lang="en-US" sz="2000" dirty="0"/>
              <a:t>Read CLR objects from an HTTP message </a:t>
            </a:r>
            <a:r>
              <a:rPr lang="en-US" sz="2000" dirty="0" smtClean="0"/>
              <a:t>body.</a:t>
            </a:r>
            <a:endParaRPr lang="en-US" sz="2000" dirty="0"/>
          </a:p>
          <a:p>
            <a:pPr lvl="1" fontAlgn="base">
              <a:lnSpc>
                <a:spcPct val="150000"/>
              </a:lnSpc>
            </a:pPr>
            <a:r>
              <a:rPr lang="en-US" sz="2000" dirty="0"/>
              <a:t>Write CLR objects into an HTTP message </a:t>
            </a:r>
            <a:r>
              <a:rPr lang="en-US" sz="2000" dirty="0" smtClean="0"/>
              <a:t>body.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3879" y="3153639"/>
            <a:ext cx="7816242" cy="685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17438" rIns="0" bIns="1952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GlobalConfiguration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8355" y="3959866"/>
            <a:ext cx="3086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954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Media-Type Formatter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624519"/>
            <a:ext cx="8363937" cy="988832"/>
          </a:xfrm>
        </p:spPr>
        <p:txBody>
          <a:bodyPr/>
          <a:lstStyle/>
          <a:p>
            <a:r>
              <a:rPr lang="en-US" dirty="0" smtClean="0"/>
              <a:t>Json.NET or </a:t>
            </a:r>
            <a:r>
              <a:rPr lang="en-US" dirty="0" err="1" smtClean="0"/>
              <a:t>DataContractJsonSerializer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9436" y="2957542"/>
            <a:ext cx="8363938" cy="8081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17438" rIns="0" bIns="1952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GlobalConfiguration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JsonFormatter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UseDataContractJsonSerializer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2468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Media-Type Formatter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0031" y="1582341"/>
            <a:ext cx="8363937" cy="3970318"/>
          </a:xfrm>
        </p:spPr>
        <p:txBody>
          <a:bodyPr/>
          <a:lstStyle/>
          <a:p>
            <a:r>
              <a:rPr lang="en-US" dirty="0"/>
              <a:t>What Gets Serialized</a:t>
            </a:r>
            <a:r>
              <a:rPr lang="en-US" dirty="0" smtClean="0"/>
              <a:t>?</a:t>
            </a:r>
          </a:p>
          <a:p>
            <a:pPr lvl="1"/>
            <a:r>
              <a:rPr lang="en-US" sz="2000" b="1" dirty="0">
                <a:solidFill>
                  <a:srgbClr val="222222"/>
                </a:solidFill>
                <a:latin typeface="Segoe UI" panose="020B0502040204020203" pitchFamily="34" charset="0"/>
              </a:rPr>
              <a:t>"opt-out" </a:t>
            </a:r>
            <a:r>
              <a:rPr lang="en-US" sz="2000" b="1" dirty="0" smtClean="0">
                <a:solidFill>
                  <a:srgbClr val="222222"/>
                </a:solidFill>
                <a:latin typeface="Segoe UI" panose="020B0502040204020203" pitchFamily="34" charset="0"/>
              </a:rPr>
              <a:t>approach</a:t>
            </a:r>
          </a:p>
          <a:p>
            <a:pPr lvl="1"/>
            <a:endParaRPr lang="en-US" sz="2000" dirty="0">
              <a:solidFill>
                <a:srgbClr val="222222"/>
              </a:solidFill>
              <a:latin typeface="Segoe UI" panose="020B0502040204020203" pitchFamily="34" charset="0"/>
            </a:endParaRPr>
          </a:p>
          <a:p>
            <a:pPr lvl="1"/>
            <a:endParaRPr lang="en-US" sz="2000" dirty="0" smtClean="0">
              <a:solidFill>
                <a:srgbClr val="222222"/>
              </a:solidFill>
              <a:latin typeface="Segoe UI" panose="020B0502040204020203" pitchFamily="34" charset="0"/>
            </a:endParaRPr>
          </a:p>
          <a:p>
            <a:pPr lvl="1"/>
            <a:endParaRPr lang="en-US" sz="2000" dirty="0">
              <a:solidFill>
                <a:srgbClr val="222222"/>
              </a:solidFill>
              <a:latin typeface="Segoe UI" panose="020B0502040204020203" pitchFamily="34" charset="0"/>
            </a:endParaRPr>
          </a:p>
          <a:p>
            <a:pPr lvl="1"/>
            <a:endParaRPr lang="en-US" sz="2000" dirty="0" smtClean="0">
              <a:solidFill>
                <a:srgbClr val="222222"/>
              </a:solidFill>
              <a:latin typeface="Segoe UI" panose="020B0502040204020203" pitchFamily="34" charset="0"/>
            </a:endParaRPr>
          </a:p>
          <a:p>
            <a:pPr lvl="1"/>
            <a:endParaRPr lang="en-US" sz="2000" dirty="0">
              <a:solidFill>
                <a:srgbClr val="222222"/>
              </a:solidFill>
              <a:latin typeface="Segoe UI" panose="020B0502040204020203" pitchFamily="34" charset="0"/>
            </a:endParaRPr>
          </a:p>
          <a:p>
            <a:pPr lvl="1"/>
            <a:endParaRPr lang="en-US" sz="2000" dirty="0" smtClean="0">
              <a:solidFill>
                <a:srgbClr val="222222"/>
              </a:solidFill>
              <a:latin typeface="Segoe UI" panose="020B0502040204020203" pitchFamily="34" charset="0"/>
            </a:endParaRPr>
          </a:p>
          <a:p>
            <a:pPr lvl="1"/>
            <a:r>
              <a:rPr lang="en-US" sz="2000" b="1" dirty="0">
                <a:solidFill>
                  <a:srgbClr val="222222"/>
                </a:solidFill>
                <a:latin typeface="Segoe UI" panose="020B0502040204020203" pitchFamily="34" charset="0"/>
              </a:rPr>
              <a:t>"</a:t>
            </a:r>
            <a:r>
              <a:rPr lang="en-US" sz="2000" b="1" dirty="0" smtClean="0">
                <a:solidFill>
                  <a:srgbClr val="222222"/>
                </a:solidFill>
                <a:latin typeface="Segoe UI" panose="020B0502040204020203" pitchFamily="34" charset="0"/>
              </a:rPr>
              <a:t>opt-in" </a:t>
            </a:r>
            <a:r>
              <a:rPr lang="en-US" sz="2000" b="1" dirty="0">
                <a:solidFill>
                  <a:srgbClr val="222222"/>
                </a:solidFill>
                <a:latin typeface="Segoe UI" panose="020B0502040204020203" pitchFamily="34" charset="0"/>
              </a:rPr>
              <a:t>approach</a:t>
            </a:r>
            <a:endParaRPr lang="en-US" sz="2000" b="1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5198" y="2379914"/>
            <a:ext cx="546694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Price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JsonIgnore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ProductCode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255198" y="4777925"/>
            <a:ext cx="60603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DataContract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Price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b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omitted by default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ProductCode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564564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Media-Type Formatter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610213"/>
            <a:ext cx="8363937" cy="4154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Anonymous and Weakly-Typed </a:t>
            </a:r>
            <a:r>
              <a:rPr lang="en-US" dirty="0" smtClean="0"/>
              <a:t>Objects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5174" y="2311257"/>
            <a:ext cx="6844823" cy="20392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17438" rIns="0" bIns="1952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Pets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"Fido"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"Polly"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"Spot"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703915" y="4980515"/>
            <a:ext cx="5049459" cy="15467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17438" rIns="0" bIns="1952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person)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 = person[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age = person[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"Age"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ToObject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2854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XML Media-Type </a:t>
            </a:r>
            <a:r>
              <a:rPr lang="en-US" dirty="0" smtClean="0"/>
              <a:t>Formatter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6" y="1600480"/>
            <a:ext cx="8363937" cy="41549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DataContractSerializer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 smtClean="0"/>
              <a:t>XmlSerializer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4643" y="2620865"/>
            <a:ext cx="7854714" cy="8081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17438" rIns="0" bIns="1952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xml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GlobalConfiguration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XmlFormatter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UseXmlSerializer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643" y="4049901"/>
            <a:ext cx="7854714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22222"/>
                </a:solidFill>
                <a:latin typeface="Segoe UI" panose="020B0502040204020203" pitchFamily="34" charset="0"/>
              </a:rPr>
              <a:t>The </a:t>
            </a:r>
            <a:r>
              <a:rPr lang="en-US" b="1" dirty="0" err="1">
                <a:solidFill>
                  <a:srgbClr val="222222"/>
                </a:solidFill>
                <a:latin typeface="Segoe UI" panose="020B0502040204020203" pitchFamily="34" charset="0"/>
              </a:rPr>
              <a:t>XmlSerializer</a:t>
            </a:r>
            <a:r>
              <a:rPr lang="en-US" dirty="0">
                <a:solidFill>
                  <a:srgbClr val="222222"/>
                </a:solidFill>
                <a:latin typeface="Segoe UI" panose="020B0502040204020203" pitchFamily="34" charset="0"/>
              </a:rPr>
              <a:t> class supports a narrower set of types than </a:t>
            </a:r>
            <a:r>
              <a:rPr lang="en-US" b="1" dirty="0" err="1">
                <a:solidFill>
                  <a:srgbClr val="222222"/>
                </a:solidFill>
                <a:latin typeface="Segoe UI" panose="020B0502040204020203" pitchFamily="34" charset="0"/>
              </a:rPr>
              <a:t>DataContractSerializer</a:t>
            </a:r>
            <a:r>
              <a:rPr lang="en-US" dirty="0">
                <a:solidFill>
                  <a:srgbClr val="222222"/>
                </a:solidFill>
                <a:latin typeface="Segoe UI" panose="020B0502040204020203" pitchFamily="34" charset="0"/>
              </a:rPr>
              <a:t>, but gives more control over the resulting XML. Consider using </a:t>
            </a:r>
            <a:r>
              <a:rPr lang="en-US" b="1" dirty="0" err="1">
                <a:solidFill>
                  <a:srgbClr val="222222"/>
                </a:solidFill>
                <a:latin typeface="Segoe UI" panose="020B0502040204020203" pitchFamily="34" charset="0"/>
              </a:rPr>
              <a:t>XmlSerializer</a:t>
            </a:r>
            <a:r>
              <a:rPr lang="en-US" dirty="0">
                <a:solidFill>
                  <a:srgbClr val="222222"/>
                </a:solidFill>
                <a:latin typeface="Segoe UI" panose="020B0502040204020203" pitchFamily="34" charset="0"/>
              </a:rPr>
              <a:t> if you need to match an existing XML schema.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1480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7255</TotalTime>
  <Words>778</Words>
  <Application>Microsoft Office PowerPoint</Application>
  <PresentationFormat>On-screen Show (4:3)</PresentationFormat>
  <Paragraphs>215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White with Consolas font for code slides</vt:lpstr>
      <vt:lpstr>Oriel</vt:lpstr>
      <vt:lpstr>Slide 1</vt:lpstr>
      <vt:lpstr>Help Page</vt:lpstr>
      <vt:lpstr>Slide 3</vt:lpstr>
      <vt:lpstr>Format &amp; Model Binding</vt:lpstr>
      <vt:lpstr>Media Formatters (Serialization) </vt:lpstr>
      <vt:lpstr>JSON Media-Type Formatter</vt:lpstr>
      <vt:lpstr>JSON Media-Type Formatter</vt:lpstr>
      <vt:lpstr>JSON Media-Type Formatter</vt:lpstr>
      <vt:lpstr>XML Media-Type Formatter</vt:lpstr>
      <vt:lpstr>Custom Media Formatter s</vt:lpstr>
      <vt:lpstr>Content Negotiation </vt:lpstr>
      <vt:lpstr>Content Negotiation Sample</vt:lpstr>
      <vt:lpstr>Slide 13</vt:lpstr>
      <vt:lpstr>Model Data Annotations </vt:lpstr>
      <vt:lpstr>Validation Attributes </vt:lpstr>
      <vt:lpstr>Web API Validation</vt:lpstr>
      <vt:lpstr>Custom Validation</vt:lpstr>
      <vt:lpstr>Custom Validation</vt:lpstr>
      <vt:lpstr>Server-Side Message Handlers 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creator>Eyal Vardi</dc:creator>
  <cp:lastModifiedBy>Rahul Srivastava</cp:lastModifiedBy>
  <cp:revision>324</cp:revision>
  <dcterms:created xsi:type="dcterms:W3CDTF">2013-04-27T14:17:45Z</dcterms:created>
  <dcterms:modified xsi:type="dcterms:W3CDTF">2017-02-14T21:45:56Z</dcterms:modified>
</cp:coreProperties>
</file>