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8" r:id="rId2"/>
  </p:sldMasterIdLst>
  <p:notesMasterIdLst>
    <p:notesMasterId r:id="rId15"/>
  </p:notesMasterIdLst>
  <p:sldIdLst>
    <p:sldId id="256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DE3541B-06DA-45DF-A891-43FE4AD16161}">
          <p14:sldIdLst>
            <p14:sldId id="256"/>
            <p14:sldId id="298"/>
            <p14:sldId id="337"/>
            <p14:sldId id="294"/>
            <p14:sldId id="296"/>
            <p14:sldId id="299"/>
            <p14:sldId id="340"/>
            <p14:sldId id="297"/>
            <p14:sldId id="346"/>
            <p14:sldId id="347"/>
            <p14:sldId id="301"/>
            <p14:sldId id="330"/>
            <p14:sldId id="300"/>
            <p14:sldId id="295"/>
            <p14:sldId id="343"/>
          </p14:sldIdLst>
        </p14:section>
        <p14:section name="RESTful" id="{DCD9E9A4-0222-4797-AD0D-4811BE2DA405}">
          <p14:sldIdLst>
            <p14:sldId id="341"/>
            <p14:sldId id="342"/>
            <p14:sldId id="336"/>
            <p14:sldId id="331"/>
            <p14:sldId id="332"/>
            <p14:sldId id="333"/>
            <p14:sldId id="334"/>
            <p14:sldId id="335"/>
            <p14:sldId id="345"/>
            <p14:sldId id="344"/>
          </p14:sldIdLst>
        </p14:section>
        <p14:section name="OData" id="{F2780A43-795A-441B-B045-B21C0FA68B00}">
          <p14:sldIdLst>
            <p14:sldId id="311"/>
            <p14:sldId id="351"/>
            <p14:sldId id="350"/>
            <p14:sldId id="352"/>
          </p14:sldIdLst>
        </p14:section>
        <p14:section name="Help Page" id="{E337B4CF-8FEF-4A13-9FD8-557E5124AFAB}">
          <p14:sldIdLst>
            <p14:sldId id="306"/>
            <p14:sldId id="339"/>
          </p14:sldIdLst>
        </p14:section>
        <p14:section name="Media Formatters" id="{B443CC50-F8BC-43D7-BAE9-7A05C307063F}">
          <p14:sldIdLst>
            <p14:sldId id="313"/>
            <p14:sldId id="303"/>
            <p14:sldId id="314"/>
          </p14:sldIdLst>
        </p14:section>
        <p14:section name="JSON &amp; XML" id="{95E542B3-55DA-4F5F-98F3-B98E6A44B084}">
          <p14:sldIdLst>
            <p14:sldId id="315"/>
            <p14:sldId id="316"/>
            <p14:sldId id="317"/>
            <p14:sldId id="318"/>
          </p14:sldIdLst>
        </p14:section>
        <p14:section name="Custom Media Formatters" id="{4259D332-D39E-44F3-A691-E012E3FCD10D}">
          <p14:sldIdLst>
            <p14:sldId id="319"/>
            <p14:sldId id="320"/>
          </p14:sldIdLst>
        </p14:section>
        <p14:section name="Content Negotiation" id="{A7D91714-D89A-4867-87CE-7E352D42A31E}">
          <p14:sldIdLst>
            <p14:sldId id="321"/>
            <p14:sldId id="322"/>
          </p14:sldIdLst>
        </p14:section>
        <p14:section name="Validations" id="{F3677621-78BC-4758-A89F-6756BFDE96AB}">
          <p14:sldIdLst>
            <p14:sldId id="325"/>
            <p14:sldId id="323"/>
            <p14:sldId id="324"/>
            <p14:sldId id="326"/>
            <p14:sldId id="327"/>
            <p14:sldId id="328"/>
            <p14:sldId id="329"/>
          </p14:sldIdLst>
        </p14:section>
        <p14:section name="Message Handlers" id="{6219EB96-03FE-427E-8C79-3D7752A7CC1C}">
          <p14:sldIdLst>
            <p14:sldId id="308"/>
            <p14:sldId id="338"/>
          </p14:sldIdLst>
        </p14:section>
        <p14:section name="Self-Hosting" id="{79A53307-53CE-49F8-92BD-00D40FB8FB39}">
          <p14:sldIdLst>
            <p14:sldId id="307"/>
          </p14:sldIdLst>
        </p14:section>
        <p14:section name="Web API Lifecycle" id="{6B52A3F6-2A2E-470D-8071-C0ACD6D04CD1}">
          <p14:sldIdLst>
            <p14:sldId id="309"/>
            <p14:sldId id="349"/>
            <p14:sldId id="348"/>
          </p14:sldIdLst>
        </p14:section>
        <p14:section name="Summary" id="{3E33BAA3-FDF8-4706-A9AC-02093FF91FEE}">
          <p14:sldIdLst>
            <p14:sldId id="293"/>
            <p14:sldId id="312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87" autoAdjust="0"/>
  </p:normalViewPr>
  <p:slideViewPr>
    <p:cSldViewPr snapToGrid="0">
      <p:cViewPr varScale="1">
        <p:scale>
          <a:sx n="52" d="100"/>
          <a:sy n="52" d="100"/>
        </p:scale>
        <p:origin x="-1330" y="-82"/>
      </p:cViewPr>
      <p:guideLst>
        <p:guide orient="horz" pos="2232"/>
        <p:guide pos="2880"/>
      </p:guideLst>
    </p:cSldViewPr>
  </p:slideViewPr>
  <p:outlineViewPr>
    <p:cViewPr>
      <p:scale>
        <a:sx n="33" d="100"/>
        <a:sy n="33" d="100"/>
      </p:scale>
      <p:origin x="0" y="2076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7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13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10258252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42233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7" cy="2283702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81258" y="6582120"/>
            <a:ext cx="378148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0" spc="150" baseline="0" dirty="0" smtClean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xmlns="" val="14809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CF71629-3566-4583-B983-E9C8BA84A6F7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83617" y="5611814"/>
            <a:ext cx="3042752" cy="307777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1" spc="120" dirty="0" err="1" smtClean="0"/>
              <a:t>Rahul</a:t>
            </a:r>
            <a:r>
              <a:rPr lang="en-US" sz="2000" b="1" spc="120" dirty="0" smtClean="0"/>
              <a:t> </a:t>
            </a:r>
            <a:r>
              <a:rPr lang="en-US" sz="2000" b="1" spc="120" dirty="0" err="1" smtClean="0"/>
              <a:t>Srivastava</a:t>
            </a:r>
            <a:endParaRPr lang="en-US" sz="2000" b="1" spc="120" dirty="0"/>
          </a:p>
        </p:txBody>
      </p:sp>
      <p:sp>
        <p:nvSpPr>
          <p:cNvPr id="9" name="Rectangle 8"/>
          <p:cNvSpPr/>
          <p:nvPr/>
        </p:nvSpPr>
        <p:spPr>
          <a:xfrm>
            <a:off x="1285722" y="1662787"/>
            <a:ext cx="50674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</a:t>
            </a:r>
          </a:p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Hosting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 headers can be used to control cache behaviors</a:t>
            </a:r>
          </a:p>
          <a:p>
            <a:r>
              <a:rPr lang="en-US" smtClean="0"/>
              <a:t>HTTP provides method the avoid staleness of cached data </a:t>
            </a:r>
          </a:p>
          <a:p>
            <a:pPr lvl="1"/>
            <a:r>
              <a:rPr lang="en-US" smtClean="0"/>
              <a:t>Expiration</a:t>
            </a:r>
          </a:p>
          <a:p>
            <a:pPr lvl="1"/>
            <a:r>
              <a:rPr lang="en-US" smtClean="0"/>
              <a:t>Validation</a:t>
            </a:r>
          </a:p>
          <a:p>
            <a:pPr lvl="1"/>
            <a:r>
              <a:rPr lang="en-US" smtClean="0"/>
              <a:t>Invalidation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6878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ETag: Versioning &amp; Concurrency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75378" y="2091667"/>
            <a:ext cx="7288908" cy="37676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caching content, we need to identify when content has changed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ETag</a:t>
            </a:r>
            <a:r>
              <a:rPr lang="en-US" dirty="0" smtClean="0"/>
              <a:t> (entity tag) header represents the version of the content</a:t>
            </a:r>
          </a:p>
          <a:p>
            <a:r>
              <a:rPr lang="en-US" dirty="0" err="1" smtClean="0"/>
              <a:t>ETags</a:t>
            </a:r>
            <a:r>
              <a:rPr lang="en-US" dirty="0" smtClean="0"/>
              <a:t> are sent to the client with the response, and are re-sent to the server on subsequent requests</a:t>
            </a:r>
          </a:p>
          <a:p>
            <a:r>
              <a:rPr lang="en-US" dirty="0" smtClean="0"/>
              <a:t>In the action, compare received and existing </a:t>
            </a:r>
            <a:r>
              <a:rPr lang="en-US" dirty="0" err="1" smtClean="0"/>
              <a:t>ETags</a:t>
            </a:r>
            <a:r>
              <a:rPr lang="en-US" dirty="0" smtClean="0"/>
              <a:t>, and return either:</a:t>
            </a:r>
          </a:p>
          <a:p>
            <a:pPr lvl="1"/>
            <a:r>
              <a:rPr lang="en-US" dirty="0" smtClean="0"/>
              <a:t>A new entity if they are different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HTTP 304 </a:t>
            </a:r>
            <a:r>
              <a:rPr lang="en-US" dirty="0" smtClean="0"/>
              <a:t>(Not Modified) if they are identical</a:t>
            </a:r>
          </a:p>
          <a:p>
            <a:r>
              <a:rPr lang="en-US" dirty="0" smtClean="0"/>
              <a:t>When updating entities using POST/PUT, use the </a:t>
            </a:r>
            <a:r>
              <a:rPr lang="en-US" dirty="0" err="1" smtClean="0"/>
              <a:t>ETag</a:t>
            </a:r>
            <a:r>
              <a:rPr lang="en-US" dirty="0" smtClean="0"/>
              <a:t> for concurrency (version)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he-IL" smtClean="0"/>
              <a:pPr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02626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6735"/>
            <a:ext cx="6858000" cy="1107996"/>
          </a:xfrm>
        </p:spPr>
        <p:txBody>
          <a:bodyPr>
            <a:normAutofit fontScale="90000"/>
          </a:bodyPr>
          <a:lstStyle/>
          <a:p>
            <a:r>
              <a:rPr lang="en-US" sz="8000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  <a:endParaRPr lang="en-US" sz="8000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>
          <a:xfrm>
            <a:off x="2083617" y="5611814"/>
            <a:ext cx="3042752" cy="246221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3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spc="120" dirty="0" err="1" smtClean="0"/>
              <a:t>Rahul</a:t>
            </a:r>
            <a:r>
              <a:rPr lang="en-US" sz="1600" b="1" spc="120" dirty="0" smtClean="0"/>
              <a:t> </a:t>
            </a:r>
            <a:r>
              <a:rPr lang="en-US" sz="1600" b="1" spc="120" dirty="0" err="1" smtClean="0"/>
              <a:t>Srivastava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xmlns="" val="39561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HTTP.SYS, What’s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7"/>
            <a:ext cx="7111626" cy="37676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It’s the thing that handles HTTP on your machine</a:t>
            </a:r>
          </a:p>
          <a:p>
            <a:r>
              <a:rPr lang="en-US" dirty="0" smtClean="0"/>
              <a:t>It’s a kernel mode device driver</a:t>
            </a:r>
          </a:p>
          <a:p>
            <a:r>
              <a:rPr lang="en-US" dirty="0" smtClean="0"/>
              <a:t>Ever since Windows XP SP2 / Windows Server 2003</a:t>
            </a:r>
          </a:p>
          <a:p>
            <a:r>
              <a:rPr lang="en-US" dirty="0" smtClean="0"/>
              <a:t>Responsible of</a:t>
            </a:r>
          </a:p>
          <a:p>
            <a:pPr lvl="1"/>
            <a:r>
              <a:rPr lang="en-US" dirty="0" smtClean="0"/>
              <a:t>Routing requests to the correct application</a:t>
            </a:r>
          </a:p>
          <a:p>
            <a:pPr lvl="1"/>
            <a:r>
              <a:rPr lang="en-US" dirty="0" smtClean="0"/>
              <a:t>Kernel mode SSL (full support as of Windows Server 2008)</a:t>
            </a:r>
          </a:p>
          <a:p>
            <a:pPr lvl="1"/>
            <a:r>
              <a:rPr lang="en-US" dirty="0" smtClean="0"/>
              <a:t>Caching responses in kernel mode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 err="1" smtClean="0"/>
              <a:t>QoS</a:t>
            </a:r>
            <a:r>
              <a:rPr lang="en-US" dirty="0" smtClean="0"/>
              <a:t>, such as connection limits and timeouts</a:t>
            </a:r>
          </a:p>
          <a:p>
            <a:r>
              <a:rPr lang="en-US" dirty="0" smtClean="0"/>
              <a:t>Want to know more? </a:t>
            </a:r>
            <a:r>
              <a:rPr lang="en-US" b="1" dirty="0" err="1" smtClean="0"/>
              <a:t>netsh</a:t>
            </a:r>
            <a:r>
              <a:rPr lang="en-US" b="1" dirty="0" smtClean="0"/>
              <a:t> http show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77230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IIS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Web application hosting</a:t>
            </a:r>
          </a:p>
          <a:p>
            <a:r>
              <a:rPr lang="en-US" smtClean="0"/>
              <a:t>Comes in two flavors</a:t>
            </a:r>
          </a:p>
          <a:p>
            <a:pPr lvl="1"/>
            <a:r>
              <a:rPr lang="en-US" smtClean="0"/>
              <a:t>IIS Express</a:t>
            </a:r>
          </a:p>
          <a:p>
            <a:pPr lvl="1"/>
            <a:r>
              <a:rPr lang="en-US" smtClean="0"/>
              <a:t>Full IIS (or simply IIS)</a:t>
            </a:r>
          </a:p>
          <a:p>
            <a:r>
              <a:rPr lang="en-US" smtClean="0"/>
              <a:t>Provides</a:t>
            </a:r>
          </a:p>
          <a:p>
            <a:pPr lvl="1"/>
            <a:r>
              <a:rPr lang="en-US" smtClean="0"/>
              <a:t>Reliability</a:t>
            </a:r>
          </a:p>
          <a:p>
            <a:pPr lvl="1"/>
            <a:r>
              <a:rPr lang="en-US" smtClean="0"/>
              <a:t>Manageability</a:t>
            </a:r>
          </a:p>
          <a:p>
            <a:pPr lvl="1"/>
            <a:r>
              <a:rPr lang="en-US" smtClean="0"/>
              <a:t>Security</a:t>
            </a:r>
          </a:p>
          <a:p>
            <a:pPr lvl="1"/>
            <a:r>
              <a:rPr lang="en-US" smtClean="0"/>
              <a:t>Performance</a:t>
            </a:r>
          </a:p>
          <a:p>
            <a:pPr lvl="1"/>
            <a:r>
              <a:rPr lang="en-US" smtClean="0"/>
              <a:t>Scalability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D:\Sela\Lectures\SDP\2012-11\WebAPI\Images\300px-Internet_Information_Services_7_Conso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8760"/>
            <a:ext cx="2857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644303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Enabling Compression with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7"/>
            <a:ext cx="6554867" cy="21817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Compression is something the client needs to request</a:t>
            </a:r>
          </a:p>
          <a:p>
            <a:r>
              <a:rPr lang="en-US" dirty="0" smtClean="0"/>
              <a:t>Requests are not normally compressed</a:t>
            </a:r>
          </a:p>
          <a:p>
            <a:r>
              <a:rPr lang="en-US" b="1" dirty="0" smtClean="0"/>
              <a:t>Accept-Encoding: </a:t>
            </a:r>
            <a:r>
              <a:rPr lang="en-US" b="1" dirty="0" err="1" smtClean="0"/>
              <a:t>gzip,deflate</a:t>
            </a:r>
            <a:endParaRPr lang="en-US" b="1" dirty="0" smtClean="0"/>
          </a:p>
          <a:p>
            <a:r>
              <a:rPr lang="en-US" dirty="0" smtClean="0"/>
              <a:t>Server is not obligated to compress the response</a:t>
            </a:r>
          </a:p>
          <a:p>
            <a:r>
              <a:rPr lang="en-US" b="1" dirty="0" smtClean="0"/>
              <a:t>Content-Encoding: </a:t>
            </a:r>
            <a:r>
              <a:rPr lang="en-US" b="1" dirty="0" err="1" smtClean="0"/>
              <a:t>gzip</a:t>
            </a:r>
            <a:r>
              <a:rPr lang="en-US" b="1" dirty="0" smtClean="0"/>
              <a:t> / deflate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22857113"/>
              </p:ext>
            </p:extLst>
          </p:nvPr>
        </p:nvGraphicFramePr>
        <p:xfrm>
          <a:off x="344736" y="4478693"/>
          <a:ext cx="8582499" cy="2206752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705735"/>
                <a:gridCol w="3132392"/>
                <a:gridCol w="2744372"/>
              </a:tblGrid>
              <a:tr h="46549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IIS Compression Modes</a:t>
                      </a:r>
                      <a:endParaRPr kumimoji="0" 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 horzOverflow="overflow"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Scenarios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40" marB="91440" anchor="ctr" horzOverflow="overflow"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Considerations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40" marB="91440" anchor="ctr" horzOverflow="overflow"/>
                </a:tc>
              </a:tr>
              <a:tr h="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Dynamic Compression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40" marB="91440" anchor="ctr" horzOverflow="overflow"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Small number of requests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Limited network bandwidth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40" marB="91440" anchor="ctr" horzOverflow="overflow"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Uses CPU and memory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cached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40" marB="91440" anchor="ctr" horzOverflow="overflow"/>
                </a:tc>
              </a:tr>
              <a:tr h="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Static Compression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40" marB="91440" anchor="ctr" horzOverflow="overflow"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Improve transmission times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Graphic-heavy sites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40" marB="91440" anchor="ctr" horzOverflow="overflow"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Can be cached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Uses some CPU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40" marB="9144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39556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 Persistent Connection</a:t>
            </a:r>
            <a:br>
              <a:rPr lang="en-US" smtClean="0"/>
            </a:br>
            <a:r>
              <a:rPr lang="en-US" smtClean="0"/>
              <a:t>It’s Alive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7"/>
            <a:ext cx="7279577" cy="37676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Beginning with HTTP 1.1, clients and servers </a:t>
            </a:r>
            <a:br>
              <a:rPr lang="en-US" dirty="0" smtClean="0"/>
            </a:br>
            <a:r>
              <a:rPr lang="en-US" dirty="0" smtClean="0"/>
              <a:t>must support persistent connections</a:t>
            </a:r>
          </a:p>
          <a:p>
            <a:r>
              <a:rPr lang="en-US" dirty="0" smtClean="0"/>
              <a:t>Persistent is good</a:t>
            </a:r>
          </a:p>
          <a:p>
            <a:pPr lvl="1"/>
            <a:r>
              <a:rPr lang="en-US" dirty="0" smtClean="0"/>
              <a:t>Less simultaneous opened connections = less CPU</a:t>
            </a:r>
          </a:p>
          <a:p>
            <a:pPr lvl="1"/>
            <a:r>
              <a:rPr lang="en-US" dirty="0" smtClean="0"/>
              <a:t>Single connection can pipeline HTTP requests</a:t>
            </a:r>
          </a:p>
          <a:p>
            <a:pPr lvl="1"/>
            <a:r>
              <a:rPr lang="en-US" dirty="0" smtClean="0"/>
              <a:t>Fewer TCP connections = less congestion</a:t>
            </a:r>
          </a:p>
          <a:p>
            <a:pPr lvl="1"/>
            <a:r>
              <a:rPr lang="en-US" dirty="0" smtClean="0"/>
              <a:t>No re-handshaking = reduced latency</a:t>
            </a:r>
          </a:p>
          <a:p>
            <a:r>
              <a:rPr lang="en-US" dirty="0" smtClean="0"/>
              <a:t>Send Connection: Keep-Alive in request and response headers to keep the underlying TCP connection open</a:t>
            </a:r>
          </a:p>
          <a:p>
            <a:r>
              <a:rPr lang="en-US" dirty="0" smtClean="0"/>
              <a:t>Connection is dropped if either end lacks sending the Keep-Alive header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31838" y="5258063"/>
            <a:ext cx="3876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ＭＳ Ｐゴシック" charset="0"/>
              </a:rPr>
              <a:t>– Implementation Dependent</a:t>
            </a:r>
          </a:p>
        </p:txBody>
      </p:sp>
    </p:spTree>
    <p:extLst>
      <p:ext uri="{BB962C8B-B14F-4D97-AF65-F5344CB8AC3E}">
        <p14:creationId xmlns:p14="http://schemas.microsoft.com/office/powerpoint/2010/main" xmlns="" val="13111173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 it Alive, But For How Long?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7"/>
            <a:ext cx="7379160" cy="376767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IIS by default adds Keep-Alive to every response</a:t>
            </a:r>
          </a:p>
          <a:p>
            <a:r>
              <a:rPr lang="en-US" dirty="0" smtClean="0"/>
              <a:t>HTTP.SYS has a default timeout of 120 seconds for idle connections</a:t>
            </a:r>
          </a:p>
          <a:p>
            <a:r>
              <a:rPr lang="en-US" dirty="0" smtClean="0"/>
              <a:t>When expecting many clients with a small number of  request, Keep-Alive may have an overhead</a:t>
            </a:r>
          </a:p>
          <a:p>
            <a:r>
              <a:rPr lang="en-US" dirty="0" smtClean="0"/>
              <a:t>For short visits, consider disabling Keep-Alive or reduce the idle timeout to a couple of seconds (5? 2? 1?)</a:t>
            </a:r>
          </a:p>
          <a:p>
            <a:r>
              <a:rPr lang="en-US" dirty="0" smtClean="0"/>
              <a:t>Use logs to check visits and frequency of idle connections:</a:t>
            </a:r>
          </a:p>
          <a:p>
            <a:pPr lvl="1"/>
            <a:r>
              <a:rPr lang="en-US" dirty="0" smtClean="0"/>
              <a:t>IIS log files: C:\inetpub\logs\LogFiles</a:t>
            </a:r>
          </a:p>
          <a:p>
            <a:pPr lvl="1"/>
            <a:r>
              <a:rPr lang="en-US" dirty="0" smtClean="0"/>
              <a:t>HTTP.SYS log files: %</a:t>
            </a:r>
            <a:r>
              <a:rPr lang="en-US" dirty="0" err="1" smtClean="0"/>
              <a:t>windir</a:t>
            </a:r>
            <a:r>
              <a:rPr lang="en-US" dirty="0" smtClean="0"/>
              <a:t>%\system32\</a:t>
            </a:r>
            <a:r>
              <a:rPr lang="en-US" dirty="0" err="1" smtClean="0"/>
              <a:t>LogFiles</a:t>
            </a:r>
            <a:r>
              <a:rPr lang="en-US" dirty="0" smtClean="0"/>
              <a:t>\HTTPERR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3633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Who Needs IIS? We Have Self-Hosting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IIS is the natural hosting environment for the ASP.NET web stack, Web API included</a:t>
            </a:r>
          </a:p>
          <a:p>
            <a:r>
              <a:rPr lang="en-US" dirty="0" smtClean="0"/>
              <a:t>When IIS is not an option or unwanted, use a self-hosted Web API</a:t>
            </a:r>
          </a:p>
          <a:p>
            <a:r>
              <a:rPr lang="en-US" dirty="0" smtClean="0"/>
              <a:t>Just follow three basic steps:</a:t>
            </a:r>
          </a:p>
          <a:p>
            <a:pPr lvl="1"/>
            <a:r>
              <a:rPr lang="en-US" dirty="0" smtClean="0"/>
              <a:t>Install the </a:t>
            </a:r>
            <a:r>
              <a:rPr lang="en-US" b="1" dirty="0" smtClean="0"/>
              <a:t>Microsoft ASP.NET Web API Self Host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Create host configuration and routing rules</a:t>
            </a:r>
          </a:p>
          <a:p>
            <a:pPr lvl="1"/>
            <a:r>
              <a:rPr lang="en-US" dirty="0" smtClean="0"/>
              <a:t>Start the self-hosted server</a:t>
            </a:r>
          </a:p>
          <a:p>
            <a:r>
              <a:rPr lang="en-US" dirty="0" smtClean="0"/>
              <a:t>Under the covers, Web API self-hosting is handled by WCF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02937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caches store copies of responses to reduce network traffic</a:t>
            </a:r>
          </a:p>
          <a:p>
            <a:r>
              <a:rPr lang="en-US" dirty="0" smtClean="0"/>
              <a:t>HTTP caches reduces call latency and increases server throughput</a:t>
            </a:r>
          </a:p>
          <a:p>
            <a:r>
              <a:rPr lang="en-US" dirty="0" smtClean="0"/>
              <a:t>Caches are a main factor for scalability on the web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7358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7"/>
            <a:ext cx="7036981" cy="376767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Browser/Client Cache</a:t>
            </a:r>
            <a:br>
              <a:rPr lang="en-US" b="1" dirty="0" smtClean="0"/>
            </a:br>
            <a:r>
              <a:rPr lang="en-US" dirty="0" smtClean="0"/>
              <a:t>Stores representations locally on the computer’s hard drive</a:t>
            </a:r>
          </a:p>
          <a:p>
            <a:r>
              <a:rPr lang="en-US" b="1" dirty="0" smtClean="0"/>
              <a:t>Proxy Cache </a:t>
            </a:r>
            <a:br>
              <a:rPr lang="en-US" b="1" dirty="0" smtClean="0"/>
            </a:br>
            <a:r>
              <a:rPr lang="en-US" dirty="0" smtClean="0"/>
              <a:t>Corporates and ISPs provide shared proxies providing shared cache on their network </a:t>
            </a:r>
          </a:p>
          <a:p>
            <a:r>
              <a:rPr lang="en-US" b="1" dirty="0" smtClean="0"/>
              <a:t>Gateway (Reverse Proxy) Cache </a:t>
            </a:r>
            <a:br>
              <a:rPr lang="en-US" b="1" dirty="0" smtClean="0"/>
            </a:br>
            <a:r>
              <a:rPr lang="en-US" dirty="0" smtClean="0"/>
              <a:t>Stores representations on behalf of the server. Content Delivery Networks (CDNs) use gateway cache distributed around the web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69587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7250</TotalTime>
  <Words>516</Words>
  <Application>Microsoft Office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White with Consolas font for code slides</vt:lpstr>
      <vt:lpstr>Oriel</vt:lpstr>
      <vt:lpstr>Slide 1</vt:lpstr>
      <vt:lpstr>HTTP.SYS, What’s That?</vt:lpstr>
      <vt:lpstr>IIS 101</vt:lpstr>
      <vt:lpstr>Enabling Compression with IIS</vt:lpstr>
      <vt:lpstr>HTTP Persistent Connection It’s Alive</vt:lpstr>
      <vt:lpstr>Keep it Alive, But For How Long?</vt:lpstr>
      <vt:lpstr>Who Needs IIS? We Have Self-Hosting</vt:lpstr>
      <vt:lpstr>Caching</vt:lpstr>
      <vt:lpstr>Types of Caches</vt:lpstr>
      <vt:lpstr>Controlling Cache</vt:lpstr>
      <vt:lpstr>ETag: Versioning &amp; Concurrency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Rahul Srivastava</cp:lastModifiedBy>
  <cp:revision>323</cp:revision>
  <dcterms:created xsi:type="dcterms:W3CDTF">2013-04-27T14:17:45Z</dcterms:created>
  <dcterms:modified xsi:type="dcterms:W3CDTF">2017-02-14T21:17:17Z</dcterms:modified>
</cp:coreProperties>
</file>