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15"/>
  </p:notesMasterIdLst>
  <p:sldIdLst>
    <p:sldId id="256" r:id="rId3"/>
    <p:sldId id="270" r:id="rId4"/>
    <p:sldId id="271" r:id="rId5"/>
    <p:sldId id="272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DE3541B-06DA-45DF-A891-43FE4AD16161}">
          <p14:sldIdLst>
            <p14:sldId id="256"/>
            <p14:sldId id="298"/>
            <p14:sldId id="337"/>
            <p14:sldId id="294"/>
            <p14:sldId id="296"/>
            <p14:sldId id="299"/>
            <p14:sldId id="340"/>
            <p14:sldId id="297"/>
            <p14:sldId id="346"/>
            <p14:sldId id="347"/>
            <p14:sldId id="301"/>
            <p14:sldId id="330"/>
            <p14:sldId id="300"/>
            <p14:sldId id="295"/>
            <p14:sldId id="343"/>
          </p14:sldIdLst>
        </p14:section>
        <p14:section name="RESTful" id="{DCD9E9A4-0222-4797-AD0D-4811BE2DA405}">
          <p14:sldIdLst>
            <p14:sldId id="341"/>
            <p14:sldId id="342"/>
            <p14:sldId id="336"/>
            <p14:sldId id="331"/>
            <p14:sldId id="332"/>
            <p14:sldId id="333"/>
            <p14:sldId id="334"/>
            <p14:sldId id="335"/>
            <p14:sldId id="345"/>
            <p14:sldId id="344"/>
          </p14:sldIdLst>
        </p14:section>
        <p14:section name="OData" id="{F2780A43-795A-441B-B045-B21C0FA68B00}">
          <p14:sldIdLst>
            <p14:sldId id="311"/>
            <p14:sldId id="351"/>
            <p14:sldId id="350"/>
            <p14:sldId id="352"/>
          </p14:sldIdLst>
        </p14:section>
        <p14:section name="Help Page" id="{E337B4CF-8FEF-4A13-9FD8-557E5124AFAB}">
          <p14:sldIdLst>
            <p14:sldId id="306"/>
            <p14:sldId id="339"/>
          </p14:sldIdLst>
        </p14:section>
        <p14:section name="Media Formatters" id="{B443CC50-F8BC-43D7-BAE9-7A05C307063F}">
          <p14:sldIdLst>
            <p14:sldId id="313"/>
            <p14:sldId id="303"/>
            <p14:sldId id="314"/>
          </p14:sldIdLst>
        </p14:section>
        <p14:section name="JSON &amp; XML" id="{95E542B3-55DA-4F5F-98F3-B98E6A44B084}">
          <p14:sldIdLst>
            <p14:sldId id="315"/>
            <p14:sldId id="316"/>
            <p14:sldId id="317"/>
            <p14:sldId id="318"/>
          </p14:sldIdLst>
        </p14:section>
        <p14:section name="Custom Media Formatters" id="{4259D332-D39E-44F3-A691-E012E3FCD10D}">
          <p14:sldIdLst>
            <p14:sldId id="319"/>
            <p14:sldId id="320"/>
          </p14:sldIdLst>
        </p14:section>
        <p14:section name="Content Negotiation" id="{A7D91714-D89A-4867-87CE-7E352D42A31E}">
          <p14:sldIdLst>
            <p14:sldId id="321"/>
            <p14:sldId id="322"/>
          </p14:sldIdLst>
        </p14:section>
        <p14:section name="Validations" id="{F3677621-78BC-4758-A89F-6756BFDE96AB}">
          <p14:sldIdLst>
            <p14:sldId id="325"/>
            <p14:sldId id="323"/>
            <p14:sldId id="324"/>
            <p14:sldId id="326"/>
            <p14:sldId id="327"/>
            <p14:sldId id="328"/>
            <p14:sldId id="329"/>
          </p14:sldIdLst>
        </p14:section>
        <p14:section name="Message Handlers" id="{6219EB96-03FE-427E-8C79-3D7752A7CC1C}">
          <p14:sldIdLst>
            <p14:sldId id="308"/>
            <p14:sldId id="338"/>
          </p14:sldIdLst>
        </p14:section>
        <p14:section name="Self-Hosting" id="{79A53307-53CE-49F8-92BD-00D40FB8FB39}">
          <p14:sldIdLst>
            <p14:sldId id="307"/>
          </p14:sldIdLst>
        </p14:section>
        <p14:section name="Web API Lifecycle" id="{6B52A3F6-2A2E-470D-8071-C0ACD6D04CD1}">
          <p14:sldIdLst>
            <p14:sldId id="309"/>
            <p14:sldId id="349"/>
            <p14:sldId id="348"/>
          </p14:sldIdLst>
        </p14:section>
        <p14:section name="Summary" id="{3E33BAA3-FDF8-4706-A9AC-02093FF91FEE}">
          <p14:sldIdLst>
            <p14:sldId id="293"/>
            <p14:sldId id="312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73" autoAdjust="0"/>
  </p:normalViewPr>
  <p:slideViewPr>
    <p:cSldViewPr snapToGrid="0">
      <p:cViewPr varScale="1">
        <p:scale>
          <a:sx n="52" d="100"/>
          <a:sy n="52" d="100"/>
        </p:scale>
        <p:origin x="-1330" y="-82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039287"/>
            <a:ext cx="6149837" cy="6840824"/>
          </a:xfrm>
          <a:ln/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Module 7: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Course 10263A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178DDC-F74F-440A-83F6-8A8AD0C835C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562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4223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7" cy="228370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1258" y="6582120"/>
            <a:ext cx="378148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0" spc="15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xmlns="" val="1480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CF71629-3566-4583-B983-E9C8BA84A6F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83617" y="5611814"/>
            <a:ext cx="3042752" cy="307777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spc="120" dirty="0" err="1" smtClean="0"/>
              <a:t>Rahul</a:t>
            </a:r>
            <a:r>
              <a:rPr lang="en-US" sz="2000" b="1" spc="120" dirty="0" smtClean="0"/>
              <a:t> </a:t>
            </a:r>
            <a:r>
              <a:rPr lang="en-US" sz="2000" b="1" spc="120" dirty="0" err="1" smtClean="0"/>
              <a:t>Srivastava</a:t>
            </a:r>
            <a:endParaRPr lang="en-US" sz="2000" b="1" spc="120" dirty="0"/>
          </a:p>
        </p:txBody>
      </p:sp>
      <p:sp>
        <p:nvSpPr>
          <p:cNvPr id="9" name="Rectangle 8"/>
          <p:cNvSpPr/>
          <p:nvPr/>
        </p:nvSpPr>
        <p:spPr>
          <a:xfrm>
            <a:off x="1285722" y="1662787"/>
            <a:ext cx="50674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Web API</a:t>
            </a:r>
          </a:p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Security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SignalR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6"/>
            <a:ext cx="7494181" cy="4187835"/>
          </a:xfrm>
        </p:spPr>
        <p:txBody>
          <a:bodyPr>
            <a:normAutofit/>
          </a:bodyPr>
          <a:lstStyle/>
          <a:p>
            <a:r>
              <a:rPr lang="en-US" dirty="0" smtClean="0"/>
              <a:t>Supported clients:</a:t>
            </a:r>
          </a:p>
          <a:p>
            <a:pPr lvl="1"/>
            <a:r>
              <a:rPr lang="en-US" dirty="0" smtClean="0"/>
              <a:t>Desktop applications using .NET 4/4.5</a:t>
            </a:r>
          </a:p>
          <a:p>
            <a:pPr lvl="1"/>
            <a:r>
              <a:rPr lang="en-US" dirty="0" smtClean="0"/>
              <a:t>Web browsers using JavaScript</a:t>
            </a:r>
          </a:p>
          <a:p>
            <a:pPr lvl="1"/>
            <a:r>
              <a:rPr lang="en-US" dirty="0" smtClean="0"/>
              <a:t>Windows Store and Windows Phone Apps</a:t>
            </a:r>
          </a:p>
          <a:p>
            <a:r>
              <a:rPr lang="en-US" dirty="0" smtClean="0"/>
              <a:t>Supports scaling servers to Web farm with Windows Azure Service Bus, </a:t>
            </a:r>
            <a:r>
              <a:rPr lang="en-US" dirty="0" err="1" smtClean="0"/>
              <a:t>Redis</a:t>
            </a:r>
            <a:r>
              <a:rPr lang="en-US" dirty="0" smtClean="0"/>
              <a:t>, and SQL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2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SignalR API, Choose What Works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6"/>
            <a:ext cx="6971667" cy="4066537"/>
          </a:xfrm>
        </p:spPr>
        <p:txBody>
          <a:bodyPr>
            <a:normAutofit/>
          </a:bodyPr>
          <a:lstStyle/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Low level</a:t>
            </a:r>
          </a:p>
          <a:p>
            <a:pPr lvl="1"/>
            <a:r>
              <a:rPr lang="en-US" dirty="0" smtClean="0"/>
              <a:t>Raw strings up and down (the “old way”)</a:t>
            </a:r>
          </a:p>
          <a:p>
            <a:pPr lvl="1"/>
            <a:r>
              <a:rPr lang="en-US" dirty="0" smtClean="0"/>
              <a:t>Broadcast to all clients, groups, or individuals</a:t>
            </a:r>
          </a:p>
          <a:p>
            <a:pPr lvl="1"/>
            <a:r>
              <a:rPr lang="en-US" dirty="0" smtClean="0"/>
              <a:t>Connect, reconnect &amp; disconnect semantics </a:t>
            </a:r>
          </a:p>
          <a:p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Built on top of connections</a:t>
            </a:r>
          </a:p>
          <a:p>
            <a:pPr lvl="1"/>
            <a:r>
              <a:rPr lang="en-US" dirty="0" smtClean="0"/>
              <a:t>Client-Server and Server-Client RPC</a:t>
            </a:r>
          </a:p>
          <a:p>
            <a:pPr lvl="1"/>
            <a:r>
              <a:rPr lang="en-US" dirty="0" smtClean="0"/>
              <a:t>Automatic client proxy generation for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2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6735"/>
            <a:ext cx="6858000" cy="1107996"/>
          </a:xfrm>
        </p:spPr>
        <p:txBody>
          <a:bodyPr>
            <a:normAutofit fontScale="90000"/>
          </a:bodyPr>
          <a:lstStyle/>
          <a:p>
            <a:r>
              <a:rPr lang="en-US" sz="80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sz="80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246221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spc="120" dirty="0" err="1" smtClean="0"/>
              <a:t>Rahul</a:t>
            </a:r>
            <a:r>
              <a:rPr lang="en-US" sz="1600" b="1" spc="120" dirty="0" smtClean="0"/>
              <a:t> </a:t>
            </a:r>
            <a:r>
              <a:rPr lang="en-US" sz="1600" b="1" spc="120" dirty="0" err="1" smtClean="0"/>
              <a:t>Srivastava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xmlns="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 messages are clear text, in order to have any form of secured connection they must be encrypted</a:t>
            </a:r>
          </a:p>
          <a:p>
            <a:r>
              <a:rPr lang="en-US" smtClean="0"/>
              <a:t>This is what SSL is for</a:t>
            </a:r>
          </a:p>
          <a:p>
            <a:r>
              <a:rPr lang="en-US" smtClean="0"/>
              <a:t>Once encrypted there are still several challenges remaining: </a:t>
            </a:r>
          </a:p>
          <a:p>
            <a:pPr lvl="1"/>
            <a:r>
              <a:rPr lang="en-US" smtClean="0"/>
              <a:t>Authentication</a:t>
            </a:r>
          </a:p>
          <a:p>
            <a:pPr lvl="1"/>
            <a:r>
              <a:rPr lang="en-US" smtClean="0"/>
              <a:t>Persisting authentication throughout the conversation</a:t>
            </a:r>
          </a:p>
          <a:p>
            <a:pPr lvl="1"/>
            <a:r>
              <a:rPr lang="en-US" smtClean="0"/>
              <a:t>Authorization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5278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/>
          <a:lstStyle/>
          <a:p>
            <a:pPr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86018" name="Picture 2" descr="D:\PersonalStorage\idof\Desktop\Key_Symmetric_p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7675" y="4288309"/>
            <a:ext cx="314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 descr="D:\PersonalStorage\idof\Desktop\Server_pn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001481"/>
            <a:ext cx="1770063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D:\PersonalStorage\idof\Desktop\Computer_Desktop+Keyboard+Mouse_png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988" y="3109431"/>
            <a:ext cx="230663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6" descr="D:\PersonalStorage\idof\Desktop\Encryption_png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075" y="5484331"/>
            <a:ext cx="488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029" name="Straight Arrow Connector 86028"/>
          <p:cNvCxnSpPr/>
          <p:nvPr/>
        </p:nvCxnSpPr>
        <p:spPr bwMode="auto">
          <a:xfrm>
            <a:off x="1871663" y="3112606"/>
            <a:ext cx="558641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031" name="Rectangle 86030"/>
          <p:cNvSpPr>
            <a:spLocks noChangeArrowheads="1"/>
          </p:cNvSpPr>
          <p:nvPr/>
        </p:nvSpPr>
        <p:spPr bwMode="auto">
          <a:xfrm>
            <a:off x="2761078" y="2742719"/>
            <a:ext cx="3656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prstClr val="black"/>
                </a:solidFill>
                <a:latin typeface="+mj-lt"/>
              </a:rPr>
              <a:t>1. Client requests a secured session</a:t>
            </a:r>
            <a:endParaRPr lang="he-IL" sz="1600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1871663" y="3620606"/>
            <a:ext cx="512921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033" name="Rectangle 86032"/>
          <p:cNvSpPr>
            <a:spLocks noChangeArrowheads="1"/>
          </p:cNvSpPr>
          <p:nvPr/>
        </p:nvSpPr>
        <p:spPr bwMode="auto">
          <a:xfrm>
            <a:off x="1876425" y="3291994"/>
            <a:ext cx="5300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prstClr val="black"/>
                </a:solidFill>
                <a:latin typeface="+mj-lt"/>
              </a:rPr>
              <a:t>2. Server responds with an X.509 certificate</a:t>
            </a:r>
            <a:endParaRPr lang="he-IL" sz="16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6034" name="Circular Arrow 86033"/>
          <p:cNvSpPr/>
          <p:nvPr/>
        </p:nvSpPr>
        <p:spPr bwMode="auto">
          <a:xfrm>
            <a:off x="484188" y="2274406"/>
            <a:ext cx="622300" cy="1644650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0" rIns="182880" rtlCol="1" anchor="ctr"/>
          <a:lstStyle/>
          <a:p>
            <a:pPr algn="ctr" eaLnBrk="0" hangingPunct="0">
              <a:defRPr/>
            </a:pPr>
            <a:endParaRPr lang="he-IL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0" y="2047816"/>
            <a:ext cx="316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>
                <a:solidFill>
                  <a:prstClr val="black"/>
                </a:solidFill>
                <a:latin typeface="+mj-lt"/>
              </a:rPr>
              <a:t>3. Client verifies certificate’s authenticity</a:t>
            </a:r>
            <a:endParaRPr lang="he-IL" sz="1600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2038350" y="4290531"/>
            <a:ext cx="50736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26515" y="3876053"/>
            <a:ext cx="6513513" cy="78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4. Client sends a symmetric encryption key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(encrypted with the server’s public key)</a:t>
            </a:r>
            <a:endParaRPr lang="he-IL" sz="16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86020" name="Picture 4" descr="D:\PersonalStorage\idof\Desktop\Certifica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655531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/>
          <p:cNvCxnSpPr/>
          <p:nvPr/>
        </p:nvCxnSpPr>
        <p:spPr bwMode="auto">
          <a:xfrm>
            <a:off x="1843088" y="5135081"/>
            <a:ext cx="5586412" cy="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028825" y="4691216"/>
            <a:ext cx="5300663" cy="78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6. Client and server exchange encrypted messages </a:t>
            </a:r>
            <a:br>
              <a:rPr lang="en-US" sz="1600" dirty="0">
                <a:solidFill>
                  <a:prstClr val="black"/>
                </a:solidFill>
                <a:latin typeface="+mj-lt"/>
              </a:rPr>
            </a:br>
            <a:r>
              <a:rPr lang="en-US" sz="1600" dirty="0">
                <a:solidFill>
                  <a:prstClr val="black"/>
                </a:solidFill>
                <a:latin typeface="+mj-lt"/>
              </a:rPr>
              <a:t>(encrypted with the symmetric key)</a:t>
            </a:r>
            <a:endParaRPr lang="he-IL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8" name="Circular Arrow 67"/>
          <p:cNvSpPr/>
          <p:nvPr/>
        </p:nvSpPr>
        <p:spPr bwMode="auto">
          <a:xfrm flipV="1">
            <a:off x="7810500" y="4282594"/>
            <a:ext cx="623888" cy="1735137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0" rIns="182880" rtlCol="1" anchor="ctr"/>
          <a:lstStyle/>
          <a:p>
            <a:pPr algn="ctr" eaLnBrk="0" hangingPunct="0">
              <a:defRPr/>
            </a:pPr>
            <a:endParaRPr lang="he-IL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020533" y="5897846"/>
            <a:ext cx="35542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dirty="0">
                <a:solidFill>
                  <a:prstClr val="black"/>
                </a:solidFill>
                <a:latin typeface="+mj-lt"/>
              </a:rPr>
              <a:t>5. Server decrypts the encryption key with its private key </a:t>
            </a:r>
            <a:endParaRPr lang="he-IL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45" y="1182433"/>
            <a:ext cx="8938726" cy="1524000"/>
          </a:xfrm>
        </p:spPr>
        <p:txBody>
          <a:bodyPr/>
          <a:lstStyle/>
          <a:p>
            <a:r>
              <a:rPr lang="en-US" dirty="0" smtClean="0"/>
              <a:t>HTTPS - How Secure Sockets Layer Works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28557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/>
      <p:bldP spid="86033" grpId="0"/>
      <p:bldP spid="53" grpId="0"/>
      <p:bldP spid="57" grpId="0"/>
      <p:bldP spid="65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HTTP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6"/>
            <a:ext cx="6554867" cy="39732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HTTP uses the </a:t>
            </a:r>
            <a:r>
              <a:rPr lang="en-US" b="1" dirty="0" smtClean="0"/>
              <a:t>Authorization</a:t>
            </a:r>
            <a:r>
              <a:rPr lang="en-US" dirty="0" smtClean="0"/>
              <a:t> header to pass authentication data: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According to specs, HTTP supports only two schemas:</a:t>
            </a:r>
          </a:p>
          <a:p>
            <a:pPr lvl="1"/>
            <a:r>
              <a:rPr lang="en-US" dirty="0" smtClean="0"/>
              <a:t>Basic (plain text)</a:t>
            </a:r>
          </a:p>
          <a:p>
            <a:pPr lvl="1"/>
            <a:r>
              <a:rPr lang="en-US" dirty="0" smtClean="0"/>
              <a:t>Digest (hashed password)</a:t>
            </a:r>
          </a:p>
          <a:p>
            <a:r>
              <a:rPr lang="en-US" dirty="0" smtClean="0"/>
              <a:t>Nowadays, it is common to find other schemas:</a:t>
            </a:r>
          </a:p>
          <a:p>
            <a:pPr lvl="1"/>
            <a:r>
              <a:rPr lang="en-US" dirty="0" smtClean="0"/>
              <a:t>NTLM / Negotiate (Windows authentication)</a:t>
            </a:r>
          </a:p>
          <a:p>
            <a:pPr lvl="1"/>
            <a:r>
              <a:rPr lang="en-US" dirty="0" smtClean="0"/>
              <a:t>Certificate</a:t>
            </a:r>
          </a:p>
          <a:p>
            <a:pPr lvl="1"/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683567"/>
            <a:ext cx="792088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Authorization: Basic eWFuaXY6eWFuaXY=</a:t>
            </a:r>
          </a:p>
        </p:txBody>
      </p:sp>
    </p:spTree>
    <p:extLst>
      <p:ext uri="{BB962C8B-B14F-4D97-AF65-F5344CB8AC3E}">
        <p14:creationId xmlns:p14="http://schemas.microsoft.com/office/powerpoint/2010/main" xmlns="" val="17435035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Less large memory allocation and buffering</a:t>
            </a:r>
          </a:p>
          <a:p>
            <a:pPr lvl="1"/>
            <a:r>
              <a:rPr lang="en-US" dirty="0" smtClean="0"/>
              <a:t>Message can be handled before received completely</a:t>
            </a:r>
          </a:p>
          <a:p>
            <a:pPr lvl="1"/>
            <a:r>
              <a:rPr lang="en-US" dirty="0" smtClean="0"/>
              <a:t>Connection can remain opened for a long time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File download/upload</a:t>
            </a:r>
          </a:p>
          <a:p>
            <a:pPr lvl="1"/>
            <a:r>
              <a:rPr lang="en-US" dirty="0" smtClean="0"/>
              <a:t>Live data feed (notifications, video streams, …)</a:t>
            </a:r>
          </a:p>
          <a:p>
            <a:r>
              <a:rPr lang="en-US" dirty="0" smtClean="0"/>
              <a:t>It’s a chunking mechanism</a:t>
            </a:r>
          </a:p>
          <a:p>
            <a:pPr lvl="1"/>
            <a:r>
              <a:rPr lang="en-US" dirty="0" smtClean="0"/>
              <a:t>Uses a persistent HTTP connection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Content-Length</a:t>
            </a:r>
            <a:r>
              <a:rPr lang="en-US" dirty="0" smtClean="0"/>
              <a:t> HTTP header  is omitted</a:t>
            </a:r>
          </a:p>
          <a:p>
            <a:pPr lvl="1"/>
            <a:r>
              <a:rPr lang="en-US" dirty="0" smtClean="0"/>
              <a:t>Each chunk is sent as size + chunk</a:t>
            </a:r>
          </a:p>
          <a:p>
            <a:pPr lvl="1"/>
            <a:r>
              <a:rPr lang="en-US" dirty="0" smtClean="0"/>
              <a:t>Chunk size can vary</a:t>
            </a:r>
          </a:p>
          <a:p>
            <a:pPr lvl="1"/>
            <a:r>
              <a:rPr lang="en-US" dirty="0" smtClean="0"/>
              <a:t>Stream ends when last chunk is sent with size 0 (zero)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5356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Streaming and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232924" cy="40216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Reading a streamed request</a:t>
            </a:r>
          </a:p>
          <a:p>
            <a:pPr lvl="1"/>
            <a:r>
              <a:rPr lang="en-US" b="1" dirty="0" err="1" smtClean="0"/>
              <a:t>Request.Content.ReadAsStreamAsync</a:t>
            </a:r>
            <a:r>
              <a:rPr lang="en-US" dirty="0" smtClean="0"/>
              <a:t> (File Stream )</a:t>
            </a:r>
          </a:p>
          <a:p>
            <a:pPr lvl="1"/>
            <a:r>
              <a:rPr lang="en-US" b="1" dirty="0" err="1" smtClean="0"/>
              <a:t>Request.Content.ReadAsMultipartAsync</a:t>
            </a:r>
            <a:r>
              <a:rPr lang="en-US" dirty="0" smtClean="0"/>
              <a:t> (Multi-part Stream)</a:t>
            </a:r>
          </a:p>
          <a:p>
            <a:r>
              <a:rPr lang="en-US" dirty="0" smtClean="0"/>
              <a:t>Writing a streamed response</a:t>
            </a:r>
          </a:p>
          <a:p>
            <a:pPr lvl="1"/>
            <a:r>
              <a:rPr lang="en-US" dirty="0" smtClean="0"/>
              <a:t>Do you want to </a:t>
            </a:r>
            <a:r>
              <a:rPr lang="en-US" b="1" dirty="0" smtClean="0"/>
              <a:t>pull</a:t>
            </a:r>
            <a:r>
              <a:rPr lang="en-US" dirty="0" smtClean="0"/>
              <a:t> from an existing stream? Or </a:t>
            </a:r>
            <a:r>
              <a:rPr lang="en-US" b="1" dirty="0" smtClean="0"/>
              <a:t>push</a:t>
            </a:r>
            <a:r>
              <a:rPr lang="en-US" dirty="0" smtClean="0"/>
              <a:t> your own data down the stream?</a:t>
            </a:r>
          </a:p>
          <a:p>
            <a:pPr lvl="1"/>
            <a:r>
              <a:rPr lang="en-US" dirty="0" smtClean="0"/>
              <a:t>Pull :  </a:t>
            </a:r>
            <a:r>
              <a:rPr lang="en-US" b="1" dirty="0" err="1" smtClean="0"/>
              <a:t>StreamContent</a:t>
            </a:r>
            <a:r>
              <a:rPr lang="en-US" b="1" dirty="0" smtClean="0"/>
              <a:t>(</a:t>
            </a:r>
            <a:r>
              <a:rPr lang="en-US" b="1" dirty="0" err="1" smtClean="0"/>
              <a:t>inputStream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Push: </a:t>
            </a:r>
            <a:r>
              <a:rPr lang="en-US" b="1" dirty="0" err="1" smtClean="0"/>
              <a:t>PushStreamContent</a:t>
            </a:r>
            <a:r>
              <a:rPr lang="en-US" b="1" dirty="0" smtClean="0"/>
              <a:t>(</a:t>
            </a:r>
            <a:r>
              <a:rPr lang="en-US" b="1" dirty="0" err="1" smtClean="0"/>
              <a:t>contentWritingAction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pushing data use </a:t>
            </a:r>
            <a:r>
              <a:rPr lang="en-US" b="1" dirty="0" err="1" smtClean="0"/>
              <a:t>Stream.Flush</a:t>
            </a:r>
            <a:r>
              <a:rPr lang="en-US" b="1" dirty="0" smtClean="0"/>
              <a:t>()</a:t>
            </a:r>
            <a:r>
              <a:rPr lang="en-US" dirty="0" smtClean="0"/>
              <a:t> to chunk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7030" y="0"/>
            <a:ext cx="1476970" cy="22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74423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Duplex Communication </a:t>
            </a:r>
            <a:br>
              <a:rPr lang="en-US" smtClean="0"/>
            </a:br>
            <a:r>
              <a:rPr lang="en-US" smtClean="0"/>
              <a:t>with HTTP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 is a request-response protocol</a:t>
            </a:r>
          </a:p>
          <a:p>
            <a:r>
              <a:rPr lang="en-US" smtClean="0"/>
              <a:t>Updates are through server polling</a:t>
            </a:r>
          </a:p>
          <a:p>
            <a:pPr lvl="1"/>
            <a:r>
              <a:rPr lang="en-US" smtClean="0"/>
              <a:t>Periodic polling (Anything new?)</a:t>
            </a:r>
          </a:p>
          <a:p>
            <a:pPr lvl="1"/>
            <a:r>
              <a:rPr lang="en-US" smtClean="0"/>
              <a:t>Long polling (I’m waiting for you!)</a:t>
            </a:r>
          </a:p>
          <a:p>
            <a:r>
              <a:rPr lang="en-US" smtClean="0"/>
              <a:t>Many disadvantages</a:t>
            </a:r>
          </a:p>
          <a:p>
            <a:pPr lvl="1"/>
            <a:r>
              <a:rPr lang="en-US" smtClean="0"/>
              <a:t>Periodic polling inflicts high-latency on updates</a:t>
            </a:r>
          </a:p>
          <a:p>
            <a:pPr lvl="1"/>
            <a:r>
              <a:rPr lang="en-US" smtClean="0"/>
              <a:t>Long polling is hard to implement</a:t>
            </a:r>
          </a:p>
          <a:p>
            <a:pPr lvl="1"/>
            <a:r>
              <a:rPr lang="en-US" smtClean="0"/>
              <a:t>Can cause bandwidth overhead if used improperly</a:t>
            </a:r>
            <a:endParaRPr lang="en-US" dirty="0" smtClean="0"/>
          </a:p>
        </p:txBody>
      </p:sp>
      <p:pic>
        <p:nvPicPr>
          <p:cNvPr id="2052" name="Picture 4" descr="D:\Sela\Lectures\WCF45-MsdnOpenHouse\images\4285724760_a97c9abc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5956" y="0"/>
            <a:ext cx="2053284" cy="2057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DC821D5C-60F2-4E3F-8FD2-F6844CA40C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723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WebSockets in a Glance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6803716" cy="3767670"/>
          </a:xfrm>
        </p:spPr>
        <p:txBody>
          <a:bodyPr>
            <a:normAutofit/>
          </a:bodyPr>
          <a:lstStyle/>
          <a:p>
            <a:r>
              <a:rPr lang="en-US" dirty="0" smtClean="0"/>
              <a:t>Bi-directional TCP channel (full-duplex)</a:t>
            </a:r>
          </a:p>
          <a:p>
            <a:r>
              <a:rPr lang="en-US" dirty="0" smtClean="0"/>
              <a:t>Supports both HTTP and HTTPS (SSL)</a:t>
            </a:r>
          </a:p>
          <a:p>
            <a:r>
              <a:rPr lang="en-US" dirty="0" smtClean="0"/>
              <a:t>Accessible through JavaScript API</a:t>
            </a:r>
          </a:p>
          <a:p>
            <a:r>
              <a:rPr lang="en-US" dirty="0" smtClean="0"/>
              <a:t>Supports cross-domain calls</a:t>
            </a:r>
          </a:p>
          <a:p>
            <a:r>
              <a:rPr lang="en-US" dirty="0" smtClean="0"/>
              <a:t>Client-side - IE10, Chrome, Firefox, .NET 4.5</a:t>
            </a:r>
          </a:p>
          <a:p>
            <a:r>
              <a:rPr lang="en-US" dirty="0" smtClean="0"/>
              <a:t>Server-side – IIS 8, ASP.NET 4.5,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Standardization is still in progress!!</a:t>
            </a:r>
          </a:p>
        </p:txBody>
      </p:sp>
      <p:pic>
        <p:nvPicPr>
          <p:cNvPr id="4" name="Picture 2" descr="D:\Sela\Lectures\WCF45-MsdnOpenHouse\images\HTML5_Logo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0939" y="844419"/>
            <a:ext cx="1786813" cy="17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928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SignalR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6"/>
            <a:ext cx="7494181" cy="4187835"/>
          </a:xfrm>
        </p:spPr>
        <p:txBody>
          <a:bodyPr>
            <a:normAutofit/>
          </a:bodyPr>
          <a:lstStyle/>
          <a:p>
            <a:r>
              <a:rPr lang="en-US" dirty="0" smtClean="0"/>
              <a:t>Real-time, persistent connection abstraction over HTTP</a:t>
            </a:r>
          </a:p>
          <a:p>
            <a:r>
              <a:rPr lang="en-US" dirty="0" smtClean="0"/>
              <a:t>Useful for dashboards &amp; monitoring, collaborative work, job progress, gaming…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works everywhere</a:t>
            </a:r>
          </a:p>
          <a:p>
            <a:pPr lvl="1"/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r>
              <a:rPr lang="en-US" dirty="0" smtClean="0"/>
              <a:t>Server Sent Events</a:t>
            </a:r>
          </a:p>
          <a:p>
            <a:pPr lvl="1"/>
            <a:r>
              <a:rPr lang="en-US" dirty="0" smtClean="0"/>
              <a:t>Forever Frame</a:t>
            </a:r>
          </a:p>
          <a:p>
            <a:pPr lvl="1"/>
            <a:r>
              <a:rPr lang="en-US" dirty="0" smtClean="0"/>
              <a:t>Long Polling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2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7249</TotalTime>
  <Words>534</Words>
  <Application>Microsoft Office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White with Consolas font for code slides</vt:lpstr>
      <vt:lpstr>Oriel</vt:lpstr>
      <vt:lpstr>Slide 1</vt:lpstr>
      <vt:lpstr>Security</vt:lpstr>
      <vt:lpstr>HTTPS - How Secure Sockets Layer Works</vt:lpstr>
      <vt:lpstr>Classic HTTP Authentication</vt:lpstr>
      <vt:lpstr>HTTP Streaming</vt:lpstr>
      <vt:lpstr>HTTP Streaming and Web API</vt:lpstr>
      <vt:lpstr>Duplex Communication  with HTTP</vt:lpstr>
      <vt:lpstr>WebSockets in a Glance</vt:lpstr>
      <vt:lpstr>ASP.NET SignalR 101</vt:lpstr>
      <vt:lpstr>ASP.NET SignalR 101</vt:lpstr>
      <vt:lpstr>SignalR API, Choose What Works For You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Rahul Srivastava</cp:lastModifiedBy>
  <cp:revision>323</cp:revision>
  <dcterms:created xsi:type="dcterms:W3CDTF">2013-04-27T14:17:45Z</dcterms:created>
  <dcterms:modified xsi:type="dcterms:W3CDTF">2017-02-14T21:19:47Z</dcterms:modified>
</cp:coreProperties>
</file>