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1" roundtripDataSignature="AMtx7mgS7xznhf4xcNIp8gtrh45Ao5bd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450D1D-BEF7-4827-9F32-A8F15EC55BF0}">
  <a:tblStyle styleId="{37450D1D-BEF7-4827-9F32-A8F15EC55B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 name="Shape 15"/>
        <p:cNvGrpSpPr/>
        <p:nvPr/>
      </p:nvGrpSpPr>
      <p:grpSpPr>
        <a:xfrm>
          <a:off x="0" y="0"/>
          <a:ext cx="0" cy="0"/>
          <a:chOff x="0" y="0"/>
          <a:chExt cx="0" cy="0"/>
        </a:xfrm>
      </p:grpSpPr>
      <p:sp>
        <p:nvSpPr>
          <p:cNvPr id="16" name="Google Shape;16;p26"/>
          <p:cNvSpPr txBox="1"/>
          <p:nvPr>
            <p:ph idx="1" type="body"/>
          </p:nvPr>
        </p:nvSpPr>
        <p:spPr>
          <a:xfrm>
            <a:off x="838200" y="16224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7" name="Google Shape;17;p26"/>
          <p:cNvPicPr preferRelativeResize="0"/>
          <p:nvPr/>
        </p:nvPicPr>
        <p:blipFill rotWithShape="1">
          <a:blip r:embed="rId2">
            <a:alphaModFix/>
          </a:blip>
          <a:srcRect b="0" l="0" r="0" t="0"/>
          <a:stretch/>
        </p:blipFill>
        <p:spPr>
          <a:xfrm>
            <a:off x="11190649" y="50800"/>
            <a:ext cx="963251" cy="960203"/>
          </a:xfrm>
          <a:prstGeom prst="rect">
            <a:avLst/>
          </a:prstGeom>
          <a:noFill/>
          <a:ln>
            <a:noFill/>
          </a:ln>
        </p:spPr>
      </p:pic>
      <p:sp>
        <p:nvSpPr>
          <p:cNvPr id="18" name="Google Shape;18;p26"/>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rgbClr val="0000FF"/>
                </a:solidFill>
                <a:latin typeface="Calibri"/>
                <a:ea typeface="Calibri"/>
                <a:cs typeface="Calibri"/>
                <a:sym typeface="Calibri"/>
              </a:defRPr>
            </a:lvl1pPr>
            <a:lvl2pPr indent="0" lvl="1" marL="0" algn="r">
              <a:spcBef>
                <a:spcPts val="0"/>
              </a:spcBef>
              <a:buNone/>
              <a:defRPr b="1" i="0" sz="1200" u="none" cap="none" strike="noStrike">
                <a:solidFill>
                  <a:srgbClr val="0000FF"/>
                </a:solidFill>
                <a:latin typeface="Calibri"/>
                <a:ea typeface="Calibri"/>
                <a:cs typeface="Calibri"/>
                <a:sym typeface="Calibri"/>
              </a:defRPr>
            </a:lvl2pPr>
            <a:lvl3pPr indent="0" lvl="2" marL="0" algn="r">
              <a:spcBef>
                <a:spcPts val="0"/>
              </a:spcBef>
              <a:buNone/>
              <a:defRPr b="1" i="0" sz="1200" u="none" cap="none" strike="noStrike">
                <a:solidFill>
                  <a:srgbClr val="0000FF"/>
                </a:solidFill>
                <a:latin typeface="Calibri"/>
                <a:ea typeface="Calibri"/>
                <a:cs typeface="Calibri"/>
                <a:sym typeface="Calibri"/>
              </a:defRPr>
            </a:lvl3pPr>
            <a:lvl4pPr indent="0" lvl="3" marL="0" algn="r">
              <a:spcBef>
                <a:spcPts val="0"/>
              </a:spcBef>
              <a:buNone/>
              <a:defRPr b="1" i="0" sz="1200" u="none" cap="none" strike="noStrike">
                <a:solidFill>
                  <a:srgbClr val="0000FF"/>
                </a:solidFill>
                <a:latin typeface="Calibri"/>
                <a:ea typeface="Calibri"/>
                <a:cs typeface="Calibri"/>
                <a:sym typeface="Calibri"/>
              </a:defRPr>
            </a:lvl4pPr>
            <a:lvl5pPr indent="0" lvl="4" marL="0" algn="r">
              <a:spcBef>
                <a:spcPts val="0"/>
              </a:spcBef>
              <a:buNone/>
              <a:defRPr b="1" i="0" sz="1200" u="none" cap="none" strike="noStrike">
                <a:solidFill>
                  <a:srgbClr val="0000FF"/>
                </a:solidFill>
                <a:latin typeface="Calibri"/>
                <a:ea typeface="Calibri"/>
                <a:cs typeface="Calibri"/>
                <a:sym typeface="Calibri"/>
              </a:defRPr>
            </a:lvl5pPr>
            <a:lvl6pPr indent="0" lvl="5" marL="0" algn="r">
              <a:spcBef>
                <a:spcPts val="0"/>
              </a:spcBef>
              <a:buNone/>
              <a:defRPr b="1" i="0" sz="1200" u="none" cap="none" strike="noStrike">
                <a:solidFill>
                  <a:srgbClr val="0000FF"/>
                </a:solidFill>
                <a:latin typeface="Calibri"/>
                <a:ea typeface="Calibri"/>
                <a:cs typeface="Calibri"/>
                <a:sym typeface="Calibri"/>
              </a:defRPr>
            </a:lvl6pPr>
            <a:lvl7pPr indent="0" lvl="6" marL="0" algn="r">
              <a:spcBef>
                <a:spcPts val="0"/>
              </a:spcBef>
              <a:buNone/>
              <a:defRPr b="1" i="0" sz="1200" u="none" cap="none" strike="noStrike">
                <a:solidFill>
                  <a:srgbClr val="0000FF"/>
                </a:solidFill>
                <a:latin typeface="Calibri"/>
                <a:ea typeface="Calibri"/>
                <a:cs typeface="Calibri"/>
                <a:sym typeface="Calibri"/>
              </a:defRPr>
            </a:lvl7pPr>
            <a:lvl8pPr indent="0" lvl="7" marL="0" algn="r">
              <a:spcBef>
                <a:spcPts val="0"/>
              </a:spcBef>
              <a:buNone/>
              <a:defRPr b="1" i="0" sz="1200" u="none" cap="none" strike="noStrike">
                <a:solidFill>
                  <a:srgbClr val="0000FF"/>
                </a:solidFill>
                <a:latin typeface="Calibri"/>
                <a:ea typeface="Calibri"/>
                <a:cs typeface="Calibri"/>
                <a:sym typeface="Calibri"/>
              </a:defRPr>
            </a:lvl8pPr>
            <a:lvl9pPr indent="0" lvl="8" marL="0" algn="r">
              <a:spcBef>
                <a:spcPts val="0"/>
              </a:spcBef>
              <a:buNone/>
              <a:defRPr b="1" i="0" sz="1200" u="none" cap="none" strike="noStrike">
                <a:solidFill>
                  <a:srgbClr val="0000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5"/>
          <p:cNvSpPr/>
          <p:nvPr>
            <p:ph idx="2" type="pic"/>
          </p:nvPr>
        </p:nvSpPr>
        <p:spPr>
          <a:xfrm>
            <a:off x="5183188" y="987425"/>
            <a:ext cx="6172200" cy="4873625"/>
          </a:xfrm>
          <a:prstGeom prst="rect">
            <a:avLst/>
          </a:prstGeom>
          <a:noFill/>
          <a:ln>
            <a:noFill/>
          </a:ln>
        </p:spPr>
      </p:sp>
      <p:sp>
        <p:nvSpPr>
          <p:cNvPr id="74" name="Google Shape;7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95" name="Google Shape;95;p1"/>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 name="Google Shape;96;p1"/>
          <p:cNvSpPr txBox="1"/>
          <p:nvPr>
            <p:ph idx="11" type="ftr"/>
          </p:nvPr>
        </p:nvSpPr>
        <p:spPr>
          <a:xfrm>
            <a:off x="4038600" y="6496050"/>
            <a:ext cx="4114800" cy="365100"/>
          </a:xfrm>
          <a:prstGeom prst="rect">
            <a:avLst/>
          </a:prstGeom>
          <a:gradFill>
            <a:gsLst>
              <a:gs pos="0">
                <a:srgbClr val="A6B6DE"/>
              </a:gs>
              <a:gs pos="50000">
                <a:srgbClr val="98AAD9"/>
              </a:gs>
              <a:gs pos="100000">
                <a:srgbClr val="859CD7"/>
              </a:gs>
            </a:gsLst>
            <a:lin ang="5400012"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
        <p:nvSpPr>
          <p:cNvPr id="97" name="Google Shape;97;p1"/>
          <p:cNvSpPr txBox="1"/>
          <p:nvPr/>
        </p:nvSpPr>
        <p:spPr>
          <a:xfrm>
            <a:off x="1524000" y="914400"/>
            <a:ext cx="9144000" cy="5486400"/>
          </a:xfrm>
          <a:prstGeom prst="rect">
            <a:avLst/>
          </a:prstGeom>
          <a:noFill/>
          <a:ln>
            <a:noFill/>
          </a:ln>
        </p:spPr>
        <p:txBody>
          <a:bodyPr anchorCtr="0" anchor="t" bIns="45700" lIns="91425" spcFirstLastPara="1" rIns="91425" wrap="square" tIns="45700">
            <a:normAutofit fontScale="97500"/>
          </a:bodyPr>
          <a:lstStyle/>
          <a:p>
            <a:pPr indent="0" lvl="0" marL="0" marR="0" rtl="0" algn="ctr">
              <a:lnSpc>
                <a:spcPct val="150000"/>
              </a:lnSpc>
              <a:spcBef>
                <a:spcPts val="0"/>
              </a:spcBef>
              <a:spcAft>
                <a:spcPts val="0"/>
              </a:spcAft>
              <a:buClr>
                <a:schemeClr val="dk1"/>
              </a:buClr>
              <a:buSzPct val="100000"/>
              <a:buFont typeface="Times New Roman"/>
              <a:buNone/>
            </a:pPr>
            <a:r>
              <a:rPr b="1" i="0" lang="en-US" sz="3600" u="none" cap="none" strike="noStrike">
                <a:solidFill>
                  <a:schemeClr val="dk1"/>
                </a:solidFill>
                <a:latin typeface="Times New Roman"/>
                <a:ea typeface="Times New Roman"/>
                <a:cs typeface="Times New Roman"/>
                <a:sym typeface="Times New Roman"/>
              </a:rPr>
              <a:t>DATA ANALYSIS AND VISUALIZATION </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1F3864"/>
              </a:buClr>
              <a:buSzPct val="100000"/>
              <a:buFont typeface="Times New Roman"/>
              <a:buNone/>
            </a:pPr>
            <a:r>
              <a:rPr b="0" i="0" lang="en-US" sz="4400" u="none" cap="none" strike="noStrike">
                <a:solidFill>
                  <a:srgbClr val="1F3864"/>
                </a:solidFill>
                <a:latin typeface="Times New Roman"/>
                <a:ea typeface="Times New Roman"/>
                <a:cs typeface="Times New Roman"/>
                <a:sym typeface="Times New Roman"/>
              </a:rPr>
              <a:t>20PITC57J</a:t>
            </a:r>
            <a:endParaRPr b="0" i="0" sz="4400" u="none" cap="none" strike="noStrike">
              <a:solidFill>
                <a:srgbClr val="1F3864"/>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1F3864"/>
              </a:buClr>
              <a:buSzPct val="100000"/>
              <a:buFont typeface="Times New Roman"/>
              <a:buNone/>
            </a:pPr>
            <a:r>
              <a:rPr b="1" i="0" lang="en-US" sz="3600" u="none" cap="none" strike="noStrike">
                <a:solidFill>
                  <a:srgbClr val="1F3864"/>
                </a:solidFill>
                <a:latin typeface="Times New Roman"/>
                <a:ea typeface="Times New Roman"/>
                <a:cs typeface="Times New Roman"/>
                <a:sym typeface="Times New Roman"/>
              </a:rPr>
              <a:t>Session – 7</a:t>
            </a:r>
            <a:endParaRPr b="1" i="0" sz="3600" u="none" cap="none" strike="noStrike">
              <a:solidFill>
                <a:srgbClr val="1F3864"/>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ct val="100000"/>
              <a:buFont typeface="Times New Roman"/>
              <a:buNone/>
            </a:pPr>
            <a:r>
              <a:rPr b="1" i="0" lang="en-US" sz="3600" u="none" cap="none" strike="noStrike">
                <a:solidFill>
                  <a:schemeClr val="dk1"/>
                </a:solidFill>
                <a:latin typeface="Times New Roman"/>
                <a:ea typeface="Times New Roman"/>
                <a:cs typeface="Times New Roman"/>
                <a:sym typeface="Times New Roman"/>
              </a:rPr>
              <a:t>Data Preprocessing Techniques</a:t>
            </a:r>
            <a:endParaRPr/>
          </a:p>
          <a:p>
            <a:pPr indent="0" lvl="0" marL="0" marR="0" rtl="0" algn="ctr">
              <a:lnSpc>
                <a:spcPct val="150000"/>
              </a:lnSpc>
              <a:spcBef>
                <a:spcPts val="0"/>
              </a:spcBef>
              <a:spcAft>
                <a:spcPts val="0"/>
              </a:spcAft>
              <a:buClr>
                <a:schemeClr val="dk1"/>
              </a:buClr>
              <a:buSzPct val="100000"/>
              <a:buFont typeface="Times New Roman"/>
              <a:buNone/>
            </a:pPr>
            <a:r>
              <a:rPr b="1" i="0" lang="en-US" sz="3600" u="none" cap="none" strike="noStrike">
                <a:solidFill>
                  <a:schemeClr val="dk1"/>
                </a:solidFill>
                <a:latin typeface="Times New Roman"/>
                <a:ea typeface="Times New Roman"/>
                <a:cs typeface="Times New Roman"/>
                <a:sym typeface="Times New Roman"/>
              </a:rPr>
              <a:t>Missing Value Imputation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80" name="Google Shape;180;p10"/>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0"/>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Standard Scaling</a:t>
            </a:r>
            <a:endParaRPr b="1" sz="3200">
              <a:solidFill>
                <a:srgbClr val="0070C0"/>
              </a:solidFill>
              <a:latin typeface="Times New Roman"/>
              <a:ea typeface="Times New Roman"/>
              <a:cs typeface="Times New Roman"/>
              <a:sym typeface="Times New Roman"/>
            </a:endParaRPr>
          </a:p>
        </p:txBody>
      </p:sp>
      <p:sp>
        <p:nvSpPr>
          <p:cNvPr id="182" name="Google Shape;182;p10"/>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Merits of Standard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Robust to Outliers: Standard scaling is less affected by outliers compared to other scaling methods like Min-Max scaling. It reduces the impact of outliers on the entire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Preserves Data Distribution: It preserves the shape of the original distribution, making it suitable for algorithms that assume normality or operate on normally distributed data.</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Mean and Variance are Retained: The mean is transformed to zero and the variance to one, retaining the information within the data.</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Demerits of Standard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Negative Values: As the standardized values are centered around zero, they can include negative values, which might not be applicable for models that require non-negative inputs.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Loss of Interpretability: The scaled data loses the original units and can become less interpretable due to the change in scale. Interpretation might become complex as the values no longer reflect the original units.</a:t>
            </a:r>
            <a:endParaRPr>
              <a:latin typeface="Times New Roman"/>
              <a:ea typeface="Times New Roman"/>
              <a:cs typeface="Times New Roman"/>
              <a:sym typeface="Times New Roman"/>
            </a:endParaRPr>
          </a:p>
        </p:txBody>
      </p:sp>
      <p:sp>
        <p:nvSpPr>
          <p:cNvPr id="183" name="Google Shape;183;p10"/>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89" name="Google Shape;189;p11"/>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p11"/>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Min-Max Scaling</a:t>
            </a:r>
            <a:endParaRPr b="1" sz="3200">
              <a:solidFill>
                <a:srgbClr val="0070C0"/>
              </a:solidFill>
              <a:latin typeface="Times New Roman"/>
              <a:ea typeface="Times New Roman"/>
              <a:cs typeface="Times New Roman"/>
              <a:sym typeface="Times New Roman"/>
            </a:endParaRPr>
          </a:p>
        </p:txBody>
      </p:sp>
      <p:sp>
        <p:nvSpPr>
          <p:cNvPr id="191" name="Google Shape;191;p11"/>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Merits of Min-Max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Consistent Range: It transforms data to a specific range (typically 0 to 1), maintaining the original data range, thus keeping the interpretability intact.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No Negative Values: Ensures there are no negative values, which is useful for models that require non-negative inputs.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Uniform Scaling: Features are uniformly scaled, making it easier for algorithms that require features to be on a similar scale.</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Demerits of Min-Max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Sensitivity to Outliers: The method is sensitive to outliers in the dataset. Outliers can heavily influence the range of the data and might distort the normalization.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Loss of Information: Though maintaining the range, it might compress a majority of the data into a very small range, potentially losing information in the process.</a:t>
            </a:r>
            <a:endParaRPr>
              <a:latin typeface="Times New Roman"/>
              <a:ea typeface="Times New Roman"/>
              <a:cs typeface="Times New Roman"/>
              <a:sym typeface="Times New Roman"/>
            </a:endParaRPr>
          </a:p>
        </p:txBody>
      </p:sp>
      <p:sp>
        <p:nvSpPr>
          <p:cNvPr id="192" name="Google Shape;192;p11"/>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98" name="Google Shape;198;p12"/>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2"/>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Robust Scaling</a:t>
            </a:r>
            <a:endParaRPr b="1" sz="3200">
              <a:solidFill>
                <a:srgbClr val="0070C0"/>
              </a:solidFill>
              <a:latin typeface="Times New Roman"/>
              <a:ea typeface="Times New Roman"/>
              <a:cs typeface="Times New Roman"/>
              <a:sym typeface="Times New Roman"/>
            </a:endParaRPr>
          </a:p>
        </p:txBody>
      </p:sp>
      <p:sp>
        <p:nvSpPr>
          <p:cNvPr id="200" name="Google Shape;200;p12"/>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Process: It scales features based on the IQR, making it robust to outliers by using the IQR instead of the range.</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Merits of Robust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Robustness to Outliers: It is less influenced by outliers in the dataset due to its reliance on the IQR, making it a suitable choice for datasets with extreme values.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Preserves Data Range: It scales features to a specific range, allowing maintenance of the original range, ensuring interpretability.</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Demerits of Robust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Less Commonly Used: Robust scaling might be less commonly employed compared to Standard Scaling or Min-Max Scaling, possibly due to the slightly more complex transformation formula.</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Dependency on Quartiles: The scaling is based on quartiles, and it might be sensitive to skewed distributions or the shape of the dataset.</a:t>
            </a:r>
            <a:endParaRPr>
              <a:latin typeface="Times New Roman"/>
              <a:ea typeface="Times New Roman"/>
              <a:cs typeface="Times New Roman"/>
              <a:sym typeface="Times New Roman"/>
            </a:endParaRPr>
          </a:p>
        </p:txBody>
      </p:sp>
      <p:sp>
        <p:nvSpPr>
          <p:cNvPr id="201" name="Google Shape;201;p12"/>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07" name="Google Shape;207;p13"/>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3"/>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Robust Scaling</a:t>
            </a:r>
            <a:endParaRPr b="1" sz="3200">
              <a:solidFill>
                <a:srgbClr val="0070C0"/>
              </a:solidFill>
              <a:latin typeface="Times New Roman"/>
              <a:ea typeface="Times New Roman"/>
              <a:cs typeface="Times New Roman"/>
              <a:sym typeface="Times New Roman"/>
            </a:endParaRPr>
          </a:p>
        </p:txBody>
      </p:sp>
      <p:sp>
        <p:nvSpPr>
          <p:cNvPr id="209" name="Google Shape;209;p13"/>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formula for robust scaling is as follows:</a:t>
            </a:r>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sp>
        <p:nvSpPr>
          <p:cNvPr id="210" name="Google Shape;210;p13"/>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pic>
        <p:nvPicPr>
          <p:cNvPr id="211" name="Google Shape;211;p13"/>
          <p:cNvPicPr preferRelativeResize="0"/>
          <p:nvPr/>
        </p:nvPicPr>
        <p:blipFill rotWithShape="1">
          <a:blip r:embed="rId3">
            <a:alphaModFix/>
          </a:blip>
          <a:srcRect b="0" l="0" r="0" t="0"/>
          <a:stretch/>
        </p:blipFill>
        <p:spPr>
          <a:xfrm>
            <a:off x="516255" y="1060334"/>
            <a:ext cx="4210050" cy="2581275"/>
          </a:xfrm>
          <a:prstGeom prst="rect">
            <a:avLst/>
          </a:prstGeom>
          <a:noFill/>
          <a:ln>
            <a:noFill/>
          </a:ln>
        </p:spPr>
      </p:pic>
      <p:pic>
        <p:nvPicPr>
          <p:cNvPr id="212" name="Google Shape;212;p13"/>
          <p:cNvPicPr preferRelativeResize="0"/>
          <p:nvPr/>
        </p:nvPicPr>
        <p:blipFill rotWithShape="1">
          <a:blip r:embed="rId4">
            <a:alphaModFix/>
          </a:blip>
          <a:srcRect b="0" l="0" r="0" t="0"/>
          <a:stretch/>
        </p:blipFill>
        <p:spPr>
          <a:xfrm>
            <a:off x="732223" y="3808800"/>
            <a:ext cx="5010150"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18" name="Google Shape;218;p14"/>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14"/>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Normalizer Scaling</a:t>
            </a:r>
            <a:endParaRPr b="1" sz="3200">
              <a:solidFill>
                <a:srgbClr val="0070C0"/>
              </a:solidFill>
              <a:latin typeface="Times New Roman"/>
              <a:ea typeface="Times New Roman"/>
              <a:cs typeface="Times New Roman"/>
              <a:sym typeface="Times New Roman"/>
            </a:endParaRPr>
          </a:p>
        </p:txBody>
      </p:sp>
      <p:sp>
        <p:nvSpPr>
          <p:cNvPr id="220" name="Google Shape;220;p14"/>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Process: Normalizer scales each data point independently to have a unit norm (L2 norm) or a different norm if specified.</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Merits of Normalizer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Normalization of Samples: Each data point (sample) is scaled independently, which is useful when handling samples as observations.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Useful in Sparse Data: Particularly beneficial in situations where you have sparse datasets, such as text classification or natural language processing.</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Demerits of Normalizer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Loss of Feature Relations: As each data point is normalized independently, the relations between features might be affected, potentially altering the relative importance between features.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Influence of Outliers: The method doesn't address the impact of outliers, as it scales each sample independently and might not be suitable for datasets containing outliers.</a:t>
            </a:r>
            <a:endParaRPr>
              <a:latin typeface="Times New Roman"/>
              <a:ea typeface="Times New Roman"/>
              <a:cs typeface="Times New Roman"/>
              <a:sym typeface="Times New Roman"/>
            </a:endParaRPr>
          </a:p>
        </p:txBody>
      </p:sp>
      <p:sp>
        <p:nvSpPr>
          <p:cNvPr id="221" name="Google Shape;221;p14"/>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27" name="Google Shape;227;p15"/>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15"/>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Characteristics of Robust Scaling</a:t>
            </a:r>
            <a:endParaRPr b="1" sz="3200">
              <a:solidFill>
                <a:srgbClr val="0070C0"/>
              </a:solidFill>
              <a:latin typeface="Times New Roman"/>
              <a:ea typeface="Times New Roman"/>
              <a:cs typeface="Times New Roman"/>
              <a:sym typeface="Times New Roman"/>
            </a:endParaRPr>
          </a:p>
        </p:txBody>
      </p:sp>
      <p:sp>
        <p:nvSpPr>
          <p:cNvPr id="229" name="Google Shape;229;p15"/>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formula for Normalizer Scaling is as follows:</a:t>
            </a:r>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L2-norm of a vector is the square root of the sum of the squares of its elements. It can be calculated using the following formula:</a:t>
            </a:r>
            <a:endParaRPr>
              <a:latin typeface="Times New Roman"/>
              <a:ea typeface="Times New Roman"/>
              <a:cs typeface="Times New Roman"/>
              <a:sym typeface="Times New Roman"/>
            </a:endParaRPr>
          </a:p>
        </p:txBody>
      </p:sp>
      <p:sp>
        <p:nvSpPr>
          <p:cNvPr id="230" name="Google Shape;230;p15"/>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pic>
        <p:nvPicPr>
          <p:cNvPr id="231" name="Google Shape;231;p15"/>
          <p:cNvPicPr preferRelativeResize="0"/>
          <p:nvPr/>
        </p:nvPicPr>
        <p:blipFill rotWithShape="1">
          <a:blip r:embed="rId3">
            <a:alphaModFix/>
          </a:blip>
          <a:srcRect b="0" l="0" r="0" t="0"/>
          <a:stretch/>
        </p:blipFill>
        <p:spPr>
          <a:xfrm>
            <a:off x="571651" y="1034967"/>
            <a:ext cx="4676775" cy="3248025"/>
          </a:xfrm>
          <a:prstGeom prst="rect">
            <a:avLst/>
          </a:prstGeom>
          <a:noFill/>
          <a:ln>
            <a:noFill/>
          </a:ln>
        </p:spPr>
      </p:pic>
      <p:pic>
        <p:nvPicPr>
          <p:cNvPr id="232" name="Google Shape;232;p15"/>
          <p:cNvPicPr preferRelativeResize="0"/>
          <p:nvPr/>
        </p:nvPicPr>
        <p:blipFill rotWithShape="1">
          <a:blip r:embed="rId4">
            <a:alphaModFix/>
          </a:blip>
          <a:srcRect b="0" l="0" r="0" t="0"/>
          <a:stretch/>
        </p:blipFill>
        <p:spPr>
          <a:xfrm>
            <a:off x="571651" y="5262813"/>
            <a:ext cx="3381375" cy="95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38" name="Google Shape;238;p16"/>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6"/>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Standard Scaling Approach - Example</a:t>
            </a:r>
            <a:endParaRPr b="1" sz="3200">
              <a:solidFill>
                <a:srgbClr val="0070C0"/>
              </a:solidFill>
              <a:latin typeface="Times New Roman"/>
              <a:ea typeface="Times New Roman"/>
              <a:cs typeface="Times New Roman"/>
              <a:sym typeface="Times New Roman"/>
            </a:endParaRPr>
          </a:p>
        </p:txBody>
      </p:sp>
      <p:sp>
        <p:nvSpPr>
          <p:cNvPr id="240" name="Google Shape;240;p16"/>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Suppose we have a dataset with the following values for a particular feature: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[10, 20, 30, 40, 50].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1: Calculate the Mean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To start, calculate the mean (average) of the dataset by summing up all the values and dividing by the total number of values.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In this case, the sum is 10 + 20 + 30 + 40 + 50 = 150, and since there are 5 values, the mean is 150/5 = 30.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2: Calculate the Standard Deviation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Next, calculate the standard deviation of the dataset.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standard deviation measures the spread or dispersion of the data points around the mean. In this case, the standard deviation can be calculated using the formula:</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standard deviation = sqrt((sum((x - mean)^2)) / (n - 1))</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Where x represents each value in the dataset, mean is the calculated mean from Step 1, and n is the total number of values. Substituting the values into the formula:</a:t>
            </a:r>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p:txBody>
      </p:sp>
      <p:sp>
        <p:nvSpPr>
          <p:cNvPr id="241" name="Google Shape;241;p16"/>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47" name="Google Shape;247;p17"/>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7"/>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Standard Scaling Approach - Example</a:t>
            </a:r>
            <a:endParaRPr b="1" sz="3200">
              <a:solidFill>
                <a:srgbClr val="0070C0"/>
              </a:solidFill>
              <a:latin typeface="Times New Roman"/>
              <a:ea typeface="Times New Roman"/>
              <a:cs typeface="Times New Roman"/>
              <a:sym typeface="Times New Roman"/>
            </a:endParaRPr>
          </a:p>
        </p:txBody>
      </p:sp>
      <p:sp>
        <p:nvSpPr>
          <p:cNvPr id="249" name="Google Shape;249;p17"/>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2" marL="800100" rtl="0" algn="just">
              <a:lnSpc>
                <a:spcPct val="100000"/>
              </a:lnSpc>
              <a:spcBef>
                <a:spcPts val="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standard deviation </a:t>
            </a:r>
            <a:endParaRPr>
              <a:latin typeface="Times New Roman"/>
              <a:ea typeface="Times New Roman"/>
              <a:cs typeface="Times New Roman"/>
              <a:sym typeface="Times New Roman"/>
            </a:endParaRPr>
          </a:p>
          <a:p>
            <a:pPr indent="0" lvl="3" marL="914400" rtl="0" algn="just">
              <a:lnSpc>
                <a:spcPct val="100000"/>
              </a:lnSpc>
              <a:spcBef>
                <a:spcPts val="1200"/>
              </a:spcBef>
              <a:spcAft>
                <a:spcPts val="0"/>
              </a:spcAft>
              <a:buClr>
                <a:schemeClr val="dk1"/>
              </a:buClr>
              <a:buSzPts val="1800"/>
              <a:buNone/>
            </a:pPr>
            <a:r>
              <a:rPr lang="en-US">
                <a:latin typeface="Times New Roman"/>
                <a:ea typeface="Times New Roman"/>
                <a:cs typeface="Times New Roman"/>
                <a:sym typeface="Times New Roman"/>
              </a:rPr>
              <a:t>=  sqrt(((10-30)^2 + (20-30)^2 + (30-30)^2 + (40-30)^2 + (50-30)^2) / (5-1))                   		</a:t>
            </a:r>
            <a:endParaRPr>
              <a:latin typeface="Times New Roman"/>
              <a:ea typeface="Times New Roman"/>
              <a:cs typeface="Times New Roman"/>
              <a:sym typeface="Times New Roman"/>
            </a:endParaRPr>
          </a:p>
          <a:p>
            <a:pPr indent="0" lvl="3" marL="914400" rtl="0" algn="just">
              <a:lnSpc>
                <a:spcPct val="100000"/>
              </a:lnSpc>
              <a:spcBef>
                <a:spcPts val="1200"/>
              </a:spcBef>
              <a:spcAft>
                <a:spcPts val="0"/>
              </a:spcAft>
              <a:buClr>
                <a:schemeClr val="dk1"/>
              </a:buClr>
              <a:buSzPts val="1800"/>
              <a:buNone/>
            </a:pPr>
            <a:r>
              <a:rPr lang="en-US">
                <a:latin typeface="Times New Roman"/>
                <a:ea typeface="Times New Roman"/>
                <a:cs typeface="Times New Roman"/>
                <a:sym typeface="Times New Roman"/>
              </a:rPr>
              <a:t>=  sqrt((400 + 100 + 0 + 100 + 400) / 4)                   	</a:t>
            </a:r>
            <a:endParaRPr>
              <a:latin typeface="Times New Roman"/>
              <a:ea typeface="Times New Roman"/>
              <a:cs typeface="Times New Roman"/>
              <a:sym typeface="Times New Roman"/>
            </a:endParaRPr>
          </a:p>
          <a:p>
            <a:pPr indent="0" lvl="3" marL="914400" rtl="0" algn="just">
              <a:lnSpc>
                <a:spcPct val="100000"/>
              </a:lnSpc>
              <a:spcBef>
                <a:spcPts val="1200"/>
              </a:spcBef>
              <a:spcAft>
                <a:spcPts val="0"/>
              </a:spcAft>
              <a:buClr>
                <a:schemeClr val="dk1"/>
              </a:buClr>
              <a:buSzPts val="1800"/>
              <a:buNone/>
            </a:pPr>
            <a:r>
              <a:rPr lang="en-US">
                <a:latin typeface="Times New Roman"/>
                <a:ea typeface="Times New Roman"/>
                <a:cs typeface="Times New Roman"/>
                <a:sym typeface="Times New Roman"/>
              </a:rPr>
              <a:t>= sqrt(1000 / 4)                   </a:t>
            </a:r>
            <a:endParaRPr>
              <a:latin typeface="Times New Roman"/>
              <a:ea typeface="Times New Roman"/>
              <a:cs typeface="Times New Roman"/>
              <a:sym typeface="Times New Roman"/>
            </a:endParaRPr>
          </a:p>
          <a:p>
            <a:pPr indent="0" lvl="3" marL="914400" rtl="0" algn="just">
              <a:lnSpc>
                <a:spcPct val="100000"/>
              </a:lnSpc>
              <a:spcBef>
                <a:spcPts val="1200"/>
              </a:spcBef>
              <a:spcAft>
                <a:spcPts val="0"/>
              </a:spcAft>
              <a:buClr>
                <a:schemeClr val="dk1"/>
              </a:buClr>
              <a:buSzPts val="1800"/>
              <a:buNone/>
            </a:pPr>
            <a:r>
              <a:rPr lang="en-US">
                <a:latin typeface="Times New Roman"/>
                <a:ea typeface="Times New Roman"/>
                <a:cs typeface="Times New Roman"/>
                <a:sym typeface="Times New Roman"/>
              </a:rPr>
              <a:t>= sqrt(250)                   ≈ 15.81</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3: Standardize the Data</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Now that we have the mean and the standard deviation, we can standardize each value in the dataset.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To do this, we subtract the mean from each value and divide the result by the standard deviation.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our example dataset, we can calculate the standardized value for each element: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standardized value = (x - mean) / standard deviation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first value (x = 10):</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standardized value = (10 - 30) / 15.81                  </a:t>
            </a:r>
            <a:endParaRPr>
              <a:latin typeface="Times New Roman"/>
              <a:ea typeface="Times New Roman"/>
              <a:cs typeface="Times New Roman"/>
              <a:sym typeface="Times New Roman"/>
            </a:endParaRPr>
          </a:p>
          <a:p>
            <a:pPr indent="0" lvl="2" marL="457200" rtl="0" algn="just">
              <a:lnSpc>
                <a:spcPct val="100000"/>
              </a:lnSpc>
              <a:spcBef>
                <a:spcPts val="1200"/>
              </a:spcBef>
              <a:spcAft>
                <a:spcPts val="0"/>
              </a:spcAft>
              <a:buClr>
                <a:schemeClr val="dk1"/>
              </a:buClr>
              <a:buSzPts val="2000"/>
              <a:buNone/>
            </a:pPr>
            <a:r>
              <a:rPr lang="en-US">
                <a:latin typeface="Times New Roman"/>
                <a:ea typeface="Times New Roman"/>
                <a:cs typeface="Times New Roman"/>
                <a:sym typeface="Times New Roman"/>
              </a:rPr>
              <a:t>                                    = -20 / 15.81                  ≈ -1.27</a:t>
            </a:r>
            <a:endParaRPr>
              <a:latin typeface="Times New Roman"/>
              <a:ea typeface="Times New Roman"/>
              <a:cs typeface="Times New Roman"/>
              <a:sym typeface="Times New Roman"/>
            </a:endParaRPr>
          </a:p>
        </p:txBody>
      </p:sp>
      <p:sp>
        <p:nvSpPr>
          <p:cNvPr id="250" name="Google Shape;250;p17"/>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56" name="Google Shape;256;p18"/>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18"/>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Standard Scaling Approach - Example</a:t>
            </a:r>
            <a:endParaRPr b="1" sz="3200">
              <a:solidFill>
                <a:srgbClr val="0070C0"/>
              </a:solidFill>
              <a:latin typeface="Times New Roman"/>
              <a:ea typeface="Times New Roman"/>
              <a:cs typeface="Times New Roman"/>
              <a:sym typeface="Times New Roman"/>
            </a:endParaRPr>
          </a:p>
        </p:txBody>
      </p:sp>
      <p:sp>
        <p:nvSpPr>
          <p:cNvPr id="258" name="Google Shape;258;p18"/>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2" marL="800100" rtl="0" algn="just">
              <a:lnSpc>
                <a:spcPct val="100000"/>
              </a:lnSpc>
              <a:spcBef>
                <a:spcPts val="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Similarly, we can calculate the standardized values for the remaining elements in the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So, the standardized dataset for the given example would be approximately [-1.27, -0.63, 0, 0.63, 1.27].</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By standardizing the data, we have transformed it into a common scale, making it easier to compare and analyze different variables within the dataset.</a:t>
            </a:r>
            <a:endParaRPr>
              <a:latin typeface="Times New Roman"/>
              <a:ea typeface="Times New Roman"/>
              <a:cs typeface="Times New Roman"/>
              <a:sym typeface="Times New Roman"/>
            </a:endParaRPr>
          </a:p>
        </p:txBody>
      </p:sp>
      <p:sp>
        <p:nvSpPr>
          <p:cNvPr id="259" name="Google Shape;259;p18"/>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65" name="Google Shape;265;p19"/>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9"/>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MinMax Scaling approach - Example</a:t>
            </a:r>
            <a:endParaRPr b="1" sz="3200">
              <a:solidFill>
                <a:srgbClr val="0070C0"/>
              </a:solidFill>
              <a:latin typeface="Times New Roman"/>
              <a:ea typeface="Times New Roman"/>
              <a:cs typeface="Times New Roman"/>
              <a:sym typeface="Times New Roman"/>
            </a:endParaRPr>
          </a:p>
        </p:txBody>
      </p:sp>
      <p:sp>
        <p:nvSpPr>
          <p:cNvPr id="267" name="Google Shape;267;p19"/>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Let's consider a dataset with the values [10, 20, 30, 40, 50]. We want to scale these values using the MinMax scaling approach.</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1: Find the minimum and maximum values in the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Minimum value = 10</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Maximum value = 50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2: Calculate the range of the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Range = Maximum value - Minimum value = 50 - 10 = 40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3: Apply the MinMax scaling formula to each value in the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each value x in the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Scaled value = (x - Minimum value) / Range</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Let's calculate the scaled values using this formula:</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first value (10):</a:t>
            </a:r>
            <a:endParaRPr/>
          </a:p>
          <a:p>
            <a:pPr indent="-342900" lvl="3" marL="1257300" rtl="0" algn="just">
              <a:lnSpc>
                <a:spcPct val="100000"/>
              </a:lnSpc>
              <a:spcBef>
                <a:spcPts val="1200"/>
              </a:spcBef>
              <a:spcAft>
                <a:spcPts val="0"/>
              </a:spcAft>
              <a:buClr>
                <a:schemeClr val="dk1"/>
              </a:buClr>
              <a:buSzPts val="1800"/>
              <a:buFont typeface="Noto Sans Symbols"/>
              <a:buChar char="▪"/>
            </a:pPr>
            <a:r>
              <a:rPr lang="en-US">
                <a:latin typeface="Times New Roman"/>
                <a:ea typeface="Times New Roman"/>
                <a:cs typeface="Times New Roman"/>
                <a:sym typeface="Times New Roman"/>
              </a:rPr>
              <a:t>Scaled value = (10 - 10) / 40 = 0</a:t>
            </a:r>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p:txBody>
      </p:sp>
      <p:sp>
        <p:nvSpPr>
          <p:cNvPr id="268" name="Google Shape;268;p19"/>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03" name="Google Shape;103;p2"/>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nvSpPr>
        <p:spPr>
          <a:xfrm flipH="1">
            <a:off x="881641" y="18780"/>
            <a:ext cx="99693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Agenda</a:t>
            </a:r>
            <a:endParaRPr b="1" sz="3200">
              <a:solidFill>
                <a:schemeClr val="dk1"/>
              </a:solidFill>
              <a:latin typeface="Times New Roman"/>
              <a:ea typeface="Times New Roman"/>
              <a:cs typeface="Times New Roman"/>
              <a:sym typeface="Times New Roman"/>
            </a:endParaRPr>
          </a:p>
        </p:txBody>
      </p:sp>
      <p:sp>
        <p:nvSpPr>
          <p:cNvPr id="105" name="Google Shape;105;p2"/>
          <p:cNvSpPr txBox="1"/>
          <p:nvPr>
            <p:ph idx="1" type="body"/>
          </p:nvPr>
        </p:nvSpPr>
        <p:spPr>
          <a:xfrm>
            <a:off x="608506" y="603556"/>
            <a:ext cx="10515600" cy="625444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Imputing missing values in categorical variables </a:t>
            </a:r>
            <a:endParaRPr/>
          </a:p>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Machine Learning based imputation strategies</a:t>
            </a:r>
            <a:endParaRPr/>
          </a:p>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Machine Learning Imputation Methods</a:t>
            </a:r>
            <a:endParaRPr/>
          </a:p>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Comparing the characteristics of data before and after imputing</a:t>
            </a:r>
            <a:endParaRPr/>
          </a:p>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Data Transformations: Need of transforming data</a:t>
            </a:r>
            <a:endParaRPr/>
          </a:p>
          <a:p>
            <a:pPr indent="-228600" lvl="0" marL="228600" rtl="0" algn="l">
              <a:lnSpc>
                <a:spcPct val="120000"/>
              </a:lnSpc>
              <a:spcBef>
                <a:spcPts val="0"/>
              </a:spcBef>
              <a:spcAft>
                <a:spcPts val="0"/>
              </a:spcAft>
              <a:buClr>
                <a:srgbClr val="222222"/>
              </a:buClr>
              <a:buSzPts val="2800"/>
              <a:buChar char="•"/>
            </a:pPr>
            <a:r>
              <a:rPr lang="en-US">
                <a:solidFill>
                  <a:srgbClr val="222222"/>
                </a:solidFill>
                <a:latin typeface="Times New Roman"/>
                <a:ea typeface="Times New Roman"/>
                <a:cs typeface="Times New Roman"/>
                <a:sym typeface="Times New Roman"/>
              </a:rPr>
              <a:t>Types of transformation techniques</a:t>
            </a:r>
            <a:endParaRPr/>
          </a:p>
          <a:p>
            <a:pPr indent="-50800" lvl="0" marL="228600" rtl="0" algn="l">
              <a:lnSpc>
                <a:spcPct val="120000"/>
              </a:lnSpc>
              <a:spcBef>
                <a:spcPts val="0"/>
              </a:spcBef>
              <a:spcAft>
                <a:spcPts val="0"/>
              </a:spcAft>
              <a:buClr>
                <a:schemeClr val="dk1"/>
              </a:buClr>
              <a:buSzPts val="2800"/>
              <a:buNone/>
            </a:pPr>
            <a:r>
              <a:t/>
            </a:r>
            <a:endParaRPr>
              <a:solidFill>
                <a:srgbClr val="222222"/>
              </a:solidFill>
              <a:latin typeface="Times New Roman"/>
              <a:ea typeface="Times New Roman"/>
              <a:cs typeface="Times New Roman"/>
              <a:sym typeface="Times New Roman"/>
            </a:endParaRPr>
          </a:p>
          <a:p>
            <a:pPr indent="-50800" lvl="0" marL="228600" rtl="0" algn="l">
              <a:lnSpc>
                <a:spcPct val="200000"/>
              </a:lnSpc>
              <a:spcBef>
                <a:spcPts val="1000"/>
              </a:spcBef>
              <a:spcAft>
                <a:spcPts val="0"/>
              </a:spcAft>
              <a:buClr>
                <a:schemeClr val="dk1"/>
              </a:buClr>
              <a:buSzPts val="2800"/>
              <a:buNone/>
            </a:pPr>
            <a:r>
              <a:t/>
            </a:r>
            <a:endParaRPr b="0" i="0">
              <a:solidFill>
                <a:srgbClr val="222222"/>
              </a:solidFill>
              <a:latin typeface="Times New Roman"/>
              <a:ea typeface="Times New Roman"/>
              <a:cs typeface="Times New Roman"/>
              <a:sym typeface="Times New Roman"/>
            </a:endParaRPr>
          </a:p>
        </p:txBody>
      </p:sp>
      <p:sp>
        <p:nvSpPr>
          <p:cNvPr id="106" name="Google Shape;106;p2"/>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74" name="Google Shape;274;p20"/>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20"/>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MinMax Scaling approach - Example</a:t>
            </a:r>
            <a:endParaRPr b="1" sz="3200">
              <a:solidFill>
                <a:srgbClr val="0070C0"/>
              </a:solidFill>
              <a:latin typeface="Times New Roman"/>
              <a:ea typeface="Times New Roman"/>
              <a:cs typeface="Times New Roman"/>
              <a:sym typeface="Times New Roman"/>
            </a:endParaRPr>
          </a:p>
        </p:txBody>
      </p:sp>
      <p:sp>
        <p:nvSpPr>
          <p:cNvPr id="276" name="Google Shape;276;p20"/>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2" marL="800100" rtl="0" algn="just">
              <a:lnSpc>
                <a:spcPct val="100000"/>
              </a:lnSpc>
              <a:spcBef>
                <a:spcPts val="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second value (20):</a:t>
            </a:r>
            <a:endParaRPr/>
          </a:p>
          <a:p>
            <a:pPr indent="-342900" lvl="3" marL="1257300" rtl="0" algn="just">
              <a:lnSpc>
                <a:spcPct val="100000"/>
              </a:lnSpc>
              <a:spcBef>
                <a:spcPts val="1200"/>
              </a:spcBef>
              <a:spcAft>
                <a:spcPts val="0"/>
              </a:spcAft>
              <a:buClr>
                <a:schemeClr val="dk1"/>
              </a:buClr>
              <a:buSzPts val="1800"/>
              <a:buFont typeface="Noto Sans Symbols"/>
              <a:buChar char="▪"/>
            </a:pPr>
            <a:r>
              <a:rPr lang="en-US">
                <a:latin typeface="Times New Roman"/>
                <a:ea typeface="Times New Roman"/>
                <a:cs typeface="Times New Roman"/>
                <a:sym typeface="Times New Roman"/>
              </a:rPr>
              <a:t>Scaled value = (20 - 10) / 40 = 0.25</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third value (30):</a:t>
            </a:r>
            <a:endParaRPr/>
          </a:p>
          <a:p>
            <a:pPr indent="-342900" lvl="3" marL="1257300" rtl="0" algn="just">
              <a:lnSpc>
                <a:spcPct val="100000"/>
              </a:lnSpc>
              <a:spcBef>
                <a:spcPts val="1200"/>
              </a:spcBef>
              <a:spcAft>
                <a:spcPts val="0"/>
              </a:spcAft>
              <a:buClr>
                <a:schemeClr val="dk1"/>
              </a:buClr>
              <a:buSzPts val="1800"/>
              <a:buFont typeface="Noto Sans Symbols"/>
              <a:buChar char="▪"/>
            </a:pPr>
            <a:r>
              <a:rPr lang="en-US">
                <a:latin typeface="Times New Roman"/>
                <a:ea typeface="Times New Roman"/>
                <a:cs typeface="Times New Roman"/>
                <a:sym typeface="Times New Roman"/>
              </a:rPr>
              <a:t>Scaled value = (30 - 10) / 40 = 0.5</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fourth value (40):</a:t>
            </a:r>
            <a:endParaRPr/>
          </a:p>
          <a:p>
            <a:pPr indent="-342900" lvl="3" marL="1257300" rtl="0" algn="just">
              <a:lnSpc>
                <a:spcPct val="100000"/>
              </a:lnSpc>
              <a:spcBef>
                <a:spcPts val="1200"/>
              </a:spcBef>
              <a:spcAft>
                <a:spcPts val="0"/>
              </a:spcAft>
              <a:buClr>
                <a:schemeClr val="dk1"/>
              </a:buClr>
              <a:buSzPts val="1800"/>
              <a:buFont typeface="Noto Sans Symbols"/>
              <a:buChar char="▪"/>
            </a:pPr>
            <a:r>
              <a:rPr lang="en-US">
                <a:latin typeface="Times New Roman"/>
                <a:ea typeface="Times New Roman"/>
                <a:cs typeface="Times New Roman"/>
                <a:sym typeface="Times New Roman"/>
              </a:rPr>
              <a:t>Scaled value = (40 - 10) / 40 = 0.75</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the fifth value (50):</a:t>
            </a:r>
            <a:endParaRPr/>
          </a:p>
          <a:p>
            <a:pPr indent="-342900" lvl="3" marL="1257300" rtl="0" algn="just">
              <a:lnSpc>
                <a:spcPct val="100000"/>
              </a:lnSpc>
              <a:spcBef>
                <a:spcPts val="1200"/>
              </a:spcBef>
              <a:spcAft>
                <a:spcPts val="0"/>
              </a:spcAft>
              <a:buClr>
                <a:schemeClr val="dk1"/>
              </a:buClr>
              <a:buSzPts val="1800"/>
              <a:buFont typeface="Noto Sans Symbols"/>
              <a:buChar char="▪"/>
            </a:pPr>
            <a:r>
              <a:rPr lang="en-US">
                <a:latin typeface="Times New Roman"/>
                <a:ea typeface="Times New Roman"/>
                <a:cs typeface="Times New Roman"/>
                <a:sym typeface="Times New Roman"/>
              </a:rPr>
              <a:t>Scaled value = (50 - 10) / 40 = 1</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So, the scaled dataset using the MinMax scaling approach is approximately [0, 0.25, 0.5, 0.75, 1].</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MinMax scaling transforms the values in the dataset to a specific range, usually between 0 and 1.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This helps in comparing variables with different scales and ensures that all values are within a standardized range.</a:t>
            </a:r>
            <a:endParaRPr>
              <a:latin typeface="Times New Roman"/>
              <a:ea typeface="Times New Roman"/>
              <a:cs typeface="Times New Roman"/>
              <a:sym typeface="Times New Roman"/>
            </a:endParaRPr>
          </a:p>
        </p:txBody>
      </p:sp>
      <p:sp>
        <p:nvSpPr>
          <p:cNvPr id="277" name="Google Shape;277;p20"/>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83" name="Google Shape;283;p21"/>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21"/>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Robust Scaling approach - Example</a:t>
            </a:r>
            <a:endParaRPr b="1" sz="3200">
              <a:solidFill>
                <a:srgbClr val="0070C0"/>
              </a:solidFill>
              <a:latin typeface="Times New Roman"/>
              <a:ea typeface="Times New Roman"/>
              <a:cs typeface="Times New Roman"/>
              <a:sym typeface="Times New Roman"/>
            </a:endParaRPr>
          </a:p>
        </p:txBody>
      </p:sp>
      <p:sp>
        <p:nvSpPr>
          <p:cNvPr id="285" name="Google Shape;285;p21"/>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Let's go through the Robust Scaling approach using a mathematical example step by step.</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1: Consider the dataset [10, 20, 30, 40, 50].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2: Calculate the median of the dataset.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In this case, the median is 30.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3: Subtract the median from each value in the dataset.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gives us the deviations from the median: [-20, -10, 0, 10, 20].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4: Calculate the absolute value of each deviation. This results in [20, 10, 0, 10, 20].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5: Calculate the median absolute deviation (MAD) by finding the median of the absolute deviations.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In this case, the MAD is 10.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Step 6: Divide each deviation by the MAD.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gives us the scaled dataset: [-2, -1, 0, 1, 2].</a:t>
            </a:r>
            <a:endParaRPr>
              <a:latin typeface="Times New Roman"/>
              <a:ea typeface="Times New Roman"/>
              <a:cs typeface="Times New Roman"/>
              <a:sym typeface="Times New Roman"/>
            </a:endParaRPr>
          </a:p>
        </p:txBody>
      </p:sp>
      <p:sp>
        <p:nvSpPr>
          <p:cNvPr id="286" name="Google Shape;286;p21"/>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292" name="Google Shape;292;p22"/>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2"/>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Robust Scaling approach - Example</a:t>
            </a:r>
            <a:endParaRPr b="1" sz="3200">
              <a:solidFill>
                <a:srgbClr val="0070C0"/>
              </a:solidFill>
              <a:latin typeface="Times New Roman"/>
              <a:ea typeface="Times New Roman"/>
              <a:cs typeface="Times New Roman"/>
              <a:sym typeface="Times New Roman"/>
            </a:endParaRPr>
          </a:p>
        </p:txBody>
      </p:sp>
      <p:sp>
        <p:nvSpPr>
          <p:cNvPr id="294" name="Google Shape;294;p22"/>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Robust Scaling is useful when we have outliers in our dataset.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It scales the values based on the median and the MAD, which are resistant to outliers.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This approach ensures that the scaling is not heavily influenced by extreme values and provides a more robust comparison of variables.</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sp>
        <p:nvSpPr>
          <p:cNvPr id="295" name="Google Shape;295;p22"/>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301" name="Google Shape;301;p23"/>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23"/>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Normalizer Scaling approach - Example</a:t>
            </a:r>
            <a:endParaRPr b="1" sz="3200">
              <a:solidFill>
                <a:srgbClr val="0070C0"/>
              </a:solidFill>
              <a:latin typeface="Times New Roman"/>
              <a:ea typeface="Times New Roman"/>
              <a:cs typeface="Times New Roman"/>
              <a:sym typeface="Times New Roman"/>
            </a:endParaRPr>
          </a:p>
        </p:txBody>
      </p:sp>
      <p:sp>
        <p:nvSpPr>
          <p:cNvPr id="303" name="Google Shape;303;p23"/>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Let's go through an example of the Normalizer Scaling approach step by step:</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Start with a dataset that contains numerical values.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this example, let's consider the following dataset:</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[2, 4, 6, 8, 10]</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Calculate the L2 norm (Euclidean norm) for each data point.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L2 norm is calculated by summing the squares of each value and then taking the square root.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our dataset, the L2 norm would be:</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sqrt(2^2 + 4^2 + 6^2 + 8^2 + 10^2) = sqrt(4 + 16 + 36 + 64 + 100) = sqrt(220) ≈ 14.83</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Divide each data point by the L2 norm.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step scales each value to have a magnitude of 1.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For our dataset, the normalized values would be:</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[2/14.83, 4/14.83, 6/14.83, 8/14.83, 10/14.83] ≈ [0.13, 0.27, 0.40, 0.54, 0.67]</a:t>
            </a:r>
            <a:endParaRPr/>
          </a:p>
        </p:txBody>
      </p:sp>
      <p:sp>
        <p:nvSpPr>
          <p:cNvPr id="304" name="Google Shape;304;p23"/>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310" name="Google Shape;310;p24"/>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4"/>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Normalizer Scaling approach - Example</a:t>
            </a:r>
            <a:endParaRPr b="1" sz="3200">
              <a:solidFill>
                <a:srgbClr val="0070C0"/>
              </a:solidFill>
              <a:latin typeface="Times New Roman"/>
              <a:ea typeface="Times New Roman"/>
              <a:cs typeface="Times New Roman"/>
              <a:sym typeface="Times New Roman"/>
            </a:endParaRPr>
          </a:p>
        </p:txBody>
      </p:sp>
      <p:sp>
        <p:nvSpPr>
          <p:cNvPr id="312" name="Google Shape;312;p24"/>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dataset has now been scaled using the Normalizer Scaling approach.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Each value has been divided by the L2 norm to ensure that the magnitudes are uniform across the dataset.</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Normalizer Scaling approach is useful when you want to scale each data point based on its magnitude relative to the other data points in the dataset.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It ensures that each value has the same scale and allows for meaningful comparisons between variables.</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Please note that there are different types of normalizers in data scaling, such as the L1 norm (Manhattan norm) or the max norm.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steps outlined above are specifically for the L2 norm, but you can apply similar steps for other types of normalizers.</a:t>
            </a:r>
            <a:endParaRPr/>
          </a:p>
        </p:txBody>
      </p:sp>
      <p:sp>
        <p:nvSpPr>
          <p:cNvPr id="313" name="Google Shape;313;p24"/>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12" name="Google Shape;112;p3"/>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3"/>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Scaling </a:t>
            </a:r>
            <a:endParaRPr/>
          </a:p>
        </p:txBody>
      </p:sp>
      <p:sp>
        <p:nvSpPr>
          <p:cNvPr id="114" name="Google Shape;114;p3"/>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Data scaling refers to the process of changing the range of values or dimensions of variables within a dataset while maintaining their proportions.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It's a fundamental step in data preprocessing used to standardize or normalize the features or variables in a dataset.</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main purpose of data scaling is to ensure that the numerical variables or features are on a similar scale, preventing one feature from dominating or affecting others disproportionately during analysis.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It helps in improving the performance and training speed of machine learning algorithms.</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There are two common methods for data scaling:</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Normalization (Min-Max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technique rescales the data into a fixed range, usually between 0 and 1.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It is achieved by subtracting the minimum value from each observation and dividing by the range of the variable.</a:t>
            </a:r>
            <a:endParaRPr/>
          </a:p>
        </p:txBody>
      </p:sp>
      <p:sp>
        <p:nvSpPr>
          <p:cNvPr id="115" name="Google Shape;115;p3"/>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21" name="Google Shape;121;p4"/>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4"/>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Scaling </a:t>
            </a:r>
            <a:endParaRPr/>
          </a:p>
        </p:txBody>
      </p:sp>
      <p:sp>
        <p:nvSpPr>
          <p:cNvPr id="123" name="Google Shape;123;p4"/>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Standardization (Z-score Normalization):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Standardization transforms the data to have a mean of 0 and a standard deviation of 1.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method is less affected by outliers and is generally preferred when the data is normally distributed.</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Scaling is particularly important for algorithms that use distance-based calculations, such as k-Nearest Neighbors (KNN) or clustering, as these algorithms are sensitive to the scale of the variables.</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In summary, data scaling ensures that the variables are in a consistent range, making them more manageable and allowing models to interpret and learn from the data more effectively.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choice between normalization and standardization depends on the distribution and characteristics of the data, as well as the specific requirements of the machine learning algorithm being used.</a:t>
            </a:r>
            <a:endParaRPr>
              <a:latin typeface="Times New Roman"/>
              <a:ea typeface="Times New Roman"/>
              <a:cs typeface="Times New Roman"/>
              <a:sym typeface="Times New Roman"/>
            </a:endParaRPr>
          </a:p>
        </p:txBody>
      </p:sp>
      <p:sp>
        <p:nvSpPr>
          <p:cNvPr id="124" name="Google Shape;124;p4"/>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30" name="Google Shape;130;p5"/>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5"/>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Standardization Vs Normalization</a:t>
            </a:r>
            <a:endParaRPr/>
          </a:p>
        </p:txBody>
      </p:sp>
      <p:sp>
        <p:nvSpPr>
          <p:cNvPr id="132" name="Google Shape;132;p5"/>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Data standardization and data normalization are two similar but distinct data preprocessing techniques used in machine learning.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Both techniques involve transforming the data to a new scale, but they do so in different ways.</a:t>
            </a:r>
            <a:endParaRPr/>
          </a:p>
          <a:p>
            <a:pPr indent="-342900" lvl="1" marL="342900" rtl="0" algn="just">
              <a:lnSpc>
                <a:spcPct val="100000"/>
              </a:lnSpc>
              <a:spcBef>
                <a:spcPts val="1200"/>
              </a:spcBef>
              <a:spcAft>
                <a:spcPts val="0"/>
              </a:spcAft>
              <a:buClr>
                <a:schemeClr val="dk1"/>
              </a:buClr>
              <a:buSzPts val="2400"/>
              <a:buFont typeface="Noto Sans Symbols"/>
              <a:buChar char="▪"/>
            </a:pPr>
            <a:r>
              <a:rPr b="1" lang="en-US" u="sng">
                <a:latin typeface="Times New Roman"/>
                <a:ea typeface="Times New Roman"/>
                <a:cs typeface="Times New Roman"/>
                <a:sym typeface="Times New Roman"/>
              </a:rPr>
              <a:t>Data standardization </a:t>
            </a:r>
            <a:r>
              <a:rPr lang="en-US">
                <a:latin typeface="Times New Roman"/>
                <a:ea typeface="Times New Roman"/>
                <a:cs typeface="Times New Roman"/>
                <a:sym typeface="Times New Roman"/>
              </a:rPr>
              <a:t>scales the data so that it has a mean of 0 and a standard deviation of 1. </a:t>
            </a:r>
            <a:endParaRPr>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is done by subtracting the mean from each data point and then dividing by the standard deviation.</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formula for z-score normalization is as follows:</a:t>
            </a:r>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p:txBody>
      </p:sp>
      <p:sp>
        <p:nvSpPr>
          <p:cNvPr id="133" name="Google Shape;133;p5"/>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pic>
        <p:nvPicPr>
          <p:cNvPr id="134" name="Google Shape;134;p5"/>
          <p:cNvPicPr preferRelativeResize="0"/>
          <p:nvPr/>
        </p:nvPicPr>
        <p:blipFill rotWithShape="1">
          <a:blip r:embed="rId3">
            <a:alphaModFix/>
          </a:blip>
          <a:srcRect b="0" l="0" r="0" t="0"/>
          <a:stretch/>
        </p:blipFill>
        <p:spPr>
          <a:xfrm>
            <a:off x="683444" y="4019300"/>
            <a:ext cx="3971925" cy="1514475"/>
          </a:xfrm>
          <a:prstGeom prst="rect">
            <a:avLst/>
          </a:prstGeom>
          <a:noFill/>
          <a:ln>
            <a:noFill/>
          </a:ln>
        </p:spPr>
      </p:pic>
      <p:pic>
        <p:nvPicPr>
          <p:cNvPr id="135" name="Google Shape;135;p5"/>
          <p:cNvPicPr preferRelativeResize="0"/>
          <p:nvPr/>
        </p:nvPicPr>
        <p:blipFill rotWithShape="1">
          <a:blip r:embed="rId4">
            <a:alphaModFix/>
          </a:blip>
          <a:srcRect b="0" l="0" r="0" t="0"/>
          <a:stretch/>
        </p:blipFill>
        <p:spPr>
          <a:xfrm>
            <a:off x="5937133" y="4552700"/>
            <a:ext cx="5476875" cy="9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41" name="Google Shape;141;p6"/>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6"/>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Standardization Vs Normalization</a:t>
            </a:r>
            <a:endParaRPr/>
          </a:p>
        </p:txBody>
      </p:sp>
      <p:sp>
        <p:nvSpPr>
          <p:cNvPr id="143" name="Google Shape;143;p6"/>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b="1" lang="en-US" u="sng">
                <a:latin typeface="Times New Roman"/>
                <a:ea typeface="Times New Roman"/>
                <a:cs typeface="Times New Roman"/>
                <a:sym typeface="Times New Roman"/>
              </a:rPr>
              <a:t>Data normalization </a:t>
            </a:r>
            <a:r>
              <a:rPr lang="en-US">
                <a:latin typeface="Times New Roman"/>
                <a:ea typeface="Times New Roman"/>
                <a:cs typeface="Times New Roman"/>
                <a:sym typeface="Times New Roman"/>
              </a:rPr>
              <a:t>scales the data so that it falls within a specific range, such as 0 to 1 or -1 to 1. </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This can be done using a variety of methods, such as min-max scaling, z-score scaling, or decimal scaling.</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formula for min-max scaling is as follows:</a:t>
            </a:r>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215900" lvl="2" marL="800100" rtl="0" algn="just">
              <a:lnSpc>
                <a:spcPct val="100000"/>
              </a:lnSpc>
              <a:spcBef>
                <a:spcPts val="1200"/>
              </a:spcBef>
              <a:spcAft>
                <a:spcPts val="0"/>
              </a:spcAft>
              <a:buClr>
                <a:schemeClr val="dk1"/>
              </a:buClr>
              <a:buSzPts val="2000"/>
              <a:buFont typeface="Noto Sans Symbols"/>
              <a:buNone/>
            </a:pPr>
            <a:r>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Which technique to use depends on the specific machine learning algorithm being used. </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Some algorithms, such as support vector machines and k-nearest neighbors, are sensitive to the scale of the data, and standardization can improve their performance.</a:t>
            </a:r>
            <a:endParaRPr>
              <a:latin typeface="Times New Roman"/>
              <a:ea typeface="Times New Roman"/>
              <a:cs typeface="Times New Roman"/>
              <a:sym typeface="Times New Roman"/>
            </a:endParaRPr>
          </a:p>
          <a:p>
            <a:pPr indent="-190500" lvl="1" marL="342900" rtl="0" algn="just">
              <a:lnSpc>
                <a:spcPct val="100000"/>
              </a:lnSpc>
              <a:spcBef>
                <a:spcPts val="120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sp>
        <p:nvSpPr>
          <p:cNvPr id="144" name="Google Shape;144;p6"/>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pic>
        <p:nvPicPr>
          <p:cNvPr id="145" name="Google Shape;145;p6"/>
          <p:cNvPicPr preferRelativeResize="0"/>
          <p:nvPr/>
        </p:nvPicPr>
        <p:blipFill rotWithShape="1">
          <a:blip r:embed="rId3">
            <a:alphaModFix/>
          </a:blip>
          <a:srcRect b="0" l="0" r="0" t="0"/>
          <a:stretch/>
        </p:blipFill>
        <p:spPr>
          <a:xfrm>
            <a:off x="897464" y="2157260"/>
            <a:ext cx="5257800" cy="847725"/>
          </a:xfrm>
          <a:prstGeom prst="rect">
            <a:avLst/>
          </a:prstGeom>
          <a:noFill/>
          <a:ln>
            <a:noFill/>
          </a:ln>
        </p:spPr>
      </p:pic>
      <p:pic>
        <p:nvPicPr>
          <p:cNvPr id="146" name="Google Shape;146;p6"/>
          <p:cNvPicPr preferRelativeResize="0"/>
          <p:nvPr/>
        </p:nvPicPr>
        <p:blipFill rotWithShape="1">
          <a:blip r:embed="rId4">
            <a:alphaModFix/>
          </a:blip>
          <a:srcRect b="0" l="0" r="0" t="0"/>
          <a:stretch/>
        </p:blipFill>
        <p:spPr>
          <a:xfrm>
            <a:off x="1126064" y="2959265"/>
            <a:ext cx="5029200" cy="1552575"/>
          </a:xfrm>
          <a:prstGeom prst="rect">
            <a:avLst/>
          </a:prstGeom>
          <a:noFill/>
          <a:ln>
            <a:noFill/>
          </a:ln>
        </p:spPr>
      </p:pic>
      <p:pic>
        <p:nvPicPr>
          <p:cNvPr id="147" name="Google Shape;147;p6"/>
          <p:cNvPicPr preferRelativeResize="0"/>
          <p:nvPr/>
        </p:nvPicPr>
        <p:blipFill rotWithShape="1">
          <a:blip r:embed="rId5">
            <a:alphaModFix/>
          </a:blip>
          <a:srcRect b="0" l="0" r="0" t="0"/>
          <a:stretch/>
        </p:blipFill>
        <p:spPr>
          <a:xfrm>
            <a:off x="6869288" y="3572074"/>
            <a:ext cx="5133975" cy="82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53" name="Google Shape;153;p7"/>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7"/>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Standardization Vs Normalization</a:t>
            </a:r>
            <a:endParaRPr/>
          </a:p>
        </p:txBody>
      </p:sp>
      <p:graphicFrame>
        <p:nvGraphicFramePr>
          <p:cNvPr id="155" name="Google Shape;155;p7"/>
          <p:cNvGraphicFramePr/>
          <p:nvPr/>
        </p:nvGraphicFramePr>
        <p:xfrm>
          <a:off x="607795" y="1597772"/>
          <a:ext cx="3000000" cy="3000000"/>
        </p:xfrm>
        <a:graphic>
          <a:graphicData uri="http://schemas.openxmlformats.org/drawingml/2006/table">
            <a:tbl>
              <a:tblPr>
                <a:noFill/>
                <a:tableStyleId>{37450D1D-BEF7-4827-9F32-A8F15EC55BF0}</a:tableStyleId>
              </a:tblPr>
              <a:tblGrid>
                <a:gridCol w="4844800"/>
                <a:gridCol w="2122475"/>
                <a:gridCol w="2820200"/>
              </a:tblGrid>
              <a:tr h="639125">
                <a:tc>
                  <a:txBody>
                    <a:bodyPr/>
                    <a:lstStyle/>
                    <a:p>
                      <a:pPr indent="0" lvl="0" marL="0" marR="0" rtl="0" algn="l">
                        <a:spcBef>
                          <a:spcPts val="0"/>
                        </a:spcBef>
                        <a:spcAft>
                          <a:spcPts val="0"/>
                        </a:spcAft>
                        <a:buNone/>
                      </a:pPr>
                      <a:r>
                        <a:rPr b="1" lang="en-US" sz="2400" u="none" cap="none" strike="noStrike"/>
                        <a:t>Feature</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2400" u="none" cap="none" strike="noStrike"/>
                        <a:t>Data Standardization</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2400" u="none" cap="none" strike="noStrike"/>
                        <a:t>Data Normalization</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33350">
                <a:tc>
                  <a:txBody>
                    <a:bodyPr/>
                    <a:lstStyle/>
                    <a:p>
                      <a:pPr indent="0" lvl="0" marL="0" marR="0" rtl="0" algn="l">
                        <a:spcBef>
                          <a:spcPts val="0"/>
                        </a:spcBef>
                        <a:spcAft>
                          <a:spcPts val="0"/>
                        </a:spcAft>
                        <a:buNone/>
                      </a:pPr>
                      <a:r>
                        <a:rPr b="1" i="1" lang="en-US" sz="2400" u="none" cap="none" strike="noStrike"/>
                        <a:t>Scales the data to have a mean of 0 and a standard deviation of 1</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Yes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No</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3350">
                <a:tc>
                  <a:txBody>
                    <a:bodyPr/>
                    <a:lstStyle/>
                    <a:p>
                      <a:pPr indent="0" lvl="0" marL="0" marR="0" rtl="0" algn="l">
                        <a:spcBef>
                          <a:spcPts val="0"/>
                        </a:spcBef>
                        <a:spcAft>
                          <a:spcPts val="0"/>
                        </a:spcAft>
                        <a:buNone/>
                      </a:pPr>
                      <a:r>
                        <a:rPr b="1" i="1" lang="en-US" sz="2400" u="none" cap="none" strike="noStrike"/>
                        <a:t>Scales the data to fall within a specific range</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No</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Yes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3350">
                <a:tc>
                  <a:txBody>
                    <a:bodyPr/>
                    <a:lstStyle/>
                    <a:p>
                      <a:pPr indent="0" lvl="0" marL="0" marR="0" rtl="0" algn="l">
                        <a:spcBef>
                          <a:spcPts val="0"/>
                        </a:spcBef>
                        <a:spcAft>
                          <a:spcPts val="0"/>
                        </a:spcAft>
                        <a:buNone/>
                      </a:pPr>
                      <a:r>
                        <a:rPr b="1" i="1" lang="en-US" sz="2400" u="none" cap="none" strike="noStrike"/>
                        <a:t>Sensitive to outliers</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Less sensitive</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More sensitive</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3350">
                <a:tc>
                  <a:txBody>
                    <a:bodyPr/>
                    <a:lstStyle/>
                    <a:p>
                      <a:pPr indent="0" lvl="0" marL="0" marR="0" rtl="0" algn="l">
                        <a:spcBef>
                          <a:spcPts val="0"/>
                        </a:spcBef>
                        <a:spcAft>
                          <a:spcPts val="0"/>
                        </a:spcAft>
                        <a:buNone/>
                      </a:pPr>
                      <a:r>
                        <a:rPr b="1" i="1" lang="en-US" sz="2400" u="none" cap="none" strike="noStrike"/>
                        <a:t>Can improve the performance of machine learning algorithms</a:t>
                      </a:r>
                      <a:endParaRPr/>
                    </a:p>
                  </a:txBody>
                  <a:tcPr marT="12700" marB="12700" marR="19050" marL="190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Yes</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2400" u="none" cap="none" strike="noStrike"/>
                        <a:t>Yes, but not as much as data standardization</a:t>
                      </a:r>
                      <a:endParaRPr/>
                    </a:p>
                  </a:txBody>
                  <a:tcPr marT="12700" marB="12700" marR="19050" marL="190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6" name="Google Shape;156;p7"/>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62" name="Google Shape;162;p8"/>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8"/>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Standardization Vs Normalization</a:t>
            </a:r>
            <a:endParaRPr/>
          </a:p>
        </p:txBody>
      </p:sp>
      <p:sp>
        <p:nvSpPr>
          <p:cNvPr id="164" name="Google Shape;164;p8"/>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When you can use data standardization or data normalization.</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Data standardization: </a:t>
            </a:r>
            <a:r>
              <a:rPr lang="en-US">
                <a:latin typeface="Times New Roman"/>
                <a:ea typeface="Times New Roman"/>
                <a:cs typeface="Times New Roman"/>
                <a:sym typeface="Times New Roman"/>
              </a:rPr>
              <a:t>You are using a support vector machine or k-nearest neighbors algorithm to classify your data.</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Data normalization: </a:t>
            </a:r>
            <a:r>
              <a:rPr lang="en-US">
                <a:latin typeface="Times New Roman"/>
                <a:ea typeface="Times New Roman"/>
                <a:cs typeface="Times New Roman"/>
                <a:sym typeface="Times New Roman"/>
              </a:rPr>
              <a:t>You are using a decision tree or random forest algorithm to classify your data.</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Data standardization:</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You are using a neural network to predict a continuous value, such as the price of a stock.</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Data normalization: </a:t>
            </a:r>
            <a:r>
              <a:rPr lang="en-US">
                <a:latin typeface="Times New Roman"/>
                <a:ea typeface="Times New Roman"/>
                <a:cs typeface="Times New Roman"/>
                <a:sym typeface="Times New Roman"/>
              </a:rPr>
              <a:t>You are using a neural network to classify images.</a:t>
            </a:r>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Overall, data standardization and data normalization are both important techniques for preprocessing data for machine learning. </a:t>
            </a:r>
            <a:endParaRPr>
              <a:latin typeface="Times New Roman"/>
              <a:ea typeface="Times New Roman"/>
              <a:cs typeface="Times New Roman"/>
              <a:sym typeface="Times New Roman"/>
            </a:endParaRPr>
          </a:p>
          <a:p>
            <a:pPr indent="-342900" lvl="1" marL="342900" rtl="0" algn="just">
              <a:lnSpc>
                <a:spcPct val="100000"/>
              </a:lnSpc>
              <a:spcBef>
                <a:spcPts val="12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best technique to use will depend on the specific machine learning algorithm being used and the characteristics of the data.</a:t>
            </a:r>
            <a:endParaRPr>
              <a:latin typeface="Times New Roman"/>
              <a:ea typeface="Times New Roman"/>
              <a:cs typeface="Times New Roman"/>
              <a:sym typeface="Times New Roman"/>
            </a:endParaRPr>
          </a:p>
        </p:txBody>
      </p:sp>
      <p:sp>
        <p:nvSpPr>
          <p:cNvPr id="165" name="Google Shape;165;p8"/>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0" type="dt"/>
          </p:nvPr>
        </p:nvSpPr>
        <p:spPr>
          <a:xfrm>
            <a:off x="0" y="64960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29-10-2023</a:t>
            </a:r>
            <a:endParaRPr/>
          </a:p>
        </p:txBody>
      </p:sp>
      <p:sp>
        <p:nvSpPr>
          <p:cNvPr id="171" name="Google Shape;171;p9"/>
          <p:cNvSpPr txBox="1"/>
          <p:nvPr>
            <p:ph idx="12" type="sldNum"/>
          </p:nvPr>
        </p:nvSpPr>
        <p:spPr>
          <a:xfrm>
            <a:off x="8153400" y="6483350"/>
            <a:ext cx="40386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9"/>
          <p:cNvSpPr txBox="1"/>
          <p:nvPr/>
        </p:nvSpPr>
        <p:spPr>
          <a:xfrm flipH="1">
            <a:off x="389465" y="-125129"/>
            <a:ext cx="1153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Data Standardization Vs Normalization</a:t>
            </a:r>
            <a:endParaRPr/>
          </a:p>
        </p:txBody>
      </p:sp>
      <p:sp>
        <p:nvSpPr>
          <p:cNvPr id="173" name="Google Shape;173;p9"/>
          <p:cNvSpPr txBox="1"/>
          <p:nvPr>
            <p:ph idx="1" type="body"/>
          </p:nvPr>
        </p:nvSpPr>
        <p:spPr>
          <a:xfrm>
            <a:off x="134753" y="373019"/>
            <a:ext cx="11858325" cy="6066282"/>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Use Standardization when</a:t>
            </a:r>
            <a:endParaRPr b="1">
              <a:solidFill>
                <a:srgbClr val="FF0000"/>
              </a:solidFill>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algorithm relies on standard normal distribution assumptions.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Dealing with features that have a normal distribution or unknown distributions.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presence of outliers is not a concern.</a:t>
            </a:r>
            <a:endParaRPr/>
          </a:p>
          <a:p>
            <a:pPr indent="-342900" lvl="1" marL="342900" rtl="0" algn="just">
              <a:lnSpc>
                <a:spcPct val="100000"/>
              </a:lnSpc>
              <a:spcBef>
                <a:spcPts val="1200"/>
              </a:spcBef>
              <a:spcAft>
                <a:spcPts val="0"/>
              </a:spcAft>
              <a:buClr>
                <a:srgbClr val="FF0000"/>
              </a:buClr>
              <a:buSzPts val="2400"/>
              <a:buFont typeface="Noto Sans Symbols"/>
              <a:buChar char="▪"/>
            </a:pPr>
            <a:r>
              <a:rPr b="1" lang="en-US">
                <a:solidFill>
                  <a:srgbClr val="FF0000"/>
                </a:solidFill>
                <a:latin typeface="Times New Roman"/>
                <a:ea typeface="Times New Roman"/>
                <a:cs typeface="Times New Roman"/>
                <a:sym typeface="Times New Roman"/>
              </a:rPr>
              <a:t>Use Normalization when</a:t>
            </a:r>
            <a:endParaRPr b="1">
              <a:solidFill>
                <a:srgbClr val="FF0000"/>
              </a:solidFill>
              <a:latin typeface="Times New Roman"/>
              <a:ea typeface="Times New Roman"/>
              <a:cs typeface="Times New Roman"/>
              <a:sym typeface="Times New Roman"/>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Dealing with algorithms that require inputs within a specific range.</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Ensuring all features are on the same scale, especially in distance-based algorithms.</a:t>
            </a:r>
            <a:endParaRPr/>
          </a:p>
          <a:p>
            <a:pPr indent="-342900" lvl="2" marL="800100" rtl="0" algn="just">
              <a:lnSpc>
                <a:spcPct val="100000"/>
              </a:lnSpc>
              <a:spcBef>
                <a:spcPts val="12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interpretability of the original data range is essential.</a:t>
            </a:r>
            <a:endParaRPr>
              <a:latin typeface="Times New Roman"/>
              <a:ea typeface="Times New Roman"/>
              <a:cs typeface="Times New Roman"/>
              <a:sym typeface="Times New Roman"/>
            </a:endParaRPr>
          </a:p>
        </p:txBody>
      </p:sp>
      <p:sp>
        <p:nvSpPr>
          <p:cNvPr id="174" name="Google Shape;174;p9"/>
          <p:cNvSpPr txBox="1"/>
          <p:nvPr>
            <p:ph idx="11" type="ftr"/>
          </p:nvPr>
        </p:nvSpPr>
        <p:spPr>
          <a:xfrm>
            <a:off x="4038600" y="6496050"/>
            <a:ext cx="4114800" cy="365125"/>
          </a:xfrm>
          <a:prstGeom prst="rect">
            <a:avLst/>
          </a:prstGeom>
          <a:gradFill>
            <a:gsLst>
              <a:gs pos="0">
                <a:srgbClr val="A6B6DE"/>
              </a:gs>
              <a:gs pos="50000">
                <a:srgbClr val="98AAD9"/>
              </a:gs>
              <a:gs pos="100000">
                <a:srgbClr val="859CD7"/>
              </a:gs>
            </a:gsLst>
            <a:lin ang="5400000" scaled="0"/>
          </a:gra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S.Sivakumar  Assistant Professor / C.Tech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2022-04-23T01:36:09Z</dcterms:created>
  <dc:creator>Thenmalar S</dc:creator>
</cp:coreProperties>
</file>