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40"/>
  </p:notesMasterIdLst>
  <p:sldIdLst>
    <p:sldId id="304" r:id="rId2"/>
    <p:sldId id="541" r:id="rId3"/>
    <p:sldId id="520" r:id="rId4"/>
    <p:sldId id="542" r:id="rId5"/>
    <p:sldId id="568" r:id="rId6"/>
    <p:sldId id="546" r:id="rId7"/>
    <p:sldId id="543" r:id="rId8"/>
    <p:sldId id="544" r:id="rId9"/>
    <p:sldId id="567" r:id="rId10"/>
    <p:sldId id="566" r:id="rId11"/>
    <p:sldId id="553" r:id="rId12"/>
    <p:sldId id="545" r:id="rId13"/>
    <p:sldId id="555" r:id="rId14"/>
    <p:sldId id="556" r:id="rId15"/>
    <p:sldId id="548" r:id="rId16"/>
    <p:sldId id="557" r:id="rId17"/>
    <p:sldId id="558" r:id="rId18"/>
    <p:sldId id="549" r:id="rId19"/>
    <p:sldId id="559" r:id="rId20"/>
    <p:sldId id="560" r:id="rId21"/>
    <p:sldId id="550" r:id="rId22"/>
    <p:sldId id="569" r:id="rId23"/>
    <p:sldId id="571" r:id="rId24"/>
    <p:sldId id="570" r:id="rId25"/>
    <p:sldId id="572" r:id="rId26"/>
    <p:sldId id="573" r:id="rId27"/>
    <p:sldId id="551" r:id="rId28"/>
    <p:sldId id="561" r:id="rId29"/>
    <p:sldId id="562" r:id="rId30"/>
    <p:sldId id="574" r:id="rId31"/>
    <p:sldId id="575" r:id="rId32"/>
    <p:sldId id="576" r:id="rId33"/>
    <p:sldId id="577" r:id="rId34"/>
    <p:sldId id="578" r:id="rId35"/>
    <p:sldId id="552" r:id="rId36"/>
    <p:sldId id="565" r:id="rId37"/>
    <p:sldId id="564" r:id="rId38"/>
    <p:sldId id="55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vakumar soubrayalu" initials="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536"/>
    <a:srgbClr val="7EA2B2"/>
    <a:srgbClr val="FE4A2F"/>
    <a:srgbClr val="000000"/>
    <a:srgbClr val="FFFFFF"/>
    <a:srgbClr val="606BA9"/>
    <a:srgbClr val="424652"/>
    <a:srgbClr val="4C1E10"/>
    <a:srgbClr val="1F85AD"/>
    <a:srgbClr val="001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5033" autoAdjust="0"/>
  </p:normalViewPr>
  <p:slideViewPr>
    <p:cSldViewPr snapToGrid="0">
      <p:cViewPr varScale="1">
        <p:scale>
          <a:sx n="79" d="100"/>
          <a:sy n="79" d="100"/>
        </p:scale>
        <p:origin x="773" y="72"/>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61DFF-2EA8-44EE-8D69-C63A51213BC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IN"/>
        </a:p>
      </dgm:t>
    </dgm:pt>
    <dgm:pt modelId="{EF18DD12-5661-4A33-B1B0-2C58CB4019DA}">
      <dgm:prSet phldrT="[Text]" custT="1"/>
      <dgm:spPr/>
      <dgm:t>
        <a:bodyPr/>
        <a:lstStyle/>
        <a:p>
          <a:pPr>
            <a:lnSpc>
              <a:spcPct val="100000"/>
            </a:lnSpc>
          </a:pPr>
          <a:r>
            <a:rPr lang="en-US" sz="1600" b="1" i="0" dirty="0">
              <a:effectLst/>
              <a:latin typeface="Söhne"/>
            </a:rPr>
            <a:t>Standard Scaler:</a:t>
          </a:r>
          <a:r>
            <a:rPr lang="en-US" sz="1600" b="0" i="0" dirty="0">
              <a:effectLst/>
              <a:latin typeface="Söhne"/>
            </a:rPr>
            <a:t> This is one of the most common methods for standardization. It scales the data to have a mean of 0 and a standard deviation of 1. It subtracts the mean and divides by the standard deviation for each feature.</a:t>
          </a:r>
          <a:endParaRPr lang="en-IN" sz="1600" dirty="0"/>
        </a:p>
      </dgm:t>
    </dgm:pt>
    <dgm:pt modelId="{ADFF44A2-FAD9-40B0-87B2-5FB7444679A2}" type="parTrans" cxnId="{0B25BC6F-4A03-4D31-A405-4574BA2943CC}">
      <dgm:prSet/>
      <dgm:spPr/>
      <dgm:t>
        <a:bodyPr/>
        <a:lstStyle/>
        <a:p>
          <a:endParaRPr lang="en-IN" sz="2000"/>
        </a:p>
      </dgm:t>
    </dgm:pt>
    <dgm:pt modelId="{874B692F-4736-4324-8189-284C8D6905E7}" type="sibTrans" cxnId="{0B25BC6F-4A03-4D31-A405-4574BA2943CC}">
      <dgm:prSet/>
      <dgm:spPr/>
      <dgm:t>
        <a:bodyPr/>
        <a:lstStyle/>
        <a:p>
          <a:endParaRPr lang="en-IN" sz="2000"/>
        </a:p>
      </dgm:t>
    </dgm:pt>
    <dgm:pt modelId="{25985F41-2B49-42B4-977A-DF7113FFF433}">
      <dgm:prSet custT="1"/>
      <dgm:spPr/>
      <dgm:t>
        <a:bodyPr/>
        <a:lstStyle/>
        <a:p>
          <a:pPr>
            <a:lnSpc>
              <a:spcPct val="100000"/>
            </a:lnSpc>
          </a:pPr>
          <a:r>
            <a:rPr lang="en-US" sz="1600" b="1" i="0" dirty="0">
              <a:effectLst/>
              <a:latin typeface="Söhne"/>
            </a:rPr>
            <a:t>Robust Scaler:</a:t>
          </a:r>
          <a:r>
            <a:rPr lang="en-US" sz="1600" b="0" i="0" dirty="0">
              <a:effectLst/>
              <a:latin typeface="Söhne"/>
            </a:rPr>
            <a:t> Robust scaling is less affected by outliers than Standard Scaler. It scales the data based on the median and interquartile range (IQR) instead of the mean and standard deviation. It is useful when your data contains outliers.</a:t>
          </a:r>
        </a:p>
      </dgm:t>
    </dgm:pt>
    <dgm:pt modelId="{ED6B2D46-7E69-4774-9578-9FC80598E1CF}" type="parTrans" cxnId="{833BC257-F6F4-41AB-BAE1-C6872841427F}">
      <dgm:prSet/>
      <dgm:spPr/>
      <dgm:t>
        <a:bodyPr/>
        <a:lstStyle/>
        <a:p>
          <a:endParaRPr lang="en-IN" sz="2000"/>
        </a:p>
      </dgm:t>
    </dgm:pt>
    <dgm:pt modelId="{C02476B1-1A7C-4F4E-9F82-3F4038377CC8}" type="sibTrans" cxnId="{833BC257-F6F4-41AB-BAE1-C6872841427F}">
      <dgm:prSet/>
      <dgm:spPr/>
      <dgm:t>
        <a:bodyPr/>
        <a:lstStyle/>
        <a:p>
          <a:endParaRPr lang="en-IN" sz="2000"/>
        </a:p>
      </dgm:t>
    </dgm:pt>
    <dgm:pt modelId="{48949D3B-DA86-4445-AEB9-EB19D64387BE}">
      <dgm:prSet custT="1"/>
      <dgm:spPr/>
      <dgm:t>
        <a:bodyPr/>
        <a:lstStyle/>
        <a:p>
          <a:pPr>
            <a:lnSpc>
              <a:spcPct val="100000"/>
            </a:lnSpc>
          </a:pPr>
          <a:r>
            <a:rPr lang="en-US" sz="1600" b="1" i="0" dirty="0" err="1">
              <a:effectLst/>
              <a:latin typeface="Söhne"/>
            </a:rPr>
            <a:t>MinMax</a:t>
          </a:r>
          <a:r>
            <a:rPr lang="en-US" sz="1600" b="1" i="0" dirty="0">
              <a:effectLst/>
              <a:latin typeface="Söhne"/>
            </a:rPr>
            <a:t> Scaler:</a:t>
          </a:r>
          <a:r>
            <a:rPr lang="en-US" sz="1600" b="0" i="0" dirty="0">
              <a:effectLst/>
              <a:latin typeface="Söhne"/>
            </a:rPr>
            <a:t> Min-Max scaling, also known as normalization, scales the data to a specific range, typically between 0 and 1. It subtracts the minimum value and divides by the range (maximum - minimum).</a:t>
          </a:r>
        </a:p>
      </dgm:t>
    </dgm:pt>
    <dgm:pt modelId="{3BF80058-E701-459C-94EB-E8A9C96CCF91}" type="parTrans" cxnId="{18B60B61-9FCE-47B6-9CA4-E3E52397B45B}">
      <dgm:prSet/>
      <dgm:spPr/>
      <dgm:t>
        <a:bodyPr/>
        <a:lstStyle/>
        <a:p>
          <a:endParaRPr lang="en-IN" sz="2000"/>
        </a:p>
      </dgm:t>
    </dgm:pt>
    <dgm:pt modelId="{84A58845-0032-49C9-A049-45EA1F3F4992}" type="sibTrans" cxnId="{18B60B61-9FCE-47B6-9CA4-E3E52397B45B}">
      <dgm:prSet/>
      <dgm:spPr/>
      <dgm:t>
        <a:bodyPr/>
        <a:lstStyle/>
        <a:p>
          <a:endParaRPr lang="en-IN" sz="2000"/>
        </a:p>
      </dgm:t>
    </dgm:pt>
    <dgm:pt modelId="{B4EFD57C-E181-426A-9B56-C7A76E54B544}">
      <dgm:prSet custT="1"/>
      <dgm:spPr/>
      <dgm:t>
        <a:bodyPr/>
        <a:lstStyle/>
        <a:p>
          <a:pPr>
            <a:lnSpc>
              <a:spcPct val="100000"/>
            </a:lnSpc>
          </a:pPr>
          <a:r>
            <a:rPr lang="en-US" sz="1600" b="1" i="0" dirty="0">
              <a:effectLst/>
              <a:latin typeface="Söhne"/>
            </a:rPr>
            <a:t>Max abs scaler</a:t>
          </a:r>
        </a:p>
      </dgm:t>
    </dgm:pt>
    <dgm:pt modelId="{02DBAB75-FD44-4B71-9FA8-12EB4A0E3273}" type="parTrans" cxnId="{A9B3E4C7-776E-4608-B12B-A2CEF559D6CE}">
      <dgm:prSet/>
      <dgm:spPr/>
      <dgm:t>
        <a:bodyPr/>
        <a:lstStyle/>
        <a:p>
          <a:endParaRPr lang="en-IN" sz="2000"/>
        </a:p>
      </dgm:t>
    </dgm:pt>
    <dgm:pt modelId="{E65DAB78-347E-4EF3-9E9F-F38E6E04E4B8}" type="sibTrans" cxnId="{A9B3E4C7-776E-4608-B12B-A2CEF559D6CE}">
      <dgm:prSet/>
      <dgm:spPr/>
      <dgm:t>
        <a:bodyPr/>
        <a:lstStyle/>
        <a:p>
          <a:endParaRPr lang="en-IN" sz="2000"/>
        </a:p>
      </dgm:t>
    </dgm:pt>
    <dgm:pt modelId="{40917F07-5743-4227-A35D-259F2BB01589}" type="pres">
      <dgm:prSet presAssocID="{3B561DFF-2EA8-44EE-8D69-C63A51213BC6}" presName="root" presStyleCnt="0">
        <dgm:presLayoutVars>
          <dgm:dir/>
          <dgm:resizeHandles val="exact"/>
        </dgm:presLayoutVars>
      </dgm:prSet>
      <dgm:spPr/>
    </dgm:pt>
    <dgm:pt modelId="{9D2C9173-8663-4CF8-A9CC-3D32C7A8CD68}" type="pres">
      <dgm:prSet presAssocID="{EF18DD12-5661-4A33-B1B0-2C58CB4019DA}" presName="compNode" presStyleCnt="0"/>
      <dgm:spPr/>
    </dgm:pt>
    <dgm:pt modelId="{D37685AD-1D4A-4E89-92E6-9BE0753EC592}" type="pres">
      <dgm:prSet presAssocID="{EF18DD12-5661-4A33-B1B0-2C58CB4019DA}" presName="bgRect" presStyleLbl="bgShp" presStyleIdx="0" presStyleCnt="4"/>
      <dgm:spPr/>
    </dgm:pt>
    <dgm:pt modelId="{0FC363B5-9AC0-4A7E-B0F9-A18C5EB728DF}" type="pres">
      <dgm:prSet presAssocID="{EF18DD12-5661-4A33-B1B0-2C58CB4019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0E2297B4-8D6A-4FFD-877A-E6ED843DA782}" type="pres">
      <dgm:prSet presAssocID="{EF18DD12-5661-4A33-B1B0-2C58CB4019DA}" presName="spaceRect" presStyleCnt="0"/>
      <dgm:spPr/>
    </dgm:pt>
    <dgm:pt modelId="{BF761256-7D4E-4170-99FC-09C30464BE5F}" type="pres">
      <dgm:prSet presAssocID="{EF18DD12-5661-4A33-B1B0-2C58CB4019DA}" presName="parTx" presStyleLbl="revTx" presStyleIdx="0" presStyleCnt="4">
        <dgm:presLayoutVars>
          <dgm:chMax val="0"/>
          <dgm:chPref val="0"/>
        </dgm:presLayoutVars>
      </dgm:prSet>
      <dgm:spPr/>
    </dgm:pt>
    <dgm:pt modelId="{39AA81D6-3E8E-4507-8F52-03ED42CED412}" type="pres">
      <dgm:prSet presAssocID="{874B692F-4736-4324-8189-284C8D6905E7}" presName="sibTrans" presStyleCnt="0"/>
      <dgm:spPr/>
    </dgm:pt>
    <dgm:pt modelId="{855C8B9A-AAA0-495B-9F94-8401A71E22BD}" type="pres">
      <dgm:prSet presAssocID="{25985F41-2B49-42B4-977A-DF7113FFF433}" presName="compNode" presStyleCnt="0"/>
      <dgm:spPr/>
    </dgm:pt>
    <dgm:pt modelId="{5BCBB4EC-48FA-41E6-83D1-15D2D709E4DB}" type="pres">
      <dgm:prSet presAssocID="{25985F41-2B49-42B4-977A-DF7113FFF433}" presName="bgRect" presStyleLbl="bgShp" presStyleIdx="1" presStyleCnt="4"/>
      <dgm:spPr/>
    </dgm:pt>
    <dgm:pt modelId="{3927F324-EE4C-45BB-83D8-7F593D9FEC80}" type="pres">
      <dgm:prSet presAssocID="{25985F41-2B49-42B4-977A-DF7113FFF4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3F187DA-5D28-4D4E-A248-DDBEFA80E8B6}" type="pres">
      <dgm:prSet presAssocID="{25985F41-2B49-42B4-977A-DF7113FFF433}" presName="spaceRect" presStyleCnt="0"/>
      <dgm:spPr/>
    </dgm:pt>
    <dgm:pt modelId="{C9C774EB-1C19-4246-8900-7231CBAC4949}" type="pres">
      <dgm:prSet presAssocID="{25985F41-2B49-42B4-977A-DF7113FFF433}" presName="parTx" presStyleLbl="revTx" presStyleIdx="1" presStyleCnt="4">
        <dgm:presLayoutVars>
          <dgm:chMax val="0"/>
          <dgm:chPref val="0"/>
        </dgm:presLayoutVars>
      </dgm:prSet>
      <dgm:spPr/>
    </dgm:pt>
    <dgm:pt modelId="{0AF2A341-ABE9-4189-A33B-1C715C87C3B4}" type="pres">
      <dgm:prSet presAssocID="{C02476B1-1A7C-4F4E-9F82-3F4038377CC8}" presName="sibTrans" presStyleCnt="0"/>
      <dgm:spPr/>
    </dgm:pt>
    <dgm:pt modelId="{0F880BEE-76ED-4DD4-B0E7-9E5242CD9E89}" type="pres">
      <dgm:prSet presAssocID="{48949D3B-DA86-4445-AEB9-EB19D64387BE}" presName="compNode" presStyleCnt="0"/>
      <dgm:spPr/>
    </dgm:pt>
    <dgm:pt modelId="{F6A9E4C2-1CF3-49F5-BDB4-BE9B747E7AA3}" type="pres">
      <dgm:prSet presAssocID="{48949D3B-DA86-4445-AEB9-EB19D64387BE}" presName="bgRect" presStyleLbl="bgShp" presStyleIdx="2" presStyleCnt="4"/>
      <dgm:spPr/>
    </dgm:pt>
    <dgm:pt modelId="{12D9774F-733A-4AAF-BDC5-48E75B9B4FB3}" type="pres">
      <dgm:prSet presAssocID="{48949D3B-DA86-4445-AEB9-EB19D64387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D5660A2-C302-4E7C-A5E0-2D7EC9C7E48B}" type="pres">
      <dgm:prSet presAssocID="{48949D3B-DA86-4445-AEB9-EB19D64387BE}" presName="spaceRect" presStyleCnt="0"/>
      <dgm:spPr/>
    </dgm:pt>
    <dgm:pt modelId="{C4C3B6C8-DD65-430E-919E-2D089B9C281B}" type="pres">
      <dgm:prSet presAssocID="{48949D3B-DA86-4445-AEB9-EB19D64387BE}" presName="parTx" presStyleLbl="revTx" presStyleIdx="2" presStyleCnt="4">
        <dgm:presLayoutVars>
          <dgm:chMax val="0"/>
          <dgm:chPref val="0"/>
        </dgm:presLayoutVars>
      </dgm:prSet>
      <dgm:spPr/>
    </dgm:pt>
    <dgm:pt modelId="{C697C5DE-3147-4925-9696-63C65217BF8C}" type="pres">
      <dgm:prSet presAssocID="{84A58845-0032-49C9-A049-45EA1F3F4992}" presName="sibTrans" presStyleCnt="0"/>
      <dgm:spPr/>
    </dgm:pt>
    <dgm:pt modelId="{2AE87340-E87C-4AB3-845C-A3511BBA6AB6}" type="pres">
      <dgm:prSet presAssocID="{B4EFD57C-E181-426A-9B56-C7A76E54B544}" presName="compNode" presStyleCnt="0"/>
      <dgm:spPr/>
    </dgm:pt>
    <dgm:pt modelId="{ACD27A43-493C-4BCD-AA1F-F07EA1AB8315}" type="pres">
      <dgm:prSet presAssocID="{B4EFD57C-E181-426A-9B56-C7A76E54B544}" presName="bgRect" presStyleLbl="bgShp" presStyleIdx="3" presStyleCnt="4"/>
      <dgm:spPr/>
    </dgm:pt>
    <dgm:pt modelId="{68693FB5-5612-4E83-ACC1-462226B5748B}" type="pres">
      <dgm:prSet presAssocID="{B4EFD57C-E181-426A-9B56-C7A76E54B5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llustrator outline"/>
        </a:ext>
      </dgm:extLst>
    </dgm:pt>
    <dgm:pt modelId="{71DED7B4-0C8F-41D3-8F93-FE974A65A39A}" type="pres">
      <dgm:prSet presAssocID="{B4EFD57C-E181-426A-9B56-C7A76E54B544}" presName="spaceRect" presStyleCnt="0"/>
      <dgm:spPr/>
    </dgm:pt>
    <dgm:pt modelId="{A441DF69-C4A7-40B7-A92C-43CF28D20025}" type="pres">
      <dgm:prSet presAssocID="{B4EFD57C-E181-426A-9B56-C7A76E54B544}" presName="parTx" presStyleLbl="revTx" presStyleIdx="3" presStyleCnt="4">
        <dgm:presLayoutVars>
          <dgm:chMax val="0"/>
          <dgm:chPref val="0"/>
        </dgm:presLayoutVars>
      </dgm:prSet>
      <dgm:spPr/>
    </dgm:pt>
  </dgm:ptLst>
  <dgm:cxnLst>
    <dgm:cxn modelId="{285B1E29-A572-4DDD-9D0A-D172BB15075B}" type="presOf" srcId="{25985F41-2B49-42B4-977A-DF7113FFF433}" destId="{C9C774EB-1C19-4246-8900-7231CBAC4949}" srcOrd="0" destOrd="0" presId="urn:microsoft.com/office/officeart/2018/2/layout/IconVerticalSolidList"/>
    <dgm:cxn modelId="{F141B42F-EE91-4BBE-8279-7B5FBD9B7AC4}" type="presOf" srcId="{EF18DD12-5661-4A33-B1B0-2C58CB4019DA}" destId="{BF761256-7D4E-4170-99FC-09C30464BE5F}" srcOrd="0" destOrd="0" presId="urn:microsoft.com/office/officeart/2018/2/layout/IconVerticalSolidList"/>
    <dgm:cxn modelId="{18B60B61-9FCE-47B6-9CA4-E3E52397B45B}" srcId="{3B561DFF-2EA8-44EE-8D69-C63A51213BC6}" destId="{48949D3B-DA86-4445-AEB9-EB19D64387BE}" srcOrd="2" destOrd="0" parTransId="{3BF80058-E701-459C-94EB-E8A9C96CCF91}" sibTransId="{84A58845-0032-49C9-A049-45EA1F3F4992}"/>
    <dgm:cxn modelId="{A4BC6344-EC40-48B8-8871-0787F42DB353}" type="presOf" srcId="{3B561DFF-2EA8-44EE-8D69-C63A51213BC6}" destId="{40917F07-5743-4227-A35D-259F2BB01589}" srcOrd="0" destOrd="0" presId="urn:microsoft.com/office/officeart/2018/2/layout/IconVerticalSolidList"/>
    <dgm:cxn modelId="{0B25BC6F-4A03-4D31-A405-4574BA2943CC}" srcId="{3B561DFF-2EA8-44EE-8D69-C63A51213BC6}" destId="{EF18DD12-5661-4A33-B1B0-2C58CB4019DA}" srcOrd="0" destOrd="0" parTransId="{ADFF44A2-FAD9-40B0-87B2-5FB7444679A2}" sibTransId="{874B692F-4736-4324-8189-284C8D6905E7}"/>
    <dgm:cxn modelId="{833BC257-F6F4-41AB-BAE1-C6872841427F}" srcId="{3B561DFF-2EA8-44EE-8D69-C63A51213BC6}" destId="{25985F41-2B49-42B4-977A-DF7113FFF433}" srcOrd="1" destOrd="0" parTransId="{ED6B2D46-7E69-4774-9578-9FC80598E1CF}" sibTransId="{C02476B1-1A7C-4F4E-9F82-3F4038377CC8}"/>
    <dgm:cxn modelId="{2EECA8A3-5527-439B-B603-358E1070F8C7}" type="presOf" srcId="{48949D3B-DA86-4445-AEB9-EB19D64387BE}" destId="{C4C3B6C8-DD65-430E-919E-2D089B9C281B}" srcOrd="0" destOrd="0" presId="urn:microsoft.com/office/officeart/2018/2/layout/IconVerticalSolidList"/>
    <dgm:cxn modelId="{A9B3E4C7-776E-4608-B12B-A2CEF559D6CE}" srcId="{3B561DFF-2EA8-44EE-8D69-C63A51213BC6}" destId="{B4EFD57C-E181-426A-9B56-C7A76E54B544}" srcOrd="3" destOrd="0" parTransId="{02DBAB75-FD44-4B71-9FA8-12EB4A0E3273}" sibTransId="{E65DAB78-347E-4EF3-9E9F-F38E6E04E4B8}"/>
    <dgm:cxn modelId="{C87F6CCD-F680-4AD0-ABDB-4E2D4A02753A}" type="presOf" srcId="{B4EFD57C-E181-426A-9B56-C7A76E54B544}" destId="{A441DF69-C4A7-40B7-A92C-43CF28D20025}" srcOrd="0" destOrd="0" presId="urn:microsoft.com/office/officeart/2018/2/layout/IconVerticalSolidList"/>
    <dgm:cxn modelId="{735820DA-810E-4F9D-8860-4C3139EE7B6E}" type="presParOf" srcId="{40917F07-5743-4227-A35D-259F2BB01589}" destId="{9D2C9173-8663-4CF8-A9CC-3D32C7A8CD68}" srcOrd="0" destOrd="0" presId="urn:microsoft.com/office/officeart/2018/2/layout/IconVerticalSolidList"/>
    <dgm:cxn modelId="{8F3109EB-F00A-4A4A-9741-E0895A0F4D4D}" type="presParOf" srcId="{9D2C9173-8663-4CF8-A9CC-3D32C7A8CD68}" destId="{D37685AD-1D4A-4E89-92E6-9BE0753EC592}" srcOrd="0" destOrd="0" presId="urn:microsoft.com/office/officeart/2018/2/layout/IconVerticalSolidList"/>
    <dgm:cxn modelId="{C6845205-F5F9-49B1-94C9-DF53F84A6188}" type="presParOf" srcId="{9D2C9173-8663-4CF8-A9CC-3D32C7A8CD68}" destId="{0FC363B5-9AC0-4A7E-B0F9-A18C5EB728DF}" srcOrd="1" destOrd="0" presId="urn:microsoft.com/office/officeart/2018/2/layout/IconVerticalSolidList"/>
    <dgm:cxn modelId="{225BE8A6-AE70-4AC2-B1C0-467A7DF65B3B}" type="presParOf" srcId="{9D2C9173-8663-4CF8-A9CC-3D32C7A8CD68}" destId="{0E2297B4-8D6A-4FFD-877A-E6ED843DA782}" srcOrd="2" destOrd="0" presId="urn:microsoft.com/office/officeart/2018/2/layout/IconVerticalSolidList"/>
    <dgm:cxn modelId="{CB3D0571-52BE-4A33-97F7-7FB3F6180712}" type="presParOf" srcId="{9D2C9173-8663-4CF8-A9CC-3D32C7A8CD68}" destId="{BF761256-7D4E-4170-99FC-09C30464BE5F}" srcOrd="3" destOrd="0" presId="urn:microsoft.com/office/officeart/2018/2/layout/IconVerticalSolidList"/>
    <dgm:cxn modelId="{D0C2798B-B30D-417E-A3A7-C8E5E4BC21F6}" type="presParOf" srcId="{40917F07-5743-4227-A35D-259F2BB01589}" destId="{39AA81D6-3E8E-4507-8F52-03ED42CED412}" srcOrd="1" destOrd="0" presId="urn:microsoft.com/office/officeart/2018/2/layout/IconVerticalSolidList"/>
    <dgm:cxn modelId="{A7935374-AC1E-4BEE-8F84-49C6E9EEACCE}" type="presParOf" srcId="{40917F07-5743-4227-A35D-259F2BB01589}" destId="{855C8B9A-AAA0-495B-9F94-8401A71E22BD}" srcOrd="2" destOrd="0" presId="urn:microsoft.com/office/officeart/2018/2/layout/IconVerticalSolidList"/>
    <dgm:cxn modelId="{C30DC87F-C7E1-4584-A0DB-0F24FC68B3E7}" type="presParOf" srcId="{855C8B9A-AAA0-495B-9F94-8401A71E22BD}" destId="{5BCBB4EC-48FA-41E6-83D1-15D2D709E4DB}" srcOrd="0" destOrd="0" presId="urn:microsoft.com/office/officeart/2018/2/layout/IconVerticalSolidList"/>
    <dgm:cxn modelId="{4FAC4B72-05C6-47CA-98B4-6A62FBB141A6}" type="presParOf" srcId="{855C8B9A-AAA0-495B-9F94-8401A71E22BD}" destId="{3927F324-EE4C-45BB-83D8-7F593D9FEC80}" srcOrd="1" destOrd="0" presId="urn:microsoft.com/office/officeart/2018/2/layout/IconVerticalSolidList"/>
    <dgm:cxn modelId="{D8DF0441-996D-4FB1-A9D2-FC99EEA6F903}" type="presParOf" srcId="{855C8B9A-AAA0-495B-9F94-8401A71E22BD}" destId="{C3F187DA-5D28-4D4E-A248-DDBEFA80E8B6}" srcOrd="2" destOrd="0" presId="urn:microsoft.com/office/officeart/2018/2/layout/IconVerticalSolidList"/>
    <dgm:cxn modelId="{9C6C2722-1D56-4865-A8C0-A4F8F35889F4}" type="presParOf" srcId="{855C8B9A-AAA0-495B-9F94-8401A71E22BD}" destId="{C9C774EB-1C19-4246-8900-7231CBAC4949}" srcOrd="3" destOrd="0" presId="urn:microsoft.com/office/officeart/2018/2/layout/IconVerticalSolidList"/>
    <dgm:cxn modelId="{E45F7293-F045-4AC1-8842-C1E833E4AABF}" type="presParOf" srcId="{40917F07-5743-4227-A35D-259F2BB01589}" destId="{0AF2A341-ABE9-4189-A33B-1C715C87C3B4}" srcOrd="3" destOrd="0" presId="urn:microsoft.com/office/officeart/2018/2/layout/IconVerticalSolidList"/>
    <dgm:cxn modelId="{3A31B09B-FC26-4F7F-8F7F-61F2E81D67FC}" type="presParOf" srcId="{40917F07-5743-4227-A35D-259F2BB01589}" destId="{0F880BEE-76ED-4DD4-B0E7-9E5242CD9E89}" srcOrd="4" destOrd="0" presId="urn:microsoft.com/office/officeart/2018/2/layout/IconVerticalSolidList"/>
    <dgm:cxn modelId="{B40D0C41-5305-4538-98C6-948E3A1F1F35}" type="presParOf" srcId="{0F880BEE-76ED-4DD4-B0E7-9E5242CD9E89}" destId="{F6A9E4C2-1CF3-49F5-BDB4-BE9B747E7AA3}" srcOrd="0" destOrd="0" presId="urn:microsoft.com/office/officeart/2018/2/layout/IconVerticalSolidList"/>
    <dgm:cxn modelId="{C7B9057A-6E00-44C1-89B6-55EF755BE21A}" type="presParOf" srcId="{0F880BEE-76ED-4DD4-B0E7-9E5242CD9E89}" destId="{12D9774F-733A-4AAF-BDC5-48E75B9B4FB3}" srcOrd="1" destOrd="0" presId="urn:microsoft.com/office/officeart/2018/2/layout/IconVerticalSolidList"/>
    <dgm:cxn modelId="{1515FA20-4BDE-4D0C-A38B-C5876BEB65A7}" type="presParOf" srcId="{0F880BEE-76ED-4DD4-B0E7-9E5242CD9E89}" destId="{FD5660A2-C302-4E7C-A5E0-2D7EC9C7E48B}" srcOrd="2" destOrd="0" presId="urn:microsoft.com/office/officeart/2018/2/layout/IconVerticalSolidList"/>
    <dgm:cxn modelId="{13F49928-58FF-45F2-8753-FEFC19FE8A46}" type="presParOf" srcId="{0F880BEE-76ED-4DD4-B0E7-9E5242CD9E89}" destId="{C4C3B6C8-DD65-430E-919E-2D089B9C281B}" srcOrd="3" destOrd="0" presId="urn:microsoft.com/office/officeart/2018/2/layout/IconVerticalSolidList"/>
    <dgm:cxn modelId="{FDCF6F45-DB08-4213-8D9C-CF977F093F75}" type="presParOf" srcId="{40917F07-5743-4227-A35D-259F2BB01589}" destId="{C697C5DE-3147-4925-9696-63C65217BF8C}" srcOrd="5" destOrd="0" presId="urn:microsoft.com/office/officeart/2018/2/layout/IconVerticalSolidList"/>
    <dgm:cxn modelId="{E23ED3C6-B80C-46D2-B71B-2CFB42A8AC79}" type="presParOf" srcId="{40917F07-5743-4227-A35D-259F2BB01589}" destId="{2AE87340-E87C-4AB3-845C-A3511BBA6AB6}" srcOrd="6" destOrd="0" presId="urn:microsoft.com/office/officeart/2018/2/layout/IconVerticalSolidList"/>
    <dgm:cxn modelId="{2D8E407F-0214-4828-9A88-551428E4CC46}" type="presParOf" srcId="{2AE87340-E87C-4AB3-845C-A3511BBA6AB6}" destId="{ACD27A43-493C-4BCD-AA1F-F07EA1AB8315}" srcOrd="0" destOrd="0" presId="urn:microsoft.com/office/officeart/2018/2/layout/IconVerticalSolidList"/>
    <dgm:cxn modelId="{8606E8B0-8B9D-4C1C-B6A2-26CD4D979FB9}" type="presParOf" srcId="{2AE87340-E87C-4AB3-845C-A3511BBA6AB6}" destId="{68693FB5-5612-4E83-ACC1-462226B5748B}" srcOrd="1" destOrd="0" presId="urn:microsoft.com/office/officeart/2018/2/layout/IconVerticalSolidList"/>
    <dgm:cxn modelId="{280E4441-7517-4C43-9CB9-38F0CA2FC2B1}" type="presParOf" srcId="{2AE87340-E87C-4AB3-845C-A3511BBA6AB6}" destId="{71DED7B4-0C8F-41D3-8F93-FE974A65A39A}" srcOrd="2" destOrd="0" presId="urn:microsoft.com/office/officeart/2018/2/layout/IconVerticalSolidList"/>
    <dgm:cxn modelId="{556160B6-1125-4F9C-AE14-E300ACB453B7}" type="presParOf" srcId="{2AE87340-E87C-4AB3-845C-A3511BBA6AB6}" destId="{A441DF69-C4A7-40B7-A92C-43CF28D200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B7E1228-A431-4EE5-AF8C-D9D74C18D01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C0A3E12-1698-4A40-AAA4-C3C9DDC56827}">
      <dgm:prSet/>
      <dgm:spPr/>
      <dgm:t>
        <a:bodyPr/>
        <a:lstStyle/>
        <a:p>
          <a:r>
            <a:rPr lang="en-US" b="1" i="0" dirty="0"/>
            <a:t>Understand the Data</a:t>
          </a:r>
          <a:endParaRPr lang="en-US" dirty="0"/>
        </a:p>
      </dgm:t>
    </dgm:pt>
    <dgm:pt modelId="{73C8DB04-6F36-4D3F-AC4D-EEC18DD725A8}" type="parTrans" cxnId="{628B3262-A253-4FCE-B71A-4FC476CF8713}">
      <dgm:prSet/>
      <dgm:spPr/>
      <dgm:t>
        <a:bodyPr/>
        <a:lstStyle/>
        <a:p>
          <a:endParaRPr lang="en-US"/>
        </a:p>
      </dgm:t>
    </dgm:pt>
    <dgm:pt modelId="{2F1FD114-F51F-46F9-8DB7-4060F51856BD}" type="sibTrans" cxnId="{628B3262-A253-4FCE-B71A-4FC476CF8713}">
      <dgm:prSet/>
      <dgm:spPr/>
      <dgm:t>
        <a:bodyPr/>
        <a:lstStyle/>
        <a:p>
          <a:endParaRPr lang="en-US"/>
        </a:p>
      </dgm:t>
    </dgm:pt>
    <dgm:pt modelId="{164F96D1-12B7-4059-9BBD-C23BF45759B0}">
      <dgm:prSet/>
      <dgm:spPr/>
      <dgm:t>
        <a:bodyPr/>
        <a:lstStyle/>
        <a:p>
          <a:r>
            <a:rPr lang="en-US" b="1" i="0" dirty="0"/>
            <a:t>Exploratory Data Analysis (EDA)</a:t>
          </a:r>
          <a:endParaRPr lang="en-US" dirty="0"/>
        </a:p>
      </dgm:t>
    </dgm:pt>
    <dgm:pt modelId="{6E48AB69-F43F-43A6-B5E6-3DB87CDAB82B}" type="parTrans" cxnId="{ABAB7A08-BC9E-401F-85BA-F3B3581350C5}">
      <dgm:prSet/>
      <dgm:spPr/>
      <dgm:t>
        <a:bodyPr/>
        <a:lstStyle/>
        <a:p>
          <a:endParaRPr lang="en-US"/>
        </a:p>
      </dgm:t>
    </dgm:pt>
    <dgm:pt modelId="{2EC86A9C-6536-41CD-9C0A-3F71A322586E}" type="sibTrans" cxnId="{ABAB7A08-BC9E-401F-85BA-F3B3581350C5}">
      <dgm:prSet/>
      <dgm:spPr/>
      <dgm:t>
        <a:bodyPr/>
        <a:lstStyle/>
        <a:p>
          <a:endParaRPr lang="en-US"/>
        </a:p>
      </dgm:t>
    </dgm:pt>
    <dgm:pt modelId="{5C95D3B0-8D0F-45C4-AF82-751F9976DE0C}">
      <dgm:prSet/>
      <dgm:spPr/>
      <dgm:t>
        <a:bodyPr/>
        <a:lstStyle/>
        <a:p>
          <a:r>
            <a:rPr lang="en-US" b="1" i="0" dirty="0"/>
            <a:t>Handle Missing Data</a:t>
          </a:r>
          <a:endParaRPr lang="en-US" dirty="0"/>
        </a:p>
      </dgm:t>
    </dgm:pt>
    <dgm:pt modelId="{1E67E3F4-517F-4A1F-A4D1-8FD324F8AB16}" type="parTrans" cxnId="{544F1854-13C7-4255-930C-467C8729AD9C}">
      <dgm:prSet/>
      <dgm:spPr/>
      <dgm:t>
        <a:bodyPr/>
        <a:lstStyle/>
        <a:p>
          <a:endParaRPr lang="en-US"/>
        </a:p>
      </dgm:t>
    </dgm:pt>
    <dgm:pt modelId="{A3E513A2-995C-4446-94F5-6C9202C7C8BB}" type="sibTrans" cxnId="{544F1854-13C7-4255-930C-467C8729AD9C}">
      <dgm:prSet/>
      <dgm:spPr/>
      <dgm:t>
        <a:bodyPr/>
        <a:lstStyle/>
        <a:p>
          <a:endParaRPr lang="en-US"/>
        </a:p>
      </dgm:t>
    </dgm:pt>
    <dgm:pt modelId="{A034AA57-EF5E-4085-8BA8-E1409CF929C8}">
      <dgm:prSet/>
      <dgm:spPr/>
      <dgm:t>
        <a:bodyPr/>
        <a:lstStyle/>
        <a:p>
          <a:r>
            <a:rPr lang="en-US" b="1" i="0" dirty="0"/>
            <a:t>Create New Features</a:t>
          </a:r>
          <a:endParaRPr lang="en-US" dirty="0"/>
        </a:p>
      </dgm:t>
    </dgm:pt>
    <dgm:pt modelId="{B177D221-B865-4173-AEFB-3A6AF2763FA3}" type="parTrans" cxnId="{F303CE4B-1637-4358-8316-8D6364230DA4}">
      <dgm:prSet/>
      <dgm:spPr/>
      <dgm:t>
        <a:bodyPr/>
        <a:lstStyle/>
        <a:p>
          <a:endParaRPr lang="en-US"/>
        </a:p>
      </dgm:t>
    </dgm:pt>
    <dgm:pt modelId="{AD872EF5-475D-4035-960E-02779BBF472D}" type="sibTrans" cxnId="{F303CE4B-1637-4358-8316-8D6364230DA4}">
      <dgm:prSet/>
      <dgm:spPr/>
      <dgm:t>
        <a:bodyPr/>
        <a:lstStyle/>
        <a:p>
          <a:endParaRPr lang="en-US"/>
        </a:p>
      </dgm:t>
    </dgm:pt>
    <dgm:pt modelId="{E8894290-282F-4FC0-ACE0-26C8A9E1E6DB}">
      <dgm:prSet/>
      <dgm:spPr/>
      <dgm:t>
        <a:bodyPr/>
        <a:lstStyle/>
        <a:p>
          <a:r>
            <a:rPr lang="en-US" b="1" i="0" dirty="0"/>
            <a:t>Feature Scaling and Normalization</a:t>
          </a:r>
          <a:endParaRPr lang="en-US" dirty="0"/>
        </a:p>
      </dgm:t>
    </dgm:pt>
    <dgm:pt modelId="{BE7169E8-EE2A-4FAF-92A7-669B1658F88D}" type="parTrans" cxnId="{CBC67AF5-568E-4641-AD59-022598DC8414}">
      <dgm:prSet/>
      <dgm:spPr/>
      <dgm:t>
        <a:bodyPr/>
        <a:lstStyle/>
        <a:p>
          <a:endParaRPr lang="en-US"/>
        </a:p>
      </dgm:t>
    </dgm:pt>
    <dgm:pt modelId="{2524DB17-56E3-4D7C-B708-FCCD9CE1FA8E}" type="sibTrans" cxnId="{CBC67AF5-568E-4641-AD59-022598DC8414}">
      <dgm:prSet/>
      <dgm:spPr/>
      <dgm:t>
        <a:bodyPr/>
        <a:lstStyle/>
        <a:p>
          <a:endParaRPr lang="en-US"/>
        </a:p>
      </dgm:t>
    </dgm:pt>
    <dgm:pt modelId="{AEE228FB-B0A5-443D-B3B1-04F98F0AB867}">
      <dgm:prSet/>
      <dgm:spPr/>
      <dgm:t>
        <a:bodyPr/>
        <a:lstStyle/>
        <a:p>
          <a:r>
            <a:rPr lang="en-US" b="0" i="0"/>
            <a:t>This is particularly important for algorithms that are sensitive to the scale of features, such as k-nearest neighbors or support vector machines.</a:t>
          </a:r>
          <a:endParaRPr lang="en-US"/>
        </a:p>
      </dgm:t>
    </dgm:pt>
    <dgm:pt modelId="{EF3AB8EF-D99A-42D9-95ED-572B3C5D857A}" type="parTrans" cxnId="{6102F2E1-A902-4A90-A576-F3A5E277C350}">
      <dgm:prSet/>
      <dgm:spPr/>
      <dgm:t>
        <a:bodyPr/>
        <a:lstStyle/>
        <a:p>
          <a:endParaRPr lang="en-US"/>
        </a:p>
      </dgm:t>
    </dgm:pt>
    <dgm:pt modelId="{EF6AC2BC-510F-4D01-B78D-31E5566AC6C2}" type="sibTrans" cxnId="{6102F2E1-A902-4A90-A576-F3A5E277C350}">
      <dgm:prSet/>
      <dgm:spPr/>
      <dgm:t>
        <a:bodyPr/>
        <a:lstStyle/>
        <a:p>
          <a:endParaRPr lang="en-US"/>
        </a:p>
      </dgm:t>
    </dgm:pt>
    <dgm:pt modelId="{5ADEE954-EEB3-4D12-8DFA-D8E1C946E00D}" type="pres">
      <dgm:prSet presAssocID="{EB7E1228-A431-4EE5-AF8C-D9D74C18D014}" presName="hierChild1" presStyleCnt="0">
        <dgm:presLayoutVars>
          <dgm:chPref val="1"/>
          <dgm:dir/>
          <dgm:animOne val="branch"/>
          <dgm:animLvl val="lvl"/>
          <dgm:resizeHandles/>
        </dgm:presLayoutVars>
      </dgm:prSet>
      <dgm:spPr/>
    </dgm:pt>
    <dgm:pt modelId="{4530A6AB-6292-42E8-A9F0-A551F376F604}" type="pres">
      <dgm:prSet presAssocID="{9C0A3E12-1698-4A40-AAA4-C3C9DDC56827}" presName="hierRoot1" presStyleCnt="0"/>
      <dgm:spPr/>
    </dgm:pt>
    <dgm:pt modelId="{C957989D-A136-4B74-A80F-BAB11EC0C898}" type="pres">
      <dgm:prSet presAssocID="{9C0A3E12-1698-4A40-AAA4-C3C9DDC56827}" presName="composite" presStyleCnt="0"/>
      <dgm:spPr/>
    </dgm:pt>
    <dgm:pt modelId="{4D476860-3711-4964-9D38-4CF2FF580DE8}" type="pres">
      <dgm:prSet presAssocID="{9C0A3E12-1698-4A40-AAA4-C3C9DDC56827}" presName="background" presStyleLbl="node0" presStyleIdx="0" presStyleCnt="5"/>
      <dgm:spPr/>
    </dgm:pt>
    <dgm:pt modelId="{67326195-898B-4916-989C-85F3836422EB}" type="pres">
      <dgm:prSet presAssocID="{9C0A3E12-1698-4A40-AAA4-C3C9DDC56827}" presName="text" presStyleLbl="fgAcc0" presStyleIdx="0" presStyleCnt="5">
        <dgm:presLayoutVars>
          <dgm:chPref val="3"/>
        </dgm:presLayoutVars>
      </dgm:prSet>
      <dgm:spPr/>
    </dgm:pt>
    <dgm:pt modelId="{26CD80A4-8C20-4731-93BC-FFAF3D1C3675}" type="pres">
      <dgm:prSet presAssocID="{9C0A3E12-1698-4A40-AAA4-C3C9DDC56827}" presName="hierChild2" presStyleCnt="0"/>
      <dgm:spPr/>
    </dgm:pt>
    <dgm:pt modelId="{6EF9032A-42CC-44D9-AC60-5792C2F7EC4E}" type="pres">
      <dgm:prSet presAssocID="{164F96D1-12B7-4059-9BBD-C23BF45759B0}" presName="hierRoot1" presStyleCnt="0"/>
      <dgm:spPr/>
    </dgm:pt>
    <dgm:pt modelId="{78005C22-47F7-4456-A793-BA7B2C3805DD}" type="pres">
      <dgm:prSet presAssocID="{164F96D1-12B7-4059-9BBD-C23BF45759B0}" presName="composite" presStyleCnt="0"/>
      <dgm:spPr/>
    </dgm:pt>
    <dgm:pt modelId="{C3FCDBBC-DACC-4E94-9D63-3C3B614B7B0E}" type="pres">
      <dgm:prSet presAssocID="{164F96D1-12B7-4059-9BBD-C23BF45759B0}" presName="background" presStyleLbl="node0" presStyleIdx="1" presStyleCnt="5"/>
      <dgm:spPr/>
    </dgm:pt>
    <dgm:pt modelId="{DA86AB16-957B-48A6-B553-C0457E6802B4}" type="pres">
      <dgm:prSet presAssocID="{164F96D1-12B7-4059-9BBD-C23BF45759B0}" presName="text" presStyleLbl="fgAcc0" presStyleIdx="1" presStyleCnt="5">
        <dgm:presLayoutVars>
          <dgm:chPref val="3"/>
        </dgm:presLayoutVars>
      </dgm:prSet>
      <dgm:spPr/>
    </dgm:pt>
    <dgm:pt modelId="{29BB98C9-18DE-45CB-B35C-C5A2DBCEF49E}" type="pres">
      <dgm:prSet presAssocID="{164F96D1-12B7-4059-9BBD-C23BF45759B0}" presName="hierChild2" presStyleCnt="0"/>
      <dgm:spPr/>
    </dgm:pt>
    <dgm:pt modelId="{DA66F0FF-C198-4D6F-A8D6-36E13629E1C1}" type="pres">
      <dgm:prSet presAssocID="{5C95D3B0-8D0F-45C4-AF82-751F9976DE0C}" presName="hierRoot1" presStyleCnt="0"/>
      <dgm:spPr/>
    </dgm:pt>
    <dgm:pt modelId="{F36E7320-9C16-4E65-BEC6-3DDAD709C252}" type="pres">
      <dgm:prSet presAssocID="{5C95D3B0-8D0F-45C4-AF82-751F9976DE0C}" presName="composite" presStyleCnt="0"/>
      <dgm:spPr/>
    </dgm:pt>
    <dgm:pt modelId="{55C0F575-B754-4873-881A-DD08B7A50230}" type="pres">
      <dgm:prSet presAssocID="{5C95D3B0-8D0F-45C4-AF82-751F9976DE0C}" presName="background" presStyleLbl="node0" presStyleIdx="2" presStyleCnt="5"/>
      <dgm:spPr/>
    </dgm:pt>
    <dgm:pt modelId="{499729CF-CC9E-4A30-89CD-CCE31DDB4553}" type="pres">
      <dgm:prSet presAssocID="{5C95D3B0-8D0F-45C4-AF82-751F9976DE0C}" presName="text" presStyleLbl="fgAcc0" presStyleIdx="2" presStyleCnt="5">
        <dgm:presLayoutVars>
          <dgm:chPref val="3"/>
        </dgm:presLayoutVars>
      </dgm:prSet>
      <dgm:spPr/>
    </dgm:pt>
    <dgm:pt modelId="{52F01203-DDAE-4946-A0BA-7A53E24C9389}" type="pres">
      <dgm:prSet presAssocID="{5C95D3B0-8D0F-45C4-AF82-751F9976DE0C}" presName="hierChild2" presStyleCnt="0"/>
      <dgm:spPr/>
    </dgm:pt>
    <dgm:pt modelId="{37E81D76-9460-4A49-9FEE-300206C69781}" type="pres">
      <dgm:prSet presAssocID="{A034AA57-EF5E-4085-8BA8-E1409CF929C8}" presName="hierRoot1" presStyleCnt="0"/>
      <dgm:spPr/>
    </dgm:pt>
    <dgm:pt modelId="{79D0AFE4-394D-4189-A527-11E055B18D6B}" type="pres">
      <dgm:prSet presAssocID="{A034AA57-EF5E-4085-8BA8-E1409CF929C8}" presName="composite" presStyleCnt="0"/>
      <dgm:spPr/>
    </dgm:pt>
    <dgm:pt modelId="{1E578EAA-DE1E-46E7-BCDC-E027C0D6F63F}" type="pres">
      <dgm:prSet presAssocID="{A034AA57-EF5E-4085-8BA8-E1409CF929C8}" presName="background" presStyleLbl="node0" presStyleIdx="3" presStyleCnt="5"/>
      <dgm:spPr/>
    </dgm:pt>
    <dgm:pt modelId="{C6E60EC2-C8E7-4A97-985E-3269F2497940}" type="pres">
      <dgm:prSet presAssocID="{A034AA57-EF5E-4085-8BA8-E1409CF929C8}" presName="text" presStyleLbl="fgAcc0" presStyleIdx="3" presStyleCnt="5">
        <dgm:presLayoutVars>
          <dgm:chPref val="3"/>
        </dgm:presLayoutVars>
      </dgm:prSet>
      <dgm:spPr/>
    </dgm:pt>
    <dgm:pt modelId="{66BC4891-BD95-43FE-A41E-B8885B8C2BAA}" type="pres">
      <dgm:prSet presAssocID="{A034AA57-EF5E-4085-8BA8-E1409CF929C8}" presName="hierChild2" presStyleCnt="0"/>
      <dgm:spPr/>
    </dgm:pt>
    <dgm:pt modelId="{C311BF1E-2741-4404-8C5F-E2C514F62CE4}" type="pres">
      <dgm:prSet presAssocID="{E8894290-282F-4FC0-ACE0-26C8A9E1E6DB}" presName="hierRoot1" presStyleCnt="0"/>
      <dgm:spPr/>
    </dgm:pt>
    <dgm:pt modelId="{FEBBFE20-DA91-40A9-8763-79060930DC14}" type="pres">
      <dgm:prSet presAssocID="{E8894290-282F-4FC0-ACE0-26C8A9E1E6DB}" presName="composite" presStyleCnt="0"/>
      <dgm:spPr/>
    </dgm:pt>
    <dgm:pt modelId="{EF7C7C65-B1E6-4647-8380-CD4F21439F8A}" type="pres">
      <dgm:prSet presAssocID="{E8894290-282F-4FC0-ACE0-26C8A9E1E6DB}" presName="background" presStyleLbl="node0" presStyleIdx="4" presStyleCnt="5"/>
      <dgm:spPr/>
    </dgm:pt>
    <dgm:pt modelId="{C9A550C5-715C-4556-B233-09509D164AB4}" type="pres">
      <dgm:prSet presAssocID="{E8894290-282F-4FC0-ACE0-26C8A9E1E6DB}" presName="text" presStyleLbl="fgAcc0" presStyleIdx="4" presStyleCnt="5">
        <dgm:presLayoutVars>
          <dgm:chPref val="3"/>
        </dgm:presLayoutVars>
      </dgm:prSet>
      <dgm:spPr/>
    </dgm:pt>
    <dgm:pt modelId="{CA54344D-5854-43DB-8C9E-55E7522CA704}" type="pres">
      <dgm:prSet presAssocID="{E8894290-282F-4FC0-ACE0-26C8A9E1E6DB}" presName="hierChild2" presStyleCnt="0"/>
      <dgm:spPr/>
    </dgm:pt>
    <dgm:pt modelId="{39F3D931-AD3A-4B82-AC33-EBE0F5128EE2}" type="pres">
      <dgm:prSet presAssocID="{EF3AB8EF-D99A-42D9-95ED-572B3C5D857A}" presName="Name10" presStyleLbl="parChTrans1D2" presStyleIdx="0" presStyleCnt="1"/>
      <dgm:spPr/>
    </dgm:pt>
    <dgm:pt modelId="{DF4BD2FC-46A0-4CDA-9C91-AD1DC856C518}" type="pres">
      <dgm:prSet presAssocID="{AEE228FB-B0A5-443D-B3B1-04F98F0AB867}" presName="hierRoot2" presStyleCnt="0"/>
      <dgm:spPr/>
    </dgm:pt>
    <dgm:pt modelId="{085A81F3-9080-48E8-A05A-01E7823F2902}" type="pres">
      <dgm:prSet presAssocID="{AEE228FB-B0A5-443D-B3B1-04F98F0AB867}" presName="composite2" presStyleCnt="0"/>
      <dgm:spPr/>
    </dgm:pt>
    <dgm:pt modelId="{53F8F4CB-3849-4FC5-93A7-8EB579D62238}" type="pres">
      <dgm:prSet presAssocID="{AEE228FB-B0A5-443D-B3B1-04F98F0AB867}" presName="background2" presStyleLbl="node2" presStyleIdx="0" presStyleCnt="1"/>
      <dgm:spPr/>
    </dgm:pt>
    <dgm:pt modelId="{0B79427C-EAB7-4ADE-AAFB-49469239BF2D}" type="pres">
      <dgm:prSet presAssocID="{AEE228FB-B0A5-443D-B3B1-04F98F0AB867}" presName="text2" presStyleLbl="fgAcc2" presStyleIdx="0" presStyleCnt="1" custScaleX="325578">
        <dgm:presLayoutVars>
          <dgm:chPref val="3"/>
        </dgm:presLayoutVars>
      </dgm:prSet>
      <dgm:spPr/>
    </dgm:pt>
    <dgm:pt modelId="{0F71B960-C95A-4510-A239-CE61B14CA159}" type="pres">
      <dgm:prSet presAssocID="{AEE228FB-B0A5-443D-B3B1-04F98F0AB867}" presName="hierChild3" presStyleCnt="0"/>
      <dgm:spPr/>
    </dgm:pt>
  </dgm:ptLst>
  <dgm:cxnLst>
    <dgm:cxn modelId="{ABAB7A08-BC9E-401F-85BA-F3B3581350C5}" srcId="{EB7E1228-A431-4EE5-AF8C-D9D74C18D014}" destId="{164F96D1-12B7-4059-9BBD-C23BF45759B0}" srcOrd="1" destOrd="0" parTransId="{6E48AB69-F43F-43A6-B5E6-3DB87CDAB82B}" sibTransId="{2EC86A9C-6536-41CD-9C0A-3F71A322586E}"/>
    <dgm:cxn modelId="{30699E1B-330A-4BF8-93A7-5D3B535FCE29}" type="presOf" srcId="{A034AA57-EF5E-4085-8BA8-E1409CF929C8}" destId="{C6E60EC2-C8E7-4A97-985E-3269F2497940}" srcOrd="0" destOrd="0" presId="urn:microsoft.com/office/officeart/2005/8/layout/hierarchy1"/>
    <dgm:cxn modelId="{4816B031-726F-45F3-8B8D-D95E92AF97CA}" type="presOf" srcId="{9C0A3E12-1698-4A40-AAA4-C3C9DDC56827}" destId="{67326195-898B-4916-989C-85F3836422EB}" srcOrd="0" destOrd="0" presId="urn:microsoft.com/office/officeart/2005/8/layout/hierarchy1"/>
    <dgm:cxn modelId="{57589036-189B-4C3A-9ED1-9D07C036E208}" type="presOf" srcId="{AEE228FB-B0A5-443D-B3B1-04F98F0AB867}" destId="{0B79427C-EAB7-4ADE-AAFB-49469239BF2D}" srcOrd="0" destOrd="0" presId="urn:microsoft.com/office/officeart/2005/8/layout/hierarchy1"/>
    <dgm:cxn modelId="{B1083E5B-C315-4B69-BD1E-775CD372B20B}" type="presOf" srcId="{EF3AB8EF-D99A-42D9-95ED-572B3C5D857A}" destId="{39F3D931-AD3A-4B82-AC33-EBE0F5128EE2}" srcOrd="0" destOrd="0" presId="urn:microsoft.com/office/officeart/2005/8/layout/hierarchy1"/>
    <dgm:cxn modelId="{628B3262-A253-4FCE-B71A-4FC476CF8713}" srcId="{EB7E1228-A431-4EE5-AF8C-D9D74C18D014}" destId="{9C0A3E12-1698-4A40-AAA4-C3C9DDC56827}" srcOrd="0" destOrd="0" parTransId="{73C8DB04-6F36-4D3F-AC4D-EEC18DD725A8}" sibTransId="{2F1FD114-F51F-46F9-8DB7-4060F51856BD}"/>
    <dgm:cxn modelId="{F303CE4B-1637-4358-8316-8D6364230DA4}" srcId="{EB7E1228-A431-4EE5-AF8C-D9D74C18D014}" destId="{A034AA57-EF5E-4085-8BA8-E1409CF929C8}" srcOrd="3" destOrd="0" parTransId="{B177D221-B865-4173-AEFB-3A6AF2763FA3}" sibTransId="{AD872EF5-475D-4035-960E-02779BBF472D}"/>
    <dgm:cxn modelId="{544F1854-13C7-4255-930C-467C8729AD9C}" srcId="{EB7E1228-A431-4EE5-AF8C-D9D74C18D014}" destId="{5C95D3B0-8D0F-45C4-AF82-751F9976DE0C}" srcOrd="2" destOrd="0" parTransId="{1E67E3F4-517F-4A1F-A4D1-8FD324F8AB16}" sibTransId="{A3E513A2-995C-4446-94F5-6C9202C7C8BB}"/>
    <dgm:cxn modelId="{EA944584-C5B1-43DA-BDBA-94B6C75EE791}" type="presOf" srcId="{5C95D3B0-8D0F-45C4-AF82-751F9976DE0C}" destId="{499729CF-CC9E-4A30-89CD-CCE31DDB4553}" srcOrd="0" destOrd="0" presId="urn:microsoft.com/office/officeart/2005/8/layout/hierarchy1"/>
    <dgm:cxn modelId="{26479B8E-5C2D-4BF1-BB7F-06A7FD11683C}" type="presOf" srcId="{EB7E1228-A431-4EE5-AF8C-D9D74C18D014}" destId="{5ADEE954-EEB3-4D12-8DFA-D8E1C946E00D}" srcOrd="0" destOrd="0" presId="urn:microsoft.com/office/officeart/2005/8/layout/hierarchy1"/>
    <dgm:cxn modelId="{6102F2E1-A902-4A90-A576-F3A5E277C350}" srcId="{E8894290-282F-4FC0-ACE0-26C8A9E1E6DB}" destId="{AEE228FB-B0A5-443D-B3B1-04F98F0AB867}" srcOrd="0" destOrd="0" parTransId="{EF3AB8EF-D99A-42D9-95ED-572B3C5D857A}" sibTransId="{EF6AC2BC-510F-4D01-B78D-31E5566AC6C2}"/>
    <dgm:cxn modelId="{9C59FDF4-412D-4CCE-A5B2-FBC9D698258A}" type="presOf" srcId="{164F96D1-12B7-4059-9BBD-C23BF45759B0}" destId="{DA86AB16-957B-48A6-B553-C0457E6802B4}" srcOrd="0" destOrd="0" presId="urn:microsoft.com/office/officeart/2005/8/layout/hierarchy1"/>
    <dgm:cxn modelId="{CBC67AF5-568E-4641-AD59-022598DC8414}" srcId="{EB7E1228-A431-4EE5-AF8C-D9D74C18D014}" destId="{E8894290-282F-4FC0-ACE0-26C8A9E1E6DB}" srcOrd="4" destOrd="0" parTransId="{BE7169E8-EE2A-4FAF-92A7-669B1658F88D}" sibTransId="{2524DB17-56E3-4D7C-B708-FCCD9CE1FA8E}"/>
    <dgm:cxn modelId="{0169C3FE-B5B5-4BC3-85E2-3F870332CD20}" type="presOf" srcId="{E8894290-282F-4FC0-ACE0-26C8A9E1E6DB}" destId="{C9A550C5-715C-4556-B233-09509D164AB4}" srcOrd="0" destOrd="0" presId="urn:microsoft.com/office/officeart/2005/8/layout/hierarchy1"/>
    <dgm:cxn modelId="{FEB8BA9B-A216-4FCA-8910-E8895DF83642}" type="presParOf" srcId="{5ADEE954-EEB3-4D12-8DFA-D8E1C946E00D}" destId="{4530A6AB-6292-42E8-A9F0-A551F376F604}" srcOrd="0" destOrd="0" presId="urn:microsoft.com/office/officeart/2005/8/layout/hierarchy1"/>
    <dgm:cxn modelId="{4B956806-E80F-451C-9757-4EB70680A6E7}" type="presParOf" srcId="{4530A6AB-6292-42E8-A9F0-A551F376F604}" destId="{C957989D-A136-4B74-A80F-BAB11EC0C898}" srcOrd="0" destOrd="0" presId="urn:microsoft.com/office/officeart/2005/8/layout/hierarchy1"/>
    <dgm:cxn modelId="{E6B321EC-7E0F-443C-AB00-2CBA4B3F7B31}" type="presParOf" srcId="{C957989D-A136-4B74-A80F-BAB11EC0C898}" destId="{4D476860-3711-4964-9D38-4CF2FF580DE8}" srcOrd="0" destOrd="0" presId="urn:microsoft.com/office/officeart/2005/8/layout/hierarchy1"/>
    <dgm:cxn modelId="{70E4D14C-0125-4475-9FCC-78EBE2B5DAE5}" type="presParOf" srcId="{C957989D-A136-4B74-A80F-BAB11EC0C898}" destId="{67326195-898B-4916-989C-85F3836422EB}" srcOrd="1" destOrd="0" presId="urn:microsoft.com/office/officeart/2005/8/layout/hierarchy1"/>
    <dgm:cxn modelId="{4E6BF3AD-32C1-412D-B907-F7D69FCE73BD}" type="presParOf" srcId="{4530A6AB-6292-42E8-A9F0-A551F376F604}" destId="{26CD80A4-8C20-4731-93BC-FFAF3D1C3675}" srcOrd="1" destOrd="0" presId="urn:microsoft.com/office/officeart/2005/8/layout/hierarchy1"/>
    <dgm:cxn modelId="{DF0CC813-B948-46F4-BF12-82E6E4D7D70C}" type="presParOf" srcId="{5ADEE954-EEB3-4D12-8DFA-D8E1C946E00D}" destId="{6EF9032A-42CC-44D9-AC60-5792C2F7EC4E}" srcOrd="1" destOrd="0" presId="urn:microsoft.com/office/officeart/2005/8/layout/hierarchy1"/>
    <dgm:cxn modelId="{2C6E5F70-4D79-4698-A3F6-276FC338FF00}" type="presParOf" srcId="{6EF9032A-42CC-44D9-AC60-5792C2F7EC4E}" destId="{78005C22-47F7-4456-A793-BA7B2C3805DD}" srcOrd="0" destOrd="0" presId="urn:microsoft.com/office/officeart/2005/8/layout/hierarchy1"/>
    <dgm:cxn modelId="{D9E96EB7-B319-4B3C-BD75-7E9AD019E28A}" type="presParOf" srcId="{78005C22-47F7-4456-A793-BA7B2C3805DD}" destId="{C3FCDBBC-DACC-4E94-9D63-3C3B614B7B0E}" srcOrd="0" destOrd="0" presId="urn:microsoft.com/office/officeart/2005/8/layout/hierarchy1"/>
    <dgm:cxn modelId="{4603AE9E-3F27-4DE3-9AA2-3621727C16B6}" type="presParOf" srcId="{78005C22-47F7-4456-A793-BA7B2C3805DD}" destId="{DA86AB16-957B-48A6-B553-C0457E6802B4}" srcOrd="1" destOrd="0" presId="urn:microsoft.com/office/officeart/2005/8/layout/hierarchy1"/>
    <dgm:cxn modelId="{81CC5ECB-9947-4FCF-B820-5F6F49A87BF4}" type="presParOf" srcId="{6EF9032A-42CC-44D9-AC60-5792C2F7EC4E}" destId="{29BB98C9-18DE-45CB-B35C-C5A2DBCEF49E}" srcOrd="1" destOrd="0" presId="urn:microsoft.com/office/officeart/2005/8/layout/hierarchy1"/>
    <dgm:cxn modelId="{511B245C-FC34-4D0A-B50A-9A880D009345}" type="presParOf" srcId="{5ADEE954-EEB3-4D12-8DFA-D8E1C946E00D}" destId="{DA66F0FF-C198-4D6F-A8D6-36E13629E1C1}" srcOrd="2" destOrd="0" presId="urn:microsoft.com/office/officeart/2005/8/layout/hierarchy1"/>
    <dgm:cxn modelId="{9FA7E421-F25A-477F-AAE8-E81B8ECCD1FA}" type="presParOf" srcId="{DA66F0FF-C198-4D6F-A8D6-36E13629E1C1}" destId="{F36E7320-9C16-4E65-BEC6-3DDAD709C252}" srcOrd="0" destOrd="0" presId="urn:microsoft.com/office/officeart/2005/8/layout/hierarchy1"/>
    <dgm:cxn modelId="{69D73409-9B65-436B-B331-2C8CECB53222}" type="presParOf" srcId="{F36E7320-9C16-4E65-BEC6-3DDAD709C252}" destId="{55C0F575-B754-4873-881A-DD08B7A50230}" srcOrd="0" destOrd="0" presId="urn:microsoft.com/office/officeart/2005/8/layout/hierarchy1"/>
    <dgm:cxn modelId="{65737332-D03E-4F81-BD16-ED44548658B4}" type="presParOf" srcId="{F36E7320-9C16-4E65-BEC6-3DDAD709C252}" destId="{499729CF-CC9E-4A30-89CD-CCE31DDB4553}" srcOrd="1" destOrd="0" presId="urn:microsoft.com/office/officeart/2005/8/layout/hierarchy1"/>
    <dgm:cxn modelId="{1C9DF762-D6DE-4457-98CA-5C472B7DD03E}" type="presParOf" srcId="{DA66F0FF-C198-4D6F-A8D6-36E13629E1C1}" destId="{52F01203-DDAE-4946-A0BA-7A53E24C9389}" srcOrd="1" destOrd="0" presId="urn:microsoft.com/office/officeart/2005/8/layout/hierarchy1"/>
    <dgm:cxn modelId="{E6B5073F-F55A-452A-9F7A-2AE452671667}" type="presParOf" srcId="{5ADEE954-EEB3-4D12-8DFA-D8E1C946E00D}" destId="{37E81D76-9460-4A49-9FEE-300206C69781}" srcOrd="3" destOrd="0" presId="urn:microsoft.com/office/officeart/2005/8/layout/hierarchy1"/>
    <dgm:cxn modelId="{6DD55995-0D36-469F-AB32-76449EA96EAF}" type="presParOf" srcId="{37E81D76-9460-4A49-9FEE-300206C69781}" destId="{79D0AFE4-394D-4189-A527-11E055B18D6B}" srcOrd="0" destOrd="0" presId="urn:microsoft.com/office/officeart/2005/8/layout/hierarchy1"/>
    <dgm:cxn modelId="{0EB40FF5-19A0-40FF-85CC-2B2347187F4F}" type="presParOf" srcId="{79D0AFE4-394D-4189-A527-11E055B18D6B}" destId="{1E578EAA-DE1E-46E7-BCDC-E027C0D6F63F}" srcOrd="0" destOrd="0" presId="urn:microsoft.com/office/officeart/2005/8/layout/hierarchy1"/>
    <dgm:cxn modelId="{86F7E06D-A709-40F7-8017-64EC1CB82C00}" type="presParOf" srcId="{79D0AFE4-394D-4189-A527-11E055B18D6B}" destId="{C6E60EC2-C8E7-4A97-985E-3269F2497940}" srcOrd="1" destOrd="0" presId="urn:microsoft.com/office/officeart/2005/8/layout/hierarchy1"/>
    <dgm:cxn modelId="{3D1655E3-CB74-4184-AEF6-A563D675DA4B}" type="presParOf" srcId="{37E81D76-9460-4A49-9FEE-300206C69781}" destId="{66BC4891-BD95-43FE-A41E-B8885B8C2BAA}" srcOrd="1" destOrd="0" presId="urn:microsoft.com/office/officeart/2005/8/layout/hierarchy1"/>
    <dgm:cxn modelId="{78297728-0F2F-4C1E-8068-D0F0C9812690}" type="presParOf" srcId="{5ADEE954-EEB3-4D12-8DFA-D8E1C946E00D}" destId="{C311BF1E-2741-4404-8C5F-E2C514F62CE4}" srcOrd="4" destOrd="0" presId="urn:microsoft.com/office/officeart/2005/8/layout/hierarchy1"/>
    <dgm:cxn modelId="{6E310A98-778D-4864-A511-6897B7684237}" type="presParOf" srcId="{C311BF1E-2741-4404-8C5F-E2C514F62CE4}" destId="{FEBBFE20-DA91-40A9-8763-79060930DC14}" srcOrd="0" destOrd="0" presId="urn:microsoft.com/office/officeart/2005/8/layout/hierarchy1"/>
    <dgm:cxn modelId="{6FC95478-8BC1-4307-9BAE-610613809528}" type="presParOf" srcId="{FEBBFE20-DA91-40A9-8763-79060930DC14}" destId="{EF7C7C65-B1E6-4647-8380-CD4F21439F8A}" srcOrd="0" destOrd="0" presId="urn:microsoft.com/office/officeart/2005/8/layout/hierarchy1"/>
    <dgm:cxn modelId="{595E9F98-8A31-4A86-B3C6-A2AEEAE3945C}" type="presParOf" srcId="{FEBBFE20-DA91-40A9-8763-79060930DC14}" destId="{C9A550C5-715C-4556-B233-09509D164AB4}" srcOrd="1" destOrd="0" presId="urn:microsoft.com/office/officeart/2005/8/layout/hierarchy1"/>
    <dgm:cxn modelId="{E74C85C8-1064-4805-A216-0A1FD62EC8F9}" type="presParOf" srcId="{C311BF1E-2741-4404-8C5F-E2C514F62CE4}" destId="{CA54344D-5854-43DB-8C9E-55E7522CA704}" srcOrd="1" destOrd="0" presId="urn:microsoft.com/office/officeart/2005/8/layout/hierarchy1"/>
    <dgm:cxn modelId="{FE8A8640-A529-413B-BFE8-6E448F66D21E}" type="presParOf" srcId="{CA54344D-5854-43DB-8C9E-55E7522CA704}" destId="{39F3D931-AD3A-4B82-AC33-EBE0F5128EE2}" srcOrd="0" destOrd="0" presId="urn:microsoft.com/office/officeart/2005/8/layout/hierarchy1"/>
    <dgm:cxn modelId="{527877FC-59AF-440F-A485-1EDB809D6AEC}" type="presParOf" srcId="{CA54344D-5854-43DB-8C9E-55E7522CA704}" destId="{DF4BD2FC-46A0-4CDA-9C91-AD1DC856C518}" srcOrd="1" destOrd="0" presId="urn:microsoft.com/office/officeart/2005/8/layout/hierarchy1"/>
    <dgm:cxn modelId="{C75054C9-FEFE-4A8B-8F71-99E13814A54E}" type="presParOf" srcId="{DF4BD2FC-46A0-4CDA-9C91-AD1DC856C518}" destId="{085A81F3-9080-48E8-A05A-01E7823F2902}" srcOrd="0" destOrd="0" presId="urn:microsoft.com/office/officeart/2005/8/layout/hierarchy1"/>
    <dgm:cxn modelId="{2E344680-785F-42D2-B2F9-226C8021262F}" type="presParOf" srcId="{085A81F3-9080-48E8-A05A-01E7823F2902}" destId="{53F8F4CB-3849-4FC5-93A7-8EB579D62238}" srcOrd="0" destOrd="0" presId="urn:microsoft.com/office/officeart/2005/8/layout/hierarchy1"/>
    <dgm:cxn modelId="{8F7AB855-6025-456E-8A7A-C6957A809FA0}" type="presParOf" srcId="{085A81F3-9080-48E8-A05A-01E7823F2902}" destId="{0B79427C-EAB7-4ADE-AAFB-49469239BF2D}" srcOrd="1" destOrd="0" presId="urn:microsoft.com/office/officeart/2005/8/layout/hierarchy1"/>
    <dgm:cxn modelId="{72CB9099-BA13-4AD0-870C-7335F8006C67}" type="presParOf" srcId="{DF4BD2FC-46A0-4CDA-9C91-AD1DC856C518}" destId="{0F71B960-C95A-4510-A239-CE61B14CA1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685AD-1D4A-4E89-92E6-9BE0753EC592}">
      <dsp:nvSpPr>
        <dsp:cNvPr id="0" name=""/>
        <dsp:cNvSpPr/>
      </dsp:nvSpPr>
      <dsp:spPr>
        <a:xfrm>
          <a:off x="0" y="4006"/>
          <a:ext cx="9549295" cy="90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363B5-9AC0-4A7E-B0F9-A18C5EB728DF}">
      <dsp:nvSpPr>
        <dsp:cNvPr id="0" name=""/>
        <dsp:cNvSpPr/>
      </dsp:nvSpPr>
      <dsp:spPr>
        <a:xfrm>
          <a:off x="273544" y="207469"/>
          <a:ext cx="497838" cy="497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61256-7D4E-4170-99FC-09C30464BE5F}">
      <dsp:nvSpPr>
        <dsp:cNvPr id="0" name=""/>
        <dsp:cNvSpPr/>
      </dsp:nvSpPr>
      <dsp:spPr>
        <a:xfrm>
          <a:off x="1044927" y="4006"/>
          <a:ext cx="8488275" cy="9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3" tIns="98693" rIns="98693" bIns="98693" numCol="1" spcCol="1270" anchor="ctr" anchorCtr="0">
          <a:noAutofit/>
        </a:bodyPr>
        <a:lstStyle/>
        <a:p>
          <a:pPr marL="0" lvl="0" indent="0" algn="l" defTabSz="711200">
            <a:lnSpc>
              <a:spcPct val="100000"/>
            </a:lnSpc>
            <a:spcBef>
              <a:spcPct val="0"/>
            </a:spcBef>
            <a:spcAft>
              <a:spcPct val="35000"/>
            </a:spcAft>
            <a:buNone/>
          </a:pPr>
          <a:r>
            <a:rPr lang="en-US" sz="1600" b="1" i="0" kern="1200" dirty="0">
              <a:effectLst/>
              <a:latin typeface="Söhne"/>
            </a:rPr>
            <a:t>Standard Scaler:</a:t>
          </a:r>
          <a:r>
            <a:rPr lang="en-US" sz="1600" b="0" i="0" kern="1200" dirty="0">
              <a:effectLst/>
              <a:latin typeface="Söhne"/>
            </a:rPr>
            <a:t> This is one of the most common methods for standardization. It scales the data to have a mean of 0 and a standard deviation of 1. It subtracts the mean and divides by the standard deviation for each feature.</a:t>
          </a:r>
          <a:endParaRPr lang="en-IN" sz="1600" kern="1200" dirty="0"/>
        </a:p>
      </dsp:txBody>
      <dsp:txXfrm>
        <a:off x="1044927" y="4006"/>
        <a:ext cx="8488275" cy="932536"/>
      </dsp:txXfrm>
    </dsp:sp>
    <dsp:sp modelId="{5BCBB4EC-48FA-41E6-83D1-15D2D709E4DB}">
      <dsp:nvSpPr>
        <dsp:cNvPr id="0" name=""/>
        <dsp:cNvSpPr/>
      </dsp:nvSpPr>
      <dsp:spPr>
        <a:xfrm>
          <a:off x="0" y="1169677"/>
          <a:ext cx="9549295" cy="90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7F324-EE4C-45BB-83D8-7F593D9FEC80}">
      <dsp:nvSpPr>
        <dsp:cNvPr id="0" name=""/>
        <dsp:cNvSpPr/>
      </dsp:nvSpPr>
      <dsp:spPr>
        <a:xfrm>
          <a:off x="273544" y="1373139"/>
          <a:ext cx="497838" cy="497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774EB-1C19-4246-8900-7231CBAC4949}">
      <dsp:nvSpPr>
        <dsp:cNvPr id="0" name=""/>
        <dsp:cNvSpPr/>
      </dsp:nvSpPr>
      <dsp:spPr>
        <a:xfrm>
          <a:off x="1044927" y="1169677"/>
          <a:ext cx="8488275" cy="9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3" tIns="98693" rIns="98693" bIns="98693" numCol="1" spcCol="1270" anchor="ctr" anchorCtr="0">
          <a:noAutofit/>
        </a:bodyPr>
        <a:lstStyle/>
        <a:p>
          <a:pPr marL="0" lvl="0" indent="0" algn="l" defTabSz="711200">
            <a:lnSpc>
              <a:spcPct val="100000"/>
            </a:lnSpc>
            <a:spcBef>
              <a:spcPct val="0"/>
            </a:spcBef>
            <a:spcAft>
              <a:spcPct val="35000"/>
            </a:spcAft>
            <a:buNone/>
          </a:pPr>
          <a:r>
            <a:rPr lang="en-US" sz="1600" b="1" i="0" kern="1200" dirty="0">
              <a:effectLst/>
              <a:latin typeface="Söhne"/>
            </a:rPr>
            <a:t>Robust Scaler:</a:t>
          </a:r>
          <a:r>
            <a:rPr lang="en-US" sz="1600" b="0" i="0" kern="1200" dirty="0">
              <a:effectLst/>
              <a:latin typeface="Söhne"/>
            </a:rPr>
            <a:t> Robust scaling is less affected by outliers than Standard Scaler. It scales the data based on the median and interquartile range (IQR) instead of the mean and standard deviation. It is useful when your data contains outliers.</a:t>
          </a:r>
        </a:p>
      </dsp:txBody>
      <dsp:txXfrm>
        <a:off x="1044927" y="1169677"/>
        <a:ext cx="8488275" cy="932536"/>
      </dsp:txXfrm>
    </dsp:sp>
    <dsp:sp modelId="{F6A9E4C2-1CF3-49F5-BDB4-BE9B747E7AA3}">
      <dsp:nvSpPr>
        <dsp:cNvPr id="0" name=""/>
        <dsp:cNvSpPr/>
      </dsp:nvSpPr>
      <dsp:spPr>
        <a:xfrm>
          <a:off x="0" y="2335348"/>
          <a:ext cx="9549295" cy="90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9774F-733A-4AAF-BDC5-48E75B9B4FB3}">
      <dsp:nvSpPr>
        <dsp:cNvPr id="0" name=""/>
        <dsp:cNvSpPr/>
      </dsp:nvSpPr>
      <dsp:spPr>
        <a:xfrm>
          <a:off x="273544" y="2538810"/>
          <a:ext cx="497838" cy="497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3B6C8-DD65-430E-919E-2D089B9C281B}">
      <dsp:nvSpPr>
        <dsp:cNvPr id="0" name=""/>
        <dsp:cNvSpPr/>
      </dsp:nvSpPr>
      <dsp:spPr>
        <a:xfrm>
          <a:off x="1044927" y="2335348"/>
          <a:ext cx="8488275" cy="9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3" tIns="98693" rIns="98693" bIns="98693" numCol="1" spcCol="1270" anchor="ctr" anchorCtr="0">
          <a:noAutofit/>
        </a:bodyPr>
        <a:lstStyle/>
        <a:p>
          <a:pPr marL="0" lvl="0" indent="0" algn="l" defTabSz="711200">
            <a:lnSpc>
              <a:spcPct val="100000"/>
            </a:lnSpc>
            <a:spcBef>
              <a:spcPct val="0"/>
            </a:spcBef>
            <a:spcAft>
              <a:spcPct val="35000"/>
            </a:spcAft>
            <a:buNone/>
          </a:pPr>
          <a:r>
            <a:rPr lang="en-US" sz="1600" b="1" i="0" kern="1200" dirty="0" err="1">
              <a:effectLst/>
              <a:latin typeface="Söhne"/>
            </a:rPr>
            <a:t>MinMax</a:t>
          </a:r>
          <a:r>
            <a:rPr lang="en-US" sz="1600" b="1" i="0" kern="1200" dirty="0">
              <a:effectLst/>
              <a:latin typeface="Söhne"/>
            </a:rPr>
            <a:t> Scaler:</a:t>
          </a:r>
          <a:r>
            <a:rPr lang="en-US" sz="1600" b="0" i="0" kern="1200" dirty="0">
              <a:effectLst/>
              <a:latin typeface="Söhne"/>
            </a:rPr>
            <a:t> Min-Max scaling, also known as normalization, scales the data to a specific range, typically between 0 and 1. It subtracts the minimum value and divides by the range (maximum - minimum).</a:t>
          </a:r>
        </a:p>
      </dsp:txBody>
      <dsp:txXfrm>
        <a:off x="1044927" y="2335348"/>
        <a:ext cx="8488275" cy="932536"/>
      </dsp:txXfrm>
    </dsp:sp>
    <dsp:sp modelId="{ACD27A43-493C-4BCD-AA1F-F07EA1AB8315}">
      <dsp:nvSpPr>
        <dsp:cNvPr id="0" name=""/>
        <dsp:cNvSpPr/>
      </dsp:nvSpPr>
      <dsp:spPr>
        <a:xfrm>
          <a:off x="0" y="3501018"/>
          <a:ext cx="9549295" cy="90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93FB5-5612-4E83-ACC1-462226B5748B}">
      <dsp:nvSpPr>
        <dsp:cNvPr id="0" name=""/>
        <dsp:cNvSpPr/>
      </dsp:nvSpPr>
      <dsp:spPr>
        <a:xfrm>
          <a:off x="273544" y="3704481"/>
          <a:ext cx="497838" cy="497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1DF69-C4A7-40B7-A92C-43CF28D20025}">
      <dsp:nvSpPr>
        <dsp:cNvPr id="0" name=""/>
        <dsp:cNvSpPr/>
      </dsp:nvSpPr>
      <dsp:spPr>
        <a:xfrm>
          <a:off x="1044927" y="3501018"/>
          <a:ext cx="8488275" cy="9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3" tIns="98693" rIns="98693" bIns="98693" numCol="1" spcCol="1270" anchor="ctr" anchorCtr="0">
          <a:noAutofit/>
        </a:bodyPr>
        <a:lstStyle/>
        <a:p>
          <a:pPr marL="0" lvl="0" indent="0" algn="l" defTabSz="711200">
            <a:lnSpc>
              <a:spcPct val="100000"/>
            </a:lnSpc>
            <a:spcBef>
              <a:spcPct val="0"/>
            </a:spcBef>
            <a:spcAft>
              <a:spcPct val="35000"/>
            </a:spcAft>
            <a:buNone/>
          </a:pPr>
          <a:r>
            <a:rPr lang="en-US" sz="1600" b="1" i="0" kern="1200" dirty="0">
              <a:effectLst/>
              <a:latin typeface="Söhne"/>
            </a:rPr>
            <a:t>Max abs scaler</a:t>
          </a:r>
        </a:p>
      </dsp:txBody>
      <dsp:txXfrm>
        <a:off x="1044927" y="3501018"/>
        <a:ext cx="8488275" cy="932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3D931-AD3A-4B82-AC33-EBE0F5128EE2}">
      <dsp:nvSpPr>
        <dsp:cNvPr id="0" name=""/>
        <dsp:cNvSpPr/>
      </dsp:nvSpPr>
      <dsp:spPr>
        <a:xfrm>
          <a:off x="8986163" y="1477928"/>
          <a:ext cx="91440" cy="487193"/>
        </a:xfrm>
        <a:custGeom>
          <a:avLst/>
          <a:gdLst/>
          <a:ahLst/>
          <a:cxnLst/>
          <a:rect l="0" t="0" r="0" b="0"/>
          <a:pathLst>
            <a:path>
              <a:moveTo>
                <a:pt x="45720" y="0"/>
              </a:moveTo>
              <a:lnTo>
                <a:pt x="45720" y="48719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476860-3711-4964-9D38-4CF2FF580DE8}">
      <dsp:nvSpPr>
        <dsp:cNvPr id="0" name=""/>
        <dsp:cNvSpPr/>
      </dsp:nvSpPr>
      <dsp:spPr>
        <a:xfrm>
          <a:off x="4617" y="414200"/>
          <a:ext cx="1675162" cy="1063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26195-898B-4916-989C-85F3836422EB}">
      <dsp:nvSpPr>
        <dsp:cNvPr id="0" name=""/>
        <dsp:cNvSpPr/>
      </dsp:nvSpPr>
      <dsp:spPr>
        <a:xfrm>
          <a:off x="190746" y="591022"/>
          <a:ext cx="1675162" cy="1063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Understand the Data</a:t>
          </a:r>
          <a:endParaRPr lang="en-US" sz="1900" kern="1200" dirty="0"/>
        </a:p>
      </dsp:txBody>
      <dsp:txXfrm>
        <a:off x="221902" y="622178"/>
        <a:ext cx="1612850" cy="1001416"/>
      </dsp:txXfrm>
    </dsp:sp>
    <dsp:sp modelId="{C3FCDBBC-DACC-4E94-9D63-3C3B614B7B0E}">
      <dsp:nvSpPr>
        <dsp:cNvPr id="0" name=""/>
        <dsp:cNvSpPr/>
      </dsp:nvSpPr>
      <dsp:spPr>
        <a:xfrm>
          <a:off x="2052038" y="414200"/>
          <a:ext cx="1675162" cy="1063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86AB16-957B-48A6-B553-C0457E6802B4}">
      <dsp:nvSpPr>
        <dsp:cNvPr id="0" name=""/>
        <dsp:cNvSpPr/>
      </dsp:nvSpPr>
      <dsp:spPr>
        <a:xfrm>
          <a:off x="2238167" y="591022"/>
          <a:ext cx="1675162" cy="1063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Exploratory Data Analysis (EDA)</a:t>
          </a:r>
          <a:endParaRPr lang="en-US" sz="1900" kern="1200" dirty="0"/>
        </a:p>
      </dsp:txBody>
      <dsp:txXfrm>
        <a:off x="2269323" y="622178"/>
        <a:ext cx="1612850" cy="1001416"/>
      </dsp:txXfrm>
    </dsp:sp>
    <dsp:sp modelId="{55C0F575-B754-4873-881A-DD08B7A50230}">
      <dsp:nvSpPr>
        <dsp:cNvPr id="0" name=""/>
        <dsp:cNvSpPr/>
      </dsp:nvSpPr>
      <dsp:spPr>
        <a:xfrm>
          <a:off x="4099459" y="414200"/>
          <a:ext cx="1675162" cy="1063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729CF-CC9E-4A30-89CD-CCE31DDB4553}">
      <dsp:nvSpPr>
        <dsp:cNvPr id="0" name=""/>
        <dsp:cNvSpPr/>
      </dsp:nvSpPr>
      <dsp:spPr>
        <a:xfrm>
          <a:off x="4285589" y="591022"/>
          <a:ext cx="1675162" cy="1063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Handle Missing Data</a:t>
          </a:r>
          <a:endParaRPr lang="en-US" sz="1900" kern="1200" dirty="0"/>
        </a:p>
      </dsp:txBody>
      <dsp:txXfrm>
        <a:off x="4316745" y="622178"/>
        <a:ext cx="1612850" cy="1001416"/>
      </dsp:txXfrm>
    </dsp:sp>
    <dsp:sp modelId="{1E578EAA-DE1E-46E7-BCDC-E027C0D6F63F}">
      <dsp:nvSpPr>
        <dsp:cNvPr id="0" name=""/>
        <dsp:cNvSpPr/>
      </dsp:nvSpPr>
      <dsp:spPr>
        <a:xfrm>
          <a:off x="6146881" y="414200"/>
          <a:ext cx="1675162" cy="1063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60EC2-C8E7-4A97-985E-3269F2497940}">
      <dsp:nvSpPr>
        <dsp:cNvPr id="0" name=""/>
        <dsp:cNvSpPr/>
      </dsp:nvSpPr>
      <dsp:spPr>
        <a:xfrm>
          <a:off x="6333010" y="591022"/>
          <a:ext cx="1675162" cy="1063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Create New Features</a:t>
          </a:r>
          <a:endParaRPr lang="en-US" sz="1900" kern="1200" dirty="0"/>
        </a:p>
      </dsp:txBody>
      <dsp:txXfrm>
        <a:off x="6364166" y="622178"/>
        <a:ext cx="1612850" cy="1001416"/>
      </dsp:txXfrm>
    </dsp:sp>
    <dsp:sp modelId="{EF7C7C65-B1E6-4647-8380-CD4F21439F8A}">
      <dsp:nvSpPr>
        <dsp:cNvPr id="0" name=""/>
        <dsp:cNvSpPr/>
      </dsp:nvSpPr>
      <dsp:spPr>
        <a:xfrm>
          <a:off x="8194302" y="414200"/>
          <a:ext cx="1675162" cy="1063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A550C5-715C-4556-B233-09509D164AB4}">
      <dsp:nvSpPr>
        <dsp:cNvPr id="0" name=""/>
        <dsp:cNvSpPr/>
      </dsp:nvSpPr>
      <dsp:spPr>
        <a:xfrm>
          <a:off x="8380431" y="591022"/>
          <a:ext cx="1675162" cy="1063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Feature Scaling and Normalization</a:t>
          </a:r>
          <a:endParaRPr lang="en-US" sz="1900" kern="1200" dirty="0"/>
        </a:p>
      </dsp:txBody>
      <dsp:txXfrm>
        <a:off x="8411587" y="622178"/>
        <a:ext cx="1612850" cy="1001416"/>
      </dsp:txXfrm>
    </dsp:sp>
    <dsp:sp modelId="{53F8F4CB-3849-4FC5-93A7-8EB579D62238}">
      <dsp:nvSpPr>
        <dsp:cNvPr id="0" name=""/>
        <dsp:cNvSpPr/>
      </dsp:nvSpPr>
      <dsp:spPr>
        <a:xfrm>
          <a:off x="6304902" y="1965121"/>
          <a:ext cx="5453961" cy="106372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9427C-EAB7-4ADE-AAFB-49469239BF2D}">
      <dsp:nvSpPr>
        <dsp:cNvPr id="0" name=""/>
        <dsp:cNvSpPr/>
      </dsp:nvSpPr>
      <dsp:spPr>
        <a:xfrm>
          <a:off x="6491032" y="2141944"/>
          <a:ext cx="5453961" cy="106372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This is particularly important for algorithms that are sensitive to the scale of features, such as k-nearest neighbors or support vector machines.</a:t>
          </a:r>
          <a:endParaRPr lang="en-US" sz="1900" kern="1200"/>
        </a:p>
      </dsp:txBody>
      <dsp:txXfrm>
        <a:off x="6522188" y="2173100"/>
        <a:ext cx="5391649" cy="10014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06D440-845A-462B-9FC1-5B65078B1DD5}" type="datetimeFigureOut">
              <a:rPr lang="en-IN" smtClean="0"/>
              <a:t>26-11-2023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BC4D-F26F-4125-97ED-B7680AD9E596}" type="slidenum">
              <a:rPr lang="en-IN" smtClean="0"/>
              <a:t>‹#›</a:t>
            </a:fld>
            <a:endParaRPr lang="en-IN"/>
          </a:p>
        </p:txBody>
      </p:sp>
    </p:spTree>
    <p:extLst>
      <p:ext uri="{BB962C8B-B14F-4D97-AF65-F5344CB8AC3E}">
        <p14:creationId xmlns:p14="http://schemas.microsoft.com/office/powerpoint/2010/main" val="3470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5D42D7A-5D70-490D-B8F5-054121BBF70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CAC0-20CF-4008-8EB3-C24E2A17A4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02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42D7A-5D70-490D-B8F5-054121BBF70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253659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42D7A-5D70-490D-B8F5-054121BBF70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CAC0-20CF-4008-8EB3-C24E2A17A45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02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Tree>
    <p:extLst>
      <p:ext uri="{BB962C8B-B14F-4D97-AF65-F5344CB8AC3E}">
        <p14:creationId xmlns:p14="http://schemas.microsoft.com/office/powerpoint/2010/main" val="25217451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42D7A-5D70-490D-B8F5-054121BBF70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230394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42D7A-5D70-490D-B8F5-054121BBF70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7CAC0-20CF-4008-8EB3-C24E2A17A4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4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42D7A-5D70-490D-B8F5-054121BBF70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207819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42D7A-5D70-490D-B8F5-054121BBF703}"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231247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42D7A-5D70-490D-B8F5-054121BBF703}"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294335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42D7A-5D70-490D-B8F5-054121BBF703}"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364624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42D7A-5D70-490D-B8F5-054121BBF70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CAC0-20CF-4008-8EB3-C24E2A17A459}" type="slidenum">
              <a:rPr lang="en-US" smtClean="0"/>
              <a:t>‹#›</a:t>
            </a:fld>
            <a:endParaRPr lang="en-US"/>
          </a:p>
        </p:txBody>
      </p:sp>
    </p:spTree>
    <p:extLst>
      <p:ext uri="{BB962C8B-B14F-4D97-AF65-F5344CB8AC3E}">
        <p14:creationId xmlns:p14="http://schemas.microsoft.com/office/powerpoint/2010/main" val="28740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42D7A-5D70-490D-B8F5-054121BBF70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7CAC0-20CF-4008-8EB3-C24E2A17A4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61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D42D7A-5D70-490D-B8F5-054121BBF703}" type="datetimeFigureOut">
              <a:rPr lang="en-US" smtClean="0"/>
              <a:t>11/26/2023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F7CAC0-20CF-4008-8EB3-C24E2A17A45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18141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hyperlink" Target="https://convertingcolors.com/rgb-color-213_60_67.html?search=RGB(213,60,67)"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hyperlink" Target="https://pythonprogramming.net/loading-images-python-opencv-tutorial/" TargetMode="External"/><Relationship Id="rId7" Type="http://schemas.openxmlformats.org/officeDocument/2006/relationships/hyperlink" Target="https://gis.cdc.gov/grasp/diabetes/diabetesatlas-analysis.html" TargetMode="External"/><Relationship Id="rId2"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hyperlink" Target="https://data.world/data-society/pima-indians-diabetes-database" TargetMode="External"/><Relationship Id="rId5" Type="http://schemas.openxmlformats.org/officeDocument/2006/relationships/image" Target="../media/image42.png"/><Relationship Id="rId4" Type="http://schemas.openxmlformats.org/officeDocument/2006/relationships/hyperlink" Target="https://repository.niddk.nih.gov/hom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Cartesian_coordinate" TargetMode="External"/><Relationship Id="rId3" Type="http://schemas.openxmlformats.org/officeDocument/2006/relationships/image" Target="../media/image9.png"/><Relationship Id="rId7" Type="http://schemas.openxmlformats.org/officeDocument/2006/relationships/hyperlink" Target="https://en.wikipedia.org/wiki/Point_(geometry)"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hyperlink" Target="https://en.wikipedia.org/wiki/Line_segment" TargetMode="External"/><Relationship Id="rId5" Type="http://schemas.openxmlformats.org/officeDocument/2006/relationships/hyperlink" Target="https://en.wikipedia.org/wiki/Length" TargetMode="External"/><Relationship Id="rId10" Type="http://schemas.openxmlformats.org/officeDocument/2006/relationships/image" Target="../media/image10.png"/><Relationship Id="rId4" Type="http://schemas.openxmlformats.org/officeDocument/2006/relationships/hyperlink" Target="https://en.wikipedia.org/wiki/Euclidean_space" TargetMode="External"/><Relationship Id="rId9" Type="http://schemas.openxmlformats.org/officeDocument/2006/relationships/hyperlink" Target="https://en.wikipedia.org/wiki/Pythagorean_theore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4.png"/><Relationship Id="rId4" Type="http://schemas.openxmlformats.org/officeDocument/2006/relationships/diagramQuickStyle" Target="../diagrams/quickStyle1.xml"/><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C35BD-716E-62E6-1696-D17AF028EC30}"/>
              </a:ext>
            </a:extLst>
          </p:cNvPr>
          <p:cNvSpPr txBox="1"/>
          <p:nvPr/>
        </p:nvSpPr>
        <p:spPr>
          <a:xfrm>
            <a:off x="3500120" y="1979904"/>
            <a:ext cx="5191760" cy="1508105"/>
          </a:xfrm>
          <a:prstGeom prst="rect">
            <a:avLst/>
          </a:prstGeom>
          <a:solidFill>
            <a:srgbClr val="000000">
              <a:alpha val="69804"/>
            </a:srgbClr>
          </a:solidFill>
          <a:ln>
            <a:noFill/>
          </a:ln>
          <a:effectLst>
            <a:outerShdw blurRad="63500" sx="102000" sy="102000" algn="ctr" rotWithShape="0">
              <a:prstClr val="black">
                <a:alpha val="40000"/>
              </a:prstClr>
            </a:outerShdw>
          </a:effectLst>
        </p:spPr>
        <p:txBody>
          <a:bodyPr wrap="square">
            <a:spAutoFit/>
          </a:bodyPr>
          <a:lstStyle/>
          <a:p>
            <a:pPr algn="ctr">
              <a:lnSpc>
                <a:spcPct val="150000"/>
              </a:lnSpc>
            </a:pPr>
            <a:r>
              <a:rPr lang="en-IN" sz="3200" b="1" dirty="0">
                <a:solidFill>
                  <a:schemeClr val="bg1"/>
                </a:solidFill>
                <a:latin typeface="Aharoni" panose="02010803020104030203" pitchFamily="2" charset="-79"/>
                <a:cs typeface="Aharoni" panose="02010803020104030203" pitchFamily="2" charset="-79"/>
              </a:rPr>
              <a:t>Unit 4</a:t>
            </a:r>
          </a:p>
          <a:p>
            <a:pPr algn="ctr">
              <a:lnSpc>
                <a:spcPct val="150000"/>
              </a:lnSpc>
            </a:pPr>
            <a:r>
              <a:rPr lang="en-US" sz="3200" b="1" dirty="0">
                <a:solidFill>
                  <a:schemeClr val="bg1"/>
                </a:solidFill>
                <a:latin typeface="Aharoni" panose="02010803020104030203" pitchFamily="2" charset="-79"/>
                <a:cs typeface="Aharoni" panose="02010803020104030203" pitchFamily="2" charset="-79"/>
              </a:rPr>
              <a:t>Data Scaling</a:t>
            </a:r>
          </a:p>
        </p:txBody>
      </p:sp>
      <p:sp>
        <p:nvSpPr>
          <p:cNvPr id="6" name="Title 1">
            <a:extLst>
              <a:ext uri="{FF2B5EF4-FFF2-40B4-BE49-F238E27FC236}">
                <a16:creationId xmlns:a16="http://schemas.microsoft.com/office/drawing/2014/main" id="{24B1AECB-A491-8B43-52A3-353477712259}"/>
              </a:ext>
            </a:extLst>
          </p:cNvPr>
          <p:cNvSpPr txBox="1">
            <a:spLocks/>
          </p:cNvSpPr>
          <p:nvPr/>
        </p:nvSpPr>
        <p:spPr>
          <a:xfrm>
            <a:off x="0" y="3607273"/>
            <a:ext cx="12192000" cy="1808480"/>
          </a:xfrm>
          <a:prstGeom prst="rect">
            <a:avLst/>
          </a:prstGeom>
          <a:solidFill>
            <a:srgbClr val="FFFFFF">
              <a:alpha val="78824"/>
            </a:srgbClr>
          </a:solidFill>
        </p:spPr>
        <p:txBody>
          <a:bodyPr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12648">
              <a:spcAft>
                <a:spcPts val="600"/>
              </a:spcAft>
            </a:pPr>
            <a:r>
              <a:rPr lang="en-IN" sz="6600" b="1" kern="1200" dirty="0">
                <a:solidFill>
                  <a:schemeClr val="tx1"/>
                </a:solidFill>
                <a:latin typeface="+mj-lt"/>
                <a:ea typeface="+mj-ea"/>
                <a:cs typeface="+mj-cs"/>
              </a:rPr>
              <a:t>20PITC57J-</a:t>
            </a:r>
            <a:br>
              <a:rPr lang="en-IN" sz="6600" b="1" kern="1200" dirty="0">
                <a:solidFill>
                  <a:schemeClr val="tx1"/>
                </a:solidFill>
                <a:latin typeface="+mj-lt"/>
                <a:ea typeface="+mj-ea"/>
                <a:cs typeface="+mj-cs"/>
              </a:rPr>
            </a:br>
            <a:r>
              <a:rPr lang="en-IN" sz="6600" b="1" kern="1200" dirty="0">
                <a:solidFill>
                  <a:srgbClr val="FF0000"/>
                </a:solidFill>
                <a:latin typeface="+mj-lt"/>
                <a:ea typeface="+mj-ea"/>
                <a:cs typeface="+mj-cs"/>
              </a:rPr>
              <a:t>D</a:t>
            </a:r>
            <a:r>
              <a:rPr lang="en-IN" sz="6600" b="1" kern="1200" dirty="0">
                <a:solidFill>
                  <a:schemeClr val="tx1"/>
                </a:solidFill>
                <a:latin typeface="+mj-lt"/>
                <a:ea typeface="+mj-ea"/>
                <a:cs typeface="+mj-cs"/>
              </a:rPr>
              <a:t>ATA </a:t>
            </a:r>
            <a:r>
              <a:rPr lang="en-IN" sz="6600" b="1" kern="1200" dirty="0">
                <a:solidFill>
                  <a:srgbClr val="FF0000"/>
                </a:solidFill>
                <a:latin typeface="+mj-lt"/>
                <a:ea typeface="+mj-ea"/>
                <a:cs typeface="+mj-cs"/>
              </a:rPr>
              <a:t>A</a:t>
            </a:r>
            <a:r>
              <a:rPr lang="en-IN" sz="6600" b="1" kern="1200" dirty="0">
                <a:solidFill>
                  <a:schemeClr val="tx1"/>
                </a:solidFill>
                <a:latin typeface="+mj-lt"/>
                <a:ea typeface="+mj-ea"/>
                <a:cs typeface="+mj-cs"/>
              </a:rPr>
              <a:t>NALYSIS </a:t>
            </a:r>
            <a:r>
              <a:rPr lang="en-IN" sz="6600" b="1" kern="1200" dirty="0">
                <a:latin typeface="+mj-lt"/>
                <a:ea typeface="+mj-ea"/>
                <a:cs typeface="+mj-cs"/>
              </a:rPr>
              <a:t>A</a:t>
            </a:r>
            <a:r>
              <a:rPr lang="en-IN" sz="6600" b="1" kern="1200" dirty="0">
                <a:solidFill>
                  <a:schemeClr val="tx1"/>
                </a:solidFill>
                <a:latin typeface="+mj-lt"/>
                <a:ea typeface="+mj-ea"/>
                <a:cs typeface="+mj-cs"/>
              </a:rPr>
              <a:t>ND </a:t>
            </a:r>
            <a:r>
              <a:rPr lang="en-IN" sz="6600" b="1" kern="1200" dirty="0">
                <a:solidFill>
                  <a:srgbClr val="FF0000"/>
                </a:solidFill>
                <a:latin typeface="+mj-lt"/>
                <a:ea typeface="+mj-ea"/>
                <a:cs typeface="+mj-cs"/>
              </a:rPr>
              <a:t>V</a:t>
            </a:r>
            <a:r>
              <a:rPr lang="en-IN" sz="6600" b="1" kern="1200" dirty="0">
                <a:solidFill>
                  <a:schemeClr val="tx1"/>
                </a:solidFill>
                <a:latin typeface="+mj-lt"/>
                <a:ea typeface="+mj-ea"/>
                <a:cs typeface="+mj-cs"/>
              </a:rPr>
              <a:t>ISUALIZATION</a:t>
            </a:r>
            <a:endParaRPr lang="en-IN" sz="9600" b="1" dirty="0"/>
          </a:p>
        </p:txBody>
      </p:sp>
    </p:spTree>
    <p:extLst>
      <p:ext uri="{BB962C8B-B14F-4D97-AF65-F5344CB8AC3E}">
        <p14:creationId xmlns:p14="http://schemas.microsoft.com/office/powerpoint/2010/main" val="257417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93F220-C908-4FD7-C3F4-2A52D3633A75}"/>
              </a:ext>
            </a:extLst>
          </p:cNvPr>
          <p:cNvSpPr>
            <a:spLocks noGrp="1"/>
          </p:cNvSpPr>
          <p:nvPr>
            <p:ph idx="1"/>
          </p:nvPr>
        </p:nvSpPr>
        <p:spPr>
          <a:xfrm>
            <a:off x="-68094" y="2956718"/>
            <a:ext cx="12075268" cy="944563"/>
          </a:xfrm>
        </p:spPr>
        <p:txBody>
          <a:bodyPr>
            <a:normAutofit/>
          </a:bodyPr>
          <a:lstStyle/>
          <a:p>
            <a:pPr algn="ctr"/>
            <a:r>
              <a:rPr lang="en-IN" sz="5400" dirty="0"/>
              <a:t>https://scikit-learn.org/stable/install.html</a:t>
            </a:r>
          </a:p>
        </p:txBody>
      </p:sp>
    </p:spTree>
    <p:extLst>
      <p:ext uri="{BB962C8B-B14F-4D97-AF65-F5344CB8AC3E}">
        <p14:creationId xmlns:p14="http://schemas.microsoft.com/office/powerpoint/2010/main" val="279190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5E5D90A-48D9-5280-EEDE-FE9AE2BBE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8643" y="940658"/>
            <a:ext cx="2413831" cy="13071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9818D5-E9C4-B960-1E47-D4DECEBEBAF2}"/>
              </a:ext>
            </a:extLst>
          </p:cNvPr>
          <p:cNvPicPr>
            <a:picLocks noChangeAspect="1"/>
          </p:cNvPicPr>
          <p:nvPr/>
        </p:nvPicPr>
        <p:blipFill rotWithShape="1">
          <a:blip r:embed="rId3"/>
          <a:srcRect t="52639" b="2786"/>
          <a:stretch/>
        </p:blipFill>
        <p:spPr>
          <a:xfrm>
            <a:off x="-29184" y="3392725"/>
            <a:ext cx="10013268" cy="3455546"/>
          </a:xfrm>
          <a:prstGeom prst="rect">
            <a:avLst/>
          </a:prstGeom>
        </p:spPr>
      </p:pic>
      <p:pic>
        <p:nvPicPr>
          <p:cNvPr id="5" name="Picture 4">
            <a:extLst>
              <a:ext uri="{FF2B5EF4-FFF2-40B4-BE49-F238E27FC236}">
                <a16:creationId xmlns:a16="http://schemas.microsoft.com/office/drawing/2014/main" id="{CA249688-4C5B-C01F-91E2-6543D3AE3039}"/>
              </a:ext>
            </a:extLst>
          </p:cNvPr>
          <p:cNvPicPr>
            <a:picLocks noChangeAspect="1"/>
          </p:cNvPicPr>
          <p:nvPr/>
        </p:nvPicPr>
        <p:blipFill rotWithShape="1">
          <a:blip r:embed="rId3"/>
          <a:srcRect l="1100" t="2025" r="2373" b="55425"/>
          <a:stretch/>
        </p:blipFill>
        <p:spPr>
          <a:xfrm>
            <a:off x="109330" y="126460"/>
            <a:ext cx="9599313" cy="3275993"/>
          </a:xfrm>
          <a:prstGeom prst="rect">
            <a:avLst/>
          </a:prstGeom>
        </p:spPr>
      </p:pic>
    </p:spTree>
    <p:extLst>
      <p:ext uri="{BB962C8B-B14F-4D97-AF65-F5344CB8AC3E}">
        <p14:creationId xmlns:p14="http://schemas.microsoft.com/office/powerpoint/2010/main" val="245253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724710" y="836320"/>
            <a:ext cx="11220856" cy="869469"/>
          </a:xfrm>
          <a:prstGeom prst="rect">
            <a:avLst/>
          </a:prstGeom>
          <a:noFill/>
        </p:spPr>
        <p:txBody>
          <a:bodyPr wrap="square">
            <a:spAutoFit/>
          </a:bodyPr>
          <a:lstStyle/>
          <a:p>
            <a:pPr>
              <a:spcBef>
                <a:spcPts val="0"/>
              </a:spcBef>
              <a:spcAft>
                <a:spcPts val="300"/>
              </a:spcAft>
            </a:pPr>
            <a:r>
              <a:rPr lang="en-US" sz="2400" b="1" dirty="0"/>
              <a:t>3. Standard Scaling approach: </a:t>
            </a:r>
          </a:p>
          <a:p>
            <a:pPr>
              <a:spcBef>
                <a:spcPts val="0"/>
              </a:spcBef>
              <a:spcAft>
                <a:spcPts val="300"/>
              </a:spcAft>
            </a:pPr>
            <a:r>
              <a:rPr lang="en-US" sz="2400" b="1" dirty="0"/>
              <a:t>Characteristic of scaled data, Merit and Demerit of this technique </a:t>
            </a:r>
          </a:p>
        </p:txBody>
      </p:sp>
      <p:sp>
        <p:nvSpPr>
          <p:cNvPr id="6" name="TextBox 5">
            <a:extLst>
              <a:ext uri="{FF2B5EF4-FFF2-40B4-BE49-F238E27FC236}">
                <a16:creationId xmlns:a16="http://schemas.microsoft.com/office/drawing/2014/main" id="{887BE735-5AB6-6033-C755-A4E01534B190}"/>
              </a:ext>
            </a:extLst>
          </p:cNvPr>
          <p:cNvSpPr txBox="1"/>
          <p:nvPr/>
        </p:nvSpPr>
        <p:spPr>
          <a:xfrm>
            <a:off x="342900" y="1893626"/>
            <a:ext cx="5753100"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b="1" i="0" dirty="0">
                <a:effectLst/>
                <a:latin typeface="Söhne"/>
              </a:rPr>
              <a:t>Characteristics of Standard Scaling:</a:t>
            </a:r>
            <a:endParaRPr lang="en-US" b="0" i="0" dirty="0">
              <a:effectLst/>
              <a:latin typeface="Söhne"/>
            </a:endParaRPr>
          </a:p>
          <a:p>
            <a:pPr algn="just">
              <a:buFont typeface="+mj-lt"/>
              <a:buAutoNum type="arabicPeriod"/>
            </a:pPr>
            <a:r>
              <a:rPr lang="en-US" b="1" i="0" dirty="0">
                <a:solidFill>
                  <a:srgbClr val="374151"/>
                </a:solidFill>
                <a:effectLst/>
                <a:latin typeface="Söhne"/>
              </a:rPr>
              <a:t>Transformation to Z-scores:</a:t>
            </a:r>
            <a:r>
              <a:rPr lang="en-US" b="0" i="0" dirty="0">
                <a:solidFill>
                  <a:srgbClr val="374151"/>
                </a:solidFill>
                <a:effectLst/>
                <a:latin typeface="Söhne"/>
              </a:rPr>
              <a:t> Standard Scaling transforms the data in such a way that it has a mean (average) of 0 and a standard deviation of 1. This is done for each feature independently.</a:t>
            </a:r>
          </a:p>
          <a:p>
            <a:pPr algn="just">
              <a:buFont typeface="+mj-lt"/>
              <a:buAutoNum type="arabicPeriod"/>
            </a:pPr>
            <a:r>
              <a:rPr lang="en-US" b="1" i="0" dirty="0">
                <a:solidFill>
                  <a:srgbClr val="374151"/>
                </a:solidFill>
                <a:effectLst/>
                <a:latin typeface="Söhne"/>
              </a:rPr>
              <a:t>Centered Data:</a:t>
            </a:r>
            <a:r>
              <a:rPr lang="en-US" b="0" i="0" dirty="0">
                <a:solidFill>
                  <a:srgbClr val="374151"/>
                </a:solidFill>
                <a:effectLst/>
                <a:latin typeface="Söhne"/>
              </a:rPr>
              <a:t> The scaled data is centered around zero, which means that the mean of the scaled data is zero. This makes it easier to compare features with different units and scales.</a:t>
            </a:r>
          </a:p>
          <a:p>
            <a:pPr algn="just">
              <a:buFont typeface="+mj-lt"/>
              <a:buAutoNum type="arabicPeriod"/>
            </a:pPr>
            <a:r>
              <a:rPr lang="en-US" b="1" i="0" dirty="0">
                <a:solidFill>
                  <a:srgbClr val="374151"/>
                </a:solidFill>
                <a:effectLst/>
                <a:latin typeface="Söhne"/>
              </a:rPr>
              <a:t>Preservation of Distribution Shape:</a:t>
            </a:r>
            <a:r>
              <a:rPr lang="en-US" b="0" i="0" dirty="0">
                <a:solidFill>
                  <a:srgbClr val="374151"/>
                </a:solidFill>
                <a:effectLst/>
                <a:latin typeface="Söhne"/>
              </a:rPr>
              <a:t> Standard Scaling doesn't change the shape of the distribution of the original data. If the original data is approximately normally distributed, the scaled data will be as well.</a:t>
            </a:r>
          </a:p>
        </p:txBody>
      </p:sp>
      <p:pic>
        <p:nvPicPr>
          <p:cNvPr id="3074" name="Picture 2" descr="Z Score Calculator">
            <a:extLst>
              <a:ext uri="{FF2B5EF4-FFF2-40B4-BE49-F238E27FC236}">
                <a16:creationId xmlns:a16="http://schemas.microsoft.com/office/drawing/2014/main" id="{3CC9C6CD-FB14-B9E3-A0D6-3BA2E58B2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071" y="1971447"/>
            <a:ext cx="3190875" cy="1371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C74D0B-489B-2F87-787F-AD619FB93025}"/>
              </a:ext>
            </a:extLst>
          </p:cNvPr>
          <p:cNvSpPr txBox="1"/>
          <p:nvPr/>
        </p:nvSpPr>
        <p:spPr>
          <a:xfrm>
            <a:off x="6247589" y="3425732"/>
            <a:ext cx="5753100" cy="3139321"/>
          </a:xfrm>
          <a:prstGeom prst="rect">
            <a:avLst/>
          </a:prstGeom>
          <a:solidFill>
            <a:schemeClr val="bg2"/>
          </a:solidFill>
        </p:spPr>
        <p:txBody>
          <a:bodyPr wrap="square">
            <a:spAutoFit/>
          </a:bodyPr>
          <a:lstStyle/>
          <a:p>
            <a:pPr algn="l">
              <a:buFont typeface="Arial" panose="020B0604020202020204" pitchFamily="34" charset="0"/>
              <a:buChar char="•"/>
            </a:pPr>
            <a:r>
              <a:rPr lang="en-US" b="0" i="0" dirty="0">
                <a:solidFill>
                  <a:srgbClr val="374151"/>
                </a:solidFill>
                <a:effectLst/>
                <a:latin typeface="Söhne"/>
              </a:rPr>
              <a:t>Person A: Income = Rs 60,000, Age = 30 years</a:t>
            </a:r>
          </a:p>
          <a:p>
            <a:pPr algn="l">
              <a:buFont typeface="Arial" panose="020B0604020202020204" pitchFamily="34" charset="0"/>
              <a:buChar char="•"/>
            </a:pPr>
            <a:r>
              <a:rPr lang="en-US" b="0" i="0" dirty="0">
                <a:solidFill>
                  <a:srgbClr val="374151"/>
                </a:solidFill>
                <a:effectLst/>
                <a:latin typeface="Söhne"/>
              </a:rPr>
              <a:t>Person B: Income = Rs 30,000, Age = 50 years</a:t>
            </a:r>
          </a:p>
          <a:p>
            <a:pPr algn="l"/>
            <a:r>
              <a:rPr lang="en-US" b="0" i="0" dirty="0">
                <a:solidFill>
                  <a:srgbClr val="374151"/>
                </a:solidFill>
                <a:effectLst/>
                <a:latin typeface="Söhne"/>
              </a:rPr>
              <a:t>Without scaling, these features have different scales and magnitudes. </a:t>
            </a:r>
          </a:p>
          <a:p>
            <a:pPr algn="l"/>
            <a:r>
              <a:rPr lang="en-US" b="0" i="0" dirty="0">
                <a:solidFill>
                  <a:srgbClr val="374151"/>
                </a:solidFill>
                <a:effectLst/>
                <a:latin typeface="Söhne"/>
              </a:rPr>
              <a:t>After standard scaling, the data will be transformed as follows:</a:t>
            </a:r>
          </a:p>
          <a:p>
            <a:pPr algn="l">
              <a:buFont typeface="Arial" panose="020B0604020202020204" pitchFamily="34" charset="0"/>
              <a:buChar char="•"/>
            </a:pPr>
            <a:r>
              <a:rPr lang="en-US" b="0" i="0" dirty="0">
                <a:solidFill>
                  <a:srgbClr val="374151"/>
                </a:solidFill>
                <a:effectLst/>
                <a:latin typeface="Söhne"/>
              </a:rPr>
              <a:t>Person A (Standardized): Income = 1, Age = -1</a:t>
            </a:r>
          </a:p>
          <a:p>
            <a:pPr algn="l">
              <a:buFont typeface="Arial" panose="020B0604020202020204" pitchFamily="34" charset="0"/>
              <a:buChar char="•"/>
            </a:pPr>
            <a:r>
              <a:rPr lang="en-US" b="0" i="0" dirty="0">
                <a:solidFill>
                  <a:srgbClr val="374151"/>
                </a:solidFill>
                <a:effectLst/>
                <a:latin typeface="Söhne"/>
              </a:rPr>
              <a:t>Person B (Standardized): Income = -1, Age = 1</a:t>
            </a:r>
          </a:p>
          <a:p>
            <a:pPr algn="l"/>
            <a:r>
              <a:rPr lang="en-US" b="0" i="0" dirty="0">
                <a:solidFill>
                  <a:srgbClr val="374151"/>
                </a:solidFill>
                <a:effectLst/>
                <a:latin typeface="Söhne"/>
              </a:rPr>
              <a:t>Now, the data is centered around 0 and has a standard deviation of 1 for both features, making them directly comparable and suitable for machine learning algorithms.</a:t>
            </a:r>
          </a:p>
        </p:txBody>
      </p:sp>
    </p:spTree>
    <p:extLst>
      <p:ext uri="{BB962C8B-B14F-4D97-AF65-F5344CB8AC3E}">
        <p14:creationId xmlns:p14="http://schemas.microsoft.com/office/powerpoint/2010/main" val="112790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merits and Merits of Social Media - Jarvee">
            <a:extLst>
              <a:ext uri="{FF2B5EF4-FFF2-40B4-BE49-F238E27FC236}">
                <a16:creationId xmlns:a16="http://schemas.microsoft.com/office/drawing/2014/main" id="{4B82B4D0-58DB-7907-323E-9AB97CB921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17" t="13116" r="59017" b="2"/>
          <a:stretch/>
        </p:blipFill>
        <p:spPr bwMode="auto">
          <a:xfrm>
            <a:off x="9860694" y="3972231"/>
            <a:ext cx="2331305" cy="29939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D878EC-3094-8FE7-A5FB-3FD21BA08844}"/>
              </a:ext>
            </a:extLst>
          </p:cNvPr>
          <p:cNvSpPr txBox="1"/>
          <p:nvPr/>
        </p:nvSpPr>
        <p:spPr>
          <a:xfrm>
            <a:off x="773348" y="907019"/>
            <a:ext cx="11220856" cy="869469"/>
          </a:xfrm>
          <a:prstGeom prst="rect">
            <a:avLst/>
          </a:prstGeom>
          <a:noFill/>
        </p:spPr>
        <p:txBody>
          <a:bodyPr wrap="square">
            <a:spAutoFit/>
          </a:bodyPr>
          <a:lstStyle/>
          <a:p>
            <a:pPr>
              <a:spcBef>
                <a:spcPts val="0"/>
              </a:spcBef>
              <a:spcAft>
                <a:spcPts val="300"/>
              </a:spcAft>
            </a:pPr>
            <a:r>
              <a:rPr lang="en-US" sz="2400" b="1" dirty="0"/>
              <a:t>3. Standard Scaling approach: </a:t>
            </a:r>
          </a:p>
          <a:p>
            <a:pPr>
              <a:spcBef>
                <a:spcPts val="0"/>
              </a:spcBef>
              <a:spcAft>
                <a:spcPts val="300"/>
              </a:spcAft>
            </a:pPr>
            <a:r>
              <a:rPr lang="en-US" sz="2400" b="1" dirty="0"/>
              <a:t>Characteristic of scaled data, Merit and Demerit of this technique </a:t>
            </a:r>
          </a:p>
        </p:txBody>
      </p:sp>
      <p:sp>
        <p:nvSpPr>
          <p:cNvPr id="8" name="TextBox 7">
            <a:extLst>
              <a:ext uri="{FF2B5EF4-FFF2-40B4-BE49-F238E27FC236}">
                <a16:creationId xmlns:a16="http://schemas.microsoft.com/office/drawing/2014/main" id="{AE51EE8D-35DE-A996-B9D6-E1A6050A5087}"/>
              </a:ext>
            </a:extLst>
          </p:cNvPr>
          <p:cNvSpPr txBox="1"/>
          <p:nvPr/>
        </p:nvSpPr>
        <p:spPr>
          <a:xfrm>
            <a:off x="551232" y="1922808"/>
            <a:ext cx="10608381" cy="2862322"/>
          </a:xfrm>
          <a:prstGeom prst="rect">
            <a:avLst/>
          </a:prstGeom>
          <a:noFill/>
        </p:spPr>
        <p:txBody>
          <a:bodyPr wrap="square">
            <a:spAutoFit/>
          </a:bodyPr>
          <a:lstStyle/>
          <a:p>
            <a:pPr algn="just"/>
            <a:r>
              <a:rPr lang="en-IN" b="1" i="0" dirty="0">
                <a:effectLst/>
                <a:latin typeface="Söhne"/>
              </a:rPr>
              <a:t>Merits of Standard Scaling:</a:t>
            </a:r>
            <a:endParaRPr lang="en-US" b="1" i="0" dirty="0">
              <a:solidFill>
                <a:srgbClr val="374151"/>
              </a:solidFill>
              <a:effectLst/>
              <a:latin typeface="Söhne"/>
            </a:endParaRPr>
          </a:p>
          <a:p>
            <a:pPr algn="just">
              <a:buFont typeface="+mj-lt"/>
              <a:buAutoNum type="arabicPeriod"/>
            </a:pPr>
            <a:r>
              <a:rPr lang="en-US" b="1" i="0" dirty="0">
                <a:solidFill>
                  <a:srgbClr val="374151"/>
                </a:solidFill>
                <a:effectLst/>
                <a:latin typeface="Söhne"/>
              </a:rPr>
              <a:t>Mean and Variance Preservation:</a:t>
            </a:r>
            <a:r>
              <a:rPr lang="en-US" b="0" i="0" dirty="0">
                <a:solidFill>
                  <a:srgbClr val="374151"/>
                </a:solidFill>
                <a:effectLst/>
                <a:latin typeface="Söhne"/>
              </a:rPr>
              <a:t> Standard Scaling preserves the mean and variance of the original data. This can be useful when working with algorithms that assume data is normally distributed or when you want to compare features on a common scale.</a:t>
            </a:r>
          </a:p>
          <a:p>
            <a:pPr algn="just">
              <a:buFont typeface="+mj-lt"/>
              <a:buAutoNum type="arabicPeriod"/>
            </a:pPr>
            <a:endParaRPr lang="en-US" b="0" i="0" dirty="0">
              <a:solidFill>
                <a:srgbClr val="374151"/>
              </a:solidFill>
              <a:effectLst/>
              <a:latin typeface="Söhne"/>
            </a:endParaRPr>
          </a:p>
          <a:p>
            <a:pPr algn="just">
              <a:buFont typeface="+mj-lt"/>
              <a:buAutoNum type="arabicPeriod"/>
            </a:pPr>
            <a:r>
              <a:rPr lang="en-US" b="1" i="0" dirty="0">
                <a:solidFill>
                  <a:srgbClr val="374151"/>
                </a:solidFill>
                <a:effectLst/>
                <a:latin typeface="Söhne"/>
              </a:rPr>
              <a:t>Robust to Outliers:</a:t>
            </a:r>
            <a:r>
              <a:rPr lang="en-US" b="0" i="0" dirty="0">
                <a:solidFill>
                  <a:srgbClr val="374151"/>
                </a:solidFill>
                <a:effectLst/>
                <a:latin typeface="Söhne"/>
              </a:rPr>
              <a:t> Standard Scaling is less affected by outliers compared to Min-Max scaling. Outliers have less influence on the mean and standard deviation than they do on the range of values.</a:t>
            </a:r>
          </a:p>
          <a:p>
            <a:pPr algn="just">
              <a:buFont typeface="+mj-lt"/>
              <a:buAutoNum type="arabicPeriod"/>
            </a:pPr>
            <a:endParaRPr lang="en-US" b="0" i="0" dirty="0">
              <a:solidFill>
                <a:srgbClr val="374151"/>
              </a:solidFill>
              <a:effectLst/>
              <a:latin typeface="Söhne"/>
            </a:endParaRPr>
          </a:p>
          <a:p>
            <a:pPr algn="just">
              <a:buFont typeface="+mj-lt"/>
              <a:buAutoNum type="arabicPeriod"/>
            </a:pPr>
            <a:r>
              <a:rPr lang="en-US" b="1" i="0" dirty="0">
                <a:solidFill>
                  <a:srgbClr val="374151"/>
                </a:solidFill>
                <a:effectLst/>
                <a:latin typeface="Söhne"/>
              </a:rPr>
              <a:t>Interpretability:</a:t>
            </a:r>
            <a:r>
              <a:rPr lang="en-US" b="0" i="0" dirty="0">
                <a:solidFill>
                  <a:srgbClr val="374151"/>
                </a:solidFill>
                <a:effectLst/>
                <a:latin typeface="Söhne"/>
              </a:rPr>
              <a:t> The scaled data is easy to interpret. A value of 0 means the data point is at the mean, positive values indicate data points above the mean, and negative values indicate data points below the mean.</a:t>
            </a:r>
          </a:p>
        </p:txBody>
      </p:sp>
    </p:spTree>
    <p:extLst>
      <p:ext uri="{BB962C8B-B14F-4D97-AF65-F5344CB8AC3E}">
        <p14:creationId xmlns:p14="http://schemas.microsoft.com/office/powerpoint/2010/main" val="358898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763516" y="916851"/>
            <a:ext cx="11220856" cy="869469"/>
          </a:xfrm>
          <a:prstGeom prst="rect">
            <a:avLst/>
          </a:prstGeom>
          <a:noFill/>
        </p:spPr>
        <p:txBody>
          <a:bodyPr wrap="square">
            <a:spAutoFit/>
          </a:bodyPr>
          <a:lstStyle/>
          <a:p>
            <a:pPr>
              <a:spcBef>
                <a:spcPts val="0"/>
              </a:spcBef>
              <a:spcAft>
                <a:spcPts val="300"/>
              </a:spcAft>
            </a:pPr>
            <a:r>
              <a:rPr lang="en-US" sz="2400" b="1" dirty="0"/>
              <a:t>3. Standard Scaling approach: </a:t>
            </a:r>
          </a:p>
          <a:p>
            <a:pPr>
              <a:spcBef>
                <a:spcPts val="0"/>
              </a:spcBef>
              <a:spcAft>
                <a:spcPts val="300"/>
              </a:spcAft>
            </a:pPr>
            <a:r>
              <a:rPr lang="en-US" sz="2400" b="1" dirty="0"/>
              <a:t>Characteristic of scaled data, Merit and Demerit of this technique </a:t>
            </a:r>
          </a:p>
        </p:txBody>
      </p:sp>
      <p:sp>
        <p:nvSpPr>
          <p:cNvPr id="3" name="TextBox 2">
            <a:extLst>
              <a:ext uri="{FF2B5EF4-FFF2-40B4-BE49-F238E27FC236}">
                <a16:creationId xmlns:a16="http://schemas.microsoft.com/office/drawing/2014/main" id="{3E9DDAAE-0577-711E-2F80-CD1A2D48A231}"/>
              </a:ext>
            </a:extLst>
          </p:cNvPr>
          <p:cNvSpPr txBox="1"/>
          <p:nvPr/>
        </p:nvSpPr>
        <p:spPr>
          <a:xfrm>
            <a:off x="485572" y="2136338"/>
            <a:ext cx="11220855" cy="3139321"/>
          </a:xfrm>
          <a:prstGeom prst="rect">
            <a:avLst/>
          </a:prstGeom>
          <a:noFill/>
        </p:spPr>
        <p:txBody>
          <a:bodyPr wrap="square">
            <a:spAutoFit/>
          </a:bodyPr>
          <a:lstStyle/>
          <a:p>
            <a:pPr algn="l"/>
            <a:r>
              <a:rPr lang="en-US" b="1" i="0" dirty="0">
                <a:solidFill>
                  <a:srgbClr val="374151"/>
                </a:solidFill>
                <a:effectLst/>
                <a:latin typeface="Söhne"/>
              </a:rPr>
              <a:t>Demerits of Standard Scaling: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Loss of Information for Non-Normal Data:</a:t>
            </a:r>
            <a:r>
              <a:rPr lang="en-US" b="0" i="0" dirty="0">
                <a:solidFill>
                  <a:srgbClr val="374151"/>
                </a:solidFill>
                <a:effectLst/>
                <a:latin typeface="Söhne"/>
              </a:rPr>
              <a:t> Standard Scaling assumes that your data is normally distributed. If your data is not normally distributed, the transformation may not be appropriate, and it could lead to a loss of information. Other scaling methods like Min-Max scaling may be more suitable in such cases.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Sensitive to Outliers:</a:t>
            </a:r>
            <a:r>
              <a:rPr lang="en-US" b="0" i="0" dirty="0">
                <a:solidFill>
                  <a:srgbClr val="374151"/>
                </a:solidFill>
                <a:effectLst/>
                <a:latin typeface="Söhne"/>
              </a:rPr>
              <a:t> While Standard Scaling is less sensitive to outliers than Min-Max scaling, extreme outliers can still affect the mean and standard deviation, potentially leading to inaccurate scaling.</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Not Suitable for Sparse Data:</a:t>
            </a:r>
            <a:r>
              <a:rPr lang="en-US" b="0" i="0" dirty="0">
                <a:solidFill>
                  <a:srgbClr val="374151"/>
                </a:solidFill>
                <a:effectLst/>
                <a:latin typeface="Söhne"/>
              </a:rPr>
              <a:t> In the case of sparse datasets with many zero values, standardization can result in division by very small standard deviations, which may lead to numerical instability. In such cases, other scaling methods like Max-Abs scaling may be more appropriate.</a:t>
            </a:r>
          </a:p>
        </p:txBody>
      </p:sp>
      <p:pic>
        <p:nvPicPr>
          <p:cNvPr id="5" name="Picture 2" descr="Demerits and Merits of Social Media - Jarvee">
            <a:extLst>
              <a:ext uri="{FF2B5EF4-FFF2-40B4-BE49-F238E27FC236}">
                <a16:creationId xmlns:a16="http://schemas.microsoft.com/office/drawing/2014/main" id="{47901F4E-F0D9-FFC9-2744-B1C75533F4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58" t="151" r="242" b="-151"/>
          <a:stretch/>
        </p:blipFill>
        <p:spPr bwMode="auto">
          <a:xfrm>
            <a:off x="10835321" y="5106110"/>
            <a:ext cx="1273664" cy="120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79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917111"/>
            <a:ext cx="9696045" cy="869469"/>
          </a:xfrm>
          <a:prstGeom prst="rect">
            <a:avLst/>
          </a:prstGeom>
          <a:noFill/>
        </p:spPr>
        <p:txBody>
          <a:bodyPr wrap="square">
            <a:spAutoFit/>
          </a:bodyPr>
          <a:lstStyle/>
          <a:p>
            <a:pPr>
              <a:spcBef>
                <a:spcPts val="0"/>
              </a:spcBef>
              <a:spcAft>
                <a:spcPts val="300"/>
              </a:spcAft>
            </a:pPr>
            <a:r>
              <a:rPr lang="en-US" sz="2400" b="1" dirty="0"/>
              <a:t>4. Minmax Scaling approach: </a:t>
            </a:r>
          </a:p>
          <a:p>
            <a:pPr>
              <a:spcBef>
                <a:spcPts val="0"/>
              </a:spcBef>
              <a:spcAft>
                <a:spcPts val="300"/>
              </a:spcAft>
            </a:pPr>
            <a:r>
              <a:rPr lang="en-US" sz="2400" b="1" dirty="0"/>
              <a:t>Characteristic of scaled data, Merit and Demerit of this technique </a:t>
            </a:r>
          </a:p>
        </p:txBody>
      </p:sp>
      <p:sp>
        <p:nvSpPr>
          <p:cNvPr id="5" name="TextBox 4">
            <a:extLst>
              <a:ext uri="{FF2B5EF4-FFF2-40B4-BE49-F238E27FC236}">
                <a16:creationId xmlns:a16="http://schemas.microsoft.com/office/drawing/2014/main" id="{81E5CC3B-17F3-5289-08DD-83C5151BAA6A}"/>
              </a:ext>
            </a:extLst>
          </p:cNvPr>
          <p:cNvSpPr txBox="1"/>
          <p:nvPr/>
        </p:nvSpPr>
        <p:spPr>
          <a:xfrm>
            <a:off x="821987" y="2020711"/>
            <a:ext cx="10734473" cy="3970318"/>
          </a:xfrm>
          <a:prstGeom prst="rect">
            <a:avLst/>
          </a:prstGeom>
          <a:noFill/>
        </p:spPr>
        <p:txBody>
          <a:bodyPr wrap="square">
            <a:spAutoFit/>
          </a:bodyPr>
          <a:lstStyle/>
          <a:p>
            <a:pPr algn="l"/>
            <a:r>
              <a:rPr lang="en-US" b="0" i="0" dirty="0">
                <a:effectLst/>
                <a:latin typeface="Söhne"/>
              </a:rPr>
              <a:t>Min-Max scaling, also known as normalization, is a data preprocessing technique that transforms your data to a specific range, typically between 0 and 1. </a:t>
            </a:r>
          </a:p>
          <a:p>
            <a:pPr algn="l"/>
            <a:r>
              <a:rPr lang="en-US" b="0" i="0" dirty="0">
                <a:effectLst/>
                <a:latin typeface="Söhne"/>
              </a:rPr>
              <a:t>This approach scales your data to a specific minimum and maximum value, making it more suitable for machine learning algorithms that require all features to be on the same scale. </a:t>
            </a:r>
          </a:p>
          <a:p>
            <a:pPr algn="l"/>
            <a:endParaRPr lang="en-US" b="0" i="0" dirty="0">
              <a:effectLst/>
              <a:latin typeface="Söhne"/>
            </a:endParaRPr>
          </a:p>
          <a:p>
            <a:pPr algn="l"/>
            <a:r>
              <a:rPr lang="en-US" b="1" i="0" dirty="0">
                <a:effectLst/>
                <a:latin typeface="Söhne"/>
              </a:rPr>
              <a:t>Characteristics of Min-Max Scaled Data:</a:t>
            </a:r>
            <a:endParaRPr lang="en-US" b="0" i="0" dirty="0">
              <a:effectLst/>
              <a:latin typeface="Söhne"/>
            </a:endParaRPr>
          </a:p>
          <a:p>
            <a:pPr algn="l">
              <a:buFont typeface="+mj-lt"/>
              <a:buAutoNum type="arabicPeriod"/>
            </a:pPr>
            <a:r>
              <a:rPr lang="en-US" b="1" i="0" dirty="0">
                <a:effectLst/>
                <a:latin typeface="Söhne"/>
              </a:rPr>
              <a:t>Range:</a:t>
            </a:r>
            <a:r>
              <a:rPr lang="en-US" b="0" i="0" dirty="0">
                <a:effectLst/>
                <a:latin typeface="Söhne"/>
              </a:rPr>
              <a:t> After Min-Max scaling, the data is rescaled to a specified range, typically between 0 and 1, although you can choose a different range if needed.</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Linear Transformation:</a:t>
            </a:r>
            <a:r>
              <a:rPr lang="en-US" b="0" i="0" dirty="0">
                <a:effectLst/>
                <a:latin typeface="Söhne"/>
              </a:rPr>
              <a:t> Min-Max scaling performs a linear transformation that preserves the relative distances between data points.</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Uniform Scale:</a:t>
            </a:r>
            <a:r>
              <a:rPr lang="en-US" b="0" i="0" dirty="0">
                <a:effectLst/>
                <a:latin typeface="Söhne"/>
              </a:rPr>
              <a:t> All features are scaled uniformly to the same range, which ensures that no feature dominates due to its original scale.</a:t>
            </a:r>
          </a:p>
        </p:txBody>
      </p:sp>
    </p:spTree>
    <p:extLst>
      <p:ext uri="{BB962C8B-B14F-4D97-AF65-F5344CB8AC3E}">
        <p14:creationId xmlns:p14="http://schemas.microsoft.com/office/powerpoint/2010/main" val="194868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ADE009-4DDA-6CC2-ADEF-3856B9016BA7}"/>
              </a:ext>
            </a:extLst>
          </p:cNvPr>
          <p:cNvSpPr txBox="1"/>
          <p:nvPr/>
        </p:nvSpPr>
        <p:spPr>
          <a:xfrm>
            <a:off x="821987" y="1861798"/>
            <a:ext cx="10452370" cy="2585323"/>
          </a:xfrm>
          <a:prstGeom prst="rect">
            <a:avLst/>
          </a:prstGeom>
          <a:noFill/>
        </p:spPr>
        <p:txBody>
          <a:bodyPr wrap="square">
            <a:spAutoFit/>
          </a:bodyPr>
          <a:lstStyle/>
          <a:p>
            <a:pPr algn="l"/>
            <a:r>
              <a:rPr lang="en-US" b="1" i="0" dirty="0">
                <a:solidFill>
                  <a:srgbClr val="374151"/>
                </a:solidFill>
                <a:effectLst/>
                <a:latin typeface="Söhne"/>
              </a:rPr>
              <a:t>Merits of Min-Max Scaling: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Scale Invariance:</a:t>
            </a:r>
            <a:r>
              <a:rPr lang="en-US" b="0" i="0" dirty="0">
                <a:solidFill>
                  <a:srgbClr val="374151"/>
                </a:solidFill>
                <a:effectLst/>
                <a:latin typeface="Söhne"/>
              </a:rPr>
              <a:t> Min-Max scaling makes the data scale-invariant, ensuring that the magnitude of the original values does not affect the results, similar to standard scaling.</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Easy Interpretation:</a:t>
            </a:r>
            <a:r>
              <a:rPr lang="en-US" b="0" i="0" dirty="0">
                <a:solidFill>
                  <a:srgbClr val="374151"/>
                </a:solidFill>
                <a:effectLst/>
                <a:latin typeface="Söhne"/>
              </a:rPr>
              <a:t> After Min-Max scaling, the data is interpretable because the scaled values still retain a clear relationship with the original data range. Values between 0 and 1 are easily understood.</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Preserves Relationships:</a:t>
            </a:r>
            <a:r>
              <a:rPr lang="en-US" b="0" i="0" dirty="0">
                <a:solidFill>
                  <a:srgbClr val="374151"/>
                </a:solidFill>
                <a:effectLst/>
                <a:latin typeface="Söhne"/>
              </a:rPr>
              <a:t> Min-Max scaling preserves relationships between data points, as it performs a linear transformation without changing the shape of the distribution.</a:t>
            </a:r>
          </a:p>
        </p:txBody>
      </p:sp>
      <p:sp>
        <p:nvSpPr>
          <p:cNvPr id="6" name="TextBox 5">
            <a:extLst>
              <a:ext uri="{FF2B5EF4-FFF2-40B4-BE49-F238E27FC236}">
                <a16:creationId xmlns:a16="http://schemas.microsoft.com/office/drawing/2014/main" id="{D031FBEB-FB9C-0D58-22B3-913E939DCAE9}"/>
              </a:ext>
            </a:extLst>
          </p:cNvPr>
          <p:cNvSpPr txBox="1"/>
          <p:nvPr/>
        </p:nvSpPr>
        <p:spPr>
          <a:xfrm>
            <a:off x="821987" y="868472"/>
            <a:ext cx="9696045" cy="869469"/>
          </a:xfrm>
          <a:prstGeom prst="rect">
            <a:avLst/>
          </a:prstGeom>
          <a:noFill/>
        </p:spPr>
        <p:txBody>
          <a:bodyPr wrap="square">
            <a:spAutoFit/>
          </a:bodyPr>
          <a:lstStyle/>
          <a:p>
            <a:pPr>
              <a:spcBef>
                <a:spcPts val="0"/>
              </a:spcBef>
              <a:spcAft>
                <a:spcPts val="300"/>
              </a:spcAft>
            </a:pPr>
            <a:r>
              <a:rPr lang="en-US" sz="2400" b="1" dirty="0"/>
              <a:t>4. Minmax Scaling approach: </a:t>
            </a:r>
          </a:p>
          <a:p>
            <a:pPr>
              <a:spcBef>
                <a:spcPts val="0"/>
              </a:spcBef>
              <a:spcAft>
                <a:spcPts val="300"/>
              </a:spcAft>
            </a:pPr>
            <a:r>
              <a:rPr lang="en-US" sz="2400" b="1" dirty="0"/>
              <a:t>Characteristic of scaled data, Merit and Demerit of this technique </a:t>
            </a:r>
          </a:p>
        </p:txBody>
      </p:sp>
      <p:pic>
        <p:nvPicPr>
          <p:cNvPr id="7" name="Picture 2" descr="Demerits and Merits of Social Media - Jarvee">
            <a:extLst>
              <a:ext uri="{FF2B5EF4-FFF2-40B4-BE49-F238E27FC236}">
                <a16:creationId xmlns:a16="http://schemas.microsoft.com/office/drawing/2014/main" id="{6FBB552E-40A8-958F-6FD7-8C6658E52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59" t="966" r="53259" b="-966"/>
          <a:stretch/>
        </p:blipFill>
        <p:spPr bwMode="auto">
          <a:xfrm>
            <a:off x="9762979" y="4574937"/>
            <a:ext cx="2429021" cy="230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0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BAE439-6AAD-90A5-7BB9-ED7D21859A96}"/>
              </a:ext>
            </a:extLst>
          </p:cNvPr>
          <p:cNvSpPr txBox="1"/>
          <p:nvPr/>
        </p:nvSpPr>
        <p:spPr>
          <a:xfrm>
            <a:off x="821987" y="2274838"/>
            <a:ext cx="7102813" cy="2585323"/>
          </a:xfrm>
          <a:prstGeom prst="rect">
            <a:avLst/>
          </a:prstGeom>
          <a:noFill/>
        </p:spPr>
        <p:txBody>
          <a:bodyPr wrap="square">
            <a:spAutoFit/>
          </a:bodyPr>
          <a:lstStyle/>
          <a:p>
            <a:pPr algn="l"/>
            <a:r>
              <a:rPr lang="en-US" b="1" i="0" dirty="0">
                <a:solidFill>
                  <a:srgbClr val="374151"/>
                </a:solidFill>
                <a:effectLst/>
                <a:latin typeface="Söhne"/>
              </a:rPr>
              <a:t>Demerits of Min-Max Scaling: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Sensitivity to Outliers:</a:t>
            </a:r>
            <a:r>
              <a:rPr lang="en-US" b="0" i="0" dirty="0">
                <a:solidFill>
                  <a:srgbClr val="374151"/>
                </a:solidFill>
                <a:effectLst/>
                <a:latin typeface="Söhne"/>
              </a:rPr>
              <a:t> Like standard scaling, Min-Max scaling can be sensitive to outliers. Outliers can significantly affect the range and may lead to issues in the scaled data.</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Not Suitable for All Distributions:</a:t>
            </a:r>
            <a:r>
              <a:rPr lang="en-US" b="0" i="0" dirty="0">
                <a:solidFill>
                  <a:srgbClr val="374151"/>
                </a:solidFill>
                <a:effectLst/>
                <a:latin typeface="Söhne"/>
              </a:rPr>
              <a:t> Min-Max scaling assumes that the data is distributed within a specified range. If your data is not distributed uniformly, or if it contains extreme outliers, Min-Max scaling may not be appropriate.</a:t>
            </a:r>
          </a:p>
        </p:txBody>
      </p:sp>
      <p:sp>
        <p:nvSpPr>
          <p:cNvPr id="6" name="TextBox 5">
            <a:extLst>
              <a:ext uri="{FF2B5EF4-FFF2-40B4-BE49-F238E27FC236}">
                <a16:creationId xmlns:a16="http://schemas.microsoft.com/office/drawing/2014/main" id="{B5AE2209-B17D-57F1-3C20-4267C785F6BC}"/>
              </a:ext>
            </a:extLst>
          </p:cNvPr>
          <p:cNvSpPr txBox="1"/>
          <p:nvPr/>
        </p:nvSpPr>
        <p:spPr>
          <a:xfrm>
            <a:off x="821987" y="849016"/>
            <a:ext cx="9696045" cy="869469"/>
          </a:xfrm>
          <a:prstGeom prst="rect">
            <a:avLst/>
          </a:prstGeom>
          <a:noFill/>
        </p:spPr>
        <p:txBody>
          <a:bodyPr wrap="square">
            <a:spAutoFit/>
          </a:bodyPr>
          <a:lstStyle/>
          <a:p>
            <a:pPr>
              <a:spcBef>
                <a:spcPts val="0"/>
              </a:spcBef>
              <a:spcAft>
                <a:spcPts val="300"/>
              </a:spcAft>
            </a:pPr>
            <a:r>
              <a:rPr lang="en-US" sz="2400" b="1" dirty="0"/>
              <a:t>4. Minmax Scaling approach: </a:t>
            </a:r>
          </a:p>
          <a:p>
            <a:pPr>
              <a:spcBef>
                <a:spcPts val="0"/>
              </a:spcBef>
              <a:spcAft>
                <a:spcPts val="300"/>
              </a:spcAft>
            </a:pPr>
            <a:r>
              <a:rPr lang="en-US" sz="2400" b="1" dirty="0"/>
              <a:t>Characteristic of scaled data, Merit and Demerit of this technique </a:t>
            </a:r>
          </a:p>
        </p:txBody>
      </p:sp>
      <p:pic>
        <p:nvPicPr>
          <p:cNvPr id="7" name="Picture 2" descr="Demerits and Merits of Social Media - Jarvee">
            <a:extLst>
              <a:ext uri="{FF2B5EF4-FFF2-40B4-BE49-F238E27FC236}">
                <a16:creationId xmlns:a16="http://schemas.microsoft.com/office/drawing/2014/main" id="{FE4A368B-00D9-8B47-6932-1DCDA00244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58" t="151" r="242" b="-151"/>
          <a:stretch/>
        </p:blipFill>
        <p:spPr bwMode="auto">
          <a:xfrm>
            <a:off x="8016238" y="1718485"/>
            <a:ext cx="4175762" cy="394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7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43F687-8AFF-EDF2-1F24-E009BB63CAB9}"/>
              </a:ext>
            </a:extLst>
          </p:cNvPr>
          <p:cNvSpPr>
            <a:spLocks noGrp="1"/>
          </p:cNvSpPr>
          <p:nvPr>
            <p:ph idx="1"/>
          </p:nvPr>
        </p:nvSpPr>
        <p:spPr>
          <a:xfrm>
            <a:off x="838200" y="1846162"/>
            <a:ext cx="10515600" cy="4351338"/>
          </a:xfrm>
        </p:spPr>
        <p:txBody>
          <a:bodyPr/>
          <a:lstStyle/>
          <a:p>
            <a:r>
              <a:rPr lang="en-US" b="0" i="0" dirty="0">
                <a:solidFill>
                  <a:srgbClr val="374151"/>
                </a:solidFill>
                <a:effectLst/>
                <a:latin typeface="Söhne"/>
              </a:rPr>
              <a:t>The Normalizer scaling approach is a data preprocessing technique that scales individual data points (rows) rather than features (columns). It is used to scale the values within each row to a common scale, typically by rescaling them to have a magnitude of 1 (L2 norm) or to be within a specific range. </a:t>
            </a:r>
            <a:endParaRPr lang="en-IN" dirty="0"/>
          </a:p>
        </p:txBody>
      </p:sp>
      <p:sp>
        <p:nvSpPr>
          <p:cNvPr id="5" name="TextBox 4">
            <a:extLst>
              <a:ext uri="{FF2B5EF4-FFF2-40B4-BE49-F238E27FC236}">
                <a16:creationId xmlns:a16="http://schemas.microsoft.com/office/drawing/2014/main" id="{0CAA58C0-1BF9-6703-DC30-710E9A12A273}"/>
              </a:ext>
            </a:extLst>
          </p:cNvPr>
          <p:cNvSpPr txBox="1"/>
          <p:nvPr/>
        </p:nvSpPr>
        <p:spPr>
          <a:xfrm>
            <a:off x="838200" y="3111441"/>
            <a:ext cx="11117094" cy="2308324"/>
          </a:xfrm>
          <a:prstGeom prst="rect">
            <a:avLst/>
          </a:prstGeom>
          <a:noFill/>
        </p:spPr>
        <p:txBody>
          <a:bodyPr wrap="square">
            <a:spAutoFit/>
          </a:bodyPr>
          <a:lstStyle/>
          <a:p>
            <a:pPr algn="l"/>
            <a:r>
              <a:rPr lang="en-US" b="1" i="0" dirty="0">
                <a:solidFill>
                  <a:srgbClr val="374151"/>
                </a:solidFill>
                <a:effectLst/>
                <a:latin typeface="Söhne"/>
              </a:rPr>
              <a:t>Characteristics of Normalized Data:</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Row-wise Scaling:</a:t>
            </a:r>
            <a:r>
              <a:rPr lang="en-US" b="0" i="0" dirty="0">
                <a:solidFill>
                  <a:srgbClr val="374151"/>
                </a:solidFill>
                <a:effectLst/>
                <a:latin typeface="Söhne"/>
              </a:rPr>
              <a:t> Normalizer scales data points (rows) individually, treating each row as an independent entity.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Magnitude-Based Scaling:</a:t>
            </a:r>
            <a:r>
              <a:rPr lang="en-US" b="0" i="0" dirty="0">
                <a:solidFill>
                  <a:srgbClr val="374151"/>
                </a:solidFill>
                <a:effectLst/>
                <a:latin typeface="Söhne"/>
              </a:rPr>
              <a:t> The primary goal of normalization is to adjust the magnitude of each data point to a common scale. This is often achieved by ensuring that the L2 norm (Euclidean norm) of each row is 1.</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Direction Preservation:</a:t>
            </a:r>
            <a:r>
              <a:rPr lang="en-US" b="0" i="0" dirty="0">
                <a:solidFill>
                  <a:srgbClr val="374151"/>
                </a:solidFill>
                <a:effectLst/>
                <a:latin typeface="Söhne"/>
              </a:rPr>
              <a:t> While the magnitude of each row is adjusted, the direction (orientation) of each data point remains the same.</a:t>
            </a:r>
          </a:p>
        </p:txBody>
      </p:sp>
      <p:sp>
        <p:nvSpPr>
          <p:cNvPr id="3" name="TextBox 2">
            <a:extLst>
              <a:ext uri="{FF2B5EF4-FFF2-40B4-BE49-F238E27FC236}">
                <a16:creationId xmlns:a16="http://schemas.microsoft.com/office/drawing/2014/main" id="{D437D385-EF21-533E-F17D-F1E9CC5AD3BC}"/>
              </a:ext>
            </a:extLst>
          </p:cNvPr>
          <p:cNvSpPr txBox="1"/>
          <p:nvPr/>
        </p:nvSpPr>
        <p:spPr>
          <a:xfrm>
            <a:off x="1024127" y="585216"/>
            <a:ext cx="11167869" cy="1499616"/>
          </a:xfrm>
          <a:prstGeom prst="rect">
            <a:avLst/>
          </a:prstGeom>
        </p:spPr>
        <p:txBody>
          <a:bodyPr vert="horz" lIns="91440" tIns="45720" rIns="91440" bIns="45720" rtlCol="0" anchor="ctr">
            <a:normAutofit/>
          </a:bodyPr>
          <a:lstStyle/>
          <a:p>
            <a:pPr defTabSz="914400">
              <a:lnSpc>
                <a:spcPct val="80000"/>
              </a:lnSpc>
              <a:spcBef>
                <a:spcPct val="0"/>
              </a:spcBef>
              <a:spcAft>
                <a:spcPts val="300"/>
              </a:spcAft>
            </a:pPr>
            <a:r>
              <a:rPr lang="en-US" sz="2800" b="1" cap="all" spc="100" dirty="0">
                <a:solidFill>
                  <a:schemeClr val="tx1">
                    <a:lumMod val="95000"/>
                    <a:lumOff val="5000"/>
                  </a:schemeClr>
                </a:solidFill>
                <a:latin typeface="+mj-lt"/>
                <a:ea typeface="+mj-ea"/>
                <a:cs typeface="+mj-cs"/>
              </a:rPr>
              <a:t>5. Normalizer Scaling approach: </a:t>
            </a:r>
          </a:p>
          <a:p>
            <a:pPr defTabSz="914400">
              <a:lnSpc>
                <a:spcPct val="80000"/>
              </a:lnSpc>
              <a:spcBef>
                <a:spcPct val="0"/>
              </a:spcBef>
              <a:spcAft>
                <a:spcPts val="300"/>
              </a:spcAft>
            </a:pPr>
            <a:r>
              <a:rPr lang="en-US" sz="2800" b="1" cap="all" spc="100" dirty="0">
                <a:solidFill>
                  <a:schemeClr val="tx1">
                    <a:lumMod val="95000"/>
                    <a:lumOff val="5000"/>
                  </a:schemeClr>
                </a:solidFill>
                <a:latin typeface="+mj-lt"/>
                <a:ea typeface="+mj-ea"/>
                <a:cs typeface="+mj-cs"/>
              </a:rPr>
              <a:t>Characteristic of scaled data, Merit and Demerit of this technique </a:t>
            </a:r>
          </a:p>
        </p:txBody>
      </p:sp>
    </p:spTree>
    <p:extLst>
      <p:ext uri="{BB962C8B-B14F-4D97-AF65-F5344CB8AC3E}">
        <p14:creationId xmlns:p14="http://schemas.microsoft.com/office/powerpoint/2010/main" val="412971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5" name="Straight Connector 4104">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D878EC-3094-8FE7-A5FB-3FD21BA08844}"/>
              </a:ext>
            </a:extLst>
          </p:cNvPr>
          <p:cNvSpPr txBox="1"/>
          <p:nvPr/>
        </p:nvSpPr>
        <p:spPr>
          <a:xfrm>
            <a:off x="1024127" y="585216"/>
            <a:ext cx="11167869" cy="1499616"/>
          </a:xfrm>
          <a:prstGeom prst="rect">
            <a:avLst/>
          </a:prstGeom>
        </p:spPr>
        <p:txBody>
          <a:bodyPr vert="horz" lIns="91440" tIns="45720" rIns="91440" bIns="45720" rtlCol="0" anchor="ctr">
            <a:normAutofit/>
          </a:bodyPr>
          <a:lstStyle/>
          <a:p>
            <a:pPr defTabSz="914400">
              <a:lnSpc>
                <a:spcPct val="80000"/>
              </a:lnSpc>
              <a:spcBef>
                <a:spcPct val="0"/>
              </a:spcBef>
              <a:spcAft>
                <a:spcPts val="300"/>
              </a:spcAft>
            </a:pPr>
            <a:r>
              <a:rPr lang="en-US" sz="2800" b="1" cap="all" spc="100" dirty="0">
                <a:solidFill>
                  <a:schemeClr val="tx1">
                    <a:lumMod val="95000"/>
                    <a:lumOff val="5000"/>
                  </a:schemeClr>
                </a:solidFill>
                <a:latin typeface="+mj-lt"/>
                <a:ea typeface="+mj-ea"/>
                <a:cs typeface="+mj-cs"/>
              </a:rPr>
              <a:t>5. Normalizer Scaling approach: </a:t>
            </a:r>
          </a:p>
          <a:p>
            <a:pPr defTabSz="914400">
              <a:lnSpc>
                <a:spcPct val="80000"/>
              </a:lnSpc>
              <a:spcBef>
                <a:spcPct val="0"/>
              </a:spcBef>
              <a:spcAft>
                <a:spcPts val="300"/>
              </a:spcAft>
            </a:pPr>
            <a:r>
              <a:rPr lang="en-US" sz="2800" b="1" cap="all" spc="100" dirty="0">
                <a:solidFill>
                  <a:schemeClr val="tx1">
                    <a:lumMod val="95000"/>
                    <a:lumOff val="5000"/>
                  </a:schemeClr>
                </a:solidFill>
                <a:latin typeface="+mj-lt"/>
                <a:ea typeface="+mj-ea"/>
                <a:cs typeface="+mj-cs"/>
              </a:rPr>
              <a:t>Characteristic of scaled data, Merit and Demerit of this technique </a:t>
            </a:r>
          </a:p>
        </p:txBody>
      </p:sp>
      <p:sp>
        <p:nvSpPr>
          <p:cNvPr id="8" name="TextBox 7">
            <a:extLst>
              <a:ext uri="{FF2B5EF4-FFF2-40B4-BE49-F238E27FC236}">
                <a16:creationId xmlns:a16="http://schemas.microsoft.com/office/drawing/2014/main" id="{C8E81359-2C36-3C2F-5276-2C87FF65B64E}"/>
              </a:ext>
            </a:extLst>
          </p:cNvPr>
          <p:cNvSpPr txBox="1"/>
          <p:nvPr/>
        </p:nvSpPr>
        <p:spPr>
          <a:xfrm>
            <a:off x="265368" y="2008316"/>
            <a:ext cx="8489525" cy="4554716"/>
          </a:xfrm>
          <a:prstGeom prst="rect">
            <a:avLst/>
          </a:prstGeom>
        </p:spPr>
        <p:txBody>
          <a:bodyPr vert="horz" lIns="45720" tIns="45720" rIns="45720" bIns="45720" rtlCol="0">
            <a:normAutofit fontScale="92500" lnSpcReduction="20000"/>
          </a:bodyPr>
          <a:lstStyle/>
          <a:p>
            <a:pPr defTabSz="914400">
              <a:lnSpc>
                <a:spcPct val="120000"/>
              </a:lnSpc>
              <a:spcAft>
                <a:spcPts val="600"/>
              </a:spcAft>
              <a:buClr>
                <a:schemeClr val="accent1"/>
              </a:buClr>
            </a:pPr>
            <a:r>
              <a:rPr lang="en-US" sz="2000" b="1" i="0" dirty="0">
                <a:effectLst/>
                <a:latin typeface="Calibri" panose="020F0502020204030204" pitchFamily="34" charset="0"/>
                <a:ea typeface="Calibri" panose="020F0502020204030204" pitchFamily="34" charset="0"/>
                <a:cs typeface="Calibri" panose="020F0502020204030204" pitchFamily="34" charset="0"/>
              </a:rPr>
              <a:t>Merits of Normalizer Scaling:</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defTabSz="914400">
              <a:lnSpc>
                <a:spcPct val="120000"/>
              </a:lnSpc>
              <a:spcAft>
                <a:spcPts val="600"/>
              </a:spcAft>
              <a:buClr>
                <a:schemeClr val="accent1"/>
              </a:buClr>
              <a:buFont typeface="+mj-lt"/>
              <a:buAutoNum type="arabicPeriod"/>
            </a:pPr>
            <a:r>
              <a:rPr lang="en-US" sz="2000" b="1" i="0" dirty="0">
                <a:effectLst/>
                <a:latin typeface="Calibri" panose="020F0502020204030204" pitchFamily="34" charset="0"/>
                <a:ea typeface="Calibri" panose="020F0502020204030204" pitchFamily="34" charset="0"/>
                <a:cs typeface="Calibri" panose="020F0502020204030204" pitchFamily="34" charset="0"/>
              </a:rPr>
              <a:t>Scale Independence:</a:t>
            </a:r>
            <a:r>
              <a:rPr lang="en-US" sz="2000" b="0" i="0" dirty="0">
                <a:effectLst/>
                <a:latin typeface="Calibri" panose="020F0502020204030204" pitchFamily="34" charset="0"/>
                <a:ea typeface="Calibri" panose="020F0502020204030204" pitchFamily="34" charset="0"/>
                <a:cs typeface="Calibri" panose="020F0502020204030204" pitchFamily="34" charset="0"/>
              </a:rPr>
              <a:t> Normalization is particularly useful when the scale of each data point varies significantly. It ensures that each data point has the same magnitude, making them directly comparable.</a:t>
            </a:r>
          </a:p>
          <a:p>
            <a:pPr defTabSz="914400">
              <a:lnSpc>
                <a:spcPct val="120000"/>
              </a:lnSpc>
              <a:spcAft>
                <a:spcPts val="600"/>
              </a:spcAft>
              <a:buClr>
                <a:schemeClr val="accent1"/>
              </a:buClr>
              <a:buFont typeface="+mj-lt"/>
              <a:buAutoNum type="arabicPeriod"/>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defTabSz="914400">
              <a:lnSpc>
                <a:spcPct val="120000"/>
              </a:lnSpc>
              <a:spcAft>
                <a:spcPts val="600"/>
              </a:spcAft>
              <a:buClr>
                <a:schemeClr val="accent1"/>
              </a:buClr>
              <a:buFont typeface="+mj-lt"/>
              <a:buAutoNum type="arabicPeriod"/>
            </a:pPr>
            <a:r>
              <a:rPr lang="en-US" sz="2000" b="1" i="0" dirty="0">
                <a:effectLst/>
                <a:latin typeface="Calibri" panose="020F0502020204030204" pitchFamily="34" charset="0"/>
                <a:ea typeface="Calibri" panose="020F0502020204030204" pitchFamily="34" charset="0"/>
                <a:cs typeface="Calibri" panose="020F0502020204030204" pitchFamily="34" charset="0"/>
              </a:rPr>
              <a:t>Useful for Distance Metrics:</a:t>
            </a:r>
            <a:r>
              <a:rPr lang="en-US" sz="2000" b="0" i="0" dirty="0">
                <a:effectLst/>
                <a:latin typeface="Calibri" panose="020F0502020204030204" pitchFamily="34" charset="0"/>
                <a:ea typeface="Calibri" panose="020F0502020204030204" pitchFamily="34" charset="0"/>
                <a:cs typeface="Calibri" panose="020F0502020204030204" pitchFamily="34" charset="0"/>
              </a:rPr>
              <a:t> Normalization is often used with distance-based algorithms, such as K-nearest neighbors (K-NN), where the distance between data points is crucial. Normalized data allows distances to be calculated without being dominated by features with larger scales.</a:t>
            </a:r>
          </a:p>
          <a:p>
            <a:pPr defTabSz="914400">
              <a:lnSpc>
                <a:spcPct val="120000"/>
              </a:lnSpc>
              <a:spcAft>
                <a:spcPts val="600"/>
              </a:spcAft>
              <a:buClr>
                <a:schemeClr val="accent1"/>
              </a:buClr>
              <a:buFont typeface="+mj-lt"/>
              <a:buAutoNum type="arabicPeriod"/>
            </a:pP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defTabSz="914400">
              <a:lnSpc>
                <a:spcPct val="120000"/>
              </a:lnSpc>
              <a:spcAft>
                <a:spcPts val="600"/>
              </a:spcAft>
              <a:buClr>
                <a:schemeClr val="accent1"/>
              </a:buClr>
              <a:buFont typeface="+mj-lt"/>
              <a:buAutoNum type="arabicPeriod"/>
            </a:pPr>
            <a:r>
              <a:rPr lang="en-US" sz="2000" b="1" i="0" dirty="0">
                <a:effectLst/>
                <a:latin typeface="Calibri" panose="020F0502020204030204" pitchFamily="34" charset="0"/>
                <a:ea typeface="Calibri" panose="020F0502020204030204" pitchFamily="34" charset="0"/>
                <a:cs typeface="Calibri" panose="020F0502020204030204" pitchFamily="34" charset="0"/>
              </a:rPr>
              <a:t>Directional Information Preservation:</a:t>
            </a:r>
            <a:r>
              <a:rPr lang="en-US" sz="2000" b="0" i="0" dirty="0">
                <a:effectLst/>
                <a:latin typeface="Calibri" panose="020F0502020204030204" pitchFamily="34" charset="0"/>
                <a:ea typeface="Calibri" panose="020F0502020204030204" pitchFamily="34" charset="0"/>
                <a:cs typeface="Calibri" panose="020F0502020204030204" pitchFamily="34" charset="0"/>
              </a:rPr>
              <a:t> Normalization ensures that the directional information in the data is retained, which is beneficial in applications where the direction is essential, such as in text data analysis.</a:t>
            </a:r>
          </a:p>
        </p:txBody>
      </p:sp>
      <p:pic>
        <p:nvPicPr>
          <p:cNvPr id="4098" name="Picture 2" descr="Demerits and Merits of Social Media - Jarvee">
            <a:extLst>
              <a:ext uri="{FF2B5EF4-FFF2-40B4-BE49-F238E27FC236}">
                <a16:creationId xmlns:a16="http://schemas.microsoft.com/office/drawing/2014/main" id="{E3540636-2119-CF66-9ADB-96D0522865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17" t="13116" r="59017" b="2"/>
          <a:stretch/>
        </p:blipFill>
        <p:spPr bwMode="auto">
          <a:xfrm>
            <a:off x="8981851" y="2197924"/>
            <a:ext cx="2765185" cy="355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0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C929B7-8DD9-42E7-B0F5-D7D13E55B4C6}"/>
              </a:ext>
            </a:extLst>
          </p:cNvPr>
          <p:cNvSpPr/>
          <p:nvPr/>
        </p:nvSpPr>
        <p:spPr>
          <a:xfrm>
            <a:off x="0" y="0"/>
            <a:ext cx="7581442" cy="6858000"/>
          </a:xfrm>
          <a:prstGeom prst="rect">
            <a:avLst/>
          </a:prstGeom>
          <a:solidFill>
            <a:srgbClr val="7EA2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87FC09A-0E04-7689-1D47-2CC838F66882}"/>
              </a:ext>
            </a:extLst>
          </p:cNvPr>
          <p:cNvSpPr txBox="1"/>
          <p:nvPr/>
        </p:nvSpPr>
        <p:spPr>
          <a:xfrm>
            <a:off x="1024128" y="585216"/>
            <a:ext cx="6007027"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cap="all" spc="100">
                <a:latin typeface="+mj-lt"/>
                <a:ea typeface="+mj-ea"/>
                <a:cs typeface="+mj-cs"/>
              </a:rPr>
              <a:t>Syllabus</a:t>
            </a:r>
          </a:p>
        </p:txBody>
      </p:sp>
      <p:sp>
        <p:nvSpPr>
          <p:cNvPr id="35" name="Content Placeholder 5">
            <a:extLst>
              <a:ext uri="{FF2B5EF4-FFF2-40B4-BE49-F238E27FC236}">
                <a16:creationId xmlns:a16="http://schemas.microsoft.com/office/drawing/2014/main" id="{A9655E65-5B5D-2562-D861-A8E07DC141C2}"/>
              </a:ext>
            </a:extLst>
          </p:cNvPr>
          <p:cNvSpPr>
            <a:spLocks noGrp="1"/>
          </p:cNvSpPr>
          <p:nvPr>
            <p:ph idx="1"/>
          </p:nvPr>
        </p:nvSpPr>
        <p:spPr>
          <a:xfrm>
            <a:off x="204283" y="1723263"/>
            <a:ext cx="7377159" cy="4023360"/>
          </a:xfrm>
        </p:spPr>
        <p:txBody>
          <a:bodyPr vert="horz" lIns="45720" tIns="45720" rIns="45720" bIns="45720" rtlCol="0">
            <a:noAutofit/>
          </a:bodyPr>
          <a:lstStyle/>
          <a:p>
            <a:pPr>
              <a:spcBef>
                <a:spcPts val="0"/>
              </a:spcBef>
              <a:spcAft>
                <a:spcPts val="300"/>
              </a:spcAft>
              <a:buFont typeface="Arial" panose="020B0604020202020204" pitchFamily="34" charset="0"/>
              <a:buChar char="•"/>
            </a:pPr>
            <a:r>
              <a:rPr lang="en-US" sz="1800" dirty="0">
                <a:solidFill>
                  <a:srgbClr val="FFFFFF"/>
                </a:solidFill>
              </a:rPr>
              <a:t>Data Scaling: Need of Data scaling with example </a:t>
            </a:r>
          </a:p>
          <a:p>
            <a:pPr>
              <a:spcBef>
                <a:spcPts val="0"/>
              </a:spcBef>
              <a:spcAft>
                <a:spcPts val="300"/>
              </a:spcAft>
              <a:buFont typeface="Arial" panose="020B0604020202020204" pitchFamily="34" charset="0"/>
              <a:buChar char="•"/>
            </a:pPr>
            <a:r>
              <a:rPr lang="en-US" sz="1800" dirty="0">
                <a:solidFill>
                  <a:srgbClr val="FFFFFF"/>
                </a:solidFill>
              </a:rPr>
              <a:t>Data Standardization Vs Normalization.  </a:t>
            </a:r>
          </a:p>
          <a:p>
            <a:pPr>
              <a:spcBef>
                <a:spcPts val="0"/>
              </a:spcBef>
              <a:spcAft>
                <a:spcPts val="300"/>
              </a:spcAft>
              <a:buFont typeface="Arial" panose="020B0604020202020204" pitchFamily="34" charset="0"/>
              <a:buChar char="•"/>
            </a:pPr>
            <a:r>
              <a:rPr lang="en-US" sz="1800" dirty="0">
                <a:solidFill>
                  <a:srgbClr val="FFFFFF"/>
                </a:solidFill>
              </a:rPr>
              <a:t>Standard Scaling approach: Characteristic of scaled data, Merit and Demerit of this technique </a:t>
            </a:r>
          </a:p>
          <a:p>
            <a:pPr>
              <a:spcBef>
                <a:spcPts val="0"/>
              </a:spcBef>
              <a:spcAft>
                <a:spcPts val="300"/>
              </a:spcAft>
              <a:buFont typeface="Arial" panose="020B0604020202020204" pitchFamily="34" charset="0"/>
              <a:buChar char="•"/>
            </a:pPr>
            <a:r>
              <a:rPr lang="en-US" sz="1800" dirty="0">
                <a:solidFill>
                  <a:srgbClr val="FFFF00"/>
                </a:solidFill>
              </a:rPr>
              <a:t>Lab 10: Performing scaling using raw formula and </a:t>
            </a:r>
            <a:r>
              <a:rPr lang="en-US" sz="1800" dirty="0" err="1">
                <a:solidFill>
                  <a:srgbClr val="FFFF00"/>
                </a:solidFill>
              </a:rPr>
              <a:t>sklearn</a:t>
            </a:r>
            <a:r>
              <a:rPr lang="en-US" sz="1800" dirty="0">
                <a:solidFill>
                  <a:srgbClr val="FFFF00"/>
                </a:solidFill>
              </a:rPr>
              <a:t> library </a:t>
            </a:r>
          </a:p>
          <a:p>
            <a:pPr>
              <a:spcBef>
                <a:spcPts val="0"/>
              </a:spcBef>
              <a:spcAft>
                <a:spcPts val="300"/>
              </a:spcAft>
              <a:buFont typeface="Arial" panose="020B0604020202020204" pitchFamily="34" charset="0"/>
              <a:buChar char="•"/>
            </a:pPr>
            <a:r>
              <a:rPr lang="en-US" sz="1800" dirty="0">
                <a:solidFill>
                  <a:srgbClr val="FFFFFF"/>
                </a:solidFill>
              </a:rPr>
              <a:t>Minmax Scaling approach: Characteristic of scaled data, Merit and Demerit of this technique </a:t>
            </a:r>
          </a:p>
          <a:p>
            <a:pPr>
              <a:spcBef>
                <a:spcPts val="0"/>
              </a:spcBef>
              <a:spcAft>
                <a:spcPts val="300"/>
              </a:spcAft>
              <a:buFont typeface="Arial" panose="020B0604020202020204" pitchFamily="34" charset="0"/>
              <a:buChar char="•"/>
            </a:pPr>
            <a:r>
              <a:rPr lang="en-US" sz="1800" dirty="0">
                <a:solidFill>
                  <a:srgbClr val="FFFFFF"/>
                </a:solidFill>
              </a:rPr>
              <a:t>Robust Scaling approach: Characteristic of scaled data, Merit and Demerit of this technique </a:t>
            </a:r>
          </a:p>
          <a:p>
            <a:pPr>
              <a:spcBef>
                <a:spcPts val="0"/>
              </a:spcBef>
              <a:spcAft>
                <a:spcPts val="300"/>
              </a:spcAft>
              <a:buFont typeface="Arial" panose="020B0604020202020204" pitchFamily="34" charset="0"/>
              <a:buChar char="•"/>
            </a:pPr>
            <a:r>
              <a:rPr lang="en-US" sz="1800" dirty="0">
                <a:solidFill>
                  <a:srgbClr val="FFFFFF"/>
                </a:solidFill>
              </a:rPr>
              <a:t>Normalizer Scaling approach: Characteristic of scaled data, Merit and Demerit of this technique </a:t>
            </a:r>
          </a:p>
          <a:p>
            <a:pPr>
              <a:spcBef>
                <a:spcPts val="0"/>
              </a:spcBef>
              <a:spcAft>
                <a:spcPts val="300"/>
              </a:spcAft>
              <a:buFont typeface="Arial" panose="020B0604020202020204" pitchFamily="34" charset="0"/>
              <a:buChar char="•"/>
            </a:pPr>
            <a:r>
              <a:rPr lang="en-US" sz="1800" dirty="0">
                <a:solidFill>
                  <a:srgbClr val="FFFF00"/>
                </a:solidFill>
              </a:rPr>
              <a:t>Lab 11: Performing different scaling and compare its outputs </a:t>
            </a:r>
          </a:p>
          <a:p>
            <a:pPr>
              <a:spcBef>
                <a:spcPts val="0"/>
              </a:spcBef>
              <a:spcAft>
                <a:spcPts val="300"/>
              </a:spcAft>
              <a:buFont typeface="Arial" panose="020B0604020202020204" pitchFamily="34" charset="0"/>
              <a:buChar char="•"/>
            </a:pPr>
            <a:r>
              <a:rPr lang="en-US" sz="1800" dirty="0">
                <a:solidFill>
                  <a:srgbClr val="FFFFFF"/>
                </a:solidFill>
              </a:rPr>
              <a:t>Comparison between scaling and transformations  </a:t>
            </a:r>
          </a:p>
          <a:p>
            <a:pPr>
              <a:spcBef>
                <a:spcPts val="0"/>
              </a:spcBef>
              <a:spcAft>
                <a:spcPts val="300"/>
              </a:spcAft>
              <a:buFont typeface="Arial" panose="020B0604020202020204" pitchFamily="34" charset="0"/>
              <a:buChar char="•"/>
            </a:pPr>
            <a:r>
              <a:rPr lang="en-US" sz="1800" dirty="0">
                <a:solidFill>
                  <a:srgbClr val="FFFFFF"/>
                </a:solidFill>
              </a:rPr>
              <a:t>Feature Engineering : Deriving new feature </a:t>
            </a:r>
          </a:p>
          <a:p>
            <a:pPr>
              <a:spcBef>
                <a:spcPts val="0"/>
              </a:spcBef>
              <a:spcAft>
                <a:spcPts val="300"/>
              </a:spcAft>
              <a:buFont typeface="Arial" panose="020B0604020202020204" pitchFamily="34" charset="0"/>
              <a:buChar char="•"/>
            </a:pPr>
            <a:r>
              <a:rPr lang="en-US" sz="1800" dirty="0">
                <a:solidFill>
                  <a:srgbClr val="FFFFFF"/>
                </a:solidFill>
              </a:rPr>
              <a:t>Identifying the feature significance use univariate and bivariate/multivariate analysis </a:t>
            </a:r>
          </a:p>
          <a:p>
            <a:pPr>
              <a:spcBef>
                <a:spcPts val="0"/>
              </a:spcBef>
              <a:spcAft>
                <a:spcPts val="300"/>
              </a:spcAft>
              <a:buFont typeface="Arial" panose="020B0604020202020204" pitchFamily="34" charset="0"/>
              <a:buChar char="•"/>
            </a:pPr>
            <a:r>
              <a:rPr lang="en-US" sz="1800" dirty="0">
                <a:solidFill>
                  <a:srgbClr val="FFFF00"/>
                </a:solidFill>
              </a:rPr>
              <a:t>Lab 12: Deriving new possible feature and understand the feature relationship </a:t>
            </a:r>
            <a:endParaRPr lang="en-US" sz="1800" i="0" dirty="0">
              <a:solidFill>
                <a:srgbClr val="FFFF00"/>
              </a:solidFill>
              <a:effectLst/>
            </a:endParaRPr>
          </a:p>
        </p:txBody>
      </p:sp>
      <p:sp>
        <p:nvSpPr>
          <p:cNvPr id="3" name="Date Placeholder 2">
            <a:extLst>
              <a:ext uri="{FF2B5EF4-FFF2-40B4-BE49-F238E27FC236}">
                <a16:creationId xmlns:a16="http://schemas.microsoft.com/office/drawing/2014/main" id="{F95CED4D-A0C9-BAEC-0DBC-7E54D82E4058}"/>
              </a:ext>
            </a:extLst>
          </p:cNvPr>
          <p:cNvSpPr>
            <a:spLocks noGrp="1"/>
          </p:cNvSpPr>
          <p:nvPr>
            <p:ph type="dt" sz="half" idx="4294967295"/>
          </p:nvPr>
        </p:nvSpPr>
        <p:spPr>
          <a:xfrm>
            <a:off x="0" y="6470650"/>
            <a:ext cx="1828800" cy="274638"/>
          </a:xfrm>
        </p:spPr>
        <p:txBody>
          <a:bodyPr vert="horz" lIns="91440" tIns="45720" rIns="91440" bIns="45720" rtlCol="0" anchor="ctr">
            <a:normAutofit/>
          </a:bodyPr>
          <a:lstStyle/>
          <a:p>
            <a:pPr defTabSz="914400">
              <a:spcAft>
                <a:spcPts val="600"/>
              </a:spcAft>
            </a:pPr>
            <a:fld id="{06B69C2F-CCAA-4DAC-B13D-AC1F584E2603}" type="datetime1">
              <a:rPr lang="en-US">
                <a:solidFill>
                  <a:schemeClr val="tx1"/>
                </a:solidFill>
              </a:rPr>
              <a:pPr defTabSz="914400">
                <a:spcAft>
                  <a:spcPts val="600"/>
                </a:spcAft>
              </a:pPr>
              <a:t>11/26/2023</a:t>
            </a:fld>
            <a:endParaRPr lang="en-US">
              <a:solidFill>
                <a:schemeClr val="tx1"/>
              </a:solidFill>
            </a:endParaRPr>
          </a:p>
        </p:txBody>
      </p:sp>
      <p:sp>
        <p:nvSpPr>
          <p:cNvPr id="5" name="Slide Number Placeholder 4">
            <a:extLst>
              <a:ext uri="{FF2B5EF4-FFF2-40B4-BE49-F238E27FC236}">
                <a16:creationId xmlns:a16="http://schemas.microsoft.com/office/drawing/2014/main" id="{6555E662-E5BA-2D28-4B55-A25292302409}"/>
              </a:ext>
            </a:extLst>
          </p:cNvPr>
          <p:cNvSpPr>
            <a:spLocks noGrp="1"/>
          </p:cNvSpPr>
          <p:nvPr>
            <p:ph type="sldNum" sz="quarter" idx="4294967295"/>
          </p:nvPr>
        </p:nvSpPr>
        <p:spPr>
          <a:xfrm>
            <a:off x="11218863" y="6470650"/>
            <a:ext cx="973137" cy="274638"/>
          </a:xfrm>
        </p:spPr>
        <p:txBody>
          <a:bodyPr vert="horz" lIns="91440" tIns="45720" rIns="91440" bIns="45720" rtlCol="0" anchor="ctr">
            <a:normAutofit/>
          </a:bodyPr>
          <a:lstStyle/>
          <a:p>
            <a:pPr defTabSz="914400">
              <a:spcAft>
                <a:spcPts val="600"/>
              </a:spcAft>
            </a:pPr>
            <a:fld id="{AD7ED525-5088-40CF-8CE0-E4296ADF624B}" type="slidenum">
              <a:rPr lang="en-US">
                <a:solidFill>
                  <a:srgbClr val="FFFFFF"/>
                </a:solidFill>
              </a:rPr>
              <a:pPr defTabSz="914400">
                <a:spcAft>
                  <a:spcPts val="600"/>
                </a:spcAft>
              </a:pPr>
              <a:t>2</a:t>
            </a:fld>
            <a:endParaRPr lang="en-US">
              <a:solidFill>
                <a:srgbClr val="FFFFFF"/>
              </a:solidFill>
            </a:endParaRPr>
          </a:p>
        </p:txBody>
      </p:sp>
      <p:pic>
        <p:nvPicPr>
          <p:cNvPr id="38" name="Picture 37">
            <a:extLst>
              <a:ext uri="{FF2B5EF4-FFF2-40B4-BE49-F238E27FC236}">
                <a16:creationId xmlns:a16="http://schemas.microsoft.com/office/drawing/2014/main" id="{57ED5859-DA14-8F0C-5A22-236A372FA0E7}"/>
              </a:ext>
            </a:extLst>
          </p:cNvPr>
          <p:cNvPicPr>
            <a:picLocks noChangeAspect="1"/>
          </p:cNvPicPr>
          <p:nvPr/>
        </p:nvPicPr>
        <p:blipFill rotWithShape="1">
          <a:blip r:embed="rId2"/>
          <a:srcRect l="27588" r="24715"/>
          <a:stretch/>
        </p:blipFill>
        <p:spPr>
          <a:xfrm>
            <a:off x="7552266" y="10"/>
            <a:ext cx="4639734" cy="6857990"/>
          </a:xfrm>
          <a:prstGeom prst="rect">
            <a:avLst/>
          </a:prstGeom>
        </p:spPr>
      </p:pic>
      <p:sp>
        <p:nvSpPr>
          <p:cNvPr id="4" name="TextBox 3">
            <a:extLst>
              <a:ext uri="{FF2B5EF4-FFF2-40B4-BE49-F238E27FC236}">
                <a16:creationId xmlns:a16="http://schemas.microsoft.com/office/drawing/2014/main" id="{C960E2FB-BDEE-8EF3-BB27-394008F837F7}"/>
              </a:ext>
            </a:extLst>
          </p:cNvPr>
          <p:cNvSpPr txBox="1"/>
          <p:nvPr/>
        </p:nvSpPr>
        <p:spPr>
          <a:xfrm>
            <a:off x="7665396" y="1170706"/>
            <a:ext cx="4435813" cy="3139321"/>
          </a:xfrm>
          <a:prstGeom prst="rect">
            <a:avLst/>
          </a:prstGeom>
          <a:noFill/>
        </p:spPr>
        <p:txBody>
          <a:bodyPr wrap="square">
            <a:spAutoFit/>
          </a:bodyPr>
          <a:lstStyle/>
          <a:p>
            <a:r>
              <a:rPr lang="en-IN" sz="2200" b="1" dirty="0">
                <a:solidFill>
                  <a:srgbClr val="000000"/>
                </a:solidFill>
                <a:latin typeface="Calibri" panose="020F0502020204030204" pitchFamily="34" charset="0"/>
                <a:ea typeface="Calibri" panose="020F0502020204030204" pitchFamily="34" charset="0"/>
                <a:cs typeface="Calibri" panose="020F0502020204030204" pitchFamily="34" charset="0"/>
              </a:rPr>
              <a:t>Course Learning Rationale (CLR): </a:t>
            </a:r>
            <a:endPar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Exploring deep insights in Data scaling </a:t>
            </a:r>
          </a:p>
          <a:p>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IN" sz="2200" b="1" dirty="0">
                <a:solidFill>
                  <a:srgbClr val="000000"/>
                </a:solidFill>
                <a:latin typeface="Calibri" panose="020F0502020204030204" pitchFamily="34" charset="0"/>
                <a:ea typeface="Calibri" panose="020F0502020204030204" pitchFamily="34" charset="0"/>
                <a:cs typeface="Calibri" panose="020F0502020204030204" pitchFamily="34" charset="0"/>
              </a:rPr>
              <a:t>Course Learning Outcomes (CLO):</a:t>
            </a:r>
            <a:endPar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Using the knowledge of perception and cognitive to evaluate Data scaling and its comparisons </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86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D878EC-3094-8FE7-A5FB-3FD21BA08844}"/>
              </a:ext>
            </a:extLst>
          </p:cNvPr>
          <p:cNvSpPr txBox="1"/>
          <p:nvPr/>
        </p:nvSpPr>
        <p:spPr>
          <a:xfrm>
            <a:off x="1024127" y="459317"/>
            <a:ext cx="5298849" cy="1749552"/>
          </a:xfrm>
          <a:prstGeom prst="rect">
            <a:avLst/>
          </a:prstGeom>
        </p:spPr>
        <p:txBody>
          <a:bodyPr vert="horz" lIns="91440" tIns="45720" rIns="91440" bIns="45720" rtlCol="0" anchor="ctr">
            <a:normAutofit/>
          </a:bodyPr>
          <a:lstStyle/>
          <a:p>
            <a:pPr defTabSz="914400">
              <a:lnSpc>
                <a:spcPct val="80000"/>
              </a:lnSpc>
              <a:spcBef>
                <a:spcPct val="0"/>
              </a:spcBef>
              <a:spcAft>
                <a:spcPts val="300"/>
              </a:spcAft>
            </a:pPr>
            <a:r>
              <a:rPr lang="en-US" sz="2400" b="1" cap="all" spc="100" dirty="0">
                <a:solidFill>
                  <a:schemeClr val="tx1">
                    <a:lumMod val="95000"/>
                    <a:lumOff val="5000"/>
                  </a:schemeClr>
                </a:solidFill>
                <a:latin typeface="+mj-lt"/>
                <a:ea typeface="+mj-ea"/>
                <a:cs typeface="+mj-cs"/>
              </a:rPr>
              <a:t>5. Normalizer Scaling approach: </a:t>
            </a:r>
          </a:p>
          <a:p>
            <a:pPr defTabSz="914400">
              <a:lnSpc>
                <a:spcPct val="80000"/>
              </a:lnSpc>
              <a:spcBef>
                <a:spcPct val="0"/>
              </a:spcBef>
              <a:spcAft>
                <a:spcPts val="300"/>
              </a:spcAft>
            </a:pPr>
            <a:r>
              <a:rPr lang="en-US" sz="2400" b="1" cap="all" spc="100" dirty="0">
                <a:solidFill>
                  <a:schemeClr val="tx1">
                    <a:lumMod val="95000"/>
                    <a:lumOff val="5000"/>
                  </a:schemeClr>
                </a:solidFill>
                <a:latin typeface="+mj-lt"/>
                <a:ea typeface="+mj-ea"/>
                <a:cs typeface="+mj-cs"/>
              </a:rPr>
              <a:t>Characteristic of scaled data, Merit and Demerit of this technique </a:t>
            </a:r>
          </a:p>
        </p:txBody>
      </p:sp>
      <p:cxnSp>
        <p:nvCxnSpPr>
          <p:cNvPr id="14" name="Straight Connector 13">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2B61615-E9CF-5C02-6A1B-8A4570AC498C}"/>
              </a:ext>
            </a:extLst>
          </p:cNvPr>
          <p:cNvSpPr txBox="1"/>
          <p:nvPr/>
        </p:nvSpPr>
        <p:spPr>
          <a:xfrm>
            <a:off x="1024128" y="2567474"/>
            <a:ext cx="4993214"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b="1" i="0" dirty="0">
                <a:effectLst/>
                <a:latin typeface="Calibri" panose="020F0502020204030204" pitchFamily="34" charset="0"/>
                <a:ea typeface="Calibri" panose="020F0502020204030204" pitchFamily="34" charset="0"/>
                <a:cs typeface="Calibri" panose="020F0502020204030204" pitchFamily="34" charset="0"/>
              </a:rPr>
              <a:t>Demerits of Normalizer Scaling:</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spcAft>
                <a:spcPts val="600"/>
              </a:spcAft>
              <a:buClr>
                <a:schemeClr val="accent1"/>
              </a:buClr>
              <a:buFont typeface="+mj-lt"/>
              <a:buAutoNum type="arabicPeriod"/>
            </a:pPr>
            <a:r>
              <a:rPr lang="en-US" b="1" i="0" dirty="0">
                <a:effectLst/>
                <a:latin typeface="Calibri" panose="020F0502020204030204" pitchFamily="34" charset="0"/>
                <a:ea typeface="Calibri" panose="020F0502020204030204" pitchFamily="34" charset="0"/>
                <a:cs typeface="Calibri" panose="020F0502020204030204" pitchFamily="34" charset="0"/>
              </a:rPr>
              <a:t>Loss of Feature Information:</a:t>
            </a:r>
            <a:r>
              <a:rPr lang="en-US" b="0" i="0" dirty="0">
                <a:effectLst/>
                <a:latin typeface="Calibri" panose="020F0502020204030204" pitchFamily="34" charset="0"/>
                <a:ea typeface="Calibri" panose="020F0502020204030204" pitchFamily="34" charset="0"/>
                <a:cs typeface="Calibri" panose="020F0502020204030204" pitchFamily="34" charset="0"/>
              </a:rPr>
              <a:t> Normalization does not consider the relationships between features. </a:t>
            </a:r>
          </a:p>
          <a:p>
            <a:pPr defTabSz="914400">
              <a:lnSpc>
                <a:spcPct val="90000"/>
              </a:lnSpc>
              <a:spcAft>
                <a:spcPts val="600"/>
              </a:spcAft>
              <a:buClr>
                <a:schemeClr val="accent1"/>
              </a:buClr>
            </a:pPr>
            <a:r>
              <a:rPr lang="en-US" b="0" i="0" dirty="0">
                <a:effectLst/>
                <a:latin typeface="Calibri" panose="020F0502020204030204" pitchFamily="34" charset="0"/>
                <a:ea typeface="Calibri" panose="020F0502020204030204" pitchFamily="34" charset="0"/>
                <a:cs typeface="Calibri" panose="020F0502020204030204" pitchFamily="34" charset="0"/>
              </a:rPr>
              <a:t>It focuses solely on the magnitude of data points, which may not be suitable for all applications.</a:t>
            </a:r>
          </a:p>
          <a:p>
            <a:pPr defTabSz="914400">
              <a:lnSpc>
                <a:spcPct val="90000"/>
              </a:lnSpc>
              <a:spcAft>
                <a:spcPts val="600"/>
              </a:spcAft>
              <a:buClr>
                <a:schemeClr val="accent1"/>
              </a:buClr>
              <a:buFont typeface="+mj-lt"/>
              <a:buAutoNum type="arabicPeriod"/>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spcAft>
                <a:spcPts val="600"/>
              </a:spcAft>
              <a:buClr>
                <a:schemeClr val="accent1"/>
              </a:buClr>
              <a:buFont typeface="+mj-lt"/>
              <a:buAutoNum type="arabicPeriod"/>
            </a:pPr>
            <a:r>
              <a:rPr lang="en-US" b="1" i="0" dirty="0">
                <a:effectLst/>
                <a:latin typeface="Calibri" panose="020F0502020204030204" pitchFamily="34" charset="0"/>
                <a:ea typeface="Calibri" panose="020F0502020204030204" pitchFamily="34" charset="0"/>
                <a:cs typeface="Calibri" panose="020F0502020204030204" pitchFamily="34" charset="0"/>
              </a:rPr>
              <a:t>Lack of Feature Scaling:</a:t>
            </a:r>
            <a:r>
              <a:rPr lang="en-US" b="0" i="0" dirty="0">
                <a:effectLst/>
                <a:latin typeface="Calibri" panose="020F0502020204030204" pitchFamily="34" charset="0"/>
                <a:ea typeface="Calibri" panose="020F0502020204030204" pitchFamily="34" charset="0"/>
                <a:cs typeface="Calibri" panose="020F0502020204030204" pitchFamily="34" charset="0"/>
              </a:rPr>
              <a:t> Normalization does not scale individual features. </a:t>
            </a:r>
          </a:p>
          <a:p>
            <a:pPr defTabSz="914400">
              <a:lnSpc>
                <a:spcPct val="90000"/>
              </a:lnSpc>
              <a:spcAft>
                <a:spcPts val="600"/>
              </a:spcAft>
              <a:buClr>
                <a:schemeClr val="accent1"/>
              </a:buClr>
            </a:pPr>
            <a:r>
              <a:rPr lang="en-US" b="0" i="0" dirty="0">
                <a:effectLst/>
                <a:latin typeface="Calibri" panose="020F0502020204030204" pitchFamily="34" charset="0"/>
                <a:ea typeface="Calibri" panose="020F0502020204030204" pitchFamily="34" charset="0"/>
                <a:cs typeface="Calibri" panose="020F0502020204030204" pitchFamily="34" charset="0"/>
              </a:rPr>
              <a:t>If feature scaling is needed, additional preprocessing steps may be necessary.</a:t>
            </a:r>
          </a:p>
        </p:txBody>
      </p:sp>
      <p:pic>
        <p:nvPicPr>
          <p:cNvPr id="5" name="Picture 2" descr="Demerits and Merits of Social Media - Jarvee">
            <a:extLst>
              <a:ext uri="{FF2B5EF4-FFF2-40B4-BE49-F238E27FC236}">
                <a16:creationId xmlns:a16="http://schemas.microsoft.com/office/drawing/2014/main" id="{C648A1E5-628E-3C99-71FD-F4C8C65EC5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58" t="151" r="242" b="-151"/>
          <a:stretch/>
        </p:blipFill>
        <p:spPr bwMode="auto">
          <a:xfrm>
            <a:off x="7056116" y="1457497"/>
            <a:ext cx="4175762" cy="394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67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936564"/>
            <a:ext cx="11006846" cy="646331"/>
          </a:xfrm>
          <a:prstGeom prst="rect">
            <a:avLst/>
          </a:prstGeom>
          <a:noFill/>
        </p:spPr>
        <p:txBody>
          <a:bodyPr wrap="square">
            <a:spAutoFit/>
          </a:bodyPr>
          <a:lstStyle/>
          <a:p>
            <a:pPr>
              <a:spcBef>
                <a:spcPts val="0"/>
              </a:spcBef>
              <a:spcAft>
                <a:spcPts val="300"/>
              </a:spcAft>
            </a:pPr>
            <a:r>
              <a:rPr lang="en-US" sz="3600" b="1" dirty="0"/>
              <a:t>6. Comparison between scaling and transformations  </a:t>
            </a:r>
          </a:p>
        </p:txBody>
      </p:sp>
      <p:graphicFrame>
        <p:nvGraphicFramePr>
          <p:cNvPr id="3" name="Table 2">
            <a:extLst>
              <a:ext uri="{FF2B5EF4-FFF2-40B4-BE49-F238E27FC236}">
                <a16:creationId xmlns:a16="http://schemas.microsoft.com/office/drawing/2014/main" id="{780743D4-8D06-293B-9488-4832B328BFE2}"/>
              </a:ext>
            </a:extLst>
          </p:cNvPr>
          <p:cNvGraphicFramePr>
            <a:graphicFrameLocks noGrp="1"/>
          </p:cNvGraphicFramePr>
          <p:nvPr>
            <p:extLst>
              <p:ext uri="{D42A27DB-BD31-4B8C-83A1-F6EECF244321}">
                <p14:modId xmlns:p14="http://schemas.microsoft.com/office/powerpoint/2010/main" val="2182771563"/>
              </p:ext>
            </p:extLst>
          </p:nvPr>
        </p:nvGraphicFramePr>
        <p:xfrm>
          <a:off x="821987" y="2202500"/>
          <a:ext cx="11006847" cy="4427897"/>
        </p:xfrm>
        <a:graphic>
          <a:graphicData uri="http://schemas.openxmlformats.org/drawingml/2006/table">
            <a:tbl>
              <a:tblPr>
                <a:tableStyleId>{5940675A-B579-460E-94D1-54222C63F5DA}</a:tableStyleId>
              </a:tblPr>
              <a:tblGrid>
                <a:gridCol w="1425102">
                  <a:extLst>
                    <a:ext uri="{9D8B030D-6E8A-4147-A177-3AD203B41FA5}">
                      <a16:colId xmlns:a16="http://schemas.microsoft.com/office/drawing/2014/main" val="3412578844"/>
                    </a:ext>
                  </a:extLst>
                </a:gridCol>
                <a:gridCol w="4523362">
                  <a:extLst>
                    <a:ext uri="{9D8B030D-6E8A-4147-A177-3AD203B41FA5}">
                      <a16:colId xmlns:a16="http://schemas.microsoft.com/office/drawing/2014/main" val="3963201687"/>
                    </a:ext>
                  </a:extLst>
                </a:gridCol>
                <a:gridCol w="5058383">
                  <a:extLst>
                    <a:ext uri="{9D8B030D-6E8A-4147-A177-3AD203B41FA5}">
                      <a16:colId xmlns:a16="http://schemas.microsoft.com/office/drawing/2014/main" val="3451164877"/>
                    </a:ext>
                  </a:extLst>
                </a:gridCol>
              </a:tblGrid>
              <a:tr h="153038">
                <a:tc>
                  <a:txBody>
                    <a:bodyPr/>
                    <a:lstStyle/>
                    <a:p>
                      <a:pPr fontAlgn="b"/>
                      <a:r>
                        <a:rPr lang="en-IN" sz="1600" b="1" dirty="0">
                          <a:effectLst/>
                        </a:rPr>
                        <a:t>Aspect</a:t>
                      </a:r>
                    </a:p>
                  </a:txBody>
                  <a:tcPr marL="21863" marR="21863" marT="10931" marB="10931" anchor="b"/>
                </a:tc>
                <a:tc>
                  <a:txBody>
                    <a:bodyPr/>
                    <a:lstStyle/>
                    <a:p>
                      <a:pPr fontAlgn="b"/>
                      <a:r>
                        <a:rPr lang="en-IN" sz="1600" b="1" dirty="0">
                          <a:effectLst/>
                        </a:rPr>
                        <a:t>Scaling</a:t>
                      </a:r>
                    </a:p>
                  </a:txBody>
                  <a:tcPr marL="21863" marR="21863" marT="10931" marB="10931" anchor="b"/>
                </a:tc>
                <a:tc>
                  <a:txBody>
                    <a:bodyPr/>
                    <a:lstStyle/>
                    <a:p>
                      <a:pPr fontAlgn="b"/>
                      <a:r>
                        <a:rPr lang="en-IN" sz="1600" b="1">
                          <a:effectLst/>
                        </a:rPr>
                        <a:t>Transformations</a:t>
                      </a:r>
                    </a:p>
                  </a:txBody>
                  <a:tcPr marL="21863" marR="21863" marT="10931" marB="10931" anchor="b"/>
                </a:tc>
                <a:extLst>
                  <a:ext uri="{0D108BD9-81ED-4DB2-BD59-A6C34878D82A}">
                    <a16:rowId xmlns:a16="http://schemas.microsoft.com/office/drawing/2014/main" val="2831256975"/>
                  </a:ext>
                </a:extLst>
              </a:tr>
              <a:tr h="218626">
                <a:tc>
                  <a:txBody>
                    <a:bodyPr/>
                    <a:lstStyle/>
                    <a:p>
                      <a:pPr fontAlgn="base"/>
                      <a:r>
                        <a:rPr lang="en-IN" sz="1600" dirty="0">
                          <a:effectLst/>
                        </a:rPr>
                        <a:t>Purpose</a:t>
                      </a:r>
                    </a:p>
                  </a:txBody>
                  <a:tcPr marL="21863" marR="21863" marT="10931" marB="10931" anchor="ctr"/>
                </a:tc>
                <a:tc>
                  <a:txBody>
                    <a:bodyPr/>
                    <a:lstStyle/>
                    <a:p>
                      <a:pPr fontAlgn="base"/>
                      <a:r>
                        <a:rPr lang="en-US" sz="1600">
                          <a:effectLst/>
                        </a:rPr>
                        <a:t>Adjust the scale of data (range or magnitude)</a:t>
                      </a:r>
                    </a:p>
                  </a:txBody>
                  <a:tcPr marL="21863" marR="21863" marT="10931" marB="10931" anchor="ctr"/>
                </a:tc>
                <a:tc>
                  <a:txBody>
                    <a:bodyPr/>
                    <a:lstStyle/>
                    <a:p>
                      <a:pPr fontAlgn="base"/>
                      <a:r>
                        <a:rPr lang="en-US" sz="1600">
                          <a:effectLst/>
                        </a:rPr>
                        <a:t>Change the distribution or shape of data</a:t>
                      </a:r>
                    </a:p>
                  </a:txBody>
                  <a:tcPr marL="21863" marR="21863" marT="10931" marB="10931" anchor="ctr"/>
                </a:tc>
                <a:extLst>
                  <a:ext uri="{0D108BD9-81ED-4DB2-BD59-A6C34878D82A}">
                    <a16:rowId xmlns:a16="http://schemas.microsoft.com/office/drawing/2014/main" val="2299912142"/>
                  </a:ext>
                </a:extLst>
              </a:tr>
              <a:tr h="677742">
                <a:tc>
                  <a:txBody>
                    <a:bodyPr/>
                    <a:lstStyle/>
                    <a:p>
                      <a:pPr fontAlgn="base"/>
                      <a:r>
                        <a:rPr lang="en-IN" sz="1600" dirty="0">
                          <a:effectLst/>
                        </a:rPr>
                        <a:t>Common Techniques</a:t>
                      </a:r>
                    </a:p>
                  </a:txBody>
                  <a:tcPr marL="21863" marR="21863" marT="10931" marB="10931" anchor="ctr"/>
                </a:tc>
                <a:tc>
                  <a:txBody>
                    <a:bodyPr/>
                    <a:lstStyle/>
                    <a:p>
                      <a:pPr fontAlgn="base"/>
                      <a:r>
                        <a:rPr lang="en-US" sz="1600" dirty="0">
                          <a:effectLst/>
                        </a:rPr>
                        <a:t>Standard Scaling (Z-score scaling), Min-Max Scaling (Normalization), Robust Scaling</a:t>
                      </a:r>
                    </a:p>
                  </a:txBody>
                  <a:tcPr marL="21863" marR="21863" marT="10931" marB="10931" anchor="ctr"/>
                </a:tc>
                <a:tc>
                  <a:txBody>
                    <a:bodyPr/>
                    <a:lstStyle/>
                    <a:p>
                      <a:pPr fontAlgn="base"/>
                      <a:r>
                        <a:rPr lang="en-US" sz="1600" dirty="0">
                          <a:effectLst/>
                        </a:rPr>
                        <a:t>Log transformation, Power transformation, Feature engineering (e.g., one-hot encoding)</a:t>
                      </a:r>
                    </a:p>
                  </a:txBody>
                  <a:tcPr marL="21863" marR="21863" marT="10931" marB="10931" anchor="ctr"/>
                </a:tc>
                <a:extLst>
                  <a:ext uri="{0D108BD9-81ED-4DB2-BD59-A6C34878D82A}">
                    <a16:rowId xmlns:a16="http://schemas.microsoft.com/office/drawing/2014/main" val="634222660"/>
                  </a:ext>
                </a:extLst>
              </a:tr>
              <a:tr h="415390">
                <a:tc>
                  <a:txBody>
                    <a:bodyPr/>
                    <a:lstStyle/>
                    <a:p>
                      <a:pPr fontAlgn="base"/>
                      <a:r>
                        <a:rPr lang="en-IN" sz="1600" dirty="0">
                          <a:effectLst/>
                        </a:rPr>
                        <a:t>Effect on Data</a:t>
                      </a:r>
                    </a:p>
                  </a:txBody>
                  <a:tcPr marL="21863" marR="21863" marT="10931" marB="10931" anchor="ctr"/>
                </a:tc>
                <a:tc>
                  <a:txBody>
                    <a:bodyPr/>
                    <a:lstStyle/>
                    <a:p>
                      <a:pPr fontAlgn="base"/>
                      <a:r>
                        <a:rPr lang="en-US" sz="1600">
                          <a:effectLst/>
                        </a:rPr>
                        <a:t>Doesn't change the shape or distribution, but ensures consistent feature scale</a:t>
                      </a:r>
                    </a:p>
                  </a:txBody>
                  <a:tcPr marL="21863" marR="21863" marT="10931" marB="10931" anchor="ctr"/>
                </a:tc>
                <a:tc>
                  <a:txBody>
                    <a:bodyPr/>
                    <a:lstStyle/>
                    <a:p>
                      <a:pPr fontAlgn="base"/>
                      <a:r>
                        <a:rPr lang="en-US" sz="1600">
                          <a:effectLst/>
                        </a:rPr>
                        <a:t>Alters the shape and distribution of data</a:t>
                      </a:r>
                    </a:p>
                  </a:txBody>
                  <a:tcPr marL="21863" marR="21863" marT="10931" marB="10931" anchor="ctr"/>
                </a:tc>
                <a:extLst>
                  <a:ext uri="{0D108BD9-81ED-4DB2-BD59-A6C34878D82A}">
                    <a16:rowId xmlns:a16="http://schemas.microsoft.com/office/drawing/2014/main" val="2654818499"/>
                  </a:ext>
                </a:extLst>
              </a:tr>
              <a:tr h="480978">
                <a:tc>
                  <a:txBody>
                    <a:bodyPr/>
                    <a:lstStyle/>
                    <a:p>
                      <a:pPr fontAlgn="base"/>
                      <a:r>
                        <a:rPr lang="en-IN" sz="1600" dirty="0">
                          <a:effectLst/>
                        </a:rPr>
                        <a:t>Normalization</a:t>
                      </a:r>
                    </a:p>
                  </a:txBody>
                  <a:tcPr marL="21863" marR="21863" marT="10931" marB="10931" anchor="ctr"/>
                </a:tc>
                <a:tc>
                  <a:txBody>
                    <a:bodyPr/>
                    <a:lstStyle/>
                    <a:p>
                      <a:pPr fontAlgn="base"/>
                      <a:r>
                        <a:rPr lang="en-US" sz="1600">
                          <a:effectLst/>
                        </a:rPr>
                        <a:t>Primarily for normalization, making features comparable</a:t>
                      </a:r>
                    </a:p>
                  </a:txBody>
                  <a:tcPr marL="21863" marR="21863" marT="10931" marB="10931" anchor="ctr"/>
                </a:tc>
                <a:tc>
                  <a:txBody>
                    <a:bodyPr/>
                    <a:lstStyle/>
                    <a:p>
                      <a:pPr fontAlgn="base"/>
                      <a:r>
                        <a:rPr lang="en-US" sz="1600">
                          <a:effectLst/>
                        </a:rPr>
                        <a:t>While some transformations may normalize data, the primary goal is to modify data distributions</a:t>
                      </a:r>
                    </a:p>
                  </a:txBody>
                  <a:tcPr marL="21863" marR="21863" marT="10931" marB="10931" anchor="ctr"/>
                </a:tc>
                <a:extLst>
                  <a:ext uri="{0D108BD9-81ED-4DB2-BD59-A6C34878D82A}">
                    <a16:rowId xmlns:a16="http://schemas.microsoft.com/office/drawing/2014/main" val="1064940822"/>
                  </a:ext>
                </a:extLst>
              </a:tr>
              <a:tr h="874505">
                <a:tc>
                  <a:txBody>
                    <a:bodyPr/>
                    <a:lstStyle/>
                    <a:p>
                      <a:pPr fontAlgn="base"/>
                      <a:r>
                        <a:rPr lang="en-US" sz="1600" dirty="0">
                          <a:effectLst/>
                        </a:rPr>
                        <a:t>Changes to Mean and Variance</a:t>
                      </a:r>
                    </a:p>
                  </a:txBody>
                  <a:tcPr marL="21863" marR="21863" marT="10931" marB="10931" anchor="ctr"/>
                </a:tc>
                <a:tc>
                  <a:txBody>
                    <a:bodyPr/>
                    <a:lstStyle/>
                    <a:p>
                      <a:pPr fontAlgn="base"/>
                      <a:r>
                        <a:rPr lang="en-US" sz="1600" dirty="0">
                          <a:effectLst/>
                        </a:rPr>
                        <a:t>In standard scaling, the mean becomes 0, and the standard deviation becomes 1. </a:t>
                      </a:r>
                    </a:p>
                    <a:p>
                      <a:pPr fontAlgn="base"/>
                      <a:r>
                        <a:rPr lang="en-US" sz="1600" dirty="0">
                          <a:effectLst/>
                        </a:rPr>
                        <a:t>In Min-Max scaling, the range is typically between 0 and 1</a:t>
                      </a:r>
                    </a:p>
                  </a:txBody>
                  <a:tcPr marL="21863" marR="21863" marT="10931" marB="10931" anchor="ctr"/>
                </a:tc>
                <a:tc>
                  <a:txBody>
                    <a:bodyPr/>
                    <a:lstStyle/>
                    <a:p>
                      <a:pPr fontAlgn="base"/>
                      <a:r>
                        <a:rPr lang="en-US" sz="1600">
                          <a:effectLst/>
                        </a:rPr>
                        <a:t>Transforms data without specific regard for mean and variance</a:t>
                      </a:r>
                    </a:p>
                  </a:txBody>
                  <a:tcPr marL="21863" marR="21863" marT="10931" marB="10931" anchor="ctr"/>
                </a:tc>
                <a:extLst>
                  <a:ext uri="{0D108BD9-81ED-4DB2-BD59-A6C34878D82A}">
                    <a16:rowId xmlns:a16="http://schemas.microsoft.com/office/drawing/2014/main" val="2192487581"/>
                  </a:ext>
                </a:extLst>
              </a:tr>
              <a:tr h="1202445">
                <a:tc>
                  <a:txBody>
                    <a:bodyPr/>
                    <a:lstStyle/>
                    <a:p>
                      <a:pPr fontAlgn="base"/>
                      <a:r>
                        <a:rPr lang="en-IN" sz="1600" dirty="0">
                          <a:effectLst/>
                        </a:rPr>
                        <a:t>Use Cases</a:t>
                      </a:r>
                    </a:p>
                  </a:txBody>
                  <a:tcPr marL="21863" marR="21863" marT="10931" marB="10931" anchor="ctr"/>
                </a:tc>
                <a:tc>
                  <a:txBody>
                    <a:bodyPr/>
                    <a:lstStyle/>
                    <a:p>
                      <a:pPr fontAlgn="base"/>
                      <a:r>
                        <a:rPr lang="en-US" sz="1600" dirty="0">
                          <a:effectLst/>
                        </a:rPr>
                        <a:t>Effective when making features comparable by removing the impact of their original scales, improving convergence and stability of certain machine learning algorithms</a:t>
                      </a:r>
                    </a:p>
                  </a:txBody>
                  <a:tcPr marL="21863" marR="21863" marT="10931" marB="10931" anchor="ctr"/>
                </a:tc>
                <a:tc>
                  <a:txBody>
                    <a:bodyPr/>
                    <a:lstStyle/>
                    <a:p>
                      <a:pPr fontAlgn="base"/>
                      <a:r>
                        <a:rPr lang="en-US" sz="1600" dirty="0">
                          <a:effectLst/>
                        </a:rPr>
                        <a:t>Useful when data is not normally distributed and needs to conform to a particular distribution or reduce skewness, as well as in feature engineering to create new features or represent categorical data</a:t>
                      </a:r>
                    </a:p>
                  </a:txBody>
                  <a:tcPr marL="21863" marR="21863" marT="10931" marB="10931" anchor="ctr"/>
                </a:tc>
                <a:extLst>
                  <a:ext uri="{0D108BD9-81ED-4DB2-BD59-A6C34878D82A}">
                    <a16:rowId xmlns:a16="http://schemas.microsoft.com/office/drawing/2014/main" val="1627040886"/>
                  </a:ext>
                </a:extLst>
              </a:tr>
            </a:tbl>
          </a:graphicData>
        </a:graphic>
      </p:graphicFrame>
      <p:sp>
        <p:nvSpPr>
          <p:cNvPr id="7" name="TextBox 6">
            <a:extLst>
              <a:ext uri="{FF2B5EF4-FFF2-40B4-BE49-F238E27FC236}">
                <a16:creationId xmlns:a16="http://schemas.microsoft.com/office/drawing/2014/main" id="{A3BC1827-48B0-719C-C657-957B7431F287}"/>
              </a:ext>
            </a:extLst>
          </p:cNvPr>
          <p:cNvSpPr txBox="1"/>
          <p:nvPr/>
        </p:nvSpPr>
        <p:spPr>
          <a:xfrm>
            <a:off x="821987" y="1562360"/>
            <a:ext cx="11006846" cy="646331"/>
          </a:xfrm>
          <a:prstGeom prst="rect">
            <a:avLst/>
          </a:prstGeom>
          <a:noFill/>
        </p:spPr>
        <p:txBody>
          <a:bodyPr wrap="square">
            <a:spAutoFit/>
          </a:bodyPr>
          <a:lstStyle/>
          <a:p>
            <a:r>
              <a:rPr lang="en-US" b="0" i="0" dirty="0">
                <a:solidFill>
                  <a:srgbClr val="374151"/>
                </a:solidFill>
                <a:effectLst/>
                <a:latin typeface="Söhne"/>
              </a:rPr>
              <a:t>Scaling and transformations are both techniques used in data preprocessing to prepare data for machine learning models.</a:t>
            </a:r>
            <a:endParaRPr lang="en-IN" dirty="0"/>
          </a:p>
        </p:txBody>
      </p:sp>
    </p:spTree>
    <p:extLst>
      <p:ext uri="{BB962C8B-B14F-4D97-AF65-F5344CB8AC3E}">
        <p14:creationId xmlns:p14="http://schemas.microsoft.com/office/powerpoint/2010/main" val="4074799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E1536"/>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1F5820-6963-C13E-963E-691092315D86}"/>
              </a:ext>
            </a:extLst>
          </p:cNvPr>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blip>
          <a:srcRect l="5332" t="1" r="5332" b="-3"/>
          <a:stretch/>
        </p:blipFill>
        <p:spPr>
          <a:xfrm>
            <a:off x="-3738" y="-714625"/>
            <a:ext cx="6099738" cy="3431098"/>
          </a:xfrm>
          <a:prstGeom prst="rect">
            <a:avLst/>
          </a:prstGeom>
        </p:spPr>
      </p:pic>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D878EC-3094-8FE7-A5FB-3FD21BA08844}"/>
              </a:ext>
            </a:extLst>
          </p:cNvPr>
          <p:cNvSpPr txBox="1"/>
          <p:nvPr/>
        </p:nvSpPr>
        <p:spPr>
          <a:xfrm>
            <a:off x="1024127" y="585216"/>
            <a:ext cx="11094391" cy="1499616"/>
          </a:xfrm>
          <a:prstGeom prst="rect">
            <a:avLst/>
          </a:prstGeom>
        </p:spPr>
        <p:txBody>
          <a:bodyPr vert="horz" lIns="91440" tIns="45720" rIns="91440" bIns="45720" rtlCol="0" anchor="ctr">
            <a:normAutofit/>
          </a:bodyPr>
          <a:lstStyle/>
          <a:p>
            <a:pPr defTabSz="914400">
              <a:lnSpc>
                <a:spcPct val="80000"/>
              </a:lnSpc>
              <a:spcBef>
                <a:spcPct val="0"/>
              </a:spcBef>
              <a:spcAft>
                <a:spcPts val="300"/>
              </a:spcAft>
            </a:pPr>
            <a:r>
              <a:rPr lang="en-US" sz="4400" b="1" cap="all" spc="100" dirty="0">
                <a:solidFill>
                  <a:schemeClr val="tx1">
                    <a:lumMod val="95000"/>
                    <a:lumOff val="5000"/>
                  </a:schemeClr>
                </a:solidFill>
                <a:latin typeface="+mj-lt"/>
                <a:ea typeface="+mj-ea"/>
                <a:cs typeface="+mj-cs"/>
              </a:rPr>
              <a:t>7. Feature Engineering : Deriving new feature</a:t>
            </a:r>
            <a:r>
              <a:rPr lang="en-US" sz="4600" b="1" cap="all" spc="100" dirty="0">
                <a:solidFill>
                  <a:schemeClr val="tx1">
                    <a:lumMod val="95000"/>
                    <a:lumOff val="5000"/>
                  </a:schemeClr>
                </a:solidFill>
                <a:latin typeface="+mj-lt"/>
                <a:ea typeface="+mj-ea"/>
                <a:cs typeface="+mj-cs"/>
              </a:rPr>
              <a:t> </a:t>
            </a:r>
          </a:p>
        </p:txBody>
      </p:sp>
      <p:sp>
        <p:nvSpPr>
          <p:cNvPr id="5" name="TextBox 4">
            <a:extLst>
              <a:ext uri="{FF2B5EF4-FFF2-40B4-BE49-F238E27FC236}">
                <a16:creationId xmlns:a16="http://schemas.microsoft.com/office/drawing/2014/main" id="{FB8D58B4-EFB0-37E7-C9DB-6DAD71A16A05}"/>
              </a:ext>
            </a:extLst>
          </p:cNvPr>
          <p:cNvSpPr txBox="1"/>
          <p:nvPr/>
        </p:nvSpPr>
        <p:spPr>
          <a:xfrm>
            <a:off x="1024127" y="1572459"/>
            <a:ext cx="10361627" cy="1499616"/>
          </a:xfrm>
          <a:prstGeom prst="rect">
            <a:avLst/>
          </a:prstGeom>
        </p:spPr>
        <p:txBody>
          <a:bodyPr vert="horz" lIns="45720" tIns="45720" rIns="4572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b="0" i="0" dirty="0">
                <a:effectLst/>
              </a:rPr>
              <a:t>Feature engineering is a critical step in the data preprocessing phase of a machine learning project. </a:t>
            </a:r>
          </a:p>
          <a:p>
            <a:pPr marL="285750" indent="-285750" defTabSz="914400">
              <a:lnSpc>
                <a:spcPct val="90000"/>
              </a:lnSpc>
              <a:spcAft>
                <a:spcPts val="600"/>
              </a:spcAft>
              <a:buClr>
                <a:schemeClr val="accent1"/>
              </a:buClr>
              <a:buFont typeface="Arial" panose="020B0604020202020204" pitchFamily="34" charset="0"/>
              <a:buChar char="•"/>
            </a:pPr>
            <a:r>
              <a:rPr lang="en-US" b="0" i="0" dirty="0">
                <a:effectLst/>
              </a:rPr>
              <a:t>It involves creating new features (variables) from existing data to improve the performance of machine learning models. </a:t>
            </a:r>
          </a:p>
          <a:p>
            <a:pPr marL="285750" indent="-285750" defTabSz="914400">
              <a:lnSpc>
                <a:spcPct val="90000"/>
              </a:lnSpc>
              <a:spcAft>
                <a:spcPts val="600"/>
              </a:spcAft>
              <a:buClr>
                <a:schemeClr val="accent1"/>
              </a:buClr>
              <a:buFont typeface="Arial" panose="020B0604020202020204" pitchFamily="34" charset="0"/>
              <a:buChar char="•"/>
            </a:pPr>
            <a:r>
              <a:rPr lang="en-US" b="0" i="0" dirty="0">
                <a:effectLst/>
              </a:rPr>
              <a:t>Feature engineering can enhance model accuracy, reduce overfitting, and reveal valuable information that may not be apparent in the original dataset.</a:t>
            </a:r>
            <a:endParaRPr lang="en-US" dirty="0"/>
          </a:p>
        </p:txBody>
      </p:sp>
      <p:pic>
        <p:nvPicPr>
          <p:cNvPr id="3074" name="Picture 2" descr="Feature Engineering | Engati">
            <a:extLst>
              <a:ext uri="{FF2B5EF4-FFF2-40B4-BE49-F238E27FC236}">
                <a16:creationId xmlns:a16="http://schemas.microsoft.com/office/drawing/2014/main" id="{7894D3E6-C6BE-EF7E-0DC7-CC58E8A115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27"/>
          <a:stretch/>
        </p:blipFill>
        <p:spPr bwMode="auto">
          <a:xfrm>
            <a:off x="-3738" y="507"/>
            <a:ext cx="12195738" cy="603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3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eature Engineering in Machine Learning What is it, Techniques">
            <a:extLst>
              <a:ext uri="{FF2B5EF4-FFF2-40B4-BE49-F238E27FC236}">
                <a16:creationId xmlns:a16="http://schemas.microsoft.com/office/drawing/2014/main" id="{949E827F-6DD1-4750-3556-CF1F60DF76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842" b="6692"/>
          <a:stretch/>
        </p:blipFill>
        <p:spPr bwMode="auto">
          <a:xfrm>
            <a:off x="2278261" y="3072075"/>
            <a:ext cx="7635478" cy="36575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B1F5820-6963-C13E-963E-691092315D86}"/>
              </a:ext>
            </a:extLst>
          </p:cNvPr>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blip>
          <a:srcRect l="5332" t="1" r="5332" b="-3"/>
          <a:stretch/>
        </p:blipFill>
        <p:spPr>
          <a:xfrm>
            <a:off x="-3738" y="-714625"/>
            <a:ext cx="6099738" cy="3431098"/>
          </a:xfrm>
          <a:prstGeom prst="rect">
            <a:avLst/>
          </a:prstGeom>
        </p:spPr>
      </p:pic>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D878EC-3094-8FE7-A5FB-3FD21BA08844}"/>
              </a:ext>
            </a:extLst>
          </p:cNvPr>
          <p:cNvSpPr txBox="1"/>
          <p:nvPr/>
        </p:nvSpPr>
        <p:spPr>
          <a:xfrm>
            <a:off x="1024127" y="585216"/>
            <a:ext cx="11094391" cy="1499616"/>
          </a:xfrm>
          <a:prstGeom prst="rect">
            <a:avLst/>
          </a:prstGeom>
        </p:spPr>
        <p:txBody>
          <a:bodyPr vert="horz" lIns="91440" tIns="45720" rIns="91440" bIns="45720" rtlCol="0" anchor="ctr">
            <a:normAutofit/>
          </a:bodyPr>
          <a:lstStyle/>
          <a:p>
            <a:pPr defTabSz="914400">
              <a:lnSpc>
                <a:spcPct val="80000"/>
              </a:lnSpc>
              <a:spcBef>
                <a:spcPct val="0"/>
              </a:spcBef>
              <a:spcAft>
                <a:spcPts val="300"/>
              </a:spcAft>
            </a:pPr>
            <a:r>
              <a:rPr lang="en-US" sz="4400" b="1" cap="all" spc="100" dirty="0">
                <a:solidFill>
                  <a:schemeClr val="tx1">
                    <a:lumMod val="95000"/>
                    <a:lumOff val="5000"/>
                  </a:schemeClr>
                </a:solidFill>
                <a:latin typeface="+mj-lt"/>
                <a:ea typeface="+mj-ea"/>
                <a:cs typeface="+mj-cs"/>
              </a:rPr>
              <a:t>7. Feature Engineering : Deriving new feature</a:t>
            </a:r>
            <a:r>
              <a:rPr lang="en-US" sz="4600" b="1" cap="all" spc="100" dirty="0">
                <a:solidFill>
                  <a:schemeClr val="tx1">
                    <a:lumMod val="95000"/>
                    <a:lumOff val="5000"/>
                  </a:schemeClr>
                </a:solidFill>
                <a:latin typeface="+mj-lt"/>
                <a:ea typeface="+mj-ea"/>
                <a:cs typeface="+mj-cs"/>
              </a:rPr>
              <a:t> </a:t>
            </a:r>
          </a:p>
        </p:txBody>
      </p:sp>
      <p:sp>
        <p:nvSpPr>
          <p:cNvPr id="5" name="TextBox 4">
            <a:extLst>
              <a:ext uri="{FF2B5EF4-FFF2-40B4-BE49-F238E27FC236}">
                <a16:creationId xmlns:a16="http://schemas.microsoft.com/office/drawing/2014/main" id="{FB8D58B4-EFB0-37E7-C9DB-6DAD71A16A05}"/>
              </a:ext>
            </a:extLst>
          </p:cNvPr>
          <p:cNvSpPr txBox="1"/>
          <p:nvPr/>
        </p:nvSpPr>
        <p:spPr>
          <a:xfrm>
            <a:off x="1024127" y="1572459"/>
            <a:ext cx="10361627" cy="1499616"/>
          </a:xfrm>
          <a:prstGeom prst="rect">
            <a:avLst/>
          </a:prstGeom>
        </p:spPr>
        <p:txBody>
          <a:bodyPr vert="horz" lIns="45720" tIns="45720" rIns="4572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b="0" i="0" dirty="0">
                <a:effectLst/>
              </a:rPr>
              <a:t>Feature engineering is a critical step in the data preprocessing phase of a machine learning project. </a:t>
            </a:r>
          </a:p>
          <a:p>
            <a:pPr marL="285750" indent="-285750" defTabSz="914400">
              <a:lnSpc>
                <a:spcPct val="90000"/>
              </a:lnSpc>
              <a:spcAft>
                <a:spcPts val="600"/>
              </a:spcAft>
              <a:buClr>
                <a:schemeClr val="accent1"/>
              </a:buClr>
              <a:buFont typeface="Arial" panose="020B0604020202020204" pitchFamily="34" charset="0"/>
              <a:buChar char="•"/>
            </a:pPr>
            <a:r>
              <a:rPr lang="en-US" b="0" i="0" dirty="0">
                <a:effectLst/>
              </a:rPr>
              <a:t>It involves creating new features (variables) from existing data to improve the performance of machine learning models. </a:t>
            </a:r>
          </a:p>
          <a:p>
            <a:pPr marL="285750" indent="-285750" defTabSz="914400">
              <a:lnSpc>
                <a:spcPct val="90000"/>
              </a:lnSpc>
              <a:spcAft>
                <a:spcPts val="600"/>
              </a:spcAft>
              <a:buClr>
                <a:schemeClr val="accent1"/>
              </a:buClr>
              <a:buFont typeface="Arial" panose="020B0604020202020204" pitchFamily="34" charset="0"/>
              <a:buChar char="•"/>
            </a:pPr>
            <a:r>
              <a:rPr lang="en-US" b="0" i="0" dirty="0">
                <a:effectLst/>
              </a:rPr>
              <a:t>Feature engineering can enhance model accuracy, reduce overfitting, and reveal valuable information that may not be apparent in the original dataset.</a:t>
            </a:r>
            <a:endParaRPr lang="en-US" dirty="0"/>
          </a:p>
        </p:txBody>
      </p:sp>
    </p:spTree>
    <p:extLst>
      <p:ext uri="{BB962C8B-B14F-4D97-AF65-F5344CB8AC3E}">
        <p14:creationId xmlns:p14="http://schemas.microsoft.com/office/powerpoint/2010/main" val="1846550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eature Engineering - Everything You Need to Know!">
            <a:extLst>
              <a:ext uri="{FF2B5EF4-FFF2-40B4-BE49-F238E27FC236}">
                <a16:creationId xmlns:a16="http://schemas.microsoft.com/office/drawing/2014/main" id="{95DFFC35-0050-449A-B704-5E0DC69677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2003" y="1087561"/>
            <a:ext cx="7904082" cy="26964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3">
            <a:extLst>
              <a:ext uri="{FF2B5EF4-FFF2-40B4-BE49-F238E27FC236}">
                <a16:creationId xmlns:a16="http://schemas.microsoft.com/office/drawing/2014/main" id="{51B765B7-1779-EFAA-8DE8-BEC5F03C5E5E}"/>
              </a:ext>
            </a:extLst>
          </p:cNvPr>
          <p:cNvGraphicFramePr/>
          <p:nvPr>
            <p:extLst>
              <p:ext uri="{D42A27DB-BD31-4B8C-83A1-F6EECF244321}">
                <p14:modId xmlns:p14="http://schemas.microsoft.com/office/powerpoint/2010/main" val="2559965444"/>
              </p:ext>
            </p:extLst>
          </p:nvPr>
        </p:nvGraphicFramePr>
        <p:xfrm>
          <a:off x="130627" y="3415457"/>
          <a:ext cx="11949611" cy="3619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67D041E-D139-D234-3915-EAC1EA456438}"/>
              </a:ext>
            </a:extLst>
          </p:cNvPr>
          <p:cNvSpPr txBox="1"/>
          <p:nvPr/>
        </p:nvSpPr>
        <p:spPr>
          <a:xfrm>
            <a:off x="930314" y="440498"/>
            <a:ext cx="10205771" cy="553998"/>
          </a:xfrm>
          <a:prstGeom prst="rect">
            <a:avLst/>
          </a:prstGeom>
          <a:noFill/>
        </p:spPr>
        <p:txBody>
          <a:bodyPr wrap="square">
            <a:spAutoFit/>
          </a:bodyPr>
          <a:lstStyle/>
          <a:p>
            <a:pPr lvl="0"/>
            <a:r>
              <a:rPr lang="en-US" sz="3000" b="1" i="0" dirty="0"/>
              <a:t>Feature engineering for machine learning--  5 steps:</a:t>
            </a:r>
            <a:endParaRPr lang="en-US" sz="3000" dirty="0"/>
          </a:p>
        </p:txBody>
      </p:sp>
    </p:spTree>
    <p:extLst>
      <p:ext uri="{BB962C8B-B14F-4D97-AF65-F5344CB8AC3E}">
        <p14:creationId xmlns:p14="http://schemas.microsoft.com/office/powerpoint/2010/main" val="2056681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eature engineering - Machine Learning Lens">
            <a:extLst>
              <a:ext uri="{FF2B5EF4-FFF2-40B4-BE49-F238E27FC236}">
                <a16:creationId xmlns:a16="http://schemas.microsoft.com/office/drawing/2014/main" id="{DC7ADCD4-346A-A405-FE17-B0B2A696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18" y="767992"/>
            <a:ext cx="5427884" cy="5205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FCFB79-E80F-5B4F-3A42-124982F9AB39}"/>
              </a:ext>
            </a:extLst>
          </p:cNvPr>
          <p:cNvSpPr txBox="1"/>
          <p:nvPr/>
        </p:nvSpPr>
        <p:spPr>
          <a:xfrm>
            <a:off x="5807502" y="680845"/>
            <a:ext cx="6096000" cy="5909310"/>
          </a:xfrm>
          <a:prstGeom prst="rect">
            <a:avLst/>
          </a:prstGeom>
          <a:noFill/>
        </p:spPr>
        <p:txBody>
          <a:bodyPr wrap="square">
            <a:spAutoFit/>
          </a:bodyPr>
          <a:lstStyle/>
          <a:p>
            <a:pPr algn="l"/>
            <a:br>
              <a:rPr lang="en-US" b="0" i="0" dirty="0">
                <a:effectLst/>
                <a:latin typeface="Söhne"/>
              </a:rPr>
            </a:br>
            <a:r>
              <a:rPr lang="en-US" b="0" i="0" dirty="0">
                <a:effectLst/>
                <a:latin typeface="Söhne"/>
              </a:rPr>
              <a:t>1. </a:t>
            </a:r>
            <a:r>
              <a:rPr lang="en-US" b="1" i="0" dirty="0">
                <a:effectLst/>
                <a:latin typeface="Söhne"/>
              </a:rPr>
              <a:t>Feature Selection:</a:t>
            </a:r>
            <a:endParaRPr lang="en-US" b="0" i="0" dirty="0">
              <a:effectLst/>
              <a:latin typeface="Söhne"/>
            </a:endParaRPr>
          </a:p>
          <a:p>
            <a:pPr marL="742950" lvl="1" indent="-285750" algn="l">
              <a:buFont typeface="+mj-lt"/>
              <a:buAutoNum type="arabicPeriod"/>
            </a:pPr>
            <a:r>
              <a:rPr lang="en-US" b="1" i="0" dirty="0">
                <a:effectLst/>
                <a:latin typeface="Söhne"/>
              </a:rPr>
              <a:t>Definition:</a:t>
            </a:r>
            <a:r>
              <a:rPr lang="en-US" b="0" i="0" dirty="0">
                <a:effectLst/>
                <a:latin typeface="Söhne"/>
              </a:rPr>
              <a:t> Feature selection is the process of choosing a subset of relevant features from the original set of features in a dataset.</a:t>
            </a:r>
          </a:p>
          <a:p>
            <a:pPr marL="742950" lvl="1" indent="-285750" algn="l">
              <a:buFont typeface="+mj-lt"/>
              <a:buAutoNum type="arabicPeriod"/>
            </a:pPr>
            <a:r>
              <a:rPr lang="en-US" b="1" i="0" dirty="0">
                <a:effectLst/>
                <a:latin typeface="Söhne"/>
              </a:rPr>
              <a:t>Objective:</a:t>
            </a:r>
            <a:r>
              <a:rPr lang="en-US" b="0" i="0" dirty="0">
                <a:effectLst/>
                <a:latin typeface="Söhne"/>
              </a:rPr>
              <a:t> Reduce the number of features while retaining the most informative and impactful ones.</a:t>
            </a:r>
          </a:p>
          <a:p>
            <a:pPr marL="742950" lvl="1" indent="-285750" algn="l">
              <a:buFont typeface="+mj-lt"/>
              <a:buAutoNum type="arabicPeriod"/>
            </a:pPr>
            <a:r>
              <a:rPr lang="en-US" b="1" i="0" dirty="0">
                <a:effectLst/>
                <a:latin typeface="Söhne"/>
              </a:rPr>
              <a:t>Methods:</a:t>
            </a:r>
            <a:r>
              <a:rPr lang="en-US" b="0" i="0" dirty="0">
                <a:effectLst/>
                <a:latin typeface="Söhne"/>
              </a:rPr>
              <a:t> Techniques like filter methods (e.g., correlation analysis), wrapper methods (e.g., recursive feature elimination), and embedded methods (e.g., regularization) are employed for feature selection.</a:t>
            </a:r>
          </a:p>
          <a:p>
            <a:pPr algn="l"/>
            <a:r>
              <a:rPr lang="en-US" b="1" i="0" dirty="0">
                <a:effectLst/>
                <a:latin typeface="Söhne"/>
              </a:rPr>
              <a:t>2. Feature Transformation:</a:t>
            </a:r>
            <a:endParaRPr lang="en-US" b="0" i="0" dirty="0">
              <a:effectLst/>
              <a:latin typeface="Söhne"/>
            </a:endParaRPr>
          </a:p>
          <a:p>
            <a:pPr marL="742950" lvl="1" indent="-285750" algn="l">
              <a:buFont typeface="+mj-lt"/>
              <a:buAutoNum type="arabicPeriod"/>
            </a:pPr>
            <a:r>
              <a:rPr lang="en-US" b="1" i="0" dirty="0">
                <a:effectLst/>
                <a:latin typeface="Söhne"/>
              </a:rPr>
              <a:t>Definition:</a:t>
            </a:r>
            <a:r>
              <a:rPr lang="en-US" b="0" i="0" dirty="0">
                <a:effectLst/>
                <a:latin typeface="Söhne"/>
              </a:rPr>
              <a:t> Feature transformation involves changing the representation of features in the dataset, often by applying mathematical functions or operations.</a:t>
            </a:r>
          </a:p>
          <a:p>
            <a:pPr marL="742950" lvl="1" indent="-285750" algn="l">
              <a:buFont typeface="+mj-lt"/>
              <a:buAutoNum type="arabicPeriod"/>
            </a:pPr>
            <a:r>
              <a:rPr lang="en-US" b="1" i="0" dirty="0">
                <a:effectLst/>
                <a:latin typeface="Söhne"/>
              </a:rPr>
              <a:t>Objective:</a:t>
            </a:r>
            <a:r>
              <a:rPr lang="en-US" b="0" i="0" dirty="0">
                <a:effectLst/>
                <a:latin typeface="Söhne"/>
              </a:rPr>
              <a:t> Alter the scale or distribution of features to meet the assumptions of certain algorithms or improve model performance.</a:t>
            </a:r>
          </a:p>
          <a:p>
            <a:pPr marL="742950" lvl="1" indent="-285750" algn="l">
              <a:buFont typeface="+mj-lt"/>
              <a:buAutoNum type="arabicPeriod"/>
            </a:pPr>
            <a:r>
              <a:rPr lang="en-US" b="1" i="0" dirty="0">
                <a:effectLst/>
                <a:latin typeface="Söhne"/>
              </a:rPr>
              <a:t>Methods:</a:t>
            </a:r>
            <a:r>
              <a:rPr lang="en-US" b="0" i="0" dirty="0">
                <a:effectLst/>
                <a:latin typeface="Söhne"/>
              </a:rPr>
              <a:t> Common techniques include logarithmic transformations, square root transformations, and Box-Cox transformations for numerical features.</a:t>
            </a:r>
          </a:p>
        </p:txBody>
      </p:sp>
    </p:spTree>
    <p:extLst>
      <p:ext uri="{BB962C8B-B14F-4D97-AF65-F5344CB8AC3E}">
        <p14:creationId xmlns:p14="http://schemas.microsoft.com/office/powerpoint/2010/main" val="345043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eature engineering - Machine Learning Lens">
            <a:extLst>
              <a:ext uri="{FF2B5EF4-FFF2-40B4-BE49-F238E27FC236}">
                <a16:creationId xmlns:a16="http://schemas.microsoft.com/office/drawing/2014/main" id="{DC7ADCD4-346A-A405-FE17-B0B2A696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18" y="767992"/>
            <a:ext cx="5427884" cy="5205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FCFB79-E80F-5B4F-3A42-124982F9AB39}"/>
              </a:ext>
            </a:extLst>
          </p:cNvPr>
          <p:cNvSpPr txBox="1"/>
          <p:nvPr/>
        </p:nvSpPr>
        <p:spPr>
          <a:xfrm>
            <a:off x="5807502" y="664628"/>
            <a:ext cx="6096000" cy="5909310"/>
          </a:xfrm>
          <a:prstGeom prst="rect">
            <a:avLst/>
          </a:prstGeom>
          <a:noFill/>
        </p:spPr>
        <p:txBody>
          <a:bodyPr wrap="square">
            <a:spAutoFit/>
          </a:bodyPr>
          <a:lstStyle/>
          <a:p>
            <a:pPr algn="l"/>
            <a:r>
              <a:rPr lang="en-US" b="1" i="0" dirty="0">
                <a:effectLst/>
                <a:latin typeface="Söhne"/>
              </a:rPr>
              <a:t>3. Feature Creation:</a:t>
            </a:r>
            <a:endParaRPr lang="en-US" b="0" i="0" dirty="0">
              <a:effectLst/>
              <a:latin typeface="Söhne"/>
            </a:endParaRPr>
          </a:p>
          <a:p>
            <a:pPr marL="742950" lvl="1" indent="-285750" algn="l">
              <a:buFont typeface="+mj-lt"/>
              <a:buAutoNum type="arabicPeriod"/>
            </a:pPr>
            <a:r>
              <a:rPr lang="en-US" b="1" i="0" dirty="0">
                <a:effectLst/>
                <a:latin typeface="Söhne"/>
              </a:rPr>
              <a:t>Definition:</a:t>
            </a:r>
            <a:r>
              <a:rPr lang="en-US" b="0" i="0" dirty="0">
                <a:effectLst/>
                <a:latin typeface="Söhne"/>
              </a:rPr>
              <a:t> Feature creation involves generating entirely new features from the existing ones, often by combining or manipulating them.</a:t>
            </a:r>
          </a:p>
          <a:p>
            <a:pPr marL="742950" lvl="1" indent="-285750" algn="l">
              <a:buFont typeface="+mj-lt"/>
              <a:buAutoNum type="arabicPeriod"/>
            </a:pPr>
            <a:r>
              <a:rPr lang="en-US" b="1" i="0" dirty="0">
                <a:effectLst/>
                <a:latin typeface="Söhne"/>
              </a:rPr>
              <a:t>Objective:</a:t>
            </a:r>
            <a:r>
              <a:rPr lang="en-US" b="0" i="0" dirty="0">
                <a:effectLst/>
                <a:latin typeface="Söhne"/>
              </a:rPr>
              <a:t> Introduce new information that might be more relevant or meaningful for the machine learning model.</a:t>
            </a:r>
          </a:p>
          <a:p>
            <a:pPr marL="742950" lvl="1" indent="-285750" algn="l">
              <a:buFont typeface="+mj-lt"/>
              <a:buAutoNum type="arabicPeriod"/>
            </a:pPr>
            <a:r>
              <a:rPr lang="en-US" b="1" i="0" dirty="0">
                <a:effectLst/>
                <a:latin typeface="Söhne"/>
              </a:rPr>
              <a:t>Examples:</a:t>
            </a:r>
            <a:r>
              <a:rPr lang="en-US" b="0" i="0" dirty="0">
                <a:effectLst/>
                <a:latin typeface="Söhne"/>
              </a:rPr>
              <a:t> Creating interaction terms, polynomial features, or aggregating information from multiple features.</a:t>
            </a:r>
          </a:p>
          <a:p>
            <a:pPr algn="l"/>
            <a:r>
              <a:rPr lang="en-US" b="1" i="0" dirty="0">
                <a:effectLst/>
                <a:latin typeface="Söhne"/>
              </a:rPr>
              <a:t>4. Feature Extraction:</a:t>
            </a:r>
            <a:endParaRPr lang="en-US" b="0" i="0" dirty="0">
              <a:effectLst/>
              <a:latin typeface="Söhne"/>
            </a:endParaRPr>
          </a:p>
          <a:p>
            <a:pPr marL="742950" lvl="1" indent="-285750" algn="l">
              <a:buFont typeface="+mj-lt"/>
              <a:buAutoNum type="arabicPeriod"/>
            </a:pPr>
            <a:r>
              <a:rPr lang="en-US" b="1" i="0" dirty="0">
                <a:effectLst/>
                <a:latin typeface="Söhne"/>
              </a:rPr>
              <a:t>Definition:</a:t>
            </a:r>
            <a:r>
              <a:rPr lang="en-US" b="0" i="0" dirty="0">
                <a:effectLst/>
                <a:latin typeface="Söhne"/>
              </a:rPr>
              <a:t> Feature extraction involves reducing the dimensionality of the dataset by transforming it into a lower-dimensional space.</a:t>
            </a:r>
          </a:p>
          <a:p>
            <a:pPr marL="742950" lvl="1" indent="-285750" algn="l">
              <a:buFont typeface="+mj-lt"/>
              <a:buAutoNum type="arabicPeriod"/>
            </a:pPr>
            <a:r>
              <a:rPr lang="en-US" b="1" i="0" dirty="0">
                <a:effectLst/>
                <a:latin typeface="Söhne"/>
              </a:rPr>
              <a:t>Objective:</a:t>
            </a:r>
            <a:r>
              <a:rPr lang="en-US" b="0" i="0" dirty="0">
                <a:effectLst/>
                <a:latin typeface="Söhne"/>
              </a:rPr>
              <a:t> Capture the essential information in the data while discarding redundant or less important features.</a:t>
            </a:r>
          </a:p>
          <a:p>
            <a:pPr marL="742950" lvl="1" indent="-285750" algn="l">
              <a:buFont typeface="+mj-lt"/>
              <a:buAutoNum type="arabicPeriod"/>
            </a:pPr>
            <a:r>
              <a:rPr lang="en-US" b="1" i="0" dirty="0">
                <a:effectLst/>
                <a:latin typeface="Söhne"/>
              </a:rPr>
              <a:t>Methods:</a:t>
            </a:r>
            <a:r>
              <a:rPr lang="en-US" b="0" i="0" dirty="0">
                <a:effectLst/>
                <a:latin typeface="Söhne"/>
              </a:rPr>
              <a:t> Techniques like Principal Component Analysis (PCA), t-Distributed Stochastic Neighbor Embedding (t-SNE), and autoencoders are used for feature extraction.</a:t>
            </a:r>
          </a:p>
        </p:txBody>
      </p:sp>
    </p:spTree>
    <p:extLst>
      <p:ext uri="{BB962C8B-B14F-4D97-AF65-F5344CB8AC3E}">
        <p14:creationId xmlns:p14="http://schemas.microsoft.com/office/powerpoint/2010/main" val="1299492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1F5820-6963-C13E-963E-691092315D86}"/>
              </a:ext>
            </a:extLst>
          </p:cNvPr>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blip>
          <a:srcRect l="5332" t="1" r="5332" b="-3"/>
          <a:stretch/>
        </p:blipFill>
        <p:spPr>
          <a:xfrm>
            <a:off x="-3738" y="-714625"/>
            <a:ext cx="6099738" cy="3431098"/>
          </a:xfrm>
          <a:prstGeom prst="rect">
            <a:avLst/>
          </a:prstGeom>
        </p:spPr>
      </p:pic>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D878EC-3094-8FE7-A5FB-3FD21BA08844}"/>
              </a:ext>
            </a:extLst>
          </p:cNvPr>
          <p:cNvSpPr txBox="1"/>
          <p:nvPr/>
        </p:nvSpPr>
        <p:spPr>
          <a:xfrm>
            <a:off x="1024127" y="585216"/>
            <a:ext cx="11094391" cy="1499616"/>
          </a:xfrm>
          <a:prstGeom prst="rect">
            <a:avLst/>
          </a:prstGeom>
        </p:spPr>
        <p:txBody>
          <a:bodyPr vert="horz" lIns="91440" tIns="45720" rIns="91440" bIns="45720" rtlCol="0" anchor="ctr">
            <a:normAutofit/>
          </a:bodyPr>
          <a:lstStyle/>
          <a:p>
            <a:pPr defTabSz="914400">
              <a:lnSpc>
                <a:spcPct val="80000"/>
              </a:lnSpc>
              <a:spcBef>
                <a:spcPct val="0"/>
              </a:spcBef>
              <a:spcAft>
                <a:spcPts val="300"/>
              </a:spcAft>
            </a:pPr>
            <a:r>
              <a:rPr lang="en-US" sz="4400" b="1" cap="all" spc="100" dirty="0">
                <a:solidFill>
                  <a:schemeClr val="tx1">
                    <a:lumMod val="95000"/>
                    <a:lumOff val="5000"/>
                  </a:schemeClr>
                </a:solidFill>
                <a:latin typeface="+mj-lt"/>
                <a:ea typeface="+mj-ea"/>
                <a:cs typeface="+mj-cs"/>
              </a:rPr>
              <a:t>7. Feature Engineering : Deriving new feature</a:t>
            </a:r>
            <a:r>
              <a:rPr lang="en-US" sz="4600" b="1" cap="all" spc="100" dirty="0">
                <a:solidFill>
                  <a:schemeClr val="tx1">
                    <a:lumMod val="95000"/>
                    <a:lumOff val="5000"/>
                  </a:schemeClr>
                </a:solidFill>
                <a:latin typeface="+mj-lt"/>
                <a:ea typeface="+mj-ea"/>
                <a:cs typeface="+mj-cs"/>
              </a:rPr>
              <a:t> </a:t>
            </a:r>
          </a:p>
        </p:txBody>
      </p:sp>
      <p:sp>
        <p:nvSpPr>
          <p:cNvPr id="7" name="TextBox 6">
            <a:extLst>
              <a:ext uri="{FF2B5EF4-FFF2-40B4-BE49-F238E27FC236}">
                <a16:creationId xmlns:a16="http://schemas.microsoft.com/office/drawing/2014/main" id="{BF9377A4-9E57-3381-EF57-99483911EA39}"/>
              </a:ext>
            </a:extLst>
          </p:cNvPr>
          <p:cNvSpPr txBox="1"/>
          <p:nvPr/>
        </p:nvSpPr>
        <p:spPr>
          <a:xfrm>
            <a:off x="531551" y="1918936"/>
            <a:ext cx="11094391" cy="4508927"/>
          </a:xfrm>
          <a:prstGeom prst="rect">
            <a:avLst/>
          </a:prstGeom>
          <a:noFill/>
        </p:spPr>
        <p:txBody>
          <a:bodyPr wrap="square">
            <a:spAutoFit/>
          </a:bodyPr>
          <a:lstStyle/>
          <a:p>
            <a:pPr algn="l">
              <a:spcAft>
                <a:spcPts val="600"/>
              </a:spcAft>
              <a:buFont typeface="+mj-lt"/>
              <a:buAutoNum type="arabicPeriod"/>
            </a:pPr>
            <a:r>
              <a:rPr lang="en-US" b="1" i="0" dirty="0">
                <a:solidFill>
                  <a:srgbClr val="374151"/>
                </a:solidFill>
                <a:effectLst/>
                <a:latin typeface="Söhne"/>
              </a:rPr>
              <a:t>Binning or Discretization:</a:t>
            </a:r>
            <a:r>
              <a:rPr lang="en-US" b="0" i="0" dirty="0">
                <a:solidFill>
                  <a:srgbClr val="374151"/>
                </a:solidFill>
                <a:effectLst/>
                <a:latin typeface="Söhne"/>
              </a:rPr>
              <a:t> This technique involves dividing a continuous feature into discrete bins or intervals. It can be useful for converting numerical features into categorical ones. </a:t>
            </a:r>
            <a:r>
              <a:rPr lang="en-US" b="1" i="0" dirty="0">
                <a:solidFill>
                  <a:srgbClr val="FF0000"/>
                </a:solidFill>
                <a:effectLst/>
                <a:latin typeface="Söhne"/>
              </a:rPr>
              <a:t>For example, you can bin age data into categories like "child," "adult," and "senior.“</a:t>
            </a:r>
          </a:p>
          <a:p>
            <a:pPr algn="l">
              <a:spcAft>
                <a:spcPts val="600"/>
              </a:spcAft>
              <a:buFont typeface="+mj-lt"/>
              <a:buAutoNum type="arabicPeriod"/>
            </a:pPr>
            <a:endParaRPr lang="en-US" b="0" i="0" dirty="0">
              <a:solidFill>
                <a:srgbClr val="C00000"/>
              </a:solidFill>
              <a:effectLst/>
              <a:latin typeface="Söhne"/>
            </a:endParaRPr>
          </a:p>
          <a:p>
            <a:pPr algn="l">
              <a:spcAft>
                <a:spcPts val="600"/>
              </a:spcAft>
              <a:buFont typeface="+mj-lt"/>
              <a:buAutoNum type="arabicPeriod"/>
            </a:pPr>
            <a:r>
              <a:rPr lang="en-US" b="1" i="0" dirty="0">
                <a:solidFill>
                  <a:srgbClr val="374151"/>
                </a:solidFill>
                <a:effectLst/>
                <a:latin typeface="Söhne"/>
              </a:rPr>
              <a:t>Encoding Categorical Variables:</a:t>
            </a:r>
            <a:r>
              <a:rPr lang="en-US" b="0" i="0" dirty="0">
                <a:solidFill>
                  <a:srgbClr val="374151"/>
                </a:solidFill>
                <a:effectLst/>
                <a:latin typeface="Söhne"/>
              </a:rPr>
              <a:t> When dealing with categorical data, you can use techniques like one-hot encoding, label encoding, or target encoding to transform them into a format suitable for machine learning algorithms. </a:t>
            </a:r>
          </a:p>
          <a:p>
            <a:pPr algn="l">
              <a:spcAft>
                <a:spcPts val="600"/>
              </a:spcAft>
            </a:pPr>
            <a:r>
              <a:rPr lang="en-US" dirty="0">
                <a:solidFill>
                  <a:srgbClr val="374151"/>
                </a:solidFill>
                <a:latin typeface="Söhne"/>
              </a:rPr>
              <a:t>Example: </a:t>
            </a:r>
            <a:r>
              <a:rPr lang="en-US" b="1" i="0" dirty="0">
                <a:solidFill>
                  <a:srgbClr val="FF0000"/>
                </a:solidFill>
                <a:effectLst/>
                <a:latin typeface="Söhne"/>
              </a:rPr>
              <a:t>RED-1, Blue-2, Orance-3</a:t>
            </a:r>
            <a:endParaRPr lang="en-US" b="1" dirty="0">
              <a:solidFill>
                <a:srgbClr val="FF0000"/>
              </a:solidFill>
              <a:latin typeface="Söhne"/>
            </a:endParaRPr>
          </a:p>
          <a:p>
            <a:pPr algn="l">
              <a:spcAft>
                <a:spcPts val="600"/>
              </a:spcAft>
              <a:buFont typeface="+mj-lt"/>
              <a:buAutoNum type="arabicPeriod"/>
            </a:pPr>
            <a:endParaRPr lang="en-US" b="0" i="0" dirty="0">
              <a:solidFill>
                <a:srgbClr val="374151"/>
              </a:solidFill>
              <a:effectLst/>
              <a:latin typeface="Söhne"/>
            </a:endParaRPr>
          </a:p>
          <a:p>
            <a:pPr algn="l">
              <a:spcAft>
                <a:spcPts val="600"/>
              </a:spcAft>
              <a:buFont typeface="+mj-lt"/>
              <a:buAutoNum type="arabicPeriod"/>
            </a:pPr>
            <a:r>
              <a:rPr lang="en-US" b="1" i="0" dirty="0">
                <a:solidFill>
                  <a:srgbClr val="374151"/>
                </a:solidFill>
                <a:effectLst/>
                <a:latin typeface="Söhne"/>
              </a:rPr>
              <a:t>Feature Scaling:</a:t>
            </a:r>
            <a:r>
              <a:rPr lang="en-US" b="0" i="0" dirty="0">
                <a:solidFill>
                  <a:srgbClr val="374151"/>
                </a:solidFill>
                <a:effectLst/>
                <a:latin typeface="Söhne"/>
              </a:rPr>
              <a:t> Standard scaling (Z-score scaling), Min-Max scaling, or other scaling techniques can be applied to numerical features to make them more suitable for machine learning algorithms. Scaling ensures that features have similar scales, which is important for distance-based algorithms. </a:t>
            </a:r>
            <a:r>
              <a:rPr lang="en-US" b="1" i="0" dirty="0">
                <a:solidFill>
                  <a:srgbClr val="FF0000"/>
                </a:solidFill>
                <a:effectLst/>
                <a:latin typeface="Söhne"/>
              </a:rPr>
              <a:t>Perform scaling large values between 0 and 1</a:t>
            </a:r>
          </a:p>
          <a:p>
            <a:pPr algn="l">
              <a:spcAft>
                <a:spcPts val="600"/>
              </a:spcAft>
              <a:buFont typeface="+mj-lt"/>
              <a:buAutoNum type="arabicPeriod"/>
            </a:pPr>
            <a:endParaRPr lang="en-US" b="0" i="0" dirty="0">
              <a:solidFill>
                <a:srgbClr val="374151"/>
              </a:solidFill>
              <a:effectLst/>
              <a:latin typeface="Söhne"/>
            </a:endParaRPr>
          </a:p>
          <a:p>
            <a:pPr algn="l">
              <a:spcAft>
                <a:spcPts val="600"/>
              </a:spcAft>
              <a:buFont typeface="+mj-lt"/>
              <a:buAutoNum type="arabicPeriod"/>
            </a:pPr>
            <a:r>
              <a:rPr lang="en-US" b="1" i="0" dirty="0">
                <a:solidFill>
                  <a:srgbClr val="374151"/>
                </a:solidFill>
                <a:effectLst/>
                <a:latin typeface="Söhne"/>
              </a:rPr>
              <a:t>Polynomial Features:</a:t>
            </a:r>
            <a:r>
              <a:rPr lang="en-US" b="0" i="0" dirty="0">
                <a:solidFill>
                  <a:srgbClr val="374151"/>
                </a:solidFill>
                <a:effectLst/>
                <a:latin typeface="Söhne"/>
              </a:rPr>
              <a:t> Creating polynomial features involves adding powers of existing features to capture nonlinear relationships. </a:t>
            </a:r>
            <a:r>
              <a:rPr lang="en-US" b="1" i="0" dirty="0">
                <a:solidFill>
                  <a:srgbClr val="FF0000"/>
                </a:solidFill>
                <a:effectLst/>
                <a:latin typeface="Söhne"/>
              </a:rPr>
              <a:t>For example, adding squared or cubed terms of a variable can account for quadratic or cubic effects.</a:t>
            </a:r>
          </a:p>
        </p:txBody>
      </p:sp>
    </p:spTree>
    <p:extLst>
      <p:ext uri="{BB962C8B-B14F-4D97-AF65-F5344CB8AC3E}">
        <p14:creationId xmlns:p14="http://schemas.microsoft.com/office/powerpoint/2010/main" val="208224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dirty="0"/>
              <a:t>7. Feature Engineering : Deriving new feature </a:t>
            </a:r>
          </a:p>
        </p:txBody>
      </p:sp>
      <p:sp>
        <p:nvSpPr>
          <p:cNvPr id="7" name="TextBox 6">
            <a:extLst>
              <a:ext uri="{FF2B5EF4-FFF2-40B4-BE49-F238E27FC236}">
                <a16:creationId xmlns:a16="http://schemas.microsoft.com/office/drawing/2014/main" id="{BF9377A4-9E57-3381-EF57-99483911EA39}"/>
              </a:ext>
            </a:extLst>
          </p:cNvPr>
          <p:cNvSpPr txBox="1"/>
          <p:nvPr/>
        </p:nvSpPr>
        <p:spPr>
          <a:xfrm>
            <a:off x="821987" y="2199493"/>
            <a:ext cx="10802566" cy="3416320"/>
          </a:xfrm>
          <a:prstGeom prst="rect">
            <a:avLst/>
          </a:prstGeom>
          <a:noFill/>
        </p:spPr>
        <p:txBody>
          <a:bodyPr wrap="square">
            <a:spAutoFit/>
          </a:bodyPr>
          <a:lstStyle/>
          <a:p>
            <a:pPr algn="l"/>
            <a:r>
              <a:rPr lang="en-US" b="1" i="0" dirty="0">
                <a:solidFill>
                  <a:srgbClr val="374151"/>
                </a:solidFill>
                <a:effectLst/>
                <a:latin typeface="Söhne"/>
              </a:rPr>
              <a:t>5. Feature Interactions:</a:t>
            </a:r>
            <a:r>
              <a:rPr lang="en-US" b="0" i="0" dirty="0">
                <a:solidFill>
                  <a:srgbClr val="374151"/>
                </a:solidFill>
                <a:effectLst/>
                <a:latin typeface="Söhne"/>
              </a:rPr>
              <a:t> You can create new features by combining existing ones. </a:t>
            </a:r>
            <a:r>
              <a:rPr lang="en-US" b="0" i="0" dirty="0">
                <a:solidFill>
                  <a:srgbClr val="FF0000"/>
                </a:solidFill>
                <a:effectLst/>
                <a:latin typeface="Söhne"/>
              </a:rPr>
              <a:t>For example, if you have features "length" and "width," you can create a new feature "area" by multiplying them.</a:t>
            </a:r>
          </a:p>
          <a:p>
            <a:pPr algn="l"/>
            <a:endParaRPr lang="en-US" dirty="0">
              <a:solidFill>
                <a:srgbClr val="374151"/>
              </a:solidFill>
              <a:latin typeface="Söhne"/>
            </a:endParaRPr>
          </a:p>
          <a:p>
            <a:pPr algn="l"/>
            <a:r>
              <a:rPr lang="en-US" b="1" i="0" dirty="0">
                <a:solidFill>
                  <a:srgbClr val="374151"/>
                </a:solidFill>
                <a:effectLst/>
                <a:latin typeface="Söhne"/>
              </a:rPr>
              <a:t>6. Logarithmic or Exponential Transformations:</a:t>
            </a:r>
            <a:r>
              <a:rPr lang="en-US" b="0" i="0" dirty="0">
                <a:solidFill>
                  <a:srgbClr val="374151"/>
                </a:solidFill>
                <a:effectLst/>
                <a:latin typeface="Söhne"/>
              </a:rPr>
              <a:t> Applying logarithmic or exponential transformations to a feature can help deal with skewed data distributions and make relationships more linear. </a:t>
            </a:r>
            <a:r>
              <a:rPr lang="en-US" b="0" i="0" dirty="0">
                <a:solidFill>
                  <a:srgbClr val="FF0000"/>
                </a:solidFill>
                <a:effectLst/>
                <a:latin typeface="Söhne"/>
              </a:rPr>
              <a:t>Apply log and reduce the values</a:t>
            </a:r>
          </a:p>
          <a:p>
            <a:pPr algn="l"/>
            <a:endParaRPr lang="en-US" dirty="0">
              <a:solidFill>
                <a:srgbClr val="374151"/>
              </a:solidFill>
              <a:latin typeface="Söhne"/>
            </a:endParaRPr>
          </a:p>
          <a:p>
            <a:pPr algn="l"/>
            <a:r>
              <a:rPr lang="en-US" b="1" i="0" dirty="0">
                <a:solidFill>
                  <a:srgbClr val="374151"/>
                </a:solidFill>
                <a:effectLst/>
                <a:latin typeface="Söhne"/>
              </a:rPr>
              <a:t>7. Time Features:</a:t>
            </a:r>
            <a:r>
              <a:rPr lang="en-US" b="0" i="0" dirty="0">
                <a:solidFill>
                  <a:srgbClr val="374151"/>
                </a:solidFill>
                <a:effectLst/>
                <a:latin typeface="Söhne"/>
              </a:rPr>
              <a:t> When working with time series data, you can extract various time-related features, such as day of the </a:t>
            </a:r>
            <a:r>
              <a:rPr lang="en-US" b="0" i="0" dirty="0">
                <a:solidFill>
                  <a:srgbClr val="FF0000"/>
                </a:solidFill>
                <a:effectLst/>
                <a:latin typeface="Söhne"/>
              </a:rPr>
              <a:t>week, month, season, or time since a specific event</a:t>
            </a:r>
            <a:r>
              <a:rPr lang="en-US" b="0" i="0" dirty="0">
                <a:solidFill>
                  <a:srgbClr val="374151"/>
                </a:solidFill>
                <a:effectLst/>
                <a:latin typeface="Söhne"/>
              </a:rPr>
              <a:t>.</a:t>
            </a:r>
          </a:p>
          <a:p>
            <a:pPr algn="l"/>
            <a:endParaRPr lang="en-US" dirty="0">
              <a:solidFill>
                <a:srgbClr val="374151"/>
              </a:solidFill>
              <a:latin typeface="Söhne"/>
            </a:endParaRPr>
          </a:p>
          <a:p>
            <a:pPr algn="l"/>
            <a:r>
              <a:rPr lang="en-US" b="1" i="0" dirty="0">
                <a:solidFill>
                  <a:srgbClr val="374151"/>
                </a:solidFill>
                <a:effectLst/>
                <a:latin typeface="Söhne"/>
              </a:rPr>
              <a:t>8. Aggregation and Grouping:</a:t>
            </a:r>
            <a:r>
              <a:rPr lang="en-US" b="0" i="0" dirty="0">
                <a:solidFill>
                  <a:srgbClr val="374151"/>
                </a:solidFill>
                <a:effectLst/>
                <a:latin typeface="Söhne"/>
              </a:rPr>
              <a:t> Aggregate data by grouping it based on specific criteria. For example, you can calculate statistics </a:t>
            </a:r>
            <a:r>
              <a:rPr lang="en-US" b="0" i="0" dirty="0">
                <a:solidFill>
                  <a:srgbClr val="FF0000"/>
                </a:solidFill>
                <a:effectLst/>
                <a:latin typeface="Söhne"/>
              </a:rPr>
              <a:t>(e.g., mean, sum, or count) for a group of records</a:t>
            </a:r>
            <a:r>
              <a:rPr lang="en-US" b="0" i="0" dirty="0">
                <a:solidFill>
                  <a:srgbClr val="374151"/>
                </a:solidFill>
                <a:effectLst/>
                <a:latin typeface="Söhne"/>
              </a:rPr>
              <a:t>. Aggregations are useful for creating summary features.</a:t>
            </a:r>
          </a:p>
        </p:txBody>
      </p:sp>
    </p:spTree>
    <p:extLst>
      <p:ext uri="{BB962C8B-B14F-4D97-AF65-F5344CB8AC3E}">
        <p14:creationId xmlns:p14="http://schemas.microsoft.com/office/powerpoint/2010/main" val="198639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a:t>7. Feature Engineering : Deriving new feature </a:t>
            </a:r>
            <a:endParaRPr lang="en-US" sz="2400" b="1" dirty="0"/>
          </a:p>
        </p:txBody>
      </p:sp>
      <p:sp>
        <p:nvSpPr>
          <p:cNvPr id="7" name="TextBox 6">
            <a:extLst>
              <a:ext uri="{FF2B5EF4-FFF2-40B4-BE49-F238E27FC236}">
                <a16:creationId xmlns:a16="http://schemas.microsoft.com/office/drawing/2014/main" id="{BF9377A4-9E57-3381-EF57-99483911EA39}"/>
              </a:ext>
            </a:extLst>
          </p:cNvPr>
          <p:cNvSpPr txBox="1"/>
          <p:nvPr/>
        </p:nvSpPr>
        <p:spPr>
          <a:xfrm>
            <a:off x="821987" y="1859819"/>
            <a:ext cx="10705290" cy="1754326"/>
          </a:xfrm>
          <a:prstGeom prst="rect">
            <a:avLst/>
          </a:prstGeom>
          <a:noFill/>
        </p:spPr>
        <p:txBody>
          <a:bodyPr wrap="square">
            <a:spAutoFit/>
          </a:bodyPr>
          <a:lstStyle/>
          <a:p>
            <a:pPr algn="l"/>
            <a:r>
              <a:rPr lang="en-US" b="1" dirty="0">
                <a:solidFill>
                  <a:srgbClr val="374151"/>
                </a:solidFill>
                <a:latin typeface="Söhne"/>
              </a:rPr>
              <a:t>9</a:t>
            </a:r>
            <a:r>
              <a:rPr lang="en-US" b="1" i="0" dirty="0">
                <a:solidFill>
                  <a:srgbClr val="374151"/>
                </a:solidFill>
                <a:effectLst/>
                <a:latin typeface="Söhne"/>
              </a:rPr>
              <a:t>. Domain-Specific Features:</a:t>
            </a:r>
            <a:r>
              <a:rPr lang="en-US" b="0" i="0" dirty="0">
                <a:solidFill>
                  <a:srgbClr val="374151"/>
                </a:solidFill>
                <a:effectLst/>
                <a:latin typeface="Söhne"/>
              </a:rPr>
              <a:t> In some cases, domain knowledge can lead to the creation of domain-specific features. </a:t>
            </a:r>
            <a:r>
              <a:rPr lang="en-US" b="0" i="0" dirty="0">
                <a:solidFill>
                  <a:srgbClr val="FF0000"/>
                </a:solidFill>
                <a:effectLst/>
                <a:latin typeface="Söhne"/>
              </a:rPr>
              <a:t>For instance, in medical data, a computed feature like "body mass index (BMI)" can be useful.</a:t>
            </a:r>
          </a:p>
          <a:p>
            <a:pPr algn="l"/>
            <a:endParaRPr lang="en-US" b="1" i="0" dirty="0">
              <a:solidFill>
                <a:srgbClr val="374151"/>
              </a:solidFill>
              <a:effectLst/>
              <a:latin typeface="Söhne"/>
            </a:endParaRPr>
          </a:p>
          <a:p>
            <a:pPr algn="l"/>
            <a:r>
              <a:rPr lang="en-US" b="1" i="0" dirty="0">
                <a:solidFill>
                  <a:srgbClr val="374151"/>
                </a:solidFill>
                <a:effectLst/>
                <a:latin typeface="Söhne"/>
              </a:rPr>
              <a:t>10. Feature Extraction:</a:t>
            </a:r>
            <a:r>
              <a:rPr lang="en-US" b="0" i="0" dirty="0">
                <a:solidFill>
                  <a:srgbClr val="374151"/>
                </a:solidFill>
                <a:effectLst/>
                <a:latin typeface="Söhne"/>
              </a:rPr>
              <a:t> Techniques like Principal Component Analysis (PCA) or Linear Discriminant Analysis (LDA) can be used to reduce the dimensionality of data while preserving important information in the form of new features.</a:t>
            </a:r>
          </a:p>
        </p:txBody>
      </p:sp>
      <p:sp>
        <p:nvSpPr>
          <p:cNvPr id="5" name="TextBox 4">
            <a:extLst>
              <a:ext uri="{FF2B5EF4-FFF2-40B4-BE49-F238E27FC236}">
                <a16:creationId xmlns:a16="http://schemas.microsoft.com/office/drawing/2014/main" id="{D7CAC14F-81AF-8B98-7223-1AB855EF06C8}"/>
              </a:ext>
            </a:extLst>
          </p:cNvPr>
          <p:cNvSpPr txBox="1"/>
          <p:nvPr/>
        </p:nvSpPr>
        <p:spPr>
          <a:xfrm>
            <a:off x="2906486" y="4138136"/>
            <a:ext cx="6096000" cy="1754326"/>
          </a:xfrm>
          <a:prstGeom prst="rect">
            <a:avLst/>
          </a:prstGeom>
          <a:effectLst>
            <a:glow rad="1016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b="1" i="0" dirty="0">
                <a:solidFill>
                  <a:schemeClr val="tx1"/>
                </a:solidFill>
                <a:latin typeface="Söhne"/>
              </a:rPr>
              <a:t>Feature engineering often involves a combination of these techniques, and it requires a good understanding of the data and the problem you're trying to solve. </a:t>
            </a:r>
          </a:p>
          <a:p>
            <a:endParaRPr lang="en-US" b="1" i="0" dirty="0">
              <a:solidFill>
                <a:schemeClr val="tx1"/>
              </a:solidFill>
              <a:latin typeface="Söhne"/>
            </a:endParaRPr>
          </a:p>
          <a:p>
            <a:r>
              <a:rPr lang="en-US" b="1" i="0" dirty="0">
                <a:solidFill>
                  <a:schemeClr val="tx1"/>
                </a:solidFill>
                <a:latin typeface="Söhne"/>
              </a:rPr>
              <a:t>Experimentation and domain knowledge are crucial for creating informative and effective features.</a:t>
            </a:r>
            <a:endParaRPr lang="en-IN" b="1" dirty="0">
              <a:solidFill>
                <a:schemeClr val="tx1"/>
              </a:solidFill>
            </a:endParaRPr>
          </a:p>
        </p:txBody>
      </p:sp>
    </p:spTree>
    <p:extLst>
      <p:ext uri="{BB962C8B-B14F-4D97-AF65-F5344CB8AC3E}">
        <p14:creationId xmlns:p14="http://schemas.microsoft.com/office/powerpoint/2010/main" val="222549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9" name="Straight Connector 3078">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81" name="Rectangle 308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CF3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7786B2-7BF2-9C8A-DD40-E39EAB9C8762}"/>
              </a:ext>
            </a:extLst>
          </p:cNvPr>
          <p:cNvSpPr txBox="1"/>
          <p:nvPr/>
        </p:nvSpPr>
        <p:spPr>
          <a:xfrm>
            <a:off x="524256" y="4767072"/>
            <a:ext cx="6594189" cy="162521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cap="all" spc="100">
                <a:solidFill>
                  <a:srgbClr val="FFFFFF"/>
                </a:solidFill>
                <a:latin typeface="+mj-lt"/>
                <a:ea typeface="+mj-ea"/>
                <a:cs typeface="+mj-cs"/>
              </a:rPr>
              <a:t>Data Scaling</a:t>
            </a:r>
          </a:p>
        </p:txBody>
      </p:sp>
      <p:pic>
        <p:nvPicPr>
          <p:cNvPr id="3074" name="Picture 2" descr="Apple vs Mango – take your pick! - Web design, Web development, SEO -  Canberra's Digital Marketing Agency">
            <a:extLst>
              <a:ext uri="{FF2B5EF4-FFF2-40B4-BE49-F238E27FC236}">
                <a16:creationId xmlns:a16="http://schemas.microsoft.com/office/drawing/2014/main" id="{005CB0D2-DD79-C5A1-12B9-7CAC262360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86" r="1" b="7083"/>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FB8BE9-87F5-F054-8CB2-BE33DBFA72CF}"/>
              </a:ext>
            </a:extLst>
          </p:cNvPr>
          <p:cNvSpPr txBox="1"/>
          <p:nvPr/>
        </p:nvSpPr>
        <p:spPr>
          <a:xfrm>
            <a:off x="8029319" y="917725"/>
            <a:ext cx="3424739" cy="485236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b="1" i="0" dirty="0">
                <a:solidFill>
                  <a:srgbClr val="FFFFFF"/>
                </a:solidFill>
                <a:effectLst/>
              </a:rPr>
              <a:t>Can we compare Mango and Apple? </a:t>
            </a:r>
          </a:p>
          <a:p>
            <a:pPr defTabSz="914400">
              <a:lnSpc>
                <a:spcPct val="90000"/>
              </a:lnSpc>
              <a:spcAft>
                <a:spcPts val="600"/>
              </a:spcAft>
              <a:buClr>
                <a:schemeClr val="accent1"/>
              </a:buClr>
            </a:pPr>
            <a:r>
              <a:rPr lang="en-US" b="0" i="0" dirty="0">
                <a:solidFill>
                  <a:srgbClr val="FFFFFF"/>
                </a:solidFill>
                <a:effectLst/>
              </a:rPr>
              <a:t>Both have different features in terms of tastes, sweetness, health benefits etc. </a:t>
            </a:r>
          </a:p>
          <a:p>
            <a:pPr defTabSz="914400">
              <a:lnSpc>
                <a:spcPct val="90000"/>
              </a:lnSpc>
              <a:spcAft>
                <a:spcPts val="600"/>
              </a:spcAft>
              <a:buClr>
                <a:schemeClr val="accent1"/>
              </a:buClr>
            </a:pPr>
            <a:r>
              <a:rPr lang="en-US" b="0" i="0" dirty="0">
                <a:solidFill>
                  <a:srgbClr val="FFFFFF"/>
                </a:solidFill>
                <a:effectLst/>
              </a:rPr>
              <a:t>So comparison can be performed between similar entities else it will be biased</a:t>
            </a:r>
            <a:endParaRPr lang="en-US" dirty="0">
              <a:solidFill>
                <a:srgbClr val="FFFFFF"/>
              </a:solidFill>
            </a:endParaRPr>
          </a:p>
        </p:txBody>
      </p:sp>
      <p:pic>
        <p:nvPicPr>
          <p:cNvPr id="6" name="Picture 5">
            <a:extLst>
              <a:ext uri="{FF2B5EF4-FFF2-40B4-BE49-F238E27FC236}">
                <a16:creationId xmlns:a16="http://schemas.microsoft.com/office/drawing/2014/main" id="{1ED78415-A874-AD8C-7942-7CC04BE9E4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Tree>
    <p:extLst>
      <p:ext uri="{BB962C8B-B14F-4D97-AF65-F5344CB8AC3E}">
        <p14:creationId xmlns:p14="http://schemas.microsoft.com/office/powerpoint/2010/main" val="1550456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dirty="0"/>
              <a:t>7. Feature Engineering : Deriving new feature </a:t>
            </a:r>
            <a:r>
              <a:rPr lang="en-US" sz="2400" b="1" dirty="0">
                <a:solidFill>
                  <a:srgbClr val="FF0000"/>
                </a:solidFill>
              </a:rPr>
              <a:t>(Computer vision) </a:t>
            </a:r>
          </a:p>
        </p:txBody>
      </p:sp>
      <p:pic>
        <p:nvPicPr>
          <p:cNvPr id="5122" name="Picture 2">
            <a:extLst>
              <a:ext uri="{FF2B5EF4-FFF2-40B4-BE49-F238E27FC236}">
                <a16:creationId xmlns:a16="http://schemas.microsoft.com/office/drawing/2014/main" id="{A532A678-D0B5-FA3C-48AC-2F58C5653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8" y="1524692"/>
            <a:ext cx="76200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B6AB423-AB9D-83FF-2DF9-69B00A8F7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91" y="4107849"/>
            <a:ext cx="4299857" cy="24509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AC4D19-6F42-8736-A66E-6E018CC8CB17}"/>
              </a:ext>
            </a:extLst>
          </p:cNvPr>
          <p:cNvSpPr txBox="1"/>
          <p:nvPr/>
        </p:nvSpPr>
        <p:spPr>
          <a:xfrm>
            <a:off x="4978400" y="4594644"/>
            <a:ext cx="6787609" cy="1754326"/>
          </a:xfrm>
          <a:prstGeom prst="rect">
            <a:avLst/>
          </a:prstGeom>
          <a:noFill/>
        </p:spPr>
        <p:txBody>
          <a:bodyPr wrap="square">
            <a:spAutoFit/>
          </a:bodyPr>
          <a:lstStyle/>
          <a:p>
            <a:r>
              <a:rPr lang="en-US" b="1" i="0" dirty="0">
                <a:solidFill>
                  <a:srgbClr val="242424"/>
                </a:solidFill>
                <a:effectLst/>
                <a:latin typeface="source-serif-pro"/>
              </a:rPr>
              <a:t>1. Pixel values</a:t>
            </a:r>
          </a:p>
          <a:p>
            <a:r>
              <a:rPr lang="en-US" b="0" i="0" dirty="0">
                <a:solidFill>
                  <a:srgbClr val="242424"/>
                </a:solidFill>
                <a:effectLst/>
                <a:latin typeface="source-serif-pro"/>
              </a:rPr>
              <a:t>Pixel values are the most basic features in an image. </a:t>
            </a:r>
          </a:p>
          <a:p>
            <a:r>
              <a:rPr lang="en-US" b="0" i="0" dirty="0">
                <a:solidFill>
                  <a:srgbClr val="242424"/>
                </a:solidFill>
                <a:effectLst/>
                <a:latin typeface="source-serif-pro"/>
              </a:rPr>
              <a:t>Each pixel contains information about </a:t>
            </a:r>
            <a:r>
              <a:rPr lang="en-US" b="1" i="0" dirty="0" err="1">
                <a:solidFill>
                  <a:srgbClr val="242424"/>
                </a:solidFill>
                <a:effectLst/>
                <a:latin typeface="source-serif-pro"/>
              </a:rPr>
              <a:t>colour</a:t>
            </a:r>
            <a:r>
              <a:rPr lang="en-US" b="1" i="0" dirty="0">
                <a:solidFill>
                  <a:srgbClr val="242424"/>
                </a:solidFill>
                <a:effectLst/>
                <a:latin typeface="source-serif-pro"/>
              </a:rPr>
              <a:t>, intensity, and brightness</a:t>
            </a:r>
            <a:r>
              <a:rPr lang="en-US" b="0" i="0" dirty="0">
                <a:solidFill>
                  <a:srgbClr val="242424"/>
                </a:solidFill>
                <a:effectLst/>
                <a:latin typeface="source-serif-pro"/>
              </a:rPr>
              <a:t>. For grayscale images, each pixel is represented by a single value (power), while for </a:t>
            </a:r>
            <a:r>
              <a:rPr lang="en-US" b="0" i="0" dirty="0" err="1">
                <a:solidFill>
                  <a:srgbClr val="242424"/>
                </a:solidFill>
                <a:effectLst/>
                <a:latin typeface="source-serif-pro"/>
              </a:rPr>
              <a:t>coloured</a:t>
            </a:r>
            <a:r>
              <a:rPr lang="en-US" b="0" i="0" dirty="0">
                <a:solidFill>
                  <a:srgbClr val="242424"/>
                </a:solidFill>
                <a:effectLst/>
                <a:latin typeface="source-serif-pro"/>
              </a:rPr>
              <a:t> images, each pixel is represented by a combination of values (e.g., RGB values).</a:t>
            </a:r>
            <a:endParaRPr lang="en-IN" dirty="0"/>
          </a:p>
        </p:txBody>
      </p:sp>
      <p:sp>
        <p:nvSpPr>
          <p:cNvPr id="9" name="TextBox 8">
            <a:extLst>
              <a:ext uri="{FF2B5EF4-FFF2-40B4-BE49-F238E27FC236}">
                <a16:creationId xmlns:a16="http://schemas.microsoft.com/office/drawing/2014/main" id="{C73C2BE0-18B3-1777-2714-AC368F35A5C8}"/>
              </a:ext>
            </a:extLst>
          </p:cNvPr>
          <p:cNvSpPr txBox="1"/>
          <p:nvPr/>
        </p:nvSpPr>
        <p:spPr>
          <a:xfrm>
            <a:off x="5526314" y="4225312"/>
            <a:ext cx="6096000" cy="369332"/>
          </a:xfrm>
          <a:prstGeom prst="rect">
            <a:avLst/>
          </a:prstGeom>
          <a:noFill/>
        </p:spPr>
        <p:txBody>
          <a:bodyPr wrap="square">
            <a:spAutoFit/>
          </a:bodyPr>
          <a:lstStyle/>
          <a:p>
            <a:r>
              <a:rPr lang="en-US" sz="1800" b="1" dirty="0">
                <a:solidFill>
                  <a:srgbClr val="FF0000"/>
                </a:solidFill>
              </a:rPr>
              <a:t>Computer vision </a:t>
            </a:r>
            <a:endParaRPr lang="en-IN" dirty="0"/>
          </a:p>
        </p:txBody>
      </p:sp>
      <p:sp>
        <p:nvSpPr>
          <p:cNvPr id="3" name="TextBox 2">
            <a:extLst>
              <a:ext uri="{FF2B5EF4-FFF2-40B4-BE49-F238E27FC236}">
                <a16:creationId xmlns:a16="http://schemas.microsoft.com/office/drawing/2014/main" id="{B8DEDEC8-0A57-A6DF-1851-C0D8D7A2BA2E}"/>
              </a:ext>
            </a:extLst>
          </p:cNvPr>
          <p:cNvSpPr txBox="1"/>
          <p:nvPr/>
        </p:nvSpPr>
        <p:spPr>
          <a:xfrm>
            <a:off x="4978399" y="6235601"/>
            <a:ext cx="6787609" cy="923330"/>
          </a:xfrm>
          <a:prstGeom prst="rect">
            <a:avLst/>
          </a:prstGeom>
          <a:noFill/>
        </p:spPr>
        <p:txBody>
          <a:bodyPr wrap="square">
            <a:spAutoFit/>
          </a:bodyPr>
          <a:lstStyle/>
          <a:p>
            <a:r>
              <a:rPr lang="en-IN" dirty="0">
                <a:hlinkClick r:id="rId4"/>
              </a:rPr>
              <a:t>https://convertingcolors.com/rgb-color-213_60_67.html?search=RGB(213,60,67)</a:t>
            </a:r>
            <a:endParaRPr lang="en-IN" dirty="0"/>
          </a:p>
          <a:p>
            <a:endParaRPr lang="en-IN" dirty="0"/>
          </a:p>
        </p:txBody>
      </p:sp>
    </p:spTree>
    <p:extLst>
      <p:ext uri="{BB962C8B-B14F-4D97-AF65-F5344CB8AC3E}">
        <p14:creationId xmlns:p14="http://schemas.microsoft.com/office/powerpoint/2010/main" val="1184913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dirty="0"/>
              <a:t>7. Feature Engineering : Deriving new feature </a:t>
            </a:r>
            <a:r>
              <a:rPr lang="en-US" sz="2400" b="1" dirty="0">
                <a:solidFill>
                  <a:srgbClr val="FF0000"/>
                </a:solidFill>
              </a:rPr>
              <a:t>(Computer vision) </a:t>
            </a:r>
          </a:p>
        </p:txBody>
      </p:sp>
      <p:pic>
        <p:nvPicPr>
          <p:cNvPr id="6146" name="Picture 2" descr="miniHW6 - Color Conversion : Computer Graphics : Spring 2021">
            <a:extLst>
              <a:ext uri="{FF2B5EF4-FFF2-40B4-BE49-F238E27FC236}">
                <a16:creationId xmlns:a16="http://schemas.microsoft.com/office/drawing/2014/main" id="{E9FF907A-9D9A-A305-180E-9C501C47B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4" y="2032000"/>
            <a:ext cx="7888139" cy="25626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B935FD-5ECF-3EAD-8802-F05169460F2B}"/>
              </a:ext>
            </a:extLst>
          </p:cNvPr>
          <p:cNvSpPr txBox="1"/>
          <p:nvPr/>
        </p:nvSpPr>
        <p:spPr>
          <a:xfrm>
            <a:off x="2289174" y="4871643"/>
            <a:ext cx="7888138" cy="923330"/>
          </a:xfrm>
          <a:prstGeom prst="rect">
            <a:avLst/>
          </a:prstGeom>
          <a:noFill/>
        </p:spPr>
        <p:txBody>
          <a:bodyPr wrap="square">
            <a:spAutoFit/>
          </a:bodyPr>
          <a:lstStyle/>
          <a:p>
            <a:r>
              <a:rPr lang="en-US" b="1" i="0" dirty="0">
                <a:solidFill>
                  <a:srgbClr val="242424"/>
                </a:solidFill>
                <a:effectLst/>
                <a:latin typeface="source-serif-pro"/>
              </a:rPr>
              <a:t>2. Color spaces – Color model transform</a:t>
            </a:r>
          </a:p>
          <a:p>
            <a:r>
              <a:rPr lang="en-US" b="0" i="0" dirty="0">
                <a:solidFill>
                  <a:srgbClr val="242424"/>
                </a:solidFill>
                <a:effectLst/>
                <a:latin typeface="source-serif-pro"/>
              </a:rPr>
              <a:t>Transforming the image from RGB to other </a:t>
            </a:r>
            <a:r>
              <a:rPr lang="en-US" b="0" i="0" dirty="0" err="1">
                <a:solidFill>
                  <a:srgbClr val="242424"/>
                </a:solidFill>
                <a:effectLst/>
                <a:latin typeface="source-serif-pro"/>
              </a:rPr>
              <a:t>colour</a:t>
            </a:r>
            <a:r>
              <a:rPr lang="en-US" b="0" i="0" dirty="0">
                <a:solidFill>
                  <a:srgbClr val="242424"/>
                </a:solidFill>
                <a:effectLst/>
                <a:latin typeface="source-serif-pro"/>
              </a:rPr>
              <a:t> spaces like HSV, LAB, or YUV can reveal important features that might be useful for certain tasks. </a:t>
            </a:r>
            <a:endParaRPr lang="en-IN" dirty="0"/>
          </a:p>
        </p:txBody>
      </p:sp>
    </p:spTree>
    <p:extLst>
      <p:ext uri="{BB962C8B-B14F-4D97-AF65-F5344CB8AC3E}">
        <p14:creationId xmlns:p14="http://schemas.microsoft.com/office/powerpoint/2010/main" val="3502129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dirty="0"/>
              <a:t>7. Feature Engineering : Deriving new feature </a:t>
            </a:r>
            <a:r>
              <a:rPr lang="en-US" sz="2400" b="1" dirty="0">
                <a:solidFill>
                  <a:srgbClr val="FF0000"/>
                </a:solidFill>
              </a:rPr>
              <a:t>(Computer vision) </a:t>
            </a:r>
          </a:p>
        </p:txBody>
      </p:sp>
      <p:pic>
        <p:nvPicPr>
          <p:cNvPr id="7170" name="Picture 2">
            <a:extLst>
              <a:ext uri="{FF2B5EF4-FFF2-40B4-BE49-F238E27FC236}">
                <a16:creationId xmlns:a16="http://schemas.microsoft.com/office/drawing/2014/main" id="{FDDD9BB8-DDD1-8835-87E0-BFA663087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87" y="1847949"/>
            <a:ext cx="4385013" cy="27434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B19159-C3FD-513C-BFBF-83404BD9C73D}"/>
              </a:ext>
            </a:extLst>
          </p:cNvPr>
          <p:cNvSpPr txBox="1"/>
          <p:nvPr/>
        </p:nvSpPr>
        <p:spPr>
          <a:xfrm>
            <a:off x="5207000" y="1847949"/>
            <a:ext cx="64135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42424"/>
                </a:solidFill>
                <a:effectLst/>
                <a:latin typeface="sohne"/>
              </a:rPr>
              <a:t>3. Edges and Contours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42424"/>
                </a:solidFill>
                <a:effectLst/>
                <a:latin typeface="source-serif-pro"/>
              </a:rPr>
              <a:t>Edge detection algorithms like the Canny edge detector can be used to identify edges and contours in images. Edges often contain important information about object boundaries.</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Arial" panose="020B0604020202020204" pitchFamily="34" charset="0"/>
              </a:rPr>
              <a:t>       </a:t>
            </a:r>
          </a:p>
        </p:txBody>
      </p:sp>
      <p:pic>
        <p:nvPicPr>
          <p:cNvPr id="7172" name="Picture 4">
            <a:extLst>
              <a:ext uri="{FF2B5EF4-FFF2-40B4-BE49-F238E27FC236}">
                <a16:creationId xmlns:a16="http://schemas.microsoft.com/office/drawing/2014/main" id="{9F8D05E9-8052-E8FE-575D-773897F71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004" y="3503514"/>
            <a:ext cx="2485596" cy="33544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0F3DE0-5244-C095-D370-415C42007162}"/>
              </a:ext>
            </a:extLst>
          </p:cNvPr>
          <p:cNvSpPr txBox="1"/>
          <p:nvPr/>
        </p:nvSpPr>
        <p:spPr>
          <a:xfrm>
            <a:off x="1308100" y="4559067"/>
            <a:ext cx="6096000" cy="923330"/>
          </a:xfrm>
          <a:prstGeom prst="rect">
            <a:avLst/>
          </a:prstGeom>
          <a:noFill/>
        </p:spPr>
        <p:txBody>
          <a:bodyPr wrap="square">
            <a:spAutoFit/>
          </a:bodyPr>
          <a:lstStyle/>
          <a:p>
            <a:pPr algn="l"/>
            <a:r>
              <a:rPr lang="en-US" b="1" i="0" dirty="0">
                <a:solidFill>
                  <a:srgbClr val="242424"/>
                </a:solidFill>
                <a:effectLst/>
                <a:latin typeface="sohne"/>
              </a:rPr>
              <a:t>4. Texture Analysis</a:t>
            </a:r>
          </a:p>
          <a:p>
            <a:pPr algn="l"/>
            <a:r>
              <a:rPr lang="en-US" b="0" i="0" dirty="0">
                <a:solidFill>
                  <a:srgbClr val="242424"/>
                </a:solidFill>
                <a:effectLst/>
                <a:latin typeface="source-serif-pro"/>
              </a:rPr>
              <a:t>Texture features capture patterns in different regions of the image.</a:t>
            </a:r>
          </a:p>
        </p:txBody>
      </p:sp>
    </p:spTree>
    <p:extLst>
      <p:ext uri="{BB962C8B-B14F-4D97-AF65-F5344CB8AC3E}">
        <p14:creationId xmlns:p14="http://schemas.microsoft.com/office/powerpoint/2010/main" val="1064723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dirty="0"/>
              <a:t>7. Feature Engineering : Deriving new feature </a:t>
            </a:r>
            <a:r>
              <a:rPr lang="en-US" sz="2400" b="1" dirty="0">
                <a:solidFill>
                  <a:srgbClr val="FF0000"/>
                </a:solidFill>
              </a:rPr>
              <a:t>(Computer vision) </a:t>
            </a:r>
          </a:p>
        </p:txBody>
      </p:sp>
      <p:sp>
        <p:nvSpPr>
          <p:cNvPr id="3" name="TextBox 2">
            <a:extLst>
              <a:ext uri="{FF2B5EF4-FFF2-40B4-BE49-F238E27FC236}">
                <a16:creationId xmlns:a16="http://schemas.microsoft.com/office/drawing/2014/main" id="{80D302A9-5A77-F31C-63A5-855CC3B4DA18}"/>
              </a:ext>
            </a:extLst>
          </p:cNvPr>
          <p:cNvSpPr txBox="1"/>
          <p:nvPr/>
        </p:nvSpPr>
        <p:spPr>
          <a:xfrm>
            <a:off x="821988" y="1951672"/>
            <a:ext cx="4700926" cy="1754326"/>
          </a:xfrm>
          <a:prstGeom prst="rect">
            <a:avLst/>
          </a:prstGeom>
          <a:noFill/>
        </p:spPr>
        <p:txBody>
          <a:bodyPr wrap="square">
            <a:spAutoFit/>
          </a:bodyPr>
          <a:lstStyle/>
          <a:p>
            <a:pPr algn="l"/>
            <a:r>
              <a:rPr lang="en-US" b="1" i="0" dirty="0">
                <a:solidFill>
                  <a:srgbClr val="242424"/>
                </a:solidFill>
                <a:effectLst/>
                <a:latin typeface="sohne"/>
              </a:rPr>
              <a:t>5. HOG (Histogram of Oriented Gradients)</a:t>
            </a:r>
          </a:p>
          <a:p>
            <a:pPr algn="l"/>
            <a:r>
              <a:rPr lang="en-US" b="0" i="0" dirty="0">
                <a:solidFill>
                  <a:srgbClr val="242424"/>
                </a:solidFill>
                <a:effectLst/>
                <a:latin typeface="source-serif-pro"/>
              </a:rPr>
              <a:t>HOG is particularly effective in object detection. </a:t>
            </a:r>
            <a:endParaRPr lang="en-US" dirty="0">
              <a:solidFill>
                <a:srgbClr val="242424"/>
              </a:solidFill>
              <a:latin typeface="source-serif-pro"/>
            </a:endParaRPr>
          </a:p>
          <a:p>
            <a:pPr algn="l"/>
            <a:r>
              <a:rPr lang="en-US" b="0" i="0" dirty="0">
                <a:solidFill>
                  <a:srgbClr val="242424"/>
                </a:solidFill>
                <a:effectLst/>
                <a:latin typeface="source-serif-pro"/>
              </a:rPr>
              <a:t>It quantifies the distribution of gradient orientations in localized portions of the image and is robust against variations in lighting and shadows.</a:t>
            </a:r>
          </a:p>
        </p:txBody>
      </p:sp>
      <p:pic>
        <p:nvPicPr>
          <p:cNvPr id="8194" name="Picture 2" descr="A Gentle Introduction Into The Histogram Of Oriented Gradients | by Karthik  Mittal | Analytics Vidhya | Medium">
            <a:extLst>
              <a:ext uri="{FF2B5EF4-FFF2-40B4-BE49-F238E27FC236}">
                <a16:creationId xmlns:a16="http://schemas.microsoft.com/office/drawing/2014/main" id="{3E439484-0B9B-205F-5E21-701594FBE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913" y="1524692"/>
            <a:ext cx="65055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18A5120-693C-7212-D418-84074C292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30" y="3854450"/>
            <a:ext cx="5341679" cy="3003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DD6DC7-6ABD-159B-5BCE-5DE957C57BD6}"/>
              </a:ext>
            </a:extLst>
          </p:cNvPr>
          <p:cNvSpPr txBox="1"/>
          <p:nvPr/>
        </p:nvSpPr>
        <p:spPr>
          <a:xfrm>
            <a:off x="5737748" y="4938236"/>
            <a:ext cx="6096000" cy="1477328"/>
          </a:xfrm>
          <a:prstGeom prst="rect">
            <a:avLst/>
          </a:prstGeom>
          <a:noFill/>
        </p:spPr>
        <p:txBody>
          <a:bodyPr wrap="square">
            <a:spAutoFit/>
          </a:bodyPr>
          <a:lstStyle/>
          <a:p>
            <a:pPr algn="l"/>
            <a:r>
              <a:rPr lang="en-US" b="1" i="0" dirty="0">
                <a:solidFill>
                  <a:srgbClr val="242424"/>
                </a:solidFill>
                <a:effectLst/>
                <a:latin typeface="sohne"/>
              </a:rPr>
              <a:t>6. Data Augmentation</a:t>
            </a:r>
          </a:p>
          <a:p>
            <a:pPr algn="l"/>
            <a:r>
              <a:rPr lang="en-US" b="0" i="0" dirty="0">
                <a:solidFill>
                  <a:srgbClr val="242424"/>
                </a:solidFill>
                <a:effectLst/>
                <a:latin typeface="source-serif-pro"/>
              </a:rPr>
              <a:t>Data augmentation involves creating new training examples by applying various image transformations like rotation, flipping, scaling, and changes in brightness. This technique helps in generating additional diverse features and prevents overfitting.</a:t>
            </a:r>
          </a:p>
        </p:txBody>
      </p:sp>
    </p:spTree>
    <p:extLst>
      <p:ext uri="{BB962C8B-B14F-4D97-AF65-F5344CB8AC3E}">
        <p14:creationId xmlns:p14="http://schemas.microsoft.com/office/powerpoint/2010/main" val="145602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sualising open source data with Google Data Studio &amp; data.world - Daniel  Robertson: Freelance Data Analytics Specialist">
            <a:extLst>
              <a:ext uri="{FF2B5EF4-FFF2-40B4-BE49-F238E27FC236}">
                <a16:creationId xmlns:a16="http://schemas.microsoft.com/office/drawing/2014/main" id="{05EB311F-9967-5AC2-363E-C6C292429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01" y="4538310"/>
            <a:ext cx="1646236" cy="862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D878EC-3094-8FE7-A5FB-3FD21BA08844}"/>
              </a:ext>
            </a:extLst>
          </p:cNvPr>
          <p:cNvSpPr txBox="1"/>
          <p:nvPr/>
        </p:nvSpPr>
        <p:spPr>
          <a:xfrm>
            <a:off x="821987" y="1063027"/>
            <a:ext cx="9696045" cy="461665"/>
          </a:xfrm>
          <a:prstGeom prst="rect">
            <a:avLst/>
          </a:prstGeom>
          <a:noFill/>
        </p:spPr>
        <p:txBody>
          <a:bodyPr wrap="square">
            <a:spAutoFit/>
          </a:bodyPr>
          <a:lstStyle/>
          <a:p>
            <a:pPr>
              <a:spcBef>
                <a:spcPts val="0"/>
              </a:spcBef>
              <a:spcAft>
                <a:spcPts val="300"/>
              </a:spcAft>
            </a:pPr>
            <a:r>
              <a:rPr lang="en-US" sz="2400" b="1" dirty="0"/>
              <a:t>7. Feature Engineering : Deriving new feature </a:t>
            </a:r>
            <a:r>
              <a:rPr lang="en-US" sz="2400" b="1" dirty="0">
                <a:solidFill>
                  <a:srgbClr val="FF0000"/>
                </a:solidFill>
              </a:rPr>
              <a:t>(Computer vision) </a:t>
            </a:r>
          </a:p>
        </p:txBody>
      </p:sp>
      <p:sp>
        <p:nvSpPr>
          <p:cNvPr id="5" name="TextBox 4">
            <a:extLst>
              <a:ext uri="{FF2B5EF4-FFF2-40B4-BE49-F238E27FC236}">
                <a16:creationId xmlns:a16="http://schemas.microsoft.com/office/drawing/2014/main" id="{62966170-DB42-00B4-EAE6-8512273D2E6B}"/>
              </a:ext>
            </a:extLst>
          </p:cNvPr>
          <p:cNvSpPr txBox="1"/>
          <p:nvPr/>
        </p:nvSpPr>
        <p:spPr>
          <a:xfrm>
            <a:off x="750075" y="1684745"/>
            <a:ext cx="4239939"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3200" dirty="0"/>
              <a:t>pip install </a:t>
            </a:r>
            <a:r>
              <a:rPr lang="en-IN" sz="3200" dirty="0" err="1"/>
              <a:t>opencv</a:t>
            </a:r>
            <a:r>
              <a:rPr lang="en-IN" sz="3200" dirty="0"/>
              <a:t>-python</a:t>
            </a:r>
          </a:p>
          <a:p>
            <a:r>
              <a:rPr lang="en-IN" sz="3200" dirty="0"/>
              <a:t>pip install --upgrade pip</a:t>
            </a:r>
          </a:p>
          <a:p>
            <a:r>
              <a:rPr lang="en-IN" sz="3200" dirty="0"/>
              <a:t>pip install scikit-image</a:t>
            </a:r>
          </a:p>
        </p:txBody>
      </p:sp>
      <p:sp>
        <p:nvSpPr>
          <p:cNvPr id="8" name="TextBox 7">
            <a:extLst>
              <a:ext uri="{FF2B5EF4-FFF2-40B4-BE49-F238E27FC236}">
                <a16:creationId xmlns:a16="http://schemas.microsoft.com/office/drawing/2014/main" id="{1D371DDA-CCA1-463A-33A0-4BA4F14288FB}"/>
              </a:ext>
            </a:extLst>
          </p:cNvPr>
          <p:cNvSpPr txBox="1"/>
          <p:nvPr/>
        </p:nvSpPr>
        <p:spPr>
          <a:xfrm>
            <a:off x="5290461" y="2146409"/>
            <a:ext cx="6901539" cy="646331"/>
          </a:xfrm>
          <a:prstGeom prst="rect">
            <a:avLst/>
          </a:prstGeom>
          <a:noFill/>
        </p:spPr>
        <p:txBody>
          <a:bodyPr wrap="square">
            <a:spAutoFit/>
          </a:bodyPr>
          <a:lstStyle/>
          <a:p>
            <a:r>
              <a:rPr lang="en-IN" dirty="0">
                <a:hlinkClick r:id="rId3"/>
              </a:rPr>
              <a:t>https://pythonprogramming.net/loading-images-python-opencv-tutorial/</a:t>
            </a:r>
            <a:endParaRPr lang="en-IN" dirty="0"/>
          </a:p>
          <a:p>
            <a:endParaRPr lang="en-IN" dirty="0"/>
          </a:p>
        </p:txBody>
      </p:sp>
      <p:sp>
        <p:nvSpPr>
          <p:cNvPr id="10" name="TextBox 9">
            <a:extLst>
              <a:ext uri="{FF2B5EF4-FFF2-40B4-BE49-F238E27FC236}">
                <a16:creationId xmlns:a16="http://schemas.microsoft.com/office/drawing/2014/main" id="{2BB9B695-9062-755A-F43D-7E0427E0F317}"/>
              </a:ext>
            </a:extLst>
          </p:cNvPr>
          <p:cNvSpPr txBox="1"/>
          <p:nvPr/>
        </p:nvSpPr>
        <p:spPr>
          <a:xfrm>
            <a:off x="3679487" y="3809312"/>
            <a:ext cx="6094378" cy="646331"/>
          </a:xfrm>
          <a:prstGeom prst="rect">
            <a:avLst/>
          </a:prstGeom>
          <a:noFill/>
        </p:spPr>
        <p:txBody>
          <a:bodyPr wrap="square">
            <a:spAutoFit/>
          </a:bodyPr>
          <a:lstStyle/>
          <a:p>
            <a:r>
              <a:rPr lang="en-IN" dirty="0">
                <a:hlinkClick r:id="rId4"/>
              </a:rPr>
              <a:t>https://repository.niddk.nih.gov/home/</a:t>
            </a:r>
            <a:r>
              <a:rPr lang="en-IN" dirty="0"/>
              <a:t>   US Govt Website</a:t>
            </a:r>
          </a:p>
          <a:p>
            <a:endParaRPr lang="en-IN" dirty="0"/>
          </a:p>
        </p:txBody>
      </p:sp>
      <p:pic>
        <p:nvPicPr>
          <p:cNvPr id="14" name="Picture 13">
            <a:extLst>
              <a:ext uri="{FF2B5EF4-FFF2-40B4-BE49-F238E27FC236}">
                <a16:creationId xmlns:a16="http://schemas.microsoft.com/office/drawing/2014/main" id="{70AE9C79-B4AA-E9AB-6320-6943EDA2D884}"/>
              </a:ext>
            </a:extLst>
          </p:cNvPr>
          <p:cNvPicPr>
            <a:picLocks noChangeAspect="1"/>
          </p:cNvPicPr>
          <p:nvPr/>
        </p:nvPicPr>
        <p:blipFill>
          <a:blip r:embed="rId5"/>
          <a:stretch>
            <a:fillRect/>
          </a:stretch>
        </p:blipFill>
        <p:spPr>
          <a:xfrm>
            <a:off x="821987" y="3688332"/>
            <a:ext cx="2857500" cy="638175"/>
          </a:xfrm>
          <a:prstGeom prst="rect">
            <a:avLst/>
          </a:prstGeom>
        </p:spPr>
      </p:pic>
      <p:sp>
        <p:nvSpPr>
          <p:cNvPr id="16" name="TextBox 15">
            <a:extLst>
              <a:ext uri="{FF2B5EF4-FFF2-40B4-BE49-F238E27FC236}">
                <a16:creationId xmlns:a16="http://schemas.microsoft.com/office/drawing/2014/main" id="{C4089672-B698-2CEE-488C-6B4A0FD45AFD}"/>
              </a:ext>
            </a:extLst>
          </p:cNvPr>
          <p:cNvSpPr txBox="1"/>
          <p:nvPr/>
        </p:nvSpPr>
        <p:spPr>
          <a:xfrm>
            <a:off x="1970778" y="4778809"/>
            <a:ext cx="6770452" cy="369332"/>
          </a:xfrm>
          <a:prstGeom prst="rect">
            <a:avLst/>
          </a:prstGeom>
          <a:noFill/>
        </p:spPr>
        <p:txBody>
          <a:bodyPr wrap="square">
            <a:spAutoFit/>
          </a:bodyPr>
          <a:lstStyle/>
          <a:p>
            <a:r>
              <a:rPr lang="en-IN" dirty="0">
                <a:hlinkClick r:id="rId6"/>
              </a:rPr>
              <a:t>https://data.world/data-society/pima-indians-diabetes-database</a:t>
            </a:r>
            <a:endParaRPr lang="en-IN" dirty="0"/>
          </a:p>
        </p:txBody>
      </p:sp>
      <p:sp>
        <p:nvSpPr>
          <p:cNvPr id="18" name="TextBox 17">
            <a:extLst>
              <a:ext uri="{FF2B5EF4-FFF2-40B4-BE49-F238E27FC236}">
                <a16:creationId xmlns:a16="http://schemas.microsoft.com/office/drawing/2014/main" id="{EA1BECCB-4999-2776-3592-33160F4A2C93}"/>
              </a:ext>
            </a:extLst>
          </p:cNvPr>
          <p:cNvSpPr txBox="1"/>
          <p:nvPr/>
        </p:nvSpPr>
        <p:spPr>
          <a:xfrm>
            <a:off x="2646852" y="5932711"/>
            <a:ext cx="6094378" cy="369332"/>
          </a:xfrm>
          <a:prstGeom prst="rect">
            <a:avLst/>
          </a:prstGeom>
          <a:noFill/>
        </p:spPr>
        <p:txBody>
          <a:bodyPr wrap="square">
            <a:spAutoFit/>
          </a:bodyPr>
          <a:lstStyle/>
          <a:p>
            <a:r>
              <a:rPr lang="en-IN" dirty="0">
                <a:hlinkClick r:id="rId7"/>
              </a:rPr>
              <a:t>https://gis.cdc.gov/grasp/diabetes/diabetesatlas-analysis.html</a:t>
            </a:r>
            <a:endParaRPr lang="en-IN" dirty="0"/>
          </a:p>
        </p:txBody>
      </p:sp>
      <p:pic>
        <p:nvPicPr>
          <p:cNvPr id="20" name="Picture 19">
            <a:extLst>
              <a:ext uri="{FF2B5EF4-FFF2-40B4-BE49-F238E27FC236}">
                <a16:creationId xmlns:a16="http://schemas.microsoft.com/office/drawing/2014/main" id="{1F4CBA00-551B-55DE-BC16-B385D91B06B2}"/>
              </a:ext>
            </a:extLst>
          </p:cNvPr>
          <p:cNvPicPr>
            <a:picLocks noChangeAspect="1"/>
          </p:cNvPicPr>
          <p:nvPr/>
        </p:nvPicPr>
        <p:blipFill>
          <a:blip r:embed="rId8"/>
          <a:stretch>
            <a:fillRect/>
          </a:stretch>
        </p:blipFill>
        <p:spPr>
          <a:xfrm>
            <a:off x="695408" y="5388640"/>
            <a:ext cx="2045865" cy="1457474"/>
          </a:xfrm>
          <a:prstGeom prst="rect">
            <a:avLst/>
          </a:prstGeom>
        </p:spPr>
      </p:pic>
    </p:spTree>
    <p:extLst>
      <p:ext uri="{BB962C8B-B14F-4D97-AF65-F5344CB8AC3E}">
        <p14:creationId xmlns:p14="http://schemas.microsoft.com/office/powerpoint/2010/main" val="2558434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43F687-8AFF-EDF2-1F24-E009BB63CAB9}"/>
              </a:ext>
            </a:extLst>
          </p:cNvPr>
          <p:cNvSpPr>
            <a:spLocks noGrp="1"/>
          </p:cNvSpPr>
          <p:nvPr>
            <p:ph idx="1"/>
          </p:nvPr>
        </p:nvSpPr>
        <p:spPr/>
        <p:txBody>
          <a:bodyPr/>
          <a:lstStyle/>
          <a:p>
            <a:r>
              <a:rPr lang="en-US" b="0" i="0" dirty="0">
                <a:solidFill>
                  <a:srgbClr val="374151"/>
                </a:solidFill>
                <a:effectLst/>
                <a:latin typeface="Söhne"/>
              </a:rPr>
              <a:t>Identifying feature significance is a crucial step in the feature selection and data preprocessing process for machine learning. Univariate and bivariate/multivariate analyses are common techniques to assess the importance of features.</a:t>
            </a:r>
            <a:endParaRPr lang="en-IN" dirty="0"/>
          </a:p>
        </p:txBody>
      </p:sp>
      <p:sp>
        <p:nvSpPr>
          <p:cNvPr id="4" name="TextBox 3">
            <a:extLst>
              <a:ext uri="{FF2B5EF4-FFF2-40B4-BE49-F238E27FC236}">
                <a16:creationId xmlns:a16="http://schemas.microsoft.com/office/drawing/2014/main" id="{47D878EC-3094-8FE7-A5FB-3FD21BA08844}"/>
              </a:ext>
            </a:extLst>
          </p:cNvPr>
          <p:cNvSpPr txBox="1"/>
          <p:nvPr/>
        </p:nvSpPr>
        <p:spPr>
          <a:xfrm>
            <a:off x="763619" y="1063027"/>
            <a:ext cx="11370013" cy="461665"/>
          </a:xfrm>
          <a:prstGeom prst="rect">
            <a:avLst/>
          </a:prstGeom>
          <a:noFill/>
        </p:spPr>
        <p:txBody>
          <a:bodyPr wrap="square">
            <a:spAutoFit/>
          </a:bodyPr>
          <a:lstStyle/>
          <a:p>
            <a:pPr>
              <a:spcBef>
                <a:spcPts val="0"/>
              </a:spcBef>
              <a:spcAft>
                <a:spcPts val="300"/>
              </a:spcAft>
            </a:pPr>
            <a:r>
              <a:rPr lang="en-US" sz="2400" b="1" dirty="0"/>
              <a:t>8. Identifying the feature significance use </a:t>
            </a:r>
            <a:r>
              <a:rPr lang="en-US" sz="2400" b="1" dirty="0">
                <a:solidFill>
                  <a:srgbClr val="FF0000"/>
                </a:solidFill>
              </a:rPr>
              <a:t>univariate</a:t>
            </a:r>
            <a:r>
              <a:rPr lang="en-US" sz="2400" b="1" dirty="0"/>
              <a:t> and bivariate/multivariate analysis </a:t>
            </a:r>
          </a:p>
        </p:txBody>
      </p:sp>
      <p:sp>
        <p:nvSpPr>
          <p:cNvPr id="5" name="TextBox 4">
            <a:extLst>
              <a:ext uri="{FF2B5EF4-FFF2-40B4-BE49-F238E27FC236}">
                <a16:creationId xmlns:a16="http://schemas.microsoft.com/office/drawing/2014/main" id="{7F65E6E5-FA56-5CD8-9617-116D6A22D107}"/>
              </a:ext>
            </a:extLst>
          </p:cNvPr>
          <p:cNvSpPr txBox="1"/>
          <p:nvPr/>
        </p:nvSpPr>
        <p:spPr>
          <a:xfrm>
            <a:off x="838200" y="2643932"/>
            <a:ext cx="9901136" cy="1477328"/>
          </a:xfrm>
          <a:prstGeom prst="rect">
            <a:avLst/>
          </a:prstGeom>
          <a:noFill/>
        </p:spPr>
        <p:txBody>
          <a:bodyPr wrap="square">
            <a:spAutoFit/>
          </a:bodyPr>
          <a:lstStyle/>
          <a:p>
            <a:pPr algn="l"/>
            <a:r>
              <a:rPr lang="en-US" b="1" i="0" dirty="0">
                <a:solidFill>
                  <a:srgbClr val="374151"/>
                </a:solidFill>
                <a:effectLst/>
                <a:latin typeface="Söhne"/>
              </a:rPr>
              <a:t>1. Univariate Analysis:</a:t>
            </a:r>
            <a:r>
              <a:rPr lang="en-US" b="0" i="0" dirty="0">
                <a:solidFill>
                  <a:srgbClr val="374151"/>
                </a:solidFill>
                <a:effectLst/>
                <a:latin typeface="Söhne"/>
              </a:rPr>
              <a:t> Univariate analysis assesses the significance of individual features in isolation. Common univariate methods include statistical tests and feature ranking techniques.</a:t>
            </a:r>
          </a:p>
          <a:p>
            <a:pPr algn="l"/>
            <a:r>
              <a:rPr lang="en-US" b="1" i="0" dirty="0">
                <a:solidFill>
                  <a:srgbClr val="374151"/>
                </a:solidFill>
                <a:effectLst/>
                <a:latin typeface="Söhne"/>
              </a:rPr>
              <a:t>Example:</a:t>
            </a:r>
            <a:r>
              <a:rPr lang="en-US" b="0" i="0" dirty="0">
                <a:solidFill>
                  <a:srgbClr val="374151"/>
                </a:solidFill>
                <a:effectLst/>
                <a:latin typeface="Söhne"/>
              </a:rPr>
              <a:t> Suppose you have a dataset with various features, including 'Age,' 'Income,' and 'Education Level.' To determine the significance of each feature, you can perform univariate analysis using statistical tests such as:</a:t>
            </a:r>
          </a:p>
        </p:txBody>
      </p:sp>
      <p:sp>
        <p:nvSpPr>
          <p:cNvPr id="9" name="TextBox 8">
            <a:extLst>
              <a:ext uri="{FF2B5EF4-FFF2-40B4-BE49-F238E27FC236}">
                <a16:creationId xmlns:a16="http://schemas.microsoft.com/office/drawing/2014/main" id="{FC0078DB-537B-373A-1190-0153D866E999}"/>
              </a:ext>
            </a:extLst>
          </p:cNvPr>
          <p:cNvSpPr txBox="1"/>
          <p:nvPr/>
        </p:nvSpPr>
        <p:spPr>
          <a:xfrm>
            <a:off x="838199" y="4210643"/>
            <a:ext cx="10348609"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374151"/>
                </a:solidFill>
                <a:effectLst/>
                <a:latin typeface="Söhne"/>
              </a:rPr>
              <a:t>ANOVA (Analysis of Variance):</a:t>
            </a:r>
            <a:r>
              <a:rPr lang="en-US" b="0" i="0" dirty="0">
                <a:solidFill>
                  <a:srgbClr val="374151"/>
                </a:solidFill>
                <a:effectLst/>
                <a:latin typeface="Söhne"/>
              </a:rPr>
              <a:t> This test assesses whether there are statistically significant differences in the means of a numerical feature (e.g., 'Income') among different categories of a categorical feature (e.g., 'Education Level').</a:t>
            </a:r>
          </a:p>
          <a:p>
            <a:pPr algn="l"/>
            <a:r>
              <a:rPr lang="en-US" b="0" i="0" dirty="0">
                <a:solidFill>
                  <a:srgbClr val="374151"/>
                </a:solidFill>
                <a:effectLst/>
                <a:latin typeface="Söhne"/>
              </a:rPr>
              <a:t>Here's a simple Python example using synthetic </a:t>
            </a:r>
            <a:r>
              <a:rPr lang="en-US" b="0" i="0" dirty="0" err="1">
                <a:solidFill>
                  <a:srgbClr val="374151"/>
                </a:solidFill>
                <a:effectLst/>
                <a:latin typeface="Söhne"/>
              </a:rPr>
              <a:t>dat</a:t>
            </a:r>
            <a:endParaRPr lang="en-US" b="0" i="0" dirty="0">
              <a:solidFill>
                <a:srgbClr val="374151"/>
              </a:solidFill>
              <a:effectLst/>
              <a:latin typeface="Söhne"/>
            </a:endParaRPr>
          </a:p>
        </p:txBody>
      </p:sp>
    </p:spTree>
    <p:extLst>
      <p:ext uri="{BB962C8B-B14F-4D97-AF65-F5344CB8AC3E}">
        <p14:creationId xmlns:p14="http://schemas.microsoft.com/office/powerpoint/2010/main" val="3843707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763619" y="1063027"/>
            <a:ext cx="11370013" cy="461665"/>
          </a:xfrm>
          <a:prstGeom prst="rect">
            <a:avLst/>
          </a:prstGeom>
          <a:noFill/>
        </p:spPr>
        <p:txBody>
          <a:bodyPr wrap="square">
            <a:spAutoFit/>
          </a:bodyPr>
          <a:lstStyle/>
          <a:p>
            <a:pPr>
              <a:spcBef>
                <a:spcPts val="0"/>
              </a:spcBef>
              <a:spcAft>
                <a:spcPts val="300"/>
              </a:spcAft>
            </a:pPr>
            <a:r>
              <a:rPr lang="en-US" sz="2400" b="1" dirty="0"/>
              <a:t>8. Identifying the feature significance use </a:t>
            </a:r>
            <a:r>
              <a:rPr lang="en-US" sz="2400" b="1" dirty="0">
                <a:solidFill>
                  <a:srgbClr val="FF0000"/>
                </a:solidFill>
              </a:rPr>
              <a:t>univariate</a:t>
            </a:r>
            <a:r>
              <a:rPr lang="en-US" sz="2400" b="1" dirty="0"/>
              <a:t> and bivariate/multivariate analysis </a:t>
            </a:r>
          </a:p>
        </p:txBody>
      </p:sp>
      <p:sp>
        <p:nvSpPr>
          <p:cNvPr id="9" name="TextBox 8">
            <a:extLst>
              <a:ext uri="{FF2B5EF4-FFF2-40B4-BE49-F238E27FC236}">
                <a16:creationId xmlns:a16="http://schemas.microsoft.com/office/drawing/2014/main" id="{FC0078DB-537B-373A-1190-0153D866E999}"/>
              </a:ext>
            </a:extLst>
          </p:cNvPr>
          <p:cNvSpPr txBox="1"/>
          <p:nvPr/>
        </p:nvSpPr>
        <p:spPr>
          <a:xfrm>
            <a:off x="838198" y="1633645"/>
            <a:ext cx="11068458" cy="923330"/>
          </a:xfrm>
          <a:prstGeom prst="rect">
            <a:avLst/>
          </a:prstGeom>
          <a:noFill/>
        </p:spPr>
        <p:txBody>
          <a:bodyPr wrap="square">
            <a:spAutoFit/>
          </a:bodyPr>
          <a:lstStyle/>
          <a:p>
            <a:pPr algn="l">
              <a:buFont typeface="Arial" panose="020B0604020202020204" pitchFamily="34" charset="0"/>
              <a:buChar char="•"/>
            </a:pPr>
            <a:r>
              <a:rPr lang="en-US" b="1" i="0" dirty="0">
                <a:solidFill>
                  <a:srgbClr val="374151"/>
                </a:solidFill>
                <a:effectLst/>
                <a:latin typeface="Söhne"/>
              </a:rPr>
              <a:t>ANOVA (Analysis of Variance):</a:t>
            </a:r>
            <a:r>
              <a:rPr lang="en-US" b="0" i="0" dirty="0">
                <a:solidFill>
                  <a:srgbClr val="374151"/>
                </a:solidFill>
                <a:effectLst/>
                <a:latin typeface="Söhne"/>
              </a:rPr>
              <a:t> This test assesses whether there are statistically significant differences in the means of a numerical feature (e.g., 'Income') among different categories of a categorical feature (e.g., 'Education Level').</a:t>
            </a:r>
          </a:p>
          <a:p>
            <a:pPr algn="l"/>
            <a:r>
              <a:rPr lang="en-US" b="0" i="0" dirty="0">
                <a:solidFill>
                  <a:srgbClr val="374151"/>
                </a:solidFill>
                <a:effectLst/>
                <a:latin typeface="Söhne"/>
              </a:rPr>
              <a:t>Here's a simple Python example using synthetic </a:t>
            </a:r>
            <a:r>
              <a:rPr lang="en-IN" b="0" i="0" dirty="0">
                <a:solidFill>
                  <a:srgbClr val="374151"/>
                </a:solidFill>
                <a:effectLst/>
                <a:latin typeface="Söhne"/>
              </a:rPr>
              <a:t>data:</a:t>
            </a:r>
            <a:endParaRPr lang="en-US" b="0" i="0" dirty="0">
              <a:solidFill>
                <a:srgbClr val="374151"/>
              </a:solidFill>
              <a:effectLst/>
              <a:latin typeface="Söhne"/>
            </a:endParaRPr>
          </a:p>
        </p:txBody>
      </p:sp>
      <p:sp>
        <p:nvSpPr>
          <p:cNvPr id="8" name="TextBox 7">
            <a:extLst>
              <a:ext uri="{FF2B5EF4-FFF2-40B4-BE49-F238E27FC236}">
                <a16:creationId xmlns:a16="http://schemas.microsoft.com/office/drawing/2014/main" id="{66D15EF5-C86A-A475-85EE-EDB2991CB0DE}"/>
              </a:ext>
            </a:extLst>
          </p:cNvPr>
          <p:cNvSpPr txBox="1"/>
          <p:nvPr/>
        </p:nvSpPr>
        <p:spPr>
          <a:xfrm>
            <a:off x="838198" y="6341218"/>
            <a:ext cx="11068456" cy="369332"/>
          </a:xfrm>
          <a:prstGeom prst="rect">
            <a:avLst/>
          </a:prstGeom>
          <a:noFill/>
        </p:spPr>
        <p:txBody>
          <a:bodyPr wrap="square">
            <a:spAutoFit/>
          </a:bodyPr>
          <a:lstStyle/>
          <a:p>
            <a:r>
              <a:rPr lang="en-US" b="0" i="0" dirty="0">
                <a:solidFill>
                  <a:srgbClr val="374151"/>
                </a:solidFill>
                <a:effectLst/>
                <a:latin typeface="Söhne"/>
              </a:rPr>
              <a:t>In this example, we use the ANOVA test to assess the significance of 'Income' with respect to 'Education Level.'</a:t>
            </a:r>
            <a:endParaRPr lang="en-IN" dirty="0"/>
          </a:p>
        </p:txBody>
      </p:sp>
      <p:sp>
        <p:nvSpPr>
          <p:cNvPr id="11" name="TextBox 10">
            <a:extLst>
              <a:ext uri="{FF2B5EF4-FFF2-40B4-BE49-F238E27FC236}">
                <a16:creationId xmlns:a16="http://schemas.microsoft.com/office/drawing/2014/main" id="{583003A2-CD87-7322-34B3-E6AE3AE7C83B}"/>
              </a:ext>
            </a:extLst>
          </p:cNvPr>
          <p:cNvSpPr txBox="1"/>
          <p:nvPr/>
        </p:nvSpPr>
        <p:spPr>
          <a:xfrm>
            <a:off x="1270269" y="2869865"/>
            <a:ext cx="10204313" cy="2862322"/>
          </a:xfrm>
          <a:prstGeom prst="rect">
            <a:avLst/>
          </a:prstGeom>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import pandas as pd</a:t>
            </a:r>
          </a:p>
          <a:p>
            <a:r>
              <a:rPr lang="en-IN" dirty="0"/>
              <a:t>from </a:t>
            </a:r>
            <a:r>
              <a:rPr lang="en-IN" dirty="0" err="1"/>
              <a:t>scipy.stats</a:t>
            </a:r>
            <a:r>
              <a:rPr lang="en-IN" dirty="0"/>
              <a:t> import </a:t>
            </a:r>
            <a:r>
              <a:rPr lang="en-IN" dirty="0" err="1"/>
              <a:t>f_oneway</a:t>
            </a:r>
            <a:endParaRPr lang="en-IN" dirty="0"/>
          </a:p>
          <a:p>
            <a:endParaRPr lang="en-IN" dirty="0"/>
          </a:p>
          <a:p>
            <a:r>
              <a:rPr lang="en-IN" dirty="0"/>
              <a:t>data = </a:t>
            </a:r>
            <a:r>
              <a:rPr lang="en-IN" dirty="0" err="1"/>
              <a:t>pd.DataFrame</a:t>
            </a:r>
            <a:r>
              <a:rPr lang="en-IN" dirty="0"/>
              <a:t>({'Education Level': ['High School', 'Bachelor', 'Master', 'High School', 'Bachelor'],</a:t>
            </a:r>
          </a:p>
          <a:p>
            <a:r>
              <a:rPr lang="en-IN" dirty="0"/>
              <a:t>                     'Income': [40000, 60000, 80000, 35000, 65000]})</a:t>
            </a:r>
          </a:p>
          <a:p>
            <a:endParaRPr lang="en-IN" dirty="0"/>
          </a:p>
          <a:p>
            <a:r>
              <a:rPr lang="en-IN" dirty="0"/>
              <a:t># Perform ANOVA to test the significance of 'Income' with respect to 'Education Level'</a:t>
            </a:r>
          </a:p>
          <a:p>
            <a:r>
              <a:rPr lang="en-IN" dirty="0" err="1"/>
              <a:t>grouped_data</a:t>
            </a:r>
            <a:r>
              <a:rPr lang="en-IN" dirty="0"/>
              <a:t> = [data['Income'][data['Education Level'] == level] for level in data['Education Level']]</a:t>
            </a:r>
          </a:p>
          <a:p>
            <a:r>
              <a:rPr lang="en-IN" dirty="0" err="1"/>
              <a:t>f_statistic</a:t>
            </a:r>
            <a:r>
              <a:rPr lang="en-IN" dirty="0"/>
              <a:t>, </a:t>
            </a:r>
            <a:r>
              <a:rPr lang="en-IN" dirty="0" err="1"/>
              <a:t>p_value</a:t>
            </a:r>
            <a:r>
              <a:rPr lang="en-IN" dirty="0"/>
              <a:t> = </a:t>
            </a:r>
            <a:r>
              <a:rPr lang="en-IN" dirty="0" err="1"/>
              <a:t>f_oneway</a:t>
            </a:r>
            <a:r>
              <a:rPr lang="en-IN" dirty="0"/>
              <a:t>(*</a:t>
            </a:r>
            <a:r>
              <a:rPr lang="en-IN" dirty="0" err="1"/>
              <a:t>grouped_data</a:t>
            </a:r>
            <a:r>
              <a:rPr lang="en-IN" dirty="0"/>
              <a:t>)</a:t>
            </a:r>
          </a:p>
          <a:p>
            <a:r>
              <a:rPr lang="en-IN" dirty="0"/>
              <a:t>print(</a:t>
            </a:r>
            <a:r>
              <a:rPr lang="en-IN" dirty="0" err="1"/>
              <a:t>f'F</a:t>
            </a:r>
            <a:r>
              <a:rPr lang="en-IN" dirty="0"/>
              <a:t>-statistic: {</a:t>
            </a:r>
            <a:r>
              <a:rPr lang="en-IN" dirty="0" err="1"/>
              <a:t>f_statistic</a:t>
            </a:r>
            <a:r>
              <a:rPr lang="en-IN" dirty="0"/>
              <a:t>}, p-value: {</a:t>
            </a:r>
            <a:r>
              <a:rPr lang="en-IN" dirty="0" err="1"/>
              <a:t>p_value</a:t>
            </a:r>
            <a:r>
              <a:rPr lang="en-IN" dirty="0"/>
              <a:t>}')</a:t>
            </a:r>
          </a:p>
        </p:txBody>
      </p:sp>
    </p:spTree>
    <p:extLst>
      <p:ext uri="{BB962C8B-B14F-4D97-AF65-F5344CB8AC3E}">
        <p14:creationId xmlns:p14="http://schemas.microsoft.com/office/powerpoint/2010/main" val="3518971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878EC-3094-8FE7-A5FB-3FD21BA08844}"/>
              </a:ext>
            </a:extLst>
          </p:cNvPr>
          <p:cNvSpPr txBox="1"/>
          <p:nvPr/>
        </p:nvSpPr>
        <p:spPr>
          <a:xfrm>
            <a:off x="763619" y="1063027"/>
            <a:ext cx="11370013" cy="461665"/>
          </a:xfrm>
          <a:prstGeom prst="rect">
            <a:avLst/>
          </a:prstGeom>
          <a:noFill/>
        </p:spPr>
        <p:txBody>
          <a:bodyPr wrap="square">
            <a:spAutoFit/>
          </a:bodyPr>
          <a:lstStyle/>
          <a:p>
            <a:pPr>
              <a:spcBef>
                <a:spcPts val="0"/>
              </a:spcBef>
              <a:spcAft>
                <a:spcPts val="300"/>
              </a:spcAft>
            </a:pPr>
            <a:r>
              <a:rPr lang="en-US" sz="2400" b="1" dirty="0"/>
              <a:t>8. Identifying the feature significance use univariate and </a:t>
            </a:r>
            <a:r>
              <a:rPr lang="en-US" sz="2400" b="1" dirty="0">
                <a:solidFill>
                  <a:srgbClr val="FF0000"/>
                </a:solidFill>
              </a:rPr>
              <a:t>bivariate/multivariate analysis </a:t>
            </a:r>
          </a:p>
        </p:txBody>
      </p:sp>
      <p:sp>
        <p:nvSpPr>
          <p:cNvPr id="10" name="TextBox 9">
            <a:extLst>
              <a:ext uri="{FF2B5EF4-FFF2-40B4-BE49-F238E27FC236}">
                <a16:creationId xmlns:a16="http://schemas.microsoft.com/office/drawing/2014/main" id="{E5907DA2-17B8-3E9E-D6CB-426A27046A8F}"/>
              </a:ext>
            </a:extLst>
          </p:cNvPr>
          <p:cNvSpPr txBox="1"/>
          <p:nvPr/>
        </p:nvSpPr>
        <p:spPr>
          <a:xfrm>
            <a:off x="763619" y="1756958"/>
            <a:ext cx="11220858" cy="1477328"/>
          </a:xfrm>
          <a:prstGeom prst="rect">
            <a:avLst/>
          </a:prstGeom>
          <a:noFill/>
        </p:spPr>
        <p:txBody>
          <a:bodyPr wrap="square">
            <a:spAutoFit/>
          </a:bodyPr>
          <a:lstStyle/>
          <a:p>
            <a:pPr algn="just"/>
            <a:r>
              <a:rPr lang="en-US" b="1" i="0" dirty="0">
                <a:solidFill>
                  <a:srgbClr val="374151"/>
                </a:solidFill>
                <a:effectLst/>
                <a:latin typeface="Söhne"/>
              </a:rPr>
              <a:t>2. Bivariate/Multivariate Analysis:</a:t>
            </a:r>
            <a:r>
              <a:rPr lang="en-US" b="0" i="0" dirty="0">
                <a:solidFill>
                  <a:srgbClr val="374151"/>
                </a:solidFill>
                <a:effectLst/>
                <a:latin typeface="Söhne"/>
              </a:rPr>
              <a:t> Bivariate and multivariate analyses consider relationships between features. </a:t>
            </a:r>
          </a:p>
          <a:p>
            <a:pPr algn="just"/>
            <a:r>
              <a:rPr lang="en-US" b="0" i="0" dirty="0">
                <a:solidFill>
                  <a:srgbClr val="374151"/>
                </a:solidFill>
                <a:effectLst/>
                <a:latin typeface="Söhne"/>
              </a:rPr>
              <a:t>These methods help determine how features interact with each other and assess their combined importance.</a:t>
            </a:r>
          </a:p>
          <a:p>
            <a:pPr algn="just"/>
            <a:r>
              <a:rPr lang="en-US" b="1" i="0" dirty="0">
                <a:solidFill>
                  <a:srgbClr val="374151"/>
                </a:solidFill>
                <a:effectLst/>
                <a:latin typeface="Söhne"/>
              </a:rPr>
              <a:t>Example:</a:t>
            </a:r>
            <a:r>
              <a:rPr lang="en-US" b="0" i="0" dirty="0">
                <a:solidFill>
                  <a:srgbClr val="374151"/>
                </a:solidFill>
                <a:effectLst/>
                <a:latin typeface="Söhne"/>
              </a:rPr>
              <a:t> Consider a dataset with 'Age,' 'Income,' and 'Education Level.' To analyze feature significance using a multivariate approach, you can use a correlation matrix to explore relationships between numeric features. </a:t>
            </a:r>
          </a:p>
          <a:p>
            <a:pPr algn="just"/>
            <a:r>
              <a:rPr lang="en-US" b="0" i="0" dirty="0">
                <a:solidFill>
                  <a:srgbClr val="374151"/>
                </a:solidFill>
                <a:effectLst/>
                <a:latin typeface="Söhne"/>
              </a:rPr>
              <a:t>For example, you can check the correlation between 'Age' and 'Income.'</a:t>
            </a:r>
          </a:p>
        </p:txBody>
      </p:sp>
      <p:sp>
        <p:nvSpPr>
          <p:cNvPr id="12" name="TextBox 11">
            <a:extLst>
              <a:ext uri="{FF2B5EF4-FFF2-40B4-BE49-F238E27FC236}">
                <a16:creationId xmlns:a16="http://schemas.microsoft.com/office/drawing/2014/main" id="{9E2E353F-C7A2-6624-4257-61CA843FB36D}"/>
              </a:ext>
            </a:extLst>
          </p:cNvPr>
          <p:cNvSpPr txBox="1"/>
          <p:nvPr/>
        </p:nvSpPr>
        <p:spPr>
          <a:xfrm>
            <a:off x="763619" y="3224005"/>
            <a:ext cx="6940688" cy="3416320"/>
          </a:xfrm>
          <a:prstGeom prst="rect">
            <a:avLst/>
          </a:prstGeom>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import pandas as pd</a:t>
            </a:r>
          </a:p>
          <a:p>
            <a:endParaRPr lang="en-IN" dirty="0"/>
          </a:p>
          <a:p>
            <a:r>
              <a:rPr lang="en-IN" dirty="0"/>
              <a:t>data = </a:t>
            </a:r>
            <a:r>
              <a:rPr lang="en-IN" dirty="0" err="1"/>
              <a:t>pd.DataFrame</a:t>
            </a:r>
            <a:r>
              <a:rPr lang="en-IN" dirty="0"/>
              <a:t>({'Age': [25, 30, 35, 40, 45],</a:t>
            </a:r>
          </a:p>
          <a:p>
            <a:r>
              <a:rPr lang="en-IN" dirty="0"/>
              <a:t>                     'Income': [50000, 60000, 75000, 80000, 90000]})</a:t>
            </a:r>
          </a:p>
          <a:p>
            <a:endParaRPr lang="en-IN" dirty="0"/>
          </a:p>
          <a:p>
            <a:r>
              <a:rPr lang="en-IN" dirty="0"/>
              <a:t># Calculate the correlation matrix</a:t>
            </a:r>
          </a:p>
          <a:p>
            <a:r>
              <a:rPr lang="en-IN" dirty="0" err="1"/>
              <a:t>correlation_matrix</a:t>
            </a:r>
            <a:r>
              <a:rPr lang="en-IN" dirty="0"/>
              <a:t> = </a:t>
            </a:r>
            <a:r>
              <a:rPr lang="en-IN" dirty="0" err="1"/>
              <a:t>data.corr</a:t>
            </a:r>
            <a:r>
              <a:rPr lang="en-IN" dirty="0"/>
              <a:t>()</a:t>
            </a:r>
          </a:p>
          <a:p>
            <a:endParaRPr lang="en-IN" dirty="0"/>
          </a:p>
          <a:p>
            <a:r>
              <a:rPr lang="en-IN" dirty="0"/>
              <a:t># Check the correlation between 'Age' and 'Income'</a:t>
            </a:r>
          </a:p>
          <a:p>
            <a:r>
              <a:rPr lang="en-IN" dirty="0" err="1"/>
              <a:t>age_income_correlation</a:t>
            </a:r>
            <a:r>
              <a:rPr lang="en-IN" dirty="0"/>
              <a:t> = </a:t>
            </a:r>
            <a:r>
              <a:rPr lang="en-IN" dirty="0" err="1"/>
              <a:t>correlation_matrix.loc</a:t>
            </a:r>
            <a:r>
              <a:rPr lang="en-IN" dirty="0"/>
              <a:t>['Age', 'Income']</a:t>
            </a:r>
          </a:p>
          <a:p>
            <a:endParaRPr lang="en-IN" dirty="0"/>
          </a:p>
          <a:p>
            <a:r>
              <a:rPr lang="en-IN" dirty="0"/>
              <a:t>print(</a:t>
            </a:r>
            <a:r>
              <a:rPr lang="en-IN" dirty="0" err="1"/>
              <a:t>f'Correlation</a:t>
            </a:r>
            <a:r>
              <a:rPr lang="en-IN" dirty="0"/>
              <a:t> between Age and Income: {</a:t>
            </a:r>
            <a:r>
              <a:rPr lang="en-IN" dirty="0" err="1"/>
              <a:t>age_income_correlation</a:t>
            </a:r>
            <a:r>
              <a:rPr lang="en-IN" dirty="0"/>
              <a:t>}')</a:t>
            </a:r>
          </a:p>
        </p:txBody>
      </p:sp>
      <p:sp>
        <p:nvSpPr>
          <p:cNvPr id="14" name="TextBox 13">
            <a:extLst>
              <a:ext uri="{FF2B5EF4-FFF2-40B4-BE49-F238E27FC236}">
                <a16:creationId xmlns:a16="http://schemas.microsoft.com/office/drawing/2014/main" id="{E83BC939-8987-2189-4BCF-0AF2D85B8DD8}"/>
              </a:ext>
            </a:extLst>
          </p:cNvPr>
          <p:cNvSpPr txBox="1"/>
          <p:nvPr/>
        </p:nvSpPr>
        <p:spPr>
          <a:xfrm>
            <a:off x="8001001" y="4438524"/>
            <a:ext cx="3686782" cy="1200329"/>
          </a:xfrm>
          <a:prstGeom prst="rect">
            <a:avLst/>
          </a:prstGeom>
          <a:solidFill>
            <a:schemeClr val="bg2"/>
          </a:solidFill>
        </p:spPr>
        <p:txBody>
          <a:bodyPr wrap="square">
            <a:spAutoFit/>
          </a:bodyPr>
          <a:lstStyle/>
          <a:p>
            <a:r>
              <a:rPr lang="en-US" b="0" i="0" dirty="0">
                <a:solidFill>
                  <a:srgbClr val="374151"/>
                </a:solidFill>
                <a:effectLst/>
                <a:latin typeface="Söhne"/>
              </a:rPr>
              <a:t>In this example, you calculate the correlation between 'Age' and 'Income' to assess their relationship and significance.</a:t>
            </a:r>
            <a:endParaRPr lang="en-IN" dirty="0"/>
          </a:p>
        </p:txBody>
      </p:sp>
    </p:spTree>
    <p:extLst>
      <p:ext uri="{BB962C8B-B14F-4D97-AF65-F5344CB8AC3E}">
        <p14:creationId xmlns:p14="http://schemas.microsoft.com/office/powerpoint/2010/main" val="1418777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E3A2D58-001A-FB93-DA26-91CF505E03DD}"/>
              </a:ext>
            </a:extLst>
          </p:cNvPr>
          <p:cNvSpPr>
            <a:spLocks noGrp="1"/>
          </p:cNvSpPr>
          <p:nvPr>
            <p:ph idx="1"/>
          </p:nvPr>
        </p:nvSpPr>
        <p:spPr/>
        <p:txBody>
          <a:bodyPr/>
          <a:lstStyle/>
          <a:p>
            <a:endParaRPr lang="en-IN" dirty="0"/>
          </a:p>
        </p:txBody>
      </p:sp>
      <p:sp>
        <p:nvSpPr>
          <p:cNvPr id="5" name="Rectangle 4">
            <a:extLst>
              <a:ext uri="{FF2B5EF4-FFF2-40B4-BE49-F238E27FC236}">
                <a16:creationId xmlns:a16="http://schemas.microsoft.com/office/drawing/2014/main" id="{28F366CB-F26D-6FF5-9443-30C0037F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Rectangle 5">
            <a:extLst>
              <a:ext uri="{FF2B5EF4-FFF2-40B4-BE49-F238E27FC236}">
                <a16:creationId xmlns:a16="http://schemas.microsoft.com/office/drawing/2014/main" id="{3AC94012-C2F8-61FB-AD63-124CF5060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 name="Straight Connector 6">
            <a:extLst>
              <a:ext uri="{FF2B5EF4-FFF2-40B4-BE49-F238E27FC236}">
                <a16:creationId xmlns:a16="http://schemas.microsoft.com/office/drawing/2014/main" id="{31657291-D6EC-3B47-CD65-C95389C69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7">
            <a:extLst>
              <a:ext uri="{FF2B5EF4-FFF2-40B4-BE49-F238E27FC236}">
                <a16:creationId xmlns:a16="http://schemas.microsoft.com/office/drawing/2014/main" id="{E929CF4A-57F8-14E7-7398-0D23809F6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025330-F752-9F59-0529-817F7989B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Title 1">
            <a:extLst>
              <a:ext uri="{FF2B5EF4-FFF2-40B4-BE49-F238E27FC236}">
                <a16:creationId xmlns:a16="http://schemas.microsoft.com/office/drawing/2014/main" id="{6743845D-B822-5F2D-92D3-D748CA19373E}"/>
              </a:ext>
            </a:extLst>
          </p:cNvPr>
          <p:cNvSpPr txBox="1">
            <a:spLocks/>
          </p:cNvSpPr>
          <p:nvPr/>
        </p:nvSpPr>
        <p:spPr>
          <a:xfrm>
            <a:off x="1066800" y="5252936"/>
            <a:ext cx="10058400" cy="102871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8000" b="1">
                <a:solidFill>
                  <a:srgbClr val="FFFFFF"/>
                </a:solidFill>
              </a:rPr>
              <a:t>Thank you</a:t>
            </a:r>
            <a:endParaRPr lang="en-US" sz="8000" b="1" dirty="0">
              <a:solidFill>
                <a:srgbClr val="FFFFFF"/>
              </a:solidFill>
            </a:endParaRPr>
          </a:p>
        </p:txBody>
      </p:sp>
      <p:sp>
        <p:nvSpPr>
          <p:cNvPr id="11" name="Rectangle 10">
            <a:extLst>
              <a:ext uri="{FF2B5EF4-FFF2-40B4-BE49-F238E27FC236}">
                <a16:creationId xmlns:a16="http://schemas.microsoft.com/office/drawing/2014/main" id="{102479B9-7A70-2D26-8D6E-5ACE26FA5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TextBox 13">
            <a:extLst>
              <a:ext uri="{FF2B5EF4-FFF2-40B4-BE49-F238E27FC236}">
                <a16:creationId xmlns:a16="http://schemas.microsoft.com/office/drawing/2014/main" id="{E5BA0615-5213-C8DF-BE1F-51E68672E87B}"/>
              </a:ext>
            </a:extLst>
          </p:cNvPr>
          <p:cNvSpPr txBox="1"/>
          <p:nvPr/>
        </p:nvSpPr>
        <p:spPr>
          <a:xfrm>
            <a:off x="1320856" y="3604680"/>
            <a:ext cx="9966960" cy="769441"/>
          </a:xfrm>
          <a:prstGeom prst="rect">
            <a:avLst/>
          </a:prstGeom>
          <a:solidFill>
            <a:srgbClr val="0074B5"/>
          </a:solidFill>
        </p:spPr>
        <p:txBody>
          <a:bodyPr wrap="square">
            <a:spAutoFit/>
          </a:bodyPr>
          <a:lstStyle/>
          <a:p>
            <a:pPr defTabSz="452628">
              <a:spcAft>
                <a:spcPts val="600"/>
              </a:spcAft>
            </a:pPr>
            <a:r>
              <a:rPr lang="en-IN" sz="4400" kern="1200" dirty="0">
                <a:solidFill>
                  <a:schemeClr val="bg1"/>
                </a:solidFill>
                <a:latin typeface="+mn-lt"/>
                <a:ea typeface="+mn-ea"/>
                <a:cs typeface="+mn-cs"/>
              </a:rPr>
              <a:t>https://www.linkedin.com/in/gopirajan/</a:t>
            </a:r>
            <a:endParaRPr lang="en-IN" sz="4800" dirty="0">
              <a:solidFill>
                <a:schemeClr val="bg1"/>
              </a:solidFill>
            </a:endParaRPr>
          </a:p>
        </p:txBody>
      </p:sp>
      <p:pic>
        <p:nvPicPr>
          <p:cNvPr id="15" name="Picture 4" descr="Linkedin Logo, symbol, meaning, history, Vector, PNG">
            <a:extLst>
              <a:ext uri="{FF2B5EF4-FFF2-40B4-BE49-F238E27FC236}">
                <a16:creationId xmlns:a16="http://schemas.microsoft.com/office/drawing/2014/main" id="{FEA1A1EE-6483-3B59-7A1A-B6AFFC4DC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661" y="2419832"/>
            <a:ext cx="3358644" cy="188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0634F-B60C-A4AC-F408-39EF94440A40}"/>
              </a:ext>
            </a:extLst>
          </p:cNvPr>
          <p:cNvSpPr>
            <a:spLocks noGrp="1"/>
          </p:cNvSpPr>
          <p:nvPr>
            <p:ph idx="1"/>
          </p:nvPr>
        </p:nvSpPr>
        <p:spPr/>
        <p:txBody>
          <a:bodyPr/>
          <a:lstStyle/>
          <a:p>
            <a:pPr algn="l" fontAlgn="base"/>
            <a:r>
              <a:rPr lang="en-US" b="1" i="0" dirty="0">
                <a:solidFill>
                  <a:srgbClr val="273239"/>
                </a:solidFill>
                <a:effectLst/>
                <a:latin typeface="Nunito" pitchFamily="2" charset="0"/>
              </a:rPr>
              <a:t>Feature Scaling?</a:t>
            </a:r>
          </a:p>
          <a:p>
            <a:pPr algn="l" rtl="0" fontAlgn="base"/>
            <a:r>
              <a:rPr lang="en-US" b="0" i="0" dirty="0">
                <a:solidFill>
                  <a:srgbClr val="273239"/>
                </a:solidFill>
                <a:effectLst/>
                <a:latin typeface="Nunito" pitchFamily="2" charset="0"/>
              </a:rPr>
              <a:t>Feature Scaling is a technique to standardize the independent features present in the data in a fixed range.</a:t>
            </a:r>
          </a:p>
          <a:p>
            <a:pPr algn="l" rtl="0" fontAlgn="base"/>
            <a:endParaRPr lang="en-US" b="0" i="0" dirty="0">
              <a:solidFill>
                <a:srgbClr val="273239"/>
              </a:solidFill>
              <a:effectLst/>
              <a:latin typeface="Nunito" pitchFamily="2" charset="0"/>
            </a:endParaRPr>
          </a:p>
        </p:txBody>
      </p:sp>
      <p:sp>
        <p:nvSpPr>
          <p:cNvPr id="3" name="TextBox 2">
            <a:extLst>
              <a:ext uri="{FF2B5EF4-FFF2-40B4-BE49-F238E27FC236}">
                <a16:creationId xmlns:a16="http://schemas.microsoft.com/office/drawing/2014/main" id="{64C25ACC-80B8-7F59-D675-6B7ED25E7ACC}"/>
              </a:ext>
            </a:extLst>
          </p:cNvPr>
          <p:cNvSpPr txBox="1"/>
          <p:nvPr/>
        </p:nvSpPr>
        <p:spPr>
          <a:xfrm>
            <a:off x="680936" y="1014122"/>
            <a:ext cx="3129431" cy="608303"/>
          </a:xfrm>
          <a:prstGeom prst="rect">
            <a:avLst/>
          </a:prstGeom>
        </p:spPr>
        <p:txBody>
          <a:bodyPr vert="horz" lIns="91440" tIns="45720" rIns="91440" bIns="45720" rtlCol="0" anchor="b">
            <a:normAutofit fontScale="77500" lnSpcReduction="20000"/>
          </a:bodyPr>
          <a:lstStyle/>
          <a:p>
            <a:pPr algn="r" defTabSz="914400">
              <a:lnSpc>
                <a:spcPct val="80000"/>
              </a:lnSpc>
              <a:spcBef>
                <a:spcPct val="0"/>
              </a:spcBef>
              <a:spcAft>
                <a:spcPts val="600"/>
              </a:spcAft>
            </a:pPr>
            <a:r>
              <a:rPr lang="en-US" sz="4000" b="1" kern="1200" cap="all" spc="200" baseline="0">
                <a:solidFill>
                  <a:schemeClr val="tx1">
                    <a:lumMod val="95000"/>
                    <a:lumOff val="5000"/>
                  </a:schemeClr>
                </a:solidFill>
                <a:latin typeface="+mj-lt"/>
                <a:ea typeface="+mj-ea"/>
                <a:cs typeface="+mj-cs"/>
              </a:rPr>
              <a:t>1. Data Scaling</a:t>
            </a:r>
            <a:endParaRPr lang="en-US" sz="4000" b="1" kern="1200" cap="all" spc="200" baseline="0" dirty="0">
              <a:solidFill>
                <a:schemeClr val="tx1">
                  <a:lumMod val="95000"/>
                  <a:lumOff val="5000"/>
                </a:schemeClr>
              </a:solidFill>
              <a:latin typeface="+mj-lt"/>
              <a:ea typeface="+mj-ea"/>
              <a:cs typeface="+mj-cs"/>
            </a:endParaRPr>
          </a:p>
        </p:txBody>
      </p:sp>
      <p:pic>
        <p:nvPicPr>
          <p:cNvPr id="1026" name="Picture 2" descr="Feature Scaling” explained in 200 words. - Data Science">
            <a:extLst>
              <a:ext uri="{FF2B5EF4-FFF2-40B4-BE49-F238E27FC236}">
                <a16:creationId xmlns:a16="http://schemas.microsoft.com/office/drawing/2014/main" id="{020CFCCC-7394-5C69-E210-237408384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4773"/>
            <a:ext cx="4181272" cy="29344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Feature Scaling Techniques | Why Feature Scaling is Important">
            <a:extLst>
              <a:ext uri="{FF2B5EF4-FFF2-40B4-BE49-F238E27FC236}">
                <a16:creationId xmlns:a16="http://schemas.microsoft.com/office/drawing/2014/main" id="{33795D77-D6A5-60B4-D902-44F2AE7165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34695" r="8791" b="12893"/>
          <a:stretch/>
        </p:blipFill>
        <p:spPr bwMode="auto">
          <a:xfrm>
            <a:off x="5149644" y="2714017"/>
            <a:ext cx="5062719" cy="18288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97DBAC-1C56-9BE5-8CEA-C335C0B2BE3C}"/>
              </a:ext>
            </a:extLst>
          </p:cNvPr>
          <p:cNvPicPr>
            <a:picLocks noChangeAspect="1"/>
          </p:cNvPicPr>
          <p:nvPr/>
        </p:nvPicPr>
        <p:blipFill rotWithShape="1">
          <a:blip r:embed="rId4"/>
          <a:srcRect l="5845" t="7746" r="6440" b="10731"/>
          <a:stretch/>
        </p:blipFill>
        <p:spPr>
          <a:xfrm>
            <a:off x="5126946" y="4613469"/>
            <a:ext cx="5085417" cy="217264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D4F780-27DC-47FA-95D9-585C28584350}"/>
              </a:ext>
            </a:extLst>
          </p:cNvPr>
          <p:cNvSpPr txBox="1"/>
          <p:nvPr/>
        </p:nvSpPr>
        <p:spPr>
          <a:xfrm>
            <a:off x="7007158" y="4173506"/>
            <a:ext cx="1971472" cy="338554"/>
          </a:xfrm>
          <a:prstGeom prst="rect">
            <a:avLst/>
          </a:prstGeom>
          <a:noFill/>
        </p:spPr>
        <p:txBody>
          <a:bodyPr wrap="square">
            <a:spAutoFit/>
          </a:bodyPr>
          <a:lstStyle/>
          <a:p>
            <a:pPr algn="l" fontAlgn="base"/>
            <a:r>
              <a:rPr lang="en-US" sz="1600" b="1" i="0" dirty="0">
                <a:solidFill>
                  <a:srgbClr val="273239"/>
                </a:solidFill>
                <a:effectLst/>
                <a:latin typeface="Nunito" pitchFamily="2" charset="0"/>
              </a:rPr>
              <a:t>Feature Scaling</a:t>
            </a:r>
          </a:p>
        </p:txBody>
      </p:sp>
    </p:spTree>
    <p:extLst>
      <p:ext uri="{BB962C8B-B14F-4D97-AF65-F5344CB8AC3E}">
        <p14:creationId xmlns:p14="http://schemas.microsoft.com/office/powerpoint/2010/main" val="2155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clidean Distance | Data Science Duniya | Ashutosh Tripathi">
            <a:extLst>
              <a:ext uri="{FF2B5EF4-FFF2-40B4-BE49-F238E27FC236}">
                <a16:creationId xmlns:a16="http://schemas.microsoft.com/office/drawing/2014/main" id="{CB5FE61A-A994-272D-EEB1-7B1A1B2665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51"/>
          <a:stretch/>
        </p:blipFill>
        <p:spPr bwMode="auto">
          <a:xfrm>
            <a:off x="1305961" y="7939"/>
            <a:ext cx="9401175" cy="3276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EBD8153-5158-A8AB-B291-E7705380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670" y="3429000"/>
            <a:ext cx="4008155" cy="32681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BE0574-15C9-C644-8864-C1FC9FA79C40}"/>
              </a:ext>
            </a:extLst>
          </p:cNvPr>
          <p:cNvSpPr txBox="1"/>
          <p:nvPr/>
        </p:nvSpPr>
        <p:spPr>
          <a:xfrm>
            <a:off x="761189" y="3719156"/>
            <a:ext cx="6094378" cy="1754326"/>
          </a:xfrm>
          <a:prstGeom prst="rect">
            <a:avLst/>
          </a:prstGeom>
          <a:noFill/>
        </p:spPr>
        <p:txBody>
          <a:bodyPr wrap="square">
            <a:spAutoFit/>
          </a:bodyPr>
          <a:lstStyle/>
          <a:p>
            <a:r>
              <a:rPr lang="en-US" b="1" i="0" dirty="0">
                <a:solidFill>
                  <a:srgbClr val="202122"/>
                </a:solidFill>
                <a:effectLst/>
                <a:latin typeface="Arial" panose="020B0604020202020204" pitchFamily="34" charset="0"/>
              </a:rPr>
              <a:t>Euclidean distance</a:t>
            </a:r>
            <a:r>
              <a:rPr lang="en-US" b="0" i="0" dirty="0">
                <a:solidFill>
                  <a:srgbClr val="202122"/>
                </a:solidFill>
                <a:effectLst/>
                <a:latin typeface="Arial" panose="020B0604020202020204" pitchFamily="34" charset="0"/>
              </a:rPr>
              <a:t> between two points in </a:t>
            </a:r>
            <a:r>
              <a:rPr lang="en-US" b="0" i="0" u="none" strike="noStrike" dirty="0">
                <a:solidFill>
                  <a:srgbClr val="3366CC"/>
                </a:solidFill>
                <a:effectLst/>
                <a:latin typeface="Arial" panose="020B0604020202020204" pitchFamily="34" charset="0"/>
                <a:hlinkClick r:id="rId4" tooltip="Euclidean space"/>
              </a:rPr>
              <a:t>Euclidean space</a:t>
            </a:r>
            <a:r>
              <a:rPr lang="en-US" b="0" i="0" dirty="0">
                <a:solidFill>
                  <a:srgbClr val="202122"/>
                </a:solidFill>
                <a:effectLst/>
                <a:latin typeface="Arial" panose="020B0604020202020204" pitchFamily="34" charset="0"/>
              </a:rPr>
              <a:t> is the </a:t>
            </a:r>
            <a:r>
              <a:rPr lang="en-US" b="0" i="0" u="none" strike="noStrike" dirty="0">
                <a:solidFill>
                  <a:srgbClr val="3366CC"/>
                </a:solidFill>
                <a:effectLst/>
                <a:latin typeface="Arial" panose="020B0604020202020204" pitchFamily="34" charset="0"/>
                <a:hlinkClick r:id="rId5" tooltip="Length"/>
              </a:rPr>
              <a:t>length</a:t>
            </a:r>
            <a:r>
              <a:rPr lang="en-US" b="0" i="0" dirty="0">
                <a:solidFill>
                  <a:srgbClr val="202122"/>
                </a:solidFill>
                <a:effectLst/>
                <a:latin typeface="Arial" panose="020B0604020202020204" pitchFamily="34" charset="0"/>
              </a:rPr>
              <a:t> of a </a:t>
            </a:r>
            <a:r>
              <a:rPr lang="en-US" b="0" i="0" u="none" strike="noStrike" dirty="0">
                <a:solidFill>
                  <a:srgbClr val="3366CC"/>
                </a:solidFill>
                <a:effectLst/>
                <a:latin typeface="Arial" panose="020B0604020202020204" pitchFamily="34" charset="0"/>
                <a:hlinkClick r:id="rId6" tooltip="Line segment"/>
              </a:rPr>
              <a:t>line segment</a:t>
            </a:r>
            <a:r>
              <a:rPr lang="en-US" b="0" i="0" dirty="0">
                <a:solidFill>
                  <a:srgbClr val="202122"/>
                </a:solidFill>
                <a:effectLst/>
                <a:latin typeface="Arial" panose="020B0604020202020204" pitchFamily="34" charset="0"/>
              </a:rPr>
              <a:t> between the two </a:t>
            </a:r>
            <a:r>
              <a:rPr lang="en-US" b="0" i="0" u="none" strike="noStrike" dirty="0">
                <a:solidFill>
                  <a:srgbClr val="3366CC"/>
                </a:solidFill>
                <a:effectLst/>
                <a:latin typeface="Arial" panose="020B0604020202020204" pitchFamily="34" charset="0"/>
                <a:hlinkClick r:id="rId7" tooltip="Point (geometry)"/>
              </a:rPr>
              <a:t>points</a:t>
            </a:r>
            <a:r>
              <a:rPr lang="en-US" b="0" i="0" dirty="0">
                <a:solidFill>
                  <a:srgbClr val="202122"/>
                </a:solidFill>
                <a:effectLst/>
                <a:latin typeface="Arial" panose="020B0604020202020204" pitchFamily="34" charset="0"/>
              </a:rPr>
              <a:t>. It can be calculated from the </a:t>
            </a:r>
            <a:r>
              <a:rPr lang="en-US" b="0" i="0" u="none" strike="noStrike" dirty="0">
                <a:solidFill>
                  <a:srgbClr val="3366CC"/>
                </a:solidFill>
                <a:effectLst/>
                <a:latin typeface="Arial" panose="020B0604020202020204" pitchFamily="34" charset="0"/>
                <a:hlinkClick r:id="rId8" tooltip="Cartesian coordinate"/>
              </a:rPr>
              <a:t>Cartesian coordinates</a:t>
            </a:r>
            <a:r>
              <a:rPr lang="en-US" b="0" i="0" dirty="0">
                <a:solidFill>
                  <a:srgbClr val="202122"/>
                </a:solidFill>
                <a:effectLst/>
                <a:latin typeface="Arial" panose="020B0604020202020204" pitchFamily="34" charset="0"/>
              </a:rPr>
              <a:t> of the points using the </a:t>
            </a:r>
            <a:r>
              <a:rPr lang="en-US" b="0" i="0" u="none" strike="noStrike" dirty="0">
                <a:solidFill>
                  <a:srgbClr val="3366CC"/>
                </a:solidFill>
                <a:effectLst/>
                <a:latin typeface="Arial" panose="020B0604020202020204" pitchFamily="34" charset="0"/>
                <a:hlinkClick r:id="rId9" tooltip="Pythagorean theorem"/>
              </a:rPr>
              <a:t>Pythagorean theorem</a:t>
            </a:r>
            <a:r>
              <a:rPr lang="en-US" b="0" i="0" dirty="0">
                <a:solidFill>
                  <a:srgbClr val="202122"/>
                </a:solidFill>
                <a:effectLst/>
                <a:latin typeface="Arial" panose="020B0604020202020204" pitchFamily="34" charset="0"/>
              </a:rPr>
              <a:t>, therefore occasionally being called the </a:t>
            </a:r>
            <a:r>
              <a:rPr lang="en-US" b="1" i="0" dirty="0">
                <a:solidFill>
                  <a:srgbClr val="202122"/>
                </a:solidFill>
                <a:effectLst/>
                <a:latin typeface="Arial" panose="020B0604020202020204" pitchFamily="34" charset="0"/>
              </a:rPr>
              <a:t>Pythagorean distance</a:t>
            </a:r>
            <a:r>
              <a:rPr lang="en-US" b="0" i="0" dirty="0">
                <a:solidFill>
                  <a:srgbClr val="202122"/>
                </a:solidFill>
                <a:effectLst/>
                <a:latin typeface="Arial" panose="020B0604020202020204" pitchFamily="34" charset="0"/>
              </a:rPr>
              <a:t>.</a:t>
            </a:r>
            <a:endParaRPr lang="en-IN" dirty="0"/>
          </a:p>
        </p:txBody>
      </p:sp>
      <p:pic>
        <p:nvPicPr>
          <p:cNvPr id="1028" name="Picture 4" descr="Euclidean Distance Example | Feature Scaling | Data Science Duniya">
            <a:extLst>
              <a:ext uri="{FF2B5EF4-FFF2-40B4-BE49-F238E27FC236}">
                <a16:creationId xmlns:a16="http://schemas.microsoft.com/office/drawing/2014/main" id="{07B06A7A-B7D3-C07F-D77E-3DB73DF88BC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6316"/>
          <a:stretch/>
        </p:blipFill>
        <p:spPr bwMode="auto">
          <a:xfrm>
            <a:off x="0" y="3283975"/>
            <a:ext cx="6982707" cy="345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3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ndardization | Data Science Duniya | Feature Scaling">
            <a:extLst>
              <a:ext uri="{FF2B5EF4-FFF2-40B4-BE49-F238E27FC236}">
                <a16:creationId xmlns:a16="http://schemas.microsoft.com/office/drawing/2014/main" id="{C1F03FAD-1678-1044-286D-C9BFE9C62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514350"/>
            <a:ext cx="9715500" cy="5829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C2153A-DB22-D54F-DCD8-3802E325F205}"/>
              </a:ext>
            </a:extLst>
          </p:cNvPr>
          <p:cNvSpPr txBox="1"/>
          <p:nvPr/>
        </p:nvSpPr>
        <p:spPr>
          <a:xfrm>
            <a:off x="751461" y="1067872"/>
            <a:ext cx="6094378" cy="707886"/>
          </a:xfrm>
          <a:prstGeom prst="rect">
            <a:avLst/>
          </a:prstGeom>
          <a:noFill/>
        </p:spPr>
        <p:txBody>
          <a:bodyPr wrap="square">
            <a:spAutoFit/>
          </a:bodyPr>
          <a:lstStyle/>
          <a:p>
            <a:pPr algn="l"/>
            <a:r>
              <a:rPr lang="en-IN" sz="4000" b="1" i="0" dirty="0">
                <a:solidFill>
                  <a:srgbClr val="303030"/>
                </a:solidFill>
                <a:effectLst/>
                <a:latin typeface="+mj-lt"/>
              </a:rPr>
              <a:t>Standardization</a:t>
            </a:r>
            <a:endParaRPr lang="en-IN" sz="4000" b="0" i="0" dirty="0">
              <a:solidFill>
                <a:srgbClr val="303030"/>
              </a:solidFill>
              <a:effectLst/>
              <a:latin typeface="+mj-lt"/>
            </a:endParaRPr>
          </a:p>
        </p:txBody>
      </p:sp>
    </p:spTree>
    <p:extLst>
      <p:ext uri="{BB962C8B-B14F-4D97-AF65-F5344CB8AC3E}">
        <p14:creationId xmlns:p14="http://schemas.microsoft.com/office/powerpoint/2010/main" val="268514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Feature Scaling in Machine Learning | Normalization vs  Standardization – Data Science Duniya">
            <a:extLst>
              <a:ext uri="{FF2B5EF4-FFF2-40B4-BE49-F238E27FC236}">
                <a16:creationId xmlns:a16="http://schemas.microsoft.com/office/drawing/2014/main" id="{7DA474A6-D3A9-4357-BECF-8E3077854244}"/>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867" b="2331"/>
          <a:stretch/>
        </p:blipFill>
        <p:spPr bwMode="auto">
          <a:xfrm>
            <a:off x="1243013" y="403123"/>
            <a:ext cx="9705975" cy="60861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98C25E-3323-D49D-3569-2C71F4E6B40F}"/>
              </a:ext>
            </a:extLst>
          </p:cNvPr>
          <p:cNvSpPr txBox="1"/>
          <p:nvPr/>
        </p:nvSpPr>
        <p:spPr>
          <a:xfrm>
            <a:off x="751461" y="899968"/>
            <a:ext cx="6094378" cy="707886"/>
          </a:xfrm>
          <a:prstGeom prst="rect">
            <a:avLst/>
          </a:prstGeom>
          <a:noFill/>
        </p:spPr>
        <p:txBody>
          <a:bodyPr wrap="square">
            <a:spAutoFit/>
          </a:bodyPr>
          <a:lstStyle/>
          <a:p>
            <a:pPr algn="l" fontAlgn="base"/>
            <a:r>
              <a:rPr lang="en-US" sz="4000" b="1" i="0" dirty="0">
                <a:solidFill>
                  <a:srgbClr val="273239"/>
                </a:solidFill>
                <a:effectLst/>
                <a:latin typeface="+mj-lt"/>
              </a:rPr>
              <a:t>Normalization</a:t>
            </a:r>
          </a:p>
        </p:txBody>
      </p:sp>
    </p:spTree>
    <p:extLst>
      <p:ext uri="{BB962C8B-B14F-4D97-AF65-F5344CB8AC3E}">
        <p14:creationId xmlns:p14="http://schemas.microsoft.com/office/powerpoint/2010/main" val="375096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a:extLst>
              <a:ext uri="{FF2B5EF4-FFF2-40B4-BE49-F238E27FC236}">
                <a16:creationId xmlns:a16="http://schemas.microsoft.com/office/drawing/2014/main" id="{438576C7-A573-ABF1-0720-C752D2236E4B}"/>
              </a:ext>
            </a:extLst>
          </p:cNvPr>
          <p:cNvSpPr>
            <a:spLocks noChangeArrowheads="1"/>
          </p:cNvSpPr>
          <p:nvPr/>
        </p:nvSpPr>
        <p:spPr bwMode="auto">
          <a:xfrm>
            <a:off x="-3170903" y="5714769"/>
            <a:ext cx="11803626" cy="7229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0" algn="r" defTabSz="914400" fontAlgn="base">
              <a:lnSpc>
                <a:spcPct val="80000"/>
              </a:lnSpc>
              <a:spcBef>
                <a:spcPct val="0"/>
              </a:spcBef>
              <a:spcAft>
                <a:spcPts val="600"/>
              </a:spcAft>
              <a:buClrTx/>
              <a:buSzTx/>
              <a:tabLst/>
            </a:pPr>
            <a:r>
              <a:rPr kumimoji="0" lang="en-US" altLang="en-US" sz="4800" b="0" i="0" u="none" strike="noStrike" kern="1200" cap="all" spc="200" normalizeH="0" baseline="0" dirty="0">
                <a:ln>
                  <a:noFill/>
                </a:ln>
                <a:solidFill>
                  <a:srgbClr val="FFFFFF"/>
                </a:solidFill>
                <a:effectLst/>
                <a:latin typeface="+mj-lt"/>
                <a:ea typeface="+mj-ea"/>
                <a:cs typeface="+mj-cs"/>
              </a:rPr>
              <a:t>2. Normalization vs Standardization </a:t>
            </a:r>
          </a:p>
          <a:p>
            <a:pPr marL="0" marR="0" lvl="0" indent="0" algn="r" defTabSz="914400" fontAlgn="base">
              <a:lnSpc>
                <a:spcPct val="80000"/>
              </a:lnSpc>
              <a:spcBef>
                <a:spcPct val="0"/>
              </a:spcBef>
              <a:spcAft>
                <a:spcPts val="600"/>
              </a:spcAft>
              <a:buClrTx/>
              <a:buSzTx/>
              <a:tabLst/>
            </a:pPr>
            <a:endParaRPr kumimoji="0" lang="en-US" altLang="en-US" sz="4800" b="0" i="0" u="none" strike="noStrike" kern="1200" cap="all" spc="200" normalizeH="0" baseline="0" dirty="0">
              <a:ln>
                <a:noFill/>
              </a:ln>
              <a:solidFill>
                <a:srgbClr val="FFFFFF"/>
              </a:solidFill>
              <a:effectLst/>
              <a:latin typeface="+mj-lt"/>
              <a:ea typeface="+mj-ea"/>
              <a:cs typeface="+mj-cs"/>
            </a:endParaRPr>
          </a:p>
        </p:txBody>
      </p:sp>
      <p:cxnSp>
        <p:nvCxnSpPr>
          <p:cNvPr id="22" name="Straight Connector 21">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930ED528-9A52-9C9D-2046-5D27355FAF79}"/>
              </a:ext>
            </a:extLst>
          </p:cNvPr>
          <p:cNvGraphicFramePr>
            <a:graphicFrameLocks noGrp="1"/>
          </p:cNvGraphicFramePr>
          <p:nvPr>
            <p:extLst>
              <p:ext uri="{D42A27DB-BD31-4B8C-83A1-F6EECF244321}">
                <p14:modId xmlns:p14="http://schemas.microsoft.com/office/powerpoint/2010/main" val="3861375311"/>
              </p:ext>
            </p:extLst>
          </p:nvPr>
        </p:nvGraphicFramePr>
        <p:xfrm>
          <a:off x="635653" y="1430141"/>
          <a:ext cx="10917645" cy="3045528"/>
        </p:xfrm>
        <a:graphic>
          <a:graphicData uri="http://schemas.openxmlformats.org/drawingml/2006/table">
            <a:tbl>
              <a:tblPr firstRow="1" bandRow="1">
                <a:effectLst>
                  <a:outerShdw blurRad="63500" sx="102000" sy="102000" algn="ctr" rotWithShape="0">
                    <a:prstClr val="black">
                      <a:alpha val="40000"/>
                    </a:prstClr>
                  </a:outerShdw>
                </a:effectLst>
                <a:tableStyleId>{616DA210-FB5B-4158-B5E0-FEB733F419BA}</a:tableStyleId>
              </a:tblPr>
              <a:tblGrid>
                <a:gridCol w="4886043">
                  <a:extLst>
                    <a:ext uri="{9D8B030D-6E8A-4147-A177-3AD203B41FA5}">
                      <a16:colId xmlns:a16="http://schemas.microsoft.com/office/drawing/2014/main" val="2695727823"/>
                    </a:ext>
                  </a:extLst>
                </a:gridCol>
                <a:gridCol w="6031602">
                  <a:extLst>
                    <a:ext uri="{9D8B030D-6E8A-4147-A177-3AD203B41FA5}">
                      <a16:colId xmlns:a16="http://schemas.microsoft.com/office/drawing/2014/main" val="514285940"/>
                    </a:ext>
                  </a:extLst>
                </a:gridCol>
              </a:tblGrid>
              <a:tr h="385933">
                <a:tc>
                  <a:txBody>
                    <a:bodyPr/>
                    <a:lstStyle/>
                    <a:p>
                      <a:pPr algn="ctr"/>
                      <a:r>
                        <a:rPr lang="en-IN" sz="1800" b="1">
                          <a:solidFill>
                            <a:srgbClr val="51565E"/>
                          </a:solidFill>
                          <a:effectLst/>
                        </a:rPr>
                        <a:t>Normalization</a:t>
                      </a:r>
                      <a:endParaRPr lang="en-IN" sz="1800" b="1" i="0">
                        <a:solidFill>
                          <a:srgbClr val="51565E"/>
                        </a:solidFill>
                        <a:effectLst/>
                        <a:latin typeface="Roboto" panose="02000000000000000000" pitchFamily="2" charset="0"/>
                      </a:endParaRPr>
                    </a:p>
                  </a:txBody>
                  <a:tcPr marL="53186" marR="53186" marT="70914" marB="70914" anchor="ctr">
                    <a:solidFill>
                      <a:schemeClr val="accent3">
                        <a:lumMod val="20000"/>
                        <a:lumOff val="80000"/>
                      </a:schemeClr>
                    </a:solidFill>
                  </a:tcPr>
                </a:tc>
                <a:tc>
                  <a:txBody>
                    <a:bodyPr/>
                    <a:lstStyle/>
                    <a:p>
                      <a:pPr algn="ctr"/>
                      <a:r>
                        <a:rPr lang="en-IN" sz="1800" b="1">
                          <a:solidFill>
                            <a:srgbClr val="51565E"/>
                          </a:solidFill>
                          <a:effectLst/>
                        </a:rPr>
                        <a:t>Standardization </a:t>
                      </a:r>
                      <a:endParaRPr lang="en-IN" sz="1800" b="1" i="0">
                        <a:solidFill>
                          <a:srgbClr val="51565E"/>
                        </a:solidFill>
                        <a:effectLst/>
                        <a:latin typeface="Roboto" panose="02000000000000000000" pitchFamily="2" charset="0"/>
                      </a:endParaRPr>
                    </a:p>
                  </a:txBody>
                  <a:tcPr marL="53186" marR="53186" marT="70914" marB="70914" anchor="ctr">
                    <a:solidFill>
                      <a:schemeClr val="accent3">
                        <a:lumMod val="20000"/>
                        <a:lumOff val="80000"/>
                      </a:schemeClr>
                    </a:solidFill>
                  </a:tcPr>
                </a:tc>
                <a:extLst>
                  <a:ext uri="{0D108BD9-81ED-4DB2-BD59-A6C34878D82A}">
                    <a16:rowId xmlns:a16="http://schemas.microsoft.com/office/drawing/2014/main" val="1559602099"/>
                  </a:ext>
                </a:extLst>
              </a:tr>
              <a:tr h="598198">
                <a:tc>
                  <a:txBody>
                    <a:bodyPr/>
                    <a:lstStyle/>
                    <a:p>
                      <a:pPr algn="l"/>
                      <a:r>
                        <a:rPr lang="en-US" sz="1800" b="0" dirty="0">
                          <a:solidFill>
                            <a:schemeClr val="tx1"/>
                          </a:solidFill>
                          <a:effectLst/>
                        </a:rPr>
                        <a:t>This method scales the model using minimum and </a:t>
                      </a:r>
                    </a:p>
                    <a:p>
                      <a:pPr algn="l"/>
                      <a:r>
                        <a:rPr lang="en-US" sz="1800" b="0" dirty="0">
                          <a:solidFill>
                            <a:schemeClr val="tx1"/>
                          </a:solidFill>
                          <a:effectLst/>
                        </a:rPr>
                        <a:t>maximum values. </a:t>
                      </a:r>
                      <a:endParaRPr lang="en-US" sz="1800" b="0" i="0" dirty="0">
                        <a:solidFill>
                          <a:schemeClr val="tx1"/>
                        </a:solidFill>
                        <a:effectLst/>
                        <a:latin typeface="Roboto" panose="02000000000000000000" pitchFamily="2" charset="0"/>
                      </a:endParaRPr>
                    </a:p>
                  </a:txBody>
                  <a:tcPr marL="53186" marR="53186" marT="70914" marB="70914" anchor="ctr"/>
                </a:tc>
                <a:tc>
                  <a:txBody>
                    <a:bodyPr/>
                    <a:lstStyle/>
                    <a:p>
                      <a:pPr algn="l"/>
                      <a:r>
                        <a:rPr lang="en-US" sz="1800" b="0" dirty="0">
                          <a:solidFill>
                            <a:schemeClr val="tx1"/>
                          </a:solidFill>
                          <a:effectLst/>
                        </a:rPr>
                        <a:t>This method scales the model using the mean and standard </a:t>
                      </a:r>
                    </a:p>
                    <a:p>
                      <a:pPr algn="l"/>
                      <a:r>
                        <a:rPr lang="en-US" sz="1800" b="0" dirty="0">
                          <a:solidFill>
                            <a:schemeClr val="tx1"/>
                          </a:solidFill>
                          <a:effectLst/>
                        </a:rPr>
                        <a:t>deviation.</a:t>
                      </a:r>
                      <a:endParaRPr lang="en-US" sz="1800" b="0" i="0" dirty="0">
                        <a:solidFill>
                          <a:schemeClr val="tx1"/>
                        </a:solidFill>
                        <a:effectLst/>
                        <a:latin typeface="Roboto" panose="02000000000000000000" pitchFamily="2" charset="0"/>
                      </a:endParaRPr>
                    </a:p>
                  </a:txBody>
                  <a:tcPr marL="53186" marR="53186" marT="70914" marB="70914" anchor="ctr"/>
                </a:tc>
                <a:extLst>
                  <a:ext uri="{0D108BD9-81ED-4DB2-BD59-A6C34878D82A}">
                    <a16:rowId xmlns:a16="http://schemas.microsoft.com/office/drawing/2014/main" val="448492493"/>
                  </a:ext>
                </a:extLst>
              </a:tr>
              <a:tr h="598198">
                <a:tc>
                  <a:txBody>
                    <a:bodyPr/>
                    <a:lstStyle/>
                    <a:p>
                      <a:pPr algn="l"/>
                      <a:r>
                        <a:rPr lang="en-US" sz="1800" b="0" dirty="0">
                          <a:solidFill>
                            <a:schemeClr val="tx1"/>
                          </a:solidFill>
                          <a:effectLst/>
                        </a:rPr>
                        <a:t>When features are on various scales, it is functional.</a:t>
                      </a:r>
                      <a:endParaRPr lang="en-US" sz="1800" b="0" i="0" dirty="0">
                        <a:solidFill>
                          <a:schemeClr val="tx1"/>
                        </a:solidFill>
                        <a:effectLst/>
                        <a:latin typeface="Roboto" panose="02000000000000000000" pitchFamily="2" charset="0"/>
                      </a:endParaRPr>
                    </a:p>
                  </a:txBody>
                  <a:tcPr marL="53186" marR="53186" marT="70914" marB="70914" anchor="ctr"/>
                </a:tc>
                <a:tc>
                  <a:txBody>
                    <a:bodyPr/>
                    <a:lstStyle/>
                    <a:p>
                      <a:pPr algn="l"/>
                      <a:r>
                        <a:rPr lang="en-US" sz="1800" b="0">
                          <a:solidFill>
                            <a:schemeClr val="tx1"/>
                          </a:solidFill>
                          <a:effectLst/>
                        </a:rPr>
                        <a:t>When a variable's mean and standard deviation are both set to 0, it is beneficial. </a:t>
                      </a:r>
                      <a:endParaRPr lang="en-US" sz="1800" b="0" i="0">
                        <a:solidFill>
                          <a:schemeClr val="tx1"/>
                        </a:solidFill>
                        <a:effectLst/>
                        <a:latin typeface="Roboto" panose="02000000000000000000" pitchFamily="2" charset="0"/>
                      </a:endParaRPr>
                    </a:p>
                  </a:txBody>
                  <a:tcPr marL="53186" marR="53186" marT="70914" marB="70914" anchor="ctr"/>
                </a:tc>
                <a:extLst>
                  <a:ext uri="{0D108BD9-81ED-4DB2-BD59-A6C34878D82A}">
                    <a16:rowId xmlns:a16="http://schemas.microsoft.com/office/drawing/2014/main" val="4094471371"/>
                  </a:ext>
                </a:extLst>
              </a:tr>
              <a:tr h="385933">
                <a:tc>
                  <a:txBody>
                    <a:bodyPr/>
                    <a:lstStyle/>
                    <a:p>
                      <a:pPr algn="l"/>
                      <a:r>
                        <a:rPr lang="en-US" sz="1800" b="0" dirty="0">
                          <a:solidFill>
                            <a:schemeClr val="tx1"/>
                          </a:solidFill>
                          <a:effectLst/>
                        </a:rPr>
                        <a:t>Values on the scale fall between [0, 1] and [-1, 1].</a:t>
                      </a:r>
                      <a:endParaRPr lang="en-US" sz="1800" b="0" i="0" dirty="0">
                        <a:solidFill>
                          <a:schemeClr val="tx1"/>
                        </a:solidFill>
                        <a:effectLst/>
                        <a:latin typeface="Roboto" panose="02000000000000000000" pitchFamily="2" charset="0"/>
                      </a:endParaRPr>
                    </a:p>
                  </a:txBody>
                  <a:tcPr marL="53186" marR="53186" marT="70914" marB="70914" anchor="ctr"/>
                </a:tc>
                <a:tc>
                  <a:txBody>
                    <a:bodyPr/>
                    <a:lstStyle/>
                    <a:p>
                      <a:pPr algn="l"/>
                      <a:r>
                        <a:rPr lang="en-US" sz="1800" b="0">
                          <a:solidFill>
                            <a:schemeClr val="tx1"/>
                          </a:solidFill>
                          <a:effectLst/>
                        </a:rPr>
                        <a:t>Values on a scale are not constrained to a particular range.</a:t>
                      </a:r>
                      <a:endParaRPr lang="en-US" sz="1800" b="0" i="0">
                        <a:solidFill>
                          <a:schemeClr val="tx1"/>
                        </a:solidFill>
                        <a:effectLst/>
                        <a:latin typeface="Roboto" panose="02000000000000000000" pitchFamily="2" charset="0"/>
                      </a:endParaRPr>
                    </a:p>
                  </a:txBody>
                  <a:tcPr marL="53186" marR="53186" marT="70914" marB="70914" anchor="ctr"/>
                </a:tc>
                <a:extLst>
                  <a:ext uri="{0D108BD9-81ED-4DB2-BD59-A6C34878D82A}">
                    <a16:rowId xmlns:a16="http://schemas.microsoft.com/office/drawing/2014/main" val="1273766272"/>
                  </a:ext>
                </a:extLst>
              </a:tr>
              <a:tr h="385933">
                <a:tc>
                  <a:txBody>
                    <a:bodyPr/>
                    <a:lstStyle/>
                    <a:p>
                      <a:pPr algn="l"/>
                      <a:r>
                        <a:rPr lang="en-US" sz="1800" b="0" dirty="0">
                          <a:solidFill>
                            <a:schemeClr val="tx1"/>
                          </a:solidFill>
                          <a:effectLst/>
                        </a:rPr>
                        <a:t>Additionally known as scaling normalization. </a:t>
                      </a:r>
                      <a:endParaRPr lang="en-US" sz="1800" b="0" i="0" dirty="0">
                        <a:solidFill>
                          <a:schemeClr val="tx1"/>
                        </a:solidFill>
                        <a:effectLst/>
                        <a:latin typeface="Roboto" panose="02000000000000000000" pitchFamily="2" charset="0"/>
                      </a:endParaRPr>
                    </a:p>
                  </a:txBody>
                  <a:tcPr marL="53186" marR="53186" marT="70914" marB="70914" anchor="ctr"/>
                </a:tc>
                <a:tc>
                  <a:txBody>
                    <a:bodyPr/>
                    <a:lstStyle/>
                    <a:p>
                      <a:pPr algn="l"/>
                      <a:r>
                        <a:rPr lang="en-US" sz="1800" b="0">
                          <a:solidFill>
                            <a:schemeClr val="tx1"/>
                          </a:solidFill>
                          <a:effectLst/>
                        </a:rPr>
                        <a:t>This process is called Z-score normalization.</a:t>
                      </a:r>
                      <a:endParaRPr lang="en-US" sz="1800" b="0" i="0">
                        <a:solidFill>
                          <a:schemeClr val="tx1"/>
                        </a:solidFill>
                        <a:effectLst/>
                        <a:latin typeface="Roboto" panose="02000000000000000000" pitchFamily="2" charset="0"/>
                      </a:endParaRPr>
                    </a:p>
                  </a:txBody>
                  <a:tcPr marL="53186" marR="53186" marT="70914" marB="70914" anchor="ctr"/>
                </a:tc>
                <a:extLst>
                  <a:ext uri="{0D108BD9-81ED-4DB2-BD59-A6C34878D82A}">
                    <a16:rowId xmlns:a16="http://schemas.microsoft.com/office/drawing/2014/main" val="2711779046"/>
                  </a:ext>
                </a:extLst>
              </a:tr>
              <a:tr h="385933">
                <a:tc>
                  <a:txBody>
                    <a:bodyPr/>
                    <a:lstStyle/>
                    <a:p>
                      <a:pPr algn="l"/>
                      <a:r>
                        <a:rPr lang="en-US" sz="1800" b="0" dirty="0">
                          <a:solidFill>
                            <a:schemeClr val="tx1"/>
                          </a:solidFill>
                          <a:effectLst/>
                        </a:rPr>
                        <a:t>When the feature distribution is unclear, it is helpful.</a:t>
                      </a:r>
                      <a:endParaRPr lang="en-US" sz="1800" b="0" i="0" dirty="0">
                        <a:solidFill>
                          <a:schemeClr val="tx1"/>
                        </a:solidFill>
                        <a:effectLst/>
                        <a:latin typeface="Roboto" panose="02000000000000000000" pitchFamily="2" charset="0"/>
                      </a:endParaRPr>
                    </a:p>
                  </a:txBody>
                  <a:tcPr marL="53186" marR="53186" marT="70914" marB="70914" anchor="ctr"/>
                </a:tc>
                <a:tc>
                  <a:txBody>
                    <a:bodyPr/>
                    <a:lstStyle/>
                    <a:p>
                      <a:pPr algn="l"/>
                      <a:r>
                        <a:rPr lang="en-US" sz="1800" b="0" dirty="0">
                          <a:solidFill>
                            <a:schemeClr val="tx1"/>
                          </a:solidFill>
                          <a:effectLst/>
                        </a:rPr>
                        <a:t>When the feature distribution is consistent, it is helpful.</a:t>
                      </a:r>
                      <a:endParaRPr lang="en-US" sz="1800" b="0" i="0" dirty="0">
                        <a:solidFill>
                          <a:schemeClr val="tx1"/>
                        </a:solidFill>
                        <a:effectLst/>
                        <a:latin typeface="Roboto" panose="02000000000000000000" pitchFamily="2" charset="0"/>
                      </a:endParaRPr>
                    </a:p>
                  </a:txBody>
                  <a:tcPr marL="53186" marR="53186" marT="70914" marB="70914" anchor="ctr"/>
                </a:tc>
                <a:extLst>
                  <a:ext uri="{0D108BD9-81ED-4DB2-BD59-A6C34878D82A}">
                    <a16:rowId xmlns:a16="http://schemas.microsoft.com/office/drawing/2014/main" val="3469866825"/>
                  </a:ext>
                </a:extLst>
              </a:tr>
            </a:tbl>
          </a:graphicData>
        </a:graphic>
      </p:graphicFrame>
    </p:spTree>
    <p:extLst>
      <p:ext uri="{BB962C8B-B14F-4D97-AF65-F5344CB8AC3E}">
        <p14:creationId xmlns:p14="http://schemas.microsoft.com/office/powerpoint/2010/main" val="354660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082064-A124-BF79-6EF8-A493C56F4790}"/>
              </a:ext>
            </a:extLst>
          </p:cNvPr>
          <p:cNvSpPr txBox="1"/>
          <p:nvPr/>
        </p:nvSpPr>
        <p:spPr>
          <a:xfrm>
            <a:off x="757084" y="751344"/>
            <a:ext cx="10628672" cy="1200329"/>
          </a:xfrm>
          <a:prstGeom prst="rect">
            <a:avLst/>
          </a:prstGeom>
          <a:noFill/>
        </p:spPr>
        <p:txBody>
          <a:bodyPr wrap="square">
            <a:spAutoFit/>
          </a:bodyPr>
          <a:lstStyle/>
          <a:p>
            <a:pPr algn="l"/>
            <a:r>
              <a:rPr lang="en-US" b="0" i="0" dirty="0">
                <a:solidFill>
                  <a:srgbClr val="374151"/>
                </a:solidFill>
                <a:effectLst/>
                <a:latin typeface="Söhne"/>
              </a:rPr>
              <a:t>Standardization, also known as Z-score scaling, is a data preprocessing technique that transforms your data to have a mean of 0 and a standard deviation of 1. </a:t>
            </a:r>
          </a:p>
          <a:p>
            <a:pPr algn="l"/>
            <a:r>
              <a:rPr lang="en-US" b="0" i="0" dirty="0">
                <a:solidFill>
                  <a:srgbClr val="374151"/>
                </a:solidFill>
                <a:effectLst/>
                <a:latin typeface="Söhne"/>
              </a:rPr>
              <a:t>It is a popular method for making different features or variables comparable. </a:t>
            </a:r>
          </a:p>
          <a:p>
            <a:pPr algn="l"/>
            <a:r>
              <a:rPr lang="en-US" b="0" i="0" dirty="0">
                <a:solidFill>
                  <a:srgbClr val="374151"/>
                </a:solidFill>
                <a:effectLst/>
                <a:latin typeface="Söhne"/>
              </a:rPr>
              <a:t>There are various scaling methods available for standardization, including:</a:t>
            </a:r>
          </a:p>
        </p:txBody>
      </p:sp>
      <p:graphicFrame>
        <p:nvGraphicFramePr>
          <p:cNvPr id="5" name="Diagram 4">
            <a:extLst>
              <a:ext uri="{FF2B5EF4-FFF2-40B4-BE49-F238E27FC236}">
                <a16:creationId xmlns:a16="http://schemas.microsoft.com/office/drawing/2014/main" id="{34AF71EA-C8CE-363E-05C8-910E68249A71}"/>
              </a:ext>
            </a:extLst>
          </p:cNvPr>
          <p:cNvGraphicFramePr/>
          <p:nvPr>
            <p:extLst>
              <p:ext uri="{D42A27DB-BD31-4B8C-83A1-F6EECF244321}">
                <p14:modId xmlns:p14="http://schemas.microsoft.com/office/powerpoint/2010/main" val="3224010544"/>
              </p:ext>
            </p:extLst>
          </p:nvPr>
        </p:nvGraphicFramePr>
        <p:xfrm>
          <a:off x="399775" y="2084438"/>
          <a:ext cx="9549295" cy="4437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5B0467B9-90DE-7762-BA40-A4453615ED92}"/>
              </a:ext>
            </a:extLst>
          </p:cNvPr>
          <p:cNvPicPr>
            <a:picLocks noChangeAspect="1"/>
          </p:cNvPicPr>
          <p:nvPr/>
        </p:nvPicPr>
        <p:blipFill>
          <a:blip r:embed="rId7"/>
          <a:stretch>
            <a:fillRect/>
          </a:stretch>
        </p:blipFill>
        <p:spPr>
          <a:xfrm>
            <a:off x="9949070" y="3567526"/>
            <a:ext cx="1911217" cy="308735"/>
          </a:xfrm>
          <a:prstGeom prst="rect">
            <a:avLst/>
          </a:prstGeom>
        </p:spPr>
      </p:pic>
      <p:pic>
        <p:nvPicPr>
          <p:cNvPr id="8" name="Picture 7">
            <a:extLst>
              <a:ext uri="{FF2B5EF4-FFF2-40B4-BE49-F238E27FC236}">
                <a16:creationId xmlns:a16="http://schemas.microsoft.com/office/drawing/2014/main" id="{FA71E167-B072-389E-507D-C1EAD81E5F94}"/>
              </a:ext>
            </a:extLst>
          </p:cNvPr>
          <p:cNvPicPr>
            <a:picLocks noChangeAspect="1"/>
          </p:cNvPicPr>
          <p:nvPr/>
        </p:nvPicPr>
        <p:blipFill>
          <a:blip r:embed="rId8"/>
          <a:stretch>
            <a:fillRect/>
          </a:stretch>
        </p:blipFill>
        <p:spPr>
          <a:xfrm>
            <a:off x="9949070" y="2446147"/>
            <a:ext cx="2107095" cy="313452"/>
          </a:xfrm>
          <a:prstGeom prst="rect">
            <a:avLst/>
          </a:prstGeom>
        </p:spPr>
      </p:pic>
      <p:pic>
        <p:nvPicPr>
          <p:cNvPr id="9" name="Picture 8">
            <a:extLst>
              <a:ext uri="{FF2B5EF4-FFF2-40B4-BE49-F238E27FC236}">
                <a16:creationId xmlns:a16="http://schemas.microsoft.com/office/drawing/2014/main" id="{6F654CA3-837C-C30E-4BD9-679BE5ECD28F}"/>
              </a:ext>
            </a:extLst>
          </p:cNvPr>
          <p:cNvPicPr>
            <a:picLocks noChangeAspect="1"/>
          </p:cNvPicPr>
          <p:nvPr/>
        </p:nvPicPr>
        <p:blipFill>
          <a:blip r:embed="rId9"/>
          <a:stretch>
            <a:fillRect/>
          </a:stretch>
        </p:blipFill>
        <p:spPr>
          <a:xfrm>
            <a:off x="9949070" y="4684188"/>
            <a:ext cx="2027582" cy="321838"/>
          </a:xfrm>
          <a:prstGeom prst="rect">
            <a:avLst/>
          </a:prstGeom>
        </p:spPr>
      </p:pic>
      <p:pic>
        <p:nvPicPr>
          <p:cNvPr id="10" name="Picture 9">
            <a:extLst>
              <a:ext uri="{FF2B5EF4-FFF2-40B4-BE49-F238E27FC236}">
                <a16:creationId xmlns:a16="http://schemas.microsoft.com/office/drawing/2014/main" id="{F8F1C906-3006-7CD5-1C47-5560ADD5524A}"/>
              </a:ext>
            </a:extLst>
          </p:cNvPr>
          <p:cNvPicPr>
            <a:picLocks noChangeAspect="1"/>
          </p:cNvPicPr>
          <p:nvPr/>
        </p:nvPicPr>
        <p:blipFill>
          <a:blip r:embed="rId10"/>
          <a:stretch>
            <a:fillRect/>
          </a:stretch>
        </p:blipFill>
        <p:spPr>
          <a:xfrm>
            <a:off x="9949070" y="5800850"/>
            <a:ext cx="1819084" cy="321838"/>
          </a:xfrm>
          <a:prstGeom prst="rect">
            <a:avLst/>
          </a:prstGeom>
        </p:spPr>
      </p:pic>
    </p:spTree>
    <p:extLst>
      <p:ext uri="{BB962C8B-B14F-4D97-AF65-F5344CB8AC3E}">
        <p14:creationId xmlns:p14="http://schemas.microsoft.com/office/powerpoint/2010/main" val="393498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12368</TotalTime>
  <Words>4034</Words>
  <Application>Microsoft Office PowerPoint</Application>
  <PresentationFormat>Widescreen</PresentationFormat>
  <Paragraphs>285</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Aharoni</vt:lpstr>
      <vt:lpstr>Arial</vt:lpstr>
      <vt:lpstr>Calibri</vt:lpstr>
      <vt:lpstr>Nunito</vt:lpstr>
      <vt:lpstr>Roboto</vt:lpstr>
      <vt:lpstr>sohne</vt:lpstr>
      <vt:lpstr>Söhne</vt:lpstr>
      <vt:lpstr>source-serif-pro</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UNSUPERVISED MODEL</dc:title>
  <dc:creator>Thenmalar S</dc:creator>
  <cp:lastModifiedBy>Gopirajan PV</cp:lastModifiedBy>
  <cp:revision>777</cp:revision>
  <dcterms:created xsi:type="dcterms:W3CDTF">2022-04-23T01:36:09Z</dcterms:created>
  <dcterms:modified xsi:type="dcterms:W3CDTF">2023-11-26T16:23:28Z</dcterms:modified>
</cp:coreProperties>
</file>