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Lst>
  <p:sldSz cy="5149850" cx="9144000"/>
  <p:notesSz cx="9144000" cy="5149850"/>
  <p:embeddedFontLst>
    <p:embeddedFont>
      <p:font typeface="Tahoma"/>
      <p:regular r:id="rId101"/>
      <p:bold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2" Type="http://schemas.openxmlformats.org/officeDocument/2006/relationships/font" Target="fonts/Tahoma-bold.fntdata"/><Relationship Id="rId101" Type="http://schemas.openxmlformats.org/officeDocument/2006/relationships/font" Target="fonts/Tahoma-regular.fntdata"/><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6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6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6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6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6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7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7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7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7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7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7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7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7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7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7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8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8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8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8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8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8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8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8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8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8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9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9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9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p9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9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9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9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9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9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9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5494"/>
            <a:ext cx="8520600" cy="20550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7624"/>
            <a:ext cx="8520600" cy="79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7491"/>
            <a:ext cx="8520600" cy="1965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6117"/>
            <a:ext cx="8520600" cy="13023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3638550" y="2321128"/>
            <a:ext cx="1866900" cy="48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000">
                <a:solidFill>
                  <a:schemeClr val="dk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1" type="ftr"/>
          </p:nvPr>
        </p:nvSpPr>
        <p:spPr>
          <a:xfrm>
            <a:off x="2817622" y="4950566"/>
            <a:ext cx="3513600" cy="11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600">
                <a:solidFill>
                  <a:srgbClr val="7D7D7D"/>
                </a:solidFill>
                <a:latin typeface="Tahoma"/>
                <a:ea typeface="Tahoma"/>
                <a:cs typeface="Tahoma"/>
                <a:sym typeface="Tahom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6" name="Shape 56"/>
        <p:cNvGrpSpPr/>
        <p:nvPr/>
      </p:nvGrpSpPr>
      <p:grpSpPr>
        <a:xfrm>
          <a:off x="0" y="0"/>
          <a:ext cx="0" cy="0"/>
          <a:chOff x="0" y="0"/>
          <a:chExt cx="0" cy="0"/>
        </a:xfrm>
      </p:grpSpPr>
      <p:sp>
        <p:nvSpPr>
          <p:cNvPr id="57" name="Google Shape;57;p14"/>
          <p:cNvSpPr txBox="1"/>
          <p:nvPr>
            <p:ph type="title"/>
          </p:nvPr>
        </p:nvSpPr>
        <p:spPr>
          <a:xfrm>
            <a:off x="3638550" y="2321128"/>
            <a:ext cx="1866900" cy="483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000">
                <a:solidFill>
                  <a:schemeClr val="dk1"/>
                </a:solidFill>
                <a:latin typeface="Tahoma"/>
                <a:ea typeface="Tahoma"/>
                <a:cs typeface="Tahoma"/>
                <a:sym typeface="Tahom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4319015" y="1929383"/>
            <a:ext cx="4631700" cy="2578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a:solidFill>
                  <a:schemeClr val="dk1"/>
                </a:solidFill>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59" name="Google Shape;59;p14"/>
          <p:cNvSpPr txBox="1"/>
          <p:nvPr>
            <p:ph idx="11" type="ftr"/>
          </p:nvPr>
        </p:nvSpPr>
        <p:spPr>
          <a:xfrm>
            <a:off x="2817622" y="4950566"/>
            <a:ext cx="3513600" cy="11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600">
                <a:solidFill>
                  <a:srgbClr val="7D7D7D"/>
                </a:solidFill>
                <a:latin typeface="Tahoma"/>
                <a:ea typeface="Tahoma"/>
                <a:cs typeface="Tahoma"/>
                <a:sym typeface="Tahom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2" name="Shape 62"/>
        <p:cNvGrpSpPr/>
        <p:nvPr/>
      </p:nvGrpSpPr>
      <p:grpSpPr>
        <a:xfrm>
          <a:off x="0" y="0"/>
          <a:ext cx="0" cy="0"/>
          <a:chOff x="0" y="0"/>
          <a:chExt cx="0" cy="0"/>
        </a:xfrm>
      </p:grpSpPr>
      <p:sp>
        <p:nvSpPr>
          <p:cNvPr id="63" name="Google Shape;63;p15"/>
          <p:cNvSpPr txBox="1"/>
          <p:nvPr>
            <p:ph idx="11" type="ftr"/>
          </p:nvPr>
        </p:nvSpPr>
        <p:spPr>
          <a:xfrm>
            <a:off x="2817622" y="4950566"/>
            <a:ext cx="3513600" cy="11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600">
                <a:solidFill>
                  <a:srgbClr val="7D7D7D"/>
                </a:solidFill>
                <a:latin typeface="Tahoma"/>
                <a:ea typeface="Tahoma"/>
                <a:cs typeface="Tahoma"/>
                <a:sym typeface="Tahom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5"/>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5"/>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6" name="Shape 66"/>
        <p:cNvGrpSpPr/>
        <p:nvPr/>
      </p:nvGrpSpPr>
      <p:grpSpPr>
        <a:xfrm>
          <a:off x="0" y="0"/>
          <a:ext cx="0" cy="0"/>
          <a:chOff x="0" y="0"/>
          <a:chExt cx="0" cy="0"/>
        </a:xfrm>
      </p:grpSpPr>
      <p:sp>
        <p:nvSpPr>
          <p:cNvPr id="67" name="Google Shape;67;p16"/>
          <p:cNvSpPr txBox="1"/>
          <p:nvPr>
            <p:ph type="ctrTitle"/>
          </p:nvPr>
        </p:nvSpPr>
        <p:spPr>
          <a:xfrm>
            <a:off x="578612" y="210388"/>
            <a:ext cx="7986900" cy="391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6"/>
          <p:cNvSpPr txBox="1"/>
          <p:nvPr>
            <p:ph idx="1" type="subTitle"/>
          </p:nvPr>
        </p:nvSpPr>
        <p:spPr>
          <a:xfrm>
            <a:off x="1371600" y="2883916"/>
            <a:ext cx="6400800" cy="1287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69" name="Google Shape;69;p16"/>
          <p:cNvSpPr txBox="1"/>
          <p:nvPr>
            <p:ph idx="11" type="ftr"/>
          </p:nvPr>
        </p:nvSpPr>
        <p:spPr>
          <a:xfrm>
            <a:off x="2817622" y="4950566"/>
            <a:ext cx="3513600" cy="111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600">
                <a:solidFill>
                  <a:srgbClr val="7D7D7D"/>
                </a:solidFill>
                <a:latin typeface="Tahoma"/>
                <a:ea typeface="Tahoma"/>
                <a:cs typeface="Tahoma"/>
                <a:sym typeface="Tahoma"/>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6"/>
          <p:cNvSpPr txBox="1"/>
          <p:nvPr>
            <p:ph idx="10" type="dt"/>
          </p:nvPr>
        </p:nvSpPr>
        <p:spPr>
          <a:xfrm>
            <a:off x="457200" y="4789360"/>
            <a:ext cx="2103000" cy="257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6"/>
          <p:cNvSpPr txBox="1"/>
          <p:nvPr>
            <p:ph idx="12" type="sldNum"/>
          </p:nvPr>
        </p:nvSpPr>
        <p:spPr>
          <a:xfrm>
            <a:off x="6583680" y="4789360"/>
            <a:ext cx="2103000" cy="1539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3505"/>
            <a:ext cx="8520600" cy="842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3898"/>
            <a:ext cx="8520600" cy="3420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3898"/>
            <a:ext cx="3999900" cy="34206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3898"/>
            <a:ext cx="3999900" cy="34206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574"/>
            <a:ext cx="8520600" cy="573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6286"/>
            <a:ext cx="2808000" cy="7566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91316"/>
            <a:ext cx="2808000" cy="31833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706"/>
            <a:ext cx="6367800" cy="40959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4697"/>
            <a:ext cx="4045200" cy="1484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6536"/>
            <a:ext cx="4045200" cy="1236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969"/>
            <a:ext cx="3837000" cy="36996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5798"/>
            <a:ext cx="5998800" cy="605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8974"/>
            <a:ext cx="548700" cy="3942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574"/>
            <a:ext cx="8520600" cy="5733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3898"/>
            <a:ext cx="8520600" cy="34206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8974"/>
            <a:ext cx="548700" cy="3942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a:blip r:embed="rId1">
            <a:alphaModFix/>
          </a:blip>
          <a:stretch>
            <a:fillRect/>
          </a:stretch>
        </p:blipFill>
        <p:spPr>
          <a:xfrm>
            <a:off x="6906063" y="233350"/>
            <a:ext cx="2027186" cy="785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4.jpg"/><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3.jp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7.jpg"/><Relationship Id="rId4"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2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4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75.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5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4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5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8.jp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48.jpg"/><Relationship Id="rId4" Type="http://schemas.openxmlformats.org/officeDocument/2006/relationships/image" Target="../media/image4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3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 Id="rId3" Type="http://schemas.openxmlformats.org/officeDocument/2006/relationships/image" Target="../media/image3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3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68.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6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 Id="rId3" Type="http://schemas.openxmlformats.org/officeDocument/2006/relationships/image" Target="../media/image45.png"/><Relationship Id="rId4"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 Id="rId3" Type="http://schemas.openxmlformats.org/officeDocument/2006/relationships/image" Target="../media/image4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5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 Id="rId3" Type="http://schemas.openxmlformats.org/officeDocument/2006/relationships/image" Target="../media/image43.png"/><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4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 Id="rId3" Type="http://schemas.openxmlformats.org/officeDocument/2006/relationships/image" Target="../media/image50.png"/><Relationship Id="rId4" Type="http://schemas.openxmlformats.org/officeDocument/2006/relationships/image" Target="../media/image5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5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 Id="rId3" Type="http://schemas.openxmlformats.org/officeDocument/2006/relationships/image" Target="../media/image6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59.jpg"/><Relationship Id="rId4" Type="http://schemas.openxmlformats.org/officeDocument/2006/relationships/image" Target="../media/image60.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 Id="rId3" Type="http://schemas.openxmlformats.org/officeDocument/2006/relationships/image" Target="../media/image60.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 Id="rId3" Type="http://schemas.openxmlformats.org/officeDocument/2006/relationships/image" Target="../media/image72.png"/><Relationship Id="rId4" Type="http://schemas.openxmlformats.org/officeDocument/2006/relationships/image" Target="../media/image5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image" Target="../media/image7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5.xml"/><Relationship Id="rId3" Type="http://schemas.openxmlformats.org/officeDocument/2006/relationships/image" Target="../media/image63.png"/><Relationship Id="rId4" Type="http://schemas.openxmlformats.org/officeDocument/2006/relationships/image" Target="../media/image7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image" Target="../media/image6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 Id="rId3" Type="http://schemas.openxmlformats.org/officeDocument/2006/relationships/image" Target="../media/image6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 Id="rId3" Type="http://schemas.openxmlformats.org/officeDocument/2006/relationships/image" Target="../media/image7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 Id="rId3" Type="http://schemas.openxmlformats.org/officeDocument/2006/relationships/image" Target="../media/image7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2.xml"/><Relationship Id="rId3" Type="http://schemas.openxmlformats.org/officeDocument/2006/relationships/image" Target="../media/image69.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73.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 Id="rId3" Type="http://schemas.openxmlformats.org/officeDocument/2006/relationships/image" Target="../media/image7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638550" y="2321128"/>
            <a:ext cx="1866900" cy="475800"/>
          </a:xfrm>
          <a:prstGeom prst="rect">
            <a:avLst/>
          </a:prstGeom>
          <a:noFill/>
          <a:ln>
            <a:noFill/>
          </a:ln>
        </p:spPr>
        <p:txBody>
          <a:bodyPr anchorCtr="0" anchor="t" bIns="0" lIns="0" spcFirstLastPara="1" rIns="0" wrap="square" tIns="13950">
            <a:spAutoFit/>
          </a:bodyPr>
          <a:lstStyle/>
          <a:p>
            <a:pPr indent="0" lvl="0" marL="13334" rtl="0" algn="l">
              <a:lnSpc>
                <a:spcPct val="100000"/>
              </a:lnSpc>
              <a:spcBef>
                <a:spcPts val="0"/>
              </a:spcBef>
              <a:spcAft>
                <a:spcPts val="0"/>
              </a:spcAft>
              <a:buNone/>
            </a:pPr>
            <a:r>
              <a:rPr lang="en-US"/>
              <a:t>Session 1</a:t>
            </a:r>
            <a:endParaRPr/>
          </a:p>
        </p:txBody>
      </p:sp>
      <p:sp>
        <p:nvSpPr>
          <p:cNvPr id="77" name="Google Shape;77;p1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00887" y="512191"/>
            <a:ext cx="5777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What type of variables do you have?</a:t>
            </a:r>
            <a:endParaRPr sz="2800"/>
          </a:p>
        </p:txBody>
      </p:sp>
      <p:sp>
        <p:nvSpPr>
          <p:cNvPr id="150" name="Google Shape;150;p26"/>
          <p:cNvSpPr txBox="1"/>
          <p:nvPr/>
        </p:nvSpPr>
        <p:spPr>
          <a:xfrm>
            <a:off x="628904" y="1620476"/>
            <a:ext cx="2625725" cy="971550"/>
          </a:xfrm>
          <a:prstGeom prst="rect">
            <a:avLst/>
          </a:prstGeom>
          <a:noFill/>
          <a:ln>
            <a:noFill/>
          </a:ln>
        </p:spPr>
        <p:txBody>
          <a:bodyPr anchorCtr="0" anchor="t" bIns="0" lIns="0" spcFirstLastPara="1" rIns="0" wrap="square" tIns="11425">
            <a:spAutoFit/>
          </a:bodyPr>
          <a:lstStyle/>
          <a:p>
            <a:pPr indent="-329565" lvl="0" marL="341630" marR="5080" rtl="0" algn="just">
              <a:lnSpc>
                <a:spcPct val="1151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There are two types of  variables numeric and  categorical</a:t>
            </a:r>
            <a:endParaRPr sz="1800">
              <a:latin typeface="Tahoma"/>
              <a:ea typeface="Tahoma"/>
              <a:cs typeface="Tahoma"/>
              <a:sym typeface="Tahoma"/>
            </a:endParaRPr>
          </a:p>
        </p:txBody>
      </p:sp>
      <p:sp>
        <p:nvSpPr>
          <p:cNvPr id="151" name="Google Shape;151;p26"/>
          <p:cNvSpPr txBox="1"/>
          <p:nvPr/>
        </p:nvSpPr>
        <p:spPr>
          <a:xfrm>
            <a:off x="628904" y="2771370"/>
            <a:ext cx="3057525" cy="1284605"/>
          </a:xfrm>
          <a:prstGeom prst="rect">
            <a:avLst/>
          </a:prstGeom>
          <a:noFill/>
          <a:ln>
            <a:noFill/>
          </a:ln>
        </p:spPr>
        <p:txBody>
          <a:bodyPr anchorCtr="0" anchor="t" bIns="0" lIns="0" spcFirstLastPara="1" rIns="0" wrap="square" tIns="10775">
            <a:spAutoFit/>
          </a:bodyPr>
          <a:lstStyle/>
          <a:p>
            <a:pPr indent="-329565" lvl="0" marL="341630" marR="5080" rtl="0" algn="l">
              <a:lnSpc>
                <a:spcPct val="1149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This data has 7 numeric (4  float and 3 int) and 3  categorical variables (3  object)</a:t>
            </a:r>
            <a:endParaRPr sz="1800">
              <a:latin typeface="Tahoma"/>
              <a:ea typeface="Tahoma"/>
              <a:cs typeface="Tahoma"/>
              <a:sym typeface="Tahoma"/>
            </a:endParaRPr>
          </a:p>
        </p:txBody>
      </p:sp>
      <p:grpSp>
        <p:nvGrpSpPr>
          <p:cNvPr id="152" name="Google Shape;152;p26"/>
          <p:cNvGrpSpPr/>
          <p:nvPr/>
        </p:nvGrpSpPr>
        <p:grpSpPr>
          <a:xfrm>
            <a:off x="5041544" y="1722224"/>
            <a:ext cx="3267303" cy="2501179"/>
            <a:chOff x="5041544" y="1722224"/>
            <a:chExt cx="3267303" cy="2501179"/>
          </a:xfrm>
        </p:grpSpPr>
        <p:pic>
          <p:nvPicPr>
            <p:cNvPr id="153" name="Google Shape;153;p26"/>
            <p:cNvPicPr preferRelativeResize="0"/>
            <p:nvPr/>
          </p:nvPicPr>
          <p:blipFill rotWithShape="1">
            <a:blip r:embed="rId3">
              <a:alphaModFix/>
            </a:blip>
            <a:srcRect b="0" l="0" r="0" t="0"/>
            <a:stretch/>
          </p:blipFill>
          <p:spPr>
            <a:xfrm>
              <a:off x="5041544" y="1722224"/>
              <a:ext cx="3267303" cy="2501179"/>
            </a:xfrm>
            <a:prstGeom prst="rect">
              <a:avLst/>
            </a:prstGeom>
            <a:noFill/>
            <a:ln>
              <a:noFill/>
            </a:ln>
          </p:spPr>
        </p:pic>
        <p:sp>
          <p:nvSpPr>
            <p:cNvPr id="154" name="Google Shape;154;p26"/>
            <p:cNvSpPr/>
            <p:nvPr/>
          </p:nvSpPr>
          <p:spPr>
            <a:xfrm>
              <a:off x="6118860" y="1956816"/>
              <a:ext cx="1323975" cy="482600"/>
            </a:xfrm>
            <a:custGeom>
              <a:rect b="b" l="l" r="r" t="t"/>
              <a:pathLst>
                <a:path extrusionOk="0" h="482600" w="1323975">
                  <a:moveTo>
                    <a:pt x="1311274" y="38100"/>
                  </a:moveTo>
                  <a:lnTo>
                    <a:pt x="1311274" y="482345"/>
                  </a:lnTo>
                  <a:lnTo>
                    <a:pt x="1323974" y="482345"/>
                  </a:lnTo>
                  <a:lnTo>
                    <a:pt x="1323974" y="44450"/>
                  </a:lnTo>
                  <a:lnTo>
                    <a:pt x="1317624" y="44450"/>
                  </a:lnTo>
                  <a:lnTo>
                    <a:pt x="1311274" y="38100"/>
                  </a:lnTo>
                  <a:close/>
                </a:path>
                <a:path extrusionOk="0" h="482600" w="1323975">
                  <a:moveTo>
                    <a:pt x="76200" y="0"/>
                  </a:moveTo>
                  <a:lnTo>
                    <a:pt x="0" y="38100"/>
                  </a:lnTo>
                  <a:lnTo>
                    <a:pt x="76200" y="76200"/>
                  </a:lnTo>
                  <a:lnTo>
                    <a:pt x="76200" y="44450"/>
                  </a:lnTo>
                  <a:lnTo>
                    <a:pt x="63500" y="44450"/>
                  </a:lnTo>
                  <a:lnTo>
                    <a:pt x="63500" y="31750"/>
                  </a:lnTo>
                  <a:lnTo>
                    <a:pt x="76200" y="31750"/>
                  </a:lnTo>
                  <a:lnTo>
                    <a:pt x="76200" y="0"/>
                  </a:lnTo>
                  <a:close/>
                </a:path>
                <a:path extrusionOk="0" h="482600" w="1323975">
                  <a:moveTo>
                    <a:pt x="76200" y="31750"/>
                  </a:moveTo>
                  <a:lnTo>
                    <a:pt x="63500" y="31750"/>
                  </a:lnTo>
                  <a:lnTo>
                    <a:pt x="63500" y="44450"/>
                  </a:lnTo>
                  <a:lnTo>
                    <a:pt x="76200" y="44450"/>
                  </a:lnTo>
                  <a:lnTo>
                    <a:pt x="76200" y="31750"/>
                  </a:lnTo>
                  <a:close/>
                </a:path>
                <a:path extrusionOk="0" h="482600" w="1323975">
                  <a:moveTo>
                    <a:pt x="1321054" y="31750"/>
                  </a:moveTo>
                  <a:lnTo>
                    <a:pt x="76200" y="31750"/>
                  </a:lnTo>
                  <a:lnTo>
                    <a:pt x="76200" y="44450"/>
                  </a:lnTo>
                  <a:lnTo>
                    <a:pt x="1311274" y="44450"/>
                  </a:lnTo>
                  <a:lnTo>
                    <a:pt x="1311274" y="38100"/>
                  </a:lnTo>
                  <a:lnTo>
                    <a:pt x="1323974" y="38100"/>
                  </a:lnTo>
                  <a:lnTo>
                    <a:pt x="1323974" y="34543"/>
                  </a:lnTo>
                  <a:lnTo>
                    <a:pt x="1321054" y="31750"/>
                  </a:lnTo>
                  <a:close/>
                </a:path>
                <a:path extrusionOk="0" h="482600" w="1323975">
                  <a:moveTo>
                    <a:pt x="1323974" y="38100"/>
                  </a:moveTo>
                  <a:lnTo>
                    <a:pt x="1311274" y="38100"/>
                  </a:lnTo>
                  <a:lnTo>
                    <a:pt x="1317624" y="44450"/>
                  </a:lnTo>
                  <a:lnTo>
                    <a:pt x="1323974" y="44450"/>
                  </a:lnTo>
                  <a:lnTo>
                    <a:pt x="1323974" y="38100"/>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5" name="Google Shape;155;p26"/>
          <p:cNvSpPr txBox="1"/>
          <p:nvPr/>
        </p:nvSpPr>
        <p:spPr>
          <a:xfrm>
            <a:off x="4963667" y="1644395"/>
            <a:ext cx="3350260" cy="276161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latin typeface="Times New Roman"/>
              <a:ea typeface="Times New Roman"/>
              <a:cs typeface="Times New Roman"/>
              <a:sym typeface="Times New Roman"/>
            </a:endParaRPr>
          </a:p>
          <a:p>
            <a:pPr indent="0" lvl="0" marL="2282825" marR="95250" rtl="0" algn="l">
              <a:lnSpc>
                <a:spcPct val="100000"/>
              </a:lnSpc>
              <a:spcBef>
                <a:spcPts val="0"/>
              </a:spcBef>
              <a:spcAft>
                <a:spcPts val="0"/>
              </a:spcAft>
              <a:buNone/>
            </a:pPr>
            <a:r>
              <a:rPr lang="en-US" sz="1100">
                <a:solidFill>
                  <a:srgbClr val="24AAE1"/>
                </a:solidFill>
                <a:latin typeface="Tahoma"/>
                <a:ea typeface="Tahoma"/>
                <a:cs typeface="Tahoma"/>
                <a:sym typeface="Tahoma"/>
              </a:rPr>
              <a:t>Return the data  type of each  column in the  dataframe</a:t>
            </a:r>
            <a:endParaRPr sz="1100">
              <a:latin typeface="Tahoma"/>
              <a:ea typeface="Tahoma"/>
              <a:cs typeface="Tahoma"/>
              <a:sym typeface="Tahoma"/>
            </a:endParaRPr>
          </a:p>
        </p:txBody>
      </p:sp>
      <p:sp>
        <p:nvSpPr>
          <p:cNvPr id="156" name="Google Shape;156;p2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90550" y="2240356"/>
            <a:ext cx="69195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4000">
                <a:solidFill>
                  <a:srgbClr val="000000"/>
                </a:solidFill>
              </a:rPr>
              <a:t>Analysis of Univariate Variable</a:t>
            </a:r>
            <a:endParaRPr sz="4000"/>
          </a:p>
        </p:txBody>
      </p:sp>
      <p:sp>
        <p:nvSpPr>
          <p:cNvPr id="162" name="Google Shape;162;p2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500887" y="512191"/>
            <a:ext cx="3013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Univariate analysis</a:t>
            </a:r>
            <a:endParaRPr sz="2800"/>
          </a:p>
        </p:txBody>
      </p:sp>
      <p:grpSp>
        <p:nvGrpSpPr>
          <p:cNvPr id="168" name="Google Shape;168;p28"/>
          <p:cNvGrpSpPr/>
          <p:nvPr/>
        </p:nvGrpSpPr>
        <p:grpSpPr>
          <a:xfrm>
            <a:off x="1197864" y="2244851"/>
            <a:ext cx="5757545" cy="2274189"/>
            <a:chOff x="1197864" y="2244851"/>
            <a:chExt cx="5757545" cy="2274189"/>
          </a:xfrm>
        </p:grpSpPr>
        <p:sp>
          <p:nvSpPr>
            <p:cNvPr id="169" name="Google Shape;169;p28"/>
            <p:cNvSpPr/>
            <p:nvPr/>
          </p:nvSpPr>
          <p:spPr>
            <a:xfrm>
              <a:off x="1197864" y="2244851"/>
              <a:ext cx="5757545" cy="2273935"/>
            </a:xfrm>
            <a:custGeom>
              <a:rect b="b" l="l" r="r" t="t"/>
              <a:pathLst>
                <a:path extrusionOk="0" h="2273935" w="5757545">
                  <a:moveTo>
                    <a:pt x="2161794" y="1504061"/>
                  </a:moveTo>
                  <a:lnTo>
                    <a:pt x="2130044" y="1504061"/>
                  </a:lnTo>
                  <a:lnTo>
                    <a:pt x="2130044" y="1325245"/>
                  </a:lnTo>
                  <a:lnTo>
                    <a:pt x="2130044" y="1315466"/>
                  </a:lnTo>
                  <a:lnTo>
                    <a:pt x="2127250" y="1312545"/>
                  </a:lnTo>
                  <a:lnTo>
                    <a:pt x="1092962" y="1312545"/>
                  </a:lnTo>
                  <a:lnTo>
                    <a:pt x="1092962" y="1057656"/>
                  </a:lnTo>
                  <a:lnTo>
                    <a:pt x="1081532" y="1057656"/>
                  </a:lnTo>
                  <a:lnTo>
                    <a:pt x="1080262" y="1057656"/>
                  </a:lnTo>
                  <a:lnTo>
                    <a:pt x="1068832" y="1057656"/>
                  </a:lnTo>
                  <a:lnTo>
                    <a:pt x="1068832" y="1312545"/>
                  </a:lnTo>
                  <a:lnTo>
                    <a:pt x="34594" y="1312545"/>
                  </a:lnTo>
                  <a:lnTo>
                    <a:pt x="31750" y="1315466"/>
                  </a:lnTo>
                  <a:lnTo>
                    <a:pt x="31750" y="1504061"/>
                  </a:lnTo>
                  <a:lnTo>
                    <a:pt x="0" y="1504061"/>
                  </a:lnTo>
                  <a:lnTo>
                    <a:pt x="38100" y="1580261"/>
                  </a:lnTo>
                  <a:lnTo>
                    <a:pt x="69850" y="1516761"/>
                  </a:lnTo>
                  <a:lnTo>
                    <a:pt x="76200" y="1504061"/>
                  </a:lnTo>
                  <a:lnTo>
                    <a:pt x="44450" y="1504061"/>
                  </a:lnTo>
                  <a:lnTo>
                    <a:pt x="44450" y="1325245"/>
                  </a:lnTo>
                  <a:lnTo>
                    <a:pt x="1078738" y="1325245"/>
                  </a:lnTo>
                  <a:lnTo>
                    <a:pt x="1080897" y="1323086"/>
                  </a:lnTo>
                  <a:lnTo>
                    <a:pt x="1083056" y="1325245"/>
                  </a:lnTo>
                  <a:lnTo>
                    <a:pt x="2117344" y="1325245"/>
                  </a:lnTo>
                  <a:lnTo>
                    <a:pt x="2117344" y="1504061"/>
                  </a:lnTo>
                  <a:lnTo>
                    <a:pt x="2085594" y="1504061"/>
                  </a:lnTo>
                  <a:lnTo>
                    <a:pt x="2123694" y="1580261"/>
                  </a:lnTo>
                  <a:lnTo>
                    <a:pt x="2155444" y="1516761"/>
                  </a:lnTo>
                  <a:lnTo>
                    <a:pt x="2161794" y="1504061"/>
                  </a:lnTo>
                  <a:close/>
                </a:path>
                <a:path extrusionOk="0" h="2273935" w="5757545">
                  <a:moveTo>
                    <a:pt x="5506212" y="1694688"/>
                  </a:moveTo>
                  <a:lnTo>
                    <a:pt x="5497106" y="1649615"/>
                  </a:lnTo>
                  <a:lnTo>
                    <a:pt x="5472290" y="1612798"/>
                  </a:lnTo>
                  <a:lnTo>
                    <a:pt x="5435485" y="1587969"/>
                  </a:lnTo>
                  <a:lnTo>
                    <a:pt x="5390388" y="1578864"/>
                  </a:lnTo>
                  <a:lnTo>
                    <a:pt x="3933444" y="1578864"/>
                  </a:lnTo>
                  <a:lnTo>
                    <a:pt x="3888333" y="1587969"/>
                  </a:lnTo>
                  <a:lnTo>
                    <a:pt x="3851529" y="1612798"/>
                  </a:lnTo>
                  <a:lnTo>
                    <a:pt x="3826713" y="1649615"/>
                  </a:lnTo>
                  <a:lnTo>
                    <a:pt x="3817620" y="1694688"/>
                  </a:lnTo>
                  <a:lnTo>
                    <a:pt x="3817620" y="2157984"/>
                  </a:lnTo>
                  <a:lnTo>
                    <a:pt x="3826713" y="2203069"/>
                  </a:lnTo>
                  <a:lnTo>
                    <a:pt x="3851529" y="2239886"/>
                  </a:lnTo>
                  <a:lnTo>
                    <a:pt x="3888333" y="2264714"/>
                  </a:lnTo>
                  <a:lnTo>
                    <a:pt x="3933444" y="2273808"/>
                  </a:lnTo>
                  <a:lnTo>
                    <a:pt x="5390388" y="2273808"/>
                  </a:lnTo>
                  <a:lnTo>
                    <a:pt x="5435485" y="2264714"/>
                  </a:lnTo>
                  <a:lnTo>
                    <a:pt x="5472290" y="2239886"/>
                  </a:lnTo>
                  <a:lnTo>
                    <a:pt x="5497106" y="2203069"/>
                  </a:lnTo>
                  <a:lnTo>
                    <a:pt x="5506212" y="2157984"/>
                  </a:lnTo>
                  <a:lnTo>
                    <a:pt x="5506212" y="1694688"/>
                  </a:lnTo>
                  <a:close/>
                </a:path>
                <a:path extrusionOk="0" h="2273935" w="5757545">
                  <a:moveTo>
                    <a:pt x="5708396" y="1054608"/>
                  </a:moveTo>
                  <a:lnTo>
                    <a:pt x="5695696" y="1054608"/>
                  </a:lnTo>
                  <a:lnTo>
                    <a:pt x="5695696" y="1309497"/>
                  </a:lnTo>
                  <a:lnTo>
                    <a:pt x="4661408" y="1309497"/>
                  </a:lnTo>
                  <a:lnTo>
                    <a:pt x="4658614" y="1312418"/>
                  </a:lnTo>
                  <a:lnTo>
                    <a:pt x="4658614" y="1501013"/>
                  </a:lnTo>
                  <a:lnTo>
                    <a:pt x="4626864" y="1501013"/>
                  </a:lnTo>
                  <a:lnTo>
                    <a:pt x="4664964" y="1577213"/>
                  </a:lnTo>
                  <a:lnTo>
                    <a:pt x="4696714" y="1513713"/>
                  </a:lnTo>
                  <a:lnTo>
                    <a:pt x="4703064" y="1501013"/>
                  </a:lnTo>
                  <a:lnTo>
                    <a:pt x="4671314" y="1501013"/>
                  </a:lnTo>
                  <a:lnTo>
                    <a:pt x="4671314" y="1322197"/>
                  </a:lnTo>
                  <a:lnTo>
                    <a:pt x="5705602" y="1322197"/>
                  </a:lnTo>
                  <a:lnTo>
                    <a:pt x="5708396" y="1319403"/>
                  </a:lnTo>
                  <a:lnTo>
                    <a:pt x="5708396" y="1309497"/>
                  </a:lnTo>
                  <a:lnTo>
                    <a:pt x="5708396" y="1054608"/>
                  </a:lnTo>
                  <a:close/>
                </a:path>
                <a:path extrusionOk="0" h="2273935" w="5757545">
                  <a:moveTo>
                    <a:pt x="5757037" y="447040"/>
                  </a:moveTo>
                  <a:lnTo>
                    <a:pt x="5725287" y="447040"/>
                  </a:lnTo>
                  <a:lnTo>
                    <a:pt x="5725287" y="267970"/>
                  </a:lnTo>
                  <a:lnTo>
                    <a:pt x="5725287" y="258064"/>
                  </a:lnTo>
                  <a:lnTo>
                    <a:pt x="5722493" y="255270"/>
                  </a:lnTo>
                  <a:lnTo>
                    <a:pt x="3408807" y="255270"/>
                  </a:lnTo>
                  <a:lnTo>
                    <a:pt x="3408807" y="0"/>
                  </a:lnTo>
                  <a:lnTo>
                    <a:pt x="3400298" y="0"/>
                  </a:lnTo>
                  <a:lnTo>
                    <a:pt x="3396107" y="0"/>
                  </a:lnTo>
                  <a:lnTo>
                    <a:pt x="3387598" y="0"/>
                  </a:lnTo>
                  <a:lnTo>
                    <a:pt x="3387598" y="255270"/>
                  </a:lnTo>
                  <a:lnTo>
                    <a:pt x="1073912" y="255270"/>
                  </a:lnTo>
                  <a:lnTo>
                    <a:pt x="1071118" y="258064"/>
                  </a:lnTo>
                  <a:lnTo>
                    <a:pt x="1071118" y="447040"/>
                  </a:lnTo>
                  <a:lnTo>
                    <a:pt x="1039368" y="447040"/>
                  </a:lnTo>
                  <a:lnTo>
                    <a:pt x="1077468" y="523240"/>
                  </a:lnTo>
                  <a:lnTo>
                    <a:pt x="1109218" y="459740"/>
                  </a:lnTo>
                  <a:lnTo>
                    <a:pt x="1115568" y="447040"/>
                  </a:lnTo>
                  <a:lnTo>
                    <a:pt x="1083818" y="447040"/>
                  </a:lnTo>
                  <a:lnTo>
                    <a:pt x="1083818" y="267970"/>
                  </a:lnTo>
                  <a:lnTo>
                    <a:pt x="3390392" y="267970"/>
                  </a:lnTo>
                  <a:lnTo>
                    <a:pt x="3406013" y="267970"/>
                  </a:lnTo>
                  <a:lnTo>
                    <a:pt x="5712587" y="267970"/>
                  </a:lnTo>
                  <a:lnTo>
                    <a:pt x="5712587" y="447040"/>
                  </a:lnTo>
                  <a:lnTo>
                    <a:pt x="5680837" y="447040"/>
                  </a:lnTo>
                  <a:lnTo>
                    <a:pt x="5718937" y="523240"/>
                  </a:lnTo>
                  <a:lnTo>
                    <a:pt x="5750687" y="459740"/>
                  </a:lnTo>
                  <a:lnTo>
                    <a:pt x="5757037" y="44704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0" name="Google Shape;170;p28"/>
            <p:cNvSpPr/>
            <p:nvPr/>
          </p:nvSpPr>
          <p:spPr>
            <a:xfrm>
              <a:off x="5015484" y="3823715"/>
              <a:ext cx="1689100" cy="695325"/>
            </a:xfrm>
            <a:custGeom>
              <a:rect b="b" l="l" r="r" t="t"/>
              <a:pathLst>
                <a:path extrusionOk="0" h="695325" w="1689100">
                  <a:moveTo>
                    <a:pt x="0" y="115824"/>
                  </a:moveTo>
                  <a:lnTo>
                    <a:pt x="9096" y="70739"/>
                  </a:lnTo>
                  <a:lnTo>
                    <a:pt x="33909" y="33923"/>
                  </a:lnTo>
                  <a:lnTo>
                    <a:pt x="70723" y="9101"/>
                  </a:lnTo>
                  <a:lnTo>
                    <a:pt x="115824" y="0"/>
                  </a:lnTo>
                  <a:lnTo>
                    <a:pt x="1572767" y="0"/>
                  </a:lnTo>
                  <a:lnTo>
                    <a:pt x="1617868" y="9101"/>
                  </a:lnTo>
                  <a:lnTo>
                    <a:pt x="1654682" y="33923"/>
                  </a:lnTo>
                  <a:lnTo>
                    <a:pt x="1679495" y="70739"/>
                  </a:lnTo>
                  <a:lnTo>
                    <a:pt x="1688591" y="115824"/>
                  </a:lnTo>
                  <a:lnTo>
                    <a:pt x="1688591" y="579120"/>
                  </a:lnTo>
                  <a:lnTo>
                    <a:pt x="1679495" y="624204"/>
                  </a:lnTo>
                  <a:lnTo>
                    <a:pt x="1654682" y="661020"/>
                  </a:lnTo>
                  <a:lnTo>
                    <a:pt x="1617868" y="685842"/>
                  </a:lnTo>
                  <a:lnTo>
                    <a:pt x="1572767" y="694944"/>
                  </a:lnTo>
                  <a:lnTo>
                    <a:pt x="115824" y="694944"/>
                  </a:lnTo>
                  <a:lnTo>
                    <a:pt x="70723" y="685842"/>
                  </a:lnTo>
                  <a:lnTo>
                    <a:pt x="33909" y="661020"/>
                  </a:lnTo>
                  <a:lnTo>
                    <a:pt x="9096" y="624204"/>
                  </a:lnTo>
                  <a:lnTo>
                    <a:pt x="0" y="579120"/>
                  </a:lnTo>
                  <a:lnTo>
                    <a:pt x="0" y="115824"/>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1" name="Google Shape;171;p28"/>
          <p:cNvSpPr txBox="1"/>
          <p:nvPr/>
        </p:nvSpPr>
        <p:spPr>
          <a:xfrm>
            <a:off x="5284978" y="3762002"/>
            <a:ext cx="1151255" cy="763270"/>
          </a:xfrm>
          <a:prstGeom prst="rect">
            <a:avLst/>
          </a:prstGeom>
          <a:noFill/>
          <a:ln>
            <a:noFill/>
          </a:ln>
        </p:spPr>
        <p:txBody>
          <a:bodyPr anchorCtr="0" anchor="t" bIns="0" lIns="0" spcFirstLastPara="1" rIns="0" wrap="square" tIns="13950">
            <a:spAutoFit/>
          </a:bodyPr>
          <a:lstStyle/>
          <a:p>
            <a:pPr indent="-3810" lvl="0" marL="12700" marR="5080" rtl="0" algn="ctr">
              <a:lnSpc>
                <a:spcPct val="115100"/>
              </a:lnSpc>
              <a:spcBef>
                <a:spcPts val="0"/>
              </a:spcBef>
              <a:spcAft>
                <a:spcPts val="0"/>
              </a:spcAft>
              <a:buNone/>
            </a:pPr>
            <a:r>
              <a:rPr lang="en-US" sz="1400">
                <a:solidFill>
                  <a:srgbClr val="FFFFFF"/>
                </a:solidFill>
                <a:latin typeface="Tahoma"/>
                <a:ea typeface="Tahoma"/>
                <a:cs typeface="Tahoma"/>
                <a:sym typeface="Tahoma"/>
              </a:rPr>
              <a:t>Histogram,  Density, Violin  and Box Plot</a:t>
            </a:r>
            <a:endParaRPr sz="1400">
              <a:latin typeface="Tahoma"/>
              <a:ea typeface="Tahoma"/>
              <a:cs typeface="Tahoma"/>
              <a:sym typeface="Tahoma"/>
            </a:endParaRPr>
          </a:p>
        </p:txBody>
      </p:sp>
      <p:grpSp>
        <p:nvGrpSpPr>
          <p:cNvPr id="172" name="Google Shape;172;p28"/>
          <p:cNvGrpSpPr/>
          <p:nvPr/>
        </p:nvGrpSpPr>
        <p:grpSpPr>
          <a:xfrm>
            <a:off x="3781044" y="1574291"/>
            <a:ext cx="4205985" cy="2247773"/>
            <a:chOff x="3781044" y="1574291"/>
            <a:chExt cx="4205985" cy="2247773"/>
          </a:xfrm>
        </p:grpSpPr>
        <p:sp>
          <p:nvSpPr>
            <p:cNvPr id="173" name="Google Shape;173;p28"/>
            <p:cNvSpPr/>
            <p:nvPr/>
          </p:nvSpPr>
          <p:spPr>
            <a:xfrm>
              <a:off x="3781044" y="1574291"/>
              <a:ext cx="1689100" cy="655320"/>
            </a:xfrm>
            <a:custGeom>
              <a:rect b="b" l="l" r="r" t="t"/>
              <a:pathLst>
                <a:path extrusionOk="0" h="655319" w="1689100">
                  <a:moveTo>
                    <a:pt x="1579371" y="0"/>
                  </a:moveTo>
                  <a:lnTo>
                    <a:pt x="109219" y="0"/>
                  </a:lnTo>
                  <a:lnTo>
                    <a:pt x="66704" y="8582"/>
                  </a:lnTo>
                  <a:lnTo>
                    <a:pt x="31988" y="31988"/>
                  </a:lnTo>
                  <a:lnTo>
                    <a:pt x="8582" y="66704"/>
                  </a:lnTo>
                  <a:lnTo>
                    <a:pt x="0" y="109220"/>
                  </a:lnTo>
                  <a:lnTo>
                    <a:pt x="0" y="546100"/>
                  </a:lnTo>
                  <a:lnTo>
                    <a:pt x="8582" y="588615"/>
                  </a:lnTo>
                  <a:lnTo>
                    <a:pt x="31988" y="623331"/>
                  </a:lnTo>
                  <a:lnTo>
                    <a:pt x="66704" y="646737"/>
                  </a:lnTo>
                  <a:lnTo>
                    <a:pt x="109219" y="655320"/>
                  </a:lnTo>
                  <a:lnTo>
                    <a:pt x="1579371" y="655320"/>
                  </a:lnTo>
                  <a:lnTo>
                    <a:pt x="1621887" y="646737"/>
                  </a:lnTo>
                  <a:lnTo>
                    <a:pt x="1656603" y="623331"/>
                  </a:lnTo>
                  <a:lnTo>
                    <a:pt x="1680009" y="588615"/>
                  </a:lnTo>
                  <a:lnTo>
                    <a:pt x="1688591" y="546100"/>
                  </a:lnTo>
                  <a:lnTo>
                    <a:pt x="1688591" y="109220"/>
                  </a:lnTo>
                  <a:lnTo>
                    <a:pt x="1680009" y="66704"/>
                  </a:lnTo>
                  <a:lnTo>
                    <a:pt x="1656603" y="31988"/>
                  </a:lnTo>
                  <a:lnTo>
                    <a:pt x="1621887" y="8582"/>
                  </a:lnTo>
                  <a:lnTo>
                    <a:pt x="1579371"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4" name="Google Shape;174;p28"/>
            <p:cNvSpPr/>
            <p:nvPr/>
          </p:nvSpPr>
          <p:spPr>
            <a:xfrm>
              <a:off x="3781044" y="1574291"/>
              <a:ext cx="1689100" cy="655320"/>
            </a:xfrm>
            <a:custGeom>
              <a:rect b="b" l="l" r="r" t="t"/>
              <a:pathLst>
                <a:path extrusionOk="0" h="655319" w="1689100">
                  <a:moveTo>
                    <a:pt x="0" y="109220"/>
                  </a:moveTo>
                  <a:lnTo>
                    <a:pt x="8582" y="66704"/>
                  </a:lnTo>
                  <a:lnTo>
                    <a:pt x="31988" y="31988"/>
                  </a:lnTo>
                  <a:lnTo>
                    <a:pt x="66704" y="8582"/>
                  </a:lnTo>
                  <a:lnTo>
                    <a:pt x="109219" y="0"/>
                  </a:lnTo>
                  <a:lnTo>
                    <a:pt x="1579371" y="0"/>
                  </a:lnTo>
                  <a:lnTo>
                    <a:pt x="1621887" y="8582"/>
                  </a:lnTo>
                  <a:lnTo>
                    <a:pt x="1656603" y="31988"/>
                  </a:lnTo>
                  <a:lnTo>
                    <a:pt x="1680009" y="66704"/>
                  </a:lnTo>
                  <a:lnTo>
                    <a:pt x="1688591" y="109220"/>
                  </a:lnTo>
                  <a:lnTo>
                    <a:pt x="1688591" y="546100"/>
                  </a:lnTo>
                  <a:lnTo>
                    <a:pt x="1680009" y="588615"/>
                  </a:lnTo>
                  <a:lnTo>
                    <a:pt x="1656603" y="623331"/>
                  </a:lnTo>
                  <a:lnTo>
                    <a:pt x="1621887" y="646737"/>
                  </a:lnTo>
                  <a:lnTo>
                    <a:pt x="1579371" y="655320"/>
                  </a:lnTo>
                  <a:lnTo>
                    <a:pt x="109219" y="655320"/>
                  </a:lnTo>
                  <a:lnTo>
                    <a:pt x="66704" y="646737"/>
                  </a:lnTo>
                  <a:lnTo>
                    <a:pt x="31988" y="623331"/>
                  </a:lnTo>
                  <a:lnTo>
                    <a:pt x="8582" y="588615"/>
                  </a:lnTo>
                  <a:lnTo>
                    <a:pt x="0" y="546100"/>
                  </a:lnTo>
                  <a:lnTo>
                    <a:pt x="0" y="10922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28"/>
            <p:cNvSpPr/>
            <p:nvPr/>
          </p:nvSpPr>
          <p:spPr>
            <a:xfrm>
              <a:off x="6904989" y="3299459"/>
              <a:ext cx="1082040" cy="522605"/>
            </a:xfrm>
            <a:custGeom>
              <a:rect b="b" l="l" r="r" t="t"/>
              <a:pathLst>
                <a:path extrusionOk="0" h="522604" w="1082040">
                  <a:moveTo>
                    <a:pt x="1037081" y="446404"/>
                  </a:moveTo>
                  <a:lnTo>
                    <a:pt x="1005331" y="446404"/>
                  </a:lnTo>
                  <a:lnTo>
                    <a:pt x="1043431" y="522604"/>
                  </a:lnTo>
                  <a:lnTo>
                    <a:pt x="1075181" y="459104"/>
                  </a:lnTo>
                  <a:lnTo>
                    <a:pt x="1037081" y="459104"/>
                  </a:lnTo>
                  <a:lnTo>
                    <a:pt x="1037081" y="446404"/>
                  </a:lnTo>
                  <a:close/>
                </a:path>
                <a:path extrusionOk="0" h="522604" w="1082040">
                  <a:moveTo>
                    <a:pt x="1037081" y="261238"/>
                  </a:moveTo>
                  <a:lnTo>
                    <a:pt x="1037081" y="459104"/>
                  </a:lnTo>
                  <a:lnTo>
                    <a:pt x="1049781" y="459104"/>
                  </a:lnTo>
                  <a:lnTo>
                    <a:pt x="1049781" y="267588"/>
                  </a:lnTo>
                  <a:lnTo>
                    <a:pt x="1043431" y="267588"/>
                  </a:lnTo>
                  <a:lnTo>
                    <a:pt x="1037081" y="261238"/>
                  </a:lnTo>
                  <a:close/>
                </a:path>
                <a:path extrusionOk="0" h="522604" w="1082040">
                  <a:moveTo>
                    <a:pt x="1081531" y="446404"/>
                  </a:moveTo>
                  <a:lnTo>
                    <a:pt x="1049781" y="446404"/>
                  </a:lnTo>
                  <a:lnTo>
                    <a:pt x="1049781" y="459104"/>
                  </a:lnTo>
                  <a:lnTo>
                    <a:pt x="1075181" y="459104"/>
                  </a:lnTo>
                  <a:lnTo>
                    <a:pt x="1081531" y="446404"/>
                  </a:lnTo>
                  <a:close/>
                </a:path>
                <a:path extrusionOk="0" h="522604" w="1082040">
                  <a:moveTo>
                    <a:pt x="12700" y="0"/>
                  </a:moveTo>
                  <a:lnTo>
                    <a:pt x="0" y="0"/>
                  </a:lnTo>
                  <a:lnTo>
                    <a:pt x="0" y="264794"/>
                  </a:lnTo>
                  <a:lnTo>
                    <a:pt x="2793" y="267588"/>
                  </a:lnTo>
                  <a:lnTo>
                    <a:pt x="1037081" y="267588"/>
                  </a:lnTo>
                  <a:lnTo>
                    <a:pt x="1037081" y="261238"/>
                  </a:lnTo>
                  <a:lnTo>
                    <a:pt x="12700" y="261238"/>
                  </a:lnTo>
                  <a:lnTo>
                    <a:pt x="6350" y="254888"/>
                  </a:lnTo>
                  <a:lnTo>
                    <a:pt x="12700" y="254888"/>
                  </a:lnTo>
                  <a:lnTo>
                    <a:pt x="12700" y="0"/>
                  </a:lnTo>
                  <a:close/>
                </a:path>
                <a:path extrusionOk="0" h="522604" w="1082040">
                  <a:moveTo>
                    <a:pt x="1046987" y="254888"/>
                  </a:moveTo>
                  <a:lnTo>
                    <a:pt x="12700" y="254888"/>
                  </a:lnTo>
                  <a:lnTo>
                    <a:pt x="12700" y="261238"/>
                  </a:lnTo>
                  <a:lnTo>
                    <a:pt x="1037081" y="261238"/>
                  </a:lnTo>
                  <a:lnTo>
                    <a:pt x="1043431" y="267588"/>
                  </a:lnTo>
                  <a:lnTo>
                    <a:pt x="1049781" y="267588"/>
                  </a:lnTo>
                  <a:lnTo>
                    <a:pt x="1049781" y="257809"/>
                  </a:lnTo>
                  <a:lnTo>
                    <a:pt x="1046987" y="254888"/>
                  </a:lnTo>
                  <a:close/>
                </a:path>
                <a:path extrusionOk="0" h="522604" w="1082040">
                  <a:moveTo>
                    <a:pt x="12700" y="254888"/>
                  </a:moveTo>
                  <a:lnTo>
                    <a:pt x="6350" y="254888"/>
                  </a:lnTo>
                  <a:lnTo>
                    <a:pt x="12700" y="261238"/>
                  </a:lnTo>
                  <a:lnTo>
                    <a:pt x="12700" y="254888"/>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6" name="Google Shape;176;p28"/>
          <p:cNvSpPr txBox="1"/>
          <p:nvPr/>
        </p:nvSpPr>
        <p:spPr>
          <a:xfrm>
            <a:off x="4217034" y="1614966"/>
            <a:ext cx="819150" cy="519430"/>
          </a:xfrm>
          <a:prstGeom prst="rect">
            <a:avLst/>
          </a:prstGeom>
          <a:noFill/>
          <a:ln>
            <a:noFill/>
          </a:ln>
        </p:spPr>
        <p:txBody>
          <a:bodyPr anchorCtr="0" anchor="t" bIns="0" lIns="0" spcFirstLastPara="1" rIns="0" wrap="square" tIns="45700">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Univariate</a:t>
            </a:r>
            <a:endParaRPr sz="1400">
              <a:latin typeface="Tahoma"/>
              <a:ea typeface="Tahoma"/>
              <a:cs typeface="Tahoma"/>
              <a:sym typeface="Tahoma"/>
            </a:endParaRPr>
          </a:p>
          <a:p>
            <a:pPr indent="0" lvl="0" marL="82550" marR="0" rtl="0" algn="l">
              <a:lnSpc>
                <a:spcPct val="100000"/>
              </a:lnSpc>
              <a:spcBef>
                <a:spcPts val="265"/>
              </a:spcBef>
              <a:spcAft>
                <a:spcPts val="0"/>
              </a:spcAft>
              <a:buNone/>
            </a:pPr>
            <a:r>
              <a:rPr lang="en-US" sz="1400">
                <a:solidFill>
                  <a:srgbClr val="FFFFFF"/>
                </a:solidFill>
                <a:latin typeface="Tahoma"/>
                <a:ea typeface="Tahoma"/>
                <a:cs typeface="Tahoma"/>
                <a:sym typeface="Tahoma"/>
              </a:rPr>
              <a:t>Analysis</a:t>
            </a:r>
            <a:endParaRPr sz="1400">
              <a:latin typeface="Tahoma"/>
              <a:ea typeface="Tahoma"/>
              <a:cs typeface="Tahoma"/>
              <a:sym typeface="Tahoma"/>
            </a:endParaRPr>
          </a:p>
        </p:txBody>
      </p:sp>
      <p:grpSp>
        <p:nvGrpSpPr>
          <p:cNvPr id="177" name="Google Shape;177;p28"/>
          <p:cNvGrpSpPr/>
          <p:nvPr/>
        </p:nvGrpSpPr>
        <p:grpSpPr>
          <a:xfrm>
            <a:off x="1434083" y="2769107"/>
            <a:ext cx="1689100" cy="658495"/>
            <a:chOff x="1434083" y="2769107"/>
            <a:chExt cx="1689100" cy="658495"/>
          </a:xfrm>
        </p:grpSpPr>
        <p:sp>
          <p:nvSpPr>
            <p:cNvPr id="178" name="Google Shape;178;p28"/>
            <p:cNvSpPr/>
            <p:nvPr/>
          </p:nvSpPr>
          <p:spPr>
            <a:xfrm>
              <a:off x="1434083" y="2769107"/>
              <a:ext cx="1689100" cy="658495"/>
            </a:xfrm>
            <a:custGeom>
              <a:rect b="b" l="l" r="r" t="t"/>
              <a:pathLst>
                <a:path extrusionOk="0" h="658495" w="1689100">
                  <a:moveTo>
                    <a:pt x="1578864" y="0"/>
                  </a:moveTo>
                  <a:lnTo>
                    <a:pt x="109728" y="0"/>
                  </a:lnTo>
                  <a:lnTo>
                    <a:pt x="67026" y="8626"/>
                  </a:lnTo>
                  <a:lnTo>
                    <a:pt x="32146" y="32146"/>
                  </a:lnTo>
                  <a:lnTo>
                    <a:pt x="8626" y="67026"/>
                  </a:lnTo>
                  <a:lnTo>
                    <a:pt x="0" y="109728"/>
                  </a:lnTo>
                  <a:lnTo>
                    <a:pt x="0" y="548640"/>
                  </a:lnTo>
                  <a:lnTo>
                    <a:pt x="8626" y="591341"/>
                  </a:lnTo>
                  <a:lnTo>
                    <a:pt x="32146" y="626221"/>
                  </a:lnTo>
                  <a:lnTo>
                    <a:pt x="67026" y="649741"/>
                  </a:lnTo>
                  <a:lnTo>
                    <a:pt x="109728" y="658368"/>
                  </a:lnTo>
                  <a:lnTo>
                    <a:pt x="1578864" y="658368"/>
                  </a:lnTo>
                  <a:lnTo>
                    <a:pt x="1621565" y="649741"/>
                  </a:lnTo>
                  <a:lnTo>
                    <a:pt x="1656445" y="626221"/>
                  </a:lnTo>
                  <a:lnTo>
                    <a:pt x="1679965" y="591341"/>
                  </a:lnTo>
                  <a:lnTo>
                    <a:pt x="1688591" y="548640"/>
                  </a:lnTo>
                  <a:lnTo>
                    <a:pt x="1688591" y="109728"/>
                  </a:lnTo>
                  <a:lnTo>
                    <a:pt x="1679965" y="67026"/>
                  </a:lnTo>
                  <a:lnTo>
                    <a:pt x="1656445" y="32146"/>
                  </a:lnTo>
                  <a:lnTo>
                    <a:pt x="1621565" y="8626"/>
                  </a:lnTo>
                  <a:lnTo>
                    <a:pt x="1578864"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28"/>
            <p:cNvSpPr/>
            <p:nvPr/>
          </p:nvSpPr>
          <p:spPr>
            <a:xfrm>
              <a:off x="1434083" y="2769107"/>
              <a:ext cx="1689100" cy="658495"/>
            </a:xfrm>
            <a:custGeom>
              <a:rect b="b" l="l" r="r" t="t"/>
              <a:pathLst>
                <a:path extrusionOk="0" h="658495" w="1689100">
                  <a:moveTo>
                    <a:pt x="0" y="109728"/>
                  </a:moveTo>
                  <a:lnTo>
                    <a:pt x="8626" y="67026"/>
                  </a:lnTo>
                  <a:lnTo>
                    <a:pt x="32146" y="32146"/>
                  </a:lnTo>
                  <a:lnTo>
                    <a:pt x="67026" y="8626"/>
                  </a:lnTo>
                  <a:lnTo>
                    <a:pt x="109728" y="0"/>
                  </a:lnTo>
                  <a:lnTo>
                    <a:pt x="1578864" y="0"/>
                  </a:lnTo>
                  <a:lnTo>
                    <a:pt x="1621565" y="8626"/>
                  </a:lnTo>
                  <a:lnTo>
                    <a:pt x="1656445" y="32146"/>
                  </a:lnTo>
                  <a:lnTo>
                    <a:pt x="1679965" y="67026"/>
                  </a:lnTo>
                  <a:lnTo>
                    <a:pt x="1688591" y="109728"/>
                  </a:lnTo>
                  <a:lnTo>
                    <a:pt x="1688591" y="548640"/>
                  </a:lnTo>
                  <a:lnTo>
                    <a:pt x="1679965" y="591341"/>
                  </a:lnTo>
                  <a:lnTo>
                    <a:pt x="1656445" y="626221"/>
                  </a:lnTo>
                  <a:lnTo>
                    <a:pt x="1621565" y="649741"/>
                  </a:lnTo>
                  <a:lnTo>
                    <a:pt x="1578864" y="658368"/>
                  </a:lnTo>
                  <a:lnTo>
                    <a:pt x="109728" y="658368"/>
                  </a:lnTo>
                  <a:lnTo>
                    <a:pt x="67026" y="649741"/>
                  </a:lnTo>
                  <a:lnTo>
                    <a:pt x="32146" y="626221"/>
                  </a:lnTo>
                  <a:lnTo>
                    <a:pt x="8626" y="591341"/>
                  </a:lnTo>
                  <a:lnTo>
                    <a:pt x="0" y="548640"/>
                  </a:lnTo>
                  <a:lnTo>
                    <a:pt x="0" y="109728"/>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0" name="Google Shape;180;p28"/>
          <p:cNvSpPr txBox="1"/>
          <p:nvPr/>
        </p:nvSpPr>
        <p:spPr>
          <a:xfrm>
            <a:off x="1819401" y="2811018"/>
            <a:ext cx="915669" cy="520065"/>
          </a:xfrm>
          <a:prstGeom prst="rect">
            <a:avLst/>
          </a:prstGeom>
          <a:noFill/>
          <a:ln>
            <a:noFill/>
          </a:ln>
        </p:spPr>
        <p:txBody>
          <a:bodyPr anchorCtr="0" anchor="t" bIns="0" lIns="0" spcFirstLastPara="1" rIns="0" wrap="square" tIns="46975">
            <a:spAutoFit/>
          </a:bodyPr>
          <a:lstStyle/>
          <a:p>
            <a:pPr indent="0" lvl="0" marL="0" marR="0" rtl="0" algn="ctr">
              <a:lnSpc>
                <a:spcPct val="100000"/>
              </a:lnSpc>
              <a:spcBef>
                <a:spcPts val="0"/>
              </a:spcBef>
              <a:spcAft>
                <a:spcPts val="0"/>
              </a:spcAft>
              <a:buNone/>
            </a:pPr>
            <a:r>
              <a:rPr lang="en-US" sz="1400">
                <a:solidFill>
                  <a:srgbClr val="FFFFFF"/>
                </a:solidFill>
                <a:latin typeface="Tahoma"/>
                <a:ea typeface="Tahoma"/>
                <a:cs typeface="Tahoma"/>
                <a:sym typeface="Tahoma"/>
              </a:rPr>
              <a:t>Categorical</a:t>
            </a:r>
            <a:endParaRPr sz="1400">
              <a:latin typeface="Tahoma"/>
              <a:ea typeface="Tahoma"/>
              <a:cs typeface="Tahoma"/>
              <a:sym typeface="Tahoma"/>
            </a:endParaRPr>
          </a:p>
          <a:p>
            <a:pPr indent="0" lvl="0" marL="0" marR="0" rtl="0" algn="ctr">
              <a:lnSpc>
                <a:spcPct val="100000"/>
              </a:lnSpc>
              <a:spcBef>
                <a:spcPts val="265"/>
              </a:spcBef>
              <a:spcAft>
                <a:spcPts val="0"/>
              </a:spcAft>
              <a:buNone/>
            </a:pPr>
            <a:r>
              <a:rPr lang="en-US" sz="1400">
                <a:solidFill>
                  <a:srgbClr val="FFFFFF"/>
                </a:solidFill>
                <a:latin typeface="Tahoma"/>
                <a:ea typeface="Tahoma"/>
                <a:cs typeface="Tahoma"/>
                <a:sym typeface="Tahoma"/>
              </a:rPr>
              <a:t>Variable</a:t>
            </a:r>
            <a:endParaRPr sz="1400">
              <a:latin typeface="Tahoma"/>
              <a:ea typeface="Tahoma"/>
              <a:cs typeface="Tahoma"/>
              <a:sym typeface="Tahoma"/>
            </a:endParaRPr>
          </a:p>
        </p:txBody>
      </p:sp>
      <p:grpSp>
        <p:nvGrpSpPr>
          <p:cNvPr id="181" name="Google Shape;181;p28"/>
          <p:cNvGrpSpPr/>
          <p:nvPr/>
        </p:nvGrpSpPr>
        <p:grpSpPr>
          <a:xfrm>
            <a:off x="6137147" y="2769107"/>
            <a:ext cx="1689100" cy="658495"/>
            <a:chOff x="6137147" y="2769107"/>
            <a:chExt cx="1689100" cy="658495"/>
          </a:xfrm>
        </p:grpSpPr>
        <p:sp>
          <p:nvSpPr>
            <p:cNvPr id="182" name="Google Shape;182;p28"/>
            <p:cNvSpPr/>
            <p:nvPr/>
          </p:nvSpPr>
          <p:spPr>
            <a:xfrm>
              <a:off x="6137147" y="2769107"/>
              <a:ext cx="1689100" cy="658495"/>
            </a:xfrm>
            <a:custGeom>
              <a:rect b="b" l="l" r="r" t="t"/>
              <a:pathLst>
                <a:path extrusionOk="0" h="658495" w="1689100">
                  <a:moveTo>
                    <a:pt x="1578863" y="0"/>
                  </a:moveTo>
                  <a:lnTo>
                    <a:pt x="109727" y="0"/>
                  </a:lnTo>
                  <a:lnTo>
                    <a:pt x="67026" y="8626"/>
                  </a:lnTo>
                  <a:lnTo>
                    <a:pt x="32146" y="32146"/>
                  </a:lnTo>
                  <a:lnTo>
                    <a:pt x="8626" y="67026"/>
                  </a:lnTo>
                  <a:lnTo>
                    <a:pt x="0" y="109728"/>
                  </a:lnTo>
                  <a:lnTo>
                    <a:pt x="0" y="548640"/>
                  </a:lnTo>
                  <a:lnTo>
                    <a:pt x="8626" y="591341"/>
                  </a:lnTo>
                  <a:lnTo>
                    <a:pt x="32146" y="626221"/>
                  </a:lnTo>
                  <a:lnTo>
                    <a:pt x="67026" y="649741"/>
                  </a:lnTo>
                  <a:lnTo>
                    <a:pt x="109727" y="658368"/>
                  </a:lnTo>
                  <a:lnTo>
                    <a:pt x="1578863" y="658368"/>
                  </a:lnTo>
                  <a:lnTo>
                    <a:pt x="1621565" y="649741"/>
                  </a:lnTo>
                  <a:lnTo>
                    <a:pt x="1656445" y="626221"/>
                  </a:lnTo>
                  <a:lnTo>
                    <a:pt x="1679965" y="591341"/>
                  </a:lnTo>
                  <a:lnTo>
                    <a:pt x="1688592" y="548640"/>
                  </a:lnTo>
                  <a:lnTo>
                    <a:pt x="1688592" y="109728"/>
                  </a:lnTo>
                  <a:lnTo>
                    <a:pt x="1679965" y="67026"/>
                  </a:lnTo>
                  <a:lnTo>
                    <a:pt x="1656445" y="32146"/>
                  </a:lnTo>
                  <a:lnTo>
                    <a:pt x="1621565" y="8626"/>
                  </a:lnTo>
                  <a:lnTo>
                    <a:pt x="1578863"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28"/>
            <p:cNvSpPr/>
            <p:nvPr/>
          </p:nvSpPr>
          <p:spPr>
            <a:xfrm>
              <a:off x="6137147" y="2769107"/>
              <a:ext cx="1689100" cy="658495"/>
            </a:xfrm>
            <a:custGeom>
              <a:rect b="b" l="l" r="r" t="t"/>
              <a:pathLst>
                <a:path extrusionOk="0" h="658495" w="1689100">
                  <a:moveTo>
                    <a:pt x="0" y="109728"/>
                  </a:moveTo>
                  <a:lnTo>
                    <a:pt x="8626" y="67026"/>
                  </a:lnTo>
                  <a:lnTo>
                    <a:pt x="32146" y="32146"/>
                  </a:lnTo>
                  <a:lnTo>
                    <a:pt x="67026" y="8626"/>
                  </a:lnTo>
                  <a:lnTo>
                    <a:pt x="109727" y="0"/>
                  </a:lnTo>
                  <a:lnTo>
                    <a:pt x="1578863" y="0"/>
                  </a:lnTo>
                  <a:lnTo>
                    <a:pt x="1621565" y="8626"/>
                  </a:lnTo>
                  <a:lnTo>
                    <a:pt x="1656445" y="32146"/>
                  </a:lnTo>
                  <a:lnTo>
                    <a:pt x="1679965" y="67026"/>
                  </a:lnTo>
                  <a:lnTo>
                    <a:pt x="1688592" y="109728"/>
                  </a:lnTo>
                  <a:lnTo>
                    <a:pt x="1688592" y="548640"/>
                  </a:lnTo>
                  <a:lnTo>
                    <a:pt x="1679965" y="591341"/>
                  </a:lnTo>
                  <a:lnTo>
                    <a:pt x="1656445" y="626221"/>
                  </a:lnTo>
                  <a:lnTo>
                    <a:pt x="1621565" y="649741"/>
                  </a:lnTo>
                  <a:lnTo>
                    <a:pt x="1578863" y="658368"/>
                  </a:lnTo>
                  <a:lnTo>
                    <a:pt x="109727" y="658368"/>
                  </a:lnTo>
                  <a:lnTo>
                    <a:pt x="67026" y="649741"/>
                  </a:lnTo>
                  <a:lnTo>
                    <a:pt x="32146" y="626221"/>
                  </a:lnTo>
                  <a:lnTo>
                    <a:pt x="8626" y="591341"/>
                  </a:lnTo>
                  <a:lnTo>
                    <a:pt x="0" y="548640"/>
                  </a:lnTo>
                  <a:lnTo>
                    <a:pt x="0" y="109728"/>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4" name="Google Shape;184;p28"/>
          <p:cNvSpPr txBox="1"/>
          <p:nvPr/>
        </p:nvSpPr>
        <p:spPr>
          <a:xfrm>
            <a:off x="6568567" y="2811018"/>
            <a:ext cx="821055" cy="520065"/>
          </a:xfrm>
          <a:prstGeom prst="rect">
            <a:avLst/>
          </a:prstGeom>
          <a:noFill/>
          <a:ln>
            <a:noFill/>
          </a:ln>
        </p:spPr>
        <p:txBody>
          <a:bodyPr anchorCtr="0" anchor="t" bIns="0" lIns="0" spcFirstLastPara="1" rIns="0" wrap="square" tIns="46975">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Numerical</a:t>
            </a:r>
            <a:endParaRPr sz="1400">
              <a:latin typeface="Tahoma"/>
              <a:ea typeface="Tahoma"/>
              <a:cs typeface="Tahoma"/>
              <a:sym typeface="Tahoma"/>
            </a:endParaRPr>
          </a:p>
          <a:p>
            <a:pPr indent="0" lvl="0" marL="88900" marR="0" rtl="0" algn="l">
              <a:lnSpc>
                <a:spcPct val="100000"/>
              </a:lnSpc>
              <a:spcBef>
                <a:spcPts val="265"/>
              </a:spcBef>
              <a:spcAft>
                <a:spcPts val="0"/>
              </a:spcAft>
              <a:buNone/>
            </a:pPr>
            <a:r>
              <a:rPr lang="en-US" sz="1400">
                <a:solidFill>
                  <a:srgbClr val="FFFFFF"/>
                </a:solidFill>
                <a:latin typeface="Tahoma"/>
                <a:ea typeface="Tahoma"/>
                <a:cs typeface="Tahoma"/>
                <a:sym typeface="Tahoma"/>
              </a:rPr>
              <a:t>Variable</a:t>
            </a:r>
            <a:endParaRPr sz="1400">
              <a:latin typeface="Tahoma"/>
              <a:ea typeface="Tahoma"/>
              <a:cs typeface="Tahoma"/>
              <a:sym typeface="Tahoma"/>
            </a:endParaRPr>
          </a:p>
        </p:txBody>
      </p:sp>
      <p:grpSp>
        <p:nvGrpSpPr>
          <p:cNvPr id="185" name="Google Shape;185;p28"/>
          <p:cNvGrpSpPr/>
          <p:nvPr/>
        </p:nvGrpSpPr>
        <p:grpSpPr>
          <a:xfrm>
            <a:off x="379475" y="3823715"/>
            <a:ext cx="1689100" cy="655320"/>
            <a:chOff x="379475" y="3823715"/>
            <a:chExt cx="1689100" cy="655320"/>
          </a:xfrm>
        </p:grpSpPr>
        <p:sp>
          <p:nvSpPr>
            <p:cNvPr id="186" name="Google Shape;186;p28"/>
            <p:cNvSpPr/>
            <p:nvPr/>
          </p:nvSpPr>
          <p:spPr>
            <a:xfrm>
              <a:off x="379475" y="3823715"/>
              <a:ext cx="1689100" cy="655320"/>
            </a:xfrm>
            <a:custGeom>
              <a:rect b="b" l="l" r="r" t="t"/>
              <a:pathLst>
                <a:path extrusionOk="0" h="655320" w="1689100">
                  <a:moveTo>
                    <a:pt x="1579372" y="0"/>
                  </a:moveTo>
                  <a:lnTo>
                    <a:pt x="109219" y="0"/>
                  </a:lnTo>
                  <a:lnTo>
                    <a:pt x="66704" y="8582"/>
                  </a:lnTo>
                  <a:lnTo>
                    <a:pt x="31988" y="31988"/>
                  </a:lnTo>
                  <a:lnTo>
                    <a:pt x="8582" y="66704"/>
                  </a:lnTo>
                  <a:lnTo>
                    <a:pt x="0" y="109220"/>
                  </a:lnTo>
                  <a:lnTo>
                    <a:pt x="0" y="546100"/>
                  </a:lnTo>
                  <a:lnTo>
                    <a:pt x="8582" y="588615"/>
                  </a:lnTo>
                  <a:lnTo>
                    <a:pt x="31988" y="623331"/>
                  </a:lnTo>
                  <a:lnTo>
                    <a:pt x="66704" y="646737"/>
                  </a:lnTo>
                  <a:lnTo>
                    <a:pt x="109219" y="655320"/>
                  </a:lnTo>
                  <a:lnTo>
                    <a:pt x="1579372" y="655320"/>
                  </a:lnTo>
                  <a:lnTo>
                    <a:pt x="1621887" y="646737"/>
                  </a:lnTo>
                  <a:lnTo>
                    <a:pt x="1656603" y="623331"/>
                  </a:lnTo>
                  <a:lnTo>
                    <a:pt x="1680009" y="588615"/>
                  </a:lnTo>
                  <a:lnTo>
                    <a:pt x="1688592" y="546100"/>
                  </a:lnTo>
                  <a:lnTo>
                    <a:pt x="1688592" y="109220"/>
                  </a:lnTo>
                  <a:lnTo>
                    <a:pt x="1680009" y="66704"/>
                  </a:lnTo>
                  <a:lnTo>
                    <a:pt x="1656603" y="31988"/>
                  </a:lnTo>
                  <a:lnTo>
                    <a:pt x="1621887" y="8582"/>
                  </a:lnTo>
                  <a:lnTo>
                    <a:pt x="157937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7" name="Google Shape;187;p28"/>
            <p:cNvSpPr/>
            <p:nvPr/>
          </p:nvSpPr>
          <p:spPr>
            <a:xfrm>
              <a:off x="379475" y="3823715"/>
              <a:ext cx="1689100" cy="655320"/>
            </a:xfrm>
            <a:custGeom>
              <a:rect b="b" l="l" r="r" t="t"/>
              <a:pathLst>
                <a:path extrusionOk="0" h="655320" w="1689100">
                  <a:moveTo>
                    <a:pt x="0" y="109220"/>
                  </a:moveTo>
                  <a:lnTo>
                    <a:pt x="8582" y="66704"/>
                  </a:lnTo>
                  <a:lnTo>
                    <a:pt x="31988" y="31988"/>
                  </a:lnTo>
                  <a:lnTo>
                    <a:pt x="66704" y="8582"/>
                  </a:lnTo>
                  <a:lnTo>
                    <a:pt x="109219" y="0"/>
                  </a:lnTo>
                  <a:lnTo>
                    <a:pt x="1579372" y="0"/>
                  </a:lnTo>
                  <a:lnTo>
                    <a:pt x="1621887" y="8582"/>
                  </a:lnTo>
                  <a:lnTo>
                    <a:pt x="1656603" y="31988"/>
                  </a:lnTo>
                  <a:lnTo>
                    <a:pt x="1680009" y="66704"/>
                  </a:lnTo>
                  <a:lnTo>
                    <a:pt x="1688592" y="109220"/>
                  </a:lnTo>
                  <a:lnTo>
                    <a:pt x="1688592" y="546100"/>
                  </a:lnTo>
                  <a:lnTo>
                    <a:pt x="1680009" y="588615"/>
                  </a:lnTo>
                  <a:lnTo>
                    <a:pt x="1656603" y="623331"/>
                  </a:lnTo>
                  <a:lnTo>
                    <a:pt x="1621887" y="646737"/>
                  </a:lnTo>
                  <a:lnTo>
                    <a:pt x="1579372" y="655320"/>
                  </a:lnTo>
                  <a:lnTo>
                    <a:pt x="109219" y="655320"/>
                  </a:lnTo>
                  <a:lnTo>
                    <a:pt x="66704" y="646737"/>
                  </a:lnTo>
                  <a:lnTo>
                    <a:pt x="31988" y="623331"/>
                  </a:lnTo>
                  <a:lnTo>
                    <a:pt x="8582" y="588615"/>
                  </a:lnTo>
                  <a:lnTo>
                    <a:pt x="0" y="546100"/>
                  </a:lnTo>
                  <a:lnTo>
                    <a:pt x="0" y="10922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8" name="Google Shape;188;p28"/>
          <p:cNvSpPr txBox="1"/>
          <p:nvPr/>
        </p:nvSpPr>
        <p:spPr>
          <a:xfrm>
            <a:off x="519785" y="3864356"/>
            <a:ext cx="1403985" cy="520700"/>
          </a:xfrm>
          <a:prstGeom prst="rect">
            <a:avLst/>
          </a:prstGeom>
          <a:noFill/>
          <a:ln>
            <a:noFill/>
          </a:ln>
        </p:spPr>
        <p:txBody>
          <a:bodyPr anchorCtr="0" anchor="t" bIns="0" lIns="0" spcFirstLastPara="1" rIns="0" wrap="square" tIns="46975">
            <a:spAutoFit/>
          </a:bodyPr>
          <a:lstStyle/>
          <a:p>
            <a:pPr indent="0" lvl="0" marL="0" marR="0" rtl="0" algn="ctr">
              <a:lnSpc>
                <a:spcPct val="100000"/>
              </a:lnSpc>
              <a:spcBef>
                <a:spcPts val="0"/>
              </a:spcBef>
              <a:spcAft>
                <a:spcPts val="0"/>
              </a:spcAft>
              <a:buNone/>
            </a:pPr>
            <a:r>
              <a:rPr lang="en-US" sz="1400">
                <a:solidFill>
                  <a:srgbClr val="FFFFFF"/>
                </a:solidFill>
                <a:latin typeface="Tahoma"/>
                <a:ea typeface="Tahoma"/>
                <a:cs typeface="Tahoma"/>
                <a:sym typeface="Tahoma"/>
              </a:rPr>
              <a:t>Frequency Table,</a:t>
            </a:r>
            <a:endParaRPr sz="1400">
              <a:latin typeface="Tahoma"/>
              <a:ea typeface="Tahoma"/>
              <a:cs typeface="Tahoma"/>
              <a:sym typeface="Tahoma"/>
            </a:endParaRPr>
          </a:p>
          <a:p>
            <a:pPr indent="0" lvl="0" marL="0" marR="0" rtl="0" algn="ctr">
              <a:lnSpc>
                <a:spcPct val="100000"/>
              </a:lnSpc>
              <a:spcBef>
                <a:spcPts val="265"/>
              </a:spcBef>
              <a:spcAft>
                <a:spcPts val="0"/>
              </a:spcAft>
              <a:buNone/>
            </a:pPr>
            <a:r>
              <a:rPr lang="en-US" sz="1400">
                <a:solidFill>
                  <a:srgbClr val="FFFFFF"/>
                </a:solidFill>
                <a:latin typeface="Tahoma"/>
                <a:ea typeface="Tahoma"/>
                <a:cs typeface="Tahoma"/>
                <a:sym typeface="Tahoma"/>
              </a:rPr>
              <a:t>Bar Plot</a:t>
            </a:r>
            <a:endParaRPr sz="1400">
              <a:latin typeface="Tahoma"/>
              <a:ea typeface="Tahoma"/>
              <a:cs typeface="Tahoma"/>
              <a:sym typeface="Tahoma"/>
            </a:endParaRPr>
          </a:p>
        </p:txBody>
      </p:sp>
      <p:grpSp>
        <p:nvGrpSpPr>
          <p:cNvPr id="189" name="Google Shape;189;p28"/>
          <p:cNvGrpSpPr/>
          <p:nvPr/>
        </p:nvGrpSpPr>
        <p:grpSpPr>
          <a:xfrm>
            <a:off x="2382011" y="3823715"/>
            <a:ext cx="1689100" cy="655320"/>
            <a:chOff x="2382011" y="3823715"/>
            <a:chExt cx="1689100" cy="655320"/>
          </a:xfrm>
        </p:grpSpPr>
        <p:sp>
          <p:nvSpPr>
            <p:cNvPr id="190" name="Google Shape;190;p28"/>
            <p:cNvSpPr/>
            <p:nvPr/>
          </p:nvSpPr>
          <p:spPr>
            <a:xfrm>
              <a:off x="2382011" y="3823715"/>
              <a:ext cx="1689100" cy="655320"/>
            </a:xfrm>
            <a:custGeom>
              <a:rect b="b" l="l" r="r" t="t"/>
              <a:pathLst>
                <a:path extrusionOk="0" h="655320" w="1689100">
                  <a:moveTo>
                    <a:pt x="1579372" y="0"/>
                  </a:moveTo>
                  <a:lnTo>
                    <a:pt x="109219" y="0"/>
                  </a:lnTo>
                  <a:lnTo>
                    <a:pt x="66704" y="8582"/>
                  </a:lnTo>
                  <a:lnTo>
                    <a:pt x="31988" y="31988"/>
                  </a:lnTo>
                  <a:lnTo>
                    <a:pt x="8582" y="66704"/>
                  </a:lnTo>
                  <a:lnTo>
                    <a:pt x="0" y="109220"/>
                  </a:lnTo>
                  <a:lnTo>
                    <a:pt x="0" y="546100"/>
                  </a:lnTo>
                  <a:lnTo>
                    <a:pt x="8582" y="588615"/>
                  </a:lnTo>
                  <a:lnTo>
                    <a:pt x="31988" y="623331"/>
                  </a:lnTo>
                  <a:lnTo>
                    <a:pt x="66704" y="646737"/>
                  </a:lnTo>
                  <a:lnTo>
                    <a:pt x="109219" y="655320"/>
                  </a:lnTo>
                  <a:lnTo>
                    <a:pt x="1579372" y="655320"/>
                  </a:lnTo>
                  <a:lnTo>
                    <a:pt x="1621887" y="646737"/>
                  </a:lnTo>
                  <a:lnTo>
                    <a:pt x="1656603" y="623331"/>
                  </a:lnTo>
                  <a:lnTo>
                    <a:pt x="1680009" y="588615"/>
                  </a:lnTo>
                  <a:lnTo>
                    <a:pt x="1688591" y="546100"/>
                  </a:lnTo>
                  <a:lnTo>
                    <a:pt x="1688591" y="109220"/>
                  </a:lnTo>
                  <a:lnTo>
                    <a:pt x="1680009" y="66704"/>
                  </a:lnTo>
                  <a:lnTo>
                    <a:pt x="1656603" y="31988"/>
                  </a:lnTo>
                  <a:lnTo>
                    <a:pt x="1621887" y="8582"/>
                  </a:lnTo>
                  <a:lnTo>
                    <a:pt x="157937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28"/>
            <p:cNvSpPr/>
            <p:nvPr/>
          </p:nvSpPr>
          <p:spPr>
            <a:xfrm>
              <a:off x="2382011" y="3823715"/>
              <a:ext cx="1689100" cy="655320"/>
            </a:xfrm>
            <a:custGeom>
              <a:rect b="b" l="l" r="r" t="t"/>
              <a:pathLst>
                <a:path extrusionOk="0" h="655320" w="1689100">
                  <a:moveTo>
                    <a:pt x="0" y="109220"/>
                  </a:moveTo>
                  <a:lnTo>
                    <a:pt x="8582" y="66704"/>
                  </a:lnTo>
                  <a:lnTo>
                    <a:pt x="31988" y="31988"/>
                  </a:lnTo>
                  <a:lnTo>
                    <a:pt x="66704" y="8582"/>
                  </a:lnTo>
                  <a:lnTo>
                    <a:pt x="109219" y="0"/>
                  </a:lnTo>
                  <a:lnTo>
                    <a:pt x="1579372" y="0"/>
                  </a:lnTo>
                  <a:lnTo>
                    <a:pt x="1621887" y="8582"/>
                  </a:lnTo>
                  <a:lnTo>
                    <a:pt x="1656603" y="31988"/>
                  </a:lnTo>
                  <a:lnTo>
                    <a:pt x="1680009" y="66704"/>
                  </a:lnTo>
                  <a:lnTo>
                    <a:pt x="1688591" y="109220"/>
                  </a:lnTo>
                  <a:lnTo>
                    <a:pt x="1688591" y="546100"/>
                  </a:lnTo>
                  <a:lnTo>
                    <a:pt x="1680009" y="588615"/>
                  </a:lnTo>
                  <a:lnTo>
                    <a:pt x="1656603" y="623331"/>
                  </a:lnTo>
                  <a:lnTo>
                    <a:pt x="1621887" y="646737"/>
                  </a:lnTo>
                  <a:lnTo>
                    <a:pt x="1579372" y="655320"/>
                  </a:lnTo>
                  <a:lnTo>
                    <a:pt x="109219" y="655320"/>
                  </a:lnTo>
                  <a:lnTo>
                    <a:pt x="66704" y="646737"/>
                  </a:lnTo>
                  <a:lnTo>
                    <a:pt x="31988" y="623331"/>
                  </a:lnTo>
                  <a:lnTo>
                    <a:pt x="8582" y="588615"/>
                  </a:lnTo>
                  <a:lnTo>
                    <a:pt x="0" y="546100"/>
                  </a:lnTo>
                  <a:lnTo>
                    <a:pt x="0" y="10922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2" name="Google Shape;192;p28"/>
          <p:cNvSpPr txBox="1"/>
          <p:nvPr/>
        </p:nvSpPr>
        <p:spPr>
          <a:xfrm>
            <a:off x="2834385" y="3864356"/>
            <a:ext cx="784225" cy="520700"/>
          </a:xfrm>
          <a:prstGeom prst="rect">
            <a:avLst/>
          </a:prstGeom>
          <a:noFill/>
          <a:ln>
            <a:noFill/>
          </a:ln>
        </p:spPr>
        <p:txBody>
          <a:bodyPr anchorCtr="0" anchor="t" bIns="0" lIns="0" spcFirstLastPara="1" rIns="0" wrap="square" tIns="46975">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Summary</a:t>
            </a:r>
            <a:endParaRPr sz="1400">
              <a:latin typeface="Tahoma"/>
              <a:ea typeface="Tahoma"/>
              <a:cs typeface="Tahoma"/>
              <a:sym typeface="Tahoma"/>
            </a:endParaRPr>
          </a:p>
          <a:p>
            <a:pPr indent="0" lvl="0" marL="36830" marR="0" rtl="0" algn="l">
              <a:lnSpc>
                <a:spcPct val="100000"/>
              </a:lnSpc>
              <a:spcBef>
                <a:spcPts val="265"/>
              </a:spcBef>
              <a:spcAft>
                <a:spcPts val="0"/>
              </a:spcAft>
              <a:buNone/>
            </a:pPr>
            <a:r>
              <a:rPr lang="en-US" sz="1400">
                <a:solidFill>
                  <a:srgbClr val="FFFFFF"/>
                </a:solidFill>
                <a:latin typeface="Tahoma"/>
                <a:ea typeface="Tahoma"/>
                <a:cs typeface="Tahoma"/>
                <a:sym typeface="Tahoma"/>
              </a:rPr>
              <a:t>Statistics</a:t>
            </a:r>
            <a:endParaRPr sz="1400">
              <a:latin typeface="Tahoma"/>
              <a:ea typeface="Tahoma"/>
              <a:cs typeface="Tahoma"/>
              <a:sym typeface="Tahoma"/>
            </a:endParaRPr>
          </a:p>
        </p:txBody>
      </p:sp>
      <p:grpSp>
        <p:nvGrpSpPr>
          <p:cNvPr id="193" name="Google Shape;193;p28"/>
          <p:cNvGrpSpPr/>
          <p:nvPr/>
        </p:nvGrpSpPr>
        <p:grpSpPr>
          <a:xfrm>
            <a:off x="7078979" y="3823716"/>
            <a:ext cx="1689100" cy="655320"/>
            <a:chOff x="7078979" y="3823716"/>
            <a:chExt cx="1689100" cy="655320"/>
          </a:xfrm>
        </p:grpSpPr>
        <p:sp>
          <p:nvSpPr>
            <p:cNvPr id="194" name="Google Shape;194;p28"/>
            <p:cNvSpPr/>
            <p:nvPr/>
          </p:nvSpPr>
          <p:spPr>
            <a:xfrm>
              <a:off x="7078979" y="3823716"/>
              <a:ext cx="1689100" cy="655320"/>
            </a:xfrm>
            <a:custGeom>
              <a:rect b="b" l="l" r="r" t="t"/>
              <a:pathLst>
                <a:path extrusionOk="0" h="655320" w="1689100">
                  <a:moveTo>
                    <a:pt x="1579372" y="0"/>
                  </a:moveTo>
                  <a:lnTo>
                    <a:pt x="109220" y="0"/>
                  </a:lnTo>
                  <a:lnTo>
                    <a:pt x="66704" y="8582"/>
                  </a:lnTo>
                  <a:lnTo>
                    <a:pt x="31988" y="31988"/>
                  </a:lnTo>
                  <a:lnTo>
                    <a:pt x="8582" y="66704"/>
                  </a:lnTo>
                  <a:lnTo>
                    <a:pt x="0" y="109220"/>
                  </a:lnTo>
                  <a:lnTo>
                    <a:pt x="0" y="546100"/>
                  </a:lnTo>
                  <a:lnTo>
                    <a:pt x="8582" y="588615"/>
                  </a:lnTo>
                  <a:lnTo>
                    <a:pt x="31988" y="623331"/>
                  </a:lnTo>
                  <a:lnTo>
                    <a:pt x="66704" y="646737"/>
                  </a:lnTo>
                  <a:lnTo>
                    <a:pt x="109220" y="655320"/>
                  </a:lnTo>
                  <a:lnTo>
                    <a:pt x="1579372" y="655320"/>
                  </a:lnTo>
                  <a:lnTo>
                    <a:pt x="1621887" y="646737"/>
                  </a:lnTo>
                  <a:lnTo>
                    <a:pt x="1656603" y="623331"/>
                  </a:lnTo>
                  <a:lnTo>
                    <a:pt x="1680009" y="588615"/>
                  </a:lnTo>
                  <a:lnTo>
                    <a:pt x="1688592" y="546100"/>
                  </a:lnTo>
                  <a:lnTo>
                    <a:pt x="1688592" y="109220"/>
                  </a:lnTo>
                  <a:lnTo>
                    <a:pt x="1680009" y="66704"/>
                  </a:lnTo>
                  <a:lnTo>
                    <a:pt x="1656603" y="31988"/>
                  </a:lnTo>
                  <a:lnTo>
                    <a:pt x="1621887" y="8582"/>
                  </a:lnTo>
                  <a:lnTo>
                    <a:pt x="157937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28"/>
            <p:cNvSpPr/>
            <p:nvPr/>
          </p:nvSpPr>
          <p:spPr>
            <a:xfrm>
              <a:off x="7078979" y="3823716"/>
              <a:ext cx="1689100" cy="655320"/>
            </a:xfrm>
            <a:custGeom>
              <a:rect b="b" l="l" r="r" t="t"/>
              <a:pathLst>
                <a:path extrusionOk="0" h="655320" w="1689100">
                  <a:moveTo>
                    <a:pt x="0" y="109220"/>
                  </a:moveTo>
                  <a:lnTo>
                    <a:pt x="8582" y="66704"/>
                  </a:lnTo>
                  <a:lnTo>
                    <a:pt x="31988" y="31988"/>
                  </a:lnTo>
                  <a:lnTo>
                    <a:pt x="66704" y="8582"/>
                  </a:lnTo>
                  <a:lnTo>
                    <a:pt x="109220" y="0"/>
                  </a:lnTo>
                  <a:lnTo>
                    <a:pt x="1579372" y="0"/>
                  </a:lnTo>
                  <a:lnTo>
                    <a:pt x="1621887" y="8582"/>
                  </a:lnTo>
                  <a:lnTo>
                    <a:pt x="1656603" y="31988"/>
                  </a:lnTo>
                  <a:lnTo>
                    <a:pt x="1680009" y="66704"/>
                  </a:lnTo>
                  <a:lnTo>
                    <a:pt x="1688592" y="109220"/>
                  </a:lnTo>
                  <a:lnTo>
                    <a:pt x="1688592" y="546100"/>
                  </a:lnTo>
                  <a:lnTo>
                    <a:pt x="1680009" y="588615"/>
                  </a:lnTo>
                  <a:lnTo>
                    <a:pt x="1656603" y="623331"/>
                  </a:lnTo>
                  <a:lnTo>
                    <a:pt x="1621887" y="646737"/>
                  </a:lnTo>
                  <a:lnTo>
                    <a:pt x="1579372" y="655320"/>
                  </a:lnTo>
                  <a:lnTo>
                    <a:pt x="109220" y="655320"/>
                  </a:lnTo>
                  <a:lnTo>
                    <a:pt x="66704" y="646737"/>
                  </a:lnTo>
                  <a:lnTo>
                    <a:pt x="31988" y="623331"/>
                  </a:lnTo>
                  <a:lnTo>
                    <a:pt x="8582" y="588615"/>
                  </a:lnTo>
                  <a:lnTo>
                    <a:pt x="0" y="546100"/>
                  </a:lnTo>
                  <a:lnTo>
                    <a:pt x="0" y="10922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6" name="Google Shape;196;p28"/>
          <p:cNvSpPr txBox="1"/>
          <p:nvPr/>
        </p:nvSpPr>
        <p:spPr>
          <a:xfrm>
            <a:off x="7533513" y="3864356"/>
            <a:ext cx="784225" cy="520700"/>
          </a:xfrm>
          <a:prstGeom prst="rect">
            <a:avLst/>
          </a:prstGeom>
          <a:noFill/>
          <a:ln>
            <a:noFill/>
          </a:ln>
        </p:spPr>
        <p:txBody>
          <a:bodyPr anchorCtr="0" anchor="t" bIns="0" lIns="0" spcFirstLastPara="1" rIns="0" wrap="square" tIns="46975">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Summary</a:t>
            </a:r>
            <a:endParaRPr sz="1400">
              <a:latin typeface="Tahoma"/>
              <a:ea typeface="Tahoma"/>
              <a:cs typeface="Tahoma"/>
              <a:sym typeface="Tahoma"/>
            </a:endParaRPr>
          </a:p>
          <a:p>
            <a:pPr indent="0" lvl="0" marL="36830" marR="0" rtl="0" algn="l">
              <a:lnSpc>
                <a:spcPct val="100000"/>
              </a:lnSpc>
              <a:spcBef>
                <a:spcPts val="265"/>
              </a:spcBef>
              <a:spcAft>
                <a:spcPts val="0"/>
              </a:spcAft>
              <a:buNone/>
            </a:pPr>
            <a:r>
              <a:rPr lang="en-US" sz="1400">
                <a:solidFill>
                  <a:srgbClr val="FFFFFF"/>
                </a:solidFill>
                <a:latin typeface="Tahoma"/>
                <a:ea typeface="Tahoma"/>
                <a:cs typeface="Tahoma"/>
                <a:sym typeface="Tahoma"/>
              </a:rPr>
              <a:t>Statistics</a:t>
            </a:r>
            <a:endParaRPr sz="1400">
              <a:latin typeface="Tahoma"/>
              <a:ea typeface="Tahoma"/>
              <a:cs typeface="Tahoma"/>
              <a:sym typeface="Tahoma"/>
            </a:endParaRPr>
          </a:p>
        </p:txBody>
      </p:sp>
      <p:sp>
        <p:nvSpPr>
          <p:cNvPr id="197" name="Google Shape;197;p2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00887" y="512191"/>
            <a:ext cx="31707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Categorical variable</a:t>
            </a:r>
            <a:endParaRPr sz="2800"/>
          </a:p>
        </p:txBody>
      </p:sp>
      <p:sp>
        <p:nvSpPr>
          <p:cNvPr id="203" name="Google Shape;203;p2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204" name="Google Shape;204;p29"/>
          <p:cNvSpPr txBox="1"/>
          <p:nvPr/>
        </p:nvSpPr>
        <p:spPr>
          <a:xfrm>
            <a:off x="628904" y="1645107"/>
            <a:ext cx="7889875" cy="1843405"/>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In the last session, you learnt that there are three types of categorical</a:t>
            </a:r>
            <a:endParaRPr sz="1800">
              <a:latin typeface="Tahoma"/>
              <a:ea typeface="Tahoma"/>
              <a:cs typeface="Tahoma"/>
              <a:sym typeface="Tahoma"/>
            </a:endParaRPr>
          </a:p>
          <a:p>
            <a:pPr indent="0" lvl="0" marL="341630" marR="0" rtl="0" algn="l">
              <a:lnSpc>
                <a:spcPct val="100000"/>
              </a:lnSpc>
              <a:spcBef>
                <a:spcPts val="5"/>
              </a:spcBef>
              <a:spcAft>
                <a:spcPts val="0"/>
              </a:spcAft>
              <a:buNone/>
            </a:pPr>
            <a:r>
              <a:rPr lang="en-US" sz="1800">
                <a:solidFill>
                  <a:srgbClr val="585858"/>
                </a:solidFill>
                <a:latin typeface="Tahoma"/>
                <a:ea typeface="Tahoma"/>
                <a:cs typeface="Tahoma"/>
                <a:sym typeface="Tahoma"/>
              </a:rPr>
              <a:t>variable: nominal, binary and ordinal</a:t>
            </a:r>
            <a:endParaRPr sz="1800">
              <a:latin typeface="Tahoma"/>
              <a:ea typeface="Tahoma"/>
              <a:cs typeface="Tahoma"/>
              <a:sym typeface="Tahoma"/>
            </a:endParaRPr>
          </a:p>
          <a:p>
            <a:pPr indent="0" lvl="0" marL="0" marR="0" rtl="0" algn="l">
              <a:lnSpc>
                <a:spcPct val="100000"/>
              </a:lnSpc>
              <a:spcBef>
                <a:spcPts val="5"/>
              </a:spcBef>
              <a:spcAft>
                <a:spcPts val="0"/>
              </a:spcAft>
              <a:buNone/>
            </a:pPr>
            <a:r>
              <a:t/>
            </a:r>
            <a:endParaRPr sz="2900">
              <a:latin typeface="Tahoma"/>
              <a:ea typeface="Tahoma"/>
              <a:cs typeface="Tahoma"/>
              <a:sym typeface="Tahoma"/>
            </a:endParaRPr>
          </a:p>
          <a:p>
            <a:pPr indent="-329565" lvl="0" marL="341630" marR="508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 mpg dataset has two categorical variables, ‘origin’ and ‘performance’.  The variable ‘origin’ is nominal categorical variable and ‘performance’ is an  ordinal categorical variable</a:t>
            </a:r>
            <a:endParaRPr sz="18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30"/>
          <p:cNvGrpSpPr/>
          <p:nvPr/>
        </p:nvGrpSpPr>
        <p:grpSpPr>
          <a:xfrm>
            <a:off x="257556" y="2001011"/>
            <a:ext cx="6967855" cy="2115820"/>
            <a:chOff x="257556" y="2001011"/>
            <a:chExt cx="6967855" cy="2115820"/>
          </a:xfrm>
        </p:grpSpPr>
        <p:pic>
          <p:nvPicPr>
            <p:cNvPr id="210" name="Google Shape;210;p30"/>
            <p:cNvPicPr preferRelativeResize="0"/>
            <p:nvPr/>
          </p:nvPicPr>
          <p:blipFill rotWithShape="1">
            <a:blip r:embed="rId3">
              <a:alphaModFix/>
            </a:blip>
            <a:srcRect b="0" l="0" r="0" t="0"/>
            <a:stretch/>
          </p:blipFill>
          <p:spPr>
            <a:xfrm>
              <a:off x="340566" y="2140020"/>
              <a:ext cx="6880145" cy="1904513"/>
            </a:xfrm>
            <a:prstGeom prst="rect">
              <a:avLst/>
            </a:prstGeom>
            <a:noFill/>
            <a:ln>
              <a:noFill/>
            </a:ln>
          </p:spPr>
        </p:pic>
        <p:sp>
          <p:nvSpPr>
            <p:cNvPr id="211" name="Google Shape;211;p30"/>
            <p:cNvSpPr/>
            <p:nvPr/>
          </p:nvSpPr>
          <p:spPr>
            <a:xfrm>
              <a:off x="257556" y="2001011"/>
              <a:ext cx="6967855" cy="2115820"/>
            </a:xfrm>
            <a:custGeom>
              <a:rect b="b" l="l" r="r" t="t"/>
              <a:pathLst>
                <a:path extrusionOk="0" h="2115820" w="6967855">
                  <a:moveTo>
                    <a:pt x="0" y="2115312"/>
                  </a:moveTo>
                  <a:lnTo>
                    <a:pt x="6967728" y="2115312"/>
                  </a:lnTo>
                  <a:lnTo>
                    <a:pt x="6967728" y="0"/>
                  </a:lnTo>
                  <a:lnTo>
                    <a:pt x="0" y="0"/>
                  </a:lnTo>
                  <a:lnTo>
                    <a:pt x="0" y="211531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2" name="Google Shape;212;p30"/>
          <p:cNvSpPr txBox="1"/>
          <p:nvPr>
            <p:ph type="title"/>
          </p:nvPr>
        </p:nvSpPr>
        <p:spPr>
          <a:xfrm>
            <a:off x="500887" y="512191"/>
            <a:ext cx="32550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Understand the data</a:t>
            </a:r>
            <a:endParaRPr sz="2800"/>
          </a:p>
        </p:txBody>
      </p:sp>
      <p:sp>
        <p:nvSpPr>
          <p:cNvPr id="213" name="Google Shape;213;p30"/>
          <p:cNvSpPr txBox="1"/>
          <p:nvPr/>
        </p:nvSpPr>
        <p:spPr>
          <a:xfrm>
            <a:off x="342087" y="4091432"/>
            <a:ext cx="7800340" cy="6978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1" lang="en-US" sz="2200">
                <a:latin typeface="Arial"/>
                <a:ea typeface="Arial"/>
                <a:cs typeface="Arial"/>
                <a:sym typeface="Arial"/>
              </a:rPr>
              <a:t>Interpretation: </a:t>
            </a:r>
            <a:r>
              <a:rPr lang="en-US" sz="2200">
                <a:latin typeface="Tahoma"/>
                <a:ea typeface="Tahoma"/>
                <a:cs typeface="Tahoma"/>
                <a:sym typeface="Tahoma"/>
              </a:rPr>
              <a:t>Here, each country has a different number of</a:t>
            </a:r>
            <a:endParaRPr sz="2200">
              <a:latin typeface="Tahoma"/>
              <a:ea typeface="Tahoma"/>
              <a:cs typeface="Tahoma"/>
              <a:sym typeface="Tahoma"/>
            </a:endParaRPr>
          </a:p>
          <a:p>
            <a:pPr indent="0" lvl="0" marL="12700" marR="0" rtl="0" algn="l">
              <a:lnSpc>
                <a:spcPct val="100000"/>
              </a:lnSpc>
              <a:spcBef>
                <a:spcPts val="0"/>
              </a:spcBef>
              <a:spcAft>
                <a:spcPts val="0"/>
              </a:spcAft>
              <a:buNone/>
            </a:pPr>
            <a:r>
              <a:rPr lang="en-US" sz="2200">
                <a:latin typeface="Tahoma"/>
                <a:ea typeface="Tahoma"/>
                <a:cs typeface="Tahoma"/>
                <a:sym typeface="Tahoma"/>
              </a:rPr>
              <a:t>observations. The maximum number of cars are from the USA.</a:t>
            </a:r>
            <a:endParaRPr sz="2200">
              <a:latin typeface="Tahoma"/>
              <a:ea typeface="Tahoma"/>
              <a:cs typeface="Tahoma"/>
              <a:sym typeface="Tahoma"/>
            </a:endParaRPr>
          </a:p>
        </p:txBody>
      </p:sp>
      <p:sp>
        <p:nvSpPr>
          <p:cNvPr id="214" name="Google Shape;214;p30"/>
          <p:cNvSpPr txBox="1"/>
          <p:nvPr/>
        </p:nvSpPr>
        <p:spPr>
          <a:xfrm>
            <a:off x="519480" y="1584147"/>
            <a:ext cx="615505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We count the number of unique labels of the variable ‘origin’.</a:t>
            </a:r>
            <a:endParaRPr sz="1800">
              <a:latin typeface="Tahoma"/>
              <a:ea typeface="Tahoma"/>
              <a:cs typeface="Tahoma"/>
              <a:sym typeface="Tahoma"/>
            </a:endParaRPr>
          </a:p>
        </p:txBody>
      </p:sp>
      <p:sp>
        <p:nvSpPr>
          <p:cNvPr id="215" name="Google Shape;215;p30"/>
          <p:cNvSpPr txBox="1"/>
          <p:nvPr/>
        </p:nvSpPr>
        <p:spPr>
          <a:xfrm>
            <a:off x="4167632" y="3138677"/>
            <a:ext cx="1146810" cy="361315"/>
          </a:xfrm>
          <a:prstGeom prst="rect">
            <a:avLst/>
          </a:prstGeom>
          <a:noFill/>
          <a:ln>
            <a:noFill/>
          </a:ln>
        </p:spPr>
        <p:txBody>
          <a:bodyPr anchorCtr="0" anchor="t" bIns="0" lIns="0" spcFirstLastPara="1" rIns="0" wrap="square" tIns="12700">
            <a:spAutoFit/>
          </a:bodyPr>
          <a:lstStyle/>
          <a:p>
            <a:pPr indent="-198120" lvl="0" marL="210184" marR="5080" rtl="0" algn="l">
              <a:lnSpc>
                <a:spcPct val="100000"/>
              </a:lnSpc>
              <a:spcBef>
                <a:spcPts val="0"/>
              </a:spcBef>
              <a:spcAft>
                <a:spcPts val="0"/>
              </a:spcAft>
              <a:buNone/>
            </a:pPr>
            <a:r>
              <a:rPr lang="en-US" sz="1100">
                <a:solidFill>
                  <a:srgbClr val="24AAE1"/>
                </a:solidFill>
                <a:latin typeface="Tahoma"/>
                <a:ea typeface="Tahoma"/>
                <a:cs typeface="Tahoma"/>
                <a:sym typeface="Tahoma"/>
              </a:rPr>
              <a:t>Count the number  of elements</a:t>
            </a:r>
            <a:endParaRPr sz="1100">
              <a:latin typeface="Tahoma"/>
              <a:ea typeface="Tahoma"/>
              <a:cs typeface="Tahoma"/>
              <a:sym typeface="Tahoma"/>
            </a:endParaRPr>
          </a:p>
        </p:txBody>
      </p:sp>
      <p:sp>
        <p:nvSpPr>
          <p:cNvPr id="216" name="Google Shape;216;p30"/>
          <p:cNvSpPr txBox="1"/>
          <p:nvPr/>
        </p:nvSpPr>
        <p:spPr>
          <a:xfrm>
            <a:off x="7543927" y="2620772"/>
            <a:ext cx="1151255" cy="361315"/>
          </a:xfrm>
          <a:prstGeom prst="rect">
            <a:avLst/>
          </a:prstGeom>
          <a:noFill/>
          <a:ln>
            <a:noFill/>
          </a:ln>
        </p:spPr>
        <p:txBody>
          <a:bodyPr anchorCtr="0" anchor="t" bIns="0" lIns="0" spcFirstLastPara="1" rIns="0" wrap="square" tIns="12700">
            <a:spAutoFit/>
          </a:bodyPr>
          <a:lstStyle/>
          <a:p>
            <a:pPr indent="-131445" lvl="0" marL="143510" marR="5080" rtl="0" algn="l">
              <a:lnSpc>
                <a:spcPct val="100000"/>
              </a:lnSpc>
              <a:spcBef>
                <a:spcPts val="0"/>
              </a:spcBef>
              <a:spcAft>
                <a:spcPts val="0"/>
              </a:spcAft>
              <a:buNone/>
            </a:pPr>
            <a:r>
              <a:rPr lang="en-US" sz="1100">
                <a:solidFill>
                  <a:srgbClr val="24AAE1"/>
                </a:solidFill>
                <a:latin typeface="Tahoma"/>
                <a:ea typeface="Tahoma"/>
                <a:cs typeface="Tahoma"/>
                <a:sym typeface="Tahoma"/>
              </a:rPr>
              <a:t>Reset the index of  the dataframe</a:t>
            </a:r>
            <a:endParaRPr sz="1100">
              <a:latin typeface="Tahoma"/>
              <a:ea typeface="Tahoma"/>
              <a:cs typeface="Tahoma"/>
              <a:sym typeface="Tahoma"/>
            </a:endParaRPr>
          </a:p>
        </p:txBody>
      </p:sp>
      <p:sp>
        <p:nvSpPr>
          <p:cNvPr id="217" name="Google Shape;217;p30"/>
          <p:cNvSpPr/>
          <p:nvPr/>
        </p:nvSpPr>
        <p:spPr>
          <a:xfrm>
            <a:off x="4706112" y="2455163"/>
            <a:ext cx="2746375" cy="604520"/>
          </a:xfrm>
          <a:custGeom>
            <a:rect b="b" l="l" r="r" t="t"/>
            <a:pathLst>
              <a:path extrusionOk="0" h="604519" w="2746375">
                <a:moveTo>
                  <a:pt x="76200" y="76200"/>
                </a:moveTo>
                <a:lnTo>
                  <a:pt x="69850" y="63500"/>
                </a:lnTo>
                <a:lnTo>
                  <a:pt x="38100" y="0"/>
                </a:lnTo>
                <a:lnTo>
                  <a:pt x="0" y="76200"/>
                </a:lnTo>
                <a:lnTo>
                  <a:pt x="31750" y="76200"/>
                </a:lnTo>
                <a:lnTo>
                  <a:pt x="31750" y="604139"/>
                </a:lnTo>
                <a:lnTo>
                  <a:pt x="44450" y="604139"/>
                </a:lnTo>
                <a:lnTo>
                  <a:pt x="44450" y="76200"/>
                </a:lnTo>
                <a:lnTo>
                  <a:pt x="76200" y="76200"/>
                </a:lnTo>
                <a:close/>
              </a:path>
              <a:path extrusionOk="0" h="604519" w="2746375">
                <a:moveTo>
                  <a:pt x="2745994" y="354838"/>
                </a:moveTo>
                <a:lnTo>
                  <a:pt x="815594" y="354838"/>
                </a:lnTo>
                <a:lnTo>
                  <a:pt x="815594" y="109728"/>
                </a:lnTo>
                <a:lnTo>
                  <a:pt x="847344" y="109728"/>
                </a:lnTo>
                <a:lnTo>
                  <a:pt x="840994" y="97028"/>
                </a:lnTo>
                <a:lnTo>
                  <a:pt x="809244" y="33528"/>
                </a:lnTo>
                <a:lnTo>
                  <a:pt x="771144" y="109728"/>
                </a:lnTo>
                <a:lnTo>
                  <a:pt x="802894" y="109728"/>
                </a:lnTo>
                <a:lnTo>
                  <a:pt x="802894" y="364617"/>
                </a:lnTo>
                <a:lnTo>
                  <a:pt x="805688" y="367538"/>
                </a:lnTo>
                <a:lnTo>
                  <a:pt x="2745994" y="367538"/>
                </a:lnTo>
                <a:lnTo>
                  <a:pt x="2745994" y="361188"/>
                </a:lnTo>
                <a:lnTo>
                  <a:pt x="2745994" y="354838"/>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8" name="Google Shape;218;p3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0" r="0" t="0"/>
          <a:stretch/>
        </p:blipFill>
        <p:spPr>
          <a:xfrm>
            <a:off x="588263" y="2148839"/>
            <a:ext cx="7967472" cy="2103120"/>
          </a:xfrm>
          <a:prstGeom prst="rect">
            <a:avLst/>
          </a:prstGeom>
          <a:noFill/>
          <a:ln>
            <a:noFill/>
          </a:ln>
        </p:spPr>
      </p:pic>
      <p:sp>
        <p:nvSpPr>
          <p:cNvPr id="224" name="Google Shape;224;p31"/>
          <p:cNvSpPr txBox="1"/>
          <p:nvPr>
            <p:ph type="title"/>
          </p:nvPr>
        </p:nvSpPr>
        <p:spPr>
          <a:xfrm>
            <a:off x="500887" y="512191"/>
            <a:ext cx="32550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Understand the data</a:t>
            </a:r>
            <a:endParaRPr sz="2800"/>
          </a:p>
        </p:txBody>
      </p:sp>
      <p:sp>
        <p:nvSpPr>
          <p:cNvPr id="225" name="Google Shape;225;p31"/>
          <p:cNvSpPr txBox="1"/>
          <p:nvPr/>
        </p:nvSpPr>
        <p:spPr>
          <a:xfrm>
            <a:off x="519480" y="1584147"/>
            <a:ext cx="688022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We count the number of unique labels of the variable ‘performance’.</a:t>
            </a:r>
            <a:endParaRPr sz="1800">
              <a:latin typeface="Tahoma"/>
              <a:ea typeface="Tahoma"/>
              <a:cs typeface="Tahoma"/>
              <a:sym typeface="Tahoma"/>
            </a:endParaRPr>
          </a:p>
        </p:txBody>
      </p:sp>
      <p:sp>
        <p:nvSpPr>
          <p:cNvPr id="226" name="Google Shape;226;p31"/>
          <p:cNvSpPr txBox="1"/>
          <p:nvPr/>
        </p:nvSpPr>
        <p:spPr>
          <a:xfrm>
            <a:off x="583691" y="2144267"/>
            <a:ext cx="7976870" cy="211264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600">
              <a:latin typeface="Times New Roman"/>
              <a:ea typeface="Times New Roman"/>
              <a:cs typeface="Times New Roman"/>
              <a:sym typeface="Times New Roman"/>
            </a:endParaRPr>
          </a:p>
          <a:p>
            <a:pPr indent="0" lvl="0" marL="6751955" marR="0" rtl="0" algn="ctr">
              <a:lnSpc>
                <a:spcPct val="100000"/>
              </a:lnSpc>
              <a:spcBef>
                <a:spcPts val="0"/>
              </a:spcBef>
              <a:spcAft>
                <a:spcPts val="0"/>
              </a:spcAft>
              <a:buNone/>
            </a:pPr>
            <a:r>
              <a:rPr lang="en-US" sz="1100">
                <a:solidFill>
                  <a:srgbClr val="24AAE1"/>
                </a:solidFill>
                <a:latin typeface="Tahoma"/>
                <a:ea typeface="Tahoma"/>
                <a:cs typeface="Tahoma"/>
                <a:sym typeface="Tahoma"/>
              </a:rPr>
              <a:t>Reset the index</a:t>
            </a:r>
            <a:endParaRPr sz="1100">
              <a:latin typeface="Tahoma"/>
              <a:ea typeface="Tahoma"/>
              <a:cs typeface="Tahoma"/>
              <a:sym typeface="Tahoma"/>
            </a:endParaRPr>
          </a:p>
          <a:p>
            <a:pPr indent="0" lvl="0" marL="6753859" marR="0" rtl="0" algn="ctr">
              <a:lnSpc>
                <a:spcPct val="109090"/>
              </a:lnSpc>
              <a:spcBef>
                <a:spcPts val="0"/>
              </a:spcBef>
              <a:spcAft>
                <a:spcPts val="0"/>
              </a:spcAft>
              <a:buNone/>
            </a:pPr>
            <a:r>
              <a:rPr lang="en-US" sz="1100">
                <a:solidFill>
                  <a:srgbClr val="24AAE1"/>
                </a:solidFill>
                <a:latin typeface="Tahoma"/>
                <a:ea typeface="Tahoma"/>
                <a:cs typeface="Tahoma"/>
                <a:sym typeface="Tahoma"/>
              </a:rPr>
              <a:t>of the dataframe</a:t>
            </a:r>
            <a:endParaRPr sz="1100">
              <a:latin typeface="Tahoma"/>
              <a:ea typeface="Tahoma"/>
              <a:cs typeface="Tahoma"/>
              <a:sym typeface="Tahoma"/>
            </a:endParaRPr>
          </a:p>
          <a:p>
            <a:pPr indent="0" lvl="0" marL="2560955" marR="0" rtl="0" algn="ctr">
              <a:lnSpc>
                <a:spcPct val="109090"/>
              </a:lnSpc>
              <a:spcBef>
                <a:spcPts val="0"/>
              </a:spcBef>
              <a:spcAft>
                <a:spcPts val="0"/>
              </a:spcAft>
              <a:buNone/>
            </a:pPr>
            <a:r>
              <a:rPr lang="en-US" sz="1100">
                <a:solidFill>
                  <a:srgbClr val="24AAE1"/>
                </a:solidFill>
                <a:latin typeface="Tahoma"/>
                <a:ea typeface="Tahoma"/>
                <a:cs typeface="Tahoma"/>
                <a:sym typeface="Tahoma"/>
              </a:rPr>
              <a:t>Count the number</a:t>
            </a:r>
            <a:endParaRPr sz="1100">
              <a:latin typeface="Tahoma"/>
              <a:ea typeface="Tahoma"/>
              <a:cs typeface="Tahoma"/>
              <a:sym typeface="Tahoma"/>
            </a:endParaRPr>
          </a:p>
          <a:p>
            <a:pPr indent="0" lvl="0" marL="2563495" marR="0" rtl="0" algn="ctr">
              <a:lnSpc>
                <a:spcPct val="100000"/>
              </a:lnSpc>
              <a:spcBef>
                <a:spcPts val="0"/>
              </a:spcBef>
              <a:spcAft>
                <a:spcPts val="0"/>
              </a:spcAft>
              <a:buNone/>
            </a:pPr>
            <a:r>
              <a:rPr lang="en-US" sz="1100">
                <a:solidFill>
                  <a:srgbClr val="24AAE1"/>
                </a:solidFill>
                <a:latin typeface="Tahoma"/>
                <a:ea typeface="Tahoma"/>
                <a:cs typeface="Tahoma"/>
                <a:sym typeface="Tahoma"/>
              </a:rPr>
              <a:t>of elements</a:t>
            </a:r>
            <a:endParaRPr sz="1100">
              <a:latin typeface="Tahoma"/>
              <a:ea typeface="Tahoma"/>
              <a:cs typeface="Tahoma"/>
              <a:sym typeface="Tahoma"/>
            </a:endParaRPr>
          </a:p>
        </p:txBody>
      </p:sp>
      <p:sp>
        <p:nvSpPr>
          <p:cNvPr id="227" name="Google Shape;227;p31"/>
          <p:cNvSpPr/>
          <p:nvPr/>
        </p:nvSpPr>
        <p:spPr>
          <a:xfrm>
            <a:off x="5815584" y="2540507"/>
            <a:ext cx="1519555" cy="604520"/>
          </a:xfrm>
          <a:custGeom>
            <a:rect b="b" l="l" r="r" t="t"/>
            <a:pathLst>
              <a:path extrusionOk="0" h="604519" w="1519554">
                <a:moveTo>
                  <a:pt x="76200" y="76200"/>
                </a:moveTo>
                <a:lnTo>
                  <a:pt x="69850" y="63500"/>
                </a:lnTo>
                <a:lnTo>
                  <a:pt x="38100" y="0"/>
                </a:lnTo>
                <a:lnTo>
                  <a:pt x="0" y="76200"/>
                </a:lnTo>
                <a:lnTo>
                  <a:pt x="31750" y="76200"/>
                </a:lnTo>
                <a:lnTo>
                  <a:pt x="31750" y="604139"/>
                </a:lnTo>
                <a:lnTo>
                  <a:pt x="44450" y="604139"/>
                </a:lnTo>
                <a:lnTo>
                  <a:pt x="44450" y="76200"/>
                </a:lnTo>
                <a:lnTo>
                  <a:pt x="76200" y="76200"/>
                </a:lnTo>
                <a:close/>
              </a:path>
              <a:path extrusionOk="0" h="604519" w="1519554">
                <a:moveTo>
                  <a:pt x="1519555" y="525653"/>
                </a:moveTo>
                <a:lnTo>
                  <a:pt x="849122" y="525653"/>
                </a:lnTo>
                <a:lnTo>
                  <a:pt x="849122" y="100584"/>
                </a:lnTo>
                <a:lnTo>
                  <a:pt x="880872" y="100584"/>
                </a:lnTo>
                <a:lnTo>
                  <a:pt x="874522" y="87884"/>
                </a:lnTo>
                <a:lnTo>
                  <a:pt x="842772" y="24384"/>
                </a:lnTo>
                <a:lnTo>
                  <a:pt x="804672" y="100584"/>
                </a:lnTo>
                <a:lnTo>
                  <a:pt x="836422" y="100584"/>
                </a:lnTo>
                <a:lnTo>
                  <a:pt x="836422" y="535432"/>
                </a:lnTo>
                <a:lnTo>
                  <a:pt x="839216" y="538353"/>
                </a:lnTo>
                <a:lnTo>
                  <a:pt x="1519555" y="538353"/>
                </a:lnTo>
                <a:lnTo>
                  <a:pt x="1519555" y="532003"/>
                </a:lnTo>
                <a:lnTo>
                  <a:pt x="1519555" y="525653"/>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8" name="Google Shape;228;p3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500887" y="512191"/>
            <a:ext cx="1252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Bar plot</a:t>
            </a:r>
            <a:endParaRPr sz="2800"/>
          </a:p>
        </p:txBody>
      </p:sp>
      <p:sp>
        <p:nvSpPr>
          <p:cNvPr id="234" name="Google Shape;234;p32"/>
          <p:cNvSpPr txBox="1"/>
          <p:nvPr/>
        </p:nvSpPr>
        <p:spPr>
          <a:xfrm>
            <a:off x="519480" y="1645107"/>
            <a:ext cx="79375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Use the bar plot to visualize the frequency table for the variable ‘</a:t>
            </a:r>
            <a:r>
              <a:rPr lang="en-US" sz="1800">
                <a:latin typeface="Tahoma"/>
                <a:ea typeface="Tahoma"/>
                <a:cs typeface="Tahoma"/>
                <a:sym typeface="Tahoma"/>
              </a:rPr>
              <a:t>performance’</a:t>
            </a:r>
            <a:r>
              <a:rPr lang="en-US" sz="1800">
                <a:solidFill>
                  <a:srgbClr val="585858"/>
                </a:solidFill>
                <a:latin typeface="Tahoma"/>
                <a:ea typeface="Tahoma"/>
                <a:cs typeface="Tahoma"/>
                <a:sym typeface="Tahoma"/>
              </a:rPr>
              <a:t>.</a:t>
            </a:r>
            <a:endParaRPr sz="1800">
              <a:latin typeface="Tahoma"/>
              <a:ea typeface="Tahoma"/>
              <a:cs typeface="Tahoma"/>
              <a:sym typeface="Tahoma"/>
            </a:endParaRPr>
          </a:p>
        </p:txBody>
      </p:sp>
      <p:pic>
        <p:nvPicPr>
          <p:cNvPr id="235" name="Google Shape;235;p32"/>
          <p:cNvPicPr preferRelativeResize="0"/>
          <p:nvPr/>
        </p:nvPicPr>
        <p:blipFill rotWithShape="1">
          <a:blip r:embed="rId3">
            <a:alphaModFix/>
          </a:blip>
          <a:srcRect b="0" l="0" r="0" t="0"/>
          <a:stretch/>
        </p:blipFill>
        <p:spPr>
          <a:xfrm>
            <a:off x="1432560" y="2398775"/>
            <a:ext cx="6196584" cy="1822704"/>
          </a:xfrm>
          <a:prstGeom prst="rect">
            <a:avLst/>
          </a:prstGeom>
          <a:noFill/>
          <a:ln>
            <a:noFill/>
          </a:ln>
        </p:spPr>
      </p:pic>
      <p:sp>
        <p:nvSpPr>
          <p:cNvPr id="236" name="Google Shape;236;p32"/>
          <p:cNvSpPr txBox="1"/>
          <p:nvPr/>
        </p:nvSpPr>
        <p:spPr>
          <a:xfrm>
            <a:off x="1427988" y="2394203"/>
            <a:ext cx="6205855" cy="183197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1000">
              <a:latin typeface="Times New Roman"/>
              <a:ea typeface="Times New Roman"/>
              <a:cs typeface="Times New Roman"/>
              <a:sym typeface="Times New Roman"/>
            </a:endParaRPr>
          </a:p>
          <a:p>
            <a:pPr indent="0" lvl="0" marL="2664460" marR="1610995" rtl="0" algn="l">
              <a:lnSpc>
                <a:spcPct val="100000"/>
              </a:lnSpc>
              <a:spcBef>
                <a:spcPts val="0"/>
              </a:spcBef>
              <a:spcAft>
                <a:spcPts val="0"/>
              </a:spcAft>
              <a:buNone/>
            </a:pPr>
            <a:r>
              <a:rPr lang="en-US" sz="1100">
                <a:solidFill>
                  <a:srgbClr val="24AAE1"/>
                </a:solidFill>
                <a:latin typeface="Tahoma"/>
                <a:ea typeface="Tahoma"/>
                <a:cs typeface="Tahoma"/>
                <a:sym typeface="Tahoma"/>
              </a:rPr>
              <a:t>Changes the default settings of  matplotlib. This setting will be  applied to all the future plots in  the same notebook session</a:t>
            </a:r>
            <a:endParaRPr sz="1100">
              <a:latin typeface="Tahoma"/>
              <a:ea typeface="Tahoma"/>
              <a:cs typeface="Tahoma"/>
              <a:sym typeface="Tahoma"/>
            </a:endParaRPr>
          </a:p>
        </p:txBody>
      </p:sp>
      <p:sp>
        <p:nvSpPr>
          <p:cNvPr id="237" name="Google Shape;237;p32"/>
          <p:cNvSpPr/>
          <p:nvPr/>
        </p:nvSpPr>
        <p:spPr>
          <a:xfrm>
            <a:off x="4555235" y="2630423"/>
            <a:ext cx="549910" cy="715010"/>
          </a:xfrm>
          <a:custGeom>
            <a:rect b="b" l="l" r="r" t="t"/>
            <a:pathLst>
              <a:path extrusionOk="0" h="715010" w="549910">
                <a:moveTo>
                  <a:pt x="537210" y="38100"/>
                </a:moveTo>
                <a:lnTo>
                  <a:pt x="537210" y="714882"/>
                </a:lnTo>
                <a:lnTo>
                  <a:pt x="549910" y="714882"/>
                </a:lnTo>
                <a:lnTo>
                  <a:pt x="549910" y="44450"/>
                </a:lnTo>
                <a:lnTo>
                  <a:pt x="543560" y="44450"/>
                </a:lnTo>
                <a:lnTo>
                  <a:pt x="537210" y="38100"/>
                </a:lnTo>
                <a:close/>
              </a:path>
              <a:path extrusionOk="0" h="715010" w="549910">
                <a:moveTo>
                  <a:pt x="76200" y="0"/>
                </a:moveTo>
                <a:lnTo>
                  <a:pt x="0" y="38100"/>
                </a:lnTo>
                <a:lnTo>
                  <a:pt x="76200" y="76200"/>
                </a:lnTo>
                <a:lnTo>
                  <a:pt x="76200" y="44450"/>
                </a:lnTo>
                <a:lnTo>
                  <a:pt x="63500" y="44450"/>
                </a:lnTo>
                <a:lnTo>
                  <a:pt x="63500" y="31750"/>
                </a:lnTo>
                <a:lnTo>
                  <a:pt x="76200" y="31750"/>
                </a:lnTo>
                <a:lnTo>
                  <a:pt x="76200" y="0"/>
                </a:lnTo>
                <a:close/>
              </a:path>
              <a:path extrusionOk="0" h="715010" w="549910">
                <a:moveTo>
                  <a:pt x="76200" y="31750"/>
                </a:moveTo>
                <a:lnTo>
                  <a:pt x="63500" y="31750"/>
                </a:lnTo>
                <a:lnTo>
                  <a:pt x="63500" y="44450"/>
                </a:lnTo>
                <a:lnTo>
                  <a:pt x="76200" y="44450"/>
                </a:lnTo>
                <a:lnTo>
                  <a:pt x="76200" y="31750"/>
                </a:lnTo>
                <a:close/>
              </a:path>
              <a:path extrusionOk="0" h="715010" w="549910">
                <a:moveTo>
                  <a:pt x="547115" y="31750"/>
                </a:moveTo>
                <a:lnTo>
                  <a:pt x="76200" y="31750"/>
                </a:lnTo>
                <a:lnTo>
                  <a:pt x="76200" y="44450"/>
                </a:lnTo>
                <a:lnTo>
                  <a:pt x="537210" y="44450"/>
                </a:lnTo>
                <a:lnTo>
                  <a:pt x="537210" y="38100"/>
                </a:lnTo>
                <a:lnTo>
                  <a:pt x="549910" y="38100"/>
                </a:lnTo>
                <a:lnTo>
                  <a:pt x="549910" y="34543"/>
                </a:lnTo>
                <a:lnTo>
                  <a:pt x="547115" y="31750"/>
                </a:lnTo>
                <a:close/>
              </a:path>
              <a:path extrusionOk="0" h="715010" w="549910">
                <a:moveTo>
                  <a:pt x="549910" y="38100"/>
                </a:moveTo>
                <a:lnTo>
                  <a:pt x="537210" y="38100"/>
                </a:lnTo>
                <a:lnTo>
                  <a:pt x="543560" y="44450"/>
                </a:lnTo>
                <a:lnTo>
                  <a:pt x="549910" y="44450"/>
                </a:lnTo>
                <a:lnTo>
                  <a:pt x="549910" y="38100"/>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3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500887" y="512191"/>
            <a:ext cx="1252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Bar plot</a:t>
            </a:r>
            <a:endParaRPr sz="2800"/>
          </a:p>
        </p:txBody>
      </p:sp>
      <p:sp>
        <p:nvSpPr>
          <p:cNvPr id="244" name="Google Shape;244;p33"/>
          <p:cNvSpPr txBox="1"/>
          <p:nvPr/>
        </p:nvSpPr>
        <p:spPr>
          <a:xfrm>
            <a:off x="519480" y="2254961"/>
            <a:ext cx="3868420" cy="139890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count of cars with  ‘Good’ performance is highest. Cars  with ‘Average’ and ‘Excellent’  performance are nearly equal in the  number.</a:t>
            </a:r>
            <a:endParaRPr sz="1800">
              <a:latin typeface="Tahoma"/>
              <a:ea typeface="Tahoma"/>
              <a:cs typeface="Tahoma"/>
              <a:sym typeface="Tahoma"/>
            </a:endParaRPr>
          </a:p>
        </p:txBody>
      </p:sp>
      <p:grpSp>
        <p:nvGrpSpPr>
          <p:cNvPr id="245" name="Google Shape;245;p33"/>
          <p:cNvGrpSpPr/>
          <p:nvPr/>
        </p:nvGrpSpPr>
        <p:grpSpPr>
          <a:xfrm>
            <a:off x="5216651" y="1568195"/>
            <a:ext cx="3221990" cy="2865120"/>
            <a:chOff x="5216651" y="1568195"/>
            <a:chExt cx="3221990" cy="2865120"/>
          </a:xfrm>
        </p:grpSpPr>
        <p:pic>
          <p:nvPicPr>
            <p:cNvPr id="246" name="Google Shape;246;p33"/>
            <p:cNvPicPr preferRelativeResize="0"/>
            <p:nvPr/>
          </p:nvPicPr>
          <p:blipFill rotWithShape="1">
            <a:blip r:embed="rId3">
              <a:alphaModFix/>
            </a:blip>
            <a:srcRect b="0" l="0" r="0" t="0"/>
            <a:stretch/>
          </p:blipFill>
          <p:spPr>
            <a:xfrm>
              <a:off x="5371262" y="1634551"/>
              <a:ext cx="2850734" cy="2700290"/>
            </a:xfrm>
            <a:prstGeom prst="rect">
              <a:avLst/>
            </a:prstGeom>
            <a:noFill/>
            <a:ln>
              <a:noFill/>
            </a:ln>
          </p:spPr>
        </p:pic>
        <p:sp>
          <p:nvSpPr>
            <p:cNvPr id="247" name="Google Shape;247;p33"/>
            <p:cNvSpPr/>
            <p:nvPr/>
          </p:nvSpPr>
          <p:spPr>
            <a:xfrm>
              <a:off x="5216651" y="1568195"/>
              <a:ext cx="3221990" cy="2865120"/>
            </a:xfrm>
            <a:custGeom>
              <a:rect b="b" l="l" r="r" t="t"/>
              <a:pathLst>
                <a:path extrusionOk="0" h="2865120" w="3221990">
                  <a:moveTo>
                    <a:pt x="0" y="2865120"/>
                  </a:moveTo>
                  <a:lnTo>
                    <a:pt x="3221736" y="2865120"/>
                  </a:lnTo>
                  <a:lnTo>
                    <a:pt x="3221736" y="0"/>
                  </a:lnTo>
                  <a:lnTo>
                    <a:pt x="0" y="0"/>
                  </a:lnTo>
                  <a:lnTo>
                    <a:pt x="0" y="286512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8" name="Google Shape;248;p3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nvSpPr>
        <p:spPr>
          <a:xfrm>
            <a:off x="1191260" y="2653029"/>
            <a:ext cx="66668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What other univariate analysis can you do on the other variables?</a:t>
            </a:r>
            <a:endParaRPr sz="1800">
              <a:latin typeface="Tahoma"/>
              <a:ea typeface="Tahoma"/>
              <a:cs typeface="Tahoma"/>
              <a:sym typeface="Tahoma"/>
            </a:endParaRPr>
          </a:p>
        </p:txBody>
      </p:sp>
      <p:sp>
        <p:nvSpPr>
          <p:cNvPr id="254" name="Google Shape;254;p3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500887" y="512191"/>
            <a:ext cx="5803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Visualize numeric univariate variable</a:t>
            </a:r>
            <a:endParaRPr sz="2800"/>
          </a:p>
        </p:txBody>
      </p:sp>
      <p:sp>
        <p:nvSpPr>
          <p:cNvPr id="260" name="Google Shape;260;p3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261" name="Google Shape;261;p35"/>
          <p:cNvSpPr txBox="1"/>
          <p:nvPr/>
        </p:nvSpPr>
        <p:spPr>
          <a:xfrm>
            <a:off x="519480" y="2408047"/>
            <a:ext cx="814641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Different type of plots </a:t>
            </a:r>
            <a:r>
              <a:rPr lang="en-US" sz="1800">
                <a:solidFill>
                  <a:srgbClr val="585858"/>
                </a:solidFill>
                <a:latin typeface="Tahoma"/>
                <a:ea typeface="Tahoma"/>
                <a:cs typeface="Tahoma"/>
                <a:sym typeface="Tahoma"/>
              </a:rPr>
              <a:t>(such as </a:t>
            </a:r>
            <a:r>
              <a:rPr lang="en-US" sz="1800">
                <a:solidFill>
                  <a:srgbClr val="24AAE1"/>
                </a:solidFill>
                <a:latin typeface="Tahoma"/>
                <a:ea typeface="Tahoma"/>
                <a:cs typeface="Tahoma"/>
                <a:sym typeface="Tahoma"/>
              </a:rPr>
              <a:t>histogram, distribution plot</a:t>
            </a:r>
            <a:r>
              <a:rPr lang="en-US" sz="1800">
                <a:solidFill>
                  <a:srgbClr val="585858"/>
                </a:solidFill>
                <a:latin typeface="Tahoma"/>
                <a:ea typeface="Tahoma"/>
                <a:cs typeface="Tahoma"/>
                <a:sym typeface="Tahoma"/>
              </a:rPr>
              <a:t>) </a:t>
            </a:r>
            <a:r>
              <a:rPr lang="en-US" sz="1800">
                <a:latin typeface="Tahoma"/>
                <a:ea typeface="Tahoma"/>
                <a:cs typeface="Tahoma"/>
                <a:sym typeface="Tahoma"/>
              </a:rPr>
              <a:t>can be used to check</a:t>
            </a:r>
            <a:endParaRPr sz="1800">
              <a:latin typeface="Tahoma"/>
              <a:ea typeface="Tahoma"/>
              <a:cs typeface="Tahoma"/>
              <a:sym typeface="Tahoma"/>
            </a:endParaRPr>
          </a:p>
          <a:p>
            <a:pPr indent="0" lvl="0" marL="12700" marR="0" rtl="0" algn="l">
              <a:lnSpc>
                <a:spcPct val="100000"/>
              </a:lnSpc>
              <a:spcBef>
                <a:spcPts val="0"/>
              </a:spcBef>
              <a:spcAft>
                <a:spcPts val="0"/>
              </a:spcAft>
              <a:buNone/>
            </a:pPr>
            <a:r>
              <a:rPr lang="en-US" sz="1800">
                <a:latin typeface="Tahoma"/>
                <a:ea typeface="Tahoma"/>
                <a:cs typeface="Tahoma"/>
                <a:sym typeface="Tahoma"/>
              </a:rPr>
              <a:t>the distribution of the </a:t>
            </a:r>
            <a:r>
              <a:rPr lang="en-US" sz="1800">
                <a:solidFill>
                  <a:srgbClr val="24AAE1"/>
                </a:solidFill>
                <a:latin typeface="Tahoma"/>
                <a:ea typeface="Tahoma"/>
                <a:cs typeface="Tahoma"/>
                <a:sym typeface="Tahoma"/>
              </a:rPr>
              <a:t>univariate variable</a:t>
            </a:r>
            <a:r>
              <a:rPr lang="en-US" sz="1800">
                <a:latin typeface="Tahoma"/>
                <a:ea typeface="Tahoma"/>
                <a:cs typeface="Tahoma"/>
                <a:sym typeface="Tahoma"/>
              </a:rPr>
              <a:t>.</a:t>
            </a:r>
            <a:endParaRPr sz="18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500887" y="512191"/>
            <a:ext cx="12540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Agenda</a:t>
            </a:r>
            <a:endParaRPr sz="2800"/>
          </a:p>
        </p:txBody>
      </p:sp>
      <p:sp>
        <p:nvSpPr>
          <p:cNvPr id="83" name="Google Shape;83;p1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84" name="Google Shape;84;p18"/>
          <p:cNvSpPr txBox="1"/>
          <p:nvPr/>
        </p:nvSpPr>
        <p:spPr>
          <a:xfrm>
            <a:off x="1098600" y="1307414"/>
            <a:ext cx="2426335" cy="1858645"/>
          </a:xfrm>
          <a:prstGeom prst="rect">
            <a:avLst/>
          </a:prstGeom>
          <a:noFill/>
          <a:ln>
            <a:noFill/>
          </a:ln>
        </p:spPr>
        <p:txBody>
          <a:bodyPr anchorCtr="0" anchor="t" bIns="0" lIns="0" spcFirstLastPara="1" rIns="0" wrap="square" tIns="12700">
            <a:spAutoFit/>
          </a:bodyPr>
          <a:lstStyle/>
          <a:p>
            <a:pPr indent="-317500" lvl="0" marL="329565" marR="0" rtl="0" algn="l">
              <a:lnSpc>
                <a:spcPct val="100000"/>
              </a:lnSpc>
              <a:spcBef>
                <a:spcPts val="0"/>
              </a:spcBef>
              <a:spcAft>
                <a:spcPts val="0"/>
              </a:spcAft>
              <a:buClr>
                <a:srgbClr val="585858"/>
              </a:buClr>
              <a:buSzPts val="1400"/>
              <a:buFont typeface="Tahoma"/>
              <a:buChar char="○"/>
            </a:pPr>
            <a:r>
              <a:rPr b="0" i="0" lang="en-US" sz="1800" u="none" cap="none" strike="noStrike">
                <a:solidFill>
                  <a:srgbClr val="585858"/>
                </a:solidFill>
                <a:latin typeface="Tahoma"/>
                <a:ea typeface="Tahoma"/>
                <a:cs typeface="Tahoma"/>
                <a:sym typeface="Tahoma"/>
              </a:rPr>
              <a:t>Univariate Analysis</a:t>
            </a:r>
            <a:endParaRPr b="0" i="0" sz="1800" u="none" cap="none" strike="noStrike">
              <a:latin typeface="Tahoma"/>
              <a:ea typeface="Tahoma"/>
              <a:cs typeface="Tahoma"/>
              <a:sym typeface="Tahoma"/>
            </a:endParaRPr>
          </a:p>
          <a:p>
            <a:pPr indent="0" lvl="0" marL="0" marR="0" rtl="0" algn="l">
              <a:lnSpc>
                <a:spcPct val="100000"/>
              </a:lnSpc>
              <a:spcBef>
                <a:spcPts val="50"/>
              </a:spcBef>
              <a:spcAft>
                <a:spcPts val="0"/>
              </a:spcAft>
              <a:buClr>
                <a:srgbClr val="585858"/>
              </a:buClr>
              <a:buSzPts val="1550"/>
              <a:buFont typeface="Tahoma"/>
              <a:buNone/>
            </a:pPr>
            <a:r>
              <a:t/>
            </a:r>
            <a:endParaRPr b="0" i="0" sz="1550" u="none" cap="none" strike="noStrike">
              <a:latin typeface="Tahoma"/>
              <a:ea typeface="Tahoma"/>
              <a:cs typeface="Tahoma"/>
              <a:sym typeface="Tahoma"/>
            </a:endParaRPr>
          </a:p>
          <a:p>
            <a:pPr indent="-317500" lvl="0" marL="329565" marR="0" rtl="0" algn="l">
              <a:lnSpc>
                <a:spcPct val="100000"/>
              </a:lnSpc>
              <a:spcBef>
                <a:spcPts val="0"/>
              </a:spcBef>
              <a:spcAft>
                <a:spcPts val="0"/>
              </a:spcAft>
              <a:buClr>
                <a:srgbClr val="585858"/>
              </a:buClr>
              <a:buSzPts val="1400"/>
              <a:buFont typeface="Tahoma"/>
              <a:buChar char="○"/>
            </a:pPr>
            <a:r>
              <a:rPr b="0" i="0" lang="en-US" sz="1800" u="none" cap="none" strike="noStrike">
                <a:solidFill>
                  <a:srgbClr val="585858"/>
                </a:solidFill>
                <a:latin typeface="Tahoma"/>
                <a:ea typeface="Tahoma"/>
                <a:cs typeface="Tahoma"/>
                <a:sym typeface="Tahoma"/>
              </a:rPr>
              <a:t>Bivariate Analysis</a:t>
            </a:r>
            <a:endParaRPr b="0" i="0" sz="1800" u="none" cap="none" strike="noStrike">
              <a:latin typeface="Tahoma"/>
              <a:ea typeface="Tahoma"/>
              <a:cs typeface="Tahoma"/>
              <a:sym typeface="Tahoma"/>
            </a:endParaRPr>
          </a:p>
          <a:p>
            <a:pPr indent="0" lvl="0" marL="0" marR="0" rtl="0" algn="l">
              <a:lnSpc>
                <a:spcPct val="100000"/>
              </a:lnSpc>
              <a:spcBef>
                <a:spcPts val="15"/>
              </a:spcBef>
              <a:spcAft>
                <a:spcPts val="0"/>
              </a:spcAft>
              <a:buClr>
                <a:srgbClr val="585858"/>
              </a:buClr>
              <a:buSzPts val="1600"/>
              <a:buFont typeface="Tahoma"/>
              <a:buNone/>
            </a:pPr>
            <a:r>
              <a:t/>
            </a:r>
            <a:endParaRPr b="0" i="0" sz="1600" u="none" cap="none" strike="noStrike">
              <a:latin typeface="Tahoma"/>
              <a:ea typeface="Tahoma"/>
              <a:cs typeface="Tahoma"/>
              <a:sym typeface="Tahoma"/>
            </a:endParaRPr>
          </a:p>
          <a:p>
            <a:pPr indent="-317500" lvl="0" marL="329565" marR="0" rtl="0" algn="l">
              <a:lnSpc>
                <a:spcPct val="100000"/>
              </a:lnSpc>
              <a:spcBef>
                <a:spcPts val="5"/>
              </a:spcBef>
              <a:spcAft>
                <a:spcPts val="0"/>
              </a:spcAft>
              <a:buClr>
                <a:srgbClr val="585858"/>
              </a:buClr>
              <a:buSzPts val="1400"/>
              <a:buFont typeface="Tahoma"/>
              <a:buChar char="○"/>
            </a:pPr>
            <a:r>
              <a:rPr b="0" i="0" lang="en-US" sz="1800" u="none" cap="none" strike="noStrike">
                <a:solidFill>
                  <a:srgbClr val="585858"/>
                </a:solidFill>
                <a:latin typeface="Tahoma"/>
                <a:ea typeface="Tahoma"/>
                <a:cs typeface="Tahoma"/>
                <a:sym typeface="Tahoma"/>
              </a:rPr>
              <a:t>Multivariate Analysis</a:t>
            </a:r>
            <a:endParaRPr b="0" i="0" sz="1800" u="none" cap="none" strike="noStrike">
              <a:latin typeface="Tahoma"/>
              <a:ea typeface="Tahoma"/>
              <a:cs typeface="Tahoma"/>
              <a:sym typeface="Tahoma"/>
            </a:endParaRPr>
          </a:p>
          <a:p>
            <a:pPr indent="0" lvl="0" marL="0" marR="0" rtl="0" algn="l">
              <a:lnSpc>
                <a:spcPct val="100000"/>
              </a:lnSpc>
              <a:spcBef>
                <a:spcPts val="50"/>
              </a:spcBef>
              <a:spcAft>
                <a:spcPts val="0"/>
              </a:spcAft>
              <a:buClr>
                <a:srgbClr val="585858"/>
              </a:buClr>
              <a:buSzPts val="1550"/>
              <a:buFont typeface="Tahoma"/>
              <a:buNone/>
            </a:pPr>
            <a:r>
              <a:t/>
            </a:r>
            <a:endParaRPr b="0" i="0" sz="1550" u="none" cap="none" strike="noStrike">
              <a:latin typeface="Tahoma"/>
              <a:ea typeface="Tahoma"/>
              <a:cs typeface="Tahoma"/>
              <a:sym typeface="Tahoma"/>
            </a:endParaRPr>
          </a:p>
          <a:p>
            <a:pPr indent="-317500" lvl="0" marL="329565" marR="0" rtl="0" algn="l">
              <a:lnSpc>
                <a:spcPct val="100000"/>
              </a:lnSpc>
              <a:spcBef>
                <a:spcPts val="0"/>
              </a:spcBef>
              <a:spcAft>
                <a:spcPts val="0"/>
              </a:spcAft>
              <a:buClr>
                <a:srgbClr val="585858"/>
              </a:buClr>
              <a:buSzPts val="1400"/>
              <a:buFont typeface="Tahoma"/>
              <a:buChar char="○"/>
            </a:pPr>
            <a:r>
              <a:rPr b="0" i="0" lang="en-US" sz="1800" u="none" cap="none" strike="noStrike">
                <a:solidFill>
                  <a:srgbClr val="585858"/>
                </a:solidFill>
                <a:latin typeface="Tahoma"/>
                <a:ea typeface="Tahoma"/>
                <a:cs typeface="Tahoma"/>
                <a:sym typeface="Tahoma"/>
              </a:rPr>
              <a:t>Visualization</a:t>
            </a:r>
            <a:endParaRPr b="0" i="0" sz="1800" u="none" cap="none" strike="noStrike">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500887" y="512191"/>
            <a:ext cx="3013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Univariate analysis</a:t>
            </a:r>
            <a:endParaRPr sz="2800"/>
          </a:p>
        </p:txBody>
      </p:sp>
      <p:sp>
        <p:nvSpPr>
          <p:cNvPr id="267" name="Google Shape;267;p36"/>
          <p:cNvSpPr txBox="1"/>
          <p:nvPr/>
        </p:nvSpPr>
        <p:spPr>
          <a:xfrm>
            <a:off x="628904" y="1834641"/>
            <a:ext cx="6470650" cy="848994"/>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SzPts val="1600"/>
              <a:buFont typeface="Tahoma"/>
              <a:buChar char="●"/>
            </a:pPr>
            <a:r>
              <a:rPr lang="en-US" sz="1800">
                <a:latin typeface="Tahoma"/>
                <a:ea typeface="Tahoma"/>
                <a:cs typeface="Tahoma"/>
                <a:sym typeface="Tahoma"/>
              </a:rPr>
              <a:t>Consider the variable ‘acceleration’</a:t>
            </a:r>
            <a:endParaRPr sz="1800">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sz="1750">
              <a:latin typeface="Tahoma"/>
              <a:ea typeface="Tahoma"/>
              <a:cs typeface="Tahoma"/>
              <a:sym typeface="Tahoma"/>
            </a:endParaRPr>
          </a:p>
          <a:p>
            <a:pPr indent="-329565" lvl="0" marL="341630" marR="0" rtl="0" algn="l">
              <a:lnSpc>
                <a:spcPct val="100000"/>
              </a:lnSpc>
              <a:spcBef>
                <a:spcPts val="0"/>
              </a:spcBef>
              <a:spcAft>
                <a:spcPts val="0"/>
              </a:spcAft>
              <a:buSzPts val="1600"/>
              <a:buFont typeface="Tahoma"/>
              <a:buChar char="●"/>
            </a:pPr>
            <a:r>
              <a:rPr lang="en-US" sz="1800">
                <a:latin typeface="Tahoma"/>
                <a:ea typeface="Tahoma"/>
                <a:cs typeface="Tahoma"/>
                <a:sym typeface="Tahoma"/>
              </a:rPr>
              <a:t>Check the number of observations in the data using the len()</a:t>
            </a:r>
            <a:endParaRPr sz="1800">
              <a:latin typeface="Tahoma"/>
              <a:ea typeface="Tahoma"/>
              <a:cs typeface="Tahoma"/>
              <a:sym typeface="Tahoma"/>
            </a:endParaRPr>
          </a:p>
        </p:txBody>
      </p:sp>
      <p:grpSp>
        <p:nvGrpSpPr>
          <p:cNvPr id="268" name="Google Shape;268;p36"/>
          <p:cNvGrpSpPr/>
          <p:nvPr/>
        </p:nvGrpSpPr>
        <p:grpSpPr>
          <a:xfrm>
            <a:off x="2488692" y="2695955"/>
            <a:ext cx="4279900" cy="1216660"/>
            <a:chOff x="2488692" y="2695955"/>
            <a:chExt cx="4279900" cy="1216660"/>
          </a:xfrm>
        </p:grpSpPr>
        <p:pic>
          <p:nvPicPr>
            <p:cNvPr id="269" name="Google Shape;269;p36"/>
            <p:cNvPicPr preferRelativeResize="0"/>
            <p:nvPr/>
          </p:nvPicPr>
          <p:blipFill rotWithShape="1">
            <a:blip r:embed="rId3">
              <a:alphaModFix/>
            </a:blip>
            <a:srcRect b="0" l="0" r="0" t="0"/>
            <a:stretch/>
          </p:blipFill>
          <p:spPr>
            <a:xfrm>
              <a:off x="2555409" y="2753778"/>
              <a:ext cx="4208103" cy="1042819"/>
            </a:xfrm>
            <a:prstGeom prst="rect">
              <a:avLst/>
            </a:prstGeom>
            <a:noFill/>
            <a:ln>
              <a:noFill/>
            </a:ln>
          </p:spPr>
        </p:pic>
        <p:sp>
          <p:nvSpPr>
            <p:cNvPr id="270" name="Google Shape;270;p36"/>
            <p:cNvSpPr/>
            <p:nvPr/>
          </p:nvSpPr>
          <p:spPr>
            <a:xfrm>
              <a:off x="2488692" y="2695955"/>
              <a:ext cx="4279900" cy="1216660"/>
            </a:xfrm>
            <a:custGeom>
              <a:rect b="b" l="l" r="r" t="t"/>
              <a:pathLst>
                <a:path extrusionOk="0" h="1216660" w="4279900">
                  <a:moveTo>
                    <a:pt x="0" y="1216152"/>
                  </a:moveTo>
                  <a:lnTo>
                    <a:pt x="4279391" y="1216152"/>
                  </a:lnTo>
                  <a:lnTo>
                    <a:pt x="4279391" y="0"/>
                  </a:lnTo>
                  <a:lnTo>
                    <a:pt x="0" y="0"/>
                  </a:lnTo>
                  <a:lnTo>
                    <a:pt x="0" y="1216152"/>
                  </a:lnTo>
                  <a:close/>
                </a:path>
              </a:pathLst>
            </a:custGeom>
            <a:noFill/>
            <a:ln cap="flat" cmpd="sng" w="9525">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1" name="Google Shape;271;p36"/>
          <p:cNvSpPr txBox="1"/>
          <p:nvPr/>
        </p:nvSpPr>
        <p:spPr>
          <a:xfrm>
            <a:off x="500887" y="4331309"/>
            <a:ext cx="5520690"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latin typeface="Arial"/>
                <a:ea typeface="Arial"/>
                <a:cs typeface="Arial"/>
                <a:sym typeface="Arial"/>
              </a:rPr>
              <a:t>Interpretation: </a:t>
            </a:r>
            <a:r>
              <a:rPr lang="en-US" sz="1600">
                <a:latin typeface="Tahoma"/>
                <a:ea typeface="Tahoma"/>
                <a:cs typeface="Tahoma"/>
                <a:sym typeface="Tahoma"/>
              </a:rPr>
              <a:t>There are 398 observations in ‘acceleration’.</a:t>
            </a:r>
            <a:endParaRPr sz="1600">
              <a:latin typeface="Tahoma"/>
              <a:ea typeface="Tahoma"/>
              <a:cs typeface="Tahoma"/>
              <a:sym typeface="Tahoma"/>
            </a:endParaRPr>
          </a:p>
        </p:txBody>
      </p:sp>
      <p:sp>
        <p:nvSpPr>
          <p:cNvPr id="272" name="Google Shape;272;p3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500887" y="512191"/>
            <a:ext cx="4617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What does histogram tell us?</a:t>
            </a:r>
            <a:endParaRPr sz="2800"/>
          </a:p>
        </p:txBody>
      </p:sp>
      <p:sp>
        <p:nvSpPr>
          <p:cNvPr id="278" name="Google Shape;278;p3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279" name="Google Shape;279;p37"/>
          <p:cNvSpPr txBox="1"/>
          <p:nvPr/>
        </p:nvSpPr>
        <p:spPr>
          <a:xfrm>
            <a:off x="647496" y="1645107"/>
            <a:ext cx="7991475" cy="2008505"/>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24AAE1"/>
                </a:solidFill>
                <a:latin typeface="Tahoma"/>
                <a:ea typeface="Tahoma"/>
                <a:cs typeface="Tahoma"/>
                <a:sym typeface="Tahoma"/>
              </a:rPr>
              <a:t>Histograms </a:t>
            </a:r>
            <a:r>
              <a:rPr lang="en-US" sz="1800">
                <a:latin typeface="Tahoma"/>
                <a:ea typeface="Tahoma"/>
                <a:cs typeface="Tahoma"/>
                <a:sym typeface="Tahoma"/>
              </a:rPr>
              <a:t>considers four main aspects of data viz., </a:t>
            </a:r>
            <a:r>
              <a:rPr lang="en-US" sz="1800">
                <a:solidFill>
                  <a:srgbClr val="24AAE1"/>
                </a:solidFill>
                <a:latin typeface="Tahoma"/>
                <a:ea typeface="Tahoma"/>
                <a:cs typeface="Tahoma"/>
                <a:sym typeface="Tahoma"/>
              </a:rPr>
              <a:t>shape, center, spread,</a:t>
            </a:r>
            <a:endParaRPr sz="1800">
              <a:latin typeface="Tahoma"/>
              <a:ea typeface="Tahoma"/>
              <a:cs typeface="Tahoma"/>
              <a:sym typeface="Tahoma"/>
            </a:endParaRPr>
          </a:p>
          <a:p>
            <a:pPr indent="0" lvl="0" marL="341630" marR="0" rtl="0" algn="l">
              <a:lnSpc>
                <a:spcPct val="100000"/>
              </a:lnSpc>
              <a:spcBef>
                <a:spcPts val="5"/>
              </a:spcBef>
              <a:spcAft>
                <a:spcPts val="0"/>
              </a:spcAft>
              <a:buNone/>
            </a:pPr>
            <a:r>
              <a:rPr lang="en-US" sz="1800">
                <a:solidFill>
                  <a:srgbClr val="24AAE1"/>
                </a:solidFill>
                <a:latin typeface="Tahoma"/>
                <a:ea typeface="Tahoma"/>
                <a:cs typeface="Tahoma"/>
                <a:sym typeface="Tahoma"/>
              </a:rPr>
              <a:t>and outliers</a:t>
            </a:r>
            <a:endParaRPr sz="1800">
              <a:latin typeface="Tahoma"/>
              <a:ea typeface="Tahoma"/>
              <a:cs typeface="Tahoma"/>
              <a:sym typeface="Tahoma"/>
            </a:endParaRPr>
          </a:p>
          <a:p>
            <a:pPr indent="-329565" lvl="0" marL="341630" marR="0" rtl="0" algn="l">
              <a:lnSpc>
                <a:spcPct val="100000"/>
              </a:lnSpc>
              <a:spcBef>
                <a:spcPts val="1610"/>
              </a:spcBef>
              <a:spcAft>
                <a:spcPts val="0"/>
              </a:spcAft>
              <a:buSzPts val="1600"/>
              <a:buFont typeface="Tahoma"/>
              <a:buChar char="●"/>
            </a:pPr>
            <a:r>
              <a:rPr lang="en-US" sz="1800">
                <a:latin typeface="Tahoma"/>
                <a:ea typeface="Tahoma"/>
                <a:cs typeface="Tahoma"/>
                <a:sym typeface="Tahoma"/>
              </a:rPr>
              <a:t>Shape can be </a:t>
            </a:r>
            <a:r>
              <a:rPr lang="en-US" sz="1800">
                <a:solidFill>
                  <a:srgbClr val="24AAE1"/>
                </a:solidFill>
                <a:latin typeface="Tahoma"/>
                <a:ea typeface="Tahoma"/>
                <a:cs typeface="Tahoma"/>
                <a:sym typeface="Tahoma"/>
              </a:rPr>
              <a:t>symmetric, skewed, or have multiple peaks</a:t>
            </a:r>
            <a:endParaRPr sz="1800">
              <a:latin typeface="Tahoma"/>
              <a:ea typeface="Tahoma"/>
              <a:cs typeface="Tahoma"/>
              <a:sym typeface="Tahoma"/>
            </a:endParaRPr>
          </a:p>
          <a:p>
            <a:pPr indent="-329565" lvl="0" marL="341630" marR="0" rtl="0" algn="l">
              <a:lnSpc>
                <a:spcPct val="100000"/>
              </a:lnSpc>
              <a:spcBef>
                <a:spcPts val="1585"/>
              </a:spcBef>
              <a:spcAft>
                <a:spcPts val="0"/>
              </a:spcAft>
              <a:buSzPts val="1600"/>
              <a:buFont typeface="Tahoma"/>
              <a:buChar char="●"/>
            </a:pPr>
            <a:r>
              <a:rPr lang="en-US" sz="1800">
                <a:latin typeface="Tahoma"/>
                <a:ea typeface="Tahoma"/>
                <a:cs typeface="Tahoma"/>
                <a:sym typeface="Tahoma"/>
              </a:rPr>
              <a:t>Center refers to the mean or median</a:t>
            </a:r>
            <a:endParaRPr sz="1800">
              <a:latin typeface="Tahoma"/>
              <a:ea typeface="Tahoma"/>
              <a:cs typeface="Tahoma"/>
              <a:sym typeface="Tahoma"/>
            </a:endParaRPr>
          </a:p>
          <a:p>
            <a:pPr indent="-329565" lvl="0" marL="341630" marR="0" rtl="0" algn="l">
              <a:lnSpc>
                <a:spcPct val="100000"/>
              </a:lnSpc>
              <a:spcBef>
                <a:spcPts val="1610"/>
              </a:spcBef>
              <a:spcAft>
                <a:spcPts val="0"/>
              </a:spcAft>
              <a:buSzPts val="1600"/>
              <a:buFont typeface="Tahoma"/>
              <a:buChar char="●"/>
            </a:pPr>
            <a:r>
              <a:rPr lang="en-US" sz="1800">
                <a:latin typeface="Tahoma"/>
                <a:ea typeface="Tahoma"/>
                <a:cs typeface="Tahoma"/>
                <a:sym typeface="Tahoma"/>
              </a:rPr>
              <a:t>Spread refers to the variability of the data</a:t>
            </a:r>
            <a:endParaRPr sz="1800">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500887" y="512191"/>
            <a:ext cx="34926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Histogram using hist()</a:t>
            </a:r>
            <a:endParaRPr sz="2800"/>
          </a:p>
        </p:txBody>
      </p:sp>
      <p:sp>
        <p:nvSpPr>
          <p:cNvPr id="285" name="Google Shape;285;p38"/>
          <p:cNvSpPr txBox="1"/>
          <p:nvPr/>
        </p:nvSpPr>
        <p:spPr>
          <a:xfrm>
            <a:off x="519480" y="1340611"/>
            <a:ext cx="696785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Plot the histogram to check the frequency distribution for the variable</a:t>
            </a:r>
            <a:endParaRPr sz="1800">
              <a:latin typeface="Tahoma"/>
              <a:ea typeface="Tahoma"/>
              <a:cs typeface="Tahoma"/>
              <a:sym typeface="Tahoma"/>
            </a:endParaRPr>
          </a:p>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‘acceleration’.</a:t>
            </a:r>
            <a:endParaRPr sz="1800">
              <a:latin typeface="Tahoma"/>
              <a:ea typeface="Tahoma"/>
              <a:cs typeface="Tahoma"/>
              <a:sym typeface="Tahoma"/>
            </a:endParaRPr>
          </a:p>
        </p:txBody>
      </p:sp>
      <p:grpSp>
        <p:nvGrpSpPr>
          <p:cNvPr id="286" name="Google Shape;286;p38"/>
          <p:cNvGrpSpPr/>
          <p:nvPr/>
        </p:nvGrpSpPr>
        <p:grpSpPr>
          <a:xfrm>
            <a:off x="614172" y="2266188"/>
            <a:ext cx="4447540" cy="1792605"/>
            <a:chOff x="614172" y="2266188"/>
            <a:chExt cx="4447540" cy="1792605"/>
          </a:xfrm>
        </p:grpSpPr>
        <p:pic>
          <p:nvPicPr>
            <p:cNvPr id="287" name="Google Shape;287;p38"/>
            <p:cNvPicPr preferRelativeResize="0"/>
            <p:nvPr/>
          </p:nvPicPr>
          <p:blipFill rotWithShape="1">
            <a:blip r:embed="rId3">
              <a:alphaModFix/>
            </a:blip>
            <a:srcRect b="0" l="0" r="0" t="0"/>
            <a:stretch/>
          </p:blipFill>
          <p:spPr>
            <a:xfrm>
              <a:off x="675277" y="2327365"/>
              <a:ext cx="4381354" cy="1660434"/>
            </a:xfrm>
            <a:prstGeom prst="rect">
              <a:avLst/>
            </a:prstGeom>
            <a:noFill/>
            <a:ln>
              <a:noFill/>
            </a:ln>
          </p:spPr>
        </p:pic>
        <p:sp>
          <p:nvSpPr>
            <p:cNvPr id="288" name="Google Shape;288;p38"/>
            <p:cNvSpPr/>
            <p:nvPr/>
          </p:nvSpPr>
          <p:spPr>
            <a:xfrm>
              <a:off x="614172" y="2266188"/>
              <a:ext cx="4447540" cy="1792605"/>
            </a:xfrm>
            <a:custGeom>
              <a:rect b="b" l="l" r="r" t="t"/>
              <a:pathLst>
                <a:path extrusionOk="0" h="1792604" w="4447540">
                  <a:moveTo>
                    <a:pt x="0" y="1792224"/>
                  </a:moveTo>
                  <a:lnTo>
                    <a:pt x="4447032" y="1792224"/>
                  </a:lnTo>
                  <a:lnTo>
                    <a:pt x="4447032" y="0"/>
                  </a:lnTo>
                  <a:lnTo>
                    <a:pt x="0" y="0"/>
                  </a:lnTo>
                  <a:lnTo>
                    <a:pt x="0" y="1792224"/>
                  </a:lnTo>
                  <a:close/>
                </a:path>
              </a:pathLst>
            </a:custGeom>
            <a:noFill/>
            <a:ln cap="flat" cmpd="sng" w="9525">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289" name="Google Shape;289;p38"/>
          <p:cNvGrpSpPr/>
          <p:nvPr/>
        </p:nvGrpSpPr>
        <p:grpSpPr>
          <a:xfrm>
            <a:off x="5460492" y="1833372"/>
            <a:ext cx="3069590" cy="2926080"/>
            <a:chOff x="5460492" y="1833372"/>
            <a:chExt cx="3069590" cy="2926080"/>
          </a:xfrm>
        </p:grpSpPr>
        <p:pic>
          <p:nvPicPr>
            <p:cNvPr id="290" name="Google Shape;290;p38"/>
            <p:cNvPicPr preferRelativeResize="0"/>
            <p:nvPr/>
          </p:nvPicPr>
          <p:blipFill rotWithShape="1">
            <a:blip r:embed="rId4">
              <a:alphaModFix/>
            </a:blip>
            <a:srcRect b="0" l="0" r="0" t="0"/>
            <a:stretch/>
          </p:blipFill>
          <p:spPr>
            <a:xfrm>
              <a:off x="5513382" y="1894348"/>
              <a:ext cx="2794438" cy="2824270"/>
            </a:xfrm>
            <a:prstGeom prst="rect">
              <a:avLst/>
            </a:prstGeom>
            <a:noFill/>
            <a:ln>
              <a:noFill/>
            </a:ln>
          </p:spPr>
        </p:pic>
        <p:sp>
          <p:nvSpPr>
            <p:cNvPr id="291" name="Google Shape;291;p38"/>
            <p:cNvSpPr/>
            <p:nvPr/>
          </p:nvSpPr>
          <p:spPr>
            <a:xfrm>
              <a:off x="5460492" y="1833372"/>
              <a:ext cx="3069590" cy="2926080"/>
            </a:xfrm>
            <a:custGeom>
              <a:rect b="b" l="l" r="r" t="t"/>
              <a:pathLst>
                <a:path extrusionOk="0" h="2926079" w="3069590">
                  <a:moveTo>
                    <a:pt x="0" y="2926079"/>
                  </a:moveTo>
                  <a:lnTo>
                    <a:pt x="3069336" y="2926079"/>
                  </a:lnTo>
                  <a:lnTo>
                    <a:pt x="3069336" y="0"/>
                  </a:lnTo>
                  <a:lnTo>
                    <a:pt x="0" y="0"/>
                  </a:lnTo>
                  <a:lnTo>
                    <a:pt x="0" y="292607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92" name="Google Shape;292;p3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500887" y="512191"/>
            <a:ext cx="34926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Histogram using hist()</a:t>
            </a:r>
            <a:endParaRPr sz="2800"/>
          </a:p>
        </p:txBody>
      </p:sp>
      <p:sp>
        <p:nvSpPr>
          <p:cNvPr id="298" name="Google Shape;298;p39"/>
          <p:cNvSpPr txBox="1"/>
          <p:nvPr/>
        </p:nvSpPr>
        <p:spPr>
          <a:xfrm>
            <a:off x="647496" y="1645107"/>
            <a:ext cx="3439795" cy="2352675"/>
          </a:xfrm>
          <a:prstGeom prst="rect">
            <a:avLst/>
          </a:prstGeom>
          <a:noFill/>
          <a:ln>
            <a:noFill/>
          </a:ln>
        </p:spPr>
        <p:txBody>
          <a:bodyPr anchorCtr="0" anchor="t" bIns="0" lIns="0" spcFirstLastPara="1" rIns="0" wrap="square" tIns="12700">
            <a:spAutoFit/>
          </a:bodyPr>
          <a:lstStyle/>
          <a:p>
            <a:pPr indent="-329565" lvl="0" marL="341630" marR="5080" rtl="0" algn="just">
              <a:lnSpc>
                <a:spcPct val="100000"/>
              </a:lnSpc>
              <a:spcBef>
                <a:spcPts val="0"/>
              </a:spcBef>
              <a:spcAft>
                <a:spcPts val="0"/>
              </a:spcAft>
              <a:buSzPts val="1600"/>
              <a:buFont typeface="Tahoma"/>
              <a:buChar char="●"/>
            </a:pPr>
            <a:r>
              <a:rPr lang="en-US" sz="1800">
                <a:latin typeface="Tahoma"/>
                <a:ea typeface="Tahoma"/>
                <a:cs typeface="Tahoma"/>
                <a:sym typeface="Tahoma"/>
              </a:rPr>
              <a:t>The histogram divides  the  data into bins, counts the data  points in each bin</a:t>
            </a:r>
            <a:endParaRPr sz="1800">
              <a:latin typeface="Tahoma"/>
              <a:ea typeface="Tahoma"/>
              <a:cs typeface="Tahoma"/>
              <a:sym typeface="Tahoma"/>
            </a:endParaRPr>
          </a:p>
          <a:p>
            <a:pPr indent="-329565" lvl="0" marL="341630" marR="0" rtl="0" algn="l">
              <a:lnSpc>
                <a:spcPct val="100000"/>
              </a:lnSpc>
              <a:spcBef>
                <a:spcPts val="1614"/>
              </a:spcBef>
              <a:spcAft>
                <a:spcPts val="0"/>
              </a:spcAft>
              <a:buSzPts val="1600"/>
              <a:buFont typeface="Tahoma"/>
              <a:buChar char="●"/>
            </a:pPr>
            <a:r>
              <a:rPr lang="en-US" sz="1800">
                <a:latin typeface="Tahoma"/>
                <a:ea typeface="Tahoma"/>
                <a:cs typeface="Tahoma"/>
                <a:sym typeface="Tahoma"/>
              </a:rPr>
              <a:t>It shows the bins on the x-axis</a:t>
            </a:r>
            <a:endParaRPr sz="1800">
              <a:latin typeface="Tahoma"/>
              <a:ea typeface="Tahoma"/>
              <a:cs typeface="Tahoma"/>
              <a:sym typeface="Tahoma"/>
            </a:endParaRPr>
          </a:p>
          <a:p>
            <a:pPr indent="0" lvl="0" marL="341630" marR="0" rtl="0" algn="l">
              <a:lnSpc>
                <a:spcPct val="100000"/>
              </a:lnSpc>
              <a:spcBef>
                <a:spcPts val="0"/>
              </a:spcBef>
              <a:spcAft>
                <a:spcPts val="0"/>
              </a:spcAft>
              <a:buNone/>
            </a:pPr>
            <a:r>
              <a:rPr lang="en-US" sz="1800">
                <a:latin typeface="Tahoma"/>
                <a:ea typeface="Tahoma"/>
                <a:cs typeface="Tahoma"/>
                <a:sym typeface="Tahoma"/>
              </a:rPr>
              <a:t>and the counts on the y-axis</a:t>
            </a:r>
            <a:endParaRPr sz="1800">
              <a:latin typeface="Tahoma"/>
              <a:ea typeface="Tahoma"/>
              <a:cs typeface="Tahoma"/>
              <a:sym typeface="Tahoma"/>
            </a:endParaRPr>
          </a:p>
          <a:p>
            <a:pPr indent="-329565" lvl="0" marL="341630" marR="0" rtl="0" algn="l">
              <a:lnSpc>
                <a:spcPct val="100000"/>
              </a:lnSpc>
              <a:spcBef>
                <a:spcPts val="1590"/>
              </a:spcBef>
              <a:spcAft>
                <a:spcPts val="0"/>
              </a:spcAft>
              <a:buSzPts val="1600"/>
              <a:buFont typeface="Tahoma"/>
              <a:buChar char="●"/>
            </a:pPr>
            <a:r>
              <a:rPr lang="en-US" sz="1800">
                <a:latin typeface="Tahoma"/>
                <a:ea typeface="Tahoma"/>
                <a:cs typeface="Tahoma"/>
                <a:sym typeface="Tahoma"/>
              </a:rPr>
              <a:t>The	variable	‘acceleration’</a:t>
            </a:r>
            <a:endParaRPr sz="1800">
              <a:latin typeface="Tahoma"/>
              <a:ea typeface="Tahoma"/>
              <a:cs typeface="Tahoma"/>
              <a:sym typeface="Tahoma"/>
            </a:endParaRPr>
          </a:p>
          <a:p>
            <a:pPr indent="0" lvl="0" marL="341630" marR="0" rtl="0" algn="l">
              <a:lnSpc>
                <a:spcPct val="100000"/>
              </a:lnSpc>
              <a:spcBef>
                <a:spcPts val="0"/>
              </a:spcBef>
              <a:spcAft>
                <a:spcPts val="0"/>
              </a:spcAft>
              <a:buNone/>
            </a:pPr>
            <a:r>
              <a:rPr lang="en-US" sz="1800">
                <a:latin typeface="Tahoma"/>
                <a:ea typeface="Tahoma"/>
                <a:cs typeface="Tahoma"/>
                <a:sym typeface="Tahoma"/>
              </a:rPr>
              <a:t>has symmetric distribution</a:t>
            </a:r>
            <a:endParaRPr sz="1800">
              <a:latin typeface="Tahoma"/>
              <a:ea typeface="Tahoma"/>
              <a:cs typeface="Tahoma"/>
              <a:sym typeface="Tahoma"/>
            </a:endParaRPr>
          </a:p>
        </p:txBody>
      </p:sp>
      <p:grpSp>
        <p:nvGrpSpPr>
          <p:cNvPr id="299" name="Google Shape;299;p39"/>
          <p:cNvGrpSpPr/>
          <p:nvPr/>
        </p:nvGrpSpPr>
        <p:grpSpPr>
          <a:xfrm>
            <a:off x="5137404" y="1491995"/>
            <a:ext cx="3295015" cy="3136900"/>
            <a:chOff x="5137404" y="1491995"/>
            <a:chExt cx="3295015" cy="3136900"/>
          </a:xfrm>
        </p:grpSpPr>
        <p:pic>
          <p:nvPicPr>
            <p:cNvPr id="300" name="Google Shape;300;p39"/>
            <p:cNvPicPr preferRelativeResize="0"/>
            <p:nvPr/>
          </p:nvPicPr>
          <p:blipFill rotWithShape="1">
            <a:blip r:embed="rId3">
              <a:alphaModFix/>
            </a:blip>
            <a:srcRect b="0" l="0" r="0" t="0"/>
            <a:stretch/>
          </p:blipFill>
          <p:spPr>
            <a:xfrm>
              <a:off x="5193856" y="1557039"/>
              <a:ext cx="3000403" cy="3027901"/>
            </a:xfrm>
            <a:prstGeom prst="rect">
              <a:avLst/>
            </a:prstGeom>
            <a:noFill/>
            <a:ln>
              <a:noFill/>
            </a:ln>
          </p:spPr>
        </p:pic>
        <p:sp>
          <p:nvSpPr>
            <p:cNvPr id="301" name="Google Shape;301;p39"/>
            <p:cNvSpPr/>
            <p:nvPr/>
          </p:nvSpPr>
          <p:spPr>
            <a:xfrm>
              <a:off x="5137404" y="1491995"/>
              <a:ext cx="3295015" cy="3136900"/>
            </a:xfrm>
            <a:custGeom>
              <a:rect b="b" l="l" r="r" t="t"/>
              <a:pathLst>
                <a:path extrusionOk="0" h="3136900" w="3295015">
                  <a:moveTo>
                    <a:pt x="0" y="3136391"/>
                  </a:moveTo>
                  <a:lnTo>
                    <a:pt x="3294888" y="3136391"/>
                  </a:lnTo>
                  <a:lnTo>
                    <a:pt x="3294888" y="0"/>
                  </a:lnTo>
                  <a:lnTo>
                    <a:pt x="0" y="0"/>
                  </a:lnTo>
                  <a:lnTo>
                    <a:pt x="0" y="313639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2" name="Google Shape;302;p3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500887" y="512191"/>
            <a:ext cx="45765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Plot a histogram with 10 bins</a:t>
            </a:r>
            <a:endParaRPr sz="2800"/>
          </a:p>
        </p:txBody>
      </p:sp>
      <p:sp>
        <p:nvSpPr>
          <p:cNvPr id="308" name="Google Shape;308;p40"/>
          <p:cNvSpPr txBox="1"/>
          <p:nvPr/>
        </p:nvSpPr>
        <p:spPr>
          <a:xfrm>
            <a:off x="536244" y="1645106"/>
            <a:ext cx="3422015" cy="2106930"/>
          </a:xfrm>
          <a:prstGeom prst="rect">
            <a:avLst/>
          </a:prstGeom>
          <a:noFill/>
          <a:ln>
            <a:noFill/>
          </a:ln>
        </p:spPr>
        <p:txBody>
          <a:bodyPr anchorCtr="0" anchor="t" bIns="0" lIns="0" spcFirstLastPara="1" rIns="0" wrap="square" tIns="13950">
            <a:spAutoFit/>
          </a:bodyPr>
          <a:lstStyle/>
          <a:p>
            <a:pPr indent="0" lvl="0" marL="12700" marR="5080" rtl="0" algn="l">
              <a:lnSpc>
                <a:spcPct val="100000"/>
              </a:lnSpc>
              <a:spcBef>
                <a:spcPts val="0"/>
              </a:spcBef>
              <a:spcAft>
                <a:spcPts val="0"/>
              </a:spcAft>
              <a:buNone/>
            </a:pPr>
            <a:r>
              <a:rPr lang="en-US" sz="1600">
                <a:latin typeface="Tahoma"/>
                <a:ea typeface="Tahoma"/>
                <a:cs typeface="Tahoma"/>
                <a:sym typeface="Tahoma"/>
              </a:rPr>
              <a:t>For a better understanding of the  distribution of a variable, plot a  histogram with only 10 bins. Also, plot  the measures of central tendency.</a:t>
            </a:r>
            <a:endParaRPr sz="1600">
              <a:latin typeface="Tahoma"/>
              <a:ea typeface="Tahoma"/>
              <a:cs typeface="Tahoma"/>
              <a:sym typeface="Tahoma"/>
            </a:endParaRPr>
          </a:p>
          <a:p>
            <a:pPr indent="0" lvl="0" marL="12700" marR="427355" rtl="0" algn="l">
              <a:lnSpc>
                <a:spcPct val="100000"/>
              </a:lnSpc>
              <a:spcBef>
                <a:spcPts val="1010"/>
              </a:spcBef>
              <a:spcAft>
                <a:spcPts val="0"/>
              </a:spcAft>
              <a:buNone/>
            </a:pPr>
            <a:r>
              <a:rPr lang="en-US" sz="1600">
                <a:latin typeface="Tahoma"/>
                <a:ea typeface="Tahoma"/>
                <a:cs typeface="Tahoma"/>
                <a:sym typeface="Tahoma"/>
              </a:rPr>
              <a:t>Bins are also known as ‘classes’,  ‘intervals’ or ‘buckets’. Bin size is  chosen based on the size of the  dataset.</a:t>
            </a:r>
            <a:endParaRPr sz="1600">
              <a:latin typeface="Tahoma"/>
              <a:ea typeface="Tahoma"/>
              <a:cs typeface="Tahoma"/>
              <a:sym typeface="Tahoma"/>
            </a:endParaRPr>
          </a:p>
        </p:txBody>
      </p:sp>
      <p:grpSp>
        <p:nvGrpSpPr>
          <p:cNvPr id="309" name="Google Shape;309;p40"/>
          <p:cNvGrpSpPr/>
          <p:nvPr/>
        </p:nvGrpSpPr>
        <p:grpSpPr>
          <a:xfrm>
            <a:off x="4610100" y="1132331"/>
            <a:ext cx="4234180" cy="3645535"/>
            <a:chOff x="4610100" y="1132331"/>
            <a:chExt cx="4234180" cy="3645535"/>
          </a:xfrm>
        </p:grpSpPr>
        <p:pic>
          <p:nvPicPr>
            <p:cNvPr id="310" name="Google Shape;310;p40"/>
            <p:cNvPicPr preferRelativeResize="0"/>
            <p:nvPr/>
          </p:nvPicPr>
          <p:blipFill rotWithShape="1">
            <a:blip r:embed="rId3">
              <a:alphaModFix/>
            </a:blip>
            <a:srcRect b="0" l="0" r="0" t="0"/>
            <a:stretch/>
          </p:blipFill>
          <p:spPr>
            <a:xfrm>
              <a:off x="4638904" y="1193468"/>
              <a:ext cx="4200295" cy="3547377"/>
            </a:xfrm>
            <a:prstGeom prst="rect">
              <a:avLst/>
            </a:prstGeom>
            <a:noFill/>
            <a:ln>
              <a:noFill/>
            </a:ln>
          </p:spPr>
        </p:pic>
        <p:sp>
          <p:nvSpPr>
            <p:cNvPr id="311" name="Google Shape;311;p40"/>
            <p:cNvSpPr/>
            <p:nvPr/>
          </p:nvSpPr>
          <p:spPr>
            <a:xfrm>
              <a:off x="4610100" y="1132331"/>
              <a:ext cx="4234180" cy="3645535"/>
            </a:xfrm>
            <a:custGeom>
              <a:rect b="b" l="l" r="r" t="t"/>
              <a:pathLst>
                <a:path extrusionOk="0" h="3645535" w="4234180">
                  <a:moveTo>
                    <a:pt x="0" y="3645408"/>
                  </a:moveTo>
                  <a:lnTo>
                    <a:pt x="4233672" y="3645408"/>
                  </a:lnTo>
                  <a:lnTo>
                    <a:pt x="4233672" y="0"/>
                  </a:lnTo>
                  <a:lnTo>
                    <a:pt x="0" y="0"/>
                  </a:lnTo>
                  <a:lnTo>
                    <a:pt x="0" y="364540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2" name="Google Shape;312;p4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500887" y="512191"/>
            <a:ext cx="45765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Plot a histogram with 10 bins</a:t>
            </a:r>
            <a:endParaRPr sz="2800"/>
          </a:p>
        </p:txBody>
      </p:sp>
      <p:sp>
        <p:nvSpPr>
          <p:cNvPr id="318" name="Google Shape;318;p41"/>
          <p:cNvSpPr txBox="1"/>
          <p:nvPr/>
        </p:nvSpPr>
        <p:spPr>
          <a:xfrm>
            <a:off x="519480" y="1721307"/>
            <a:ext cx="3162935" cy="249618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800">
                <a:latin typeface="Arial"/>
                <a:ea typeface="Arial"/>
                <a:cs typeface="Arial"/>
                <a:sym typeface="Arial"/>
              </a:rPr>
              <a:t>Interpretation: </a:t>
            </a:r>
            <a:r>
              <a:rPr lang="en-US" sz="1800">
                <a:latin typeface="Tahoma"/>
                <a:ea typeface="Tahoma"/>
                <a:cs typeface="Tahoma"/>
                <a:sym typeface="Tahoma"/>
              </a:rPr>
              <a:t>The lines for  mean and median of the  acceleration are close to each  other with a mean value  slightly higher than the  median. The modal value is  less than median.</a:t>
            </a:r>
            <a:endParaRPr sz="1800">
              <a:latin typeface="Tahoma"/>
              <a:ea typeface="Tahoma"/>
              <a:cs typeface="Tahoma"/>
              <a:sym typeface="Tahoma"/>
            </a:endParaRPr>
          </a:p>
          <a:p>
            <a:pPr indent="0" lvl="0" marL="12700" marR="0" rtl="0" algn="just">
              <a:lnSpc>
                <a:spcPct val="100000"/>
              </a:lnSpc>
              <a:spcBef>
                <a:spcPts val="10"/>
              </a:spcBef>
              <a:spcAft>
                <a:spcPts val="0"/>
              </a:spcAft>
              <a:buNone/>
            </a:pPr>
            <a:r>
              <a:rPr lang="en-US" sz="1800">
                <a:latin typeface="Tahoma"/>
                <a:ea typeface="Tahoma"/>
                <a:cs typeface="Tahoma"/>
                <a:sym typeface="Tahoma"/>
              </a:rPr>
              <a:t>It  is   also   seen   that the</a:t>
            </a:r>
            <a:endParaRPr sz="1800">
              <a:latin typeface="Tahoma"/>
              <a:ea typeface="Tahoma"/>
              <a:cs typeface="Tahoma"/>
              <a:sym typeface="Tahoma"/>
            </a:endParaRPr>
          </a:p>
          <a:p>
            <a:pPr indent="0" lvl="0" marL="12700" marR="0" rtl="0" algn="just">
              <a:lnSpc>
                <a:spcPct val="100000"/>
              </a:lnSpc>
              <a:spcBef>
                <a:spcPts val="5"/>
              </a:spcBef>
              <a:spcAft>
                <a:spcPts val="0"/>
              </a:spcAft>
              <a:buNone/>
            </a:pPr>
            <a:r>
              <a:rPr lang="en-US" sz="1800">
                <a:latin typeface="Tahoma"/>
                <a:ea typeface="Tahoma"/>
                <a:cs typeface="Tahoma"/>
                <a:sym typeface="Tahoma"/>
              </a:rPr>
              <a:t>distribution is near normal.</a:t>
            </a:r>
            <a:endParaRPr sz="1800">
              <a:latin typeface="Tahoma"/>
              <a:ea typeface="Tahoma"/>
              <a:cs typeface="Tahoma"/>
              <a:sym typeface="Tahoma"/>
            </a:endParaRPr>
          </a:p>
        </p:txBody>
      </p:sp>
      <p:grpSp>
        <p:nvGrpSpPr>
          <p:cNvPr id="319" name="Google Shape;319;p41"/>
          <p:cNvGrpSpPr/>
          <p:nvPr/>
        </p:nvGrpSpPr>
        <p:grpSpPr>
          <a:xfrm>
            <a:off x="4003548" y="1568195"/>
            <a:ext cx="4822190" cy="2639695"/>
            <a:chOff x="4003548" y="1568195"/>
            <a:chExt cx="4822190" cy="2639695"/>
          </a:xfrm>
        </p:grpSpPr>
        <p:pic>
          <p:nvPicPr>
            <p:cNvPr id="320" name="Google Shape;320;p41"/>
            <p:cNvPicPr preferRelativeResize="0"/>
            <p:nvPr/>
          </p:nvPicPr>
          <p:blipFill rotWithShape="1">
            <a:blip r:embed="rId3">
              <a:alphaModFix/>
            </a:blip>
            <a:srcRect b="0" l="0" r="0" t="0"/>
            <a:stretch/>
          </p:blipFill>
          <p:spPr>
            <a:xfrm>
              <a:off x="4063439" y="1628062"/>
              <a:ext cx="4694250" cy="2504037"/>
            </a:xfrm>
            <a:prstGeom prst="rect">
              <a:avLst/>
            </a:prstGeom>
            <a:noFill/>
            <a:ln>
              <a:noFill/>
            </a:ln>
          </p:spPr>
        </p:pic>
        <p:sp>
          <p:nvSpPr>
            <p:cNvPr id="321" name="Google Shape;321;p41"/>
            <p:cNvSpPr/>
            <p:nvPr/>
          </p:nvSpPr>
          <p:spPr>
            <a:xfrm>
              <a:off x="4003548" y="1568195"/>
              <a:ext cx="4822190" cy="2639695"/>
            </a:xfrm>
            <a:custGeom>
              <a:rect b="b" l="l" r="r" t="t"/>
              <a:pathLst>
                <a:path extrusionOk="0" h="2639695" w="4822190">
                  <a:moveTo>
                    <a:pt x="0" y="2639567"/>
                  </a:moveTo>
                  <a:lnTo>
                    <a:pt x="4821936" y="2639567"/>
                  </a:lnTo>
                  <a:lnTo>
                    <a:pt x="4821936" y="0"/>
                  </a:lnTo>
                  <a:lnTo>
                    <a:pt x="0" y="0"/>
                  </a:lnTo>
                  <a:lnTo>
                    <a:pt x="0" y="263956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22" name="Google Shape;322;p4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42"/>
          <p:cNvPicPr preferRelativeResize="0"/>
          <p:nvPr/>
        </p:nvPicPr>
        <p:blipFill rotWithShape="1">
          <a:blip r:embed="rId3">
            <a:alphaModFix/>
          </a:blip>
          <a:srcRect b="0" l="0" r="0" t="0"/>
          <a:stretch/>
        </p:blipFill>
        <p:spPr>
          <a:xfrm>
            <a:off x="420623" y="161543"/>
            <a:ext cx="944880" cy="813815"/>
          </a:xfrm>
          <a:prstGeom prst="rect">
            <a:avLst/>
          </a:prstGeom>
          <a:noFill/>
          <a:ln>
            <a:noFill/>
          </a:ln>
        </p:spPr>
      </p:pic>
      <p:sp>
        <p:nvSpPr>
          <p:cNvPr id="328" name="Google Shape;328;p42"/>
          <p:cNvSpPr txBox="1"/>
          <p:nvPr>
            <p:ph type="title"/>
          </p:nvPr>
        </p:nvSpPr>
        <p:spPr>
          <a:xfrm>
            <a:off x="500887" y="1063193"/>
            <a:ext cx="2013600" cy="3528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200">
                <a:solidFill>
                  <a:srgbClr val="000000"/>
                </a:solidFill>
              </a:rPr>
              <a:t>Optimal bin size</a:t>
            </a:r>
            <a:endParaRPr sz="2200"/>
          </a:p>
        </p:txBody>
      </p:sp>
      <p:sp>
        <p:nvSpPr>
          <p:cNvPr id="329" name="Google Shape;329;p42"/>
          <p:cNvSpPr txBox="1"/>
          <p:nvPr/>
        </p:nvSpPr>
        <p:spPr>
          <a:xfrm>
            <a:off x="635304" y="1645107"/>
            <a:ext cx="8112125" cy="2907665"/>
          </a:xfrm>
          <a:prstGeom prst="rect">
            <a:avLst/>
          </a:prstGeom>
          <a:noFill/>
          <a:ln>
            <a:noFill/>
          </a:ln>
        </p:spPr>
        <p:txBody>
          <a:bodyPr anchorCtr="0" anchor="t" bIns="0" lIns="0" spcFirstLastPara="1" rIns="0" wrap="square" tIns="12700">
            <a:spAutoFit/>
          </a:bodyPr>
          <a:lstStyle/>
          <a:p>
            <a:pPr indent="-342265" lvl="0" marL="354330" marR="0" rtl="0" algn="l">
              <a:lnSpc>
                <a:spcPct val="100000"/>
              </a:lnSpc>
              <a:spcBef>
                <a:spcPts val="0"/>
              </a:spcBef>
              <a:spcAft>
                <a:spcPts val="0"/>
              </a:spcAft>
              <a:buSzPts val="1800"/>
              <a:buFont typeface="Tahoma"/>
              <a:buChar char="●"/>
            </a:pPr>
            <a:r>
              <a:rPr lang="en-US" sz="1800">
                <a:latin typeface="Tahoma"/>
                <a:ea typeface="Tahoma"/>
                <a:cs typeface="Tahoma"/>
                <a:sym typeface="Tahoma"/>
              </a:rPr>
              <a:t>Sturge’s rule is one of the methods to choose the optimum bin size for a</a:t>
            </a:r>
            <a:endParaRPr sz="1800">
              <a:latin typeface="Tahoma"/>
              <a:ea typeface="Tahoma"/>
              <a:cs typeface="Tahoma"/>
              <a:sym typeface="Tahoma"/>
            </a:endParaRPr>
          </a:p>
          <a:p>
            <a:pPr indent="0" lvl="0" marL="354330" marR="0" rtl="0" algn="l">
              <a:lnSpc>
                <a:spcPct val="100000"/>
              </a:lnSpc>
              <a:spcBef>
                <a:spcPts val="5"/>
              </a:spcBef>
              <a:spcAft>
                <a:spcPts val="0"/>
              </a:spcAft>
              <a:buNone/>
            </a:pPr>
            <a:r>
              <a:rPr lang="en-US" sz="1800">
                <a:latin typeface="Tahoma"/>
                <a:ea typeface="Tahoma"/>
                <a:cs typeface="Tahoma"/>
                <a:sym typeface="Tahoma"/>
              </a:rPr>
              <a:t>histogram. This method is useful if the dataset is symmetric</a:t>
            </a:r>
            <a:endParaRPr sz="1800">
              <a:latin typeface="Tahoma"/>
              <a:ea typeface="Tahoma"/>
              <a:cs typeface="Tahoma"/>
              <a:sym typeface="Tahoma"/>
            </a:endParaRPr>
          </a:p>
          <a:p>
            <a:pPr indent="-342265" lvl="0" marL="354330" marR="0" rtl="0" algn="l">
              <a:lnSpc>
                <a:spcPct val="100000"/>
              </a:lnSpc>
              <a:spcBef>
                <a:spcPts val="0"/>
              </a:spcBef>
              <a:spcAft>
                <a:spcPts val="0"/>
              </a:spcAft>
              <a:buSzPts val="1800"/>
              <a:buFont typeface="Tahoma"/>
              <a:buChar char="●"/>
            </a:pPr>
            <a:r>
              <a:rPr lang="en-US" sz="1800">
                <a:latin typeface="Tahoma"/>
                <a:ea typeface="Tahoma"/>
                <a:cs typeface="Tahoma"/>
                <a:sym typeface="Tahoma"/>
              </a:rPr>
              <a:t>One can consider this rule as a ‘Rule of Thumb’ rather than the formula for</a:t>
            </a:r>
            <a:endParaRPr sz="1800">
              <a:latin typeface="Tahoma"/>
              <a:ea typeface="Tahoma"/>
              <a:cs typeface="Tahoma"/>
              <a:sym typeface="Tahoma"/>
            </a:endParaRPr>
          </a:p>
          <a:p>
            <a:pPr indent="0" lvl="0" marL="354330" marR="0" rtl="0" algn="l">
              <a:lnSpc>
                <a:spcPct val="100000"/>
              </a:lnSpc>
              <a:spcBef>
                <a:spcPts val="0"/>
              </a:spcBef>
              <a:spcAft>
                <a:spcPts val="0"/>
              </a:spcAft>
              <a:buNone/>
            </a:pPr>
            <a:r>
              <a:rPr lang="en-US" sz="1800">
                <a:latin typeface="Tahoma"/>
                <a:ea typeface="Tahoma"/>
                <a:cs typeface="Tahoma"/>
                <a:sym typeface="Tahoma"/>
              </a:rPr>
              <a:t>optimal solution</a:t>
            </a:r>
            <a:endParaRPr sz="1800">
              <a:latin typeface="Tahoma"/>
              <a:ea typeface="Tahoma"/>
              <a:cs typeface="Tahoma"/>
              <a:sym typeface="Tahoma"/>
            </a:endParaRPr>
          </a:p>
          <a:p>
            <a:pPr indent="-342265" lvl="0" marL="354330" marR="0" rtl="0" algn="l">
              <a:lnSpc>
                <a:spcPct val="100000"/>
              </a:lnSpc>
              <a:spcBef>
                <a:spcPts val="0"/>
              </a:spcBef>
              <a:spcAft>
                <a:spcPts val="0"/>
              </a:spcAft>
              <a:buSzPts val="1800"/>
              <a:buFont typeface="Tahoma"/>
              <a:buChar char="●"/>
            </a:pPr>
            <a:r>
              <a:rPr lang="en-US" sz="1800">
                <a:latin typeface="Tahoma"/>
                <a:ea typeface="Tahoma"/>
                <a:cs typeface="Tahoma"/>
                <a:sym typeface="Tahoma"/>
              </a:rPr>
              <a:t>The rule is given as:</a:t>
            </a:r>
            <a:endParaRPr sz="1800">
              <a:latin typeface="Tahoma"/>
              <a:ea typeface="Tahoma"/>
              <a:cs typeface="Tahoma"/>
              <a:sym typeface="Tahoma"/>
            </a:endParaRPr>
          </a:p>
          <a:p>
            <a:pPr indent="0" lvl="0" marL="0" marR="0" rtl="0" algn="l">
              <a:lnSpc>
                <a:spcPct val="100000"/>
              </a:lnSpc>
              <a:spcBef>
                <a:spcPts val="0"/>
              </a:spcBef>
              <a:spcAft>
                <a:spcPts val="0"/>
              </a:spcAft>
              <a:buNone/>
            </a:pPr>
            <a:r>
              <a:t/>
            </a:r>
            <a:endParaRPr sz="2000">
              <a:latin typeface="Tahoma"/>
              <a:ea typeface="Tahoma"/>
              <a:cs typeface="Tahoma"/>
              <a:sym typeface="Tahoma"/>
            </a:endParaRPr>
          </a:p>
          <a:p>
            <a:pPr indent="0" lvl="0" marL="0" marR="0" rtl="0" algn="l">
              <a:lnSpc>
                <a:spcPct val="100000"/>
              </a:lnSpc>
              <a:spcBef>
                <a:spcPts val="35"/>
              </a:spcBef>
              <a:spcAft>
                <a:spcPts val="0"/>
              </a:spcAft>
              <a:buNone/>
            </a:pPr>
            <a:r>
              <a:t/>
            </a:r>
            <a:endParaRPr sz="2450">
              <a:latin typeface="Tahoma"/>
              <a:ea typeface="Tahoma"/>
              <a:cs typeface="Tahoma"/>
              <a:sym typeface="Tahoma"/>
            </a:endParaRPr>
          </a:p>
          <a:p>
            <a:pPr indent="0" lvl="0" marL="220979" marR="0" rtl="0" algn="l">
              <a:lnSpc>
                <a:spcPct val="100000"/>
              </a:lnSpc>
              <a:spcBef>
                <a:spcPts val="0"/>
              </a:spcBef>
              <a:spcAft>
                <a:spcPts val="0"/>
              </a:spcAft>
              <a:buNone/>
            </a:pPr>
            <a:r>
              <a:rPr lang="en-US" sz="1800">
                <a:latin typeface="Tahoma"/>
                <a:ea typeface="Tahoma"/>
                <a:cs typeface="Tahoma"/>
                <a:sym typeface="Tahoma"/>
              </a:rPr>
              <a:t>Where,</a:t>
            </a:r>
            <a:endParaRPr sz="1800">
              <a:latin typeface="Tahoma"/>
              <a:ea typeface="Tahoma"/>
              <a:cs typeface="Tahoma"/>
              <a:sym typeface="Tahoma"/>
            </a:endParaRPr>
          </a:p>
          <a:p>
            <a:pPr indent="0" lvl="0" marL="1136015" marR="0" rtl="0" algn="l">
              <a:lnSpc>
                <a:spcPct val="100000"/>
              </a:lnSpc>
              <a:spcBef>
                <a:spcPts val="0"/>
              </a:spcBef>
              <a:spcAft>
                <a:spcPts val="0"/>
              </a:spcAft>
              <a:buNone/>
            </a:pPr>
            <a:r>
              <a:rPr lang="en-US" sz="1800">
                <a:latin typeface="Tahoma"/>
                <a:ea typeface="Tahoma"/>
                <a:cs typeface="Tahoma"/>
                <a:sym typeface="Tahoma"/>
              </a:rPr>
              <a:t>K = Number of bins</a:t>
            </a:r>
            <a:endParaRPr sz="1800">
              <a:latin typeface="Tahoma"/>
              <a:ea typeface="Tahoma"/>
              <a:cs typeface="Tahoma"/>
              <a:sym typeface="Tahoma"/>
            </a:endParaRPr>
          </a:p>
          <a:p>
            <a:pPr indent="0" lvl="0" marL="1136015" marR="0" rtl="0" algn="l">
              <a:lnSpc>
                <a:spcPct val="100000"/>
              </a:lnSpc>
              <a:spcBef>
                <a:spcPts val="0"/>
              </a:spcBef>
              <a:spcAft>
                <a:spcPts val="0"/>
              </a:spcAft>
              <a:buNone/>
            </a:pPr>
            <a:r>
              <a:rPr lang="en-US" sz="1800">
                <a:latin typeface="Tahoma"/>
                <a:ea typeface="Tahoma"/>
                <a:cs typeface="Tahoma"/>
                <a:sym typeface="Tahoma"/>
              </a:rPr>
              <a:t>N = Number of observations in the dataset</a:t>
            </a:r>
            <a:endParaRPr sz="1800">
              <a:latin typeface="Tahoma"/>
              <a:ea typeface="Tahoma"/>
              <a:cs typeface="Tahoma"/>
              <a:sym typeface="Tahoma"/>
            </a:endParaRPr>
          </a:p>
        </p:txBody>
      </p:sp>
      <p:pic>
        <p:nvPicPr>
          <p:cNvPr id="330" name="Google Shape;330;p42"/>
          <p:cNvPicPr preferRelativeResize="0"/>
          <p:nvPr/>
        </p:nvPicPr>
        <p:blipFill rotWithShape="1">
          <a:blip r:embed="rId4">
            <a:alphaModFix/>
          </a:blip>
          <a:srcRect b="0" l="0" r="0" t="0"/>
          <a:stretch/>
        </p:blipFill>
        <p:spPr>
          <a:xfrm>
            <a:off x="3351284" y="3246294"/>
            <a:ext cx="2423108" cy="272317"/>
          </a:xfrm>
          <a:prstGeom prst="rect">
            <a:avLst/>
          </a:prstGeom>
          <a:noFill/>
          <a:ln>
            <a:noFill/>
          </a:ln>
        </p:spPr>
      </p:pic>
      <p:sp>
        <p:nvSpPr>
          <p:cNvPr id="331" name="Google Shape;331;p4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nvSpPr>
        <p:spPr>
          <a:xfrm>
            <a:off x="500887" y="512191"/>
            <a:ext cx="645350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Plot a histogram for all numeric variables</a:t>
            </a:r>
            <a:endParaRPr sz="2800">
              <a:latin typeface="Tahoma"/>
              <a:ea typeface="Tahoma"/>
              <a:cs typeface="Tahoma"/>
              <a:sym typeface="Tahoma"/>
            </a:endParaRPr>
          </a:p>
        </p:txBody>
      </p:sp>
      <p:sp>
        <p:nvSpPr>
          <p:cNvPr id="337" name="Google Shape;337;p43"/>
          <p:cNvSpPr txBox="1"/>
          <p:nvPr/>
        </p:nvSpPr>
        <p:spPr>
          <a:xfrm>
            <a:off x="519480" y="1645107"/>
            <a:ext cx="6849109"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We can plot histograms for all the numeric variables in a single plot.</a:t>
            </a:r>
            <a:endParaRPr sz="1800">
              <a:latin typeface="Tahoma"/>
              <a:ea typeface="Tahoma"/>
              <a:cs typeface="Tahoma"/>
              <a:sym typeface="Tahoma"/>
            </a:endParaRPr>
          </a:p>
        </p:txBody>
      </p:sp>
      <p:grpSp>
        <p:nvGrpSpPr>
          <p:cNvPr id="338" name="Google Shape;338;p43"/>
          <p:cNvGrpSpPr/>
          <p:nvPr/>
        </p:nvGrpSpPr>
        <p:grpSpPr>
          <a:xfrm>
            <a:off x="2342388" y="2119883"/>
            <a:ext cx="4459605" cy="2270760"/>
            <a:chOff x="2342388" y="2119883"/>
            <a:chExt cx="4459605" cy="2270760"/>
          </a:xfrm>
        </p:grpSpPr>
        <p:pic>
          <p:nvPicPr>
            <p:cNvPr id="339" name="Google Shape;339;p43"/>
            <p:cNvPicPr preferRelativeResize="0"/>
            <p:nvPr/>
          </p:nvPicPr>
          <p:blipFill rotWithShape="1">
            <a:blip r:embed="rId3">
              <a:alphaModFix/>
            </a:blip>
            <a:srcRect b="0" l="0" r="0" t="0"/>
            <a:stretch/>
          </p:blipFill>
          <p:spPr>
            <a:xfrm>
              <a:off x="2410081" y="2187570"/>
              <a:ext cx="4386958" cy="2103828"/>
            </a:xfrm>
            <a:prstGeom prst="rect">
              <a:avLst/>
            </a:prstGeom>
            <a:noFill/>
            <a:ln>
              <a:noFill/>
            </a:ln>
          </p:spPr>
        </p:pic>
        <p:sp>
          <p:nvSpPr>
            <p:cNvPr id="340" name="Google Shape;340;p43"/>
            <p:cNvSpPr/>
            <p:nvPr/>
          </p:nvSpPr>
          <p:spPr>
            <a:xfrm>
              <a:off x="2342388" y="2119883"/>
              <a:ext cx="4459605" cy="2270760"/>
            </a:xfrm>
            <a:custGeom>
              <a:rect b="b" l="l" r="r" t="t"/>
              <a:pathLst>
                <a:path extrusionOk="0" h="2270760" w="4459605">
                  <a:moveTo>
                    <a:pt x="0" y="2270760"/>
                  </a:moveTo>
                  <a:lnTo>
                    <a:pt x="4459223" y="2270760"/>
                  </a:lnTo>
                  <a:lnTo>
                    <a:pt x="4459223" y="0"/>
                  </a:lnTo>
                  <a:lnTo>
                    <a:pt x="0" y="0"/>
                  </a:lnTo>
                  <a:lnTo>
                    <a:pt x="0" y="22707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41" name="Google Shape;341;p4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500887" y="512191"/>
            <a:ext cx="6453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Plot a histogram for all numeric variables</a:t>
            </a:r>
            <a:endParaRPr sz="2800"/>
          </a:p>
        </p:txBody>
      </p:sp>
      <p:sp>
        <p:nvSpPr>
          <p:cNvPr id="347" name="Google Shape;347;p44"/>
          <p:cNvSpPr txBox="1"/>
          <p:nvPr/>
        </p:nvSpPr>
        <p:spPr>
          <a:xfrm>
            <a:off x="519480" y="2331847"/>
            <a:ext cx="3305810"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variables  ‘displacement’, ‘horsepower’,  ‘mpg’, and ‘weight’ are positively  skewed.</a:t>
            </a:r>
            <a:endParaRPr sz="1800">
              <a:latin typeface="Tahoma"/>
              <a:ea typeface="Tahoma"/>
              <a:cs typeface="Tahoma"/>
              <a:sym typeface="Tahoma"/>
            </a:endParaRPr>
          </a:p>
        </p:txBody>
      </p:sp>
      <p:grpSp>
        <p:nvGrpSpPr>
          <p:cNvPr id="348" name="Google Shape;348;p44"/>
          <p:cNvGrpSpPr/>
          <p:nvPr/>
        </p:nvGrpSpPr>
        <p:grpSpPr>
          <a:xfrm>
            <a:off x="4293107" y="1107947"/>
            <a:ext cx="3999229" cy="3797935"/>
            <a:chOff x="4293107" y="1107947"/>
            <a:chExt cx="3999229" cy="3797935"/>
          </a:xfrm>
        </p:grpSpPr>
        <p:pic>
          <p:nvPicPr>
            <p:cNvPr id="349" name="Google Shape;349;p44"/>
            <p:cNvPicPr preferRelativeResize="0"/>
            <p:nvPr/>
          </p:nvPicPr>
          <p:blipFill rotWithShape="1">
            <a:blip r:embed="rId3">
              <a:alphaModFix/>
            </a:blip>
            <a:srcRect b="0" l="0" r="0" t="0"/>
            <a:stretch/>
          </p:blipFill>
          <p:spPr>
            <a:xfrm>
              <a:off x="4384932" y="1160076"/>
              <a:ext cx="3759801" cy="3693551"/>
            </a:xfrm>
            <a:prstGeom prst="rect">
              <a:avLst/>
            </a:prstGeom>
            <a:noFill/>
            <a:ln>
              <a:noFill/>
            </a:ln>
          </p:spPr>
        </p:pic>
        <p:sp>
          <p:nvSpPr>
            <p:cNvPr id="350" name="Google Shape;350;p44"/>
            <p:cNvSpPr/>
            <p:nvPr/>
          </p:nvSpPr>
          <p:spPr>
            <a:xfrm>
              <a:off x="4293107" y="1107947"/>
              <a:ext cx="3999229" cy="3797935"/>
            </a:xfrm>
            <a:custGeom>
              <a:rect b="b" l="l" r="r" t="t"/>
              <a:pathLst>
                <a:path extrusionOk="0" h="3797935" w="3999229">
                  <a:moveTo>
                    <a:pt x="0" y="3797808"/>
                  </a:moveTo>
                  <a:lnTo>
                    <a:pt x="3998976" y="3797808"/>
                  </a:lnTo>
                  <a:lnTo>
                    <a:pt x="3998976" y="0"/>
                  </a:lnTo>
                  <a:lnTo>
                    <a:pt x="0" y="0"/>
                  </a:lnTo>
                  <a:lnTo>
                    <a:pt x="0" y="379780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51" name="Google Shape;351;p4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500887" y="512191"/>
            <a:ext cx="33090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What is density plot?</a:t>
            </a:r>
            <a:endParaRPr sz="2800"/>
          </a:p>
        </p:txBody>
      </p:sp>
      <p:sp>
        <p:nvSpPr>
          <p:cNvPr id="357" name="Google Shape;357;p4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358" name="Google Shape;358;p45"/>
          <p:cNvSpPr txBox="1"/>
          <p:nvPr>
            <p:ph idx="1" type="body"/>
          </p:nvPr>
        </p:nvSpPr>
        <p:spPr>
          <a:xfrm>
            <a:off x="4319015" y="1929383"/>
            <a:ext cx="4631700" cy="2489700"/>
          </a:xfrm>
          <a:prstGeom prst="rect">
            <a:avLst/>
          </a:prstGeom>
          <a:noFill/>
          <a:ln>
            <a:noFill/>
          </a:ln>
        </p:spPr>
        <p:txBody>
          <a:bodyPr anchorCtr="0" anchor="t" bIns="0" lIns="0" spcFirstLastPara="1" rIns="0" wrap="square" tIns="12700">
            <a:spAutoFit/>
          </a:bodyPr>
          <a:lstStyle/>
          <a:p>
            <a:pPr indent="-329565" lvl="0" marL="372745" rtl="0" algn="l">
              <a:lnSpc>
                <a:spcPct val="100000"/>
              </a:lnSpc>
              <a:spcBef>
                <a:spcPts val="0"/>
              </a:spcBef>
              <a:spcAft>
                <a:spcPts val="0"/>
              </a:spcAft>
              <a:buClr>
                <a:srgbClr val="000000"/>
              </a:buClr>
              <a:buSzPts val="1600"/>
              <a:buFont typeface="Tahoma"/>
              <a:buChar char="●"/>
            </a:pPr>
            <a:r>
              <a:rPr lang="en-US"/>
              <a:t>A density plot is a smoothed version of histogram estimated from the data</a:t>
            </a:r>
            <a:endParaRPr/>
          </a:p>
          <a:p>
            <a:pPr indent="0" lvl="0" marL="31115" rtl="0" algn="l">
              <a:lnSpc>
                <a:spcPct val="100000"/>
              </a:lnSpc>
              <a:spcBef>
                <a:spcPts val="50"/>
              </a:spcBef>
              <a:spcAft>
                <a:spcPts val="0"/>
              </a:spcAft>
              <a:buClr>
                <a:srgbClr val="585858"/>
              </a:buClr>
              <a:buSzPts val="2450"/>
              <a:buFont typeface="Tahoma"/>
              <a:buNone/>
            </a:pPr>
            <a:r>
              <a:t/>
            </a:r>
            <a:endParaRPr sz="2450"/>
          </a:p>
          <a:p>
            <a:pPr indent="-329565" lvl="0" marL="372745" marR="5080" rtl="0" algn="l">
              <a:lnSpc>
                <a:spcPct val="100000"/>
              </a:lnSpc>
              <a:spcBef>
                <a:spcPts val="1200"/>
              </a:spcBef>
              <a:spcAft>
                <a:spcPts val="1200"/>
              </a:spcAft>
              <a:buClr>
                <a:srgbClr val="000000"/>
              </a:buClr>
              <a:buSzPts val="1600"/>
              <a:buFont typeface="Tahoma"/>
              <a:buChar char="●"/>
            </a:pPr>
            <a:r>
              <a:rPr lang="en-US"/>
              <a:t>The ‘kde’ (Kernel Density Estimator) is drawn at every individual data point  and all of these curves are then added together to create a single smooth  density estimation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90550" y="1804238"/>
            <a:ext cx="5646300" cy="4758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a:solidFill>
                  <a:srgbClr val="000000"/>
                </a:solidFill>
              </a:rPr>
              <a:t>Univariate Analysis</a:t>
            </a:r>
            <a:endParaRPr/>
          </a:p>
        </p:txBody>
      </p:sp>
      <p:sp>
        <p:nvSpPr>
          <p:cNvPr id="90" name="Google Shape;90;p1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500887" y="512191"/>
            <a:ext cx="48990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Distribution plot using distplot()</a:t>
            </a:r>
            <a:endParaRPr sz="2800"/>
          </a:p>
        </p:txBody>
      </p:sp>
      <p:sp>
        <p:nvSpPr>
          <p:cNvPr id="364" name="Google Shape;364;p46"/>
          <p:cNvSpPr txBox="1"/>
          <p:nvPr/>
        </p:nvSpPr>
        <p:spPr>
          <a:xfrm>
            <a:off x="500887" y="4324603"/>
            <a:ext cx="67068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distribution of the acceleration is near normal.</a:t>
            </a:r>
            <a:endParaRPr sz="1800">
              <a:latin typeface="Tahoma"/>
              <a:ea typeface="Tahoma"/>
              <a:cs typeface="Tahoma"/>
              <a:sym typeface="Tahoma"/>
            </a:endParaRPr>
          </a:p>
        </p:txBody>
      </p:sp>
      <p:grpSp>
        <p:nvGrpSpPr>
          <p:cNvPr id="365" name="Google Shape;365;p46"/>
          <p:cNvGrpSpPr/>
          <p:nvPr/>
        </p:nvGrpSpPr>
        <p:grpSpPr>
          <a:xfrm>
            <a:off x="345947" y="1616963"/>
            <a:ext cx="4928870" cy="2265045"/>
            <a:chOff x="345947" y="1616963"/>
            <a:chExt cx="4928870" cy="2265045"/>
          </a:xfrm>
        </p:grpSpPr>
        <p:pic>
          <p:nvPicPr>
            <p:cNvPr id="366" name="Google Shape;366;p46"/>
            <p:cNvPicPr preferRelativeResize="0"/>
            <p:nvPr/>
          </p:nvPicPr>
          <p:blipFill rotWithShape="1">
            <a:blip r:embed="rId3">
              <a:alphaModFix/>
            </a:blip>
            <a:srcRect b="0" l="0" r="0" t="0"/>
            <a:stretch/>
          </p:blipFill>
          <p:spPr>
            <a:xfrm>
              <a:off x="350519" y="1621535"/>
              <a:ext cx="4919472" cy="2255520"/>
            </a:xfrm>
            <a:prstGeom prst="rect">
              <a:avLst/>
            </a:prstGeom>
            <a:noFill/>
            <a:ln>
              <a:noFill/>
            </a:ln>
          </p:spPr>
        </p:pic>
        <p:sp>
          <p:nvSpPr>
            <p:cNvPr id="367" name="Google Shape;367;p46"/>
            <p:cNvSpPr/>
            <p:nvPr/>
          </p:nvSpPr>
          <p:spPr>
            <a:xfrm>
              <a:off x="345947" y="1616963"/>
              <a:ext cx="4928870" cy="2265045"/>
            </a:xfrm>
            <a:custGeom>
              <a:rect b="b" l="l" r="r" t="t"/>
              <a:pathLst>
                <a:path extrusionOk="0" h="2265045" w="4928870">
                  <a:moveTo>
                    <a:pt x="0" y="2264664"/>
                  </a:moveTo>
                  <a:lnTo>
                    <a:pt x="4928616" y="2264664"/>
                  </a:lnTo>
                  <a:lnTo>
                    <a:pt x="4928616" y="0"/>
                  </a:lnTo>
                  <a:lnTo>
                    <a:pt x="0" y="0"/>
                  </a:lnTo>
                  <a:lnTo>
                    <a:pt x="0" y="226466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68" name="Google Shape;368;p46"/>
          <p:cNvGrpSpPr/>
          <p:nvPr/>
        </p:nvGrpSpPr>
        <p:grpSpPr>
          <a:xfrm>
            <a:off x="5481827" y="1336547"/>
            <a:ext cx="3316604" cy="2874645"/>
            <a:chOff x="5481827" y="1336547"/>
            <a:chExt cx="3316604" cy="2874645"/>
          </a:xfrm>
        </p:grpSpPr>
        <p:pic>
          <p:nvPicPr>
            <p:cNvPr id="369" name="Google Shape;369;p46"/>
            <p:cNvPicPr preferRelativeResize="0"/>
            <p:nvPr/>
          </p:nvPicPr>
          <p:blipFill rotWithShape="1">
            <a:blip r:embed="rId4">
              <a:alphaModFix/>
            </a:blip>
            <a:srcRect b="0" l="0" r="0" t="0"/>
            <a:stretch/>
          </p:blipFill>
          <p:spPr>
            <a:xfrm>
              <a:off x="5670695" y="1412747"/>
              <a:ext cx="2825864" cy="2711631"/>
            </a:xfrm>
            <a:prstGeom prst="rect">
              <a:avLst/>
            </a:prstGeom>
            <a:noFill/>
            <a:ln>
              <a:noFill/>
            </a:ln>
          </p:spPr>
        </p:pic>
        <p:sp>
          <p:nvSpPr>
            <p:cNvPr id="370" name="Google Shape;370;p46"/>
            <p:cNvSpPr/>
            <p:nvPr/>
          </p:nvSpPr>
          <p:spPr>
            <a:xfrm>
              <a:off x="5481827" y="1336547"/>
              <a:ext cx="3316604" cy="2874645"/>
            </a:xfrm>
            <a:custGeom>
              <a:rect b="b" l="l" r="r" t="t"/>
              <a:pathLst>
                <a:path extrusionOk="0" h="2874645" w="3316604">
                  <a:moveTo>
                    <a:pt x="0" y="2874264"/>
                  </a:moveTo>
                  <a:lnTo>
                    <a:pt x="3316224" y="2874264"/>
                  </a:lnTo>
                  <a:lnTo>
                    <a:pt x="3316224" y="0"/>
                  </a:lnTo>
                  <a:lnTo>
                    <a:pt x="0" y="0"/>
                  </a:lnTo>
                  <a:lnTo>
                    <a:pt x="0" y="287426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1" name="Google Shape;371;p4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txBox="1"/>
          <p:nvPr/>
        </p:nvSpPr>
        <p:spPr>
          <a:xfrm>
            <a:off x="500887" y="512191"/>
            <a:ext cx="489902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Distribution plot using distplot()</a:t>
            </a:r>
            <a:endParaRPr sz="2800">
              <a:latin typeface="Tahoma"/>
              <a:ea typeface="Tahoma"/>
              <a:cs typeface="Tahoma"/>
              <a:sym typeface="Tahoma"/>
            </a:endParaRPr>
          </a:p>
        </p:txBody>
      </p:sp>
      <p:sp>
        <p:nvSpPr>
          <p:cNvPr id="377" name="Google Shape;377;p47"/>
          <p:cNvSpPr txBox="1"/>
          <p:nvPr/>
        </p:nvSpPr>
        <p:spPr>
          <a:xfrm>
            <a:off x="500887" y="1351026"/>
            <a:ext cx="58064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We can also plot a distribution plot without the histogram.</a:t>
            </a:r>
            <a:endParaRPr sz="1800">
              <a:latin typeface="Tahoma"/>
              <a:ea typeface="Tahoma"/>
              <a:cs typeface="Tahoma"/>
              <a:sym typeface="Tahoma"/>
            </a:endParaRPr>
          </a:p>
        </p:txBody>
      </p:sp>
      <p:grpSp>
        <p:nvGrpSpPr>
          <p:cNvPr id="378" name="Google Shape;378;p47"/>
          <p:cNvGrpSpPr/>
          <p:nvPr/>
        </p:nvGrpSpPr>
        <p:grpSpPr>
          <a:xfrm>
            <a:off x="879347" y="1988566"/>
            <a:ext cx="3977640" cy="2463546"/>
            <a:chOff x="879347" y="1988566"/>
            <a:chExt cx="3977640" cy="2463546"/>
          </a:xfrm>
        </p:grpSpPr>
        <p:pic>
          <p:nvPicPr>
            <p:cNvPr id="379" name="Google Shape;379;p47"/>
            <p:cNvPicPr preferRelativeResize="0"/>
            <p:nvPr/>
          </p:nvPicPr>
          <p:blipFill rotWithShape="1">
            <a:blip r:embed="rId3">
              <a:alphaModFix/>
            </a:blip>
            <a:srcRect b="0" l="0" r="0" t="0"/>
            <a:stretch/>
          </p:blipFill>
          <p:spPr>
            <a:xfrm>
              <a:off x="928384" y="2312022"/>
              <a:ext cx="3924031" cy="2034930"/>
            </a:xfrm>
            <a:prstGeom prst="rect">
              <a:avLst/>
            </a:prstGeom>
            <a:noFill/>
            <a:ln>
              <a:noFill/>
            </a:ln>
          </p:spPr>
        </p:pic>
        <p:sp>
          <p:nvSpPr>
            <p:cNvPr id="380" name="Google Shape;380;p47"/>
            <p:cNvSpPr/>
            <p:nvPr/>
          </p:nvSpPr>
          <p:spPr>
            <a:xfrm>
              <a:off x="879347" y="2229612"/>
              <a:ext cx="3977640" cy="2222500"/>
            </a:xfrm>
            <a:custGeom>
              <a:rect b="b" l="l" r="r" t="t"/>
              <a:pathLst>
                <a:path extrusionOk="0" h="2222500" w="3977640">
                  <a:moveTo>
                    <a:pt x="0" y="2221992"/>
                  </a:moveTo>
                  <a:lnTo>
                    <a:pt x="3977640" y="2221992"/>
                  </a:lnTo>
                  <a:lnTo>
                    <a:pt x="3977640" y="0"/>
                  </a:lnTo>
                  <a:lnTo>
                    <a:pt x="0" y="0"/>
                  </a:lnTo>
                  <a:lnTo>
                    <a:pt x="0" y="222199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1" name="Google Shape;381;p47"/>
            <p:cNvSpPr/>
            <p:nvPr/>
          </p:nvSpPr>
          <p:spPr>
            <a:xfrm>
              <a:off x="3180333" y="1988566"/>
              <a:ext cx="555625" cy="673100"/>
            </a:xfrm>
            <a:custGeom>
              <a:rect b="b" l="l" r="r" t="t"/>
              <a:pathLst>
                <a:path extrusionOk="0" h="673100" w="555625">
                  <a:moveTo>
                    <a:pt x="510920" y="596772"/>
                  </a:moveTo>
                  <a:lnTo>
                    <a:pt x="479170" y="596772"/>
                  </a:lnTo>
                  <a:lnTo>
                    <a:pt x="517270" y="672972"/>
                  </a:lnTo>
                  <a:lnTo>
                    <a:pt x="549020" y="609472"/>
                  </a:lnTo>
                  <a:lnTo>
                    <a:pt x="510920" y="609472"/>
                  </a:lnTo>
                  <a:lnTo>
                    <a:pt x="510920" y="596772"/>
                  </a:lnTo>
                  <a:close/>
                </a:path>
                <a:path extrusionOk="0" h="673100" w="555625">
                  <a:moveTo>
                    <a:pt x="510920" y="6350"/>
                  </a:moveTo>
                  <a:lnTo>
                    <a:pt x="510920" y="609472"/>
                  </a:lnTo>
                  <a:lnTo>
                    <a:pt x="523620" y="609472"/>
                  </a:lnTo>
                  <a:lnTo>
                    <a:pt x="523620" y="12700"/>
                  </a:lnTo>
                  <a:lnTo>
                    <a:pt x="517270" y="12700"/>
                  </a:lnTo>
                  <a:lnTo>
                    <a:pt x="510920" y="6350"/>
                  </a:lnTo>
                  <a:close/>
                </a:path>
                <a:path extrusionOk="0" h="673100" w="555625">
                  <a:moveTo>
                    <a:pt x="555370" y="596772"/>
                  </a:moveTo>
                  <a:lnTo>
                    <a:pt x="523620" y="596772"/>
                  </a:lnTo>
                  <a:lnTo>
                    <a:pt x="523620" y="609472"/>
                  </a:lnTo>
                  <a:lnTo>
                    <a:pt x="549020" y="609472"/>
                  </a:lnTo>
                  <a:lnTo>
                    <a:pt x="555370" y="596772"/>
                  </a:lnTo>
                  <a:close/>
                </a:path>
                <a:path extrusionOk="0" h="673100" w="555625">
                  <a:moveTo>
                    <a:pt x="510920" y="6350"/>
                  </a:moveTo>
                  <a:lnTo>
                    <a:pt x="0" y="6350"/>
                  </a:lnTo>
                  <a:lnTo>
                    <a:pt x="0" y="9906"/>
                  </a:lnTo>
                  <a:lnTo>
                    <a:pt x="2793" y="12700"/>
                  </a:lnTo>
                  <a:lnTo>
                    <a:pt x="510920" y="12700"/>
                  </a:lnTo>
                  <a:lnTo>
                    <a:pt x="510920" y="6350"/>
                  </a:lnTo>
                  <a:close/>
                </a:path>
                <a:path extrusionOk="0" h="673100" w="555625">
                  <a:moveTo>
                    <a:pt x="520700" y="0"/>
                  </a:moveTo>
                  <a:lnTo>
                    <a:pt x="6350" y="0"/>
                  </a:lnTo>
                  <a:lnTo>
                    <a:pt x="12700" y="6350"/>
                  </a:lnTo>
                  <a:lnTo>
                    <a:pt x="510920" y="6350"/>
                  </a:lnTo>
                  <a:lnTo>
                    <a:pt x="517270" y="12700"/>
                  </a:lnTo>
                  <a:lnTo>
                    <a:pt x="523620" y="12700"/>
                  </a:lnTo>
                  <a:lnTo>
                    <a:pt x="523620" y="2920"/>
                  </a:lnTo>
                  <a:lnTo>
                    <a:pt x="520700" y="0"/>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2" name="Google Shape;382;p47"/>
          <p:cNvSpPr txBox="1"/>
          <p:nvPr/>
        </p:nvSpPr>
        <p:spPr>
          <a:xfrm>
            <a:off x="1988947" y="1830070"/>
            <a:ext cx="1035685" cy="3619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Whether to plot</a:t>
            </a:r>
            <a:endParaRPr sz="1100">
              <a:latin typeface="Tahoma"/>
              <a:ea typeface="Tahoma"/>
              <a:cs typeface="Tahoma"/>
              <a:sym typeface="Tahoma"/>
            </a:endParaRPr>
          </a:p>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histogram or not</a:t>
            </a:r>
            <a:endParaRPr sz="1100">
              <a:latin typeface="Tahoma"/>
              <a:ea typeface="Tahoma"/>
              <a:cs typeface="Tahoma"/>
              <a:sym typeface="Tahoma"/>
            </a:endParaRPr>
          </a:p>
        </p:txBody>
      </p:sp>
      <p:grpSp>
        <p:nvGrpSpPr>
          <p:cNvPr id="383" name="Google Shape;383;p47"/>
          <p:cNvGrpSpPr/>
          <p:nvPr/>
        </p:nvGrpSpPr>
        <p:grpSpPr>
          <a:xfrm>
            <a:off x="5369051" y="1866899"/>
            <a:ext cx="2895600" cy="2834640"/>
            <a:chOff x="5369051" y="1866899"/>
            <a:chExt cx="2895600" cy="2834640"/>
          </a:xfrm>
        </p:grpSpPr>
        <p:pic>
          <p:nvPicPr>
            <p:cNvPr id="384" name="Google Shape;384;p47"/>
            <p:cNvPicPr preferRelativeResize="0"/>
            <p:nvPr/>
          </p:nvPicPr>
          <p:blipFill rotWithShape="1">
            <a:blip r:embed="rId4">
              <a:alphaModFix/>
            </a:blip>
            <a:srcRect b="0" l="0" r="0" t="0"/>
            <a:stretch/>
          </p:blipFill>
          <p:spPr>
            <a:xfrm>
              <a:off x="5444768" y="1942617"/>
              <a:ext cx="2734002" cy="2673041"/>
            </a:xfrm>
            <a:prstGeom prst="rect">
              <a:avLst/>
            </a:prstGeom>
            <a:noFill/>
            <a:ln>
              <a:noFill/>
            </a:ln>
          </p:spPr>
        </p:pic>
        <p:sp>
          <p:nvSpPr>
            <p:cNvPr id="385" name="Google Shape;385;p47"/>
            <p:cNvSpPr/>
            <p:nvPr/>
          </p:nvSpPr>
          <p:spPr>
            <a:xfrm>
              <a:off x="5369051" y="1866899"/>
              <a:ext cx="2895600" cy="2834640"/>
            </a:xfrm>
            <a:custGeom>
              <a:rect b="b" l="l" r="r" t="t"/>
              <a:pathLst>
                <a:path extrusionOk="0" h="2834640" w="2895600">
                  <a:moveTo>
                    <a:pt x="0" y="2834640"/>
                  </a:moveTo>
                  <a:lnTo>
                    <a:pt x="2895600" y="2834640"/>
                  </a:lnTo>
                  <a:lnTo>
                    <a:pt x="2895600" y="0"/>
                  </a:lnTo>
                  <a:lnTo>
                    <a:pt x="0" y="0"/>
                  </a:lnTo>
                  <a:lnTo>
                    <a:pt x="0" y="283464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6" name="Google Shape;386;p4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8"/>
          <p:cNvSpPr txBox="1"/>
          <p:nvPr>
            <p:ph type="title"/>
          </p:nvPr>
        </p:nvSpPr>
        <p:spPr>
          <a:xfrm>
            <a:off x="500887" y="512191"/>
            <a:ext cx="1310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Box plot</a:t>
            </a:r>
            <a:endParaRPr sz="2800"/>
          </a:p>
        </p:txBody>
      </p:sp>
      <p:sp>
        <p:nvSpPr>
          <p:cNvPr id="392" name="Google Shape;392;p48"/>
          <p:cNvSpPr txBox="1"/>
          <p:nvPr/>
        </p:nvSpPr>
        <p:spPr>
          <a:xfrm>
            <a:off x="379577" y="4146296"/>
            <a:ext cx="8063865" cy="6978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1" lang="en-US" sz="2200">
                <a:latin typeface="Arial"/>
                <a:ea typeface="Arial"/>
                <a:cs typeface="Arial"/>
                <a:sym typeface="Arial"/>
              </a:rPr>
              <a:t>Interpretation: </a:t>
            </a:r>
            <a:r>
              <a:rPr lang="en-US" sz="2200">
                <a:latin typeface="Tahoma"/>
                <a:ea typeface="Tahoma"/>
                <a:cs typeface="Tahoma"/>
                <a:sym typeface="Tahoma"/>
              </a:rPr>
              <a:t>Points above and below the whiskers are outliers</a:t>
            </a:r>
            <a:endParaRPr sz="2200">
              <a:latin typeface="Tahoma"/>
              <a:ea typeface="Tahoma"/>
              <a:cs typeface="Tahoma"/>
              <a:sym typeface="Tahoma"/>
            </a:endParaRPr>
          </a:p>
          <a:p>
            <a:pPr indent="0" lvl="0" marL="12700" marR="0" rtl="0" algn="l">
              <a:lnSpc>
                <a:spcPct val="100000"/>
              </a:lnSpc>
              <a:spcBef>
                <a:spcPts val="0"/>
              </a:spcBef>
              <a:spcAft>
                <a:spcPts val="0"/>
              </a:spcAft>
              <a:buNone/>
            </a:pPr>
            <a:r>
              <a:rPr lang="en-US" sz="2200">
                <a:latin typeface="Tahoma"/>
                <a:ea typeface="Tahoma"/>
                <a:cs typeface="Tahoma"/>
                <a:sym typeface="Tahoma"/>
              </a:rPr>
              <a:t>in the variable. These outliers can affect the model performance.</a:t>
            </a:r>
            <a:endParaRPr sz="2200">
              <a:latin typeface="Tahoma"/>
              <a:ea typeface="Tahoma"/>
              <a:cs typeface="Tahoma"/>
              <a:sym typeface="Tahoma"/>
            </a:endParaRPr>
          </a:p>
        </p:txBody>
      </p:sp>
      <p:sp>
        <p:nvSpPr>
          <p:cNvPr id="393" name="Google Shape;393;p48"/>
          <p:cNvSpPr txBox="1"/>
          <p:nvPr/>
        </p:nvSpPr>
        <p:spPr>
          <a:xfrm>
            <a:off x="500887" y="1351026"/>
            <a:ext cx="62852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Let us plot the box plot of ‘acceleration’ to see the distribution.</a:t>
            </a:r>
            <a:endParaRPr sz="1800">
              <a:latin typeface="Tahoma"/>
              <a:ea typeface="Tahoma"/>
              <a:cs typeface="Tahoma"/>
              <a:sym typeface="Tahoma"/>
            </a:endParaRPr>
          </a:p>
        </p:txBody>
      </p:sp>
      <p:grpSp>
        <p:nvGrpSpPr>
          <p:cNvPr id="394" name="Google Shape;394;p48"/>
          <p:cNvGrpSpPr/>
          <p:nvPr/>
        </p:nvGrpSpPr>
        <p:grpSpPr>
          <a:xfrm>
            <a:off x="601980" y="2229611"/>
            <a:ext cx="2974975" cy="1213485"/>
            <a:chOff x="601980" y="2229611"/>
            <a:chExt cx="2974975" cy="1213485"/>
          </a:xfrm>
        </p:grpSpPr>
        <p:pic>
          <p:nvPicPr>
            <p:cNvPr id="395" name="Google Shape;395;p48"/>
            <p:cNvPicPr preferRelativeResize="0"/>
            <p:nvPr/>
          </p:nvPicPr>
          <p:blipFill rotWithShape="1">
            <a:blip r:embed="rId3">
              <a:alphaModFix/>
            </a:blip>
            <a:srcRect b="0" l="0" r="0" t="0"/>
            <a:stretch/>
          </p:blipFill>
          <p:spPr>
            <a:xfrm>
              <a:off x="661068" y="2332689"/>
              <a:ext cx="2911187" cy="1083564"/>
            </a:xfrm>
            <a:prstGeom prst="rect">
              <a:avLst/>
            </a:prstGeom>
            <a:noFill/>
            <a:ln>
              <a:noFill/>
            </a:ln>
          </p:spPr>
        </p:pic>
        <p:sp>
          <p:nvSpPr>
            <p:cNvPr id="396" name="Google Shape;396;p48"/>
            <p:cNvSpPr/>
            <p:nvPr/>
          </p:nvSpPr>
          <p:spPr>
            <a:xfrm>
              <a:off x="601980" y="2229611"/>
              <a:ext cx="2974975" cy="1213485"/>
            </a:xfrm>
            <a:custGeom>
              <a:rect b="b" l="l" r="r" t="t"/>
              <a:pathLst>
                <a:path extrusionOk="0" h="1213485" w="2974975">
                  <a:moveTo>
                    <a:pt x="0" y="1213104"/>
                  </a:moveTo>
                  <a:lnTo>
                    <a:pt x="2974847" y="1213104"/>
                  </a:lnTo>
                  <a:lnTo>
                    <a:pt x="2974847" y="0"/>
                  </a:lnTo>
                  <a:lnTo>
                    <a:pt x="0" y="0"/>
                  </a:lnTo>
                  <a:lnTo>
                    <a:pt x="0" y="121310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397" name="Google Shape;397;p48"/>
          <p:cNvGrpSpPr/>
          <p:nvPr/>
        </p:nvGrpSpPr>
        <p:grpSpPr>
          <a:xfrm>
            <a:off x="4948048" y="1897099"/>
            <a:ext cx="3493936" cy="2240523"/>
            <a:chOff x="4948048" y="1897099"/>
            <a:chExt cx="3493936" cy="2240523"/>
          </a:xfrm>
        </p:grpSpPr>
        <p:pic>
          <p:nvPicPr>
            <p:cNvPr id="398" name="Google Shape;398;p48"/>
            <p:cNvPicPr preferRelativeResize="0"/>
            <p:nvPr/>
          </p:nvPicPr>
          <p:blipFill rotWithShape="1">
            <a:blip r:embed="rId4">
              <a:alphaModFix/>
            </a:blip>
            <a:srcRect b="0" l="0" r="0" t="0"/>
            <a:stretch/>
          </p:blipFill>
          <p:spPr>
            <a:xfrm>
              <a:off x="4948048" y="1897099"/>
              <a:ext cx="3493936" cy="2240523"/>
            </a:xfrm>
            <a:prstGeom prst="rect">
              <a:avLst/>
            </a:prstGeom>
            <a:noFill/>
            <a:ln>
              <a:noFill/>
            </a:ln>
          </p:spPr>
        </p:pic>
        <p:sp>
          <p:nvSpPr>
            <p:cNvPr id="399" name="Google Shape;399;p48"/>
            <p:cNvSpPr/>
            <p:nvPr/>
          </p:nvSpPr>
          <p:spPr>
            <a:xfrm>
              <a:off x="7021068" y="2100071"/>
              <a:ext cx="555625" cy="1828800"/>
            </a:xfrm>
            <a:custGeom>
              <a:rect b="b" l="l" r="r" t="t"/>
              <a:pathLst>
                <a:path extrusionOk="0" h="1828800" w="555625">
                  <a:moveTo>
                    <a:pt x="555625" y="1784350"/>
                  </a:moveTo>
                  <a:lnTo>
                    <a:pt x="76200" y="1784350"/>
                  </a:lnTo>
                  <a:lnTo>
                    <a:pt x="76200" y="1752600"/>
                  </a:lnTo>
                  <a:lnTo>
                    <a:pt x="0" y="1790700"/>
                  </a:lnTo>
                  <a:lnTo>
                    <a:pt x="76200" y="1828800"/>
                  </a:lnTo>
                  <a:lnTo>
                    <a:pt x="76200" y="1797050"/>
                  </a:lnTo>
                  <a:lnTo>
                    <a:pt x="555625" y="1797050"/>
                  </a:lnTo>
                  <a:lnTo>
                    <a:pt x="555625" y="1784350"/>
                  </a:lnTo>
                  <a:close/>
                </a:path>
                <a:path extrusionOk="0" h="1828800" w="555625">
                  <a:moveTo>
                    <a:pt x="555625" y="31750"/>
                  </a:moveTo>
                  <a:lnTo>
                    <a:pt x="76200" y="31750"/>
                  </a:lnTo>
                  <a:lnTo>
                    <a:pt x="76200" y="0"/>
                  </a:lnTo>
                  <a:lnTo>
                    <a:pt x="0" y="38100"/>
                  </a:lnTo>
                  <a:lnTo>
                    <a:pt x="76200" y="76200"/>
                  </a:lnTo>
                  <a:lnTo>
                    <a:pt x="76200" y="44450"/>
                  </a:lnTo>
                  <a:lnTo>
                    <a:pt x="555625" y="44450"/>
                  </a:lnTo>
                  <a:lnTo>
                    <a:pt x="555625" y="31750"/>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00" name="Google Shape;400;p48"/>
          <p:cNvSpPr txBox="1"/>
          <p:nvPr/>
        </p:nvSpPr>
        <p:spPr>
          <a:xfrm>
            <a:off x="4771644" y="1787651"/>
            <a:ext cx="3770629" cy="239268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0" marR="412750" rtl="0" algn="r">
              <a:lnSpc>
                <a:spcPct val="100000"/>
              </a:lnSpc>
              <a:spcBef>
                <a:spcPts val="785"/>
              </a:spcBef>
              <a:spcAft>
                <a:spcPts val="0"/>
              </a:spcAft>
              <a:buNone/>
            </a:pPr>
            <a:r>
              <a:rPr lang="en-US" sz="1100">
                <a:solidFill>
                  <a:srgbClr val="24AAE1"/>
                </a:solidFill>
                <a:latin typeface="Tahoma"/>
                <a:ea typeface="Tahoma"/>
                <a:cs typeface="Tahoma"/>
                <a:sym typeface="Tahoma"/>
              </a:rPr>
              <a:t>Outliers</a:t>
            </a:r>
            <a:endParaRPr sz="11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414019" rtl="0" algn="r">
              <a:lnSpc>
                <a:spcPct val="100000"/>
              </a:lnSpc>
              <a:spcBef>
                <a:spcPts val="900"/>
              </a:spcBef>
              <a:spcAft>
                <a:spcPts val="0"/>
              </a:spcAft>
              <a:buNone/>
            </a:pPr>
            <a:r>
              <a:rPr lang="en-US" sz="1100">
                <a:solidFill>
                  <a:srgbClr val="24AAE1"/>
                </a:solidFill>
                <a:latin typeface="Tahoma"/>
                <a:ea typeface="Tahoma"/>
                <a:cs typeface="Tahoma"/>
                <a:sym typeface="Tahoma"/>
              </a:rPr>
              <a:t>Outliers</a:t>
            </a:r>
            <a:endParaRPr sz="1100">
              <a:latin typeface="Tahoma"/>
              <a:ea typeface="Tahoma"/>
              <a:cs typeface="Tahoma"/>
              <a:sym typeface="Tahoma"/>
            </a:endParaRPr>
          </a:p>
        </p:txBody>
      </p:sp>
      <p:sp>
        <p:nvSpPr>
          <p:cNvPr id="401" name="Google Shape;401;p4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500887" y="512191"/>
            <a:ext cx="6593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Create a box plot for all numeric variables</a:t>
            </a:r>
            <a:endParaRPr sz="2800"/>
          </a:p>
        </p:txBody>
      </p:sp>
      <p:grpSp>
        <p:nvGrpSpPr>
          <p:cNvPr id="407" name="Google Shape;407;p49"/>
          <p:cNvGrpSpPr/>
          <p:nvPr/>
        </p:nvGrpSpPr>
        <p:grpSpPr>
          <a:xfrm>
            <a:off x="577595" y="1796795"/>
            <a:ext cx="7988934" cy="2463165"/>
            <a:chOff x="577595" y="1796795"/>
            <a:chExt cx="7988934" cy="2463165"/>
          </a:xfrm>
        </p:grpSpPr>
        <p:pic>
          <p:nvPicPr>
            <p:cNvPr id="408" name="Google Shape;408;p49"/>
            <p:cNvPicPr preferRelativeResize="0"/>
            <p:nvPr/>
          </p:nvPicPr>
          <p:blipFill rotWithShape="1">
            <a:blip r:embed="rId3">
              <a:alphaModFix/>
            </a:blip>
            <a:srcRect b="0" l="0" r="0" t="0"/>
            <a:stretch/>
          </p:blipFill>
          <p:spPr>
            <a:xfrm>
              <a:off x="582167" y="1856630"/>
              <a:ext cx="7979664" cy="2398377"/>
            </a:xfrm>
            <a:prstGeom prst="rect">
              <a:avLst/>
            </a:prstGeom>
            <a:noFill/>
            <a:ln>
              <a:noFill/>
            </a:ln>
          </p:spPr>
        </p:pic>
        <p:sp>
          <p:nvSpPr>
            <p:cNvPr id="409" name="Google Shape;409;p49"/>
            <p:cNvSpPr/>
            <p:nvPr/>
          </p:nvSpPr>
          <p:spPr>
            <a:xfrm>
              <a:off x="577595" y="1796795"/>
              <a:ext cx="7988934" cy="2463165"/>
            </a:xfrm>
            <a:custGeom>
              <a:rect b="b" l="l" r="r" t="t"/>
              <a:pathLst>
                <a:path extrusionOk="0" h="2463165" w="7988934">
                  <a:moveTo>
                    <a:pt x="0" y="2462784"/>
                  </a:moveTo>
                  <a:lnTo>
                    <a:pt x="7988808" y="2462784"/>
                  </a:lnTo>
                  <a:lnTo>
                    <a:pt x="7988808" y="0"/>
                  </a:lnTo>
                  <a:lnTo>
                    <a:pt x="0" y="0"/>
                  </a:lnTo>
                  <a:lnTo>
                    <a:pt x="0" y="2462784"/>
                  </a:lnTo>
                  <a:close/>
                </a:path>
              </a:pathLst>
            </a:custGeom>
            <a:noFill/>
            <a:ln cap="flat" cmpd="sng" w="9525">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10" name="Google Shape;410;p4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nvSpPr>
        <p:spPr>
          <a:xfrm>
            <a:off x="500887" y="512191"/>
            <a:ext cx="659320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Create a box plot for all numeric variables</a:t>
            </a:r>
            <a:endParaRPr sz="2800">
              <a:latin typeface="Tahoma"/>
              <a:ea typeface="Tahoma"/>
              <a:cs typeface="Tahoma"/>
              <a:sym typeface="Tahoma"/>
            </a:endParaRPr>
          </a:p>
        </p:txBody>
      </p:sp>
      <p:sp>
        <p:nvSpPr>
          <p:cNvPr id="416" name="Google Shape;416;p50"/>
          <p:cNvSpPr txBox="1"/>
          <p:nvPr/>
        </p:nvSpPr>
        <p:spPr>
          <a:xfrm>
            <a:off x="817270" y="2359609"/>
            <a:ext cx="3305175"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outliers are  present in the variables ‘mpg’,  ‘horsepower’, and ‘acceleration’.</a:t>
            </a:r>
            <a:endParaRPr sz="1800">
              <a:latin typeface="Tahoma"/>
              <a:ea typeface="Tahoma"/>
              <a:cs typeface="Tahoma"/>
              <a:sym typeface="Tahoma"/>
            </a:endParaRPr>
          </a:p>
        </p:txBody>
      </p:sp>
      <p:grpSp>
        <p:nvGrpSpPr>
          <p:cNvPr id="417" name="Google Shape;417;p50"/>
          <p:cNvGrpSpPr/>
          <p:nvPr/>
        </p:nvGrpSpPr>
        <p:grpSpPr>
          <a:xfrm>
            <a:off x="4774692" y="1235963"/>
            <a:ext cx="3636645" cy="3584575"/>
            <a:chOff x="4774692" y="1235963"/>
            <a:chExt cx="3636645" cy="3584575"/>
          </a:xfrm>
        </p:grpSpPr>
        <p:pic>
          <p:nvPicPr>
            <p:cNvPr id="418" name="Google Shape;418;p50"/>
            <p:cNvPicPr preferRelativeResize="0"/>
            <p:nvPr/>
          </p:nvPicPr>
          <p:blipFill rotWithShape="1">
            <a:blip r:embed="rId3">
              <a:alphaModFix/>
            </a:blip>
            <a:srcRect b="0" l="0" r="0" t="0"/>
            <a:stretch/>
          </p:blipFill>
          <p:spPr>
            <a:xfrm>
              <a:off x="4829640" y="1312473"/>
              <a:ext cx="3475990" cy="3460203"/>
            </a:xfrm>
            <a:prstGeom prst="rect">
              <a:avLst/>
            </a:prstGeom>
            <a:noFill/>
            <a:ln>
              <a:noFill/>
            </a:ln>
          </p:spPr>
        </p:pic>
        <p:sp>
          <p:nvSpPr>
            <p:cNvPr id="419" name="Google Shape;419;p50"/>
            <p:cNvSpPr/>
            <p:nvPr/>
          </p:nvSpPr>
          <p:spPr>
            <a:xfrm>
              <a:off x="4774692" y="1235963"/>
              <a:ext cx="3636645" cy="3584575"/>
            </a:xfrm>
            <a:custGeom>
              <a:rect b="b" l="l" r="r" t="t"/>
              <a:pathLst>
                <a:path extrusionOk="0" h="3584575" w="3636645">
                  <a:moveTo>
                    <a:pt x="0" y="3584448"/>
                  </a:moveTo>
                  <a:lnTo>
                    <a:pt x="3636264" y="3584448"/>
                  </a:lnTo>
                  <a:lnTo>
                    <a:pt x="3636264" y="0"/>
                  </a:lnTo>
                  <a:lnTo>
                    <a:pt x="0" y="0"/>
                  </a:lnTo>
                  <a:lnTo>
                    <a:pt x="0" y="358444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20" name="Google Shape;420;p5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type="title"/>
          </p:nvPr>
        </p:nvSpPr>
        <p:spPr>
          <a:xfrm>
            <a:off x="500887" y="512191"/>
            <a:ext cx="2992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What is violin plot?</a:t>
            </a:r>
            <a:endParaRPr sz="2800"/>
          </a:p>
        </p:txBody>
      </p:sp>
      <p:sp>
        <p:nvSpPr>
          <p:cNvPr id="426" name="Google Shape;426;p5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427" name="Google Shape;427;p51"/>
          <p:cNvSpPr txBox="1"/>
          <p:nvPr/>
        </p:nvSpPr>
        <p:spPr>
          <a:xfrm>
            <a:off x="647496" y="1834641"/>
            <a:ext cx="6916420" cy="1651000"/>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 violin plot is a combination of box plot and histogram</a:t>
            </a:r>
            <a:endParaRPr sz="1800">
              <a:latin typeface="Tahoma"/>
              <a:ea typeface="Tahoma"/>
              <a:cs typeface="Tahoma"/>
              <a:sym typeface="Tahoma"/>
            </a:endParaRPr>
          </a:p>
          <a:p>
            <a:pPr indent="0" lvl="0" marL="0" marR="0" rtl="0" algn="l">
              <a:lnSpc>
                <a:spcPct val="100000"/>
              </a:lnSpc>
              <a:spcBef>
                <a:spcPts val="30"/>
              </a:spcBef>
              <a:spcAft>
                <a:spcPts val="0"/>
              </a:spcAft>
              <a:buSzPts val="2600"/>
              <a:buFont typeface="Tahoma"/>
              <a:buNone/>
            </a:pPr>
            <a:r>
              <a:t/>
            </a:r>
            <a:endParaRPr sz="2600">
              <a:latin typeface="Tahoma"/>
              <a:ea typeface="Tahoma"/>
              <a:cs typeface="Tahoma"/>
              <a:sym typeface="Tahoma"/>
            </a:endParaRPr>
          </a:p>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It gives the statistical distribution such as mean, median, mode</a:t>
            </a:r>
            <a:endParaRPr sz="1800">
              <a:latin typeface="Tahoma"/>
              <a:ea typeface="Tahoma"/>
              <a:cs typeface="Tahoma"/>
              <a:sym typeface="Tahoma"/>
            </a:endParaRPr>
          </a:p>
          <a:p>
            <a:pPr indent="0" lvl="0" marL="0" marR="0" rtl="0" algn="l">
              <a:lnSpc>
                <a:spcPct val="100000"/>
              </a:lnSpc>
              <a:spcBef>
                <a:spcPts val="10"/>
              </a:spcBef>
              <a:spcAft>
                <a:spcPts val="0"/>
              </a:spcAft>
              <a:buSzPts val="2600"/>
              <a:buFont typeface="Tahoma"/>
              <a:buNone/>
            </a:pPr>
            <a:r>
              <a:t/>
            </a:r>
            <a:endParaRPr sz="2600">
              <a:latin typeface="Tahoma"/>
              <a:ea typeface="Tahoma"/>
              <a:cs typeface="Tahoma"/>
              <a:sym typeface="Tahoma"/>
            </a:endParaRPr>
          </a:p>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Violin plot shows the distribution of the data and potential outliers</a:t>
            </a:r>
            <a:endParaRPr sz="1800">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2"/>
          <p:cNvSpPr txBox="1"/>
          <p:nvPr>
            <p:ph type="title"/>
          </p:nvPr>
        </p:nvSpPr>
        <p:spPr>
          <a:xfrm>
            <a:off x="500887" y="512191"/>
            <a:ext cx="51498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Distribution plot using violinplot()</a:t>
            </a:r>
            <a:endParaRPr sz="2800"/>
          </a:p>
        </p:txBody>
      </p:sp>
      <p:sp>
        <p:nvSpPr>
          <p:cNvPr id="433" name="Google Shape;433;p52"/>
          <p:cNvSpPr txBox="1"/>
          <p:nvPr/>
        </p:nvSpPr>
        <p:spPr>
          <a:xfrm>
            <a:off x="500887" y="4498035"/>
            <a:ext cx="663892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distribution of the ‘acceleration’ is symmetric.</a:t>
            </a:r>
            <a:endParaRPr sz="1800">
              <a:latin typeface="Tahoma"/>
              <a:ea typeface="Tahoma"/>
              <a:cs typeface="Tahoma"/>
              <a:sym typeface="Tahoma"/>
            </a:endParaRPr>
          </a:p>
        </p:txBody>
      </p:sp>
      <p:pic>
        <p:nvPicPr>
          <p:cNvPr id="434" name="Google Shape;434;p52"/>
          <p:cNvPicPr preferRelativeResize="0"/>
          <p:nvPr/>
        </p:nvPicPr>
        <p:blipFill rotWithShape="1">
          <a:blip r:embed="rId3">
            <a:alphaModFix/>
          </a:blip>
          <a:srcRect b="0" l="0" r="0" t="0"/>
          <a:stretch/>
        </p:blipFill>
        <p:spPr>
          <a:xfrm>
            <a:off x="5117387" y="1877745"/>
            <a:ext cx="3337874" cy="2367714"/>
          </a:xfrm>
          <a:prstGeom prst="rect">
            <a:avLst/>
          </a:prstGeom>
          <a:noFill/>
          <a:ln>
            <a:noFill/>
          </a:ln>
        </p:spPr>
      </p:pic>
      <p:sp>
        <p:nvSpPr>
          <p:cNvPr id="435" name="Google Shape;435;p52"/>
          <p:cNvSpPr txBox="1"/>
          <p:nvPr/>
        </p:nvSpPr>
        <p:spPr>
          <a:xfrm>
            <a:off x="4969764" y="1796795"/>
            <a:ext cx="3709670" cy="246316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0" lvl="0" marL="308610" marR="0" rtl="0" algn="l">
              <a:lnSpc>
                <a:spcPct val="100000"/>
              </a:lnSpc>
              <a:spcBef>
                <a:spcPts val="765"/>
              </a:spcBef>
              <a:spcAft>
                <a:spcPts val="0"/>
              </a:spcAft>
              <a:buNone/>
            </a:pPr>
            <a:r>
              <a:rPr lang="en-US" sz="1100">
                <a:solidFill>
                  <a:srgbClr val="24AAE1"/>
                </a:solidFill>
                <a:latin typeface="Tahoma"/>
                <a:ea typeface="Tahoma"/>
                <a:cs typeface="Tahoma"/>
                <a:sym typeface="Tahoma"/>
              </a:rPr>
              <a:t>1st Quartile</a:t>
            </a:r>
            <a:endParaRPr sz="11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0"/>
              </a:spcBef>
              <a:spcAft>
                <a:spcPts val="0"/>
              </a:spcAft>
              <a:buNone/>
            </a:pPr>
            <a:r>
              <a:t/>
            </a:r>
            <a:endParaRPr sz="1200">
              <a:latin typeface="Tahoma"/>
              <a:ea typeface="Tahoma"/>
              <a:cs typeface="Tahoma"/>
              <a:sym typeface="Tahoma"/>
            </a:endParaRPr>
          </a:p>
          <a:p>
            <a:pPr indent="0" lvl="0" marL="0" marR="0" rtl="0" algn="l">
              <a:lnSpc>
                <a:spcPct val="100000"/>
              </a:lnSpc>
              <a:spcBef>
                <a:spcPts val="55"/>
              </a:spcBef>
              <a:spcAft>
                <a:spcPts val="0"/>
              </a:spcAft>
              <a:buNone/>
            </a:pPr>
            <a:r>
              <a:t/>
            </a:r>
            <a:endParaRPr sz="1500">
              <a:latin typeface="Tahoma"/>
              <a:ea typeface="Tahoma"/>
              <a:cs typeface="Tahoma"/>
              <a:sym typeface="Tahoma"/>
            </a:endParaRPr>
          </a:p>
          <a:p>
            <a:pPr indent="0" lvl="0" marL="2273935" marR="0" rtl="0" algn="l">
              <a:lnSpc>
                <a:spcPct val="100000"/>
              </a:lnSpc>
              <a:spcBef>
                <a:spcPts val="0"/>
              </a:spcBef>
              <a:spcAft>
                <a:spcPts val="0"/>
              </a:spcAft>
              <a:buNone/>
            </a:pPr>
            <a:r>
              <a:rPr lang="en-US" sz="1100">
                <a:solidFill>
                  <a:srgbClr val="24AAE1"/>
                </a:solidFill>
                <a:latin typeface="Tahoma"/>
                <a:ea typeface="Tahoma"/>
                <a:cs typeface="Tahoma"/>
                <a:sym typeface="Tahoma"/>
              </a:rPr>
              <a:t>3rd Quartile</a:t>
            </a:r>
            <a:endParaRPr sz="1100">
              <a:latin typeface="Tahoma"/>
              <a:ea typeface="Tahoma"/>
              <a:cs typeface="Tahoma"/>
              <a:sym typeface="Tahoma"/>
            </a:endParaRPr>
          </a:p>
        </p:txBody>
      </p:sp>
      <p:grpSp>
        <p:nvGrpSpPr>
          <p:cNvPr id="436" name="Google Shape;436;p52"/>
          <p:cNvGrpSpPr/>
          <p:nvPr/>
        </p:nvGrpSpPr>
        <p:grpSpPr>
          <a:xfrm>
            <a:off x="275844" y="2415539"/>
            <a:ext cx="4495800" cy="988060"/>
            <a:chOff x="275844" y="2415539"/>
            <a:chExt cx="4495800" cy="988060"/>
          </a:xfrm>
        </p:grpSpPr>
        <p:pic>
          <p:nvPicPr>
            <p:cNvPr id="437" name="Google Shape;437;p52"/>
            <p:cNvPicPr preferRelativeResize="0"/>
            <p:nvPr/>
          </p:nvPicPr>
          <p:blipFill rotWithShape="1">
            <a:blip r:embed="rId4">
              <a:alphaModFix/>
            </a:blip>
            <a:srcRect b="0" l="0" r="0" t="0"/>
            <a:stretch/>
          </p:blipFill>
          <p:spPr>
            <a:xfrm>
              <a:off x="298691" y="2447543"/>
              <a:ext cx="4468380" cy="914400"/>
            </a:xfrm>
            <a:prstGeom prst="rect">
              <a:avLst/>
            </a:prstGeom>
            <a:noFill/>
            <a:ln>
              <a:noFill/>
            </a:ln>
          </p:spPr>
        </p:pic>
        <p:sp>
          <p:nvSpPr>
            <p:cNvPr id="438" name="Google Shape;438;p52"/>
            <p:cNvSpPr/>
            <p:nvPr/>
          </p:nvSpPr>
          <p:spPr>
            <a:xfrm>
              <a:off x="275844" y="2415539"/>
              <a:ext cx="4495800" cy="988060"/>
            </a:xfrm>
            <a:custGeom>
              <a:rect b="b" l="l" r="r" t="t"/>
              <a:pathLst>
                <a:path extrusionOk="0" h="988060" w="4495800">
                  <a:moveTo>
                    <a:pt x="0" y="987552"/>
                  </a:moveTo>
                  <a:lnTo>
                    <a:pt x="4495800" y="987552"/>
                  </a:lnTo>
                  <a:lnTo>
                    <a:pt x="4495800" y="0"/>
                  </a:lnTo>
                  <a:lnTo>
                    <a:pt x="0" y="0"/>
                  </a:lnTo>
                  <a:lnTo>
                    <a:pt x="0" y="98755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39" name="Google Shape;439;p52"/>
          <p:cNvSpPr/>
          <p:nvPr/>
        </p:nvSpPr>
        <p:spPr>
          <a:xfrm>
            <a:off x="5661406" y="2336291"/>
            <a:ext cx="1985010" cy="1193800"/>
          </a:xfrm>
          <a:custGeom>
            <a:rect b="b" l="l" r="r" t="t"/>
            <a:pathLst>
              <a:path extrusionOk="0" h="1193800" w="1985009">
                <a:moveTo>
                  <a:pt x="611124" y="507619"/>
                </a:moveTo>
                <a:lnTo>
                  <a:pt x="598424" y="501269"/>
                </a:lnTo>
                <a:lnTo>
                  <a:pt x="534924" y="469519"/>
                </a:lnTo>
                <a:lnTo>
                  <a:pt x="534924" y="501269"/>
                </a:lnTo>
                <a:lnTo>
                  <a:pt x="12700" y="501269"/>
                </a:lnTo>
                <a:lnTo>
                  <a:pt x="12700" y="0"/>
                </a:lnTo>
                <a:lnTo>
                  <a:pt x="0" y="0"/>
                </a:lnTo>
                <a:lnTo>
                  <a:pt x="0" y="511048"/>
                </a:lnTo>
                <a:lnTo>
                  <a:pt x="2794" y="513969"/>
                </a:lnTo>
                <a:lnTo>
                  <a:pt x="534924" y="513969"/>
                </a:lnTo>
                <a:lnTo>
                  <a:pt x="534924" y="545719"/>
                </a:lnTo>
                <a:lnTo>
                  <a:pt x="598424" y="513969"/>
                </a:lnTo>
                <a:lnTo>
                  <a:pt x="611124" y="507619"/>
                </a:lnTo>
                <a:close/>
              </a:path>
              <a:path extrusionOk="0" h="1193800" w="1985009">
                <a:moveTo>
                  <a:pt x="1984883" y="682244"/>
                </a:moveTo>
                <a:lnTo>
                  <a:pt x="1982089" y="679450"/>
                </a:lnTo>
                <a:lnTo>
                  <a:pt x="1377950" y="679450"/>
                </a:lnTo>
                <a:lnTo>
                  <a:pt x="1377950" y="647700"/>
                </a:lnTo>
                <a:lnTo>
                  <a:pt x="1301750" y="685800"/>
                </a:lnTo>
                <a:lnTo>
                  <a:pt x="1377950" y="723900"/>
                </a:lnTo>
                <a:lnTo>
                  <a:pt x="1377950" y="692150"/>
                </a:lnTo>
                <a:lnTo>
                  <a:pt x="1972183" y="692150"/>
                </a:lnTo>
                <a:lnTo>
                  <a:pt x="1972183" y="1193419"/>
                </a:lnTo>
                <a:lnTo>
                  <a:pt x="1984883" y="1193419"/>
                </a:lnTo>
                <a:lnTo>
                  <a:pt x="1984883" y="692150"/>
                </a:lnTo>
                <a:lnTo>
                  <a:pt x="1984883" y="685800"/>
                </a:lnTo>
                <a:lnTo>
                  <a:pt x="1984883" y="682244"/>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0" name="Google Shape;440;p5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nvSpPr>
        <p:spPr>
          <a:xfrm>
            <a:off x="500887" y="512191"/>
            <a:ext cx="363283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Cumulative distribution</a:t>
            </a:r>
            <a:endParaRPr sz="2800">
              <a:latin typeface="Tahoma"/>
              <a:ea typeface="Tahoma"/>
              <a:cs typeface="Tahoma"/>
              <a:sym typeface="Tahoma"/>
            </a:endParaRPr>
          </a:p>
        </p:txBody>
      </p:sp>
      <p:sp>
        <p:nvSpPr>
          <p:cNvPr id="446" name="Google Shape;446;p5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447" name="Google Shape;447;p53"/>
          <p:cNvSpPr txBox="1"/>
          <p:nvPr/>
        </p:nvSpPr>
        <p:spPr>
          <a:xfrm>
            <a:off x="519480" y="2408047"/>
            <a:ext cx="8226425" cy="848994"/>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rgbClr val="585858"/>
                </a:solidFill>
                <a:latin typeface="Tahoma"/>
                <a:ea typeface="Tahoma"/>
                <a:cs typeface="Tahoma"/>
                <a:sym typeface="Tahoma"/>
              </a:rPr>
              <a:t>Cumulative Distribution Function (CDF) determines the cumulative probability  value. It calculates the probability that a random observation (X) taken from the  population is less than or equal to a certain value (x).</a:t>
            </a:r>
            <a:endParaRPr sz="1800">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4"/>
          <p:cNvSpPr txBox="1"/>
          <p:nvPr/>
        </p:nvSpPr>
        <p:spPr>
          <a:xfrm>
            <a:off x="500887" y="512191"/>
            <a:ext cx="363283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Cumulative distribution</a:t>
            </a:r>
            <a:endParaRPr sz="2800">
              <a:latin typeface="Tahoma"/>
              <a:ea typeface="Tahoma"/>
              <a:cs typeface="Tahoma"/>
              <a:sym typeface="Tahoma"/>
            </a:endParaRPr>
          </a:p>
        </p:txBody>
      </p:sp>
      <p:sp>
        <p:nvSpPr>
          <p:cNvPr id="453" name="Google Shape;453;p54"/>
          <p:cNvSpPr txBox="1"/>
          <p:nvPr/>
        </p:nvSpPr>
        <p:spPr>
          <a:xfrm>
            <a:off x="519480" y="1568907"/>
            <a:ext cx="60960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Plot the cumulative distribution of the variable ‘acceleration’.</a:t>
            </a:r>
            <a:endParaRPr sz="1800">
              <a:latin typeface="Tahoma"/>
              <a:ea typeface="Tahoma"/>
              <a:cs typeface="Tahoma"/>
              <a:sym typeface="Tahoma"/>
            </a:endParaRPr>
          </a:p>
        </p:txBody>
      </p:sp>
      <p:grpSp>
        <p:nvGrpSpPr>
          <p:cNvPr id="454" name="Google Shape;454;p54"/>
          <p:cNvGrpSpPr/>
          <p:nvPr/>
        </p:nvGrpSpPr>
        <p:grpSpPr>
          <a:xfrm>
            <a:off x="745235" y="2013203"/>
            <a:ext cx="7653655" cy="2593975"/>
            <a:chOff x="745235" y="2013203"/>
            <a:chExt cx="7653655" cy="2593975"/>
          </a:xfrm>
        </p:grpSpPr>
        <p:pic>
          <p:nvPicPr>
            <p:cNvPr id="455" name="Google Shape;455;p54"/>
            <p:cNvPicPr preferRelativeResize="0"/>
            <p:nvPr/>
          </p:nvPicPr>
          <p:blipFill rotWithShape="1">
            <a:blip r:embed="rId3">
              <a:alphaModFix/>
            </a:blip>
            <a:srcRect b="0" l="0" r="0" t="0"/>
            <a:stretch/>
          </p:blipFill>
          <p:spPr>
            <a:xfrm>
              <a:off x="749807" y="2017775"/>
              <a:ext cx="7644383" cy="2584704"/>
            </a:xfrm>
            <a:prstGeom prst="rect">
              <a:avLst/>
            </a:prstGeom>
            <a:noFill/>
            <a:ln>
              <a:noFill/>
            </a:ln>
          </p:spPr>
        </p:pic>
        <p:sp>
          <p:nvSpPr>
            <p:cNvPr id="456" name="Google Shape;456;p54"/>
            <p:cNvSpPr/>
            <p:nvPr/>
          </p:nvSpPr>
          <p:spPr>
            <a:xfrm>
              <a:off x="745235" y="2013203"/>
              <a:ext cx="7653655" cy="2593975"/>
            </a:xfrm>
            <a:custGeom>
              <a:rect b="b" l="l" r="r" t="t"/>
              <a:pathLst>
                <a:path extrusionOk="0" h="2593975" w="7653655">
                  <a:moveTo>
                    <a:pt x="0" y="2593848"/>
                  </a:moveTo>
                  <a:lnTo>
                    <a:pt x="7653528" y="2593848"/>
                  </a:lnTo>
                  <a:lnTo>
                    <a:pt x="7653528" y="0"/>
                  </a:lnTo>
                  <a:lnTo>
                    <a:pt x="0" y="0"/>
                  </a:lnTo>
                  <a:lnTo>
                    <a:pt x="0" y="259384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57" name="Google Shape;457;p5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5"/>
          <p:cNvSpPr txBox="1"/>
          <p:nvPr>
            <p:ph type="title"/>
          </p:nvPr>
        </p:nvSpPr>
        <p:spPr>
          <a:xfrm>
            <a:off x="500887" y="512191"/>
            <a:ext cx="36327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Cumulative distribution</a:t>
            </a:r>
            <a:endParaRPr sz="2800"/>
          </a:p>
        </p:txBody>
      </p:sp>
      <p:sp>
        <p:nvSpPr>
          <p:cNvPr id="463" name="Google Shape;463;p55"/>
          <p:cNvSpPr txBox="1"/>
          <p:nvPr/>
        </p:nvSpPr>
        <p:spPr>
          <a:xfrm>
            <a:off x="519480" y="2102561"/>
            <a:ext cx="3597275" cy="167322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Here you get the  cumulative probability for the  different acceleration. There are  very few cars which has  acceleration more than 22 because  the curve becomes constant.</a:t>
            </a:r>
            <a:endParaRPr sz="1800">
              <a:latin typeface="Tahoma"/>
              <a:ea typeface="Tahoma"/>
              <a:cs typeface="Tahoma"/>
              <a:sym typeface="Tahoma"/>
            </a:endParaRPr>
          </a:p>
        </p:txBody>
      </p:sp>
      <p:grpSp>
        <p:nvGrpSpPr>
          <p:cNvPr id="464" name="Google Shape;464;p55"/>
          <p:cNvGrpSpPr/>
          <p:nvPr/>
        </p:nvGrpSpPr>
        <p:grpSpPr>
          <a:xfrm>
            <a:off x="4707636" y="1632203"/>
            <a:ext cx="4057015" cy="2255520"/>
            <a:chOff x="4707636" y="1632203"/>
            <a:chExt cx="4057015" cy="2255520"/>
          </a:xfrm>
        </p:grpSpPr>
        <p:pic>
          <p:nvPicPr>
            <p:cNvPr id="465" name="Google Shape;465;p55"/>
            <p:cNvPicPr preferRelativeResize="0"/>
            <p:nvPr/>
          </p:nvPicPr>
          <p:blipFill rotWithShape="1">
            <a:blip r:embed="rId3">
              <a:alphaModFix/>
            </a:blip>
            <a:srcRect b="0" l="0" r="0" t="0"/>
            <a:stretch/>
          </p:blipFill>
          <p:spPr>
            <a:xfrm>
              <a:off x="4768763" y="1693339"/>
              <a:ext cx="3918474" cy="2125168"/>
            </a:xfrm>
            <a:prstGeom prst="rect">
              <a:avLst/>
            </a:prstGeom>
            <a:noFill/>
            <a:ln>
              <a:noFill/>
            </a:ln>
          </p:spPr>
        </p:pic>
        <p:sp>
          <p:nvSpPr>
            <p:cNvPr id="466" name="Google Shape;466;p55"/>
            <p:cNvSpPr/>
            <p:nvPr/>
          </p:nvSpPr>
          <p:spPr>
            <a:xfrm>
              <a:off x="4707636" y="1632203"/>
              <a:ext cx="4057015" cy="2255520"/>
            </a:xfrm>
            <a:custGeom>
              <a:rect b="b" l="l" r="r" t="t"/>
              <a:pathLst>
                <a:path extrusionOk="0" h="2255520" w="4057015">
                  <a:moveTo>
                    <a:pt x="0" y="2255520"/>
                  </a:moveTo>
                  <a:lnTo>
                    <a:pt x="4056888" y="2255520"/>
                  </a:lnTo>
                  <a:lnTo>
                    <a:pt x="4056888" y="0"/>
                  </a:lnTo>
                  <a:lnTo>
                    <a:pt x="0" y="0"/>
                  </a:lnTo>
                  <a:lnTo>
                    <a:pt x="0" y="225552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67" name="Google Shape;467;p5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500887" y="512191"/>
            <a:ext cx="3013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Univariate analysis</a:t>
            </a:r>
            <a:endParaRPr sz="2800"/>
          </a:p>
        </p:txBody>
      </p:sp>
      <p:sp>
        <p:nvSpPr>
          <p:cNvPr id="96" name="Google Shape;96;p2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97" name="Google Shape;97;p20"/>
          <p:cNvSpPr txBox="1"/>
          <p:nvPr/>
        </p:nvSpPr>
        <p:spPr>
          <a:xfrm>
            <a:off x="628904" y="1645107"/>
            <a:ext cx="7343775" cy="1529715"/>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000000"/>
              </a:buClr>
              <a:buSzPts val="1600"/>
              <a:buFont typeface="Tahoma"/>
              <a:buChar char="●"/>
            </a:pPr>
            <a:r>
              <a:rPr b="0" i="0" lang="en-US" sz="1800" u="none" cap="none" strike="noStrike">
                <a:solidFill>
                  <a:srgbClr val="585858"/>
                </a:solidFill>
                <a:latin typeface="Tahoma"/>
                <a:ea typeface="Tahoma"/>
                <a:cs typeface="Tahoma"/>
                <a:sym typeface="Tahoma"/>
              </a:rPr>
              <a:t>Univariate analysis is the simplest form of statistical analysis</a:t>
            </a:r>
            <a:endParaRPr b="0" i="0" sz="1800" u="none" cap="none" strike="noStrike">
              <a:latin typeface="Tahoma"/>
              <a:ea typeface="Tahoma"/>
              <a:cs typeface="Tahoma"/>
              <a:sym typeface="Tahoma"/>
            </a:endParaRPr>
          </a:p>
          <a:p>
            <a:pPr indent="-329565" lvl="0" marL="341630" marR="0" rtl="0" algn="l">
              <a:lnSpc>
                <a:spcPct val="100000"/>
              </a:lnSpc>
              <a:spcBef>
                <a:spcPts val="1610"/>
              </a:spcBef>
              <a:spcAft>
                <a:spcPts val="0"/>
              </a:spcAft>
              <a:buClr>
                <a:srgbClr val="000000"/>
              </a:buClr>
              <a:buSzPts val="1600"/>
              <a:buFont typeface="Tahoma"/>
              <a:buChar char="●"/>
            </a:pPr>
            <a:r>
              <a:rPr b="0" i="0" lang="en-US" sz="1800" u="none" cap="none" strike="noStrike">
                <a:solidFill>
                  <a:srgbClr val="585858"/>
                </a:solidFill>
                <a:latin typeface="Tahoma"/>
                <a:ea typeface="Tahoma"/>
                <a:cs typeface="Tahoma"/>
                <a:sym typeface="Tahoma"/>
              </a:rPr>
              <a:t>It is the study of a </a:t>
            </a:r>
            <a:r>
              <a:rPr b="0" i="0" lang="en-US" sz="1800" u="none" cap="none" strike="noStrike">
                <a:solidFill>
                  <a:srgbClr val="24AAE1"/>
                </a:solidFill>
                <a:latin typeface="Tahoma"/>
                <a:ea typeface="Tahoma"/>
                <a:cs typeface="Tahoma"/>
                <a:sym typeface="Tahoma"/>
              </a:rPr>
              <a:t>single (uni) variable</a:t>
            </a:r>
            <a:endParaRPr b="0" i="0" sz="1800" u="none" cap="none" strike="noStrike">
              <a:latin typeface="Tahoma"/>
              <a:ea typeface="Tahoma"/>
              <a:cs typeface="Tahoma"/>
              <a:sym typeface="Tahoma"/>
            </a:endParaRPr>
          </a:p>
          <a:p>
            <a:pPr indent="-329565" lvl="0" marL="341630" marR="0" rtl="0" algn="l">
              <a:lnSpc>
                <a:spcPct val="100000"/>
              </a:lnSpc>
              <a:spcBef>
                <a:spcPts val="1590"/>
              </a:spcBef>
              <a:spcAft>
                <a:spcPts val="0"/>
              </a:spcAft>
              <a:buClr>
                <a:srgbClr val="000000"/>
              </a:buClr>
              <a:buSzPts val="1600"/>
              <a:buFont typeface="Tahoma"/>
              <a:buChar char="●"/>
            </a:pPr>
            <a:r>
              <a:rPr b="0" i="0" lang="en-US" sz="1800" u="none" cap="none" strike="noStrike">
                <a:solidFill>
                  <a:srgbClr val="585858"/>
                </a:solidFill>
                <a:latin typeface="Tahoma"/>
                <a:ea typeface="Tahoma"/>
                <a:cs typeface="Tahoma"/>
                <a:sym typeface="Tahoma"/>
              </a:rPr>
              <a:t>The key purpose is to describe the data using different numerical and</a:t>
            </a:r>
            <a:endParaRPr b="0" i="0" sz="1800" u="none" cap="none" strike="noStrike">
              <a:latin typeface="Tahoma"/>
              <a:ea typeface="Tahoma"/>
              <a:cs typeface="Tahoma"/>
              <a:sym typeface="Tahoma"/>
            </a:endParaRPr>
          </a:p>
          <a:p>
            <a:pPr indent="0" lvl="0" marL="341630" marR="0" rtl="0" algn="l">
              <a:lnSpc>
                <a:spcPct val="100000"/>
              </a:lnSpc>
              <a:spcBef>
                <a:spcPts val="0"/>
              </a:spcBef>
              <a:spcAft>
                <a:spcPts val="0"/>
              </a:spcAft>
              <a:buNone/>
            </a:pPr>
            <a:r>
              <a:rPr b="0" i="0" lang="en-US" sz="1800" u="none" cap="none" strike="noStrike">
                <a:solidFill>
                  <a:srgbClr val="585858"/>
                </a:solidFill>
                <a:latin typeface="Tahoma"/>
                <a:ea typeface="Tahoma"/>
                <a:cs typeface="Tahoma"/>
                <a:sym typeface="Tahoma"/>
              </a:rPr>
              <a:t>visualization techniques</a:t>
            </a:r>
            <a:endParaRPr b="0" i="0" sz="1800" u="none" cap="none" strike="noStrike">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nvSpPr>
        <p:spPr>
          <a:xfrm>
            <a:off x="611530" y="2484247"/>
            <a:ext cx="77292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Plot and interpret the cumulative distribution plot for other numeric variables.</a:t>
            </a:r>
            <a:endParaRPr sz="1800">
              <a:latin typeface="Tahoma"/>
              <a:ea typeface="Tahoma"/>
              <a:cs typeface="Tahoma"/>
              <a:sym typeface="Tahoma"/>
            </a:endParaRPr>
          </a:p>
        </p:txBody>
      </p:sp>
      <p:sp>
        <p:nvSpPr>
          <p:cNvPr id="473" name="Google Shape;473;p5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ph type="title"/>
          </p:nvPr>
        </p:nvSpPr>
        <p:spPr>
          <a:xfrm>
            <a:off x="390550" y="2240356"/>
            <a:ext cx="46608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4000">
                <a:solidFill>
                  <a:srgbClr val="000000"/>
                </a:solidFill>
              </a:rPr>
              <a:t>Multivariate Analysis</a:t>
            </a:r>
            <a:endParaRPr sz="4000"/>
          </a:p>
        </p:txBody>
      </p:sp>
      <p:sp>
        <p:nvSpPr>
          <p:cNvPr id="479" name="Google Shape;479;p5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8"/>
          <p:cNvSpPr txBox="1"/>
          <p:nvPr>
            <p:ph type="title"/>
          </p:nvPr>
        </p:nvSpPr>
        <p:spPr>
          <a:xfrm>
            <a:off x="500887" y="512191"/>
            <a:ext cx="3228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Multivariate analysis</a:t>
            </a:r>
            <a:endParaRPr sz="2800"/>
          </a:p>
        </p:txBody>
      </p:sp>
      <p:sp>
        <p:nvSpPr>
          <p:cNvPr id="485" name="Google Shape;485;p5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486" name="Google Shape;486;p58"/>
          <p:cNvSpPr txBox="1"/>
          <p:nvPr/>
        </p:nvSpPr>
        <p:spPr>
          <a:xfrm>
            <a:off x="647496" y="1834641"/>
            <a:ext cx="6953250" cy="1397635"/>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It is the analysis of two or more variables</a:t>
            </a:r>
            <a:endParaRPr sz="1800">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sz="1750">
              <a:latin typeface="Tahoma"/>
              <a:ea typeface="Tahoma"/>
              <a:cs typeface="Tahoma"/>
              <a:sym typeface="Tahoma"/>
            </a:endParaRPr>
          </a:p>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Used to study the relationships between the variables</a:t>
            </a:r>
            <a:endParaRPr sz="1800">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sz="1750">
              <a:latin typeface="Tahoma"/>
              <a:ea typeface="Tahoma"/>
              <a:cs typeface="Tahoma"/>
              <a:sym typeface="Tahoma"/>
            </a:endParaRPr>
          </a:p>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Useful in determining the effect of one variable on other variables</a:t>
            </a:r>
            <a:endParaRPr sz="1800">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9"/>
          <p:cNvSpPr txBox="1"/>
          <p:nvPr>
            <p:ph type="title"/>
          </p:nvPr>
        </p:nvSpPr>
        <p:spPr>
          <a:xfrm>
            <a:off x="500887" y="512191"/>
            <a:ext cx="3228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Multivariate analysis</a:t>
            </a:r>
            <a:endParaRPr sz="2800"/>
          </a:p>
        </p:txBody>
      </p:sp>
      <p:grpSp>
        <p:nvGrpSpPr>
          <p:cNvPr id="492" name="Google Shape;492;p59"/>
          <p:cNvGrpSpPr/>
          <p:nvPr/>
        </p:nvGrpSpPr>
        <p:grpSpPr>
          <a:xfrm>
            <a:off x="993648" y="3244595"/>
            <a:ext cx="6273800" cy="1094740"/>
            <a:chOff x="993648" y="3244595"/>
            <a:chExt cx="6273800" cy="1094740"/>
          </a:xfrm>
        </p:grpSpPr>
        <p:sp>
          <p:nvSpPr>
            <p:cNvPr id="493" name="Google Shape;493;p59"/>
            <p:cNvSpPr/>
            <p:nvPr/>
          </p:nvSpPr>
          <p:spPr>
            <a:xfrm>
              <a:off x="993648" y="3244595"/>
              <a:ext cx="6273800" cy="1094740"/>
            </a:xfrm>
            <a:custGeom>
              <a:rect b="b" l="l" r="r" t="t"/>
              <a:pathLst>
                <a:path extrusionOk="0" h="1094739" w="6273800">
                  <a:moveTo>
                    <a:pt x="1797177" y="412242"/>
                  </a:moveTo>
                  <a:lnTo>
                    <a:pt x="1765427" y="412242"/>
                  </a:lnTo>
                  <a:lnTo>
                    <a:pt x="1765427" y="252107"/>
                  </a:lnTo>
                  <a:lnTo>
                    <a:pt x="1765427" y="242189"/>
                  </a:lnTo>
                  <a:lnTo>
                    <a:pt x="1762506" y="239407"/>
                  </a:lnTo>
                  <a:lnTo>
                    <a:pt x="910082" y="239407"/>
                  </a:lnTo>
                  <a:lnTo>
                    <a:pt x="910082" y="3048"/>
                  </a:lnTo>
                  <a:lnTo>
                    <a:pt x="899795" y="3048"/>
                  </a:lnTo>
                  <a:lnTo>
                    <a:pt x="897382" y="3048"/>
                  </a:lnTo>
                  <a:lnTo>
                    <a:pt x="887095" y="3048"/>
                  </a:lnTo>
                  <a:lnTo>
                    <a:pt x="887095" y="239407"/>
                  </a:lnTo>
                  <a:lnTo>
                    <a:pt x="34594" y="239407"/>
                  </a:lnTo>
                  <a:lnTo>
                    <a:pt x="31750" y="242189"/>
                  </a:lnTo>
                  <a:lnTo>
                    <a:pt x="31750" y="412242"/>
                  </a:lnTo>
                  <a:lnTo>
                    <a:pt x="0" y="412242"/>
                  </a:lnTo>
                  <a:lnTo>
                    <a:pt x="38100" y="488442"/>
                  </a:lnTo>
                  <a:lnTo>
                    <a:pt x="69850" y="424942"/>
                  </a:lnTo>
                  <a:lnTo>
                    <a:pt x="76200" y="412242"/>
                  </a:lnTo>
                  <a:lnTo>
                    <a:pt x="44450" y="412242"/>
                  </a:lnTo>
                  <a:lnTo>
                    <a:pt x="44450" y="252107"/>
                  </a:lnTo>
                  <a:lnTo>
                    <a:pt x="896874" y="252107"/>
                  </a:lnTo>
                  <a:lnTo>
                    <a:pt x="898550" y="250418"/>
                  </a:lnTo>
                  <a:lnTo>
                    <a:pt x="900176" y="252107"/>
                  </a:lnTo>
                  <a:lnTo>
                    <a:pt x="1752727" y="252107"/>
                  </a:lnTo>
                  <a:lnTo>
                    <a:pt x="1752727" y="412242"/>
                  </a:lnTo>
                  <a:lnTo>
                    <a:pt x="1720977" y="412242"/>
                  </a:lnTo>
                  <a:lnTo>
                    <a:pt x="1759077" y="488442"/>
                  </a:lnTo>
                  <a:lnTo>
                    <a:pt x="1790827" y="424942"/>
                  </a:lnTo>
                  <a:lnTo>
                    <a:pt x="1797177" y="412242"/>
                  </a:lnTo>
                  <a:close/>
                </a:path>
                <a:path extrusionOk="0" h="1094739" w="6273800">
                  <a:moveTo>
                    <a:pt x="6273419" y="0"/>
                  </a:moveTo>
                  <a:lnTo>
                    <a:pt x="6260719" y="0"/>
                  </a:lnTo>
                  <a:lnTo>
                    <a:pt x="6260719" y="236347"/>
                  </a:lnTo>
                  <a:lnTo>
                    <a:pt x="5408168" y="236347"/>
                  </a:lnTo>
                  <a:lnTo>
                    <a:pt x="5405374" y="239141"/>
                  </a:lnTo>
                  <a:lnTo>
                    <a:pt x="5405374" y="409194"/>
                  </a:lnTo>
                  <a:lnTo>
                    <a:pt x="5373624" y="409194"/>
                  </a:lnTo>
                  <a:lnTo>
                    <a:pt x="5411343" y="484632"/>
                  </a:lnTo>
                  <a:lnTo>
                    <a:pt x="4723892" y="484632"/>
                  </a:lnTo>
                  <a:lnTo>
                    <a:pt x="4684331" y="492620"/>
                  </a:lnTo>
                  <a:lnTo>
                    <a:pt x="4652035" y="514388"/>
                  </a:lnTo>
                  <a:lnTo>
                    <a:pt x="4630267" y="546684"/>
                  </a:lnTo>
                  <a:lnTo>
                    <a:pt x="4622292" y="586232"/>
                  </a:lnTo>
                  <a:lnTo>
                    <a:pt x="4622292" y="992632"/>
                  </a:lnTo>
                  <a:lnTo>
                    <a:pt x="4630267" y="1032179"/>
                  </a:lnTo>
                  <a:lnTo>
                    <a:pt x="4652035" y="1064475"/>
                  </a:lnTo>
                  <a:lnTo>
                    <a:pt x="4684331" y="1086256"/>
                  </a:lnTo>
                  <a:lnTo>
                    <a:pt x="4723892" y="1094232"/>
                  </a:lnTo>
                  <a:lnTo>
                    <a:pt x="6056884" y="1094232"/>
                  </a:lnTo>
                  <a:lnTo>
                    <a:pt x="6096432" y="1086256"/>
                  </a:lnTo>
                  <a:lnTo>
                    <a:pt x="6128728" y="1064475"/>
                  </a:lnTo>
                  <a:lnTo>
                    <a:pt x="6150495" y="1032179"/>
                  </a:lnTo>
                  <a:lnTo>
                    <a:pt x="6158484" y="992632"/>
                  </a:lnTo>
                  <a:lnTo>
                    <a:pt x="6158484" y="586232"/>
                  </a:lnTo>
                  <a:lnTo>
                    <a:pt x="6150495" y="546684"/>
                  </a:lnTo>
                  <a:lnTo>
                    <a:pt x="6128728" y="514388"/>
                  </a:lnTo>
                  <a:lnTo>
                    <a:pt x="6096432" y="492620"/>
                  </a:lnTo>
                  <a:lnTo>
                    <a:pt x="6056884" y="484632"/>
                  </a:lnTo>
                  <a:lnTo>
                    <a:pt x="5412105" y="484632"/>
                  </a:lnTo>
                  <a:lnTo>
                    <a:pt x="5443474" y="421894"/>
                  </a:lnTo>
                  <a:lnTo>
                    <a:pt x="5449824" y="409194"/>
                  </a:lnTo>
                  <a:lnTo>
                    <a:pt x="5418074" y="409194"/>
                  </a:lnTo>
                  <a:lnTo>
                    <a:pt x="5418074" y="249047"/>
                  </a:lnTo>
                  <a:lnTo>
                    <a:pt x="6270498" y="249047"/>
                  </a:lnTo>
                  <a:lnTo>
                    <a:pt x="6273419" y="246138"/>
                  </a:lnTo>
                  <a:lnTo>
                    <a:pt x="6273419" y="236347"/>
                  </a:lnTo>
                  <a:lnTo>
                    <a:pt x="6273419"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4" name="Google Shape;494;p59"/>
            <p:cNvSpPr/>
            <p:nvPr/>
          </p:nvSpPr>
          <p:spPr>
            <a:xfrm>
              <a:off x="5615939" y="3729227"/>
              <a:ext cx="1536700" cy="609600"/>
            </a:xfrm>
            <a:custGeom>
              <a:rect b="b" l="l" r="r" t="t"/>
              <a:pathLst>
                <a:path extrusionOk="0" h="609600" w="1536700">
                  <a:moveTo>
                    <a:pt x="0" y="101600"/>
                  </a:moveTo>
                  <a:lnTo>
                    <a:pt x="7981" y="62043"/>
                  </a:lnTo>
                  <a:lnTo>
                    <a:pt x="29749" y="29749"/>
                  </a:lnTo>
                  <a:lnTo>
                    <a:pt x="62043" y="7981"/>
                  </a:lnTo>
                  <a:lnTo>
                    <a:pt x="101600" y="0"/>
                  </a:lnTo>
                  <a:lnTo>
                    <a:pt x="1434591" y="0"/>
                  </a:lnTo>
                  <a:lnTo>
                    <a:pt x="1474148" y="7981"/>
                  </a:lnTo>
                  <a:lnTo>
                    <a:pt x="1506442" y="29749"/>
                  </a:lnTo>
                  <a:lnTo>
                    <a:pt x="1528210" y="62043"/>
                  </a:lnTo>
                  <a:lnTo>
                    <a:pt x="1536191" y="101600"/>
                  </a:lnTo>
                  <a:lnTo>
                    <a:pt x="1536191" y="508000"/>
                  </a:lnTo>
                  <a:lnTo>
                    <a:pt x="1528210" y="547545"/>
                  </a:lnTo>
                  <a:lnTo>
                    <a:pt x="1506442" y="579840"/>
                  </a:lnTo>
                  <a:lnTo>
                    <a:pt x="1474148" y="601615"/>
                  </a:lnTo>
                  <a:lnTo>
                    <a:pt x="1434591" y="609600"/>
                  </a:lnTo>
                  <a:lnTo>
                    <a:pt x="101600" y="609600"/>
                  </a:lnTo>
                  <a:lnTo>
                    <a:pt x="62043" y="601615"/>
                  </a:lnTo>
                  <a:lnTo>
                    <a:pt x="29749" y="579840"/>
                  </a:lnTo>
                  <a:lnTo>
                    <a:pt x="7981" y="547545"/>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95" name="Google Shape;495;p59"/>
          <p:cNvSpPr txBox="1"/>
          <p:nvPr/>
        </p:nvSpPr>
        <p:spPr>
          <a:xfrm>
            <a:off x="5911722" y="3906113"/>
            <a:ext cx="94361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Scatter Plot</a:t>
            </a:r>
            <a:endParaRPr sz="1400">
              <a:latin typeface="Tahoma"/>
              <a:ea typeface="Tahoma"/>
              <a:cs typeface="Tahoma"/>
              <a:sym typeface="Tahoma"/>
            </a:endParaRPr>
          </a:p>
        </p:txBody>
      </p:sp>
      <p:grpSp>
        <p:nvGrpSpPr>
          <p:cNvPr id="496" name="Google Shape;496;p59"/>
          <p:cNvGrpSpPr/>
          <p:nvPr/>
        </p:nvGrpSpPr>
        <p:grpSpPr>
          <a:xfrm>
            <a:off x="3832859" y="1641347"/>
            <a:ext cx="4335146" cy="2089150"/>
            <a:chOff x="3832859" y="1641347"/>
            <a:chExt cx="4335146" cy="2089150"/>
          </a:xfrm>
        </p:grpSpPr>
        <p:sp>
          <p:nvSpPr>
            <p:cNvPr id="497" name="Google Shape;497;p59"/>
            <p:cNvSpPr/>
            <p:nvPr/>
          </p:nvSpPr>
          <p:spPr>
            <a:xfrm>
              <a:off x="3832860" y="1641347"/>
              <a:ext cx="4335145" cy="2089150"/>
            </a:xfrm>
            <a:custGeom>
              <a:rect b="b" l="l" r="r" t="t"/>
              <a:pathLst>
                <a:path extrusionOk="0" h="2089150" w="4335145">
                  <a:moveTo>
                    <a:pt x="1536192" y="101600"/>
                  </a:moveTo>
                  <a:lnTo>
                    <a:pt x="1528203" y="62052"/>
                  </a:lnTo>
                  <a:lnTo>
                    <a:pt x="1506435" y="29756"/>
                  </a:lnTo>
                  <a:lnTo>
                    <a:pt x="1474139" y="7988"/>
                  </a:lnTo>
                  <a:lnTo>
                    <a:pt x="1434592" y="0"/>
                  </a:lnTo>
                  <a:lnTo>
                    <a:pt x="101600" y="0"/>
                  </a:lnTo>
                  <a:lnTo>
                    <a:pt x="62039" y="7988"/>
                  </a:lnTo>
                  <a:lnTo>
                    <a:pt x="29743" y="29756"/>
                  </a:lnTo>
                  <a:lnTo>
                    <a:pt x="7975" y="62052"/>
                  </a:lnTo>
                  <a:lnTo>
                    <a:pt x="0" y="101600"/>
                  </a:lnTo>
                  <a:lnTo>
                    <a:pt x="0" y="508000"/>
                  </a:lnTo>
                  <a:lnTo>
                    <a:pt x="7975" y="547560"/>
                  </a:lnTo>
                  <a:lnTo>
                    <a:pt x="29743" y="579856"/>
                  </a:lnTo>
                  <a:lnTo>
                    <a:pt x="62039" y="601624"/>
                  </a:lnTo>
                  <a:lnTo>
                    <a:pt x="101600" y="609600"/>
                  </a:lnTo>
                  <a:lnTo>
                    <a:pt x="1434592" y="609600"/>
                  </a:lnTo>
                  <a:lnTo>
                    <a:pt x="1474139" y="601624"/>
                  </a:lnTo>
                  <a:lnTo>
                    <a:pt x="1506435" y="579856"/>
                  </a:lnTo>
                  <a:lnTo>
                    <a:pt x="1528203" y="547560"/>
                  </a:lnTo>
                  <a:lnTo>
                    <a:pt x="1536192" y="508000"/>
                  </a:lnTo>
                  <a:lnTo>
                    <a:pt x="1536192" y="101600"/>
                  </a:lnTo>
                  <a:close/>
                </a:path>
                <a:path extrusionOk="0" h="2089150" w="4335145">
                  <a:moveTo>
                    <a:pt x="4334637" y="2012442"/>
                  </a:moveTo>
                  <a:lnTo>
                    <a:pt x="4302887" y="2012442"/>
                  </a:lnTo>
                  <a:lnTo>
                    <a:pt x="4302887" y="1852295"/>
                  </a:lnTo>
                  <a:lnTo>
                    <a:pt x="4302887" y="1842389"/>
                  </a:lnTo>
                  <a:lnTo>
                    <a:pt x="4299966" y="1839595"/>
                  </a:lnTo>
                  <a:lnTo>
                    <a:pt x="3447542" y="1839595"/>
                  </a:lnTo>
                  <a:lnTo>
                    <a:pt x="3447542" y="1603248"/>
                  </a:lnTo>
                  <a:lnTo>
                    <a:pt x="3434842" y="1603248"/>
                  </a:lnTo>
                  <a:lnTo>
                    <a:pt x="3434842" y="1849386"/>
                  </a:lnTo>
                  <a:lnTo>
                    <a:pt x="3437636" y="1852295"/>
                  </a:lnTo>
                  <a:lnTo>
                    <a:pt x="4290187" y="1852295"/>
                  </a:lnTo>
                  <a:lnTo>
                    <a:pt x="4290187" y="2012442"/>
                  </a:lnTo>
                  <a:lnTo>
                    <a:pt x="4258437" y="2012442"/>
                  </a:lnTo>
                  <a:lnTo>
                    <a:pt x="4296537" y="2088642"/>
                  </a:lnTo>
                  <a:lnTo>
                    <a:pt x="4328287" y="2025142"/>
                  </a:lnTo>
                  <a:lnTo>
                    <a:pt x="4334637" y="2012442"/>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8" name="Google Shape;498;p59"/>
            <p:cNvSpPr/>
            <p:nvPr/>
          </p:nvSpPr>
          <p:spPr>
            <a:xfrm>
              <a:off x="3832859" y="1641347"/>
              <a:ext cx="1536700" cy="609600"/>
            </a:xfrm>
            <a:custGeom>
              <a:rect b="b" l="l" r="r" t="t"/>
              <a:pathLst>
                <a:path extrusionOk="0" h="609600" w="1536700">
                  <a:moveTo>
                    <a:pt x="0" y="101600"/>
                  </a:moveTo>
                  <a:lnTo>
                    <a:pt x="7981" y="62043"/>
                  </a:lnTo>
                  <a:lnTo>
                    <a:pt x="29749" y="29749"/>
                  </a:lnTo>
                  <a:lnTo>
                    <a:pt x="62043" y="7981"/>
                  </a:lnTo>
                  <a:lnTo>
                    <a:pt x="101600" y="0"/>
                  </a:lnTo>
                  <a:lnTo>
                    <a:pt x="1434591" y="0"/>
                  </a:lnTo>
                  <a:lnTo>
                    <a:pt x="1474148" y="7981"/>
                  </a:lnTo>
                  <a:lnTo>
                    <a:pt x="1506442" y="29749"/>
                  </a:lnTo>
                  <a:lnTo>
                    <a:pt x="1528210" y="62043"/>
                  </a:lnTo>
                  <a:lnTo>
                    <a:pt x="1536191" y="101600"/>
                  </a:lnTo>
                  <a:lnTo>
                    <a:pt x="1536191" y="508000"/>
                  </a:lnTo>
                  <a:lnTo>
                    <a:pt x="1528210" y="547556"/>
                  </a:lnTo>
                  <a:lnTo>
                    <a:pt x="1506442" y="579850"/>
                  </a:lnTo>
                  <a:lnTo>
                    <a:pt x="1474148" y="601618"/>
                  </a:lnTo>
                  <a:lnTo>
                    <a:pt x="1434591" y="609600"/>
                  </a:lnTo>
                  <a:lnTo>
                    <a:pt x="101600" y="609600"/>
                  </a:lnTo>
                  <a:lnTo>
                    <a:pt x="62043" y="601618"/>
                  </a:lnTo>
                  <a:lnTo>
                    <a:pt x="29749" y="579850"/>
                  </a:lnTo>
                  <a:lnTo>
                    <a:pt x="7981" y="547556"/>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99" name="Google Shape;499;p59"/>
          <p:cNvSpPr txBox="1"/>
          <p:nvPr/>
        </p:nvSpPr>
        <p:spPr>
          <a:xfrm>
            <a:off x="4138676" y="1657781"/>
            <a:ext cx="925830" cy="520065"/>
          </a:xfrm>
          <a:prstGeom prst="rect">
            <a:avLst/>
          </a:prstGeom>
          <a:noFill/>
          <a:ln>
            <a:noFill/>
          </a:ln>
        </p:spPr>
        <p:txBody>
          <a:bodyPr anchorCtr="0" anchor="t" bIns="0" lIns="0" spcFirstLastPara="1" rIns="0" wrap="square" tIns="12700">
            <a:spAutoFit/>
          </a:bodyPr>
          <a:lstStyle/>
          <a:p>
            <a:pPr indent="-122555" lvl="0" marL="134620" marR="5080" rtl="0" algn="l">
              <a:lnSpc>
                <a:spcPct val="115900"/>
              </a:lnSpc>
              <a:spcBef>
                <a:spcPts val="0"/>
              </a:spcBef>
              <a:spcAft>
                <a:spcPts val="0"/>
              </a:spcAft>
              <a:buNone/>
            </a:pPr>
            <a:r>
              <a:rPr lang="en-US" sz="1400">
                <a:solidFill>
                  <a:srgbClr val="FFFFFF"/>
                </a:solidFill>
                <a:latin typeface="Tahoma"/>
                <a:ea typeface="Tahoma"/>
                <a:cs typeface="Tahoma"/>
                <a:sym typeface="Tahoma"/>
              </a:rPr>
              <a:t>Multivariate  Analysis</a:t>
            </a:r>
            <a:endParaRPr sz="1400">
              <a:latin typeface="Tahoma"/>
              <a:ea typeface="Tahoma"/>
              <a:cs typeface="Tahoma"/>
              <a:sym typeface="Tahoma"/>
            </a:endParaRPr>
          </a:p>
        </p:txBody>
      </p:sp>
      <p:grpSp>
        <p:nvGrpSpPr>
          <p:cNvPr id="500" name="Google Shape;500;p59"/>
          <p:cNvGrpSpPr/>
          <p:nvPr/>
        </p:nvGrpSpPr>
        <p:grpSpPr>
          <a:xfrm>
            <a:off x="1114044" y="2750819"/>
            <a:ext cx="1551940" cy="609600"/>
            <a:chOff x="1114044" y="2750819"/>
            <a:chExt cx="1551940" cy="609600"/>
          </a:xfrm>
        </p:grpSpPr>
        <p:sp>
          <p:nvSpPr>
            <p:cNvPr id="501" name="Google Shape;501;p59"/>
            <p:cNvSpPr/>
            <p:nvPr/>
          </p:nvSpPr>
          <p:spPr>
            <a:xfrm>
              <a:off x="1114044" y="2750819"/>
              <a:ext cx="1551940" cy="609600"/>
            </a:xfrm>
            <a:custGeom>
              <a:rect b="b" l="l" r="r" t="t"/>
              <a:pathLst>
                <a:path extrusionOk="0" h="609600" w="1551939">
                  <a:moveTo>
                    <a:pt x="1449832" y="0"/>
                  </a:moveTo>
                  <a:lnTo>
                    <a:pt x="101600" y="0"/>
                  </a:lnTo>
                  <a:lnTo>
                    <a:pt x="62054" y="7981"/>
                  </a:lnTo>
                  <a:lnTo>
                    <a:pt x="29759" y="29749"/>
                  </a:lnTo>
                  <a:lnTo>
                    <a:pt x="7984" y="62043"/>
                  </a:lnTo>
                  <a:lnTo>
                    <a:pt x="0" y="101600"/>
                  </a:lnTo>
                  <a:lnTo>
                    <a:pt x="0" y="508000"/>
                  </a:lnTo>
                  <a:lnTo>
                    <a:pt x="7984" y="547556"/>
                  </a:lnTo>
                  <a:lnTo>
                    <a:pt x="29759" y="579850"/>
                  </a:lnTo>
                  <a:lnTo>
                    <a:pt x="62054" y="601618"/>
                  </a:lnTo>
                  <a:lnTo>
                    <a:pt x="101600" y="609600"/>
                  </a:lnTo>
                  <a:lnTo>
                    <a:pt x="1449832" y="609600"/>
                  </a:lnTo>
                  <a:lnTo>
                    <a:pt x="1489388" y="601618"/>
                  </a:lnTo>
                  <a:lnTo>
                    <a:pt x="1521682" y="579850"/>
                  </a:lnTo>
                  <a:lnTo>
                    <a:pt x="1543450" y="547556"/>
                  </a:lnTo>
                  <a:lnTo>
                    <a:pt x="1551432" y="508000"/>
                  </a:lnTo>
                  <a:lnTo>
                    <a:pt x="1551432" y="101600"/>
                  </a:lnTo>
                  <a:lnTo>
                    <a:pt x="1543450" y="62043"/>
                  </a:lnTo>
                  <a:lnTo>
                    <a:pt x="1521682" y="29749"/>
                  </a:lnTo>
                  <a:lnTo>
                    <a:pt x="1489388" y="7981"/>
                  </a:lnTo>
                  <a:lnTo>
                    <a:pt x="144983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2" name="Google Shape;502;p59"/>
            <p:cNvSpPr/>
            <p:nvPr/>
          </p:nvSpPr>
          <p:spPr>
            <a:xfrm>
              <a:off x="1114044" y="2750819"/>
              <a:ext cx="1551940" cy="609600"/>
            </a:xfrm>
            <a:custGeom>
              <a:rect b="b" l="l" r="r" t="t"/>
              <a:pathLst>
                <a:path extrusionOk="0" h="609600" w="1551939">
                  <a:moveTo>
                    <a:pt x="0" y="101600"/>
                  </a:moveTo>
                  <a:lnTo>
                    <a:pt x="7984" y="62043"/>
                  </a:lnTo>
                  <a:lnTo>
                    <a:pt x="29759" y="29749"/>
                  </a:lnTo>
                  <a:lnTo>
                    <a:pt x="62054" y="7981"/>
                  </a:lnTo>
                  <a:lnTo>
                    <a:pt x="101600" y="0"/>
                  </a:lnTo>
                  <a:lnTo>
                    <a:pt x="1449832" y="0"/>
                  </a:lnTo>
                  <a:lnTo>
                    <a:pt x="1489388" y="7981"/>
                  </a:lnTo>
                  <a:lnTo>
                    <a:pt x="1521682" y="29749"/>
                  </a:lnTo>
                  <a:lnTo>
                    <a:pt x="1543450" y="62043"/>
                  </a:lnTo>
                  <a:lnTo>
                    <a:pt x="1551432" y="101600"/>
                  </a:lnTo>
                  <a:lnTo>
                    <a:pt x="1551432" y="508000"/>
                  </a:lnTo>
                  <a:lnTo>
                    <a:pt x="1543450" y="547556"/>
                  </a:lnTo>
                  <a:lnTo>
                    <a:pt x="1521682" y="579850"/>
                  </a:lnTo>
                  <a:lnTo>
                    <a:pt x="1489388" y="601618"/>
                  </a:lnTo>
                  <a:lnTo>
                    <a:pt x="1449832" y="609600"/>
                  </a:lnTo>
                  <a:lnTo>
                    <a:pt x="101600" y="609600"/>
                  </a:lnTo>
                  <a:lnTo>
                    <a:pt x="62054" y="601618"/>
                  </a:lnTo>
                  <a:lnTo>
                    <a:pt x="29759" y="579850"/>
                  </a:lnTo>
                  <a:lnTo>
                    <a:pt x="7984" y="547556"/>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3" name="Google Shape;503;p59"/>
          <p:cNvSpPr txBox="1"/>
          <p:nvPr/>
        </p:nvSpPr>
        <p:spPr>
          <a:xfrm>
            <a:off x="1375028" y="2770538"/>
            <a:ext cx="1029969" cy="519430"/>
          </a:xfrm>
          <a:prstGeom prst="rect">
            <a:avLst/>
          </a:prstGeom>
          <a:noFill/>
          <a:ln>
            <a:noFill/>
          </a:ln>
        </p:spPr>
        <p:txBody>
          <a:bodyPr anchorCtr="0" anchor="t" bIns="0" lIns="0" spcFirstLastPara="1" rIns="0" wrap="square" tIns="45700">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Categorical -</a:t>
            </a:r>
            <a:endParaRPr sz="1400">
              <a:latin typeface="Tahoma"/>
              <a:ea typeface="Tahoma"/>
              <a:cs typeface="Tahoma"/>
              <a:sym typeface="Tahoma"/>
            </a:endParaRPr>
          </a:p>
          <a:p>
            <a:pPr indent="0" lvl="0" marL="67310" marR="0" rtl="0" algn="l">
              <a:lnSpc>
                <a:spcPct val="100000"/>
              </a:lnSpc>
              <a:spcBef>
                <a:spcPts val="265"/>
              </a:spcBef>
              <a:spcAft>
                <a:spcPts val="0"/>
              </a:spcAft>
              <a:buNone/>
            </a:pPr>
            <a:r>
              <a:rPr lang="en-US" sz="1400">
                <a:solidFill>
                  <a:srgbClr val="FFFFFF"/>
                </a:solidFill>
                <a:latin typeface="Tahoma"/>
                <a:ea typeface="Tahoma"/>
                <a:cs typeface="Tahoma"/>
                <a:sym typeface="Tahoma"/>
              </a:rPr>
              <a:t>Categorical</a:t>
            </a:r>
            <a:endParaRPr sz="1400">
              <a:latin typeface="Tahoma"/>
              <a:ea typeface="Tahoma"/>
              <a:cs typeface="Tahoma"/>
              <a:sym typeface="Tahoma"/>
            </a:endParaRPr>
          </a:p>
        </p:txBody>
      </p:sp>
      <p:grpSp>
        <p:nvGrpSpPr>
          <p:cNvPr id="504" name="Google Shape;504;p59"/>
          <p:cNvGrpSpPr/>
          <p:nvPr/>
        </p:nvGrpSpPr>
        <p:grpSpPr>
          <a:xfrm>
            <a:off x="6496811" y="2750819"/>
            <a:ext cx="1536700" cy="609600"/>
            <a:chOff x="6496811" y="2750819"/>
            <a:chExt cx="1536700" cy="609600"/>
          </a:xfrm>
        </p:grpSpPr>
        <p:sp>
          <p:nvSpPr>
            <p:cNvPr id="505" name="Google Shape;505;p59"/>
            <p:cNvSpPr/>
            <p:nvPr/>
          </p:nvSpPr>
          <p:spPr>
            <a:xfrm>
              <a:off x="6496811" y="2750819"/>
              <a:ext cx="1536700" cy="609600"/>
            </a:xfrm>
            <a:custGeom>
              <a:rect b="b" l="l" r="r" t="t"/>
              <a:pathLst>
                <a:path extrusionOk="0" h="609600" w="1536700">
                  <a:moveTo>
                    <a:pt x="1434591" y="0"/>
                  </a:moveTo>
                  <a:lnTo>
                    <a:pt x="101599" y="0"/>
                  </a:lnTo>
                  <a:lnTo>
                    <a:pt x="62043" y="7981"/>
                  </a:lnTo>
                  <a:lnTo>
                    <a:pt x="29749" y="29749"/>
                  </a:lnTo>
                  <a:lnTo>
                    <a:pt x="7981" y="62043"/>
                  </a:lnTo>
                  <a:lnTo>
                    <a:pt x="0" y="101600"/>
                  </a:lnTo>
                  <a:lnTo>
                    <a:pt x="0" y="508000"/>
                  </a:lnTo>
                  <a:lnTo>
                    <a:pt x="7981" y="547556"/>
                  </a:lnTo>
                  <a:lnTo>
                    <a:pt x="29749" y="579850"/>
                  </a:lnTo>
                  <a:lnTo>
                    <a:pt x="62043" y="601618"/>
                  </a:lnTo>
                  <a:lnTo>
                    <a:pt x="101599" y="609600"/>
                  </a:lnTo>
                  <a:lnTo>
                    <a:pt x="1434591" y="609600"/>
                  </a:lnTo>
                  <a:lnTo>
                    <a:pt x="1474148" y="601618"/>
                  </a:lnTo>
                  <a:lnTo>
                    <a:pt x="1506442" y="579850"/>
                  </a:lnTo>
                  <a:lnTo>
                    <a:pt x="1528210" y="547556"/>
                  </a:lnTo>
                  <a:lnTo>
                    <a:pt x="1536191" y="508000"/>
                  </a:lnTo>
                  <a:lnTo>
                    <a:pt x="1536191" y="101600"/>
                  </a:lnTo>
                  <a:lnTo>
                    <a:pt x="1528210" y="62043"/>
                  </a:lnTo>
                  <a:lnTo>
                    <a:pt x="1506442" y="29749"/>
                  </a:lnTo>
                  <a:lnTo>
                    <a:pt x="1474148" y="7981"/>
                  </a:lnTo>
                  <a:lnTo>
                    <a:pt x="1434591"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6" name="Google Shape;506;p59"/>
            <p:cNvSpPr/>
            <p:nvPr/>
          </p:nvSpPr>
          <p:spPr>
            <a:xfrm>
              <a:off x="6496811" y="2750819"/>
              <a:ext cx="1536700" cy="609600"/>
            </a:xfrm>
            <a:custGeom>
              <a:rect b="b" l="l" r="r" t="t"/>
              <a:pathLst>
                <a:path extrusionOk="0" h="609600" w="1536700">
                  <a:moveTo>
                    <a:pt x="0" y="101600"/>
                  </a:moveTo>
                  <a:lnTo>
                    <a:pt x="7981" y="62043"/>
                  </a:lnTo>
                  <a:lnTo>
                    <a:pt x="29749" y="29749"/>
                  </a:lnTo>
                  <a:lnTo>
                    <a:pt x="62043" y="7981"/>
                  </a:lnTo>
                  <a:lnTo>
                    <a:pt x="101599" y="0"/>
                  </a:lnTo>
                  <a:lnTo>
                    <a:pt x="1434591" y="0"/>
                  </a:lnTo>
                  <a:lnTo>
                    <a:pt x="1474148" y="7981"/>
                  </a:lnTo>
                  <a:lnTo>
                    <a:pt x="1506442" y="29749"/>
                  </a:lnTo>
                  <a:lnTo>
                    <a:pt x="1528210" y="62043"/>
                  </a:lnTo>
                  <a:lnTo>
                    <a:pt x="1536191" y="101600"/>
                  </a:lnTo>
                  <a:lnTo>
                    <a:pt x="1536191" y="508000"/>
                  </a:lnTo>
                  <a:lnTo>
                    <a:pt x="1528210" y="547556"/>
                  </a:lnTo>
                  <a:lnTo>
                    <a:pt x="1506442" y="579850"/>
                  </a:lnTo>
                  <a:lnTo>
                    <a:pt x="1474148" y="601618"/>
                  </a:lnTo>
                  <a:lnTo>
                    <a:pt x="1434591" y="609600"/>
                  </a:lnTo>
                  <a:lnTo>
                    <a:pt x="101599" y="609600"/>
                  </a:lnTo>
                  <a:lnTo>
                    <a:pt x="62043" y="601618"/>
                  </a:lnTo>
                  <a:lnTo>
                    <a:pt x="29749" y="579850"/>
                  </a:lnTo>
                  <a:lnTo>
                    <a:pt x="7981" y="547556"/>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7" name="Google Shape;507;p59"/>
          <p:cNvSpPr txBox="1"/>
          <p:nvPr/>
        </p:nvSpPr>
        <p:spPr>
          <a:xfrm>
            <a:off x="6798944" y="2770538"/>
            <a:ext cx="932180" cy="519430"/>
          </a:xfrm>
          <a:prstGeom prst="rect">
            <a:avLst/>
          </a:prstGeom>
          <a:noFill/>
          <a:ln>
            <a:noFill/>
          </a:ln>
        </p:spPr>
        <p:txBody>
          <a:bodyPr anchorCtr="0" anchor="t" bIns="0" lIns="0" spcFirstLastPara="1" rIns="0" wrap="square" tIns="45700">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Numerical -</a:t>
            </a:r>
            <a:endParaRPr sz="1400">
              <a:latin typeface="Tahoma"/>
              <a:ea typeface="Tahoma"/>
              <a:cs typeface="Tahoma"/>
              <a:sym typeface="Tahoma"/>
            </a:endParaRPr>
          </a:p>
          <a:p>
            <a:pPr indent="0" lvl="0" marL="67310" marR="0" rtl="0" algn="l">
              <a:lnSpc>
                <a:spcPct val="100000"/>
              </a:lnSpc>
              <a:spcBef>
                <a:spcPts val="265"/>
              </a:spcBef>
              <a:spcAft>
                <a:spcPts val="0"/>
              </a:spcAft>
              <a:buNone/>
            </a:pPr>
            <a:r>
              <a:rPr lang="en-US" sz="1400">
                <a:solidFill>
                  <a:srgbClr val="FFFFFF"/>
                </a:solidFill>
                <a:latin typeface="Tahoma"/>
                <a:ea typeface="Tahoma"/>
                <a:cs typeface="Tahoma"/>
                <a:sym typeface="Tahoma"/>
              </a:rPr>
              <a:t>Numerical</a:t>
            </a:r>
            <a:endParaRPr sz="1400">
              <a:latin typeface="Tahoma"/>
              <a:ea typeface="Tahoma"/>
              <a:cs typeface="Tahoma"/>
              <a:sym typeface="Tahoma"/>
            </a:endParaRPr>
          </a:p>
        </p:txBody>
      </p:sp>
      <p:grpSp>
        <p:nvGrpSpPr>
          <p:cNvPr id="508" name="Google Shape;508;p59"/>
          <p:cNvGrpSpPr/>
          <p:nvPr/>
        </p:nvGrpSpPr>
        <p:grpSpPr>
          <a:xfrm>
            <a:off x="254508" y="3729227"/>
            <a:ext cx="1548765" cy="609600"/>
            <a:chOff x="254508" y="3729227"/>
            <a:chExt cx="1548765" cy="609600"/>
          </a:xfrm>
        </p:grpSpPr>
        <p:sp>
          <p:nvSpPr>
            <p:cNvPr id="509" name="Google Shape;509;p59"/>
            <p:cNvSpPr/>
            <p:nvPr/>
          </p:nvSpPr>
          <p:spPr>
            <a:xfrm>
              <a:off x="254508" y="3729227"/>
              <a:ext cx="1548765" cy="609600"/>
            </a:xfrm>
            <a:custGeom>
              <a:rect b="b" l="l" r="r" t="t"/>
              <a:pathLst>
                <a:path extrusionOk="0" h="609600" w="1548764">
                  <a:moveTo>
                    <a:pt x="1446784" y="0"/>
                  </a:moveTo>
                  <a:lnTo>
                    <a:pt x="101600" y="0"/>
                  </a:lnTo>
                  <a:lnTo>
                    <a:pt x="62054" y="7981"/>
                  </a:lnTo>
                  <a:lnTo>
                    <a:pt x="29759" y="29749"/>
                  </a:lnTo>
                  <a:lnTo>
                    <a:pt x="7984" y="62043"/>
                  </a:lnTo>
                  <a:lnTo>
                    <a:pt x="0" y="101600"/>
                  </a:lnTo>
                  <a:lnTo>
                    <a:pt x="0" y="508000"/>
                  </a:lnTo>
                  <a:lnTo>
                    <a:pt x="7984" y="547545"/>
                  </a:lnTo>
                  <a:lnTo>
                    <a:pt x="29759" y="579840"/>
                  </a:lnTo>
                  <a:lnTo>
                    <a:pt x="62054" y="601615"/>
                  </a:lnTo>
                  <a:lnTo>
                    <a:pt x="101600" y="609600"/>
                  </a:lnTo>
                  <a:lnTo>
                    <a:pt x="1446784" y="609600"/>
                  </a:lnTo>
                  <a:lnTo>
                    <a:pt x="1486340" y="601615"/>
                  </a:lnTo>
                  <a:lnTo>
                    <a:pt x="1518634" y="579840"/>
                  </a:lnTo>
                  <a:lnTo>
                    <a:pt x="1540402" y="547545"/>
                  </a:lnTo>
                  <a:lnTo>
                    <a:pt x="1548384" y="508000"/>
                  </a:lnTo>
                  <a:lnTo>
                    <a:pt x="1548384" y="101600"/>
                  </a:lnTo>
                  <a:lnTo>
                    <a:pt x="1540402" y="62043"/>
                  </a:lnTo>
                  <a:lnTo>
                    <a:pt x="1518634" y="29749"/>
                  </a:lnTo>
                  <a:lnTo>
                    <a:pt x="1486340" y="7981"/>
                  </a:lnTo>
                  <a:lnTo>
                    <a:pt x="1446784"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0" name="Google Shape;510;p59"/>
            <p:cNvSpPr/>
            <p:nvPr/>
          </p:nvSpPr>
          <p:spPr>
            <a:xfrm>
              <a:off x="254508" y="3729227"/>
              <a:ext cx="1548765" cy="609600"/>
            </a:xfrm>
            <a:custGeom>
              <a:rect b="b" l="l" r="r" t="t"/>
              <a:pathLst>
                <a:path extrusionOk="0" h="609600" w="1548764">
                  <a:moveTo>
                    <a:pt x="0" y="101600"/>
                  </a:moveTo>
                  <a:lnTo>
                    <a:pt x="7984" y="62043"/>
                  </a:lnTo>
                  <a:lnTo>
                    <a:pt x="29759" y="29749"/>
                  </a:lnTo>
                  <a:lnTo>
                    <a:pt x="62054" y="7981"/>
                  </a:lnTo>
                  <a:lnTo>
                    <a:pt x="101600" y="0"/>
                  </a:lnTo>
                  <a:lnTo>
                    <a:pt x="1446784" y="0"/>
                  </a:lnTo>
                  <a:lnTo>
                    <a:pt x="1486340" y="7981"/>
                  </a:lnTo>
                  <a:lnTo>
                    <a:pt x="1518634" y="29749"/>
                  </a:lnTo>
                  <a:lnTo>
                    <a:pt x="1540402" y="62043"/>
                  </a:lnTo>
                  <a:lnTo>
                    <a:pt x="1548384" y="101600"/>
                  </a:lnTo>
                  <a:lnTo>
                    <a:pt x="1548384" y="508000"/>
                  </a:lnTo>
                  <a:lnTo>
                    <a:pt x="1540402" y="547545"/>
                  </a:lnTo>
                  <a:lnTo>
                    <a:pt x="1518634" y="579840"/>
                  </a:lnTo>
                  <a:lnTo>
                    <a:pt x="1486340" y="601615"/>
                  </a:lnTo>
                  <a:lnTo>
                    <a:pt x="1446784" y="609600"/>
                  </a:lnTo>
                  <a:lnTo>
                    <a:pt x="101600" y="609600"/>
                  </a:lnTo>
                  <a:lnTo>
                    <a:pt x="62054" y="601615"/>
                  </a:lnTo>
                  <a:lnTo>
                    <a:pt x="29759" y="579840"/>
                  </a:lnTo>
                  <a:lnTo>
                    <a:pt x="7984" y="547545"/>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1" name="Google Shape;511;p59"/>
          <p:cNvSpPr txBox="1"/>
          <p:nvPr/>
        </p:nvSpPr>
        <p:spPr>
          <a:xfrm>
            <a:off x="602691" y="3748895"/>
            <a:ext cx="849630" cy="519430"/>
          </a:xfrm>
          <a:prstGeom prst="rect">
            <a:avLst/>
          </a:prstGeom>
          <a:noFill/>
          <a:ln>
            <a:noFill/>
          </a:ln>
        </p:spPr>
        <p:txBody>
          <a:bodyPr anchorCtr="0" anchor="t" bIns="0" lIns="0" spcFirstLastPara="1" rIns="0" wrap="square" tIns="45700">
            <a:spAutoFit/>
          </a:bodyPr>
          <a:lstStyle/>
          <a:p>
            <a:pPr indent="0" lvl="0" marL="1905" marR="0" rtl="0" algn="ctr">
              <a:lnSpc>
                <a:spcPct val="100000"/>
              </a:lnSpc>
              <a:spcBef>
                <a:spcPts val="0"/>
              </a:spcBef>
              <a:spcAft>
                <a:spcPts val="0"/>
              </a:spcAft>
              <a:buNone/>
            </a:pPr>
            <a:r>
              <a:rPr lang="en-US" sz="1400">
                <a:solidFill>
                  <a:srgbClr val="FFFFFF"/>
                </a:solidFill>
                <a:latin typeface="Tahoma"/>
                <a:ea typeface="Tahoma"/>
                <a:cs typeface="Tahoma"/>
                <a:sym typeface="Tahoma"/>
              </a:rPr>
              <a:t>Cross</a:t>
            </a:r>
            <a:endParaRPr sz="1400">
              <a:latin typeface="Tahoma"/>
              <a:ea typeface="Tahoma"/>
              <a:cs typeface="Tahoma"/>
              <a:sym typeface="Tahoma"/>
            </a:endParaRPr>
          </a:p>
          <a:p>
            <a:pPr indent="0" lvl="0" marL="0" marR="0" rtl="0" algn="ctr">
              <a:lnSpc>
                <a:spcPct val="100000"/>
              </a:lnSpc>
              <a:spcBef>
                <a:spcPts val="265"/>
              </a:spcBef>
              <a:spcAft>
                <a:spcPts val="0"/>
              </a:spcAft>
              <a:buNone/>
            </a:pPr>
            <a:r>
              <a:rPr lang="en-US" sz="1400">
                <a:solidFill>
                  <a:srgbClr val="FFFFFF"/>
                </a:solidFill>
                <a:latin typeface="Tahoma"/>
                <a:ea typeface="Tahoma"/>
                <a:cs typeface="Tahoma"/>
                <a:sym typeface="Tahoma"/>
              </a:rPr>
              <a:t>Tabulation</a:t>
            </a:r>
            <a:endParaRPr sz="1400">
              <a:latin typeface="Tahoma"/>
              <a:ea typeface="Tahoma"/>
              <a:cs typeface="Tahoma"/>
              <a:sym typeface="Tahoma"/>
            </a:endParaRPr>
          </a:p>
        </p:txBody>
      </p:sp>
      <p:grpSp>
        <p:nvGrpSpPr>
          <p:cNvPr id="512" name="Google Shape;512;p59"/>
          <p:cNvGrpSpPr/>
          <p:nvPr/>
        </p:nvGrpSpPr>
        <p:grpSpPr>
          <a:xfrm>
            <a:off x="1985772" y="3729227"/>
            <a:ext cx="1548765" cy="609600"/>
            <a:chOff x="1985772" y="3729227"/>
            <a:chExt cx="1548765" cy="609600"/>
          </a:xfrm>
        </p:grpSpPr>
        <p:sp>
          <p:nvSpPr>
            <p:cNvPr id="513" name="Google Shape;513;p59"/>
            <p:cNvSpPr/>
            <p:nvPr/>
          </p:nvSpPr>
          <p:spPr>
            <a:xfrm>
              <a:off x="1985772" y="3729227"/>
              <a:ext cx="1548765" cy="609600"/>
            </a:xfrm>
            <a:custGeom>
              <a:rect b="b" l="l" r="r" t="t"/>
              <a:pathLst>
                <a:path extrusionOk="0" h="609600" w="1548764">
                  <a:moveTo>
                    <a:pt x="1446783" y="0"/>
                  </a:moveTo>
                  <a:lnTo>
                    <a:pt x="101600" y="0"/>
                  </a:lnTo>
                  <a:lnTo>
                    <a:pt x="62043" y="7981"/>
                  </a:lnTo>
                  <a:lnTo>
                    <a:pt x="29749" y="29749"/>
                  </a:lnTo>
                  <a:lnTo>
                    <a:pt x="7981" y="62043"/>
                  </a:lnTo>
                  <a:lnTo>
                    <a:pt x="0" y="101600"/>
                  </a:lnTo>
                  <a:lnTo>
                    <a:pt x="0" y="508000"/>
                  </a:lnTo>
                  <a:lnTo>
                    <a:pt x="7981" y="547545"/>
                  </a:lnTo>
                  <a:lnTo>
                    <a:pt x="29749" y="579840"/>
                  </a:lnTo>
                  <a:lnTo>
                    <a:pt x="62043" y="601615"/>
                  </a:lnTo>
                  <a:lnTo>
                    <a:pt x="101600" y="609600"/>
                  </a:lnTo>
                  <a:lnTo>
                    <a:pt x="1446783" y="609600"/>
                  </a:lnTo>
                  <a:lnTo>
                    <a:pt x="1486340" y="601615"/>
                  </a:lnTo>
                  <a:lnTo>
                    <a:pt x="1518634" y="579840"/>
                  </a:lnTo>
                  <a:lnTo>
                    <a:pt x="1540402" y="547545"/>
                  </a:lnTo>
                  <a:lnTo>
                    <a:pt x="1548383" y="508000"/>
                  </a:lnTo>
                  <a:lnTo>
                    <a:pt x="1548383" y="101600"/>
                  </a:lnTo>
                  <a:lnTo>
                    <a:pt x="1540402" y="62043"/>
                  </a:lnTo>
                  <a:lnTo>
                    <a:pt x="1518634" y="29749"/>
                  </a:lnTo>
                  <a:lnTo>
                    <a:pt x="1486340" y="7981"/>
                  </a:lnTo>
                  <a:lnTo>
                    <a:pt x="1446783"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4" name="Google Shape;514;p59"/>
            <p:cNvSpPr/>
            <p:nvPr/>
          </p:nvSpPr>
          <p:spPr>
            <a:xfrm>
              <a:off x="1985772" y="3729227"/>
              <a:ext cx="1548765" cy="609600"/>
            </a:xfrm>
            <a:custGeom>
              <a:rect b="b" l="l" r="r" t="t"/>
              <a:pathLst>
                <a:path extrusionOk="0" h="609600" w="1548764">
                  <a:moveTo>
                    <a:pt x="0" y="101600"/>
                  </a:moveTo>
                  <a:lnTo>
                    <a:pt x="7981" y="62043"/>
                  </a:lnTo>
                  <a:lnTo>
                    <a:pt x="29749" y="29749"/>
                  </a:lnTo>
                  <a:lnTo>
                    <a:pt x="62043" y="7981"/>
                  </a:lnTo>
                  <a:lnTo>
                    <a:pt x="101600" y="0"/>
                  </a:lnTo>
                  <a:lnTo>
                    <a:pt x="1446783" y="0"/>
                  </a:lnTo>
                  <a:lnTo>
                    <a:pt x="1486340" y="7981"/>
                  </a:lnTo>
                  <a:lnTo>
                    <a:pt x="1518634" y="29749"/>
                  </a:lnTo>
                  <a:lnTo>
                    <a:pt x="1540402" y="62043"/>
                  </a:lnTo>
                  <a:lnTo>
                    <a:pt x="1548383" y="101600"/>
                  </a:lnTo>
                  <a:lnTo>
                    <a:pt x="1548383" y="508000"/>
                  </a:lnTo>
                  <a:lnTo>
                    <a:pt x="1540402" y="547545"/>
                  </a:lnTo>
                  <a:lnTo>
                    <a:pt x="1518634" y="579840"/>
                  </a:lnTo>
                  <a:lnTo>
                    <a:pt x="1486340" y="601615"/>
                  </a:lnTo>
                  <a:lnTo>
                    <a:pt x="1446783" y="609600"/>
                  </a:lnTo>
                  <a:lnTo>
                    <a:pt x="101600" y="609600"/>
                  </a:lnTo>
                  <a:lnTo>
                    <a:pt x="62043" y="601615"/>
                  </a:lnTo>
                  <a:lnTo>
                    <a:pt x="29749" y="579840"/>
                  </a:lnTo>
                  <a:lnTo>
                    <a:pt x="7981" y="547545"/>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5" name="Google Shape;515;p59"/>
          <p:cNvSpPr txBox="1"/>
          <p:nvPr/>
        </p:nvSpPr>
        <p:spPr>
          <a:xfrm>
            <a:off x="2263901" y="3624986"/>
            <a:ext cx="992505" cy="764540"/>
          </a:xfrm>
          <a:prstGeom prst="rect">
            <a:avLst/>
          </a:prstGeom>
          <a:noFill/>
          <a:ln>
            <a:noFill/>
          </a:ln>
        </p:spPr>
        <p:txBody>
          <a:bodyPr anchorCtr="0" anchor="t" bIns="0" lIns="0" spcFirstLastPara="1" rIns="0" wrap="square" tIns="14600">
            <a:spAutoFit/>
          </a:bodyPr>
          <a:lstStyle/>
          <a:p>
            <a:pPr indent="-3175" lvl="0" marL="12700" marR="5080" rtl="0" algn="ctr">
              <a:lnSpc>
                <a:spcPct val="115100"/>
              </a:lnSpc>
              <a:spcBef>
                <a:spcPts val="0"/>
              </a:spcBef>
              <a:spcAft>
                <a:spcPts val="0"/>
              </a:spcAft>
              <a:buNone/>
            </a:pPr>
            <a:r>
              <a:rPr lang="en-US" sz="1400">
                <a:solidFill>
                  <a:srgbClr val="FFFFFF"/>
                </a:solidFill>
                <a:latin typeface="Tahoma"/>
                <a:ea typeface="Tahoma"/>
                <a:cs typeface="Tahoma"/>
                <a:sym typeface="Tahoma"/>
              </a:rPr>
              <a:t>Multiple/  Stacked Bar  Plot</a:t>
            </a:r>
            <a:endParaRPr sz="1400">
              <a:latin typeface="Tahoma"/>
              <a:ea typeface="Tahoma"/>
              <a:cs typeface="Tahoma"/>
              <a:sym typeface="Tahoma"/>
            </a:endParaRPr>
          </a:p>
        </p:txBody>
      </p:sp>
      <p:grpSp>
        <p:nvGrpSpPr>
          <p:cNvPr id="516" name="Google Shape;516;p59"/>
          <p:cNvGrpSpPr/>
          <p:nvPr/>
        </p:nvGrpSpPr>
        <p:grpSpPr>
          <a:xfrm>
            <a:off x="7356347" y="3729227"/>
            <a:ext cx="1536700" cy="609600"/>
            <a:chOff x="7356347" y="3729227"/>
            <a:chExt cx="1536700" cy="609600"/>
          </a:xfrm>
        </p:grpSpPr>
        <p:sp>
          <p:nvSpPr>
            <p:cNvPr id="517" name="Google Shape;517;p59"/>
            <p:cNvSpPr/>
            <p:nvPr/>
          </p:nvSpPr>
          <p:spPr>
            <a:xfrm>
              <a:off x="7356347" y="3729227"/>
              <a:ext cx="1536700" cy="609600"/>
            </a:xfrm>
            <a:custGeom>
              <a:rect b="b" l="l" r="r" t="t"/>
              <a:pathLst>
                <a:path extrusionOk="0" h="609600" w="1536700">
                  <a:moveTo>
                    <a:pt x="1434592" y="0"/>
                  </a:moveTo>
                  <a:lnTo>
                    <a:pt x="101600" y="0"/>
                  </a:lnTo>
                  <a:lnTo>
                    <a:pt x="62043" y="7981"/>
                  </a:lnTo>
                  <a:lnTo>
                    <a:pt x="29749" y="29749"/>
                  </a:lnTo>
                  <a:lnTo>
                    <a:pt x="7981" y="62043"/>
                  </a:lnTo>
                  <a:lnTo>
                    <a:pt x="0" y="101600"/>
                  </a:lnTo>
                  <a:lnTo>
                    <a:pt x="0" y="508000"/>
                  </a:lnTo>
                  <a:lnTo>
                    <a:pt x="7981" y="547545"/>
                  </a:lnTo>
                  <a:lnTo>
                    <a:pt x="29749" y="579840"/>
                  </a:lnTo>
                  <a:lnTo>
                    <a:pt x="62043" y="601615"/>
                  </a:lnTo>
                  <a:lnTo>
                    <a:pt x="101600" y="609600"/>
                  </a:lnTo>
                  <a:lnTo>
                    <a:pt x="1434592" y="609600"/>
                  </a:lnTo>
                  <a:lnTo>
                    <a:pt x="1474148" y="601615"/>
                  </a:lnTo>
                  <a:lnTo>
                    <a:pt x="1506442" y="579840"/>
                  </a:lnTo>
                  <a:lnTo>
                    <a:pt x="1528210" y="547545"/>
                  </a:lnTo>
                  <a:lnTo>
                    <a:pt x="1536192" y="508000"/>
                  </a:lnTo>
                  <a:lnTo>
                    <a:pt x="1536192" y="101600"/>
                  </a:lnTo>
                  <a:lnTo>
                    <a:pt x="1528210" y="62043"/>
                  </a:lnTo>
                  <a:lnTo>
                    <a:pt x="1506442" y="29749"/>
                  </a:lnTo>
                  <a:lnTo>
                    <a:pt x="1474148" y="7981"/>
                  </a:lnTo>
                  <a:lnTo>
                    <a:pt x="143459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8" name="Google Shape;518;p59"/>
            <p:cNvSpPr/>
            <p:nvPr/>
          </p:nvSpPr>
          <p:spPr>
            <a:xfrm>
              <a:off x="7356347" y="3729227"/>
              <a:ext cx="1536700" cy="609600"/>
            </a:xfrm>
            <a:custGeom>
              <a:rect b="b" l="l" r="r" t="t"/>
              <a:pathLst>
                <a:path extrusionOk="0" h="609600" w="1536700">
                  <a:moveTo>
                    <a:pt x="0" y="101600"/>
                  </a:moveTo>
                  <a:lnTo>
                    <a:pt x="7981" y="62043"/>
                  </a:lnTo>
                  <a:lnTo>
                    <a:pt x="29749" y="29749"/>
                  </a:lnTo>
                  <a:lnTo>
                    <a:pt x="62043" y="7981"/>
                  </a:lnTo>
                  <a:lnTo>
                    <a:pt x="101600" y="0"/>
                  </a:lnTo>
                  <a:lnTo>
                    <a:pt x="1434592" y="0"/>
                  </a:lnTo>
                  <a:lnTo>
                    <a:pt x="1474148" y="7981"/>
                  </a:lnTo>
                  <a:lnTo>
                    <a:pt x="1506442" y="29749"/>
                  </a:lnTo>
                  <a:lnTo>
                    <a:pt x="1528210" y="62043"/>
                  </a:lnTo>
                  <a:lnTo>
                    <a:pt x="1536192" y="101600"/>
                  </a:lnTo>
                  <a:lnTo>
                    <a:pt x="1536192" y="508000"/>
                  </a:lnTo>
                  <a:lnTo>
                    <a:pt x="1528210" y="547545"/>
                  </a:lnTo>
                  <a:lnTo>
                    <a:pt x="1506442" y="579840"/>
                  </a:lnTo>
                  <a:lnTo>
                    <a:pt x="1474148" y="601615"/>
                  </a:lnTo>
                  <a:lnTo>
                    <a:pt x="1434592" y="609600"/>
                  </a:lnTo>
                  <a:lnTo>
                    <a:pt x="101600" y="609600"/>
                  </a:lnTo>
                  <a:lnTo>
                    <a:pt x="62043" y="601615"/>
                  </a:lnTo>
                  <a:lnTo>
                    <a:pt x="29749" y="579840"/>
                  </a:lnTo>
                  <a:lnTo>
                    <a:pt x="7981" y="547545"/>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19" name="Google Shape;519;p59"/>
          <p:cNvSpPr txBox="1"/>
          <p:nvPr/>
        </p:nvSpPr>
        <p:spPr>
          <a:xfrm>
            <a:off x="7752715" y="3906113"/>
            <a:ext cx="74295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Heatmap</a:t>
            </a:r>
            <a:endParaRPr sz="1400">
              <a:latin typeface="Tahoma"/>
              <a:ea typeface="Tahoma"/>
              <a:cs typeface="Tahoma"/>
              <a:sym typeface="Tahoma"/>
            </a:endParaRPr>
          </a:p>
        </p:txBody>
      </p:sp>
      <p:grpSp>
        <p:nvGrpSpPr>
          <p:cNvPr id="520" name="Google Shape;520;p59"/>
          <p:cNvGrpSpPr/>
          <p:nvPr/>
        </p:nvGrpSpPr>
        <p:grpSpPr>
          <a:xfrm>
            <a:off x="1865376" y="2253995"/>
            <a:ext cx="5414010" cy="1106805"/>
            <a:chOff x="1865376" y="2253995"/>
            <a:chExt cx="5414010" cy="1106805"/>
          </a:xfrm>
        </p:grpSpPr>
        <p:sp>
          <p:nvSpPr>
            <p:cNvPr id="521" name="Google Shape;521;p59"/>
            <p:cNvSpPr/>
            <p:nvPr/>
          </p:nvSpPr>
          <p:spPr>
            <a:xfrm>
              <a:off x="1865376" y="2253995"/>
              <a:ext cx="5414010" cy="1106805"/>
            </a:xfrm>
            <a:custGeom>
              <a:rect b="b" l="l" r="r" t="t"/>
              <a:pathLst>
                <a:path extrusionOk="0" h="1106804" w="5414009">
                  <a:moveTo>
                    <a:pt x="5413883" y="429641"/>
                  </a:moveTo>
                  <a:lnTo>
                    <a:pt x="5382133" y="429641"/>
                  </a:lnTo>
                  <a:lnTo>
                    <a:pt x="5382133" y="241046"/>
                  </a:lnTo>
                  <a:lnTo>
                    <a:pt x="5382133" y="234696"/>
                  </a:lnTo>
                  <a:lnTo>
                    <a:pt x="5382133" y="231140"/>
                  </a:lnTo>
                  <a:lnTo>
                    <a:pt x="5379212" y="228346"/>
                  </a:lnTo>
                  <a:lnTo>
                    <a:pt x="2717546" y="228346"/>
                  </a:lnTo>
                  <a:lnTo>
                    <a:pt x="2717546" y="0"/>
                  </a:lnTo>
                  <a:lnTo>
                    <a:pt x="2704846" y="0"/>
                  </a:lnTo>
                  <a:lnTo>
                    <a:pt x="2704846" y="228346"/>
                  </a:lnTo>
                  <a:lnTo>
                    <a:pt x="34544" y="228346"/>
                  </a:lnTo>
                  <a:lnTo>
                    <a:pt x="31750" y="231140"/>
                  </a:lnTo>
                  <a:lnTo>
                    <a:pt x="31750" y="429641"/>
                  </a:lnTo>
                  <a:lnTo>
                    <a:pt x="0" y="429641"/>
                  </a:lnTo>
                  <a:lnTo>
                    <a:pt x="38100" y="505841"/>
                  </a:lnTo>
                  <a:lnTo>
                    <a:pt x="69850" y="442341"/>
                  </a:lnTo>
                  <a:lnTo>
                    <a:pt x="76200" y="429641"/>
                  </a:lnTo>
                  <a:lnTo>
                    <a:pt x="44450" y="429641"/>
                  </a:lnTo>
                  <a:lnTo>
                    <a:pt x="44450" y="241046"/>
                  </a:lnTo>
                  <a:lnTo>
                    <a:pt x="2704846" y="241046"/>
                  </a:lnTo>
                  <a:lnTo>
                    <a:pt x="2704846" y="260604"/>
                  </a:lnTo>
                  <a:lnTo>
                    <a:pt x="2705481" y="261239"/>
                  </a:lnTo>
                  <a:lnTo>
                    <a:pt x="2705481" y="438023"/>
                  </a:lnTo>
                  <a:lnTo>
                    <a:pt x="2673731" y="438023"/>
                  </a:lnTo>
                  <a:lnTo>
                    <a:pt x="2703131" y="496824"/>
                  </a:lnTo>
                  <a:lnTo>
                    <a:pt x="2044700" y="496824"/>
                  </a:lnTo>
                  <a:lnTo>
                    <a:pt x="2005139" y="504812"/>
                  </a:lnTo>
                  <a:lnTo>
                    <a:pt x="1972843" y="526580"/>
                  </a:lnTo>
                  <a:lnTo>
                    <a:pt x="1951075" y="558876"/>
                  </a:lnTo>
                  <a:lnTo>
                    <a:pt x="1943100" y="598424"/>
                  </a:lnTo>
                  <a:lnTo>
                    <a:pt x="1943100" y="1004824"/>
                  </a:lnTo>
                  <a:lnTo>
                    <a:pt x="1951075" y="1044384"/>
                  </a:lnTo>
                  <a:lnTo>
                    <a:pt x="1972843" y="1076680"/>
                  </a:lnTo>
                  <a:lnTo>
                    <a:pt x="2005139" y="1098448"/>
                  </a:lnTo>
                  <a:lnTo>
                    <a:pt x="2044700" y="1106424"/>
                  </a:lnTo>
                  <a:lnTo>
                    <a:pt x="3377692" y="1106424"/>
                  </a:lnTo>
                  <a:lnTo>
                    <a:pt x="3417239" y="1098448"/>
                  </a:lnTo>
                  <a:lnTo>
                    <a:pt x="3449536" y="1076680"/>
                  </a:lnTo>
                  <a:lnTo>
                    <a:pt x="3471303" y="1044384"/>
                  </a:lnTo>
                  <a:lnTo>
                    <a:pt x="3479292" y="1004824"/>
                  </a:lnTo>
                  <a:lnTo>
                    <a:pt x="3479292" y="598424"/>
                  </a:lnTo>
                  <a:lnTo>
                    <a:pt x="3471303" y="558876"/>
                  </a:lnTo>
                  <a:lnTo>
                    <a:pt x="3449536" y="526580"/>
                  </a:lnTo>
                  <a:lnTo>
                    <a:pt x="3417239" y="504812"/>
                  </a:lnTo>
                  <a:lnTo>
                    <a:pt x="3377692" y="496824"/>
                  </a:lnTo>
                  <a:lnTo>
                    <a:pt x="2720530" y="496824"/>
                  </a:lnTo>
                  <a:lnTo>
                    <a:pt x="2743581" y="450723"/>
                  </a:lnTo>
                  <a:lnTo>
                    <a:pt x="2749931" y="438023"/>
                  </a:lnTo>
                  <a:lnTo>
                    <a:pt x="2718181" y="438023"/>
                  </a:lnTo>
                  <a:lnTo>
                    <a:pt x="2718181" y="263398"/>
                  </a:lnTo>
                  <a:lnTo>
                    <a:pt x="2718181" y="253619"/>
                  </a:lnTo>
                  <a:lnTo>
                    <a:pt x="2717546" y="252984"/>
                  </a:lnTo>
                  <a:lnTo>
                    <a:pt x="2717546" y="250698"/>
                  </a:lnTo>
                  <a:lnTo>
                    <a:pt x="2717546" y="241046"/>
                  </a:lnTo>
                  <a:lnTo>
                    <a:pt x="5369433" y="241046"/>
                  </a:lnTo>
                  <a:lnTo>
                    <a:pt x="5369433" y="429641"/>
                  </a:lnTo>
                  <a:lnTo>
                    <a:pt x="5337683" y="429641"/>
                  </a:lnTo>
                  <a:lnTo>
                    <a:pt x="5375783" y="505841"/>
                  </a:lnTo>
                  <a:lnTo>
                    <a:pt x="5407533" y="442341"/>
                  </a:lnTo>
                  <a:lnTo>
                    <a:pt x="5413883" y="429641"/>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2" name="Google Shape;522;p59"/>
            <p:cNvSpPr/>
            <p:nvPr/>
          </p:nvSpPr>
          <p:spPr>
            <a:xfrm>
              <a:off x="3808476" y="2750819"/>
              <a:ext cx="1536700" cy="609600"/>
            </a:xfrm>
            <a:custGeom>
              <a:rect b="b" l="l" r="r" t="t"/>
              <a:pathLst>
                <a:path extrusionOk="0" h="609600" w="1536700">
                  <a:moveTo>
                    <a:pt x="0" y="101600"/>
                  </a:moveTo>
                  <a:lnTo>
                    <a:pt x="7981" y="62043"/>
                  </a:lnTo>
                  <a:lnTo>
                    <a:pt x="29749" y="29749"/>
                  </a:lnTo>
                  <a:lnTo>
                    <a:pt x="62043" y="7981"/>
                  </a:lnTo>
                  <a:lnTo>
                    <a:pt x="101600" y="0"/>
                  </a:lnTo>
                  <a:lnTo>
                    <a:pt x="1434591" y="0"/>
                  </a:lnTo>
                  <a:lnTo>
                    <a:pt x="1474148" y="7981"/>
                  </a:lnTo>
                  <a:lnTo>
                    <a:pt x="1506442" y="29749"/>
                  </a:lnTo>
                  <a:lnTo>
                    <a:pt x="1528210" y="62043"/>
                  </a:lnTo>
                  <a:lnTo>
                    <a:pt x="1536191" y="101600"/>
                  </a:lnTo>
                  <a:lnTo>
                    <a:pt x="1536191" y="508000"/>
                  </a:lnTo>
                  <a:lnTo>
                    <a:pt x="1528210" y="547556"/>
                  </a:lnTo>
                  <a:lnTo>
                    <a:pt x="1506442" y="579850"/>
                  </a:lnTo>
                  <a:lnTo>
                    <a:pt x="1474148" y="601618"/>
                  </a:lnTo>
                  <a:lnTo>
                    <a:pt x="1434591" y="609600"/>
                  </a:lnTo>
                  <a:lnTo>
                    <a:pt x="101600" y="609600"/>
                  </a:lnTo>
                  <a:lnTo>
                    <a:pt x="62043" y="601618"/>
                  </a:lnTo>
                  <a:lnTo>
                    <a:pt x="29749" y="579850"/>
                  </a:lnTo>
                  <a:lnTo>
                    <a:pt x="7981" y="547556"/>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3" name="Google Shape;523;p59"/>
          <p:cNvSpPr txBox="1"/>
          <p:nvPr/>
        </p:nvSpPr>
        <p:spPr>
          <a:xfrm>
            <a:off x="4109084" y="2770538"/>
            <a:ext cx="932180" cy="519430"/>
          </a:xfrm>
          <a:prstGeom prst="rect">
            <a:avLst/>
          </a:prstGeom>
          <a:noFill/>
          <a:ln>
            <a:noFill/>
          </a:ln>
        </p:spPr>
        <p:txBody>
          <a:bodyPr anchorCtr="0" anchor="t" bIns="0" lIns="0" spcFirstLastPara="1" rIns="0" wrap="square" tIns="45700">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Numerical -</a:t>
            </a:r>
            <a:endParaRPr sz="1400">
              <a:latin typeface="Tahoma"/>
              <a:ea typeface="Tahoma"/>
              <a:cs typeface="Tahoma"/>
              <a:sym typeface="Tahoma"/>
            </a:endParaRPr>
          </a:p>
          <a:p>
            <a:pPr indent="0" lvl="0" marL="21590" marR="0" rtl="0" algn="l">
              <a:lnSpc>
                <a:spcPct val="100000"/>
              </a:lnSpc>
              <a:spcBef>
                <a:spcPts val="265"/>
              </a:spcBef>
              <a:spcAft>
                <a:spcPts val="0"/>
              </a:spcAft>
              <a:buNone/>
            </a:pPr>
            <a:r>
              <a:rPr lang="en-US" sz="1400">
                <a:solidFill>
                  <a:srgbClr val="FFFFFF"/>
                </a:solidFill>
                <a:latin typeface="Tahoma"/>
                <a:ea typeface="Tahoma"/>
                <a:cs typeface="Tahoma"/>
                <a:sym typeface="Tahoma"/>
              </a:rPr>
              <a:t>Categorical</a:t>
            </a:r>
            <a:endParaRPr sz="1400">
              <a:latin typeface="Tahoma"/>
              <a:ea typeface="Tahoma"/>
              <a:cs typeface="Tahoma"/>
              <a:sym typeface="Tahoma"/>
            </a:endParaRPr>
          </a:p>
        </p:txBody>
      </p:sp>
      <p:grpSp>
        <p:nvGrpSpPr>
          <p:cNvPr id="524" name="Google Shape;524;p59"/>
          <p:cNvGrpSpPr/>
          <p:nvPr/>
        </p:nvGrpSpPr>
        <p:grpSpPr>
          <a:xfrm>
            <a:off x="3787139" y="3354323"/>
            <a:ext cx="1551941" cy="984885"/>
            <a:chOff x="3787139" y="3354323"/>
            <a:chExt cx="1551941" cy="984885"/>
          </a:xfrm>
        </p:grpSpPr>
        <p:sp>
          <p:nvSpPr>
            <p:cNvPr id="525" name="Google Shape;525;p59"/>
            <p:cNvSpPr/>
            <p:nvPr/>
          </p:nvSpPr>
          <p:spPr>
            <a:xfrm>
              <a:off x="3787140" y="3354323"/>
              <a:ext cx="1551940" cy="984885"/>
            </a:xfrm>
            <a:custGeom>
              <a:rect b="b" l="l" r="r" t="t"/>
              <a:pathLst>
                <a:path extrusionOk="0" h="984885" w="1551939">
                  <a:moveTo>
                    <a:pt x="1551432" y="476504"/>
                  </a:moveTo>
                  <a:lnTo>
                    <a:pt x="1543443" y="436956"/>
                  </a:lnTo>
                  <a:lnTo>
                    <a:pt x="1521675" y="404660"/>
                  </a:lnTo>
                  <a:lnTo>
                    <a:pt x="1489379" y="382892"/>
                  </a:lnTo>
                  <a:lnTo>
                    <a:pt x="1449832" y="374904"/>
                  </a:lnTo>
                  <a:lnTo>
                    <a:pt x="793115" y="374904"/>
                  </a:lnTo>
                  <a:lnTo>
                    <a:pt x="821817" y="317500"/>
                  </a:lnTo>
                  <a:lnTo>
                    <a:pt x="828167" y="304800"/>
                  </a:lnTo>
                  <a:lnTo>
                    <a:pt x="796417" y="304800"/>
                  </a:lnTo>
                  <a:lnTo>
                    <a:pt x="796417" y="196850"/>
                  </a:lnTo>
                  <a:lnTo>
                    <a:pt x="796417" y="186944"/>
                  </a:lnTo>
                  <a:lnTo>
                    <a:pt x="795782" y="186347"/>
                  </a:lnTo>
                  <a:lnTo>
                    <a:pt x="795782" y="184150"/>
                  </a:lnTo>
                  <a:lnTo>
                    <a:pt x="795782" y="0"/>
                  </a:lnTo>
                  <a:lnTo>
                    <a:pt x="783082" y="0"/>
                  </a:lnTo>
                  <a:lnTo>
                    <a:pt x="783082" y="194056"/>
                  </a:lnTo>
                  <a:lnTo>
                    <a:pt x="783717" y="194703"/>
                  </a:lnTo>
                  <a:lnTo>
                    <a:pt x="783717" y="304800"/>
                  </a:lnTo>
                  <a:lnTo>
                    <a:pt x="751967" y="304800"/>
                  </a:lnTo>
                  <a:lnTo>
                    <a:pt x="787019" y="374904"/>
                  </a:lnTo>
                  <a:lnTo>
                    <a:pt x="101600" y="374904"/>
                  </a:lnTo>
                  <a:lnTo>
                    <a:pt x="62039" y="382892"/>
                  </a:lnTo>
                  <a:lnTo>
                    <a:pt x="29743" y="404660"/>
                  </a:lnTo>
                  <a:lnTo>
                    <a:pt x="7975" y="436956"/>
                  </a:lnTo>
                  <a:lnTo>
                    <a:pt x="0" y="476504"/>
                  </a:lnTo>
                  <a:lnTo>
                    <a:pt x="0" y="882904"/>
                  </a:lnTo>
                  <a:lnTo>
                    <a:pt x="7975" y="922451"/>
                  </a:lnTo>
                  <a:lnTo>
                    <a:pt x="29743" y="954747"/>
                  </a:lnTo>
                  <a:lnTo>
                    <a:pt x="62039" y="976528"/>
                  </a:lnTo>
                  <a:lnTo>
                    <a:pt x="101600" y="984504"/>
                  </a:lnTo>
                  <a:lnTo>
                    <a:pt x="1449832" y="984504"/>
                  </a:lnTo>
                  <a:lnTo>
                    <a:pt x="1489379" y="976528"/>
                  </a:lnTo>
                  <a:lnTo>
                    <a:pt x="1521675" y="954747"/>
                  </a:lnTo>
                  <a:lnTo>
                    <a:pt x="1543443" y="922451"/>
                  </a:lnTo>
                  <a:lnTo>
                    <a:pt x="1551432" y="882904"/>
                  </a:lnTo>
                  <a:lnTo>
                    <a:pt x="1551432" y="476504"/>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6" name="Google Shape;526;p59"/>
            <p:cNvSpPr/>
            <p:nvPr/>
          </p:nvSpPr>
          <p:spPr>
            <a:xfrm>
              <a:off x="3787139" y="3729227"/>
              <a:ext cx="1551940" cy="609600"/>
            </a:xfrm>
            <a:custGeom>
              <a:rect b="b" l="l" r="r" t="t"/>
              <a:pathLst>
                <a:path extrusionOk="0" h="609600" w="1551939">
                  <a:moveTo>
                    <a:pt x="0" y="101600"/>
                  </a:moveTo>
                  <a:lnTo>
                    <a:pt x="7981" y="62043"/>
                  </a:lnTo>
                  <a:lnTo>
                    <a:pt x="29749" y="29749"/>
                  </a:lnTo>
                  <a:lnTo>
                    <a:pt x="62043" y="7981"/>
                  </a:lnTo>
                  <a:lnTo>
                    <a:pt x="101600" y="0"/>
                  </a:lnTo>
                  <a:lnTo>
                    <a:pt x="1449832" y="0"/>
                  </a:lnTo>
                  <a:lnTo>
                    <a:pt x="1489388" y="7981"/>
                  </a:lnTo>
                  <a:lnTo>
                    <a:pt x="1521682" y="29749"/>
                  </a:lnTo>
                  <a:lnTo>
                    <a:pt x="1543450" y="62043"/>
                  </a:lnTo>
                  <a:lnTo>
                    <a:pt x="1551432" y="101600"/>
                  </a:lnTo>
                  <a:lnTo>
                    <a:pt x="1551432" y="508000"/>
                  </a:lnTo>
                  <a:lnTo>
                    <a:pt x="1543450" y="547545"/>
                  </a:lnTo>
                  <a:lnTo>
                    <a:pt x="1521682" y="579840"/>
                  </a:lnTo>
                  <a:lnTo>
                    <a:pt x="1489388" y="601615"/>
                  </a:lnTo>
                  <a:lnTo>
                    <a:pt x="1449832" y="609600"/>
                  </a:lnTo>
                  <a:lnTo>
                    <a:pt x="101600" y="609600"/>
                  </a:lnTo>
                  <a:lnTo>
                    <a:pt x="62043" y="601615"/>
                  </a:lnTo>
                  <a:lnTo>
                    <a:pt x="29749" y="579840"/>
                  </a:lnTo>
                  <a:lnTo>
                    <a:pt x="7981" y="547545"/>
                  </a:lnTo>
                  <a:lnTo>
                    <a:pt x="0" y="508000"/>
                  </a:lnTo>
                  <a:lnTo>
                    <a:pt x="0" y="101600"/>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7" name="Google Shape;527;p59"/>
          <p:cNvSpPr txBox="1"/>
          <p:nvPr/>
        </p:nvSpPr>
        <p:spPr>
          <a:xfrm>
            <a:off x="4220336" y="3906113"/>
            <a:ext cx="68707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Box Plot</a:t>
            </a:r>
            <a:endParaRPr sz="1400">
              <a:latin typeface="Tahoma"/>
              <a:ea typeface="Tahoma"/>
              <a:cs typeface="Tahoma"/>
              <a:sym typeface="Tahoma"/>
            </a:endParaRPr>
          </a:p>
        </p:txBody>
      </p:sp>
      <p:sp>
        <p:nvSpPr>
          <p:cNvPr id="528" name="Google Shape;528;p5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0"/>
          <p:cNvSpPr txBox="1"/>
          <p:nvPr>
            <p:ph type="title"/>
          </p:nvPr>
        </p:nvSpPr>
        <p:spPr>
          <a:xfrm>
            <a:off x="500887" y="512191"/>
            <a:ext cx="1824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Scatter plot</a:t>
            </a:r>
            <a:endParaRPr sz="2800"/>
          </a:p>
        </p:txBody>
      </p:sp>
      <p:sp>
        <p:nvSpPr>
          <p:cNvPr id="534" name="Google Shape;534;p6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535" name="Google Shape;535;p60"/>
          <p:cNvSpPr txBox="1"/>
          <p:nvPr/>
        </p:nvSpPr>
        <p:spPr>
          <a:xfrm>
            <a:off x="659688" y="1834641"/>
            <a:ext cx="7466330" cy="1397635"/>
          </a:xfrm>
          <a:prstGeom prst="rect">
            <a:avLst/>
          </a:prstGeom>
          <a:noFill/>
          <a:ln>
            <a:noFill/>
          </a:ln>
        </p:spPr>
        <p:txBody>
          <a:bodyPr anchorCtr="0" anchor="t" bIns="0" lIns="0" spcFirstLastPara="1" rIns="0" wrap="square" tIns="12700">
            <a:spAutoFit/>
          </a:bodyPr>
          <a:lstStyle/>
          <a:p>
            <a:pPr indent="-317500" lvl="0" marL="329565" marR="0" rtl="0" algn="l">
              <a:lnSpc>
                <a:spcPct val="100000"/>
              </a:lnSpc>
              <a:spcBef>
                <a:spcPts val="0"/>
              </a:spcBef>
              <a:spcAft>
                <a:spcPts val="0"/>
              </a:spcAft>
              <a:buClr>
                <a:srgbClr val="000000"/>
              </a:buClr>
              <a:buSzPts val="1400"/>
              <a:buFont typeface="Tahoma"/>
              <a:buChar char="●"/>
            </a:pPr>
            <a:r>
              <a:rPr lang="en-US" sz="1800">
                <a:solidFill>
                  <a:srgbClr val="585858"/>
                </a:solidFill>
                <a:latin typeface="Tahoma"/>
                <a:ea typeface="Tahoma"/>
                <a:cs typeface="Tahoma"/>
                <a:sym typeface="Tahoma"/>
              </a:rPr>
              <a:t>A scatter plot is used to plot the two numeric variables on X and Y axis</a:t>
            </a:r>
            <a:endParaRPr sz="1800">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sz="1750">
              <a:latin typeface="Tahoma"/>
              <a:ea typeface="Tahoma"/>
              <a:cs typeface="Tahoma"/>
              <a:sym typeface="Tahoma"/>
            </a:endParaRPr>
          </a:p>
          <a:p>
            <a:pPr indent="-317500" lvl="0" marL="329565" marR="0" rtl="0" algn="l">
              <a:lnSpc>
                <a:spcPct val="100000"/>
              </a:lnSpc>
              <a:spcBef>
                <a:spcPts val="0"/>
              </a:spcBef>
              <a:spcAft>
                <a:spcPts val="0"/>
              </a:spcAft>
              <a:buClr>
                <a:srgbClr val="000000"/>
              </a:buClr>
              <a:buSzPts val="1400"/>
              <a:buFont typeface="Tahoma"/>
              <a:buChar char="●"/>
            </a:pPr>
            <a:r>
              <a:rPr lang="en-US" sz="1800">
                <a:solidFill>
                  <a:srgbClr val="585858"/>
                </a:solidFill>
                <a:latin typeface="Tahoma"/>
                <a:ea typeface="Tahoma"/>
                <a:cs typeface="Tahoma"/>
                <a:sym typeface="Tahoma"/>
              </a:rPr>
              <a:t>It can be used to study the correlation between two numeric variables</a:t>
            </a:r>
            <a:endParaRPr sz="1800">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sz="1750">
              <a:latin typeface="Tahoma"/>
              <a:ea typeface="Tahoma"/>
              <a:cs typeface="Tahoma"/>
              <a:sym typeface="Tahoma"/>
            </a:endParaRPr>
          </a:p>
          <a:p>
            <a:pPr indent="-317500" lvl="0" marL="329565" marR="0" rtl="0" algn="l">
              <a:lnSpc>
                <a:spcPct val="100000"/>
              </a:lnSpc>
              <a:spcBef>
                <a:spcPts val="0"/>
              </a:spcBef>
              <a:spcAft>
                <a:spcPts val="0"/>
              </a:spcAft>
              <a:buClr>
                <a:srgbClr val="000000"/>
              </a:buClr>
              <a:buSzPts val="1400"/>
              <a:buFont typeface="Tahoma"/>
              <a:buChar char="●"/>
            </a:pPr>
            <a:r>
              <a:rPr lang="en-US" sz="1800">
                <a:solidFill>
                  <a:srgbClr val="585858"/>
                </a:solidFill>
                <a:latin typeface="Tahoma"/>
                <a:ea typeface="Tahoma"/>
                <a:cs typeface="Tahoma"/>
                <a:sym typeface="Tahoma"/>
              </a:rPr>
              <a:t>One can also detect the extreme observations using a scatter plot</a:t>
            </a:r>
            <a:endParaRPr sz="1800">
              <a:latin typeface="Tahoma"/>
              <a:ea typeface="Tahoma"/>
              <a:cs typeface="Tahoma"/>
              <a:sym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1"/>
          <p:cNvSpPr txBox="1"/>
          <p:nvPr>
            <p:ph type="title"/>
          </p:nvPr>
        </p:nvSpPr>
        <p:spPr>
          <a:xfrm>
            <a:off x="500887" y="512191"/>
            <a:ext cx="1824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Scatter plot</a:t>
            </a:r>
            <a:endParaRPr sz="2800"/>
          </a:p>
        </p:txBody>
      </p:sp>
      <p:sp>
        <p:nvSpPr>
          <p:cNvPr id="541" name="Google Shape;541;p61"/>
          <p:cNvSpPr txBox="1"/>
          <p:nvPr/>
        </p:nvSpPr>
        <p:spPr>
          <a:xfrm>
            <a:off x="519480" y="1645107"/>
            <a:ext cx="782320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Let us study the relationship between the variables ‘mpg’ and ‘weight’ using a</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latin typeface="Tahoma"/>
                <a:ea typeface="Tahoma"/>
                <a:cs typeface="Tahoma"/>
                <a:sym typeface="Tahoma"/>
              </a:rPr>
              <a:t>scatter plot.</a:t>
            </a:r>
            <a:endParaRPr sz="1800">
              <a:latin typeface="Tahoma"/>
              <a:ea typeface="Tahoma"/>
              <a:cs typeface="Tahoma"/>
              <a:sym typeface="Tahoma"/>
            </a:endParaRPr>
          </a:p>
        </p:txBody>
      </p:sp>
      <p:grpSp>
        <p:nvGrpSpPr>
          <p:cNvPr id="542" name="Google Shape;542;p61"/>
          <p:cNvGrpSpPr/>
          <p:nvPr/>
        </p:nvGrpSpPr>
        <p:grpSpPr>
          <a:xfrm>
            <a:off x="1638299" y="2327147"/>
            <a:ext cx="5867400" cy="1743710"/>
            <a:chOff x="1638299" y="2327147"/>
            <a:chExt cx="5867400" cy="1743710"/>
          </a:xfrm>
        </p:grpSpPr>
        <p:pic>
          <p:nvPicPr>
            <p:cNvPr id="543" name="Google Shape;543;p61"/>
            <p:cNvPicPr preferRelativeResize="0"/>
            <p:nvPr/>
          </p:nvPicPr>
          <p:blipFill rotWithShape="1">
            <a:blip r:embed="rId3">
              <a:alphaModFix/>
            </a:blip>
            <a:srcRect b="0" l="0" r="0" t="0"/>
            <a:stretch/>
          </p:blipFill>
          <p:spPr>
            <a:xfrm>
              <a:off x="1642871" y="2331719"/>
              <a:ext cx="5858256" cy="1734312"/>
            </a:xfrm>
            <a:prstGeom prst="rect">
              <a:avLst/>
            </a:prstGeom>
            <a:noFill/>
            <a:ln>
              <a:noFill/>
            </a:ln>
          </p:spPr>
        </p:pic>
        <p:sp>
          <p:nvSpPr>
            <p:cNvPr id="544" name="Google Shape;544;p61"/>
            <p:cNvSpPr/>
            <p:nvPr/>
          </p:nvSpPr>
          <p:spPr>
            <a:xfrm>
              <a:off x="1638299" y="2327147"/>
              <a:ext cx="5867400" cy="1743710"/>
            </a:xfrm>
            <a:custGeom>
              <a:rect b="b" l="l" r="r" t="t"/>
              <a:pathLst>
                <a:path extrusionOk="0" h="1743710" w="5867400">
                  <a:moveTo>
                    <a:pt x="0" y="1743456"/>
                  </a:moveTo>
                  <a:lnTo>
                    <a:pt x="5867400" y="1743456"/>
                  </a:lnTo>
                  <a:lnTo>
                    <a:pt x="5867400" y="0"/>
                  </a:lnTo>
                  <a:lnTo>
                    <a:pt x="0" y="0"/>
                  </a:lnTo>
                  <a:lnTo>
                    <a:pt x="0" y="174345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45" name="Google Shape;545;p6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2"/>
          <p:cNvSpPr txBox="1"/>
          <p:nvPr>
            <p:ph type="title"/>
          </p:nvPr>
        </p:nvSpPr>
        <p:spPr>
          <a:xfrm>
            <a:off x="500887" y="512191"/>
            <a:ext cx="1824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Scatter plot</a:t>
            </a:r>
            <a:endParaRPr sz="2800"/>
          </a:p>
        </p:txBody>
      </p:sp>
      <p:sp>
        <p:nvSpPr>
          <p:cNvPr id="551" name="Google Shape;551;p62"/>
          <p:cNvSpPr txBox="1"/>
          <p:nvPr/>
        </p:nvSpPr>
        <p:spPr>
          <a:xfrm>
            <a:off x="500887" y="2088591"/>
            <a:ext cx="3298825" cy="194754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scatter plot  shows that the variables ‘mpg’  and ‘weight’, are </a:t>
            </a:r>
            <a:r>
              <a:rPr lang="en-US" sz="1800">
                <a:solidFill>
                  <a:srgbClr val="24AAE1"/>
                </a:solidFill>
                <a:latin typeface="Tahoma"/>
                <a:ea typeface="Tahoma"/>
                <a:cs typeface="Tahoma"/>
                <a:sym typeface="Tahoma"/>
              </a:rPr>
              <a:t>negatively  correlated </a:t>
            </a:r>
            <a:r>
              <a:rPr lang="en-US" sz="1800">
                <a:solidFill>
                  <a:srgbClr val="585858"/>
                </a:solidFill>
                <a:latin typeface="Tahoma"/>
                <a:ea typeface="Tahoma"/>
                <a:cs typeface="Tahoma"/>
                <a:sym typeface="Tahoma"/>
              </a:rPr>
              <a:t>with each other. i.e.  as the weight of car increases,  the corresponding value for  mpg decreases.</a:t>
            </a:r>
            <a:endParaRPr sz="1800">
              <a:latin typeface="Tahoma"/>
              <a:ea typeface="Tahoma"/>
              <a:cs typeface="Tahoma"/>
              <a:sym typeface="Tahoma"/>
            </a:endParaRPr>
          </a:p>
        </p:txBody>
      </p:sp>
      <p:grpSp>
        <p:nvGrpSpPr>
          <p:cNvPr id="552" name="Google Shape;552;p62"/>
          <p:cNvGrpSpPr/>
          <p:nvPr/>
        </p:nvGrpSpPr>
        <p:grpSpPr>
          <a:xfrm>
            <a:off x="4162043" y="1568195"/>
            <a:ext cx="4663440" cy="2545080"/>
            <a:chOff x="4162043" y="1568195"/>
            <a:chExt cx="4663440" cy="2545080"/>
          </a:xfrm>
        </p:grpSpPr>
        <p:pic>
          <p:nvPicPr>
            <p:cNvPr id="553" name="Google Shape;553;p62"/>
            <p:cNvPicPr preferRelativeResize="0"/>
            <p:nvPr/>
          </p:nvPicPr>
          <p:blipFill rotWithShape="1">
            <a:blip r:embed="rId3">
              <a:alphaModFix/>
            </a:blip>
            <a:srcRect b="0" l="0" r="0" t="0"/>
            <a:stretch/>
          </p:blipFill>
          <p:spPr>
            <a:xfrm>
              <a:off x="4312347" y="1645482"/>
              <a:ext cx="4381049" cy="2426863"/>
            </a:xfrm>
            <a:prstGeom prst="rect">
              <a:avLst/>
            </a:prstGeom>
            <a:noFill/>
            <a:ln>
              <a:noFill/>
            </a:ln>
          </p:spPr>
        </p:pic>
        <p:sp>
          <p:nvSpPr>
            <p:cNvPr id="554" name="Google Shape;554;p62"/>
            <p:cNvSpPr/>
            <p:nvPr/>
          </p:nvSpPr>
          <p:spPr>
            <a:xfrm>
              <a:off x="4162043" y="1568195"/>
              <a:ext cx="4663440" cy="2545080"/>
            </a:xfrm>
            <a:custGeom>
              <a:rect b="b" l="l" r="r" t="t"/>
              <a:pathLst>
                <a:path extrusionOk="0" h="2545079" w="4663440">
                  <a:moveTo>
                    <a:pt x="0" y="2545079"/>
                  </a:moveTo>
                  <a:lnTo>
                    <a:pt x="4663440" y="2545079"/>
                  </a:lnTo>
                  <a:lnTo>
                    <a:pt x="4663440" y="0"/>
                  </a:lnTo>
                  <a:lnTo>
                    <a:pt x="0" y="0"/>
                  </a:lnTo>
                  <a:lnTo>
                    <a:pt x="0" y="254507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55" name="Google Shape;555;p6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3"/>
          <p:cNvSpPr txBox="1"/>
          <p:nvPr>
            <p:ph type="title"/>
          </p:nvPr>
        </p:nvSpPr>
        <p:spPr>
          <a:xfrm>
            <a:off x="500874" y="512200"/>
            <a:ext cx="53454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Scatter plot with hue parameter</a:t>
            </a:r>
            <a:endParaRPr sz="2800"/>
          </a:p>
        </p:txBody>
      </p:sp>
      <p:grpSp>
        <p:nvGrpSpPr>
          <p:cNvPr id="561" name="Google Shape;561;p63"/>
          <p:cNvGrpSpPr/>
          <p:nvPr/>
        </p:nvGrpSpPr>
        <p:grpSpPr>
          <a:xfrm>
            <a:off x="1315211" y="1086611"/>
            <a:ext cx="6513830" cy="3276600"/>
            <a:chOff x="1315211" y="1086611"/>
            <a:chExt cx="6513830" cy="3276600"/>
          </a:xfrm>
        </p:grpSpPr>
        <p:pic>
          <p:nvPicPr>
            <p:cNvPr id="562" name="Google Shape;562;p63"/>
            <p:cNvPicPr preferRelativeResize="0"/>
            <p:nvPr/>
          </p:nvPicPr>
          <p:blipFill rotWithShape="1">
            <a:blip r:embed="rId3">
              <a:alphaModFix/>
            </a:blip>
            <a:srcRect b="0" l="0" r="0" t="0"/>
            <a:stretch/>
          </p:blipFill>
          <p:spPr>
            <a:xfrm>
              <a:off x="1340957" y="1120849"/>
              <a:ext cx="6483258" cy="3208124"/>
            </a:xfrm>
            <a:prstGeom prst="rect">
              <a:avLst/>
            </a:prstGeom>
            <a:noFill/>
            <a:ln>
              <a:noFill/>
            </a:ln>
          </p:spPr>
        </p:pic>
        <p:sp>
          <p:nvSpPr>
            <p:cNvPr id="563" name="Google Shape;563;p63"/>
            <p:cNvSpPr/>
            <p:nvPr/>
          </p:nvSpPr>
          <p:spPr>
            <a:xfrm>
              <a:off x="1315211" y="1086611"/>
              <a:ext cx="6513830" cy="3276600"/>
            </a:xfrm>
            <a:custGeom>
              <a:rect b="b" l="l" r="r" t="t"/>
              <a:pathLst>
                <a:path extrusionOk="0" h="3276600" w="6513830">
                  <a:moveTo>
                    <a:pt x="0" y="3276600"/>
                  </a:moveTo>
                  <a:lnTo>
                    <a:pt x="6513576" y="3276600"/>
                  </a:lnTo>
                  <a:lnTo>
                    <a:pt x="6513576" y="0"/>
                  </a:lnTo>
                  <a:lnTo>
                    <a:pt x="0" y="0"/>
                  </a:lnTo>
                  <a:lnTo>
                    <a:pt x="0" y="32766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4" name="Google Shape;564;p63"/>
          <p:cNvSpPr txBox="1"/>
          <p:nvPr/>
        </p:nvSpPr>
        <p:spPr>
          <a:xfrm>
            <a:off x="500887" y="4507788"/>
            <a:ext cx="7777480" cy="51498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latin typeface="Arial"/>
                <a:ea typeface="Arial"/>
                <a:cs typeface="Arial"/>
                <a:sym typeface="Arial"/>
              </a:rPr>
              <a:t>Interpretation: </a:t>
            </a:r>
            <a:r>
              <a:rPr lang="en-US" sz="1600">
                <a:latin typeface="Tahoma"/>
                <a:ea typeface="Tahoma"/>
                <a:cs typeface="Tahoma"/>
                <a:sym typeface="Tahoma"/>
              </a:rPr>
              <a:t>With increase in weight the mpg decreases as the number of cylinders</a:t>
            </a:r>
            <a:endParaRPr sz="1600">
              <a:latin typeface="Tahoma"/>
              <a:ea typeface="Tahoma"/>
              <a:cs typeface="Tahoma"/>
              <a:sym typeface="Tahoma"/>
            </a:endParaRPr>
          </a:p>
          <a:p>
            <a:pPr indent="0" lvl="0" marL="12700" marR="0" rtl="0" algn="l">
              <a:lnSpc>
                <a:spcPct val="100000"/>
              </a:lnSpc>
              <a:spcBef>
                <a:spcPts val="0"/>
              </a:spcBef>
              <a:spcAft>
                <a:spcPts val="0"/>
              </a:spcAft>
              <a:buNone/>
            </a:pPr>
            <a:r>
              <a:rPr lang="en-US" sz="1600">
                <a:latin typeface="Tahoma"/>
                <a:ea typeface="Tahoma"/>
                <a:cs typeface="Tahoma"/>
                <a:sym typeface="Tahoma"/>
              </a:rPr>
              <a:t>increases.</a:t>
            </a:r>
            <a:endParaRPr sz="1600">
              <a:latin typeface="Tahoma"/>
              <a:ea typeface="Tahoma"/>
              <a:cs typeface="Tahoma"/>
              <a:sym typeface="Tahoma"/>
            </a:endParaRPr>
          </a:p>
        </p:txBody>
      </p:sp>
      <p:sp>
        <p:nvSpPr>
          <p:cNvPr id="565" name="Google Shape;565;p6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4"/>
          <p:cNvSpPr txBox="1"/>
          <p:nvPr>
            <p:ph type="title"/>
          </p:nvPr>
        </p:nvSpPr>
        <p:spPr>
          <a:xfrm>
            <a:off x="500887" y="512191"/>
            <a:ext cx="2839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Correlation matrix</a:t>
            </a:r>
            <a:endParaRPr sz="2800"/>
          </a:p>
        </p:txBody>
      </p:sp>
      <p:sp>
        <p:nvSpPr>
          <p:cNvPr id="571" name="Google Shape;571;p64"/>
          <p:cNvSpPr txBox="1"/>
          <p:nvPr/>
        </p:nvSpPr>
        <p:spPr>
          <a:xfrm>
            <a:off x="500887" y="1493011"/>
            <a:ext cx="2560955" cy="299402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latin typeface="Arial"/>
                <a:ea typeface="Arial"/>
                <a:cs typeface="Arial"/>
                <a:sym typeface="Arial"/>
              </a:rPr>
              <a:t>Interpretation: </a:t>
            </a:r>
            <a:r>
              <a:rPr lang="en-US" sz="1600">
                <a:latin typeface="Tahoma"/>
                <a:ea typeface="Tahoma"/>
                <a:cs typeface="Tahoma"/>
                <a:sym typeface="Tahoma"/>
              </a:rPr>
              <a:t>Diagonal  values will always be 1, as it  represent the correlation of  a variable with itself (perfect  correlation).</a:t>
            </a:r>
            <a:endParaRPr sz="1600">
              <a:latin typeface="Tahoma"/>
              <a:ea typeface="Tahoma"/>
              <a:cs typeface="Tahoma"/>
              <a:sym typeface="Tahoma"/>
            </a:endParaRPr>
          </a:p>
          <a:p>
            <a:pPr indent="0" lvl="0" marL="12700" marR="31750" rtl="0" algn="l">
              <a:lnSpc>
                <a:spcPct val="100000"/>
              </a:lnSpc>
              <a:spcBef>
                <a:spcPts val="1019"/>
              </a:spcBef>
              <a:spcAft>
                <a:spcPts val="0"/>
              </a:spcAft>
              <a:buNone/>
            </a:pPr>
            <a:r>
              <a:rPr lang="en-US" sz="1600">
                <a:latin typeface="Tahoma"/>
                <a:ea typeface="Tahoma"/>
                <a:cs typeface="Tahoma"/>
                <a:sym typeface="Tahoma"/>
              </a:rPr>
              <a:t>The </a:t>
            </a:r>
            <a:r>
              <a:rPr lang="en-US" sz="1600">
                <a:solidFill>
                  <a:srgbClr val="24AAE1"/>
                </a:solidFill>
                <a:latin typeface="Tahoma"/>
                <a:ea typeface="Tahoma"/>
                <a:cs typeface="Tahoma"/>
                <a:sym typeface="Tahoma"/>
              </a:rPr>
              <a:t>highest positive  correlation </a:t>
            </a:r>
            <a:r>
              <a:rPr lang="en-US" sz="1600">
                <a:latin typeface="Tahoma"/>
                <a:ea typeface="Tahoma"/>
                <a:cs typeface="Tahoma"/>
                <a:sym typeface="Tahoma"/>
              </a:rPr>
              <a:t>is between  displacement and cylinders.</a:t>
            </a:r>
            <a:endParaRPr sz="1600">
              <a:latin typeface="Tahoma"/>
              <a:ea typeface="Tahoma"/>
              <a:cs typeface="Tahoma"/>
              <a:sym typeface="Tahoma"/>
            </a:endParaRPr>
          </a:p>
          <a:p>
            <a:pPr indent="0" lvl="0" marL="12700" marR="6985" rtl="0" algn="just">
              <a:lnSpc>
                <a:spcPct val="100000"/>
              </a:lnSpc>
              <a:spcBef>
                <a:spcPts val="990"/>
              </a:spcBef>
              <a:spcAft>
                <a:spcPts val="0"/>
              </a:spcAft>
              <a:buNone/>
            </a:pPr>
            <a:r>
              <a:rPr lang="en-US" sz="1600">
                <a:latin typeface="Tahoma"/>
                <a:ea typeface="Tahoma"/>
                <a:cs typeface="Tahoma"/>
                <a:sym typeface="Tahoma"/>
              </a:rPr>
              <a:t>We also notice a few </a:t>
            </a:r>
            <a:r>
              <a:rPr lang="en-US" sz="1600">
                <a:solidFill>
                  <a:srgbClr val="6AA84F"/>
                </a:solidFill>
                <a:latin typeface="Tahoma"/>
                <a:ea typeface="Tahoma"/>
                <a:cs typeface="Tahoma"/>
                <a:sym typeface="Tahoma"/>
              </a:rPr>
              <a:t>strong  negative </a:t>
            </a:r>
            <a:r>
              <a:rPr lang="en-US" sz="1600">
                <a:latin typeface="Tahoma"/>
                <a:ea typeface="Tahoma"/>
                <a:cs typeface="Tahoma"/>
                <a:sym typeface="Tahoma"/>
              </a:rPr>
              <a:t>and </a:t>
            </a:r>
            <a:r>
              <a:rPr lang="en-US" sz="1600">
                <a:solidFill>
                  <a:srgbClr val="A64D79"/>
                </a:solidFill>
                <a:latin typeface="Tahoma"/>
                <a:ea typeface="Tahoma"/>
                <a:cs typeface="Tahoma"/>
                <a:sym typeface="Tahoma"/>
              </a:rPr>
              <a:t>strong positive  </a:t>
            </a:r>
            <a:r>
              <a:rPr lang="en-US" sz="1600">
                <a:latin typeface="Tahoma"/>
                <a:ea typeface="Tahoma"/>
                <a:cs typeface="Tahoma"/>
                <a:sym typeface="Tahoma"/>
              </a:rPr>
              <a:t>correlations.</a:t>
            </a:r>
            <a:endParaRPr sz="1600">
              <a:latin typeface="Tahoma"/>
              <a:ea typeface="Tahoma"/>
              <a:cs typeface="Tahoma"/>
              <a:sym typeface="Tahoma"/>
            </a:endParaRPr>
          </a:p>
        </p:txBody>
      </p:sp>
      <p:grpSp>
        <p:nvGrpSpPr>
          <p:cNvPr id="572" name="Google Shape;572;p64"/>
          <p:cNvGrpSpPr/>
          <p:nvPr/>
        </p:nvGrpSpPr>
        <p:grpSpPr>
          <a:xfrm>
            <a:off x="3272027" y="1629155"/>
            <a:ext cx="5718175" cy="2542540"/>
            <a:chOff x="3272027" y="1629155"/>
            <a:chExt cx="5718175" cy="2542540"/>
          </a:xfrm>
        </p:grpSpPr>
        <p:pic>
          <p:nvPicPr>
            <p:cNvPr id="573" name="Google Shape;573;p64"/>
            <p:cNvPicPr preferRelativeResize="0"/>
            <p:nvPr/>
          </p:nvPicPr>
          <p:blipFill rotWithShape="1">
            <a:blip r:embed="rId3">
              <a:alphaModFix/>
            </a:blip>
            <a:srcRect b="0" l="0" r="0" t="0"/>
            <a:stretch/>
          </p:blipFill>
          <p:spPr>
            <a:xfrm>
              <a:off x="3303444" y="1660866"/>
              <a:ext cx="5682059" cy="2478611"/>
            </a:xfrm>
            <a:prstGeom prst="rect">
              <a:avLst/>
            </a:prstGeom>
            <a:noFill/>
            <a:ln>
              <a:noFill/>
            </a:ln>
          </p:spPr>
        </p:pic>
        <p:sp>
          <p:nvSpPr>
            <p:cNvPr id="574" name="Google Shape;574;p64"/>
            <p:cNvSpPr/>
            <p:nvPr/>
          </p:nvSpPr>
          <p:spPr>
            <a:xfrm>
              <a:off x="3272027" y="1629155"/>
              <a:ext cx="5718175" cy="2542540"/>
            </a:xfrm>
            <a:custGeom>
              <a:rect b="b" l="l" r="r" t="t"/>
              <a:pathLst>
                <a:path extrusionOk="0" h="2542540" w="5718175">
                  <a:moveTo>
                    <a:pt x="0" y="2542032"/>
                  </a:moveTo>
                  <a:lnTo>
                    <a:pt x="5718048" y="2542032"/>
                  </a:lnTo>
                  <a:lnTo>
                    <a:pt x="5718048" y="0"/>
                  </a:lnTo>
                  <a:lnTo>
                    <a:pt x="0" y="0"/>
                  </a:lnTo>
                  <a:lnTo>
                    <a:pt x="0" y="254203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5" name="Google Shape;575;p64"/>
            <p:cNvSpPr/>
            <p:nvPr/>
          </p:nvSpPr>
          <p:spPr>
            <a:xfrm>
              <a:off x="5553455" y="2761487"/>
              <a:ext cx="506095" cy="189230"/>
            </a:xfrm>
            <a:custGeom>
              <a:rect b="b" l="l" r="r" t="t"/>
              <a:pathLst>
                <a:path extrusionOk="0" h="189230" w="506095">
                  <a:moveTo>
                    <a:pt x="0" y="188975"/>
                  </a:moveTo>
                  <a:lnTo>
                    <a:pt x="505968" y="188975"/>
                  </a:lnTo>
                  <a:lnTo>
                    <a:pt x="505968" y="0"/>
                  </a:lnTo>
                  <a:lnTo>
                    <a:pt x="0" y="0"/>
                  </a:lnTo>
                  <a:lnTo>
                    <a:pt x="0" y="188975"/>
                  </a:lnTo>
                  <a:close/>
                </a:path>
              </a:pathLst>
            </a:custGeom>
            <a:noFill/>
            <a:ln cap="flat" cmpd="sng" w="18275">
              <a:solidFill>
                <a:srgbClr val="24AAE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6" name="Google Shape;576;p64"/>
            <p:cNvSpPr/>
            <p:nvPr/>
          </p:nvSpPr>
          <p:spPr>
            <a:xfrm>
              <a:off x="4142231" y="2987039"/>
              <a:ext cx="2642870" cy="908685"/>
            </a:xfrm>
            <a:custGeom>
              <a:rect b="b" l="l" r="r" t="t"/>
              <a:pathLst>
                <a:path extrusionOk="0" h="908685" w="2642870">
                  <a:moveTo>
                    <a:pt x="0" y="188975"/>
                  </a:moveTo>
                  <a:lnTo>
                    <a:pt x="509015" y="188975"/>
                  </a:lnTo>
                  <a:lnTo>
                    <a:pt x="509015" y="0"/>
                  </a:lnTo>
                  <a:lnTo>
                    <a:pt x="0" y="0"/>
                  </a:lnTo>
                  <a:lnTo>
                    <a:pt x="0" y="188975"/>
                  </a:lnTo>
                  <a:close/>
                </a:path>
                <a:path extrusionOk="0" h="908685" w="2642870">
                  <a:moveTo>
                    <a:pt x="0" y="649223"/>
                  </a:moveTo>
                  <a:lnTo>
                    <a:pt x="509015" y="649223"/>
                  </a:lnTo>
                  <a:lnTo>
                    <a:pt x="509015" y="460247"/>
                  </a:lnTo>
                  <a:lnTo>
                    <a:pt x="0" y="460247"/>
                  </a:lnTo>
                  <a:lnTo>
                    <a:pt x="0" y="649223"/>
                  </a:lnTo>
                  <a:close/>
                </a:path>
                <a:path extrusionOk="0" h="908685" w="2642870">
                  <a:moveTo>
                    <a:pt x="2136647" y="908303"/>
                  </a:moveTo>
                  <a:lnTo>
                    <a:pt x="2642616" y="908303"/>
                  </a:lnTo>
                  <a:lnTo>
                    <a:pt x="2642616" y="719327"/>
                  </a:lnTo>
                  <a:lnTo>
                    <a:pt x="2136647" y="719327"/>
                  </a:lnTo>
                  <a:lnTo>
                    <a:pt x="2136647" y="908303"/>
                  </a:lnTo>
                  <a:close/>
                </a:path>
              </a:pathLst>
            </a:custGeom>
            <a:noFill/>
            <a:ln cap="flat" cmpd="sng" w="18275">
              <a:solidFill>
                <a:srgbClr val="6AA84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7" name="Google Shape;577;p64"/>
            <p:cNvSpPr/>
            <p:nvPr/>
          </p:nvSpPr>
          <p:spPr>
            <a:xfrm>
              <a:off x="4757927" y="3447288"/>
              <a:ext cx="2026920" cy="189230"/>
            </a:xfrm>
            <a:custGeom>
              <a:rect b="b" l="l" r="r" t="t"/>
              <a:pathLst>
                <a:path extrusionOk="0" h="189229" w="2026920">
                  <a:moveTo>
                    <a:pt x="1520952" y="188976"/>
                  </a:moveTo>
                  <a:lnTo>
                    <a:pt x="2026920" y="188976"/>
                  </a:lnTo>
                  <a:lnTo>
                    <a:pt x="2026920" y="0"/>
                  </a:lnTo>
                  <a:lnTo>
                    <a:pt x="1520952" y="0"/>
                  </a:lnTo>
                  <a:lnTo>
                    <a:pt x="1520952" y="188976"/>
                  </a:lnTo>
                  <a:close/>
                </a:path>
                <a:path extrusionOk="0" h="189229" w="2026920">
                  <a:moveTo>
                    <a:pt x="0" y="188976"/>
                  </a:moveTo>
                  <a:lnTo>
                    <a:pt x="509015" y="188976"/>
                  </a:lnTo>
                  <a:lnTo>
                    <a:pt x="509015" y="0"/>
                  </a:lnTo>
                  <a:lnTo>
                    <a:pt x="0" y="0"/>
                  </a:lnTo>
                  <a:lnTo>
                    <a:pt x="0" y="188976"/>
                  </a:lnTo>
                  <a:close/>
                </a:path>
              </a:pathLst>
            </a:custGeom>
            <a:noFill/>
            <a:ln cap="flat" cmpd="sng" w="18275">
              <a:solidFill>
                <a:srgbClr val="A64D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78" name="Google Shape;578;p6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5"/>
          <p:cNvSpPr txBox="1"/>
          <p:nvPr/>
        </p:nvSpPr>
        <p:spPr>
          <a:xfrm>
            <a:off x="500887" y="512191"/>
            <a:ext cx="283972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Correlation matrix</a:t>
            </a:r>
            <a:endParaRPr sz="2800">
              <a:latin typeface="Tahoma"/>
              <a:ea typeface="Tahoma"/>
              <a:cs typeface="Tahoma"/>
              <a:sym typeface="Tahoma"/>
            </a:endParaRPr>
          </a:p>
        </p:txBody>
      </p:sp>
      <p:sp>
        <p:nvSpPr>
          <p:cNvPr id="584" name="Google Shape;584;p6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585" name="Google Shape;585;p65"/>
          <p:cNvSpPr txBox="1"/>
          <p:nvPr/>
        </p:nvSpPr>
        <p:spPr>
          <a:xfrm>
            <a:off x="577087" y="2254961"/>
            <a:ext cx="8106409" cy="84963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latin typeface="Tahoma"/>
                <a:ea typeface="Tahoma"/>
                <a:cs typeface="Tahoma"/>
                <a:sym typeface="Tahoma"/>
              </a:rPr>
              <a:t>You know that if you have a data set with many columns, a good way to quickly  check correlations between variables is by visualizing the correlation matrix as a  heatmap. Let’s start by plotting a heatmap for the data set.</a:t>
            </a:r>
            <a:endParaRPr sz="1800">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500887" y="512191"/>
            <a:ext cx="7224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Questions to consider before starting analysis</a:t>
            </a:r>
            <a:endParaRPr sz="2800"/>
          </a:p>
        </p:txBody>
      </p:sp>
      <p:sp>
        <p:nvSpPr>
          <p:cNvPr id="103" name="Google Shape;103;p2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104" name="Google Shape;104;p21"/>
          <p:cNvSpPr txBox="1"/>
          <p:nvPr/>
        </p:nvSpPr>
        <p:spPr>
          <a:xfrm>
            <a:off x="500887" y="1834641"/>
            <a:ext cx="8037195" cy="2032635"/>
          </a:xfrm>
          <a:prstGeom prst="rect">
            <a:avLst/>
          </a:prstGeom>
          <a:noFill/>
          <a:ln>
            <a:noFill/>
          </a:ln>
        </p:spPr>
        <p:txBody>
          <a:bodyPr anchorCtr="0" anchor="t" bIns="0" lIns="0" spcFirstLastPara="1" rIns="0" wrap="square" tIns="12700">
            <a:spAutoFit/>
          </a:bodyPr>
          <a:lstStyle/>
          <a:p>
            <a:pPr indent="-330200" lvl="0" marL="469900" marR="0" rtl="0" algn="l">
              <a:lnSpc>
                <a:spcPct val="100000"/>
              </a:lnSpc>
              <a:spcBef>
                <a:spcPts val="0"/>
              </a:spcBef>
              <a:spcAft>
                <a:spcPts val="0"/>
              </a:spcAft>
              <a:buClr>
                <a:srgbClr val="000000"/>
              </a:buClr>
              <a:buSzPts val="1600"/>
              <a:buFont typeface="Tahoma"/>
              <a:buChar char="●"/>
            </a:pPr>
            <a:r>
              <a:rPr b="0" i="0" lang="en-US" sz="1800" u="none" cap="none" strike="noStrike">
                <a:solidFill>
                  <a:srgbClr val="585858"/>
                </a:solidFill>
                <a:latin typeface="Tahoma"/>
                <a:ea typeface="Tahoma"/>
                <a:cs typeface="Tahoma"/>
                <a:sym typeface="Tahoma"/>
              </a:rPr>
              <a:t>How many variables do you have?</a:t>
            </a:r>
            <a:endParaRPr b="0" i="0" sz="1800" u="none" cap="none" strike="noStrike">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b="0" i="0" sz="1750" u="none" cap="none" strike="noStrike">
              <a:latin typeface="Tahoma"/>
              <a:ea typeface="Tahoma"/>
              <a:cs typeface="Tahoma"/>
              <a:sym typeface="Tahoma"/>
            </a:endParaRPr>
          </a:p>
          <a:p>
            <a:pPr indent="-330200" lvl="0" marL="469900" marR="0" rtl="0" algn="l">
              <a:lnSpc>
                <a:spcPct val="100000"/>
              </a:lnSpc>
              <a:spcBef>
                <a:spcPts val="0"/>
              </a:spcBef>
              <a:spcAft>
                <a:spcPts val="0"/>
              </a:spcAft>
              <a:buClr>
                <a:srgbClr val="000000"/>
              </a:buClr>
              <a:buSzPts val="1600"/>
              <a:buFont typeface="Tahoma"/>
              <a:buChar char="●"/>
            </a:pPr>
            <a:r>
              <a:rPr b="0" i="0" lang="en-US" sz="1800" u="none" cap="none" strike="noStrike">
                <a:solidFill>
                  <a:srgbClr val="585858"/>
                </a:solidFill>
                <a:latin typeface="Tahoma"/>
                <a:ea typeface="Tahoma"/>
                <a:cs typeface="Tahoma"/>
                <a:sym typeface="Tahoma"/>
              </a:rPr>
              <a:t>Do you have missing data?</a:t>
            </a:r>
            <a:endParaRPr b="0" i="0" sz="1800" u="none" cap="none" strike="noStrike">
              <a:latin typeface="Tahoma"/>
              <a:ea typeface="Tahoma"/>
              <a:cs typeface="Tahoma"/>
              <a:sym typeface="Tahoma"/>
            </a:endParaRPr>
          </a:p>
          <a:p>
            <a:pPr indent="0" lvl="0" marL="0" marR="0" rtl="0" algn="l">
              <a:lnSpc>
                <a:spcPct val="100000"/>
              </a:lnSpc>
              <a:spcBef>
                <a:spcPts val="50"/>
              </a:spcBef>
              <a:spcAft>
                <a:spcPts val="0"/>
              </a:spcAft>
              <a:buSzPts val="1750"/>
              <a:buFont typeface="Tahoma"/>
              <a:buNone/>
            </a:pPr>
            <a:r>
              <a:t/>
            </a:r>
            <a:endParaRPr b="0" i="0" sz="1750" u="none" cap="none" strike="noStrike">
              <a:latin typeface="Tahoma"/>
              <a:ea typeface="Tahoma"/>
              <a:cs typeface="Tahoma"/>
              <a:sym typeface="Tahoma"/>
            </a:endParaRPr>
          </a:p>
          <a:p>
            <a:pPr indent="-330200" lvl="0" marL="469900" marR="0" rtl="0" algn="l">
              <a:lnSpc>
                <a:spcPct val="100000"/>
              </a:lnSpc>
              <a:spcBef>
                <a:spcPts val="0"/>
              </a:spcBef>
              <a:spcAft>
                <a:spcPts val="0"/>
              </a:spcAft>
              <a:buClr>
                <a:srgbClr val="000000"/>
              </a:buClr>
              <a:buSzPts val="1600"/>
              <a:buFont typeface="Tahoma"/>
              <a:buChar char="●"/>
            </a:pPr>
            <a:r>
              <a:rPr b="0" i="0" lang="en-US" sz="1800" u="none" cap="none" strike="noStrike">
                <a:solidFill>
                  <a:srgbClr val="585858"/>
                </a:solidFill>
                <a:latin typeface="Tahoma"/>
                <a:ea typeface="Tahoma"/>
                <a:cs typeface="Tahoma"/>
                <a:sym typeface="Tahoma"/>
              </a:rPr>
              <a:t>What types of variables do you have?</a:t>
            </a:r>
            <a:endParaRPr b="0" i="0" sz="1800" u="none" cap="none" strike="noStrike">
              <a:latin typeface="Tahoma"/>
              <a:ea typeface="Tahoma"/>
              <a:cs typeface="Tahoma"/>
              <a:sym typeface="Tahoma"/>
            </a:endParaRPr>
          </a:p>
          <a:p>
            <a:pPr indent="0" lvl="0" marL="12700" marR="0" rtl="0" algn="l">
              <a:lnSpc>
                <a:spcPct val="100000"/>
              </a:lnSpc>
              <a:spcBef>
                <a:spcPts val="675"/>
              </a:spcBef>
              <a:spcAft>
                <a:spcPts val="0"/>
              </a:spcAft>
              <a:buNone/>
            </a:pPr>
            <a:r>
              <a:rPr b="0" i="0" lang="en-US" sz="1800" u="none" cap="none" strike="noStrike">
                <a:solidFill>
                  <a:srgbClr val="585858"/>
                </a:solidFill>
                <a:latin typeface="Tahoma"/>
                <a:ea typeface="Tahoma"/>
                <a:cs typeface="Tahoma"/>
                <a:sym typeface="Tahoma"/>
              </a:rPr>
              <a:t>Every person has different questions in mind. Think from a data scientist's point</a:t>
            </a:r>
            <a:endParaRPr b="0" i="0" sz="1800" u="none" cap="none" strike="noStrike">
              <a:latin typeface="Tahoma"/>
              <a:ea typeface="Tahoma"/>
              <a:cs typeface="Tahoma"/>
              <a:sym typeface="Tahoma"/>
            </a:endParaRPr>
          </a:p>
          <a:p>
            <a:pPr indent="0" lvl="0" marL="12700" marR="0" rtl="0" algn="l">
              <a:lnSpc>
                <a:spcPct val="100000"/>
              </a:lnSpc>
              <a:spcBef>
                <a:spcPts val="0"/>
              </a:spcBef>
              <a:spcAft>
                <a:spcPts val="0"/>
              </a:spcAft>
              <a:buNone/>
            </a:pPr>
            <a:r>
              <a:rPr b="0" i="0" lang="en-US" sz="1800" u="none" cap="none" strike="noStrike">
                <a:solidFill>
                  <a:srgbClr val="585858"/>
                </a:solidFill>
                <a:latin typeface="Tahoma"/>
                <a:ea typeface="Tahoma"/>
                <a:cs typeface="Tahoma"/>
                <a:sym typeface="Tahoma"/>
              </a:rPr>
              <a:t>of view.</a:t>
            </a:r>
            <a:endParaRPr b="0" i="0" sz="1800" u="none" cap="none" strike="noStrike">
              <a:latin typeface="Tahoma"/>
              <a:ea typeface="Tahoma"/>
              <a:cs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6"/>
          <p:cNvSpPr txBox="1"/>
          <p:nvPr>
            <p:ph type="title"/>
          </p:nvPr>
        </p:nvSpPr>
        <p:spPr>
          <a:xfrm>
            <a:off x="500887" y="512191"/>
            <a:ext cx="6162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Heatmap to visualize correlation matrix</a:t>
            </a:r>
            <a:endParaRPr sz="2800"/>
          </a:p>
        </p:txBody>
      </p:sp>
      <p:sp>
        <p:nvSpPr>
          <p:cNvPr id="591" name="Google Shape;591;p66"/>
          <p:cNvSpPr txBox="1"/>
          <p:nvPr/>
        </p:nvSpPr>
        <p:spPr>
          <a:xfrm>
            <a:off x="500887" y="1645107"/>
            <a:ext cx="3169285" cy="1123950"/>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heatmap  represents the correlation  matrix. Here, the color of each  cell depends on the correlation</a:t>
            </a:r>
            <a:endParaRPr sz="1800">
              <a:latin typeface="Tahoma"/>
              <a:ea typeface="Tahoma"/>
              <a:cs typeface="Tahoma"/>
              <a:sym typeface="Tahoma"/>
            </a:endParaRPr>
          </a:p>
        </p:txBody>
      </p:sp>
      <p:sp>
        <p:nvSpPr>
          <p:cNvPr id="592" name="Google Shape;592;p66"/>
          <p:cNvSpPr txBox="1"/>
          <p:nvPr/>
        </p:nvSpPr>
        <p:spPr>
          <a:xfrm>
            <a:off x="500887" y="2743022"/>
            <a:ext cx="14389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values.	The</a:t>
            </a:r>
            <a:endParaRPr sz="1800">
              <a:latin typeface="Tahoma"/>
              <a:ea typeface="Tahoma"/>
              <a:cs typeface="Tahoma"/>
              <a:sym typeface="Tahoma"/>
            </a:endParaRPr>
          </a:p>
        </p:txBody>
      </p:sp>
      <p:sp>
        <p:nvSpPr>
          <p:cNvPr id="593" name="Google Shape;593;p66"/>
          <p:cNvSpPr txBox="1"/>
          <p:nvPr/>
        </p:nvSpPr>
        <p:spPr>
          <a:xfrm>
            <a:off x="2138298" y="2743022"/>
            <a:ext cx="744220" cy="574675"/>
          </a:xfrm>
          <a:prstGeom prst="rect">
            <a:avLst/>
          </a:prstGeom>
          <a:noFill/>
          <a:ln>
            <a:noFill/>
          </a:ln>
        </p:spPr>
        <p:txBody>
          <a:bodyPr anchorCtr="0" anchor="t" bIns="0" lIns="0" spcFirstLastPara="1" rIns="0" wrap="square" tIns="12700">
            <a:spAutoFit/>
          </a:bodyPr>
          <a:lstStyle/>
          <a:p>
            <a:pPr indent="0" lvl="0" marL="82550" marR="0" rtl="0" algn="l">
              <a:lnSpc>
                <a:spcPct val="100000"/>
              </a:lnSpc>
              <a:spcBef>
                <a:spcPts val="0"/>
              </a:spcBef>
              <a:spcAft>
                <a:spcPts val="0"/>
              </a:spcAft>
              <a:buNone/>
            </a:pPr>
            <a:r>
              <a:rPr lang="en-US" sz="1800">
                <a:solidFill>
                  <a:srgbClr val="585858"/>
                </a:solidFill>
                <a:latin typeface="Tahoma"/>
                <a:ea typeface="Tahoma"/>
                <a:cs typeface="Tahoma"/>
                <a:sym typeface="Tahoma"/>
              </a:rPr>
              <a:t>darker</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solidFill>
                  <a:srgbClr val="585858"/>
                </a:solidFill>
                <a:latin typeface="Tahoma"/>
                <a:ea typeface="Tahoma"/>
                <a:cs typeface="Tahoma"/>
                <a:sym typeface="Tahoma"/>
              </a:rPr>
              <a:t>the</a:t>
            </a:r>
            <a:endParaRPr sz="1800">
              <a:latin typeface="Tahoma"/>
              <a:ea typeface="Tahoma"/>
              <a:cs typeface="Tahoma"/>
              <a:sym typeface="Tahoma"/>
            </a:endParaRPr>
          </a:p>
        </p:txBody>
      </p:sp>
      <p:sp>
        <p:nvSpPr>
          <p:cNvPr id="594" name="Google Shape;594;p66"/>
          <p:cNvSpPr txBox="1"/>
          <p:nvPr/>
        </p:nvSpPr>
        <p:spPr>
          <a:xfrm>
            <a:off x="3010280" y="2743022"/>
            <a:ext cx="659130" cy="57467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1800">
                <a:solidFill>
                  <a:srgbClr val="585858"/>
                </a:solidFill>
                <a:latin typeface="Tahoma"/>
                <a:ea typeface="Tahoma"/>
                <a:cs typeface="Tahoma"/>
                <a:sym typeface="Tahoma"/>
              </a:rPr>
              <a:t>color</a:t>
            </a:r>
            <a:endParaRPr sz="1800">
              <a:latin typeface="Tahoma"/>
              <a:ea typeface="Tahoma"/>
              <a:cs typeface="Tahoma"/>
              <a:sym typeface="Tahoma"/>
            </a:endParaRPr>
          </a:p>
          <a:p>
            <a:pPr indent="0" lvl="0" marL="0" marR="5080" rtl="0" algn="r">
              <a:lnSpc>
                <a:spcPct val="100000"/>
              </a:lnSpc>
              <a:spcBef>
                <a:spcPts val="5"/>
              </a:spcBef>
              <a:spcAft>
                <a:spcPts val="0"/>
              </a:spcAft>
              <a:buNone/>
            </a:pPr>
            <a:r>
              <a:rPr lang="en-US" sz="1800">
                <a:solidFill>
                  <a:srgbClr val="585858"/>
                </a:solidFill>
                <a:latin typeface="Tahoma"/>
                <a:ea typeface="Tahoma"/>
                <a:cs typeface="Tahoma"/>
                <a:sym typeface="Tahoma"/>
              </a:rPr>
              <a:t>higher</a:t>
            </a:r>
            <a:endParaRPr sz="1800">
              <a:latin typeface="Tahoma"/>
              <a:ea typeface="Tahoma"/>
              <a:cs typeface="Tahoma"/>
              <a:sym typeface="Tahoma"/>
            </a:endParaRPr>
          </a:p>
        </p:txBody>
      </p:sp>
      <p:sp>
        <p:nvSpPr>
          <p:cNvPr id="595" name="Google Shape;595;p66"/>
          <p:cNvSpPr txBox="1"/>
          <p:nvPr/>
        </p:nvSpPr>
        <p:spPr>
          <a:xfrm>
            <a:off x="500887" y="3017900"/>
            <a:ext cx="1281430" cy="57467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rgbClr val="585858"/>
                </a:solidFill>
                <a:latin typeface="Tahoma"/>
                <a:ea typeface="Tahoma"/>
                <a:cs typeface="Tahoma"/>
                <a:sym typeface="Tahoma"/>
              </a:rPr>
              <a:t>represents  correlations.</a:t>
            </a:r>
            <a:endParaRPr sz="1800">
              <a:latin typeface="Tahoma"/>
              <a:ea typeface="Tahoma"/>
              <a:cs typeface="Tahoma"/>
              <a:sym typeface="Tahoma"/>
            </a:endParaRPr>
          </a:p>
        </p:txBody>
      </p:sp>
      <p:grpSp>
        <p:nvGrpSpPr>
          <p:cNvPr id="596" name="Google Shape;596;p66"/>
          <p:cNvGrpSpPr/>
          <p:nvPr/>
        </p:nvGrpSpPr>
        <p:grpSpPr>
          <a:xfrm>
            <a:off x="4158995" y="1086611"/>
            <a:ext cx="4386580" cy="3733800"/>
            <a:chOff x="4158995" y="1086611"/>
            <a:chExt cx="4386580" cy="3733800"/>
          </a:xfrm>
        </p:grpSpPr>
        <p:pic>
          <p:nvPicPr>
            <p:cNvPr id="597" name="Google Shape;597;p66"/>
            <p:cNvPicPr preferRelativeResize="0"/>
            <p:nvPr/>
          </p:nvPicPr>
          <p:blipFill rotWithShape="1">
            <a:blip r:embed="rId3">
              <a:alphaModFix/>
            </a:blip>
            <a:srcRect b="0" l="0" r="0" t="0"/>
            <a:stretch/>
          </p:blipFill>
          <p:spPr>
            <a:xfrm>
              <a:off x="4211931" y="1129268"/>
              <a:ext cx="4328564" cy="3625636"/>
            </a:xfrm>
            <a:prstGeom prst="rect">
              <a:avLst/>
            </a:prstGeom>
            <a:noFill/>
            <a:ln>
              <a:noFill/>
            </a:ln>
          </p:spPr>
        </p:pic>
        <p:sp>
          <p:nvSpPr>
            <p:cNvPr id="598" name="Google Shape;598;p66"/>
            <p:cNvSpPr/>
            <p:nvPr/>
          </p:nvSpPr>
          <p:spPr>
            <a:xfrm>
              <a:off x="4158995" y="1086611"/>
              <a:ext cx="4386580" cy="3733800"/>
            </a:xfrm>
            <a:custGeom>
              <a:rect b="b" l="l" r="r" t="t"/>
              <a:pathLst>
                <a:path extrusionOk="0" h="3733800" w="4386580">
                  <a:moveTo>
                    <a:pt x="0" y="3733800"/>
                  </a:moveTo>
                  <a:lnTo>
                    <a:pt x="4386072" y="3733800"/>
                  </a:lnTo>
                  <a:lnTo>
                    <a:pt x="4386072" y="0"/>
                  </a:lnTo>
                  <a:lnTo>
                    <a:pt x="0" y="0"/>
                  </a:lnTo>
                  <a:lnTo>
                    <a:pt x="0" y="37338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99" name="Google Shape;599;p6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7"/>
          <p:cNvSpPr txBox="1"/>
          <p:nvPr>
            <p:ph type="title"/>
          </p:nvPr>
        </p:nvSpPr>
        <p:spPr>
          <a:xfrm>
            <a:off x="500887" y="512191"/>
            <a:ext cx="6162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Heatmap to visualize correlation matrix</a:t>
            </a:r>
            <a:endParaRPr sz="2800"/>
          </a:p>
        </p:txBody>
      </p:sp>
      <p:sp>
        <p:nvSpPr>
          <p:cNvPr id="605" name="Google Shape;605;p67"/>
          <p:cNvSpPr txBox="1"/>
          <p:nvPr/>
        </p:nvSpPr>
        <p:spPr>
          <a:xfrm>
            <a:off x="500887" y="2254961"/>
            <a:ext cx="2821200" cy="112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We	can	see	the	positive</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latin typeface="Tahoma"/>
                <a:ea typeface="Tahoma"/>
                <a:cs typeface="Tahoma"/>
                <a:sym typeface="Tahoma"/>
              </a:rPr>
              <a:t>correlation between weight, </a:t>
            </a:r>
            <a:r>
              <a:rPr lang="en-US" sz="1800">
                <a:solidFill>
                  <a:schemeClr val="dk1"/>
                </a:solidFill>
                <a:latin typeface="Tahoma"/>
                <a:ea typeface="Tahoma"/>
                <a:cs typeface="Tahoma"/>
                <a:sym typeface="Tahoma"/>
              </a:rPr>
              <a:t>horsepower, displacement and cylinders.</a:t>
            </a:r>
            <a:r>
              <a:rPr lang="en-US" sz="1800">
                <a:latin typeface="Tahoma"/>
                <a:ea typeface="Tahoma"/>
                <a:cs typeface="Tahoma"/>
                <a:sym typeface="Tahoma"/>
              </a:rPr>
              <a:t> </a:t>
            </a:r>
            <a:endParaRPr sz="1800">
              <a:latin typeface="Tahoma"/>
              <a:ea typeface="Tahoma"/>
              <a:cs typeface="Tahoma"/>
              <a:sym typeface="Tahoma"/>
            </a:endParaRPr>
          </a:p>
        </p:txBody>
      </p:sp>
      <p:sp>
        <p:nvSpPr>
          <p:cNvPr id="606" name="Google Shape;606;p67"/>
          <p:cNvSpPr txBox="1"/>
          <p:nvPr/>
        </p:nvSpPr>
        <p:spPr>
          <a:xfrm>
            <a:off x="500887" y="2804541"/>
            <a:ext cx="14433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latin typeface="Tahoma"/>
              <a:ea typeface="Tahoma"/>
              <a:cs typeface="Tahoma"/>
              <a:sym typeface="Tahoma"/>
            </a:endParaRPr>
          </a:p>
        </p:txBody>
      </p:sp>
      <p:grpSp>
        <p:nvGrpSpPr>
          <p:cNvPr id="607" name="Google Shape;607;p67"/>
          <p:cNvGrpSpPr/>
          <p:nvPr/>
        </p:nvGrpSpPr>
        <p:grpSpPr>
          <a:xfrm>
            <a:off x="3713987" y="1403603"/>
            <a:ext cx="5029200" cy="3112135"/>
            <a:chOff x="3713987" y="1403603"/>
            <a:chExt cx="5029200" cy="3112135"/>
          </a:xfrm>
        </p:grpSpPr>
        <p:pic>
          <p:nvPicPr>
            <p:cNvPr id="608" name="Google Shape;608;p67"/>
            <p:cNvPicPr preferRelativeResize="0"/>
            <p:nvPr/>
          </p:nvPicPr>
          <p:blipFill rotWithShape="1">
            <a:blip r:embed="rId3">
              <a:alphaModFix/>
            </a:blip>
            <a:srcRect b="0" l="0" r="0" t="0"/>
            <a:stretch/>
          </p:blipFill>
          <p:spPr>
            <a:xfrm>
              <a:off x="3797305" y="1508592"/>
              <a:ext cx="4872407" cy="2952239"/>
            </a:xfrm>
            <a:prstGeom prst="rect">
              <a:avLst/>
            </a:prstGeom>
            <a:noFill/>
            <a:ln>
              <a:noFill/>
            </a:ln>
          </p:spPr>
        </p:pic>
        <p:sp>
          <p:nvSpPr>
            <p:cNvPr id="609" name="Google Shape;609;p67"/>
            <p:cNvSpPr/>
            <p:nvPr/>
          </p:nvSpPr>
          <p:spPr>
            <a:xfrm>
              <a:off x="3713987" y="1403603"/>
              <a:ext cx="5029200" cy="3112135"/>
            </a:xfrm>
            <a:custGeom>
              <a:rect b="b" l="l" r="r" t="t"/>
              <a:pathLst>
                <a:path extrusionOk="0" h="3112135" w="5029200">
                  <a:moveTo>
                    <a:pt x="0" y="3112008"/>
                  </a:moveTo>
                  <a:lnTo>
                    <a:pt x="5029200" y="3112008"/>
                  </a:lnTo>
                  <a:lnTo>
                    <a:pt x="5029200" y="0"/>
                  </a:lnTo>
                  <a:lnTo>
                    <a:pt x="0" y="0"/>
                  </a:lnTo>
                  <a:lnTo>
                    <a:pt x="0" y="311200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0" name="Google Shape;610;p67"/>
            <p:cNvSpPr/>
            <p:nvPr/>
          </p:nvSpPr>
          <p:spPr>
            <a:xfrm>
              <a:off x="5583935" y="1825751"/>
              <a:ext cx="883919" cy="1213485"/>
            </a:xfrm>
            <a:custGeom>
              <a:rect b="b" l="l" r="r" t="t"/>
              <a:pathLst>
                <a:path extrusionOk="0" h="1213485" w="883920">
                  <a:moveTo>
                    <a:pt x="512063" y="1213104"/>
                  </a:moveTo>
                  <a:lnTo>
                    <a:pt x="883919" y="1213104"/>
                  </a:lnTo>
                  <a:lnTo>
                    <a:pt x="883919" y="947928"/>
                  </a:lnTo>
                  <a:lnTo>
                    <a:pt x="512063" y="947928"/>
                  </a:lnTo>
                  <a:lnTo>
                    <a:pt x="512063" y="1213104"/>
                  </a:lnTo>
                  <a:close/>
                </a:path>
                <a:path extrusionOk="0" h="1213485" w="883920">
                  <a:moveTo>
                    <a:pt x="0" y="265176"/>
                  </a:moveTo>
                  <a:lnTo>
                    <a:pt x="371856" y="265176"/>
                  </a:lnTo>
                  <a:lnTo>
                    <a:pt x="371856" y="0"/>
                  </a:lnTo>
                  <a:lnTo>
                    <a:pt x="0" y="0"/>
                  </a:lnTo>
                  <a:lnTo>
                    <a:pt x="0" y="265176"/>
                  </a:lnTo>
                  <a:close/>
                </a:path>
                <a:path extrusionOk="0" h="1213485" w="883920">
                  <a:moveTo>
                    <a:pt x="0" y="1213104"/>
                  </a:moveTo>
                  <a:lnTo>
                    <a:pt x="371856" y="1213104"/>
                  </a:lnTo>
                  <a:lnTo>
                    <a:pt x="371856" y="947928"/>
                  </a:lnTo>
                  <a:lnTo>
                    <a:pt x="0" y="947928"/>
                  </a:lnTo>
                  <a:lnTo>
                    <a:pt x="0" y="1213104"/>
                  </a:lnTo>
                  <a:close/>
                </a:path>
                <a:path extrusionOk="0" h="1213485" w="883920">
                  <a:moveTo>
                    <a:pt x="512063" y="265176"/>
                  </a:moveTo>
                  <a:lnTo>
                    <a:pt x="883919" y="265176"/>
                  </a:lnTo>
                  <a:lnTo>
                    <a:pt x="883919" y="0"/>
                  </a:lnTo>
                  <a:lnTo>
                    <a:pt x="512063" y="0"/>
                  </a:lnTo>
                  <a:lnTo>
                    <a:pt x="512063" y="265176"/>
                  </a:lnTo>
                  <a:close/>
                </a:path>
              </a:pathLst>
            </a:custGeom>
            <a:noFill/>
            <a:ln cap="flat" cmpd="sng" w="18275">
              <a:solidFill>
                <a:srgbClr val="FF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11" name="Google Shape;611;p6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68"/>
          <p:cNvSpPr txBox="1"/>
          <p:nvPr>
            <p:ph type="title"/>
          </p:nvPr>
        </p:nvSpPr>
        <p:spPr>
          <a:xfrm>
            <a:off x="500887" y="512191"/>
            <a:ext cx="1332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Pair plot</a:t>
            </a:r>
            <a:endParaRPr sz="2800"/>
          </a:p>
        </p:txBody>
      </p:sp>
      <p:sp>
        <p:nvSpPr>
          <p:cNvPr id="617" name="Google Shape;617;p6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618" name="Google Shape;618;p68"/>
          <p:cNvSpPr txBox="1"/>
          <p:nvPr/>
        </p:nvSpPr>
        <p:spPr>
          <a:xfrm>
            <a:off x="628904" y="1645107"/>
            <a:ext cx="8117205" cy="1376680"/>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 pairplot() exhibits the relationship between all numerical variables</a:t>
            </a:r>
            <a:endParaRPr sz="1800">
              <a:latin typeface="Tahoma"/>
              <a:ea typeface="Tahoma"/>
              <a:cs typeface="Tahoma"/>
              <a:sym typeface="Tahoma"/>
            </a:endParaRPr>
          </a:p>
          <a:p>
            <a:pPr indent="0" lvl="0" marL="0" marR="0" rtl="0" algn="l">
              <a:lnSpc>
                <a:spcPct val="100000"/>
              </a:lnSpc>
              <a:spcBef>
                <a:spcPts val="0"/>
              </a:spcBef>
              <a:spcAft>
                <a:spcPts val="0"/>
              </a:spcAft>
              <a:buSzPts val="1650"/>
              <a:buFont typeface="Tahoma"/>
              <a:buNone/>
            </a:pPr>
            <a:r>
              <a:t/>
            </a:r>
            <a:endParaRPr sz="1650">
              <a:latin typeface="Tahoma"/>
              <a:ea typeface="Tahoma"/>
              <a:cs typeface="Tahoma"/>
              <a:sym typeface="Tahoma"/>
            </a:endParaRPr>
          </a:p>
          <a:p>
            <a:pPr indent="-329565" lvl="0" marL="341630" marR="5080" rtl="0" algn="just">
              <a:lnSpc>
                <a:spcPct val="100000"/>
              </a:lnSpc>
              <a:spcBef>
                <a:spcPts val="5"/>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 plots on the diagonal display the distribution of each numeric variable  and the off-diagonal plots are the scatter plots explaining the relationship  between two pair of variables</a:t>
            </a:r>
            <a:endParaRPr sz="1800">
              <a:latin typeface="Tahoma"/>
              <a:ea typeface="Tahoma"/>
              <a:cs typeface="Tahoma"/>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9"/>
          <p:cNvSpPr txBox="1"/>
          <p:nvPr>
            <p:ph type="title"/>
          </p:nvPr>
        </p:nvSpPr>
        <p:spPr>
          <a:xfrm>
            <a:off x="500887" y="512191"/>
            <a:ext cx="1332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Pair plot</a:t>
            </a:r>
            <a:endParaRPr sz="2800"/>
          </a:p>
        </p:txBody>
      </p:sp>
      <p:grpSp>
        <p:nvGrpSpPr>
          <p:cNvPr id="624" name="Google Shape;624;p69"/>
          <p:cNvGrpSpPr/>
          <p:nvPr/>
        </p:nvGrpSpPr>
        <p:grpSpPr>
          <a:xfrm>
            <a:off x="3918204" y="824483"/>
            <a:ext cx="4014470" cy="4090670"/>
            <a:chOff x="3918204" y="824483"/>
            <a:chExt cx="4014470" cy="4090670"/>
          </a:xfrm>
        </p:grpSpPr>
        <p:pic>
          <p:nvPicPr>
            <p:cNvPr id="625" name="Google Shape;625;p69"/>
            <p:cNvPicPr preferRelativeResize="0"/>
            <p:nvPr/>
          </p:nvPicPr>
          <p:blipFill rotWithShape="1">
            <a:blip r:embed="rId3">
              <a:alphaModFix/>
            </a:blip>
            <a:srcRect b="0" l="0" r="0" t="0"/>
            <a:stretch/>
          </p:blipFill>
          <p:spPr>
            <a:xfrm>
              <a:off x="3922776" y="829055"/>
              <a:ext cx="3988724" cy="4056735"/>
            </a:xfrm>
            <a:prstGeom prst="rect">
              <a:avLst/>
            </a:prstGeom>
            <a:noFill/>
            <a:ln>
              <a:noFill/>
            </a:ln>
          </p:spPr>
        </p:pic>
        <p:sp>
          <p:nvSpPr>
            <p:cNvPr id="626" name="Google Shape;626;p69"/>
            <p:cNvSpPr/>
            <p:nvPr/>
          </p:nvSpPr>
          <p:spPr>
            <a:xfrm>
              <a:off x="3918204" y="824483"/>
              <a:ext cx="4014470" cy="4090670"/>
            </a:xfrm>
            <a:custGeom>
              <a:rect b="b" l="l" r="r" t="t"/>
              <a:pathLst>
                <a:path extrusionOk="0" h="4090670" w="4014470">
                  <a:moveTo>
                    <a:pt x="0" y="4090416"/>
                  </a:moveTo>
                  <a:lnTo>
                    <a:pt x="4014215" y="4090416"/>
                  </a:lnTo>
                  <a:lnTo>
                    <a:pt x="4014215" y="0"/>
                  </a:lnTo>
                  <a:lnTo>
                    <a:pt x="0" y="0"/>
                  </a:lnTo>
                  <a:lnTo>
                    <a:pt x="0" y="40904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27" name="Google Shape;627;p69"/>
          <p:cNvGrpSpPr/>
          <p:nvPr/>
        </p:nvGrpSpPr>
        <p:grpSpPr>
          <a:xfrm>
            <a:off x="416052" y="2308860"/>
            <a:ext cx="2828925" cy="1122045"/>
            <a:chOff x="416052" y="2308860"/>
            <a:chExt cx="2828925" cy="1122045"/>
          </a:xfrm>
        </p:grpSpPr>
        <p:pic>
          <p:nvPicPr>
            <p:cNvPr id="628" name="Google Shape;628;p69"/>
            <p:cNvPicPr preferRelativeResize="0"/>
            <p:nvPr/>
          </p:nvPicPr>
          <p:blipFill rotWithShape="1">
            <a:blip r:embed="rId4">
              <a:alphaModFix/>
            </a:blip>
            <a:srcRect b="0" l="0" r="0" t="0"/>
            <a:stretch/>
          </p:blipFill>
          <p:spPr>
            <a:xfrm>
              <a:off x="450095" y="2362658"/>
              <a:ext cx="2789928" cy="964840"/>
            </a:xfrm>
            <a:prstGeom prst="rect">
              <a:avLst/>
            </a:prstGeom>
            <a:noFill/>
            <a:ln>
              <a:noFill/>
            </a:ln>
          </p:spPr>
        </p:pic>
        <p:sp>
          <p:nvSpPr>
            <p:cNvPr id="629" name="Google Shape;629;p69"/>
            <p:cNvSpPr/>
            <p:nvPr/>
          </p:nvSpPr>
          <p:spPr>
            <a:xfrm>
              <a:off x="416052" y="2308860"/>
              <a:ext cx="2828925" cy="1122045"/>
            </a:xfrm>
            <a:custGeom>
              <a:rect b="b" l="l" r="r" t="t"/>
              <a:pathLst>
                <a:path extrusionOk="0" h="1122045" w="2828925">
                  <a:moveTo>
                    <a:pt x="0" y="1121664"/>
                  </a:moveTo>
                  <a:lnTo>
                    <a:pt x="2828544" y="1121664"/>
                  </a:lnTo>
                  <a:lnTo>
                    <a:pt x="2828544" y="0"/>
                  </a:lnTo>
                  <a:lnTo>
                    <a:pt x="0" y="0"/>
                  </a:lnTo>
                  <a:lnTo>
                    <a:pt x="0" y="112166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30" name="Google Shape;630;p6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0"/>
          <p:cNvSpPr txBox="1"/>
          <p:nvPr>
            <p:ph type="title"/>
          </p:nvPr>
        </p:nvSpPr>
        <p:spPr>
          <a:xfrm>
            <a:off x="500887" y="512191"/>
            <a:ext cx="13323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Pair plot</a:t>
            </a:r>
            <a:endParaRPr sz="2800"/>
          </a:p>
        </p:txBody>
      </p:sp>
      <p:grpSp>
        <p:nvGrpSpPr>
          <p:cNvPr id="636" name="Google Shape;636;p70"/>
          <p:cNvGrpSpPr/>
          <p:nvPr/>
        </p:nvGrpSpPr>
        <p:grpSpPr>
          <a:xfrm>
            <a:off x="227076" y="1933955"/>
            <a:ext cx="4678680" cy="2045335"/>
            <a:chOff x="227076" y="1933955"/>
            <a:chExt cx="4678680" cy="2045335"/>
          </a:xfrm>
        </p:grpSpPr>
        <p:pic>
          <p:nvPicPr>
            <p:cNvPr id="637" name="Google Shape;637;p70"/>
            <p:cNvPicPr preferRelativeResize="0"/>
            <p:nvPr/>
          </p:nvPicPr>
          <p:blipFill rotWithShape="1">
            <a:blip r:embed="rId3">
              <a:alphaModFix/>
            </a:blip>
            <a:srcRect b="0" l="0" r="0" t="0"/>
            <a:stretch/>
          </p:blipFill>
          <p:spPr>
            <a:xfrm>
              <a:off x="253605" y="1960342"/>
              <a:ext cx="4647578" cy="1992434"/>
            </a:xfrm>
            <a:prstGeom prst="rect">
              <a:avLst/>
            </a:prstGeom>
            <a:noFill/>
            <a:ln>
              <a:noFill/>
            </a:ln>
          </p:spPr>
        </p:pic>
        <p:sp>
          <p:nvSpPr>
            <p:cNvPr id="638" name="Google Shape;638;p70"/>
            <p:cNvSpPr/>
            <p:nvPr/>
          </p:nvSpPr>
          <p:spPr>
            <a:xfrm>
              <a:off x="227076" y="1933955"/>
              <a:ext cx="4678680" cy="2045335"/>
            </a:xfrm>
            <a:custGeom>
              <a:rect b="b" l="l" r="r" t="t"/>
              <a:pathLst>
                <a:path extrusionOk="0" h="2045335" w="4678680">
                  <a:moveTo>
                    <a:pt x="0" y="2045207"/>
                  </a:moveTo>
                  <a:lnTo>
                    <a:pt x="4678680" y="2045207"/>
                  </a:lnTo>
                  <a:lnTo>
                    <a:pt x="4678680" y="0"/>
                  </a:lnTo>
                  <a:lnTo>
                    <a:pt x="0" y="0"/>
                  </a:lnTo>
                  <a:lnTo>
                    <a:pt x="0" y="204520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9" name="Google Shape;639;p70"/>
            <p:cNvSpPr/>
            <p:nvPr/>
          </p:nvSpPr>
          <p:spPr>
            <a:xfrm>
              <a:off x="2633471" y="2996183"/>
              <a:ext cx="457200" cy="158750"/>
            </a:xfrm>
            <a:custGeom>
              <a:rect b="b" l="l" r="r" t="t"/>
              <a:pathLst>
                <a:path extrusionOk="0" h="158750" w="457200">
                  <a:moveTo>
                    <a:pt x="0" y="158495"/>
                  </a:moveTo>
                  <a:lnTo>
                    <a:pt x="457200" y="158495"/>
                  </a:lnTo>
                  <a:lnTo>
                    <a:pt x="457200" y="0"/>
                  </a:lnTo>
                  <a:lnTo>
                    <a:pt x="0" y="0"/>
                  </a:lnTo>
                  <a:lnTo>
                    <a:pt x="0" y="158495"/>
                  </a:lnTo>
                  <a:close/>
                </a:path>
              </a:pathLst>
            </a:custGeom>
            <a:noFill/>
            <a:ln cap="flat" cmpd="sng" w="182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0" name="Google Shape;640;p70"/>
            <p:cNvSpPr/>
            <p:nvPr/>
          </p:nvSpPr>
          <p:spPr>
            <a:xfrm>
              <a:off x="2075687" y="3389375"/>
              <a:ext cx="454659" cy="155575"/>
            </a:xfrm>
            <a:custGeom>
              <a:rect b="b" l="l" r="r" t="t"/>
              <a:pathLst>
                <a:path extrusionOk="0" h="155575" w="454660">
                  <a:moveTo>
                    <a:pt x="0" y="155448"/>
                  </a:moveTo>
                  <a:lnTo>
                    <a:pt x="454151" y="155448"/>
                  </a:lnTo>
                  <a:lnTo>
                    <a:pt x="454151" y="0"/>
                  </a:lnTo>
                  <a:lnTo>
                    <a:pt x="0" y="0"/>
                  </a:lnTo>
                  <a:lnTo>
                    <a:pt x="0" y="155448"/>
                  </a:lnTo>
                  <a:close/>
                </a:path>
              </a:pathLst>
            </a:custGeom>
            <a:noFill/>
            <a:ln cap="flat" cmpd="sng" w="1827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1" name="Google Shape;641;p70"/>
            <p:cNvSpPr/>
            <p:nvPr/>
          </p:nvSpPr>
          <p:spPr>
            <a:xfrm>
              <a:off x="3782568" y="3197351"/>
              <a:ext cx="457200" cy="158750"/>
            </a:xfrm>
            <a:custGeom>
              <a:rect b="b" l="l" r="r" t="t"/>
              <a:pathLst>
                <a:path extrusionOk="0" h="158750" w="457200">
                  <a:moveTo>
                    <a:pt x="0" y="158495"/>
                  </a:moveTo>
                  <a:lnTo>
                    <a:pt x="457200" y="158495"/>
                  </a:lnTo>
                  <a:lnTo>
                    <a:pt x="457200" y="0"/>
                  </a:lnTo>
                  <a:lnTo>
                    <a:pt x="0" y="0"/>
                  </a:lnTo>
                  <a:lnTo>
                    <a:pt x="0" y="158495"/>
                  </a:lnTo>
                  <a:close/>
                </a:path>
              </a:pathLst>
            </a:custGeom>
            <a:noFill/>
            <a:ln cap="flat" cmpd="sng" w="18275">
              <a:solidFill>
                <a:srgbClr val="E6913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2" name="Google Shape;642;p70"/>
            <p:cNvSpPr/>
            <p:nvPr/>
          </p:nvSpPr>
          <p:spPr>
            <a:xfrm>
              <a:off x="911352" y="3764279"/>
              <a:ext cx="454659" cy="158750"/>
            </a:xfrm>
            <a:custGeom>
              <a:rect b="b" l="l" r="r" t="t"/>
              <a:pathLst>
                <a:path extrusionOk="0" h="158750" w="454659">
                  <a:moveTo>
                    <a:pt x="0" y="158496"/>
                  </a:moveTo>
                  <a:lnTo>
                    <a:pt x="454152" y="158496"/>
                  </a:lnTo>
                  <a:lnTo>
                    <a:pt x="454152" y="0"/>
                  </a:lnTo>
                  <a:lnTo>
                    <a:pt x="0" y="0"/>
                  </a:lnTo>
                  <a:lnTo>
                    <a:pt x="0" y="158496"/>
                  </a:lnTo>
                  <a:close/>
                </a:path>
              </a:pathLst>
            </a:custGeom>
            <a:noFill/>
            <a:ln cap="flat" cmpd="sng" w="18275">
              <a:solidFill>
                <a:srgbClr val="741B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643" name="Google Shape;643;p70"/>
          <p:cNvGrpSpPr/>
          <p:nvPr/>
        </p:nvGrpSpPr>
        <p:grpSpPr>
          <a:xfrm>
            <a:off x="5055107" y="1110995"/>
            <a:ext cx="3773804" cy="3728085"/>
            <a:chOff x="5055107" y="1110995"/>
            <a:chExt cx="3773804" cy="3728085"/>
          </a:xfrm>
        </p:grpSpPr>
        <p:pic>
          <p:nvPicPr>
            <p:cNvPr id="644" name="Google Shape;644;p70"/>
            <p:cNvPicPr preferRelativeResize="0"/>
            <p:nvPr/>
          </p:nvPicPr>
          <p:blipFill rotWithShape="1">
            <a:blip r:embed="rId4">
              <a:alphaModFix/>
            </a:blip>
            <a:srcRect b="0" l="0" r="0" t="0"/>
            <a:stretch/>
          </p:blipFill>
          <p:spPr>
            <a:xfrm>
              <a:off x="5059679" y="1145435"/>
              <a:ext cx="3703687" cy="3643890"/>
            </a:xfrm>
            <a:prstGeom prst="rect">
              <a:avLst/>
            </a:prstGeom>
            <a:noFill/>
            <a:ln>
              <a:noFill/>
            </a:ln>
          </p:spPr>
        </p:pic>
        <p:sp>
          <p:nvSpPr>
            <p:cNvPr id="645" name="Google Shape;645;p70"/>
            <p:cNvSpPr/>
            <p:nvPr/>
          </p:nvSpPr>
          <p:spPr>
            <a:xfrm>
              <a:off x="5055107" y="1110995"/>
              <a:ext cx="3773804" cy="3728085"/>
            </a:xfrm>
            <a:custGeom>
              <a:rect b="b" l="l" r="r" t="t"/>
              <a:pathLst>
                <a:path extrusionOk="0" h="3728085" w="3773804">
                  <a:moveTo>
                    <a:pt x="0" y="3727704"/>
                  </a:moveTo>
                  <a:lnTo>
                    <a:pt x="3773424" y="3727704"/>
                  </a:lnTo>
                  <a:lnTo>
                    <a:pt x="3773424" y="0"/>
                  </a:lnTo>
                  <a:lnTo>
                    <a:pt x="0" y="0"/>
                  </a:lnTo>
                  <a:lnTo>
                    <a:pt x="0" y="3727704"/>
                  </a:lnTo>
                  <a:close/>
                </a:path>
              </a:pathLst>
            </a:custGeom>
            <a:noFill/>
            <a:ln cap="flat" cmpd="sng" w="9525">
              <a:solidFill>
                <a:srgbClr val="58585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6" name="Google Shape;646;p70"/>
            <p:cNvSpPr/>
            <p:nvPr/>
          </p:nvSpPr>
          <p:spPr>
            <a:xfrm>
              <a:off x="6745223" y="2136647"/>
              <a:ext cx="515620" cy="512445"/>
            </a:xfrm>
            <a:custGeom>
              <a:rect b="b" l="l" r="r" t="t"/>
              <a:pathLst>
                <a:path extrusionOk="0" h="512444" w="515620">
                  <a:moveTo>
                    <a:pt x="0" y="512063"/>
                  </a:moveTo>
                  <a:lnTo>
                    <a:pt x="515112" y="512063"/>
                  </a:lnTo>
                  <a:lnTo>
                    <a:pt x="515112" y="0"/>
                  </a:lnTo>
                  <a:lnTo>
                    <a:pt x="0" y="0"/>
                  </a:lnTo>
                  <a:lnTo>
                    <a:pt x="0" y="512063"/>
                  </a:lnTo>
                  <a:close/>
                </a:path>
              </a:pathLst>
            </a:custGeom>
            <a:noFill/>
            <a:ln cap="flat" cmpd="sng" w="182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7" name="Google Shape;647;p70"/>
            <p:cNvSpPr/>
            <p:nvPr/>
          </p:nvSpPr>
          <p:spPr>
            <a:xfrm>
              <a:off x="6233159" y="3166872"/>
              <a:ext cx="512445" cy="509270"/>
            </a:xfrm>
            <a:custGeom>
              <a:rect b="b" l="l" r="r" t="t"/>
              <a:pathLst>
                <a:path extrusionOk="0" h="509270" w="512445">
                  <a:moveTo>
                    <a:pt x="0" y="509015"/>
                  </a:moveTo>
                  <a:lnTo>
                    <a:pt x="512063" y="509015"/>
                  </a:lnTo>
                  <a:lnTo>
                    <a:pt x="512063" y="0"/>
                  </a:lnTo>
                  <a:lnTo>
                    <a:pt x="0" y="0"/>
                  </a:lnTo>
                  <a:lnTo>
                    <a:pt x="0" y="509015"/>
                  </a:lnTo>
                  <a:close/>
                </a:path>
              </a:pathLst>
            </a:custGeom>
            <a:noFill/>
            <a:ln cap="flat" cmpd="sng" w="18275">
              <a:solidFill>
                <a:srgbClr val="0000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8" name="Google Shape;648;p70"/>
            <p:cNvSpPr/>
            <p:nvPr/>
          </p:nvSpPr>
          <p:spPr>
            <a:xfrm>
              <a:off x="5193791" y="4197095"/>
              <a:ext cx="512445" cy="512445"/>
            </a:xfrm>
            <a:custGeom>
              <a:rect b="b" l="l" r="r" t="t"/>
              <a:pathLst>
                <a:path extrusionOk="0" h="512445" w="512445">
                  <a:moveTo>
                    <a:pt x="0" y="512063"/>
                  </a:moveTo>
                  <a:lnTo>
                    <a:pt x="512063" y="512063"/>
                  </a:lnTo>
                  <a:lnTo>
                    <a:pt x="512063" y="0"/>
                  </a:lnTo>
                  <a:lnTo>
                    <a:pt x="0" y="0"/>
                  </a:lnTo>
                  <a:lnTo>
                    <a:pt x="0" y="512063"/>
                  </a:lnTo>
                  <a:close/>
                </a:path>
              </a:pathLst>
            </a:custGeom>
            <a:noFill/>
            <a:ln cap="flat" cmpd="sng" w="18275">
              <a:solidFill>
                <a:srgbClr val="741B4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9" name="Google Shape;649;p70"/>
            <p:cNvSpPr/>
            <p:nvPr/>
          </p:nvSpPr>
          <p:spPr>
            <a:xfrm>
              <a:off x="7778495" y="2648711"/>
              <a:ext cx="512445" cy="512445"/>
            </a:xfrm>
            <a:custGeom>
              <a:rect b="b" l="l" r="r" t="t"/>
              <a:pathLst>
                <a:path extrusionOk="0" h="512444" w="512445">
                  <a:moveTo>
                    <a:pt x="0" y="512063"/>
                  </a:moveTo>
                  <a:lnTo>
                    <a:pt x="512064" y="512063"/>
                  </a:lnTo>
                  <a:lnTo>
                    <a:pt x="512064" y="0"/>
                  </a:lnTo>
                  <a:lnTo>
                    <a:pt x="0" y="0"/>
                  </a:lnTo>
                  <a:lnTo>
                    <a:pt x="0" y="512063"/>
                  </a:lnTo>
                  <a:close/>
                </a:path>
              </a:pathLst>
            </a:custGeom>
            <a:noFill/>
            <a:ln cap="flat" cmpd="sng" w="18275">
              <a:solidFill>
                <a:srgbClr val="E6913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50" name="Google Shape;650;p7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71"/>
          <p:cNvSpPr txBox="1"/>
          <p:nvPr/>
        </p:nvSpPr>
        <p:spPr>
          <a:xfrm>
            <a:off x="833119" y="2361133"/>
            <a:ext cx="73780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What are the other variables that have the strong and weak relationship?</a:t>
            </a:r>
            <a:endParaRPr sz="1800">
              <a:latin typeface="Tahoma"/>
              <a:ea typeface="Tahoma"/>
              <a:cs typeface="Tahoma"/>
              <a:sym typeface="Tahoma"/>
            </a:endParaRPr>
          </a:p>
        </p:txBody>
      </p:sp>
      <p:sp>
        <p:nvSpPr>
          <p:cNvPr id="656" name="Google Shape;656;p7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2"/>
          <p:cNvSpPr txBox="1"/>
          <p:nvPr>
            <p:ph type="title"/>
          </p:nvPr>
        </p:nvSpPr>
        <p:spPr>
          <a:xfrm>
            <a:off x="500887" y="512191"/>
            <a:ext cx="2757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Grouped box plot</a:t>
            </a:r>
            <a:endParaRPr sz="2800"/>
          </a:p>
        </p:txBody>
      </p:sp>
      <p:sp>
        <p:nvSpPr>
          <p:cNvPr id="662" name="Google Shape;662;p7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663" name="Google Shape;663;p72"/>
          <p:cNvSpPr txBox="1"/>
          <p:nvPr/>
        </p:nvSpPr>
        <p:spPr>
          <a:xfrm>
            <a:off x="479551" y="2417521"/>
            <a:ext cx="8172450" cy="514984"/>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1600">
                <a:latin typeface="Tahoma"/>
                <a:ea typeface="Tahoma"/>
                <a:cs typeface="Tahoma"/>
                <a:sym typeface="Tahoma"/>
              </a:rPr>
              <a:t>Grouped box plots can be used to visualize the distribution of a numeric variable by groups</a:t>
            </a:r>
            <a:endParaRPr sz="1600">
              <a:latin typeface="Tahoma"/>
              <a:ea typeface="Tahoma"/>
              <a:cs typeface="Tahoma"/>
              <a:sym typeface="Tahoma"/>
            </a:endParaRPr>
          </a:p>
          <a:p>
            <a:pPr indent="0" lvl="0" marL="12700" marR="0" rtl="0" algn="l">
              <a:lnSpc>
                <a:spcPct val="100000"/>
              </a:lnSpc>
              <a:spcBef>
                <a:spcPts val="0"/>
              </a:spcBef>
              <a:spcAft>
                <a:spcPts val="0"/>
              </a:spcAft>
              <a:buNone/>
            </a:pPr>
            <a:r>
              <a:rPr lang="en-US" sz="1600">
                <a:latin typeface="Tahoma"/>
                <a:ea typeface="Tahoma"/>
                <a:cs typeface="Tahoma"/>
                <a:sym typeface="Tahoma"/>
              </a:rPr>
              <a:t>of a categorical variable</a:t>
            </a:r>
            <a:endParaRPr sz="1600">
              <a:latin typeface="Tahoma"/>
              <a:ea typeface="Tahoma"/>
              <a:cs typeface="Tahoma"/>
              <a:sym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3"/>
          <p:cNvSpPr txBox="1"/>
          <p:nvPr>
            <p:ph type="title"/>
          </p:nvPr>
        </p:nvSpPr>
        <p:spPr>
          <a:xfrm>
            <a:off x="500887" y="512191"/>
            <a:ext cx="2757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Grouped box plot</a:t>
            </a:r>
            <a:endParaRPr sz="2800"/>
          </a:p>
        </p:txBody>
      </p:sp>
      <p:sp>
        <p:nvSpPr>
          <p:cNvPr id="669" name="Google Shape;669;p73"/>
          <p:cNvSpPr txBox="1"/>
          <p:nvPr/>
        </p:nvSpPr>
        <p:spPr>
          <a:xfrm>
            <a:off x="500887" y="2107513"/>
            <a:ext cx="3271520" cy="27114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b="1" lang="en-US" sz="1600">
                <a:latin typeface="Arial"/>
                <a:ea typeface="Arial"/>
                <a:cs typeface="Arial"/>
                <a:sym typeface="Arial"/>
              </a:rPr>
              <a:t>Interpretation: </a:t>
            </a:r>
            <a:r>
              <a:rPr lang="en-US" sz="1600">
                <a:latin typeface="Tahoma"/>
                <a:ea typeface="Tahoma"/>
                <a:cs typeface="Tahoma"/>
                <a:sym typeface="Tahoma"/>
              </a:rPr>
              <a:t>There is significant</a:t>
            </a:r>
            <a:endParaRPr sz="1600">
              <a:latin typeface="Tahoma"/>
              <a:ea typeface="Tahoma"/>
              <a:cs typeface="Tahoma"/>
              <a:sym typeface="Tahoma"/>
            </a:endParaRPr>
          </a:p>
        </p:txBody>
      </p:sp>
      <p:sp>
        <p:nvSpPr>
          <p:cNvPr id="670" name="Google Shape;670;p73"/>
          <p:cNvSpPr txBox="1"/>
          <p:nvPr/>
        </p:nvSpPr>
        <p:spPr>
          <a:xfrm>
            <a:off x="500887" y="2351912"/>
            <a:ext cx="3273425" cy="514984"/>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600">
                <a:latin typeface="Tahoma"/>
                <a:ea typeface="Tahoma"/>
                <a:cs typeface="Tahoma"/>
                <a:sym typeface="Tahoma"/>
              </a:rPr>
              <a:t>difference	in	mpg	for	all	three</a:t>
            </a:r>
            <a:endParaRPr sz="1600">
              <a:latin typeface="Tahoma"/>
              <a:ea typeface="Tahoma"/>
              <a:cs typeface="Tahoma"/>
              <a:sym typeface="Tahoma"/>
            </a:endParaRPr>
          </a:p>
          <a:p>
            <a:pPr indent="0" lvl="0" marL="12700" marR="0" rtl="0" algn="l">
              <a:lnSpc>
                <a:spcPct val="100000"/>
              </a:lnSpc>
              <a:spcBef>
                <a:spcPts val="0"/>
              </a:spcBef>
              <a:spcAft>
                <a:spcPts val="0"/>
              </a:spcAft>
              <a:buNone/>
            </a:pPr>
            <a:r>
              <a:rPr lang="en-US" sz="1600">
                <a:latin typeface="Tahoma"/>
                <a:ea typeface="Tahoma"/>
                <a:cs typeface="Tahoma"/>
                <a:sym typeface="Tahoma"/>
              </a:rPr>
              <a:t>countries.</a:t>
            </a:r>
            <a:endParaRPr sz="1600">
              <a:latin typeface="Tahoma"/>
              <a:ea typeface="Tahoma"/>
              <a:cs typeface="Tahoma"/>
              <a:sym typeface="Tahoma"/>
            </a:endParaRPr>
          </a:p>
        </p:txBody>
      </p:sp>
      <p:sp>
        <p:nvSpPr>
          <p:cNvPr id="671" name="Google Shape;671;p73"/>
          <p:cNvSpPr txBox="1"/>
          <p:nvPr/>
        </p:nvSpPr>
        <p:spPr>
          <a:xfrm>
            <a:off x="1586230" y="2595448"/>
            <a:ext cx="2186305" cy="27114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1600">
                <a:latin typeface="Tahoma"/>
                <a:ea typeface="Tahoma"/>
                <a:cs typeface="Tahoma"/>
                <a:sym typeface="Tahoma"/>
              </a:rPr>
              <a:t>Japanese	origin	cars</a:t>
            </a:r>
            <a:endParaRPr sz="1600">
              <a:latin typeface="Tahoma"/>
              <a:ea typeface="Tahoma"/>
              <a:cs typeface="Tahoma"/>
              <a:sym typeface="Tahoma"/>
            </a:endParaRPr>
          </a:p>
        </p:txBody>
      </p:sp>
      <p:sp>
        <p:nvSpPr>
          <p:cNvPr id="672" name="Google Shape;672;p73"/>
          <p:cNvSpPr txBox="1"/>
          <p:nvPr/>
        </p:nvSpPr>
        <p:spPr>
          <a:xfrm>
            <a:off x="500887" y="2839973"/>
            <a:ext cx="3274695" cy="1002665"/>
          </a:xfrm>
          <a:prstGeom prst="rect">
            <a:avLst/>
          </a:prstGeom>
          <a:noFill/>
          <a:ln>
            <a:noFill/>
          </a:ln>
        </p:spPr>
        <p:txBody>
          <a:bodyPr anchorCtr="0" anchor="t" bIns="0" lIns="0" spcFirstLastPara="1" rIns="0" wrap="square" tIns="13325">
            <a:spAutoFit/>
          </a:bodyPr>
          <a:lstStyle/>
          <a:p>
            <a:pPr indent="0" lvl="0" marL="12700" marR="5080" rtl="0" algn="just">
              <a:lnSpc>
                <a:spcPct val="100000"/>
              </a:lnSpc>
              <a:spcBef>
                <a:spcPts val="0"/>
              </a:spcBef>
              <a:spcAft>
                <a:spcPts val="0"/>
              </a:spcAft>
              <a:buNone/>
            </a:pPr>
            <a:r>
              <a:rPr lang="en-US" sz="1600">
                <a:latin typeface="Tahoma"/>
                <a:ea typeface="Tahoma"/>
                <a:cs typeface="Tahoma"/>
                <a:sym typeface="Tahoma"/>
              </a:rPr>
              <a:t>have highest mileage. We can  observe that all the three box plots  have extreme values (above the  upper whisker).</a:t>
            </a:r>
            <a:endParaRPr sz="1600">
              <a:latin typeface="Tahoma"/>
              <a:ea typeface="Tahoma"/>
              <a:cs typeface="Tahoma"/>
              <a:sym typeface="Tahoma"/>
            </a:endParaRPr>
          </a:p>
        </p:txBody>
      </p:sp>
      <p:grpSp>
        <p:nvGrpSpPr>
          <p:cNvPr id="673" name="Google Shape;673;p73"/>
          <p:cNvGrpSpPr/>
          <p:nvPr/>
        </p:nvGrpSpPr>
        <p:grpSpPr>
          <a:xfrm>
            <a:off x="4000500" y="928115"/>
            <a:ext cx="4672965" cy="3858895"/>
            <a:chOff x="4000500" y="928115"/>
            <a:chExt cx="4672965" cy="3858895"/>
          </a:xfrm>
        </p:grpSpPr>
        <p:pic>
          <p:nvPicPr>
            <p:cNvPr id="674" name="Google Shape;674;p73"/>
            <p:cNvPicPr preferRelativeResize="0"/>
            <p:nvPr/>
          </p:nvPicPr>
          <p:blipFill rotWithShape="1">
            <a:blip r:embed="rId3">
              <a:alphaModFix/>
            </a:blip>
            <a:srcRect b="0" l="0" r="0" t="0"/>
            <a:stretch/>
          </p:blipFill>
          <p:spPr>
            <a:xfrm>
              <a:off x="4068830" y="967924"/>
              <a:ext cx="4599682" cy="3761531"/>
            </a:xfrm>
            <a:prstGeom prst="rect">
              <a:avLst/>
            </a:prstGeom>
            <a:noFill/>
            <a:ln>
              <a:noFill/>
            </a:ln>
          </p:spPr>
        </p:pic>
        <p:sp>
          <p:nvSpPr>
            <p:cNvPr id="675" name="Google Shape;675;p73"/>
            <p:cNvSpPr/>
            <p:nvPr/>
          </p:nvSpPr>
          <p:spPr>
            <a:xfrm>
              <a:off x="4000500" y="928115"/>
              <a:ext cx="4672965" cy="3858895"/>
            </a:xfrm>
            <a:custGeom>
              <a:rect b="b" l="l" r="r" t="t"/>
              <a:pathLst>
                <a:path extrusionOk="0" h="3858895" w="4672965">
                  <a:moveTo>
                    <a:pt x="0" y="3858767"/>
                  </a:moveTo>
                  <a:lnTo>
                    <a:pt x="4672584" y="3858767"/>
                  </a:lnTo>
                  <a:lnTo>
                    <a:pt x="4672584" y="0"/>
                  </a:lnTo>
                  <a:lnTo>
                    <a:pt x="0" y="0"/>
                  </a:lnTo>
                  <a:lnTo>
                    <a:pt x="0" y="385876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76" name="Google Shape;676;p7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4"/>
          <p:cNvSpPr txBox="1"/>
          <p:nvPr>
            <p:ph type="title"/>
          </p:nvPr>
        </p:nvSpPr>
        <p:spPr>
          <a:xfrm>
            <a:off x="390550" y="2240356"/>
            <a:ext cx="61266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4000">
                <a:solidFill>
                  <a:srgbClr val="000000"/>
                </a:solidFill>
              </a:rPr>
              <a:t>Types of Bivariate Analysis</a:t>
            </a:r>
            <a:endParaRPr sz="4000"/>
          </a:p>
        </p:txBody>
      </p:sp>
      <p:sp>
        <p:nvSpPr>
          <p:cNvPr id="682" name="Google Shape;682;p7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5"/>
          <p:cNvSpPr txBox="1"/>
          <p:nvPr>
            <p:ph type="title"/>
          </p:nvPr>
        </p:nvSpPr>
        <p:spPr>
          <a:xfrm>
            <a:off x="500887" y="512191"/>
            <a:ext cx="42189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Types of bivariate analysis</a:t>
            </a:r>
            <a:endParaRPr sz="2800"/>
          </a:p>
        </p:txBody>
      </p:sp>
      <p:grpSp>
        <p:nvGrpSpPr>
          <p:cNvPr id="688" name="Google Shape;688;p75"/>
          <p:cNvGrpSpPr/>
          <p:nvPr/>
        </p:nvGrpSpPr>
        <p:grpSpPr>
          <a:xfrm>
            <a:off x="3951732" y="2110739"/>
            <a:ext cx="1298575" cy="722630"/>
            <a:chOff x="3951732" y="2110739"/>
            <a:chExt cx="1298575" cy="722630"/>
          </a:xfrm>
        </p:grpSpPr>
        <p:sp>
          <p:nvSpPr>
            <p:cNvPr id="689" name="Google Shape;689;p75"/>
            <p:cNvSpPr/>
            <p:nvPr/>
          </p:nvSpPr>
          <p:spPr>
            <a:xfrm>
              <a:off x="3951732" y="2110739"/>
              <a:ext cx="1298575" cy="722630"/>
            </a:xfrm>
            <a:custGeom>
              <a:rect b="b" l="l" r="r" t="t"/>
              <a:pathLst>
                <a:path extrusionOk="0" h="722630" w="1298575">
                  <a:moveTo>
                    <a:pt x="1178052" y="0"/>
                  </a:moveTo>
                  <a:lnTo>
                    <a:pt x="120395" y="0"/>
                  </a:lnTo>
                  <a:lnTo>
                    <a:pt x="73509" y="9453"/>
                  </a:lnTo>
                  <a:lnTo>
                    <a:pt x="35242" y="35242"/>
                  </a:lnTo>
                  <a:lnTo>
                    <a:pt x="9453" y="73509"/>
                  </a:lnTo>
                  <a:lnTo>
                    <a:pt x="0" y="120395"/>
                  </a:lnTo>
                  <a:lnTo>
                    <a:pt x="0" y="601979"/>
                  </a:lnTo>
                  <a:lnTo>
                    <a:pt x="9453" y="648866"/>
                  </a:lnTo>
                  <a:lnTo>
                    <a:pt x="35242" y="687133"/>
                  </a:lnTo>
                  <a:lnTo>
                    <a:pt x="73509" y="712922"/>
                  </a:lnTo>
                  <a:lnTo>
                    <a:pt x="120395" y="722376"/>
                  </a:lnTo>
                  <a:lnTo>
                    <a:pt x="1178052" y="722376"/>
                  </a:lnTo>
                  <a:lnTo>
                    <a:pt x="1224938" y="712922"/>
                  </a:lnTo>
                  <a:lnTo>
                    <a:pt x="1263205" y="687133"/>
                  </a:lnTo>
                  <a:lnTo>
                    <a:pt x="1288994" y="648866"/>
                  </a:lnTo>
                  <a:lnTo>
                    <a:pt x="1298447" y="601979"/>
                  </a:lnTo>
                  <a:lnTo>
                    <a:pt x="1298447" y="120395"/>
                  </a:lnTo>
                  <a:lnTo>
                    <a:pt x="1288994" y="73509"/>
                  </a:lnTo>
                  <a:lnTo>
                    <a:pt x="1263205" y="35242"/>
                  </a:lnTo>
                  <a:lnTo>
                    <a:pt x="1224938" y="9453"/>
                  </a:lnTo>
                  <a:lnTo>
                    <a:pt x="117805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0" name="Google Shape;690;p75"/>
            <p:cNvSpPr/>
            <p:nvPr/>
          </p:nvSpPr>
          <p:spPr>
            <a:xfrm>
              <a:off x="3951732" y="2110739"/>
              <a:ext cx="1298575" cy="722630"/>
            </a:xfrm>
            <a:custGeom>
              <a:rect b="b" l="l" r="r" t="t"/>
              <a:pathLst>
                <a:path extrusionOk="0" h="722630" w="1298575">
                  <a:moveTo>
                    <a:pt x="0" y="120395"/>
                  </a:moveTo>
                  <a:lnTo>
                    <a:pt x="9453" y="73509"/>
                  </a:lnTo>
                  <a:lnTo>
                    <a:pt x="35242" y="35242"/>
                  </a:lnTo>
                  <a:lnTo>
                    <a:pt x="73509" y="9453"/>
                  </a:lnTo>
                  <a:lnTo>
                    <a:pt x="120395" y="0"/>
                  </a:lnTo>
                  <a:lnTo>
                    <a:pt x="1178052" y="0"/>
                  </a:lnTo>
                  <a:lnTo>
                    <a:pt x="1224938" y="9453"/>
                  </a:lnTo>
                  <a:lnTo>
                    <a:pt x="1263205" y="35242"/>
                  </a:lnTo>
                  <a:lnTo>
                    <a:pt x="1288994" y="73509"/>
                  </a:lnTo>
                  <a:lnTo>
                    <a:pt x="1298447" y="120395"/>
                  </a:lnTo>
                  <a:lnTo>
                    <a:pt x="1298447" y="601979"/>
                  </a:lnTo>
                  <a:lnTo>
                    <a:pt x="1288994" y="648866"/>
                  </a:lnTo>
                  <a:lnTo>
                    <a:pt x="1263205" y="687133"/>
                  </a:lnTo>
                  <a:lnTo>
                    <a:pt x="1224938" y="712922"/>
                  </a:lnTo>
                  <a:lnTo>
                    <a:pt x="1178052" y="722376"/>
                  </a:lnTo>
                  <a:lnTo>
                    <a:pt x="120395" y="722376"/>
                  </a:lnTo>
                  <a:lnTo>
                    <a:pt x="73509" y="712922"/>
                  </a:lnTo>
                  <a:lnTo>
                    <a:pt x="35242" y="687133"/>
                  </a:lnTo>
                  <a:lnTo>
                    <a:pt x="9453" y="648866"/>
                  </a:lnTo>
                  <a:lnTo>
                    <a:pt x="0" y="601979"/>
                  </a:lnTo>
                  <a:lnTo>
                    <a:pt x="0" y="120395"/>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1" name="Google Shape;691;p75"/>
          <p:cNvSpPr txBox="1"/>
          <p:nvPr/>
        </p:nvSpPr>
        <p:spPr>
          <a:xfrm>
            <a:off x="4243196" y="2243404"/>
            <a:ext cx="71310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400">
                <a:solidFill>
                  <a:srgbClr val="FFFFFF"/>
                </a:solidFill>
                <a:latin typeface="Tahoma"/>
                <a:ea typeface="Tahoma"/>
                <a:cs typeface="Tahoma"/>
                <a:sym typeface="Tahoma"/>
              </a:rPr>
              <a:t>Bivariate</a:t>
            </a:r>
            <a:endParaRPr sz="1400">
              <a:latin typeface="Tahoma"/>
              <a:ea typeface="Tahoma"/>
              <a:cs typeface="Tahoma"/>
              <a:sym typeface="Tahoma"/>
            </a:endParaRPr>
          </a:p>
          <a:p>
            <a:pPr indent="0" lvl="0" marL="30480" marR="0" rtl="0" algn="l">
              <a:lnSpc>
                <a:spcPct val="100000"/>
              </a:lnSpc>
              <a:spcBef>
                <a:spcPts val="0"/>
              </a:spcBef>
              <a:spcAft>
                <a:spcPts val="0"/>
              </a:spcAft>
              <a:buNone/>
            </a:pPr>
            <a:r>
              <a:rPr lang="en-US" sz="1400">
                <a:solidFill>
                  <a:srgbClr val="FFFFFF"/>
                </a:solidFill>
                <a:latin typeface="Tahoma"/>
                <a:ea typeface="Tahoma"/>
                <a:cs typeface="Tahoma"/>
                <a:sym typeface="Tahoma"/>
              </a:rPr>
              <a:t>Analysis</a:t>
            </a:r>
            <a:endParaRPr sz="1400">
              <a:latin typeface="Tahoma"/>
              <a:ea typeface="Tahoma"/>
              <a:cs typeface="Tahoma"/>
              <a:sym typeface="Tahoma"/>
            </a:endParaRPr>
          </a:p>
        </p:txBody>
      </p:sp>
      <p:grpSp>
        <p:nvGrpSpPr>
          <p:cNvPr id="692" name="Google Shape;692;p75"/>
          <p:cNvGrpSpPr/>
          <p:nvPr/>
        </p:nvGrpSpPr>
        <p:grpSpPr>
          <a:xfrm>
            <a:off x="906780" y="3387852"/>
            <a:ext cx="1405255" cy="722630"/>
            <a:chOff x="906780" y="3387852"/>
            <a:chExt cx="1405255" cy="722630"/>
          </a:xfrm>
        </p:grpSpPr>
        <p:sp>
          <p:nvSpPr>
            <p:cNvPr id="693" name="Google Shape;693;p75"/>
            <p:cNvSpPr/>
            <p:nvPr/>
          </p:nvSpPr>
          <p:spPr>
            <a:xfrm>
              <a:off x="906780" y="3387852"/>
              <a:ext cx="1405255" cy="722630"/>
            </a:xfrm>
            <a:custGeom>
              <a:rect b="b" l="l" r="r" t="t"/>
              <a:pathLst>
                <a:path extrusionOk="0" h="722629" w="1405255">
                  <a:moveTo>
                    <a:pt x="1284732" y="0"/>
                  </a:moveTo>
                  <a:lnTo>
                    <a:pt x="120395" y="0"/>
                  </a:lnTo>
                  <a:lnTo>
                    <a:pt x="73530" y="9453"/>
                  </a:lnTo>
                  <a:lnTo>
                    <a:pt x="35261" y="35242"/>
                  </a:lnTo>
                  <a:lnTo>
                    <a:pt x="9460" y="73509"/>
                  </a:lnTo>
                  <a:lnTo>
                    <a:pt x="0" y="120396"/>
                  </a:lnTo>
                  <a:lnTo>
                    <a:pt x="0" y="601980"/>
                  </a:lnTo>
                  <a:lnTo>
                    <a:pt x="9460" y="648845"/>
                  </a:lnTo>
                  <a:lnTo>
                    <a:pt x="35261" y="687114"/>
                  </a:lnTo>
                  <a:lnTo>
                    <a:pt x="73530" y="712915"/>
                  </a:lnTo>
                  <a:lnTo>
                    <a:pt x="120395" y="722376"/>
                  </a:lnTo>
                  <a:lnTo>
                    <a:pt x="1284732" y="722376"/>
                  </a:lnTo>
                  <a:lnTo>
                    <a:pt x="1331618" y="712915"/>
                  </a:lnTo>
                  <a:lnTo>
                    <a:pt x="1369885" y="687114"/>
                  </a:lnTo>
                  <a:lnTo>
                    <a:pt x="1395674" y="648845"/>
                  </a:lnTo>
                  <a:lnTo>
                    <a:pt x="1405127" y="601980"/>
                  </a:lnTo>
                  <a:lnTo>
                    <a:pt x="1405127" y="120396"/>
                  </a:lnTo>
                  <a:lnTo>
                    <a:pt x="1395674" y="73509"/>
                  </a:lnTo>
                  <a:lnTo>
                    <a:pt x="1369885" y="35242"/>
                  </a:lnTo>
                  <a:lnTo>
                    <a:pt x="1331618" y="9453"/>
                  </a:lnTo>
                  <a:lnTo>
                    <a:pt x="1284732"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4" name="Google Shape;694;p75"/>
            <p:cNvSpPr/>
            <p:nvPr/>
          </p:nvSpPr>
          <p:spPr>
            <a:xfrm>
              <a:off x="906780" y="3387852"/>
              <a:ext cx="1405255" cy="722630"/>
            </a:xfrm>
            <a:custGeom>
              <a:rect b="b" l="l" r="r" t="t"/>
              <a:pathLst>
                <a:path extrusionOk="0" h="722629" w="1405255">
                  <a:moveTo>
                    <a:pt x="0" y="120396"/>
                  </a:moveTo>
                  <a:lnTo>
                    <a:pt x="9460" y="73509"/>
                  </a:lnTo>
                  <a:lnTo>
                    <a:pt x="35261" y="35242"/>
                  </a:lnTo>
                  <a:lnTo>
                    <a:pt x="73530" y="9453"/>
                  </a:lnTo>
                  <a:lnTo>
                    <a:pt x="120395" y="0"/>
                  </a:lnTo>
                  <a:lnTo>
                    <a:pt x="1284732" y="0"/>
                  </a:lnTo>
                  <a:lnTo>
                    <a:pt x="1331618" y="9453"/>
                  </a:lnTo>
                  <a:lnTo>
                    <a:pt x="1369885" y="35242"/>
                  </a:lnTo>
                  <a:lnTo>
                    <a:pt x="1395674" y="73509"/>
                  </a:lnTo>
                  <a:lnTo>
                    <a:pt x="1405127" y="120396"/>
                  </a:lnTo>
                  <a:lnTo>
                    <a:pt x="1405127" y="601980"/>
                  </a:lnTo>
                  <a:lnTo>
                    <a:pt x="1395674" y="648845"/>
                  </a:lnTo>
                  <a:lnTo>
                    <a:pt x="1369885" y="687114"/>
                  </a:lnTo>
                  <a:lnTo>
                    <a:pt x="1331618" y="712915"/>
                  </a:lnTo>
                  <a:lnTo>
                    <a:pt x="1284732" y="722376"/>
                  </a:lnTo>
                  <a:lnTo>
                    <a:pt x="120395" y="722376"/>
                  </a:lnTo>
                  <a:lnTo>
                    <a:pt x="73530" y="712915"/>
                  </a:lnTo>
                  <a:lnTo>
                    <a:pt x="35261" y="687114"/>
                  </a:lnTo>
                  <a:lnTo>
                    <a:pt x="9460" y="648845"/>
                  </a:lnTo>
                  <a:lnTo>
                    <a:pt x="0" y="601980"/>
                  </a:lnTo>
                  <a:lnTo>
                    <a:pt x="0" y="120396"/>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5" name="Google Shape;695;p75"/>
          <p:cNvSpPr txBox="1"/>
          <p:nvPr/>
        </p:nvSpPr>
        <p:spPr>
          <a:xfrm>
            <a:off x="1042831" y="3417989"/>
            <a:ext cx="1081500" cy="657900"/>
          </a:xfrm>
          <a:prstGeom prst="rect">
            <a:avLst/>
          </a:prstGeom>
          <a:noFill/>
          <a:ln>
            <a:noFill/>
          </a:ln>
        </p:spPr>
        <p:txBody>
          <a:bodyPr anchorCtr="0" anchor="t" bIns="0" lIns="0" spcFirstLastPara="1" rIns="0" wrap="square" tIns="11425">
            <a:spAutoFit/>
          </a:bodyPr>
          <a:lstStyle/>
          <a:p>
            <a:pPr indent="-58419" lvl="0" marL="70485" marR="5080" rtl="0" algn="l">
              <a:lnSpc>
                <a:spcPct val="100000"/>
              </a:lnSpc>
              <a:spcBef>
                <a:spcPts val="0"/>
              </a:spcBef>
              <a:spcAft>
                <a:spcPts val="0"/>
              </a:spcAft>
              <a:buNone/>
            </a:pPr>
            <a:r>
              <a:rPr lang="en-US" sz="1400">
                <a:solidFill>
                  <a:srgbClr val="FFFFFF"/>
                </a:solidFill>
                <a:latin typeface="Tahoma"/>
                <a:ea typeface="Tahoma"/>
                <a:cs typeface="Tahoma"/>
                <a:sym typeface="Tahoma"/>
              </a:rPr>
              <a:t>Quantitative -  </a:t>
            </a:r>
            <a:r>
              <a:rPr lang="en-US">
                <a:solidFill>
                  <a:srgbClr val="FFFFFF"/>
                </a:solidFill>
                <a:latin typeface="Tahoma"/>
                <a:ea typeface="Tahoma"/>
                <a:cs typeface="Tahoma"/>
                <a:sym typeface="Tahoma"/>
              </a:rPr>
              <a:t>Q</a:t>
            </a:r>
            <a:r>
              <a:rPr lang="en-US" sz="1400">
                <a:solidFill>
                  <a:srgbClr val="FFFFFF"/>
                </a:solidFill>
                <a:latin typeface="Tahoma"/>
                <a:ea typeface="Tahoma"/>
                <a:cs typeface="Tahoma"/>
                <a:sym typeface="Tahoma"/>
              </a:rPr>
              <a:t>uantitative</a:t>
            </a:r>
            <a:endParaRPr sz="1400">
              <a:latin typeface="Tahoma"/>
              <a:ea typeface="Tahoma"/>
              <a:cs typeface="Tahoma"/>
              <a:sym typeface="Tahoma"/>
            </a:endParaRPr>
          </a:p>
        </p:txBody>
      </p:sp>
      <p:grpSp>
        <p:nvGrpSpPr>
          <p:cNvPr id="696" name="Google Shape;696;p75"/>
          <p:cNvGrpSpPr/>
          <p:nvPr/>
        </p:nvGrpSpPr>
        <p:grpSpPr>
          <a:xfrm>
            <a:off x="1569720" y="2833115"/>
            <a:ext cx="3735704" cy="1277620"/>
            <a:chOff x="1569720" y="2833115"/>
            <a:chExt cx="3735704" cy="1277620"/>
          </a:xfrm>
        </p:grpSpPr>
        <p:sp>
          <p:nvSpPr>
            <p:cNvPr id="697" name="Google Shape;697;p75"/>
            <p:cNvSpPr/>
            <p:nvPr/>
          </p:nvSpPr>
          <p:spPr>
            <a:xfrm>
              <a:off x="1569720" y="2833115"/>
              <a:ext cx="3735704" cy="1277620"/>
            </a:xfrm>
            <a:custGeom>
              <a:rect b="b" l="l" r="r" t="t"/>
              <a:pathLst>
                <a:path extrusionOk="0" h="1277620" w="3735704">
                  <a:moveTo>
                    <a:pt x="3069971" y="477647"/>
                  </a:moveTo>
                  <a:lnTo>
                    <a:pt x="3038221" y="477647"/>
                  </a:lnTo>
                  <a:lnTo>
                    <a:pt x="3038221" y="283210"/>
                  </a:lnTo>
                  <a:lnTo>
                    <a:pt x="3038221" y="273431"/>
                  </a:lnTo>
                  <a:lnTo>
                    <a:pt x="3037586" y="272796"/>
                  </a:lnTo>
                  <a:lnTo>
                    <a:pt x="3037586" y="270510"/>
                  </a:lnTo>
                  <a:lnTo>
                    <a:pt x="3037586" y="0"/>
                  </a:lnTo>
                  <a:lnTo>
                    <a:pt x="3036697" y="0"/>
                  </a:lnTo>
                  <a:lnTo>
                    <a:pt x="3024886" y="0"/>
                  </a:lnTo>
                  <a:lnTo>
                    <a:pt x="3023997" y="0"/>
                  </a:lnTo>
                  <a:lnTo>
                    <a:pt x="3023997" y="270510"/>
                  </a:lnTo>
                  <a:lnTo>
                    <a:pt x="34544" y="270510"/>
                  </a:lnTo>
                  <a:lnTo>
                    <a:pt x="31750" y="273304"/>
                  </a:lnTo>
                  <a:lnTo>
                    <a:pt x="31750" y="477647"/>
                  </a:lnTo>
                  <a:lnTo>
                    <a:pt x="0" y="477647"/>
                  </a:lnTo>
                  <a:lnTo>
                    <a:pt x="38100" y="553847"/>
                  </a:lnTo>
                  <a:lnTo>
                    <a:pt x="69850" y="490347"/>
                  </a:lnTo>
                  <a:lnTo>
                    <a:pt x="76200" y="477647"/>
                  </a:lnTo>
                  <a:lnTo>
                    <a:pt x="44450" y="477647"/>
                  </a:lnTo>
                  <a:lnTo>
                    <a:pt x="44450" y="283210"/>
                  </a:lnTo>
                  <a:lnTo>
                    <a:pt x="3025521" y="283210"/>
                  </a:lnTo>
                  <a:lnTo>
                    <a:pt x="3025521" y="477647"/>
                  </a:lnTo>
                  <a:lnTo>
                    <a:pt x="2993771" y="477647"/>
                  </a:lnTo>
                  <a:lnTo>
                    <a:pt x="3031871" y="553847"/>
                  </a:lnTo>
                  <a:lnTo>
                    <a:pt x="3063621" y="490347"/>
                  </a:lnTo>
                  <a:lnTo>
                    <a:pt x="3069971" y="477647"/>
                  </a:lnTo>
                  <a:close/>
                </a:path>
                <a:path extrusionOk="0" h="1277620" w="3735704">
                  <a:moveTo>
                    <a:pt x="3735324" y="675132"/>
                  </a:moveTo>
                  <a:lnTo>
                    <a:pt x="3725862" y="628256"/>
                  </a:lnTo>
                  <a:lnTo>
                    <a:pt x="3700081" y="589978"/>
                  </a:lnTo>
                  <a:lnTo>
                    <a:pt x="3661803" y="564197"/>
                  </a:lnTo>
                  <a:lnTo>
                    <a:pt x="3614928" y="554736"/>
                  </a:lnTo>
                  <a:lnTo>
                    <a:pt x="2447544" y="554736"/>
                  </a:lnTo>
                  <a:lnTo>
                    <a:pt x="2400655" y="564197"/>
                  </a:lnTo>
                  <a:lnTo>
                    <a:pt x="2362377" y="589978"/>
                  </a:lnTo>
                  <a:lnTo>
                    <a:pt x="2336596" y="628256"/>
                  </a:lnTo>
                  <a:lnTo>
                    <a:pt x="2327148" y="675132"/>
                  </a:lnTo>
                  <a:lnTo>
                    <a:pt x="2327148" y="1156716"/>
                  </a:lnTo>
                  <a:lnTo>
                    <a:pt x="2336596" y="1203591"/>
                  </a:lnTo>
                  <a:lnTo>
                    <a:pt x="2362390" y="1241856"/>
                  </a:lnTo>
                  <a:lnTo>
                    <a:pt x="2400655" y="1267663"/>
                  </a:lnTo>
                  <a:lnTo>
                    <a:pt x="2447544" y="1277112"/>
                  </a:lnTo>
                  <a:lnTo>
                    <a:pt x="3614928" y="1277112"/>
                  </a:lnTo>
                  <a:lnTo>
                    <a:pt x="3661803" y="1267663"/>
                  </a:lnTo>
                  <a:lnTo>
                    <a:pt x="3700081" y="1241856"/>
                  </a:lnTo>
                  <a:lnTo>
                    <a:pt x="3725862" y="1203591"/>
                  </a:lnTo>
                  <a:lnTo>
                    <a:pt x="3735324" y="1156716"/>
                  </a:lnTo>
                  <a:lnTo>
                    <a:pt x="3735324" y="675132"/>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8" name="Google Shape;698;p75"/>
            <p:cNvSpPr/>
            <p:nvPr/>
          </p:nvSpPr>
          <p:spPr>
            <a:xfrm>
              <a:off x="3896868" y="3387852"/>
              <a:ext cx="1408430" cy="722630"/>
            </a:xfrm>
            <a:custGeom>
              <a:rect b="b" l="l" r="r" t="t"/>
              <a:pathLst>
                <a:path extrusionOk="0" h="722629" w="1408429">
                  <a:moveTo>
                    <a:pt x="0" y="120396"/>
                  </a:moveTo>
                  <a:lnTo>
                    <a:pt x="9453" y="73509"/>
                  </a:lnTo>
                  <a:lnTo>
                    <a:pt x="35242" y="35242"/>
                  </a:lnTo>
                  <a:lnTo>
                    <a:pt x="73509" y="9453"/>
                  </a:lnTo>
                  <a:lnTo>
                    <a:pt x="120396" y="0"/>
                  </a:lnTo>
                  <a:lnTo>
                    <a:pt x="1287780" y="0"/>
                  </a:lnTo>
                  <a:lnTo>
                    <a:pt x="1334666" y="9453"/>
                  </a:lnTo>
                  <a:lnTo>
                    <a:pt x="1372933" y="35242"/>
                  </a:lnTo>
                  <a:lnTo>
                    <a:pt x="1398722" y="73509"/>
                  </a:lnTo>
                  <a:lnTo>
                    <a:pt x="1408176" y="120396"/>
                  </a:lnTo>
                  <a:lnTo>
                    <a:pt x="1408176" y="601980"/>
                  </a:lnTo>
                  <a:lnTo>
                    <a:pt x="1398722" y="648845"/>
                  </a:lnTo>
                  <a:lnTo>
                    <a:pt x="1372933" y="687114"/>
                  </a:lnTo>
                  <a:lnTo>
                    <a:pt x="1334666" y="712915"/>
                  </a:lnTo>
                  <a:lnTo>
                    <a:pt x="1287780" y="722376"/>
                  </a:lnTo>
                  <a:lnTo>
                    <a:pt x="120396" y="722376"/>
                  </a:lnTo>
                  <a:lnTo>
                    <a:pt x="73509" y="712915"/>
                  </a:lnTo>
                  <a:lnTo>
                    <a:pt x="35242" y="687114"/>
                  </a:lnTo>
                  <a:lnTo>
                    <a:pt x="9453" y="648845"/>
                  </a:lnTo>
                  <a:lnTo>
                    <a:pt x="0" y="601980"/>
                  </a:lnTo>
                  <a:lnTo>
                    <a:pt x="0" y="120396"/>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9" name="Google Shape;699;p75"/>
          <p:cNvSpPr txBox="1"/>
          <p:nvPr/>
        </p:nvSpPr>
        <p:spPr>
          <a:xfrm>
            <a:off x="4060697" y="3418001"/>
            <a:ext cx="1081500" cy="657900"/>
          </a:xfrm>
          <a:prstGeom prst="rect">
            <a:avLst/>
          </a:prstGeom>
          <a:noFill/>
          <a:ln>
            <a:noFill/>
          </a:ln>
        </p:spPr>
        <p:txBody>
          <a:bodyPr anchorCtr="0" anchor="t" bIns="0" lIns="0" spcFirstLastPara="1" rIns="0" wrap="square" tIns="11425">
            <a:spAutoFit/>
          </a:bodyPr>
          <a:lstStyle/>
          <a:p>
            <a:pPr indent="-82550" lvl="0" marL="94615" marR="5080" rtl="0" algn="l">
              <a:lnSpc>
                <a:spcPct val="100000"/>
              </a:lnSpc>
              <a:spcBef>
                <a:spcPts val="0"/>
              </a:spcBef>
              <a:spcAft>
                <a:spcPts val="0"/>
              </a:spcAft>
              <a:buNone/>
            </a:pPr>
            <a:r>
              <a:rPr lang="en-US" sz="1400">
                <a:solidFill>
                  <a:srgbClr val="FFFFFF"/>
                </a:solidFill>
                <a:latin typeface="Tahoma"/>
                <a:ea typeface="Tahoma"/>
                <a:cs typeface="Tahoma"/>
                <a:sym typeface="Tahoma"/>
              </a:rPr>
              <a:t>Quantitative -  Categorical</a:t>
            </a:r>
            <a:endParaRPr sz="1400">
              <a:latin typeface="Tahoma"/>
              <a:ea typeface="Tahoma"/>
              <a:cs typeface="Tahoma"/>
              <a:sym typeface="Tahoma"/>
            </a:endParaRPr>
          </a:p>
        </p:txBody>
      </p:sp>
      <p:grpSp>
        <p:nvGrpSpPr>
          <p:cNvPr id="700" name="Google Shape;700;p75"/>
          <p:cNvGrpSpPr/>
          <p:nvPr/>
        </p:nvGrpSpPr>
        <p:grpSpPr>
          <a:xfrm>
            <a:off x="6890004" y="3387852"/>
            <a:ext cx="1408430" cy="722630"/>
            <a:chOff x="6890004" y="3387852"/>
            <a:chExt cx="1408430" cy="722630"/>
          </a:xfrm>
        </p:grpSpPr>
        <p:sp>
          <p:nvSpPr>
            <p:cNvPr id="701" name="Google Shape;701;p75"/>
            <p:cNvSpPr/>
            <p:nvPr/>
          </p:nvSpPr>
          <p:spPr>
            <a:xfrm>
              <a:off x="6890004" y="3387852"/>
              <a:ext cx="1408430" cy="722630"/>
            </a:xfrm>
            <a:custGeom>
              <a:rect b="b" l="l" r="r" t="t"/>
              <a:pathLst>
                <a:path extrusionOk="0" h="722629" w="1408429">
                  <a:moveTo>
                    <a:pt x="1287779" y="0"/>
                  </a:moveTo>
                  <a:lnTo>
                    <a:pt x="120396" y="0"/>
                  </a:lnTo>
                  <a:lnTo>
                    <a:pt x="73509" y="9453"/>
                  </a:lnTo>
                  <a:lnTo>
                    <a:pt x="35242" y="35242"/>
                  </a:lnTo>
                  <a:lnTo>
                    <a:pt x="9453" y="73509"/>
                  </a:lnTo>
                  <a:lnTo>
                    <a:pt x="0" y="120396"/>
                  </a:lnTo>
                  <a:lnTo>
                    <a:pt x="0" y="601980"/>
                  </a:lnTo>
                  <a:lnTo>
                    <a:pt x="9453" y="648845"/>
                  </a:lnTo>
                  <a:lnTo>
                    <a:pt x="35242" y="687114"/>
                  </a:lnTo>
                  <a:lnTo>
                    <a:pt x="73509" y="712915"/>
                  </a:lnTo>
                  <a:lnTo>
                    <a:pt x="120396" y="722376"/>
                  </a:lnTo>
                  <a:lnTo>
                    <a:pt x="1287779" y="722376"/>
                  </a:lnTo>
                  <a:lnTo>
                    <a:pt x="1334666" y="712915"/>
                  </a:lnTo>
                  <a:lnTo>
                    <a:pt x="1372933" y="687114"/>
                  </a:lnTo>
                  <a:lnTo>
                    <a:pt x="1398722" y="648845"/>
                  </a:lnTo>
                  <a:lnTo>
                    <a:pt x="1408176" y="601980"/>
                  </a:lnTo>
                  <a:lnTo>
                    <a:pt x="1408176" y="120396"/>
                  </a:lnTo>
                  <a:lnTo>
                    <a:pt x="1398722" y="73509"/>
                  </a:lnTo>
                  <a:lnTo>
                    <a:pt x="1372933" y="35242"/>
                  </a:lnTo>
                  <a:lnTo>
                    <a:pt x="1334666" y="9453"/>
                  </a:lnTo>
                  <a:lnTo>
                    <a:pt x="1287779" y="0"/>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2" name="Google Shape;702;p75"/>
            <p:cNvSpPr/>
            <p:nvPr/>
          </p:nvSpPr>
          <p:spPr>
            <a:xfrm>
              <a:off x="6890004" y="3387852"/>
              <a:ext cx="1408430" cy="722630"/>
            </a:xfrm>
            <a:custGeom>
              <a:rect b="b" l="l" r="r" t="t"/>
              <a:pathLst>
                <a:path extrusionOk="0" h="722629" w="1408429">
                  <a:moveTo>
                    <a:pt x="0" y="120396"/>
                  </a:moveTo>
                  <a:lnTo>
                    <a:pt x="9453" y="73509"/>
                  </a:lnTo>
                  <a:lnTo>
                    <a:pt x="35242" y="35242"/>
                  </a:lnTo>
                  <a:lnTo>
                    <a:pt x="73509" y="9453"/>
                  </a:lnTo>
                  <a:lnTo>
                    <a:pt x="120396" y="0"/>
                  </a:lnTo>
                  <a:lnTo>
                    <a:pt x="1287779" y="0"/>
                  </a:lnTo>
                  <a:lnTo>
                    <a:pt x="1334666" y="9453"/>
                  </a:lnTo>
                  <a:lnTo>
                    <a:pt x="1372933" y="35242"/>
                  </a:lnTo>
                  <a:lnTo>
                    <a:pt x="1398722" y="73509"/>
                  </a:lnTo>
                  <a:lnTo>
                    <a:pt x="1408176" y="120396"/>
                  </a:lnTo>
                  <a:lnTo>
                    <a:pt x="1408176" y="601980"/>
                  </a:lnTo>
                  <a:lnTo>
                    <a:pt x="1398722" y="648845"/>
                  </a:lnTo>
                  <a:lnTo>
                    <a:pt x="1372933" y="687114"/>
                  </a:lnTo>
                  <a:lnTo>
                    <a:pt x="1334666" y="712915"/>
                  </a:lnTo>
                  <a:lnTo>
                    <a:pt x="1287779" y="722376"/>
                  </a:lnTo>
                  <a:lnTo>
                    <a:pt x="120396" y="722376"/>
                  </a:lnTo>
                  <a:lnTo>
                    <a:pt x="73509" y="712915"/>
                  </a:lnTo>
                  <a:lnTo>
                    <a:pt x="35242" y="687114"/>
                  </a:lnTo>
                  <a:lnTo>
                    <a:pt x="9453" y="648845"/>
                  </a:lnTo>
                  <a:lnTo>
                    <a:pt x="0" y="601980"/>
                  </a:lnTo>
                  <a:lnTo>
                    <a:pt x="0" y="120396"/>
                  </a:lnTo>
                  <a:close/>
                </a:path>
              </a:pathLst>
            </a:custGeom>
            <a:noFill/>
            <a:ln cap="flat" cmpd="sng" w="9525">
              <a:solidFill>
                <a:srgbClr val="3B78D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03" name="Google Shape;703;p75"/>
          <p:cNvSpPr txBox="1"/>
          <p:nvPr/>
        </p:nvSpPr>
        <p:spPr>
          <a:xfrm>
            <a:off x="7078471" y="3521201"/>
            <a:ext cx="1029969" cy="451484"/>
          </a:xfrm>
          <a:prstGeom prst="rect">
            <a:avLst/>
          </a:prstGeom>
          <a:noFill/>
          <a:ln>
            <a:noFill/>
          </a:ln>
        </p:spPr>
        <p:txBody>
          <a:bodyPr anchorCtr="0" anchor="t" bIns="0" lIns="0" spcFirstLastPara="1" rIns="0" wrap="square" tIns="11425">
            <a:spAutoFit/>
          </a:bodyPr>
          <a:lstStyle/>
          <a:p>
            <a:pPr indent="-58419" lvl="0" marL="70485" marR="5080" rtl="0" algn="l">
              <a:lnSpc>
                <a:spcPct val="100000"/>
              </a:lnSpc>
              <a:spcBef>
                <a:spcPts val="0"/>
              </a:spcBef>
              <a:spcAft>
                <a:spcPts val="0"/>
              </a:spcAft>
              <a:buNone/>
            </a:pPr>
            <a:r>
              <a:rPr lang="en-US" sz="1400">
                <a:solidFill>
                  <a:srgbClr val="FFFFFF"/>
                </a:solidFill>
                <a:latin typeface="Tahoma"/>
                <a:ea typeface="Tahoma"/>
                <a:cs typeface="Tahoma"/>
                <a:sym typeface="Tahoma"/>
              </a:rPr>
              <a:t>Categorical -  Categorical</a:t>
            </a:r>
            <a:endParaRPr sz="1400">
              <a:latin typeface="Tahoma"/>
              <a:ea typeface="Tahoma"/>
              <a:cs typeface="Tahoma"/>
              <a:sym typeface="Tahoma"/>
            </a:endParaRPr>
          </a:p>
        </p:txBody>
      </p:sp>
      <p:sp>
        <p:nvSpPr>
          <p:cNvPr id="704" name="Google Shape;704;p75"/>
          <p:cNvSpPr/>
          <p:nvPr/>
        </p:nvSpPr>
        <p:spPr>
          <a:xfrm>
            <a:off x="4594605" y="2833116"/>
            <a:ext cx="3037205" cy="554355"/>
          </a:xfrm>
          <a:custGeom>
            <a:rect b="b" l="l" r="r" t="t"/>
            <a:pathLst>
              <a:path extrusionOk="0" h="554354" w="3037204">
                <a:moveTo>
                  <a:pt x="2992247" y="477646"/>
                </a:moveTo>
                <a:lnTo>
                  <a:pt x="2960497" y="477646"/>
                </a:lnTo>
                <a:lnTo>
                  <a:pt x="2998597" y="553846"/>
                </a:lnTo>
                <a:lnTo>
                  <a:pt x="3030347" y="490346"/>
                </a:lnTo>
                <a:lnTo>
                  <a:pt x="2992247" y="490346"/>
                </a:lnTo>
                <a:lnTo>
                  <a:pt x="2992247" y="477646"/>
                </a:lnTo>
                <a:close/>
              </a:path>
              <a:path extrusionOk="0" h="554354" w="3037204">
                <a:moveTo>
                  <a:pt x="2992247" y="276859"/>
                </a:moveTo>
                <a:lnTo>
                  <a:pt x="2992247" y="490346"/>
                </a:lnTo>
                <a:lnTo>
                  <a:pt x="3004947" y="490346"/>
                </a:lnTo>
                <a:lnTo>
                  <a:pt x="3004947" y="283209"/>
                </a:lnTo>
                <a:lnTo>
                  <a:pt x="2998597" y="283209"/>
                </a:lnTo>
                <a:lnTo>
                  <a:pt x="2992247" y="276859"/>
                </a:lnTo>
                <a:close/>
              </a:path>
              <a:path extrusionOk="0" h="554354" w="3037204">
                <a:moveTo>
                  <a:pt x="3036697" y="477646"/>
                </a:moveTo>
                <a:lnTo>
                  <a:pt x="3004947" y="477646"/>
                </a:lnTo>
                <a:lnTo>
                  <a:pt x="3004947" y="490346"/>
                </a:lnTo>
                <a:lnTo>
                  <a:pt x="3030347" y="490346"/>
                </a:lnTo>
                <a:lnTo>
                  <a:pt x="3036697" y="477646"/>
                </a:lnTo>
                <a:close/>
              </a:path>
              <a:path extrusionOk="0" h="554354" w="3037204">
                <a:moveTo>
                  <a:pt x="12700" y="0"/>
                </a:moveTo>
                <a:lnTo>
                  <a:pt x="0" y="0"/>
                </a:lnTo>
                <a:lnTo>
                  <a:pt x="0" y="280415"/>
                </a:lnTo>
                <a:lnTo>
                  <a:pt x="2794" y="283209"/>
                </a:lnTo>
                <a:lnTo>
                  <a:pt x="2992247" y="283209"/>
                </a:lnTo>
                <a:lnTo>
                  <a:pt x="2992247" y="276859"/>
                </a:lnTo>
                <a:lnTo>
                  <a:pt x="12700" y="276859"/>
                </a:lnTo>
                <a:lnTo>
                  <a:pt x="6350" y="270509"/>
                </a:lnTo>
                <a:lnTo>
                  <a:pt x="12700" y="270509"/>
                </a:lnTo>
                <a:lnTo>
                  <a:pt x="12700" y="0"/>
                </a:lnTo>
                <a:close/>
              </a:path>
              <a:path extrusionOk="0" h="554354" w="3037204">
                <a:moveTo>
                  <a:pt x="3002026" y="270509"/>
                </a:moveTo>
                <a:lnTo>
                  <a:pt x="12700" y="270509"/>
                </a:lnTo>
                <a:lnTo>
                  <a:pt x="12700" y="276859"/>
                </a:lnTo>
                <a:lnTo>
                  <a:pt x="2992247" y="276859"/>
                </a:lnTo>
                <a:lnTo>
                  <a:pt x="2998597" y="283209"/>
                </a:lnTo>
                <a:lnTo>
                  <a:pt x="3004947" y="283209"/>
                </a:lnTo>
                <a:lnTo>
                  <a:pt x="3004947" y="273303"/>
                </a:lnTo>
                <a:lnTo>
                  <a:pt x="3002026" y="270509"/>
                </a:lnTo>
                <a:close/>
              </a:path>
              <a:path extrusionOk="0" h="554354" w="3037204">
                <a:moveTo>
                  <a:pt x="12700" y="270509"/>
                </a:moveTo>
                <a:lnTo>
                  <a:pt x="6350" y="270509"/>
                </a:lnTo>
                <a:lnTo>
                  <a:pt x="12700" y="276859"/>
                </a:lnTo>
                <a:lnTo>
                  <a:pt x="12700" y="270509"/>
                </a:lnTo>
                <a:close/>
              </a:path>
            </a:pathLst>
          </a:custGeom>
          <a:solidFill>
            <a:srgbClr val="3B78D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5" name="Google Shape;705;p7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500887" y="512191"/>
            <a:ext cx="226568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0" i="0" lang="en-US" sz="2800" u="none" cap="none" strike="noStrike">
                <a:latin typeface="Tahoma"/>
                <a:ea typeface="Tahoma"/>
                <a:cs typeface="Tahoma"/>
                <a:sym typeface="Tahoma"/>
              </a:rPr>
              <a:t>Read the data</a:t>
            </a:r>
            <a:endParaRPr b="0" i="0" sz="2800" u="none" cap="none" strike="noStrike">
              <a:latin typeface="Tahoma"/>
              <a:ea typeface="Tahoma"/>
              <a:cs typeface="Tahoma"/>
              <a:sym typeface="Tahoma"/>
            </a:endParaRPr>
          </a:p>
        </p:txBody>
      </p:sp>
      <p:sp>
        <p:nvSpPr>
          <p:cNvPr id="110" name="Google Shape;110;p22"/>
          <p:cNvSpPr txBox="1"/>
          <p:nvPr/>
        </p:nvSpPr>
        <p:spPr>
          <a:xfrm>
            <a:off x="500887" y="1660347"/>
            <a:ext cx="43427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800" u="none" cap="none" strike="noStrike">
                <a:solidFill>
                  <a:srgbClr val="585858"/>
                </a:solidFill>
                <a:latin typeface="Tahoma"/>
                <a:ea typeface="Tahoma"/>
                <a:cs typeface="Tahoma"/>
                <a:sym typeface="Tahoma"/>
              </a:rPr>
              <a:t>Load the ‘mpg’ dataset for further analysis.</a:t>
            </a:r>
            <a:endParaRPr b="0" i="0" sz="1800" u="none" cap="none" strike="noStrike">
              <a:latin typeface="Tahoma"/>
              <a:ea typeface="Tahoma"/>
              <a:cs typeface="Tahoma"/>
              <a:sym typeface="Tahoma"/>
            </a:endParaRPr>
          </a:p>
        </p:txBody>
      </p:sp>
      <p:grpSp>
        <p:nvGrpSpPr>
          <p:cNvPr id="111" name="Google Shape;111;p22"/>
          <p:cNvGrpSpPr/>
          <p:nvPr/>
        </p:nvGrpSpPr>
        <p:grpSpPr>
          <a:xfrm>
            <a:off x="2388107" y="2543555"/>
            <a:ext cx="3801110" cy="582295"/>
            <a:chOff x="2388107" y="2543555"/>
            <a:chExt cx="3801110" cy="582295"/>
          </a:xfrm>
        </p:grpSpPr>
        <p:pic>
          <p:nvPicPr>
            <p:cNvPr id="112" name="Google Shape;112;p22"/>
            <p:cNvPicPr preferRelativeResize="0"/>
            <p:nvPr/>
          </p:nvPicPr>
          <p:blipFill rotWithShape="1">
            <a:blip r:embed="rId3">
              <a:alphaModFix/>
            </a:blip>
            <a:srcRect b="0" l="0" r="0" t="0"/>
            <a:stretch/>
          </p:blipFill>
          <p:spPr>
            <a:xfrm>
              <a:off x="2456299" y="2662732"/>
              <a:ext cx="3728092" cy="382016"/>
            </a:xfrm>
            <a:prstGeom prst="rect">
              <a:avLst/>
            </a:prstGeom>
            <a:noFill/>
            <a:ln>
              <a:noFill/>
            </a:ln>
          </p:spPr>
        </p:pic>
        <p:sp>
          <p:nvSpPr>
            <p:cNvPr id="113" name="Google Shape;113;p22"/>
            <p:cNvSpPr/>
            <p:nvPr/>
          </p:nvSpPr>
          <p:spPr>
            <a:xfrm>
              <a:off x="2388107" y="2543555"/>
              <a:ext cx="3801110" cy="582295"/>
            </a:xfrm>
            <a:custGeom>
              <a:rect b="b" l="l" r="r" t="t"/>
              <a:pathLst>
                <a:path extrusionOk="0" h="582294" w="3801110">
                  <a:moveTo>
                    <a:pt x="0" y="582168"/>
                  </a:moveTo>
                  <a:lnTo>
                    <a:pt x="3800855" y="582168"/>
                  </a:lnTo>
                  <a:lnTo>
                    <a:pt x="3800855" y="0"/>
                  </a:lnTo>
                  <a:lnTo>
                    <a:pt x="0" y="0"/>
                  </a:lnTo>
                  <a:lnTo>
                    <a:pt x="0" y="58216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4" name="Google Shape;114;p2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6"/>
          <p:cNvSpPr txBox="1"/>
          <p:nvPr>
            <p:ph type="title"/>
          </p:nvPr>
        </p:nvSpPr>
        <p:spPr>
          <a:xfrm>
            <a:off x="390550" y="2240356"/>
            <a:ext cx="6579300" cy="12456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4000">
                <a:solidFill>
                  <a:srgbClr val="000000"/>
                </a:solidFill>
              </a:rPr>
              <a:t>Quantitative and Quantitative</a:t>
            </a:r>
            <a:endParaRPr sz="4000"/>
          </a:p>
        </p:txBody>
      </p:sp>
      <p:sp>
        <p:nvSpPr>
          <p:cNvPr id="711" name="Google Shape;711;p7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7"/>
          <p:cNvSpPr txBox="1"/>
          <p:nvPr>
            <p:ph type="title"/>
          </p:nvPr>
        </p:nvSpPr>
        <p:spPr>
          <a:xfrm>
            <a:off x="500887" y="512191"/>
            <a:ext cx="45390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Quantitative and quantitative</a:t>
            </a:r>
            <a:endParaRPr sz="2800"/>
          </a:p>
        </p:txBody>
      </p:sp>
      <p:sp>
        <p:nvSpPr>
          <p:cNvPr id="717" name="Google Shape;717;p7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718" name="Google Shape;718;p77"/>
          <p:cNvSpPr txBox="1"/>
          <p:nvPr/>
        </p:nvSpPr>
        <p:spPr>
          <a:xfrm>
            <a:off x="628904" y="1645107"/>
            <a:ext cx="8113395" cy="2357120"/>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Quantitative and quantitative analysis represents the relationship between</a:t>
            </a:r>
            <a:endParaRPr sz="1800">
              <a:latin typeface="Tahoma"/>
              <a:ea typeface="Tahoma"/>
              <a:cs typeface="Tahoma"/>
              <a:sym typeface="Tahoma"/>
            </a:endParaRPr>
          </a:p>
          <a:p>
            <a:pPr indent="0" lvl="0" marL="341630" marR="0" rtl="0" algn="l">
              <a:lnSpc>
                <a:spcPct val="100000"/>
              </a:lnSpc>
              <a:spcBef>
                <a:spcPts val="5"/>
              </a:spcBef>
              <a:spcAft>
                <a:spcPts val="0"/>
              </a:spcAft>
              <a:buNone/>
            </a:pPr>
            <a:r>
              <a:rPr lang="en-US" sz="1800">
                <a:solidFill>
                  <a:srgbClr val="585858"/>
                </a:solidFill>
                <a:latin typeface="Tahoma"/>
                <a:ea typeface="Tahoma"/>
                <a:cs typeface="Tahoma"/>
                <a:sym typeface="Tahoma"/>
              </a:rPr>
              <a:t>two numeric variables</a:t>
            </a:r>
            <a:endParaRPr sz="1800">
              <a:latin typeface="Tahoma"/>
              <a:ea typeface="Tahoma"/>
              <a:cs typeface="Tahoma"/>
              <a:sym typeface="Tahoma"/>
            </a:endParaRPr>
          </a:p>
          <a:p>
            <a:pPr indent="0" lvl="0" marL="0" marR="0" rtl="0" algn="l">
              <a:lnSpc>
                <a:spcPct val="100000"/>
              </a:lnSpc>
              <a:spcBef>
                <a:spcPts val="30"/>
              </a:spcBef>
              <a:spcAft>
                <a:spcPts val="0"/>
              </a:spcAft>
              <a:buNone/>
            </a:pPr>
            <a:r>
              <a:t/>
            </a:r>
            <a:endParaRPr sz="2600">
              <a:latin typeface="Tahoma"/>
              <a:ea typeface="Tahoma"/>
              <a:cs typeface="Tahoma"/>
              <a:sym typeface="Tahoma"/>
            </a:endParaRPr>
          </a:p>
          <a:p>
            <a:pPr indent="-329565" lvl="0" marL="341630" marR="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Following graphs can be used for quantitative data:</a:t>
            </a:r>
            <a:endParaRPr sz="1800">
              <a:latin typeface="Tahoma"/>
              <a:ea typeface="Tahoma"/>
              <a:cs typeface="Tahoma"/>
              <a:sym typeface="Tahoma"/>
            </a:endParaRPr>
          </a:p>
          <a:p>
            <a:pPr indent="-329565" lvl="1" marL="798830" marR="0" rtl="0" algn="l">
              <a:lnSpc>
                <a:spcPct val="100000"/>
              </a:lnSpc>
              <a:spcBef>
                <a:spcPts val="1019"/>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Line plot</a:t>
            </a:r>
            <a:endParaRPr b="0" i="0" sz="1600" u="none" cap="none" strike="noStrike">
              <a:latin typeface="Tahoma"/>
              <a:ea typeface="Tahoma"/>
              <a:cs typeface="Tahoma"/>
              <a:sym typeface="Tahoma"/>
            </a:endParaRPr>
          </a:p>
          <a:p>
            <a:pPr indent="-329565" lvl="1" marL="798830" marR="0" rtl="0" algn="l">
              <a:lnSpc>
                <a:spcPct val="100000"/>
              </a:lnSpc>
              <a:spcBef>
                <a:spcPts val="960"/>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Scatter plot</a:t>
            </a:r>
            <a:endParaRPr b="0" i="0" sz="1600" u="none" cap="none" strike="noStrike">
              <a:latin typeface="Tahoma"/>
              <a:ea typeface="Tahoma"/>
              <a:cs typeface="Tahoma"/>
              <a:sym typeface="Tahoma"/>
            </a:endParaRPr>
          </a:p>
          <a:p>
            <a:pPr indent="-329565" lvl="1" marL="798830" marR="0" rtl="0" algn="l">
              <a:lnSpc>
                <a:spcPct val="100000"/>
              </a:lnSpc>
              <a:spcBef>
                <a:spcPts val="960"/>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Heatmap</a:t>
            </a:r>
            <a:endParaRPr b="0" i="0" sz="1600" u="none" cap="none" strike="noStrike">
              <a:latin typeface="Tahoma"/>
              <a:ea typeface="Tahoma"/>
              <a:cs typeface="Tahoma"/>
              <a:sym typeface="Tahoma"/>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8"/>
          <p:cNvSpPr txBox="1"/>
          <p:nvPr/>
        </p:nvSpPr>
        <p:spPr>
          <a:xfrm>
            <a:off x="500887" y="512191"/>
            <a:ext cx="453898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Quantitative and quantitative</a:t>
            </a:r>
            <a:endParaRPr sz="2800">
              <a:latin typeface="Tahoma"/>
              <a:ea typeface="Tahoma"/>
              <a:cs typeface="Tahoma"/>
              <a:sym typeface="Tahoma"/>
            </a:endParaRPr>
          </a:p>
        </p:txBody>
      </p:sp>
      <p:sp>
        <p:nvSpPr>
          <p:cNvPr id="724" name="Google Shape;724;p78"/>
          <p:cNvSpPr txBox="1"/>
          <p:nvPr/>
        </p:nvSpPr>
        <p:spPr>
          <a:xfrm>
            <a:off x="500887" y="1279652"/>
            <a:ext cx="72878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Now let’s take a look at relationship between monthly and total charges.</a:t>
            </a:r>
            <a:endParaRPr sz="1800">
              <a:latin typeface="Tahoma"/>
              <a:ea typeface="Tahoma"/>
              <a:cs typeface="Tahoma"/>
              <a:sym typeface="Tahoma"/>
            </a:endParaRPr>
          </a:p>
        </p:txBody>
      </p:sp>
      <p:grpSp>
        <p:nvGrpSpPr>
          <p:cNvPr id="725" name="Google Shape;725;p78"/>
          <p:cNvGrpSpPr/>
          <p:nvPr/>
        </p:nvGrpSpPr>
        <p:grpSpPr>
          <a:xfrm>
            <a:off x="1482852" y="1677923"/>
            <a:ext cx="6175375" cy="3152140"/>
            <a:chOff x="1482852" y="1677923"/>
            <a:chExt cx="6175375" cy="3152140"/>
          </a:xfrm>
        </p:grpSpPr>
        <p:pic>
          <p:nvPicPr>
            <p:cNvPr id="726" name="Google Shape;726;p78"/>
            <p:cNvPicPr preferRelativeResize="0"/>
            <p:nvPr/>
          </p:nvPicPr>
          <p:blipFill rotWithShape="1">
            <a:blip r:embed="rId3">
              <a:alphaModFix/>
            </a:blip>
            <a:srcRect b="0" l="0" r="0" t="0"/>
            <a:stretch/>
          </p:blipFill>
          <p:spPr>
            <a:xfrm>
              <a:off x="1535534" y="1743962"/>
              <a:ext cx="6117993" cy="3019554"/>
            </a:xfrm>
            <a:prstGeom prst="rect">
              <a:avLst/>
            </a:prstGeom>
            <a:noFill/>
            <a:ln>
              <a:noFill/>
            </a:ln>
          </p:spPr>
        </p:pic>
        <p:sp>
          <p:nvSpPr>
            <p:cNvPr id="727" name="Google Shape;727;p78"/>
            <p:cNvSpPr/>
            <p:nvPr/>
          </p:nvSpPr>
          <p:spPr>
            <a:xfrm>
              <a:off x="1482852" y="1677923"/>
              <a:ext cx="6175375" cy="3152140"/>
            </a:xfrm>
            <a:custGeom>
              <a:rect b="b" l="l" r="r" t="t"/>
              <a:pathLst>
                <a:path extrusionOk="0" h="3152140" w="6175375">
                  <a:moveTo>
                    <a:pt x="0" y="3151632"/>
                  </a:moveTo>
                  <a:lnTo>
                    <a:pt x="6175248" y="3151632"/>
                  </a:lnTo>
                  <a:lnTo>
                    <a:pt x="6175248" y="0"/>
                  </a:lnTo>
                  <a:lnTo>
                    <a:pt x="0" y="0"/>
                  </a:lnTo>
                  <a:lnTo>
                    <a:pt x="0" y="315163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28" name="Google Shape;728;p7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79"/>
          <p:cNvSpPr txBox="1"/>
          <p:nvPr>
            <p:ph type="title"/>
          </p:nvPr>
        </p:nvSpPr>
        <p:spPr>
          <a:xfrm>
            <a:off x="500887" y="512191"/>
            <a:ext cx="45390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Quantitative and quantitative</a:t>
            </a:r>
            <a:endParaRPr sz="2800"/>
          </a:p>
        </p:txBody>
      </p:sp>
      <p:sp>
        <p:nvSpPr>
          <p:cNvPr id="734" name="Google Shape;734;p79"/>
          <p:cNvSpPr txBox="1"/>
          <p:nvPr/>
        </p:nvSpPr>
        <p:spPr>
          <a:xfrm>
            <a:off x="500887" y="4237431"/>
            <a:ext cx="824738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We	observe	that	the	total	charges	increase	as	the	monthly</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solidFill>
                  <a:srgbClr val="585858"/>
                </a:solidFill>
                <a:latin typeface="Tahoma"/>
                <a:ea typeface="Tahoma"/>
                <a:cs typeface="Tahoma"/>
                <a:sym typeface="Tahoma"/>
              </a:rPr>
              <a:t>charges for customer service increases.</a:t>
            </a:r>
            <a:endParaRPr sz="1800">
              <a:latin typeface="Tahoma"/>
              <a:ea typeface="Tahoma"/>
              <a:cs typeface="Tahoma"/>
              <a:sym typeface="Tahoma"/>
            </a:endParaRPr>
          </a:p>
        </p:txBody>
      </p:sp>
      <p:grpSp>
        <p:nvGrpSpPr>
          <p:cNvPr id="735" name="Google Shape;735;p79"/>
          <p:cNvGrpSpPr/>
          <p:nvPr/>
        </p:nvGrpSpPr>
        <p:grpSpPr>
          <a:xfrm>
            <a:off x="2613660" y="1263395"/>
            <a:ext cx="3916679" cy="2737485"/>
            <a:chOff x="2613660" y="1263395"/>
            <a:chExt cx="3916679" cy="2737485"/>
          </a:xfrm>
        </p:grpSpPr>
        <p:pic>
          <p:nvPicPr>
            <p:cNvPr id="736" name="Google Shape;736;p79"/>
            <p:cNvPicPr preferRelativeResize="0"/>
            <p:nvPr/>
          </p:nvPicPr>
          <p:blipFill rotWithShape="1">
            <a:blip r:embed="rId3">
              <a:alphaModFix/>
            </a:blip>
            <a:srcRect b="0" l="0" r="0" t="0"/>
            <a:stretch/>
          </p:blipFill>
          <p:spPr>
            <a:xfrm>
              <a:off x="2677139" y="1336657"/>
              <a:ext cx="3770084" cy="2600393"/>
            </a:xfrm>
            <a:prstGeom prst="rect">
              <a:avLst/>
            </a:prstGeom>
            <a:noFill/>
            <a:ln>
              <a:noFill/>
            </a:ln>
          </p:spPr>
        </p:pic>
        <p:sp>
          <p:nvSpPr>
            <p:cNvPr id="737" name="Google Shape;737;p79"/>
            <p:cNvSpPr/>
            <p:nvPr/>
          </p:nvSpPr>
          <p:spPr>
            <a:xfrm>
              <a:off x="2613660" y="1263395"/>
              <a:ext cx="3916679" cy="2737485"/>
            </a:xfrm>
            <a:custGeom>
              <a:rect b="b" l="l" r="r" t="t"/>
              <a:pathLst>
                <a:path extrusionOk="0" h="2737485" w="3916679">
                  <a:moveTo>
                    <a:pt x="0" y="2737104"/>
                  </a:moveTo>
                  <a:lnTo>
                    <a:pt x="3916680" y="2737104"/>
                  </a:lnTo>
                  <a:lnTo>
                    <a:pt x="3916680" y="0"/>
                  </a:lnTo>
                  <a:lnTo>
                    <a:pt x="0" y="0"/>
                  </a:lnTo>
                  <a:lnTo>
                    <a:pt x="0" y="273710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38" name="Google Shape;738;p7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0"/>
          <p:cNvSpPr txBox="1"/>
          <p:nvPr>
            <p:ph type="title"/>
          </p:nvPr>
        </p:nvSpPr>
        <p:spPr>
          <a:xfrm>
            <a:off x="500887" y="512191"/>
            <a:ext cx="5971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Correlation between numeric features</a:t>
            </a:r>
            <a:endParaRPr sz="2800"/>
          </a:p>
        </p:txBody>
      </p:sp>
      <p:sp>
        <p:nvSpPr>
          <p:cNvPr id="744" name="Google Shape;744;p80"/>
          <p:cNvSpPr txBox="1"/>
          <p:nvPr/>
        </p:nvSpPr>
        <p:spPr>
          <a:xfrm>
            <a:off x="500887" y="1645107"/>
            <a:ext cx="824484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We will see the correlation between customer’s tenure, monthly charges, and</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solidFill>
                  <a:srgbClr val="585858"/>
                </a:solidFill>
                <a:latin typeface="Tahoma"/>
                <a:ea typeface="Tahoma"/>
                <a:cs typeface="Tahoma"/>
                <a:sym typeface="Tahoma"/>
              </a:rPr>
              <a:t>total charges.</a:t>
            </a:r>
            <a:endParaRPr sz="1800">
              <a:latin typeface="Tahoma"/>
              <a:ea typeface="Tahoma"/>
              <a:cs typeface="Tahoma"/>
              <a:sym typeface="Tahoma"/>
            </a:endParaRPr>
          </a:p>
        </p:txBody>
      </p:sp>
      <p:grpSp>
        <p:nvGrpSpPr>
          <p:cNvPr id="745" name="Google Shape;745;p80"/>
          <p:cNvGrpSpPr/>
          <p:nvPr/>
        </p:nvGrpSpPr>
        <p:grpSpPr>
          <a:xfrm>
            <a:off x="614172" y="2449067"/>
            <a:ext cx="8013700" cy="2066925"/>
            <a:chOff x="614172" y="2449067"/>
            <a:chExt cx="8013700" cy="2066925"/>
          </a:xfrm>
        </p:grpSpPr>
        <p:pic>
          <p:nvPicPr>
            <p:cNvPr id="746" name="Google Shape;746;p80"/>
            <p:cNvPicPr preferRelativeResize="0"/>
            <p:nvPr/>
          </p:nvPicPr>
          <p:blipFill rotWithShape="1">
            <a:blip r:embed="rId3">
              <a:alphaModFix/>
            </a:blip>
            <a:srcRect b="0" l="0" r="0" t="0"/>
            <a:stretch/>
          </p:blipFill>
          <p:spPr>
            <a:xfrm>
              <a:off x="699085" y="2554000"/>
              <a:ext cx="7923706" cy="1846641"/>
            </a:xfrm>
            <a:prstGeom prst="rect">
              <a:avLst/>
            </a:prstGeom>
            <a:noFill/>
            <a:ln>
              <a:noFill/>
            </a:ln>
          </p:spPr>
        </p:pic>
        <p:sp>
          <p:nvSpPr>
            <p:cNvPr id="747" name="Google Shape;747;p80"/>
            <p:cNvSpPr/>
            <p:nvPr/>
          </p:nvSpPr>
          <p:spPr>
            <a:xfrm>
              <a:off x="614172" y="2449067"/>
              <a:ext cx="8013700" cy="2066925"/>
            </a:xfrm>
            <a:custGeom>
              <a:rect b="b" l="l" r="r" t="t"/>
              <a:pathLst>
                <a:path extrusionOk="0" h="2066925" w="8013700">
                  <a:moveTo>
                    <a:pt x="0" y="2066544"/>
                  </a:moveTo>
                  <a:lnTo>
                    <a:pt x="8013192" y="2066544"/>
                  </a:lnTo>
                  <a:lnTo>
                    <a:pt x="8013192" y="0"/>
                  </a:lnTo>
                  <a:lnTo>
                    <a:pt x="0" y="0"/>
                  </a:lnTo>
                  <a:lnTo>
                    <a:pt x="0" y="206654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48" name="Google Shape;748;p8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1"/>
          <p:cNvSpPr txBox="1"/>
          <p:nvPr>
            <p:ph type="title"/>
          </p:nvPr>
        </p:nvSpPr>
        <p:spPr>
          <a:xfrm>
            <a:off x="500887" y="512191"/>
            <a:ext cx="59715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Correlation between numeric features</a:t>
            </a:r>
            <a:endParaRPr sz="2800"/>
          </a:p>
        </p:txBody>
      </p:sp>
      <p:sp>
        <p:nvSpPr>
          <p:cNvPr id="754" name="Google Shape;754;p81"/>
          <p:cNvSpPr txBox="1"/>
          <p:nvPr/>
        </p:nvSpPr>
        <p:spPr>
          <a:xfrm>
            <a:off x="500887" y="2178761"/>
            <a:ext cx="15779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a:t>
            </a:r>
            <a:endParaRPr sz="1800">
              <a:latin typeface="Arial"/>
              <a:ea typeface="Arial"/>
              <a:cs typeface="Arial"/>
              <a:sym typeface="Arial"/>
            </a:endParaRPr>
          </a:p>
        </p:txBody>
      </p:sp>
      <p:sp>
        <p:nvSpPr>
          <p:cNvPr id="755" name="Google Shape;755;p81"/>
          <p:cNvSpPr txBox="1"/>
          <p:nvPr/>
        </p:nvSpPr>
        <p:spPr>
          <a:xfrm>
            <a:off x="2860929" y="2178761"/>
            <a:ext cx="701040" cy="5753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Strong</a:t>
            </a:r>
            <a:endParaRPr sz="1800">
              <a:latin typeface="Tahoma"/>
              <a:ea typeface="Tahoma"/>
              <a:cs typeface="Tahoma"/>
              <a:sym typeface="Tahoma"/>
            </a:endParaRPr>
          </a:p>
          <a:p>
            <a:pPr indent="0" lvl="0" marL="103504" marR="0" rtl="0" algn="l">
              <a:lnSpc>
                <a:spcPct val="100000"/>
              </a:lnSpc>
              <a:spcBef>
                <a:spcPts val="5"/>
              </a:spcBef>
              <a:spcAft>
                <a:spcPts val="0"/>
              </a:spcAft>
              <a:buNone/>
            </a:pPr>
            <a:r>
              <a:rPr lang="en-US" sz="1800">
                <a:solidFill>
                  <a:srgbClr val="585858"/>
                </a:solidFill>
                <a:latin typeface="Tahoma"/>
                <a:ea typeface="Tahoma"/>
                <a:cs typeface="Tahoma"/>
                <a:sym typeface="Tahoma"/>
              </a:rPr>
              <a:t>exists</a:t>
            </a:r>
            <a:endParaRPr sz="1800">
              <a:latin typeface="Tahoma"/>
              <a:ea typeface="Tahoma"/>
              <a:cs typeface="Tahoma"/>
              <a:sym typeface="Tahoma"/>
            </a:endParaRPr>
          </a:p>
        </p:txBody>
      </p:sp>
      <p:sp>
        <p:nvSpPr>
          <p:cNvPr id="756" name="Google Shape;756;p81"/>
          <p:cNvSpPr txBox="1"/>
          <p:nvPr/>
        </p:nvSpPr>
        <p:spPr>
          <a:xfrm>
            <a:off x="500887" y="2453766"/>
            <a:ext cx="239331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positive	correlation</a:t>
            </a:r>
            <a:endParaRPr sz="1800">
              <a:latin typeface="Tahoma"/>
              <a:ea typeface="Tahoma"/>
              <a:cs typeface="Tahoma"/>
              <a:sym typeface="Tahoma"/>
            </a:endParaRPr>
          </a:p>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between	tenure	and</a:t>
            </a:r>
            <a:endParaRPr sz="1800">
              <a:latin typeface="Tahoma"/>
              <a:ea typeface="Tahoma"/>
              <a:cs typeface="Tahoma"/>
              <a:sym typeface="Tahoma"/>
            </a:endParaRPr>
          </a:p>
        </p:txBody>
      </p:sp>
      <p:sp>
        <p:nvSpPr>
          <p:cNvPr id="757" name="Google Shape;757;p81"/>
          <p:cNvSpPr txBox="1"/>
          <p:nvPr/>
        </p:nvSpPr>
        <p:spPr>
          <a:xfrm>
            <a:off x="500887" y="3002660"/>
            <a:ext cx="24593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charges,	which	means</a:t>
            </a:r>
            <a:endParaRPr sz="1800">
              <a:latin typeface="Tahoma"/>
              <a:ea typeface="Tahoma"/>
              <a:cs typeface="Tahoma"/>
              <a:sym typeface="Tahoma"/>
            </a:endParaRPr>
          </a:p>
        </p:txBody>
      </p:sp>
      <p:sp>
        <p:nvSpPr>
          <p:cNvPr id="758" name="Google Shape;758;p81"/>
          <p:cNvSpPr txBox="1"/>
          <p:nvPr/>
        </p:nvSpPr>
        <p:spPr>
          <a:xfrm>
            <a:off x="3104769" y="2727782"/>
            <a:ext cx="457834"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total</a:t>
            </a:r>
            <a:endParaRPr sz="1800">
              <a:latin typeface="Tahoma"/>
              <a:ea typeface="Tahoma"/>
              <a:cs typeface="Tahoma"/>
              <a:sym typeface="Tahoma"/>
            </a:endParaRPr>
          </a:p>
          <a:p>
            <a:pPr indent="0" lvl="0" marL="128270" marR="0" rtl="0" algn="l">
              <a:lnSpc>
                <a:spcPct val="100000"/>
              </a:lnSpc>
              <a:spcBef>
                <a:spcPts val="5"/>
              </a:spcBef>
              <a:spcAft>
                <a:spcPts val="0"/>
              </a:spcAft>
              <a:buNone/>
            </a:pPr>
            <a:r>
              <a:rPr lang="en-US" sz="1800">
                <a:solidFill>
                  <a:srgbClr val="585858"/>
                </a:solidFill>
                <a:latin typeface="Tahoma"/>
                <a:ea typeface="Tahoma"/>
                <a:cs typeface="Tahoma"/>
                <a:sym typeface="Tahoma"/>
              </a:rPr>
              <a:t>the</a:t>
            </a:r>
            <a:endParaRPr sz="1800">
              <a:latin typeface="Tahoma"/>
              <a:ea typeface="Tahoma"/>
              <a:cs typeface="Tahoma"/>
              <a:sym typeface="Tahoma"/>
            </a:endParaRPr>
          </a:p>
        </p:txBody>
      </p:sp>
      <p:sp>
        <p:nvSpPr>
          <p:cNvPr id="759" name="Google Shape;759;p81"/>
          <p:cNvSpPr txBox="1"/>
          <p:nvPr/>
        </p:nvSpPr>
        <p:spPr>
          <a:xfrm>
            <a:off x="500887" y="3277361"/>
            <a:ext cx="3061335" cy="848994"/>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rgbClr val="585858"/>
                </a:solidFill>
                <a:latin typeface="Tahoma"/>
                <a:ea typeface="Tahoma"/>
                <a:cs typeface="Tahoma"/>
                <a:sym typeface="Tahoma"/>
              </a:rPr>
              <a:t>total charges increase as the  duration of the customer with  the company increases.</a:t>
            </a:r>
            <a:endParaRPr sz="1800">
              <a:latin typeface="Tahoma"/>
              <a:ea typeface="Tahoma"/>
              <a:cs typeface="Tahoma"/>
              <a:sym typeface="Tahoma"/>
            </a:endParaRPr>
          </a:p>
        </p:txBody>
      </p:sp>
      <p:grpSp>
        <p:nvGrpSpPr>
          <p:cNvPr id="760" name="Google Shape;760;p81"/>
          <p:cNvGrpSpPr/>
          <p:nvPr/>
        </p:nvGrpSpPr>
        <p:grpSpPr>
          <a:xfrm>
            <a:off x="4143756" y="1568195"/>
            <a:ext cx="4468495" cy="3005455"/>
            <a:chOff x="4143756" y="1568195"/>
            <a:chExt cx="4468495" cy="3005455"/>
          </a:xfrm>
        </p:grpSpPr>
        <p:pic>
          <p:nvPicPr>
            <p:cNvPr id="761" name="Google Shape;761;p81"/>
            <p:cNvPicPr preferRelativeResize="0"/>
            <p:nvPr/>
          </p:nvPicPr>
          <p:blipFill rotWithShape="1">
            <a:blip r:embed="rId3">
              <a:alphaModFix/>
            </a:blip>
            <a:srcRect b="0" l="0" r="0" t="0"/>
            <a:stretch/>
          </p:blipFill>
          <p:spPr>
            <a:xfrm>
              <a:off x="4207131" y="1670682"/>
              <a:ext cx="4331817" cy="2839520"/>
            </a:xfrm>
            <a:prstGeom prst="rect">
              <a:avLst/>
            </a:prstGeom>
            <a:noFill/>
            <a:ln>
              <a:noFill/>
            </a:ln>
          </p:spPr>
        </p:pic>
        <p:sp>
          <p:nvSpPr>
            <p:cNvPr id="762" name="Google Shape;762;p81"/>
            <p:cNvSpPr/>
            <p:nvPr/>
          </p:nvSpPr>
          <p:spPr>
            <a:xfrm>
              <a:off x="4143756" y="1568195"/>
              <a:ext cx="4468495" cy="3005455"/>
            </a:xfrm>
            <a:custGeom>
              <a:rect b="b" l="l" r="r" t="t"/>
              <a:pathLst>
                <a:path extrusionOk="0" h="3005454" w="4468495">
                  <a:moveTo>
                    <a:pt x="0" y="3005328"/>
                  </a:moveTo>
                  <a:lnTo>
                    <a:pt x="4468367" y="3005328"/>
                  </a:lnTo>
                  <a:lnTo>
                    <a:pt x="4468367" y="0"/>
                  </a:lnTo>
                  <a:lnTo>
                    <a:pt x="0" y="0"/>
                  </a:lnTo>
                  <a:lnTo>
                    <a:pt x="0" y="30053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63" name="Google Shape;763;p8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2"/>
          <p:cNvSpPr txBox="1"/>
          <p:nvPr/>
        </p:nvSpPr>
        <p:spPr>
          <a:xfrm>
            <a:off x="500887" y="2560142"/>
            <a:ext cx="326834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12121"/>
                </a:solidFill>
                <a:latin typeface="Tahoma"/>
                <a:ea typeface="Tahoma"/>
                <a:cs typeface="Tahoma"/>
                <a:sym typeface="Tahoma"/>
              </a:rPr>
              <a:t>What are the other relationships</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solidFill>
                  <a:srgbClr val="212121"/>
                </a:solidFill>
                <a:latin typeface="Tahoma"/>
                <a:ea typeface="Tahoma"/>
                <a:cs typeface="Tahoma"/>
                <a:sym typeface="Tahoma"/>
              </a:rPr>
              <a:t>between the numeric variables?</a:t>
            </a:r>
            <a:endParaRPr sz="1800">
              <a:latin typeface="Tahoma"/>
              <a:ea typeface="Tahoma"/>
              <a:cs typeface="Tahoma"/>
              <a:sym typeface="Tahoma"/>
            </a:endParaRPr>
          </a:p>
        </p:txBody>
      </p:sp>
      <p:grpSp>
        <p:nvGrpSpPr>
          <p:cNvPr id="769" name="Google Shape;769;p82"/>
          <p:cNvGrpSpPr/>
          <p:nvPr/>
        </p:nvGrpSpPr>
        <p:grpSpPr>
          <a:xfrm>
            <a:off x="4125468" y="1644395"/>
            <a:ext cx="4343400" cy="2923540"/>
            <a:chOff x="4125468" y="1644395"/>
            <a:chExt cx="4343400" cy="2923540"/>
          </a:xfrm>
        </p:grpSpPr>
        <p:pic>
          <p:nvPicPr>
            <p:cNvPr id="770" name="Google Shape;770;p82"/>
            <p:cNvPicPr preferRelativeResize="0"/>
            <p:nvPr/>
          </p:nvPicPr>
          <p:blipFill rotWithShape="1">
            <a:blip r:embed="rId3">
              <a:alphaModFix/>
            </a:blip>
            <a:srcRect b="0" l="0" r="0" t="0"/>
            <a:stretch/>
          </p:blipFill>
          <p:spPr>
            <a:xfrm>
              <a:off x="4187195" y="1744193"/>
              <a:ext cx="4210420" cy="2761527"/>
            </a:xfrm>
            <a:prstGeom prst="rect">
              <a:avLst/>
            </a:prstGeom>
            <a:noFill/>
            <a:ln>
              <a:noFill/>
            </a:ln>
          </p:spPr>
        </p:pic>
        <p:sp>
          <p:nvSpPr>
            <p:cNvPr id="771" name="Google Shape;771;p82"/>
            <p:cNvSpPr/>
            <p:nvPr/>
          </p:nvSpPr>
          <p:spPr>
            <a:xfrm>
              <a:off x="4125468" y="1644395"/>
              <a:ext cx="4343400" cy="2923540"/>
            </a:xfrm>
            <a:custGeom>
              <a:rect b="b" l="l" r="r" t="t"/>
              <a:pathLst>
                <a:path extrusionOk="0" h="2923540" w="4343400">
                  <a:moveTo>
                    <a:pt x="0" y="2923032"/>
                  </a:moveTo>
                  <a:lnTo>
                    <a:pt x="4343399" y="2923032"/>
                  </a:lnTo>
                  <a:lnTo>
                    <a:pt x="4343399" y="0"/>
                  </a:lnTo>
                  <a:lnTo>
                    <a:pt x="0" y="0"/>
                  </a:lnTo>
                  <a:lnTo>
                    <a:pt x="0" y="292303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2" name="Google Shape;772;p8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3"/>
          <p:cNvSpPr txBox="1"/>
          <p:nvPr>
            <p:ph type="title"/>
          </p:nvPr>
        </p:nvSpPr>
        <p:spPr>
          <a:xfrm>
            <a:off x="390550" y="2240356"/>
            <a:ext cx="64440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4000">
                <a:solidFill>
                  <a:srgbClr val="000000"/>
                </a:solidFill>
              </a:rPr>
              <a:t>Quantitative and Categorical</a:t>
            </a:r>
            <a:endParaRPr sz="4000"/>
          </a:p>
        </p:txBody>
      </p:sp>
      <p:sp>
        <p:nvSpPr>
          <p:cNvPr id="778" name="Google Shape;778;p8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4"/>
          <p:cNvSpPr txBox="1"/>
          <p:nvPr>
            <p:ph type="title"/>
          </p:nvPr>
        </p:nvSpPr>
        <p:spPr>
          <a:xfrm>
            <a:off x="500887" y="512191"/>
            <a:ext cx="4443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Quantitative and categorical</a:t>
            </a:r>
            <a:endParaRPr sz="2800"/>
          </a:p>
        </p:txBody>
      </p:sp>
      <p:sp>
        <p:nvSpPr>
          <p:cNvPr id="784" name="Google Shape;784;p8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785" name="Google Shape;785;p84"/>
          <p:cNvSpPr txBox="1"/>
          <p:nvPr/>
        </p:nvSpPr>
        <p:spPr>
          <a:xfrm>
            <a:off x="628904" y="1645107"/>
            <a:ext cx="8116570" cy="2723515"/>
          </a:xfrm>
          <a:prstGeom prst="rect">
            <a:avLst/>
          </a:prstGeom>
          <a:noFill/>
          <a:ln>
            <a:noFill/>
          </a:ln>
        </p:spPr>
        <p:txBody>
          <a:bodyPr anchorCtr="0" anchor="t" bIns="0" lIns="0" spcFirstLastPara="1" rIns="0" wrap="square" tIns="12700">
            <a:spAutoFit/>
          </a:bodyPr>
          <a:lstStyle/>
          <a:p>
            <a:pPr indent="-329565" lvl="0" marL="341630" marR="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Quantitative and categorical analysis represents the relationship between</a:t>
            </a:r>
            <a:endParaRPr sz="1800">
              <a:latin typeface="Tahoma"/>
              <a:ea typeface="Tahoma"/>
              <a:cs typeface="Tahoma"/>
              <a:sym typeface="Tahoma"/>
            </a:endParaRPr>
          </a:p>
          <a:p>
            <a:pPr indent="0" lvl="0" marL="341630" marR="0" rtl="0" algn="l">
              <a:lnSpc>
                <a:spcPct val="100000"/>
              </a:lnSpc>
              <a:spcBef>
                <a:spcPts val="5"/>
              </a:spcBef>
              <a:spcAft>
                <a:spcPts val="0"/>
              </a:spcAft>
              <a:buNone/>
            </a:pPr>
            <a:r>
              <a:rPr lang="en-US" sz="1800">
                <a:solidFill>
                  <a:srgbClr val="585858"/>
                </a:solidFill>
                <a:latin typeface="Tahoma"/>
                <a:ea typeface="Tahoma"/>
                <a:cs typeface="Tahoma"/>
                <a:sym typeface="Tahoma"/>
              </a:rPr>
              <a:t>one numeric and one categorical variable</a:t>
            </a:r>
            <a:endParaRPr sz="1800">
              <a:latin typeface="Tahoma"/>
              <a:ea typeface="Tahoma"/>
              <a:cs typeface="Tahoma"/>
              <a:sym typeface="Tahoma"/>
            </a:endParaRPr>
          </a:p>
          <a:p>
            <a:pPr indent="0" lvl="0" marL="0" marR="0" rtl="0" algn="l">
              <a:lnSpc>
                <a:spcPct val="100000"/>
              </a:lnSpc>
              <a:spcBef>
                <a:spcPts val="30"/>
              </a:spcBef>
              <a:spcAft>
                <a:spcPts val="0"/>
              </a:spcAft>
              <a:buNone/>
            </a:pPr>
            <a:r>
              <a:t/>
            </a:r>
            <a:endParaRPr sz="2600">
              <a:latin typeface="Tahoma"/>
              <a:ea typeface="Tahoma"/>
              <a:cs typeface="Tahoma"/>
              <a:sym typeface="Tahoma"/>
            </a:endParaRPr>
          </a:p>
          <a:p>
            <a:pPr indent="-329565" lvl="0" marL="341630" marR="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Following graphs can be used for quantitative and categorical data:</a:t>
            </a:r>
            <a:endParaRPr sz="1800">
              <a:latin typeface="Tahoma"/>
              <a:ea typeface="Tahoma"/>
              <a:cs typeface="Tahoma"/>
              <a:sym typeface="Tahoma"/>
            </a:endParaRPr>
          </a:p>
          <a:p>
            <a:pPr indent="-329565" lvl="1" marL="798830" marR="0" rtl="0" algn="l">
              <a:lnSpc>
                <a:spcPct val="100000"/>
              </a:lnSpc>
              <a:spcBef>
                <a:spcPts val="1019"/>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Bar chart</a:t>
            </a:r>
            <a:endParaRPr b="0" i="0" sz="1600" u="none" cap="none" strike="noStrike">
              <a:latin typeface="Tahoma"/>
              <a:ea typeface="Tahoma"/>
              <a:cs typeface="Tahoma"/>
              <a:sym typeface="Tahoma"/>
            </a:endParaRPr>
          </a:p>
          <a:p>
            <a:pPr indent="-329565" lvl="1" marL="798830" marR="0" rtl="0" algn="l">
              <a:lnSpc>
                <a:spcPct val="100000"/>
              </a:lnSpc>
              <a:spcBef>
                <a:spcPts val="960"/>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Kernel density plot</a:t>
            </a:r>
            <a:endParaRPr b="0" i="0" sz="1600" u="none" cap="none" strike="noStrike">
              <a:latin typeface="Tahoma"/>
              <a:ea typeface="Tahoma"/>
              <a:cs typeface="Tahoma"/>
              <a:sym typeface="Tahoma"/>
            </a:endParaRPr>
          </a:p>
          <a:p>
            <a:pPr indent="-329565" lvl="1" marL="798830" marR="0" rtl="0" algn="l">
              <a:lnSpc>
                <a:spcPct val="100000"/>
              </a:lnSpc>
              <a:spcBef>
                <a:spcPts val="960"/>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Box plot</a:t>
            </a:r>
            <a:endParaRPr b="0" i="0" sz="1600" u="none" cap="none" strike="noStrike">
              <a:latin typeface="Tahoma"/>
              <a:ea typeface="Tahoma"/>
              <a:cs typeface="Tahoma"/>
              <a:sym typeface="Tahoma"/>
            </a:endParaRPr>
          </a:p>
          <a:p>
            <a:pPr indent="-329565" lvl="1" marL="798830" marR="0" rtl="0" algn="l">
              <a:lnSpc>
                <a:spcPct val="100000"/>
              </a:lnSpc>
              <a:spcBef>
                <a:spcPts val="965"/>
              </a:spcBef>
              <a:spcAft>
                <a:spcPts val="0"/>
              </a:spcAft>
              <a:buClr>
                <a:srgbClr val="585858"/>
              </a:buClr>
              <a:buSzPts val="1600"/>
              <a:buFont typeface="Tahoma"/>
              <a:buChar char="○"/>
            </a:pPr>
            <a:r>
              <a:rPr b="0" i="0" lang="en-US" sz="1600" u="none" cap="none" strike="noStrike">
                <a:solidFill>
                  <a:srgbClr val="585858"/>
                </a:solidFill>
                <a:latin typeface="Tahoma"/>
                <a:ea typeface="Tahoma"/>
                <a:cs typeface="Tahoma"/>
                <a:sym typeface="Tahoma"/>
              </a:rPr>
              <a:t>Violin plot</a:t>
            </a:r>
            <a:endParaRPr b="0" i="0" sz="1600" u="none" cap="none" strike="noStrike">
              <a:latin typeface="Tahoma"/>
              <a:ea typeface="Tahoma"/>
              <a:cs typeface="Tahoma"/>
              <a:sym typeface="Tahoma"/>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5"/>
          <p:cNvSpPr txBox="1"/>
          <p:nvPr>
            <p:ph type="title"/>
          </p:nvPr>
        </p:nvSpPr>
        <p:spPr>
          <a:xfrm>
            <a:off x="500887" y="512191"/>
            <a:ext cx="1471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Bar chart</a:t>
            </a:r>
            <a:endParaRPr sz="2800"/>
          </a:p>
        </p:txBody>
      </p:sp>
      <p:sp>
        <p:nvSpPr>
          <p:cNvPr id="791" name="Google Shape;791;p85"/>
          <p:cNvSpPr txBox="1"/>
          <p:nvPr/>
        </p:nvSpPr>
        <p:spPr>
          <a:xfrm>
            <a:off x="500887" y="1187653"/>
            <a:ext cx="8240395"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Let’s take a look at the target variable (churn rate) and understand its interaction</a:t>
            </a:r>
            <a:endParaRPr sz="1800">
              <a:latin typeface="Tahoma"/>
              <a:ea typeface="Tahoma"/>
              <a:cs typeface="Tahoma"/>
              <a:sym typeface="Tahoma"/>
            </a:endParaRPr>
          </a:p>
          <a:p>
            <a:pPr indent="0" lvl="0" marL="12700" marR="0" rtl="0" algn="l">
              <a:lnSpc>
                <a:spcPct val="100000"/>
              </a:lnSpc>
              <a:spcBef>
                <a:spcPts val="5"/>
              </a:spcBef>
              <a:spcAft>
                <a:spcPts val="0"/>
              </a:spcAft>
              <a:buNone/>
            </a:pPr>
            <a:r>
              <a:rPr lang="en-US" sz="1800">
                <a:solidFill>
                  <a:srgbClr val="585858"/>
                </a:solidFill>
                <a:latin typeface="Tahoma"/>
                <a:ea typeface="Tahoma"/>
                <a:cs typeface="Tahoma"/>
                <a:sym typeface="Tahoma"/>
              </a:rPr>
              <a:t>with other variables.</a:t>
            </a:r>
            <a:endParaRPr sz="1800">
              <a:latin typeface="Tahoma"/>
              <a:ea typeface="Tahoma"/>
              <a:cs typeface="Tahoma"/>
              <a:sym typeface="Tahoma"/>
            </a:endParaRPr>
          </a:p>
        </p:txBody>
      </p:sp>
      <p:grpSp>
        <p:nvGrpSpPr>
          <p:cNvPr id="792" name="Google Shape;792;p85"/>
          <p:cNvGrpSpPr/>
          <p:nvPr/>
        </p:nvGrpSpPr>
        <p:grpSpPr>
          <a:xfrm>
            <a:off x="5289804" y="1626107"/>
            <a:ext cx="3472179" cy="3282950"/>
            <a:chOff x="5289804" y="1626107"/>
            <a:chExt cx="3472179" cy="3282950"/>
          </a:xfrm>
        </p:grpSpPr>
        <p:pic>
          <p:nvPicPr>
            <p:cNvPr id="793" name="Google Shape;793;p85"/>
            <p:cNvPicPr preferRelativeResize="0"/>
            <p:nvPr/>
          </p:nvPicPr>
          <p:blipFill rotWithShape="1">
            <a:blip r:embed="rId3">
              <a:alphaModFix/>
            </a:blip>
            <a:srcRect b="0" l="0" r="0" t="0"/>
            <a:stretch/>
          </p:blipFill>
          <p:spPr>
            <a:xfrm>
              <a:off x="5367823" y="1732978"/>
              <a:ext cx="3305140" cy="3089414"/>
            </a:xfrm>
            <a:prstGeom prst="rect">
              <a:avLst/>
            </a:prstGeom>
            <a:noFill/>
            <a:ln>
              <a:noFill/>
            </a:ln>
          </p:spPr>
        </p:pic>
        <p:sp>
          <p:nvSpPr>
            <p:cNvPr id="794" name="Google Shape;794;p85"/>
            <p:cNvSpPr/>
            <p:nvPr/>
          </p:nvSpPr>
          <p:spPr>
            <a:xfrm>
              <a:off x="5289804" y="1626107"/>
              <a:ext cx="3472179" cy="3282950"/>
            </a:xfrm>
            <a:custGeom>
              <a:rect b="b" l="l" r="r" t="t"/>
              <a:pathLst>
                <a:path extrusionOk="0" h="3282950" w="3472179">
                  <a:moveTo>
                    <a:pt x="0" y="3282696"/>
                  </a:moveTo>
                  <a:lnTo>
                    <a:pt x="3471672" y="3282696"/>
                  </a:lnTo>
                  <a:lnTo>
                    <a:pt x="3471672" y="0"/>
                  </a:lnTo>
                  <a:lnTo>
                    <a:pt x="0" y="0"/>
                  </a:lnTo>
                  <a:lnTo>
                    <a:pt x="0" y="328269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95" name="Google Shape;795;p85"/>
          <p:cNvGrpSpPr/>
          <p:nvPr/>
        </p:nvGrpSpPr>
        <p:grpSpPr>
          <a:xfrm>
            <a:off x="352044" y="2333244"/>
            <a:ext cx="4754880" cy="1320165"/>
            <a:chOff x="352044" y="2333244"/>
            <a:chExt cx="4754880" cy="1320165"/>
          </a:xfrm>
        </p:grpSpPr>
        <p:pic>
          <p:nvPicPr>
            <p:cNvPr id="796" name="Google Shape;796;p85"/>
            <p:cNvPicPr preferRelativeResize="0"/>
            <p:nvPr/>
          </p:nvPicPr>
          <p:blipFill rotWithShape="1">
            <a:blip r:embed="rId4">
              <a:alphaModFix/>
            </a:blip>
            <a:srcRect b="0" l="0" r="0" t="0"/>
            <a:stretch/>
          </p:blipFill>
          <p:spPr>
            <a:xfrm>
              <a:off x="406782" y="2425844"/>
              <a:ext cx="4695569" cy="1124802"/>
            </a:xfrm>
            <a:prstGeom prst="rect">
              <a:avLst/>
            </a:prstGeom>
            <a:noFill/>
            <a:ln>
              <a:noFill/>
            </a:ln>
          </p:spPr>
        </p:pic>
        <p:sp>
          <p:nvSpPr>
            <p:cNvPr id="797" name="Google Shape;797;p85"/>
            <p:cNvSpPr/>
            <p:nvPr/>
          </p:nvSpPr>
          <p:spPr>
            <a:xfrm>
              <a:off x="352044" y="2333244"/>
              <a:ext cx="4754880" cy="1320165"/>
            </a:xfrm>
            <a:custGeom>
              <a:rect b="b" l="l" r="r" t="t"/>
              <a:pathLst>
                <a:path extrusionOk="0" h="1320164" w="4754880">
                  <a:moveTo>
                    <a:pt x="0" y="1319784"/>
                  </a:moveTo>
                  <a:lnTo>
                    <a:pt x="4754880" y="1319784"/>
                  </a:lnTo>
                  <a:lnTo>
                    <a:pt x="4754880" y="0"/>
                  </a:lnTo>
                  <a:lnTo>
                    <a:pt x="0" y="0"/>
                  </a:lnTo>
                  <a:lnTo>
                    <a:pt x="0" y="13197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98" name="Google Shape;798;p8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500887" y="512191"/>
            <a:ext cx="226568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Read the data</a:t>
            </a:r>
            <a:endParaRPr sz="2800">
              <a:latin typeface="Tahoma"/>
              <a:ea typeface="Tahoma"/>
              <a:cs typeface="Tahoma"/>
              <a:sym typeface="Tahoma"/>
            </a:endParaRPr>
          </a:p>
        </p:txBody>
      </p:sp>
      <p:sp>
        <p:nvSpPr>
          <p:cNvPr id="120" name="Google Shape;120;p23"/>
          <p:cNvSpPr txBox="1"/>
          <p:nvPr/>
        </p:nvSpPr>
        <p:spPr>
          <a:xfrm>
            <a:off x="500887" y="1660347"/>
            <a:ext cx="546227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Start by displaying the first few rows of the dataframe.</a:t>
            </a:r>
            <a:endParaRPr sz="1800">
              <a:latin typeface="Tahoma"/>
              <a:ea typeface="Tahoma"/>
              <a:cs typeface="Tahoma"/>
              <a:sym typeface="Tahoma"/>
            </a:endParaRPr>
          </a:p>
        </p:txBody>
      </p:sp>
      <p:grpSp>
        <p:nvGrpSpPr>
          <p:cNvPr id="121" name="Google Shape;121;p23"/>
          <p:cNvGrpSpPr/>
          <p:nvPr/>
        </p:nvGrpSpPr>
        <p:grpSpPr>
          <a:xfrm>
            <a:off x="669035" y="2342388"/>
            <a:ext cx="7806055" cy="2070100"/>
            <a:chOff x="669035" y="2342388"/>
            <a:chExt cx="7806055" cy="2070100"/>
          </a:xfrm>
        </p:grpSpPr>
        <p:pic>
          <p:nvPicPr>
            <p:cNvPr id="122" name="Google Shape;122;p23"/>
            <p:cNvPicPr preferRelativeResize="0"/>
            <p:nvPr/>
          </p:nvPicPr>
          <p:blipFill rotWithShape="1">
            <a:blip r:embed="rId3">
              <a:alphaModFix/>
            </a:blip>
            <a:srcRect b="0" l="0" r="0" t="0"/>
            <a:stretch/>
          </p:blipFill>
          <p:spPr>
            <a:xfrm>
              <a:off x="712689" y="2386020"/>
              <a:ext cx="7757702" cy="2001857"/>
            </a:xfrm>
            <a:prstGeom prst="rect">
              <a:avLst/>
            </a:prstGeom>
            <a:noFill/>
            <a:ln>
              <a:noFill/>
            </a:ln>
          </p:spPr>
        </p:pic>
        <p:sp>
          <p:nvSpPr>
            <p:cNvPr id="123" name="Google Shape;123;p23"/>
            <p:cNvSpPr/>
            <p:nvPr/>
          </p:nvSpPr>
          <p:spPr>
            <a:xfrm>
              <a:off x="669035" y="2342388"/>
              <a:ext cx="7806055" cy="2070100"/>
            </a:xfrm>
            <a:custGeom>
              <a:rect b="b" l="l" r="r" t="t"/>
              <a:pathLst>
                <a:path extrusionOk="0" h="2070100" w="7806055">
                  <a:moveTo>
                    <a:pt x="0" y="2069592"/>
                  </a:moveTo>
                  <a:lnTo>
                    <a:pt x="7805928" y="2069592"/>
                  </a:lnTo>
                  <a:lnTo>
                    <a:pt x="7805928" y="0"/>
                  </a:lnTo>
                  <a:lnTo>
                    <a:pt x="0" y="0"/>
                  </a:lnTo>
                  <a:lnTo>
                    <a:pt x="0" y="206959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4" name="Google Shape;124;p2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86"/>
          <p:cNvSpPr txBox="1"/>
          <p:nvPr>
            <p:ph type="title"/>
          </p:nvPr>
        </p:nvSpPr>
        <p:spPr>
          <a:xfrm>
            <a:off x="500887" y="512191"/>
            <a:ext cx="14718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Bar chart</a:t>
            </a:r>
            <a:endParaRPr sz="2800"/>
          </a:p>
        </p:txBody>
      </p:sp>
      <p:sp>
        <p:nvSpPr>
          <p:cNvPr id="804" name="Google Shape;804;p86"/>
          <p:cNvSpPr txBox="1"/>
          <p:nvPr/>
        </p:nvSpPr>
        <p:spPr>
          <a:xfrm>
            <a:off x="500887" y="2026666"/>
            <a:ext cx="1577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a:t>
            </a:r>
            <a:endParaRPr sz="1800">
              <a:latin typeface="Arial"/>
              <a:ea typeface="Arial"/>
              <a:cs typeface="Arial"/>
              <a:sym typeface="Arial"/>
            </a:endParaRPr>
          </a:p>
        </p:txBody>
      </p:sp>
      <p:sp>
        <p:nvSpPr>
          <p:cNvPr id="805" name="Google Shape;805;p86"/>
          <p:cNvSpPr txBox="1"/>
          <p:nvPr/>
        </p:nvSpPr>
        <p:spPr>
          <a:xfrm>
            <a:off x="2232786" y="2026666"/>
            <a:ext cx="5010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It	is</a:t>
            </a:r>
            <a:endParaRPr sz="1800">
              <a:latin typeface="Tahoma"/>
              <a:ea typeface="Tahoma"/>
              <a:cs typeface="Tahoma"/>
              <a:sym typeface="Tahoma"/>
            </a:endParaRPr>
          </a:p>
        </p:txBody>
      </p:sp>
      <p:sp>
        <p:nvSpPr>
          <p:cNvPr id="806" name="Google Shape;806;p86"/>
          <p:cNvSpPr txBox="1"/>
          <p:nvPr/>
        </p:nvSpPr>
        <p:spPr>
          <a:xfrm>
            <a:off x="2888360" y="2026666"/>
            <a:ext cx="1454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clear	that,	a</a:t>
            </a:r>
            <a:endParaRPr sz="1800">
              <a:latin typeface="Tahoma"/>
              <a:ea typeface="Tahoma"/>
              <a:cs typeface="Tahoma"/>
              <a:sym typeface="Tahoma"/>
            </a:endParaRPr>
          </a:p>
        </p:txBody>
      </p:sp>
      <p:sp>
        <p:nvSpPr>
          <p:cNvPr id="807" name="Google Shape;807;p86"/>
          <p:cNvSpPr txBox="1"/>
          <p:nvPr/>
        </p:nvSpPr>
        <p:spPr>
          <a:xfrm>
            <a:off x="500887" y="2301366"/>
            <a:ext cx="181800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customer	paying</a:t>
            </a:r>
            <a:endParaRPr sz="1800">
              <a:latin typeface="Tahoma"/>
              <a:ea typeface="Tahoma"/>
              <a:cs typeface="Tahoma"/>
              <a:sym typeface="Tahoma"/>
            </a:endParaRPr>
          </a:p>
        </p:txBody>
      </p:sp>
      <p:sp>
        <p:nvSpPr>
          <p:cNvPr id="808" name="Google Shape;808;p86"/>
          <p:cNvSpPr txBox="1"/>
          <p:nvPr/>
        </p:nvSpPr>
        <p:spPr>
          <a:xfrm>
            <a:off x="500887" y="2575382"/>
            <a:ext cx="32416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prone	to	churn.	However,</a:t>
            </a:r>
            <a:endParaRPr sz="1800">
              <a:latin typeface="Tahoma"/>
              <a:ea typeface="Tahoma"/>
              <a:cs typeface="Tahoma"/>
              <a:sym typeface="Tahoma"/>
            </a:endParaRPr>
          </a:p>
        </p:txBody>
      </p:sp>
      <p:sp>
        <p:nvSpPr>
          <p:cNvPr id="809" name="Google Shape;809;p86"/>
          <p:cNvSpPr txBox="1"/>
          <p:nvPr/>
        </p:nvSpPr>
        <p:spPr>
          <a:xfrm>
            <a:off x="2467482" y="2301366"/>
            <a:ext cx="1875789" cy="574675"/>
          </a:xfrm>
          <a:prstGeom prst="rect">
            <a:avLst/>
          </a:prstGeom>
          <a:noFill/>
          <a:ln>
            <a:noFill/>
          </a:ln>
        </p:spPr>
        <p:txBody>
          <a:bodyPr anchorCtr="0" anchor="t" bIns="0" lIns="0" spcFirstLastPara="1" rIns="0" wrap="square" tIns="12700">
            <a:spAutoFit/>
          </a:bodyPr>
          <a:lstStyle/>
          <a:p>
            <a:pPr indent="0" lvl="0" marL="0" marR="5080" rtl="0" algn="r">
              <a:lnSpc>
                <a:spcPct val="100000"/>
              </a:lnSpc>
              <a:spcBef>
                <a:spcPts val="0"/>
              </a:spcBef>
              <a:spcAft>
                <a:spcPts val="0"/>
              </a:spcAft>
              <a:buNone/>
            </a:pPr>
            <a:r>
              <a:rPr lang="en-US" sz="1800">
                <a:solidFill>
                  <a:srgbClr val="585858"/>
                </a:solidFill>
                <a:latin typeface="Tahoma"/>
                <a:ea typeface="Tahoma"/>
                <a:cs typeface="Tahoma"/>
                <a:sym typeface="Tahoma"/>
              </a:rPr>
              <a:t>higher	charge	is</a:t>
            </a:r>
            <a:endParaRPr sz="1800">
              <a:latin typeface="Tahoma"/>
              <a:ea typeface="Tahoma"/>
              <a:cs typeface="Tahoma"/>
              <a:sym typeface="Tahoma"/>
            </a:endParaRPr>
          </a:p>
          <a:p>
            <a:pPr indent="0" lvl="0" marL="0" marR="5080" rtl="0" algn="r">
              <a:lnSpc>
                <a:spcPct val="100000"/>
              </a:lnSpc>
              <a:spcBef>
                <a:spcPts val="0"/>
              </a:spcBef>
              <a:spcAft>
                <a:spcPts val="0"/>
              </a:spcAft>
              <a:buNone/>
            </a:pPr>
            <a:r>
              <a:rPr lang="en-US" sz="1800">
                <a:solidFill>
                  <a:srgbClr val="585858"/>
                </a:solidFill>
                <a:latin typeface="Tahoma"/>
                <a:ea typeface="Tahoma"/>
                <a:cs typeface="Tahoma"/>
                <a:sym typeface="Tahoma"/>
              </a:rPr>
              <a:t>the</a:t>
            </a:r>
            <a:endParaRPr sz="1800">
              <a:latin typeface="Tahoma"/>
              <a:ea typeface="Tahoma"/>
              <a:cs typeface="Tahoma"/>
              <a:sym typeface="Tahoma"/>
            </a:endParaRPr>
          </a:p>
        </p:txBody>
      </p:sp>
      <p:sp>
        <p:nvSpPr>
          <p:cNvPr id="810" name="Google Shape;810;p86"/>
          <p:cNvSpPr txBox="1"/>
          <p:nvPr/>
        </p:nvSpPr>
        <p:spPr>
          <a:xfrm>
            <a:off x="500887" y="2850260"/>
            <a:ext cx="3843654" cy="848994"/>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1800">
                <a:solidFill>
                  <a:srgbClr val="585858"/>
                </a:solidFill>
                <a:latin typeface="Tahoma"/>
                <a:ea typeface="Tahoma"/>
                <a:cs typeface="Tahoma"/>
                <a:sym typeface="Tahoma"/>
              </a:rPr>
              <a:t>difference between the monthly  charges of churned and not churned  customers is not much.</a:t>
            </a:r>
            <a:endParaRPr sz="1800">
              <a:latin typeface="Tahoma"/>
              <a:ea typeface="Tahoma"/>
              <a:cs typeface="Tahoma"/>
              <a:sym typeface="Tahoma"/>
            </a:endParaRPr>
          </a:p>
        </p:txBody>
      </p:sp>
      <p:grpSp>
        <p:nvGrpSpPr>
          <p:cNvPr id="811" name="Google Shape;811;p86"/>
          <p:cNvGrpSpPr/>
          <p:nvPr/>
        </p:nvGrpSpPr>
        <p:grpSpPr>
          <a:xfrm>
            <a:off x="4753356" y="1245107"/>
            <a:ext cx="3697604" cy="3496310"/>
            <a:chOff x="4753356" y="1245107"/>
            <a:chExt cx="3697604" cy="3496310"/>
          </a:xfrm>
        </p:grpSpPr>
        <p:pic>
          <p:nvPicPr>
            <p:cNvPr id="812" name="Google Shape;812;p86"/>
            <p:cNvPicPr preferRelativeResize="0"/>
            <p:nvPr/>
          </p:nvPicPr>
          <p:blipFill rotWithShape="1">
            <a:blip r:embed="rId3">
              <a:alphaModFix/>
            </a:blip>
            <a:srcRect b="0" l="0" r="0" t="0"/>
            <a:stretch/>
          </p:blipFill>
          <p:spPr>
            <a:xfrm>
              <a:off x="4836160" y="1358645"/>
              <a:ext cx="3520440" cy="3290773"/>
            </a:xfrm>
            <a:prstGeom prst="rect">
              <a:avLst/>
            </a:prstGeom>
            <a:noFill/>
            <a:ln>
              <a:noFill/>
            </a:ln>
          </p:spPr>
        </p:pic>
        <p:sp>
          <p:nvSpPr>
            <p:cNvPr id="813" name="Google Shape;813;p86"/>
            <p:cNvSpPr/>
            <p:nvPr/>
          </p:nvSpPr>
          <p:spPr>
            <a:xfrm>
              <a:off x="4753356" y="1245107"/>
              <a:ext cx="3697604" cy="3496310"/>
            </a:xfrm>
            <a:custGeom>
              <a:rect b="b" l="l" r="r" t="t"/>
              <a:pathLst>
                <a:path extrusionOk="0" h="3496310" w="3697604">
                  <a:moveTo>
                    <a:pt x="0" y="3496055"/>
                  </a:moveTo>
                  <a:lnTo>
                    <a:pt x="3697224" y="3496055"/>
                  </a:lnTo>
                  <a:lnTo>
                    <a:pt x="3697224" y="0"/>
                  </a:lnTo>
                  <a:lnTo>
                    <a:pt x="0" y="0"/>
                  </a:lnTo>
                  <a:lnTo>
                    <a:pt x="0" y="3496055"/>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14" name="Google Shape;814;p8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87"/>
          <p:cNvSpPr txBox="1"/>
          <p:nvPr/>
        </p:nvSpPr>
        <p:spPr>
          <a:xfrm>
            <a:off x="500887" y="512191"/>
            <a:ext cx="295529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Kernel density plot</a:t>
            </a:r>
            <a:endParaRPr sz="2800">
              <a:latin typeface="Tahoma"/>
              <a:ea typeface="Tahoma"/>
              <a:cs typeface="Tahoma"/>
              <a:sym typeface="Tahoma"/>
            </a:endParaRPr>
          </a:p>
        </p:txBody>
      </p:sp>
      <p:sp>
        <p:nvSpPr>
          <p:cNvPr id="820" name="Google Shape;820;p87"/>
          <p:cNvSpPr txBox="1"/>
          <p:nvPr/>
        </p:nvSpPr>
        <p:spPr>
          <a:xfrm>
            <a:off x="500887" y="1508252"/>
            <a:ext cx="71081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Let us understand the relation between ‘MonthlyCharges’ and ‘Churn’.</a:t>
            </a:r>
            <a:endParaRPr sz="1800">
              <a:latin typeface="Tahoma"/>
              <a:ea typeface="Tahoma"/>
              <a:cs typeface="Tahoma"/>
              <a:sym typeface="Tahoma"/>
            </a:endParaRPr>
          </a:p>
        </p:txBody>
      </p:sp>
      <p:grpSp>
        <p:nvGrpSpPr>
          <p:cNvPr id="821" name="Google Shape;821;p87"/>
          <p:cNvGrpSpPr/>
          <p:nvPr/>
        </p:nvGrpSpPr>
        <p:grpSpPr>
          <a:xfrm>
            <a:off x="5344668" y="1955291"/>
            <a:ext cx="3651885" cy="2493645"/>
            <a:chOff x="5344668" y="1955291"/>
            <a:chExt cx="3651885" cy="2493645"/>
          </a:xfrm>
        </p:grpSpPr>
        <p:pic>
          <p:nvPicPr>
            <p:cNvPr id="822" name="Google Shape;822;p87"/>
            <p:cNvPicPr preferRelativeResize="0"/>
            <p:nvPr/>
          </p:nvPicPr>
          <p:blipFill rotWithShape="1">
            <a:blip r:embed="rId3">
              <a:alphaModFix/>
            </a:blip>
            <a:srcRect b="0" l="0" r="0" t="0"/>
            <a:stretch/>
          </p:blipFill>
          <p:spPr>
            <a:xfrm>
              <a:off x="5411731" y="2022413"/>
              <a:ext cx="3508449" cy="2367956"/>
            </a:xfrm>
            <a:prstGeom prst="rect">
              <a:avLst/>
            </a:prstGeom>
            <a:noFill/>
            <a:ln>
              <a:noFill/>
            </a:ln>
          </p:spPr>
        </p:pic>
        <p:sp>
          <p:nvSpPr>
            <p:cNvPr id="823" name="Google Shape;823;p87"/>
            <p:cNvSpPr/>
            <p:nvPr/>
          </p:nvSpPr>
          <p:spPr>
            <a:xfrm>
              <a:off x="5344668" y="1955291"/>
              <a:ext cx="3651885" cy="2493645"/>
            </a:xfrm>
            <a:custGeom>
              <a:rect b="b" l="l" r="r" t="t"/>
              <a:pathLst>
                <a:path extrusionOk="0" h="2493645" w="3651884">
                  <a:moveTo>
                    <a:pt x="0" y="2493264"/>
                  </a:moveTo>
                  <a:lnTo>
                    <a:pt x="3651503" y="2493264"/>
                  </a:lnTo>
                  <a:lnTo>
                    <a:pt x="3651503" y="0"/>
                  </a:lnTo>
                  <a:lnTo>
                    <a:pt x="0" y="0"/>
                  </a:lnTo>
                  <a:lnTo>
                    <a:pt x="0" y="249326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24" name="Google Shape;824;p87"/>
          <p:cNvGrpSpPr/>
          <p:nvPr/>
        </p:nvGrpSpPr>
        <p:grpSpPr>
          <a:xfrm>
            <a:off x="147827" y="2031491"/>
            <a:ext cx="5053965" cy="2362200"/>
            <a:chOff x="147827" y="2031491"/>
            <a:chExt cx="5053965" cy="2362200"/>
          </a:xfrm>
        </p:grpSpPr>
        <p:pic>
          <p:nvPicPr>
            <p:cNvPr id="825" name="Google Shape;825;p87"/>
            <p:cNvPicPr preferRelativeResize="0"/>
            <p:nvPr/>
          </p:nvPicPr>
          <p:blipFill rotWithShape="1">
            <a:blip r:embed="rId4">
              <a:alphaModFix/>
            </a:blip>
            <a:srcRect b="0" l="0" r="0" t="0"/>
            <a:stretch/>
          </p:blipFill>
          <p:spPr>
            <a:xfrm>
              <a:off x="187799" y="2089140"/>
              <a:ext cx="5009040" cy="2229210"/>
            </a:xfrm>
            <a:prstGeom prst="rect">
              <a:avLst/>
            </a:prstGeom>
            <a:noFill/>
            <a:ln>
              <a:noFill/>
            </a:ln>
          </p:spPr>
        </p:pic>
        <p:sp>
          <p:nvSpPr>
            <p:cNvPr id="826" name="Google Shape;826;p87"/>
            <p:cNvSpPr/>
            <p:nvPr/>
          </p:nvSpPr>
          <p:spPr>
            <a:xfrm>
              <a:off x="147827" y="2031491"/>
              <a:ext cx="5053965" cy="2362200"/>
            </a:xfrm>
            <a:custGeom>
              <a:rect b="b" l="l" r="r" t="t"/>
              <a:pathLst>
                <a:path extrusionOk="0" h="2362200" w="5053965">
                  <a:moveTo>
                    <a:pt x="0" y="2362200"/>
                  </a:moveTo>
                  <a:lnTo>
                    <a:pt x="5053584" y="2362200"/>
                  </a:lnTo>
                  <a:lnTo>
                    <a:pt x="5053584" y="0"/>
                  </a:lnTo>
                  <a:lnTo>
                    <a:pt x="0" y="0"/>
                  </a:lnTo>
                  <a:lnTo>
                    <a:pt x="0" y="23622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27" name="Google Shape;827;p8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88"/>
          <p:cNvSpPr txBox="1"/>
          <p:nvPr/>
        </p:nvSpPr>
        <p:spPr>
          <a:xfrm>
            <a:off x="500887" y="512191"/>
            <a:ext cx="295529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Kernel density plot</a:t>
            </a:r>
            <a:endParaRPr sz="2800">
              <a:latin typeface="Tahoma"/>
              <a:ea typeface="Tahoma"/>
              <a:cs typeface="Tahoma"/>
              <a:sym typeface="Tahoma"/>
            </a:endParaRPr>
          </a:p>
        </p:txBody>
      </p:sp>
      <p:sp>
        <p:nvSpPr>
          <p:cNvPr id="833" name="Google Shape;833;p88"/>
          <p:cNvSpPr txBox="1"/>
          <p:nvPr/>
        </p:nvSpPr>
        <p:spPr>
          <a:xfrm>
            <a:off x="500887" y="2254961"/>
            <a:ext cx="3494404" cy="84963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It shows that large  number of customers churn when  the monthly charges are high.</a:t>
            </a:r>
            <a:endParaRPr sz="1800">
              <a:latin typeface="Tahoma"/>
              <a:ea typeface="Tahoma"/>
              <a:cs typeface="Tahoma"/>
              <a:sym typeface="Tahoma"/>
            </a:endParaRPr>
          </a:p>
        </p:txBody>
      </p:sp>
      <p:grpSp>
        <p:nvGrpSpPr>
          <p:cNvPr id="834" name="Google Shape;834;p88"/>
          <p:cNvGrpSpPr/>
          <p:nvPr/>
        </p:nvGrpSpPr>
        <p:grpSpPr>
          <a:xfrm>
            <a:off x="4658868" y="1665731"/>
            <a:ext cx="3883660" cy="2649220"/>
            <a:chOff x="4658868" y="1665731"/>
            <a:chExt cx="3883660" cy="2649220"/>
          </a:xfrm>
        </p:grpSpPr>
        <p:pic>
          <p:nvPicPr>
            <p:cNvPr id="835" name="Google Shape;835;p88"/>
            <p:cNvPicPr preferRelativeResize="0"/>
            <p:nvPr/>
          </p:nvPicPr>
          <p:blipFill rotWithShape="1">
            <a:blip r:embed="rId3">
              <a:alphaModFix/>
            </a:blip>
            <a:srcRect b="0" l="0" r="0" t="0"/>
            <a:stretch/>
          </p:blipFill>
          <p:spPr>
            <a:xfrm>
              <a:off x="4729905" y="1736767"/>
              <a:ext cx="3731581" cy="2516134"/>
            </a:xfrm>
            <a:prstGeom prst="rect">
              <a:avLst/>
            </a:prstGeom>
            <a:noFill/>
            <a:ln>
              <a:noFill/>
            </a:ln>
          </p:spPr>
        </p:pic>
        <p:sp>
          <p:nvSpPr>
            <p:cNvPr id="836" name="Google Shape;836;p88"/>
            <p:cNvSpPr/>
            <p:nvPr/>
          </p:nvSpPr>
          <p:spPr>
            <a:xfrm>
              <a:off x="4658868" y="1665731"/>
              <a:ext cx="3883660" cy="2649220"/>
            </a:xfrm>
            <a:custGeom>
              <a:rect b="b" l="l" r="r" t="t"/>
              <a:pathLst>
                <a:path extrusionOk="0" h="2649220" w="3883659">
                  <a:moveTo>
                    <a:pt x="0" y="2648712"/>
                  </a:moveTo>
                  <a:lnTo>
                    <a:pt x="3883151" y="2648712"/>
                  </a:lnTo>
                  <a:lnTo>
                    <a:pt x="3883151" y="0"/>
                  </a:lnTo>
                  <a:lnTo>
                    <a:pt x="0" y="0"/>
                  </a:lnTo>
                  <a:lnTo>
                    <a:pt x="0" y="264871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37" name="Google Shape;837;p8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9"/>
          <p:cNvSpPr txBox="1"/>
          <p:nvPr/>
        </p:nvSpPr>
        <p:spPr>
          <a:xfrm>
            <a:off x="500887" y="512191"/>
            <a:ext cx="131000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Box plot</a:t>
            </a:r>
            <a:endParaRPr sz="2800">
              <a:latin typeface="Tahoma"/>
              <a:ea typeface="Tahoma"/>
              <a:cs typeface="Tahoma"/>
              <a:sym typeface="Tahoma"/>
            </a:endParaRPr>
          </a:p>
        </p:txBody>
      </p:sp>
      <p:sp>
        <p:nvSpPr>
          <p:cNvPr id="843" name="Google Shape;843;p8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844" name="Google Shape;844;p89"/>
          <p:cNvSpPr txBox="1"/>
          <p:nvPr/>
        </p:nvSpPr>
        <p:spPr>
          <a:xfrm>
            <a:off x="500887" y="2384020"/>
            <a:ext cx="8245475" cy="970280"/>
          </a:xfrm>
          <a:prstGeom prst="rect">
            <a:avLst/>
          </a:prstGeom>
          <a:noFill/>
          <a:ln>
            <a:noFill/>
          </a:ln>
        </p:spPr>
        <p:txBody>
          <a:bodyPr anchorCtr="0" anchor="t" bIns="0" lIns="0" spcFirstLastPara="1" rIns="0" wrap="square" tIns="10775">
            <a:spAutoFit/>
          </a:bodyPr>
          <a:lstStyle/>
          <a:p>
            <a:pPr indent="0" lvl="0" marL="12700" marR="5080" rtl="0" algn="just">
              <a:lnSpc>
                <a:spcPct val="114999"/>
              </a:lnSpc>
              <a:spcBef>
                <a:spcPts val="0"/>
              </a:spcBef>
              <a:spcAft>
                <a:spcPts val="0"/>
              </a:spcAft>
              <a:buNone/>
            </a:pPr>
            <a:r>
              <a:rPr lang="en-US" sz="1800">
                <a:solidFill>
                  <a:srgbClr val="585858"/>
                </a:solidFill>
                <a:latin typeface="Tahoma"/>
                <a:ea typeface="Tahoma"/>
                <a:cs typeface="Tahoma"/>
                <a:sym typeface="Tahoma"/>
              </a:rPr>
              <a:t>Boxplots are a standardized way of displaying the distribution of data based on a  five number summary - minimum, first quartile (Q1), median, third quartile (Q3),  and maximum.</a:t>
            </a:r>
            <a:endParaRPr sz="1800">
              <a:latin typeface="Tahoma"/>
              <a:ea typeface="Tahoma"/>
              <a:cs typeface="Tahoma"/>
              <a:sym typeface="Tahoma"/>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0"/>
          <p:cNvSpPr txBox="1"/>
          <p:nvPr>
            <p:ph type="title"/>
          </p:nvPr>
        </p:nvSpPr>
        <p:spPr>
          <a:xfrm>
            <a:off x="500887" y="512191"/>
            <a:ext cx="1310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Box plot</a:t>
            </a:r>
            <a:endParaRPr sz="2800"/>
          </a:p>
        </p:txBody>
      </p:sp>
      <p:sp>
        <p:nvSpPr>
          <p:cNvPr id="850" name="Google Shape;850;p90"/>
          <p:cNvSpPr txBox="1"/>
          <p:nvPr/>
        </p:nvSpPr>
        <p:spPr>
          <a:xfrm>
            <a:off x="628904" y="1593402"/>
            <a:ext cx="5909945" cy="848994"/>
          </a:xfrm>
          <a:prstGeom prst="rect">
            <a:avLst/>
          </a:prstGeom>
          <a:noFill/>
          <a:ln>
            <a:noFill/>
          </a:ln>
        </p:spPr>
        <p:txBody>
          <a:bodyPr anchorCtr="0" anchor="t" bIns="0" lIns="0" spcFirstLastPara="1" rIns="0" wrap="square" tIns="149850">
            <a:spAutoFit/>
          </a:bodyPr>
          <a:lstStyle/>
          <a:p>
            <a:pPr indent="-329565" lvl="0" marL="341630" marR="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The whiskers give an idea about the spread of the data</a:t>
            </a:r>
            <a:endParaRPr sz="1800">
              <a:latin typeface="Tahoma"/>
              <a:ea typeface="Tahoma"/>
              <a:cs typeface="Tahoma"/>
              <a:sym typeface="Tahoma"/>
            </a:endParaRPr>
          </a:p>
          <a:p>
            <a:pPr indent="-329565" lvl="0" marL="341630" marR="0" rtl="0" algn="l">
              <a:lnSpc>
                <a:spcPct val="100000"/>
              </a:lnSpc>
              <a:spcBef>
                <a:spcPts val="108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The dots outsides of the whiskers show outlier values</a:t>
            </a:r>
            <a:endParaRPr sz="1800">
              <a:latin typeface="Tahoma"/>
              <a:ea typeface="Tahoma"/>
              <a:cs typeface="Tahoma"/>
              <a:sym typeface="Tahoma"/>
            </a:endParaRPr>
          </a:p>
        </p:txBody>
      </p:sp>
      <p:grpSp>
        <p:nvGrpSpPr>
          <p:cNvPr id="851" name="Google Shape;851;p90"/>
          <p:cNvGrpSpPr/>
          <p:nvPr/>
        </p:nvGrpSpPr>
        <p:grpSpPr>
          <a:xfrm>
            <a:off x="748284" y="2537460"/>
            <a:ext cx="7745095" cy="1960245"/>
            <a:chOff x="748284" y="2537460"/>
            <a:chExt cx="7745095" cy="1960245"/>
          </a:xfrm>
        </p:grpSpPr>
        <p:pic>
          <p:nvPicPr>
            <p:cNvPr id="852" name="Google Shape;852;p90"/>
            <p:cNvPicPr preferRelativeResize="0"/>
            <p:nvPr/>
          </p:nvPicPr>
          <p:blipFill rotWithShape="1">
            <a:blip r:embed="rId3">
              <a:alphaModFix/>
            </a:blip>
            <a:srcRect b="0" l="0" r="0" t="0"/>
            <a:stretch/>
          </p:blipFill>
          <p:spPr>
            <a:xfrm>
              <a:off x="924339" y="2770408"/>
              <a:ext cx="7564340" cy="1218010"/>
            </a:xfrm>
            <a:prstGeom prst="rect">
              <a:avLst/>
            </a:prstGeom>
            <a:noFill/>
            <a:ln>
              <a:noFill/>
            </a:ln>
          </p:spPr>
        </p:pic>
        <p:sp>
          <p:nvSpPr>
            <p:cNvPr id="853" name="Google Shape;853;p90"/>
            <p:cNvSpPr/>
            <p:nvPr/>
          </p:nvSpPr>
          <p:spPr>
            <a:xfrm>
              <a:off x="748284" y="2537460"/>
              <a:ext cx="7745095" cy="1960245"/>
            </a:xfrm>
            <a:custGeom>
              <a:rect b="b" l="l" r="r" t="t"/>
              <a:pathLst>
                <a:path extrusionOk="0" h="1960245" w="7745095">
                  <a:moveTo>
                    <a:pt x="0" y="1959864"/>
                  </a:moveTo>
                  <a:lnTo>
                    <a:pt x="7744968" y="1959864"/>
                  </a:lnTo>
                  <a:lnTo>
                    <a:pt x="7744968" y="0"/>
                  </a:lnTo>
                  <a:lnTo>
                    <a:pt x="0" y="0"/>
                  </a:lnTo>
                  <a:lnTo>
                    <a:pt x="0" y="195986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54" name="Google Shape;854;p9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91"/>
          <p:cNvSpPr txBox="1"/>
          <p:nvPr/>
        </p:nvSpPr>
        <p:spPr>
          <a:xfrm>
            <a:off x="500887" y="512191"/>
            <a:ext cx="131000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Box plot</a:t>
            </a:r>
            <a:endParaRPr sz="2800">
              <a:latin typeface="Tahoma"/>
              <a:ea typeface="Tahoma"/>
              <a:cs typeface="Tahoma"/>
              <a:sym typeface="Tahoma"/>
            </a:endParaRPr>
          </a:p>
        </p:txBody>
      </p:sp>
      <p:sp>
        <p:nvSpPr>
          <p:cNvPr id="860" name="Google Shape;860;p91"/>
          <p:cNvSpPr txBox="1"/>
          <p:nvPr/>
        </p:nvSpPr>
        <p:spPr>
          <a:xfrm>
            <a:off x="500887" y="1493011"/>
            <a:ext cx="62509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Create a box plot for ‘tenure’ by ‘churn’ to see the distribution.</a:t>
            </a:r>
            <a:endParaRPr sz="1800">
              <a:latin typeface="Tahoma"/>
              <a:ea typeface="Tahoma"/>
              <a:cs typeface="Tahoma"/>
              <a:sym typeface="Tahoma"/>
            </a:endParaRPr>
          </a:p>
        </p:txBody>
      </p:sp>
      <p:grpSp>
        <p:nvGrpSpPr>
          <p:cNvPr id="861" name="Google Shape;861;p91"/>
          <p:cNvGrpSpPr/>
          <p:nvPr/>
        </p:nvGrpSpPr>
        <p:grpSpPr>
          <a:xfrm>
            <a:off x="4863083" y="1961388"/>
            <a:ext cx="3868420" cy="2667000"/>
            <a:chOff x="4863083" y="1961388"/>
            <a:chExt cx="3868420" cy="2667000"/>
          </a:xfrm>
        </p:grpSpPr>
        <p:pic>
          <p:nvPicPr>
            <p:cNvPr id="862" name="Google Shape;862;p91"/>
            <p:cNvPicPr preferRelativeResize="0"/>
            <p:nvPr/>
          </p:nvPicPr>
          <p:blipFill rotWithShape="1">
            <a:blip r:embed="rId3">
              <a:alphaModFix/>
            </a:blip>
            <a:srcRect b="0" l="0" r="0" t="0"/>
            <a:stretch/>
          </p:blipFill>
          <p:spPr>
            <a:xfrm>
              <a:off x="4927636" y="2065879"/>
              <a:ext cx="3718812" cy="2468009"/>
            </a:xfrm>
            <a:prstGeom prst="rect">
              <a:avLst/>
            </a:prstGeom>
            <a:noFill/>
            <a:ln>
              <a:noFill/>
            </a:ln>
          </p:spPr>
        </p:pic>
        <p:sp>
          <p:nvSpPr>
            <p:cNvPr id="863" name="Google Shape;863;p91"/>
            <p:cNvSpPr/>
            <p:nvPr/>
          </p:nvSpPr>
          <p:spPr>
            <a:xfrm>
              <a:off x="4863083" y="1961388"/>
              <a:ext cx="3868420" cy="2667000"/>
            </a:xfrm>
            <a:custGeom>
              <a:rect b="b" l="l" r="r" t="t"/>
              <a:pathLst>
                <a:path extrusionOk="0" h="2667000" w="3868420">
                  <a:moveTo>
                    <a:pt x="0" y="2667000"/>
                  </a:moveTo>
                  <a:lnTo>
                    <a:pt x="3867912" y="2667000"/>
                  </a:lnTo>
                  <a:lnTo>
                    <a:pt x="3867912" y="0"/>
                  </a:lnTo>
                  <a:lnTo>
                    <a:pt x="0" y="0"/>
                  </a:lnTo>
                  <a:lnTo>
                    <a:pt x="0" y="2667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64" name="Google Shape;864;p91"/>
          <p:cNvGrpSpPr/>
          <p:nvPr/>
        </p:nvGrpSpPr>
        <p:grpSpPr>
          <a:xfrm>
            <a:off x="492252" y="2833116"/>
            <a:ext cx="4258310" cy="664845"/>
            <a:chOff x="492252" y="2833116"/>
            <a:chExt cx="4258310" cy="664845"/>
          </a:xfrm>
        </p:grpSpPr>
        <p:pic>
          <p:nvPicPr>
            <p:cNvPr id="865" name="Google Shape;865;p91"/>
            <p:cNvPicPr preferRelativeResize="0"/>
            <p:nvPr/>
          </p:nvPicPr>
          <p:blipFill rotWithShape="1">
            <a:blip r:embed="rId4">
              <a:alphaModFix/>
            </a:blip>
            <a:srcRect b="0" l="0" r="0" t="0"/>
            <a:stretch/>
          </p:blipFill>
          <p:spPr>
            <a:xfrm>
              <a:off x="578533" y="2940081"/>
              <a:ext cx="4167202" cy="481250"/>
            </a:xfrm>
            <a:prstGeom prst="rect">
              <a:avLst/>
            </a:prstGeom>
            <a:noFill/>
            <a:ln>
              <a:noFill/>
            </a:ln>
          </p:spPr>
        </p:pic>
        <p:sp>
          <p:nvSpPr>
            <p:cNvPr id="866" name="Google Shape;866;p91"/>
            <p:cNvSpPr/>
            <p:nvPr/>
          </p:nvSpPr>
          <p:spPr>
            <a:xfrm>
              <a:off x="492252" y="2833116"/>
              <a:ext cx="4258310" cy="664845"/>
            </a:xfrm>
            <a:custGeom>
              <a:rect b="b" l="l" r="r" t="t"/>
              <a:pathLst>
                <a:path extrusionOk="0" h="664845" w="4258310">
                  <a:moveTo>
                    <a:pt x="0" y="664463"/>
                  </a:moveTo>
                  <a:lnTo>
                    <a:pt x="4258056" y="664463"/>
                  </a:lnTo>
                  <a:lnTo>
                    <a:pt x="4258056" y="0"/>
                  </a:lnTo>
                  <a:lnTo>
                    <a:pt x="0" y="0"/>
                  </a:lnTo>
                  <a:lnTo>
                    <a:pt x="0" y="6644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67" name="Google Shape;867;p9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2"/>
          <p:cNvSpPr txBox="1"/>
          <p:nvPr>
            <p:ph type="title"/>
          </p:nvPr>
        </p:nvSpPr>
        <p:spPr>
          <a:xfrm>
            <a:off x="500887" y="512191"/>
            <a:ext cx="1310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Box plot</a:t>
            </a:r>
            <a:endParaRPr sz="2800"/>
          </a:p>
        </p:txBody>
      </p:sp>
      <p:sp>
        <p:nvSpPr>
          <p:cNvPr id="873" name="Google Shape;873;p92"/>
          <p:cNvSpPr txBox="1"/>
          <p:nvPr/>
        </p:nvSpPr>
        <p:spPr>
          <a:xfrm>
            <a:off x="500887" y="2331847"/>
            <a:ext cx="3646804"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As we can see from  the plot, the customers who do not  churn, tend to stay for a longer  tenure with the telecom company.</a:t>
            </a:r>
            <a:endParaRPr sz="1800">
              <a:latin typeface="Tahoma"/>
              <a:ea typeface="Tahoma"/>
              <a:cs typeface="Tahoma"/>
              <a:sym typeface="Tahoma"/>
            </a:endParaRPr>
          </a:p>
        </p:txBody>
      </p:sp>
      <p:grpSp>
        <p:nvGrpSpPr>
          <p:cNvPr id="874" name="Google Shape;874;p92"/>
          <p:cNvGrpSpPr/>
          <p:nvPr/>
        </p:nvGrpSpPr>
        <p:grpSpPr>
          <a:xfrm>
            <a:off x="4710683" y="1580387"/>
            <a:ext cx="3868420" cy="2667000"/>
            <a:chOff x="4710683" y="1580387"/>
            <a:chExt cx="3868420" cy="2667000"/>
          </a:xfrm>
        </p:grpSpPr>
        <p:pic>
          <p:nvPicPr>
            <p:cNvPr id="875" name="Google Shape;875;p92"/>
            <p:cNvPicPr preferRelativeResize="0"/>
            <p:nvPr/>
          </p:nvPicPr>
          <p:blipFill rotWithShape="1">
            <a:blip r:embed="rId3">
              <a:alphaModFix/>
            </a:blip>
            <a:srcRect b="0" l="0" r="0" t="0"/>
            <a:stretch/>
          </p:blipFill>
          <p:spPr>
            <a:xfrm>
              <a:off x="4775236" y="1684879"/>
              <a:ext cx="3718812" cy="2468009"/>
            </a:xfrm>
            <a:prstGeom prst="rect">
              <a:avLst/>
            </a:prstGeom>
            <a:noFill/>
            <a:ln>
              <a:noFill/>
            </a:ln>
          </p:spPr>
        </p:pic>
        <p:sp>
          <p:nvSpPr>
            <p:cNvPr id="876" name="Google Shape;876;p92"/>
            <p:cNvSpPr/>
            <p:nvPr/>
          </p:nvSpPr>
          <p:spPr>
            <a:xfrm>
              <a:off x="4710683" y="1580387"/>
              <a:ext cx="3868420" cy="2667000"/>
            </a:xfrm>
            <a:custGeom>
              <a:rect b="b" l="l" r="r" t="t"/>
              <a:pathLst>
                <a:path extrusionOk="0" h="2667000" w="3868420">
                  <a:moveTo>
                    <a:pt x="0" y="2667000"/>
                  </a:moveTo>
                  <a:lnTo>
                    <a:pt x="3867912" y="2667000"/>
                  </a:lnTo>
                  <a:lnTo>
                    <a:pt x="3867912" y="0"/>
                  </a:lnTo>
                  <a:lnTo>
                    <a:pt x="0" y="0"/>
                  </a:lnTo>
                  <a:lnTo>
                    <a:pt x="0" y="26670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77" name="Google Shape;877;p9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93"/>
          <p:cNvSpPr txBox="1"/>
          <p:nvPr/>
        </p:nvSpPr>
        <p:spPr>
          <a:xfrm>
            <a:off x="500887" y="512191"/>
            <a:ext cx="131000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Box plot</a:t>
            </a:r>
            <a:endParaRPr sz="2800">
              <a:latin typeface="Tahoma"/>
              <a:ea typeface="Tahoma"/>
              <a:cs typeface="Tahoma"/>
              <a:sym typeface="Tahoma"/>
            </a:endParaRPr>
          </a:p>
        </p:txBody>
      </p:sp>
      <p:sp>
        <p:nvSpPr>
          <p:cNvPr id="883" name="Google Shape;883;p93"/>
          <p:cNvSpPr txBox="1"/>
          <p:nvPr/>
        </p:nvSpPr>
        <p:spPr>
          <a:xfrm>
            <a:off x="500887" y="1493011"/>
            <a:ext cx="697293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Create a box plot for ‘TotalCharges’ by ‘churn’ to see the distribution.</a:t>
            </a:r>
            <a:endParaRPr sz="1800">
              <a:latin typeface="Tahoma"/>
              <a:ea typeface="Tahoma"/>
              <a:cs typeface="Tahoma"/>
              <a:sym typeface="Tahoma"/>
            </a:endParaRPr>
          </a:p>
        </p:txBody>
      </p:sp>
      <p:grpSp>
        <p:nvGrpSpPr>
          <p:cNvPr id="884" name="Google Shape;884;p93"/>
          <p:cNvGrpSpPr/>
          <p:nvPr/>
        </p:nvGrpSpPr>
        <p:grpSpPr>
          <a:xfrm>
            <a:off x="4643627" y="1897379"/>
            <a:ext cx="4178935" cy="2798445"/>
            <a:chOff x="4643627" y="1897379"/>
            <a:chExt cx="4178935" cy="2798445"/>
          </a:xfrm>
        </p:grpSpPr>
        <p:pic>
          <p:nvPicPr>
            <p:cNvPr id="885" name="Google Shape;885;p93"/>
            <p:cNvPicPr preferRelativeResize="0"/>
            <p:nvPr/>
          </p:nvPicPr>
          <p:blipFill rotWithShape="1">
            <a:blip r:embed="rId3">
              <a:alphaModFix/>
            </a:blip>
            <a:srcRect b="0" l="0" r="0" t="0"/>
            <a:stretch/>
          </p:blipFill>
          <p:spPr>
            <a:xfrm>
              <a:off x="4711059" y="2006798"/>
              <a:ext cx="4022992" cy="2589711"/>
            </a:xfrm>
            <a:prstGeom prst="rect">
              <a:avLst/>
            </a:prstGeom>
            <a:noFill/>
            <a:ln>
              <a:noFill/>
            </a:ln>
          </p:spPr>
        </p:pic>
        <p:sp>
          <p:nvSpPr>
            <p:cNvPr id="886" name="Google Shape;886;p93"/>
            <p:cNvSpPr/>
            <p:nvPr/>
          </p:nvSpPr>
          <p:spPr>
            <a:xfrm>
              <a:off x="4643627" y="1897379"/>
              <a:ext cx="4178935" cy="2798445"/>
            </a:xfrm>
            <a:custGeom>
              <a:rect b="b" l="l" r="r" t="t"/>
              <a:pathLst>
                <a:path extrusionOk="0" h="2798445" w="4178934">
                  <a:moveTo>
                    <a:pt x="0" y="2798064"/>
                  </a:moveTo>
                  <a:lnTo>
                    <a:pt x="4178808" y="2798064"/>
                  </a:lnTo>
                  <a:lnTo>
                    <a:pt x="4178808" y="0"/>
                  </a:lnTo>
                  <a:lnTo>
                    <a:pt x="0" y="0"/>
                  </a:lnTo>
                  <a:lnTo>
                    <a:pt x="0" y="279806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887" name="Google Shape;887;p93"/>
          <p:cNvGrpSpPr/>
          <p:nvPr/>
        </p:nvGrpSpPr>
        <p:grpSpPr>
          <a:xfrm>
            <a:off x="300228" y="2955035"/>
            <a:ext cx="4178935" cy="554990"/>
            <a:chOff x="300228" y="2955035"/>
            <a:chExt cx="4178935" cy="554990"/>
          </a:xfrm>
        </p:grpSpPr>
        <p:pic>
          <p:nvPicPr>
            <p:cNvPr id="888" name="Google Shape;888;p93"/>
            <p:cNvPicPr preferRelativeResize="0"/>
            <p:nvPr/>
          </p:nvPicPr>
          <p:blipFill rotWithShape="1">
            <a:blip r:embed="rId4">
              <a:alphaModFix/>
            </a:blip>
            <a:srcRect b="0" l="0" r="0" t="0"/>
            <a:stretch/>
          </p:blipFill>
          <p:spPr>
            <a:xfrm>
              <a:off x="358602" y="3022216"/>
              <a:ext cx="4115861" cy="420374"/>
            </a:xfrm>
            <a:prstGeom prst="rect">
              <a:avLst/>
            </a:prstGeom>
            <a:noFill/>
            <a:ln>
              <a:noFill/>
            </a:ln>
          </p:spPr>
        </p:pic>
        <p:sp>
          <p:nvSpPr>
            <p:cNvPr id="889" name="Google Shape;889;p93"/>
            <p:cNvSpPr/>
            <p:nvPr/>
          </p:nvSpPr>
          <p:spPr>
            <a:xfrm>
              <a:off x="300228" y="2955035"/>
              <a:ext cx="4178935" cy="554990"/>
            </a:xfrm>
            <a:custGeom>
              <a:rect b="b" l="l" r="r" t="t"/>
              <a:pathLst>
                <a:path extrusionOk="0" h="554989" w="4178935">
                  <a:moveTo>
                    <a:pt x="0" y="554736"/>
                  </a:moveTo>
                  <a:lnTo>
                    <a:pt x="4178808" y="554736"/>
                  </a:lnTo>
                  <a:lnTo>
                    <a:pt x="4178808" y="0"/>
                  </a:lnTo>
                  <a:lnTo>
                    <a:pt x="0" y="0"/>
                  </a:lnTo>
                  <a:lnTo>
                    <a:pt x="0" y="55473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90" name="Google Shape;890;p9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94"/>
          <p:cNvSpPr txBox="1"/>
          <p:nvPr>
            <p:ph type="title"/>
          </p:nvPr>
        </p:nvSpPr>
        <p:spPr>
          <a:xfrm>
            <a:off x="500887" y="512191"/>
            <a:ext cx="1310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Box plot</a:t>
            </a:r>
            <a:endParaRPr sz="2800"/>
          </a:p>
        </p:txBody>
      </p:sp>
      <p:sp>
        <p:nvSpPr>
          <p:cNvPr id="896" name="Google Shape;896;p94"/>
          <p:cNvSpPr txBox="1"/>
          <p:nvPr/>
        </p:nvSpPr>
        <p:spPr>
          <a:xfrm>
            <a:off x="500887" y="2396744"/>
            <a:ext cx="3565525"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From this plot, we  can infer that the average total  charges for both the customers are  nearly the same.</a:t>
            </a:r>
            <a:endParaRPr sz="1800">
              <a:latin typeface="Tahoma"/>
              <a:ea typeface="Tahoma"/>
              <a:cs typeface="Tahoma"/>
              <a:sym typeface="Tahoma"/>
            </a:endParaRPr>
          </a:p>
        </p:txBody>
      </p:sp>
      <p:grpSp>
        <p:nvGrpSpPr>
          <p:cNvPr id="897" name="Google Shape;897;p94"/>
          <p:cNvGrpSpPr/>
          <p:nvPr/>
        </p:nvGrpSpPr>
        <p:grpSpPr>
          <a:xfrm>
            <a:off x="4558283" y="1629155"/>
            <a:ext cx="4178935" cy="2795270"/>
            <a:chOff x="4558283" y="1629155"/>
            <a:chExt cx="4178935" cy="2795270"/>
          </a:xfrm>
        </p:grpSpPr>
        <p:pic>
          <p:nvPicPr>
            <p:cNvPr id="898" name="Google Shape;898;p94"/>
            <p:cNvPicPr preferRelativeResize="0"/>
            <p:nvPr/>
          </p:nvPicPr>
          <p:blipFill rotWithShape="1">
            <a:blip r:embed="rId3">
              <a:alphaModFix/>
            </a:blip>
            <a:srcRect b="0" l="0" r="0" t="0"/>
            <a:stretch/>
          </p:blipFill>
          <p:spPr>
            <a:xfrm>
              <a:off x="4625715" y="1738460"/>
              <a:ext cx="4022992" cy="2586881"/>
            </a:xfrm>
            <a:prstGeom prst="rect">
              <a:avLst/>
            </a:prstGeom>
            <a:noFill/>
            <a:ln>
              <a:noFill/>
            </a:ln>
          </p:spPr>
        </p:pic>
        <p:sp>
          <p:nvSpPr>
            <p:cNvPr id="899" name="Google Shape;899;p94"/>
            <p:cNvSpPr/>
            <p:nvPr/>
          </p:nvSpPr>
          <p:spPr>
            <a:xfrm>
              <a:off x="4558283" y="1629155"/>
              <a:ext cx="4178935" cy="2795270"/>
            </a:xfrm>
            <a:custGeom>
              <a:rect b="b" l="l" r="r" t="t"/>
              <a:pathLst>
                <a:path extrusionOk="0" h="2795270" w="4178934">
                  <a:moveTo>
                    <a:pt x="0" y="2795016"/>
                  </a:moveTo>
                  <a:lnTo>
                    <a:pt x="4178808" y="2795016"/>
                  </a:lnTo>
                  <a:lnTo>
                    <a:pt x="4178808" y="0"/>
                  </a:lnTo>
                  <a:lnTo>
                    <a:pt x="0" y="0"/>
                  </a:lnTo>
                  <a:lnTo>
                    <a:pt x="0" y="27950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00" name="Google Shape;900;p9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95"/>
          <p:cNvSpPr txBox="1"/>
          <p:nvPr/>
        </p:nvSpPr>
        <p:spPr>
          <a:xfrm>
            <a:off x="1187602" y="2578734"/>
            <a:ext cx="65246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What other information can you find from the different box plots?</a:t>
            </a:r>
            <a:endParaRPr sz="1800">
              <a:latin typeface="Tahoma"/>
              <a:ea typeface="Tahoma"/>
              <a:cs typeface="Tahoma"/>
              <a:sym typeface="Tahoma"/>
            </a:endParaRPr>
          </a:p>
        </p:txBody>
      </p:sp>
      <p:sp>
        <p:nvSpPr>
          <p:cNvPr id="906" name="Google Shape;906;p9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nvSpPr>
        <p:spPr>
          <a:xfrm>
            <a:off x="500887" y="512191"/>
            <a:ext cx="546544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How many variables do you have?</a:t>
            </a:r>
            <a:endParaRPr sz="2800">
              <a:latin typeface="Tahoma"/>
              <a:ea typeface="Tahoma"/>
              <a:cs typeface="Tahoma"/>
              <a:sym typeface="Tahoma"/>
            </a:endParaRPr>
          </a:p>
        </p:txBody>
      </p:sp>
      <p:sp>
        <p:nvSpPr>
          <p:cNvPr id="130" name="Google Shape;130;p24"/>
          <p:cNvSpPr txBox="1"/>
          <p:nvPr/>
        </p:nvSpPr>
        <p:spPr>
          <a:xfrm>
            <a:off x="500887" y="3566617"/>
            <a:ext cx="660019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We can see that the data has 398 observations and 10 variables.</a:t>
            </a:r>
            <a:endParaRPr sz="1800">
              <a:latin typeface="Tahoma"/>
              <a:ea typeface="Tahoma"/>
              <a:cs typeface="Tahoma"/>
              <a:sym typeface="Tahoma"/>
            </a:endParaRPr>
          </a:p>
        </p:txBody>
      </p:sp>
      <p:grpSp>
        <p:nvGrpSpPr>
          <p:cNvPr id="131" name="Google Shape;131;p24"/>
          <p:cNvGrpSpPr/>
          <p:nvPr/>
        </p:nvGrpSpPr>
        <p:grpSpPr>
          <a:xfrm>
            <a:off x="2942844" y="2046731"/>
            <a:ext cx="2886710" cy="1005840"/>
            <a:chOff x="2942844" y="2046731"/>
            <a:chExt cx="2886710" cy="1005840"/>
          </a:xfrm>
        </p:grpSpPr>
        <p:pic>
          <p:nvPicPr>
            <p:cNvPr id="132" name="Google Shape;132;p24"/>
            <p:cNvPicPr preferRelativeResize="0"/>
            <p:nvPr/>
          </p:nvPicPr>
          <p:blipFill rotWithShape="1">
            <a:blip r:embed="rId3">
              <a:alphaModFix/>
            </a:blip>
            <a:srcRect b="0" l="0" r="0" t="0"/>
            <a:stretch/>
          </p:blipFill>
          <p:spPr>
            <a:xfrm>
              <a:off x="3034938" y="2182736"/>
              <a:ext cx="2789789" cy="755736"/>
            </a:xfrm>
            <a:prstGeom prst="rect">
              <a:avLst/>
            </a:prstGeom>
            <a:noFill/>
            <a:ln>
              <a:noFill/>
            </a:ln>
          </p:spPr>
        </p:pic>
        <p:sp>
          <p:nvSpPr>
            <p:cNvPr id="133" name="Google Shape;133;p24"/>
            <p:cNvSpPr/>
            <p:nvPr/>
          </p:nvSpPr>
          <p:spPr>
            <a:xfrm>
              <a:off x="2942844" y="2046731"/>
              <a:ext cx="2886710" cy="1005840"/>
            </a:xfrm>
            <a:custGeom>
              <a:rect b="b" l="l" r="r" t="t"/>
              <a:pathLst>
                <a:path extrusionOk="0" h="1005839" w="2886710">
                  <a:moveTo>
                    <a:pt x="0" y="1005839"/>
                  </a:moveTo>
                  <a:lnTo>
                    <a:pt x="2886456" y="1005839"/>
                  </a:lnTo>
                  <a:lnTo>
                    <a:pt x="2886456" y="0"/>
                  </a:lnTo>
                  <a:lnTo>
                    <a:pt x="0" y="0"/>
                  </a:lnTo>
                  <a:lnTo>
                    <a:pt x="0" y="10058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4" name="Google Shape;134;p2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96"/>
          <p:cNvSpPr txBox="1"/>
          <p:nvPr>
            <p:ph type="title"/>
          </p:nvPr>
        </p:nvSpPr>
        <p:spPr>
          <a:xfrm>
            <a:off x="500887" y="512191"/>
            <a:ext cx="1569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Violin plot</a:t>
            </a:r>
            <a:endParaRPr sz="2800"/>
          </a:p>
        </p:txBody>
      </p:sp>
      <p:sp>
        <p:nvSpPr>
          <p:cNvPr id="912" name="Google Shape;912;p96"/>
          <p:cNvSpPr txBox="1"/>
          <p:nvPr/>
        </p:nvSpPr>
        <p:spPr>
          <a:xfrm>
            <a:off x="628904" y="1863089"/>
            <a:ext cx="3728720" cy="2007870"/>
          </a:xfrm>
          <a:prstGeom prst="rect">
            <a:avLst/>
          </a:prstGeom>
          <a:noFill/>
          <a:ln>
            <a:noFill/>
          </a:ln>
        </p:spPr>
        <p:txBody>
          <a:bodyPr anchorCtr="0" anchor="t" bIns="0" lIns="0" spcFirstLastPara="1" rIns="0" wrap="square" tIns="12700">
            <a:spAutoFit/>
          </a:bodyPr>
          <a:lstStyle/>
          <a:p>
            <a:pPr indent="-328930" lvl="0" marL="328930" marR="240665" rtl="0" algn="r">
              <a:lnSpc>
                <a:spcPct val="100000"/>
              </a:lnSpc>
              <a:spcBef>
                <a:spcPts val="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Violin plot represents the same</a:t>
            </a:r>
            <a:endParaRPr sz="1800">
              <a:latin typeface="Tahoma"/>
              <a:ea typeface="Tahoma"/>
              <a:cs typeface="Tahoma"/>
              <a:sym typeface="Tahoma"/>
            </a:endParaRPr>
          </a:p>
          <a:p>
            <a:pPr indent="0" lvl="0" marL="0" marR="217804" rtl="0" algn="r">
              <a:lnSpc>
                <a:spcPct val="100000"/>
              </a:lnSpc>
              <a:spcBef>
                <a:spcPts val="0"/>
              </a:spcBef>
              <a:spcAft>
                <a:spcPts val="0"/>
              </a:spcAft>
              <a:buNone/>
            </a:pPr>
            <a:r>
              <a:rPr lang="en-US" sz="1800">
                <a:solidFill>
                  <a:srgbClr val="585858"/>
                </a:solidFill>
                <a:latin typeface="Tahoma"/>
                <a:ea typeface="Tahoma"/>
                <a:cs typeface="Tahoma"/>
                <a:sym typeface="Tahoma"/>
              </a:rPr>
              <a:t>summary statistics as box plots</a:t>
            </a:r>
            <a:endParaRPr sz="1800">
              <a:latin typeface="Tahoma"/>
              <a:ea typeface="Tahoma"/>
              <a:cs typeface="Tahoma"/>
              <a:sym typeface="Tahoma"/>
            </a:endParaRPr>
          </a:p>
          <a:p>
            <a:pPr indent="-329565" lvl="0" marL="341630" marR="483869" rtl="0" algn="l">
              <a:lnSpc>
                <a:spcPct val="115599"/>
              </a:lnSpc>
              <a:spcBef>
                <a:spcPts val="77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 white dot represents the  median</a:t>
            </a:r>
            <a:endParaRPr sz="1800">
              <a:latin typeface="Tahoma"/>
              <a:ea typeface="Tahoma"/>
              <a:cs typeface="Tahoma"/>
              <a:sym typeface="Tahoma"/>
            </a:endParaRPr>
          </a:p>
          <a:p>
            <a:pPr indent="-329565" lvl="0" marL="341630" marR="0" rtl="0" algn="l">
              <a:lnSpc>
                <a:spcPct val="100000"/>
              </a:lnSpc>
              <a:spcBef>
                <a:spcPts val="1200"/>
              </a:spcBef>
              <a:spcAft>
                <a:spcPts val="0"/>
              </a:spcAft>
              <a:buClr>
                <a:srgbClr val="000000"/>
              </a:buClr>
              <a:buSzPts val="1600"/>
              <a:buFont typeface="Tahoma"/>
              <a:buChar char="●"/>
            </a:pPr>
            <a:r>
              <a:rPr lang="en-US" sz="1800">
                <a:solidFill>
                  <a:srgbClr val="585858"/>
                </a:solidFill>
                <a:latin typeface="Tahoma"/>
                <a:ea typeface="Tahoma"/>
                <a:cs typeface="Tahoma"/>
                <a:sym typeface="Tahoma"/>
              </a:rPr>
              <a:t>The thick gray bar in the center is</a:t>
            </a:r>
            <a:endParaRPr sz="1800">
              <a:latin typeface="Tahoma"/>
              <a:ea typeface="Tahoma"/>
              <a:cs typeface="Tahoma"/>
              <a:sym typeface="Tahoma"/>
            </a:endParaRPr>
          </a:p>
          <a:p>
            <a:pPr indent="0" lvl="0" marL="341630" marR="0" rtl="0" algn="l">
              <a:lnSpc>
                <a:spcPct val="100000"/>
              </a:lnSpc>
              <a:spcBef>
                <a:spcPts val="0"/>
              </a:spcBef>
              <a:spcAft>
                <a:spcPts val="0"/>
              </a:spcAft>
              <a:buNone/>
            </a:pPr>
            <a:r>
              <a:rPr lang="en-US" sz="1800">
                <a:solidFill>
                  <a:srgbClr val="585858"/>
                </a:solidFill>
                <a:latin typeface="Tahoma"/>
                <a:ea typeface="Tahoma"/>
                <a:cs typeface="Tahoma"/>
                <a:sym typeface="Tahoma"/>
              </a:rPr>
              <a:t>the interquartile range</a:t>
            </a:r>
            <a:endParaRPr sz="1800">
              <a:latin typeface="Tahoma"/>
              <a:ea typeface="Tahoma"/>
              <a:cs typeface="Tahoma"/>
              <a:sym typeface="Tahoma"/>
            </a:endParaRPr>
          </a:p>
        </p:txBody>
      </p:sp>
      <p:grpSp>
        <p:nvGrpSpPr>
          <p:cNvPr id="913" name="Google Shape;913;p96"/>
          <p:cNvGrpSpPr/>
          <p:nvPr/>
        </p:nvGrpSpPr>
        <p:grpSpPr>
          <a:xfrm>
            <a:off x="4838700" y="1077467"/>
            <a:ext cx="3157855" cy="3596640"/>
            <a:chOff x="4838700" y="1077467"/>
            <a:chExt cx="3157855" cy="3596640"/>
          </a:xfrm>
        </p:grpSpPr>
        <p:pic>
          <p:nvPicPr>
            <p:cNvPr id="914" name="Google Shape;914;p96"/>
            <p:cNvPicPr preferRelativeResize="0"/>
            <p:nvPr/>
          </p:nvPicPr>
          <p:blipFill rotWithShape="1">
            <a:blip r:embed="rId3">
              <a:alphaModFix/>
            </a:blip>
            <a:srcRect b="0" l="0" r="0" t="0"/>
            <a:stretch/>
          </p:blipFill>
          <p:spPr>
            <a:xfrm>
              <a:off x="5020788" y="1334285"/>
              <a:ext cx="2924352" cy="3204456"/>
            </a:xfrm>
            <a:prstGeom prst="rect">
              <a:avLst/>
            </a:prstGeom>
            <a:noFill/>
            <a:ln>
              <a:noFill/>
            </a:ln>
          </p:spPr>
        </p:pic>
        <p:sp>
          <p:nvSpPr>
            <p:cNvPr id="915" name="Google Shape;915;p96"/>
            <p:cNvSpPr/>
            <p:nvPr/>
          </p:nvSpPr>
          <p:spPr>
            <a:xfrm>
              <a:off x="4838700" y="1077467"/>
              <a:ext cx="3157855" cy="3596640"/>
            </a:xfrm>
            <a:custGeom>
              <a:rect b="b" l="l" r="r" t="t"/>
              <a:pathLst>
                <a:path extrusionOk="0" h="3596640" w="3157854">
                  <a:moveTo>
                    <a:pt x="0" y="3596640"/>
                  </a:moveTo>
                  <a:lnTo>
                    <a:pt x="3157728" y="3596640"/>
                  </a:lnTo>
                  <a:lnTo>
                    <a:pt x="3157728" y="0"/>
                  </a:lnTo>
                  <a:lnTo>
                    <a:pt x="0" y="0"/>
                  </a:lnTo>
                  <a:lnTo>
                    <a:pt x="0" y="359664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16" name="Google Shape;916;p9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7"/>
          <p:cNvSpPr txBox="1"/>
          <p:nvPr>
            <p:ph type="title"/>
          </p:nvPr>
        </p:nvSpPr>
        <p:spPr>
          <a:xfrm>
            <a:off x="500887" y="512191"/>
            <a:ext cx="35898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Box plot and violin plot</a:t>
            </a:r>
            <a:endParaRPr sz="2800"/>
          </a:p>
        </p:txBody>
      </p:sp>
      <p:sp>
        <p:nvSpPr>
          <p:cNvPr id="922" name="Google Shape;922;p97"/>
          <p:cNvSpPr txBox="1"/>
          <p:nvPr/>
        </p:nvSpPr>
        <p:spPr>
          <a:xfrm>
            <a:off x="500887" y="1609046"/>
            <a:ext cx="7395209" cy="654685"/>
          </a:xfrm>
          <a:prstGeom prst="rect">
            <a:avLst/>
          </a:prstGeom>
          <a:noFill/>
          <a:ln>
            <a:noFill/>
          </a:ln>
        </p:spPr>
        <p:txBody>
          <a:bodyPr anchorCtr="0" anchor="t" bIns="0" lIns="0" spcFirstLastPara="1" rIns="0" wrap="square" tIns="52700">
            <a:spAutoFit/>
          </a:bodyPr>
          <a:lstStyle/>
          <a:p>
            <a:pPr indent="0" lvl="0" marL="12700" marR="0" rtl="0" algn="l">
              <a:lnSpc>
                <a:spcPct val="100000"/>
              </a:lnSpc>
              <a:spcBef>
                <a:spcPts val="0"/>
              </a:spcBef>
              <a:spcAft>
                <a:spcPts val="0"/>
              </a:spcAft>
              <a:buNone/>
            </a:pPr>
            <a:r>
              <a:rPr lang="en-US" sz="1800">
                <a:latin typeface="Tahoma"/>
                <a:ea typeface="Tahoma"/>
                <a:cs typeface="Tahoma"/>
                <a:sym typeface="Tahoma"/>
              </a:rPr>
              <a:t>Create a box plot and violin plot for the variable ‘TotalCharges’ to see the</a:t>
            </a:r>
            <a:endParaRPr sz="1800">
              <a:latin typeface="Tahoma"/>
              <a:ea typeface="Tahoma"/>
              <a:cs typeface="Tahoma"/>
              <a:sym typeface="Tahoma"/>
            </a:endParaRPr>
          </a:p>
          <a:p>
            <a:pPr indent="0" lvl="0" marL="12700" marR="0" rtl="0" algn="l">
              <a:lnSpc>
                <a:spcPct val="100000"/>
              </a:lnSpc>
              <a:spcBef>
                <a:spcPts val="315"/>
              </a:spcBef>
              <a:spcAft>
                <a:spcPts val="0"/>
              </a:spcAft>
              <a:buNone/>
            </a:pPr>
            <a:r>
              <a:rPr lang="en-US" sz="1800">
                <a:latin typeface="Tahoma"/>
                <a:ea typeface="Tahoma"/>
                <a:cs typeface="Tahoma"/>
                <a:sym typeface="Tahoma"/>
              </a:rPr>
              <a:t>similarity.</a:t>
            </a:r>
            <a:endParaRPr sz="1800">
              <a:latin typeface="Tahoma"/>
              <a:ea typeface="Tahoma"/>
              <a:cs typeface="Tahoma"/>
              <a:sym typeface="Tahoma"/>
            </a:endParaRPr>
          </a:p>
        </p:txBody>
      </p:sp>
      <p:grpSp>
        <p:nvGrpSpPr>
          <p:cNvPr id="923" name="Google Shape;923;p97"/>
          <p:cNvGrpSpPr/>
          <p:nvPr/>
        </p:nvGrpSpPr>
        <p:grpSpPr>
          <a:xfrm>
            <a:off x="379476" y="2354579"/>
            <a:ext cx="4590415" cy="1743710"/>
            <a:chOff x="379476" y="2354579"/>
            <a:chExt cx="4590415" cy="1743710"/>
          </a:xfrm>
        </p:grpSpPr>
        <p:pic>
          <p:nvPicPr>
            <p:cNvPr id="924" name="Google Shape;924;p97"/>
            <p:cNvPicPr preferRelativeResize="0"/>
            <p:nvPr/>
          </p:nvPicPr>
          <p:blipFill rotWithShape="1">
            <a:blip r:embed="rId3">
              <a:alphaModFix/>
            </a:blip>
            <a:srcRect b="0" l="0" r="0" t="0"/>
            <a:stretch/>
          </p:blipFill>
          <p:spPr>
            <a:xfrm>
              <a:off x="440258" y="2359151"/>
              <a:ext cx="4524933" cy="1734312"/>
            </a:xfrm>
            <a:prstGeom prst="rect">
              <a:avLst/>
            </a:prstGeom>
            <a:noFill/>
            <a:ln>
              <a:noFill/>
            </a:ln>
          </p:spPr>
        </p:pic>
        <p:sp>
          <p:nvSpPr>
            <p:cNvPr id="925" name="Google Shape;925;p97"/>
            <p:cNvSpPr/>
            <p:nvPr/>
          </p:nvSpPr>
          <p:spPr>
            <a:xfrm>
              <a:off x="379476" y="2354579"/>
              <a:ext cx="4590415" cy="1743710"/>
            </a:xfrm>
            <a:custGeom>
              <a:rect b="b" l="l" r="r" t="t"/>
              <a:pathLst>
                <a:path extrusionOk="0" h="1743710" w="4590415">
                  <a:moveTo>
                    <a:pt x="0" y="1743456"/>
                  </a:moveTo>
                  <a:lnTo>
                    <a:pt x="4590288" y="1743456"/>
                  </a:lnTo>
                  <a:lnTo>
                    <a:pt x="4590288" y="0"/>
                  </a:lnTo>
                  <a:lnTo>
                    <a:pt x="0" y="0"/>
                  </a:lnTo>
                  <a:lnTo>
                    <a:pt x="0" y="174345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926" name="Google Shape;926;p97"/>
          <p:cNvGrpSpPr/>
          <p:nvPr/>
        </p:nvGrpSpPr>
        <p:grpSpPr>
          <a:xfrm>
            <a:off x="5088636" y="2125979"/>
            <a:ext cx="3716020" cy="2243455"/>
            <a:chOff x="5088636" y="2125979"/>
            <a:chExt cx="3716020" cy="2243455"/>
          </a:xfrm>
        </p:grpSpPr>
        <p:pic>
          <p:nvPicPr>
            <p:cNvPr id="927" name="Google Shape;927;p97"/>
            <p:cNvPicPr preferRelativeResize="0"/>
            <p:nvPr/>
          </p:nvPicPr>
          <p:blipFill rotWithShape="1">
            <a:blip r:embed="rId4">
              <a:alphaModFix/>
            </a:blip>
            <a:srcRect b="0" l="0" r="0" t="0"/>
            <a:stretch/>
          </p:blipFill>
          <p:spPr>
            <a:xfrm>
              <a:off x="5199104" y="2298336"/>
              <a:ext cx="3247484" cy="2066399"/>
            </a:xfrm>
            <a:prstGeom prst="rect">
              <a:avLst/>
            </a:prstGeom>
            <a:noFill/>
            <a:ln>
              <a:noFill/>
            </a:ln>
          </p:spPr>
        </p:pic>
        <p:sp>
          <p:nvSpPr>
            <p:cNvPr id="928" name="Google Shape;928;p97"/>
            <p:cNvSpPr/>
            <p:nvPr/>
          </p:nvSpPr>
          <p:spPr>
            <a:xfrm>
              <a:off x="5088636" y="2125979"/>
              <a:ext cx="3716020" cy="2243455"/>
            </a:xfrm>
            <a:custGeom>
              <a:rect b="b" l="l" r="r" t="t"/>
              <a:pathLst>
                <a:path extrusionOk="0" h="2243454" w="3716020">
                  <a:moveTo>
                    <a:pt x="0" y="2243328"/>
                  </a:moveTo>
                  <a:lnTo>
                    <a:pt x="3715512" y="2243328"/>
                  </a:lnTo>
                  <a:lnTo>
                    <a:pt x="3715512" y="0"/>
                  </a:lnTo>
                  <a:lnTo>
                    <a:pt x="0" y="0"/>
                  </a:lnTo>
                  <a:lnTo>
                    <a:pt x="0" y="22433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29" name="Google Shape;929;p97"/>
          <p:cNvSpPr txBox="1"/>
          <p:nvPr/>
        </p:nvSpPr>
        <p:spPr>
          <a:xfrm>
            <a:off x="5183251" y="4469993"/>
            <a:ext cx="350139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latin typeface="Tahoma"/>
                <a:ea typeface="Tahoma"/>
                <a:cs typeface="Tahoma"/>
                <a:sym typeface="Tahoma"/>
              </a:rPr>
              <a:t>Comparison between box plot and violin plot</a:t>
            </a:r>
            <a:endParaRPr sz="1400">
              <a:latin typeface="Tahoma"/>
              <a:ea typeface="Tahoma"/>
              <a:cs typeface="Tahoma"/>
              <a:sym typeface="Tahoma"/>
            </a:endParaRPr>
          </a:p>
        </p:txBody>
      </p:sp>
      <p:sp>
        <p:nvSpPr>
          <p:cNvPr id="930" name="Google Shape;930;p9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98"/>
          <p:cNvSpPr txBox="1"/>
          <p:nvPr>
            <p:ph type="title"/>
          </p:nvPr>
        </p:nvSpPr>
        <p:spPr>
          <a:xfrm>
            <a:off x="500887" y="512191"/>
            <a:ext cx="35898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Box plot and violin plot</a:t>
            </a:r>
            <a:endParaRPr sz="2800"/>
          </a:p>
        </p:txBody>
      </p:sp>
      <p:grpSp>
        <p:nvGrpSpPr>
          <p:cNvPr id="936" name="Google Shape;936;p98"/>
          <p:cNvGrpSpPr/>
          <p:nvPr/>
        </p:nvGrpSpPr>
        <p:grpSpPr>
          <a:xfrm>
            <a:off x="5012436" y="1744979"/>
            <a:ext cx="3716020" cy="2243455"/>
            <a:chOff x="5012436" y="1744979"/>
            <a:chExt cx="3716020" cy="2243455"/>
          </a:xfrm>
        </p:grpSpPr>
        <p:pic>
          <p:nvPicPr>
            <p:cNvPr id="937" name="Google Shape;937;p98"/>
            <p:cNvPicPr preferRelativeResize="0"/>
            <p:nvPr/>
          </p:nvPicPr>
          <p:blipFill rotWithShape="1">
            <a:blip r:embed="rId3">
              <a:alphaModFix/>
            </a:blip>
            <a:srcRect b="0" l="0" r="0" t="0"/>
            <a:stretch/>
          </p:blipFill>
          <p:spPr>
            <a:xfrm>
              <a:off x="5122904" y="1917336"/>
              <a:ext cx="3247484" cy="2066399"/>
            </a:xfrm>
            <a:prstGeom prst="rect">
              <a:avLst/>
            </a:prstGeom>
            <a:noFill/>
            <a:ln>
              <a:noFill/>
            </a:ln>
          </p:spPr>
        </p:pic>
        <p:sp>
          <p:nvSpPr>
            <p:cNvPr id="938" name="Google Shape;938;p98"/>
            <p:cNvSpPr/>
            <p:nvPr/>
          </p:nvSpPr>
          <p:spPr>
            <a:xfrm>
              <a:off x="5012436" y="1744979"/>
              <a:ext cx="3716020" cy="2243455"/>
            </a:xfrm>
            <a:custGeom>
              <a:rect b="b" l="l" r="r" t="t"/>
              <a:pathLst>
                <a:path extrusionOk="0" h="2243454" w="3716020">
                  <a:moveTo>
                    <a:pt x="0" y="2243328"/>
                  </a:moveTo>
                  <a:lnTo>
                    <a:pt x="3715512" y="2243328"/>
                  </a:lnTo>
                  <a:lnTo>
                    <a:pt x="3715512" y="0"/>
                  </a:lnTo>
                  <a:lnTo>
                    <a:pt x="0" y="0"/>
                  </a:lnTo>
                  <a:lnTo>
                    <a:pt x="0" y="22433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39" name="Google Shape;939;p98"/>
          <p:cNvSpPr txBox="1"/>
          <p:nvPr/>
        </p:nvSpPr>
        <p:spPr>
          <a:xfrm>
            <a:off x="500887" y="2320544"/>
            <a:ext cx="8107045" cy="2005964"/>
          </a:xfrm>
          <a:prstGeom prst="rect">
            <a:avLst/>
          </a:prstGeom>
          <a:noFill/>
          <a:ln>
            <a:noFill/>
          </a:ln>
        </p:spPr>
        <p:txBody>
          <a:bodyPr anchorCtr="0" anchor="t" bIns="0" lIns="0" spcFirstLastPara="1" rIns="0" wrap="square" tIns="12700">
            <a:spAutoFit/>
          </a:bodyPr>
          <a:lstStyle/>
          <a:p>
            <a:pPr indent="0" lvl="0" marL="12700" marR="414147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In the box plot, the  median is towards the 1st quartile and  upper whisker is long, which tells that it  is positively skewed. However, In the  violin plot, the bulge is towards the  bottom of the plot.</a:t>
            </a:r>
            <a:endParaRPr sz="1800">
              <a:latin typeface="Tahoma"/>
              <a:ea typeface="Tahoma"/>
              <a:cs typeface="Tahoma"/>
              <a:sym typeface="Tahoma"/>
            </a:endParaRPr>
          </a:p>
          <a:p>
            <a:pPr indent="0" lvl="0" marL="4618355" marR="0" rtl="0" algn="l">
              <a:lnSpc>
                <a:spcPct val="100000"/>
              </a:lnSpc>
              <a:spcBef>
                <a:spcPts val="955"/>
              </a:spcBef>
              <a:spcAft>
                <a:spcPts val="0"/>
              </a:spcAft>
              <a:buNone/>
            </a:pPr>
            <a:r>
              <a:rPr lang="en-US" sz="1400">
                <a:latin typeface="Tahoma"/>
                <a:ea typeface="Tahoma"/>
                <a:cs typeface="Tahoma"/>
                <a:sym typeface="Tahoma"/>
              </a:rPr>
              <a:t>Comparison between box plot and violin plot</a:t>
            </a:r>
            <a:endParaRPr sz="1400">
              <a:latin typeface="Tahoma"/>
              <a:ea typeface="Tahoma"/>
              <a:cs typeface="Tahoma"/>
              <a:sym typeface="Tahoma"/>
            </a:endParaRPr>
          </a:p>
        </p:txBody>
      </p:sp>
      <p:sp>
        <p:nvSpPr>
          <p:cNvPr id="940" name="Google Shape;940;p9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99"/>
          <p:cNvSpPr txBox="1"/>
          <p:nvPr/>
        </p:nvSpPr>
        <p:spPr>
          <a:xfrm>
            <a:off x="500887" y="512191"/>
            <a:ext cx="156972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Violin plot</a:t>
            </a:r>
            <a:endParaRPr sz="2800">
              <a:latin typeface="Tahoma"/>
              <a:ea typeface="Tahoma"/>
              <a:cs typeface="Tahoma"/>
              <a:sym typeface="Tahoma"/>
            </a:endParaRPr>
          </a:p>
        </p:txBody>
      </p:sp>
      <p:sp>
        <p:nvSpPr>
          <p:cNvPr id="946" name="Google Shape;946;p99"/>
          <p:cNvSpPr txBox="1"/>
          <p:nvPr/>
        </p:nvSpPr>
        <p:spPr>
          <a:xfrm>
            <a:off x="500887" y="1633803"/>
            <a:ext cx="741553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Create a violin plot for ‘TotalCharges’ by ‘Contract’ to see the distribution.</a:t>
            </a:r>
            <a:endParaRPr sz="1800">
              <a:latin typeface="Tahoma"/>
              <a:ea typeface="Tahoma"/>
              <a:cs typeface="Tahoma"/>
              <a:sym typeface="Tahoma"/>
            </a:endParaRPr>
          </a:p>
        </p:txBody>
      </p:sp>
      <p:grpSp>
        <p:nvGrpSpPr>
          <p:cNvPr id="947" name="Google Shape;947;p99"/>
          <p:cNvGrpSpPr/>
          <p:nvPr/>
        </p:nvGrpSpPr>
        <p:grpSpPr>
          <a:xfrm>
            <a:off x="5094731" y="2129027"/>
            <a:ext cx="3578860" cy="2353310"/>
            <a:chOff x="5094731" y="2129027"/>
            <a:chExt cx="3578860" cy="2353310"/>
          </a:xfrm>
        </p:grpSpPr>
        <p:pic>
          <p:nvPicPr>
            <p:cNvPr id="948" name="Google Shape;948;p99"/>
            <p:cNvPicPr preferRelativeResize="0"/>
            <p:nvPr/>
          </p:nvPicPr>
          <p:blipFill rotWithShape="1">
            <a:blip r:embed="rId3">
              <a:alphaModFix/>
            </a:blip>
            <a:srcRect b="0" l="0" r="0" t="0"/>
            <a:stretch/>
          </p:blipFill>
          <p:spPr>
            <a:xfrm>
              <a:off x="5152180" y="2221716"/>
              <a:ext cx="3437015" cy="2176489"/>
            </a:xfrm>
            <a:prstGeom prst="rect">
              <a:avLst/>
            </a:prstGeom>
            <a:noFill/>
            <a:ln>
              <a:noFill/>
            </a:ln>
          </p:spPr>
        </p:pic>
        <p:sp>
          <p:nvSpPr>
            <p:cNvPr id="949" name="Google Shape;949;p99"/>
            <p:cNvSpPr/>
            <p:nvPr/>
          </p:nvSpPr>
          <p:spPr>
            <a:xfrm>
              <a:off x="5094731" y="2129027"/>
              <a:ext cx="3578860" cy="2353310"/>
            </a:xfrm>
            <a:custGeom>
              <a:rect b="b" l="l" r="r" t="t"/>
              <a:pathLst>
                <a:path extrusionOk="0" h="2353310" w="3578859">
                  <a:moveTo>
                    <a:pt x="0" y="2353056"/>
                  </a:moveTo>
                  <a:lnTo>
                    <a:pt x="3578352" y="2353056"/>
                  </a:lnTo>
                  <a:lnTo>
                    <a:pt x="3578352" y="0"/>
                  </a:lnTo>
                  <a:lnTo>
                    <a:pt x="0" y="0"/>
                  </a:lnTo>
                  <a:lnTo>
                    <a:pt x="0" y="235305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950" name="Google Shape;950;p99"/>
          <p:cNvGrpSpPr/>
          <p:nvPr/>
        </p:nvGrpSpPr>
        <p:grpSpPr>
          <a:xfrm>
            <a:off x="376428" y="2951988"/>
            <a:ext cx="4612005" cy="509270"/>
            <a:chOff x="376428" y="2951988"/>
            <a:chExt cx="4612005" cy="509270"/>
          </a:xfrm>
        </p:grpSpPr>
        <p:pic>
          <p:nvPicPr>
            <p:cNvPr id="951" name="Google Shape;951;p99"/>
            <p:cNvPicPr preferRelativeResize="0"/>
            <p:nvPr/>
          </p:nvPicPr>
          <p:blipFill rotWithShape="1">
            <a:blip r:embed="rId4">
              <a:alphaModFix/>
            </a:blip>
            <a:srcRect b="0" l="0" r="0" t="0"/>
            <a:stretch/>
          </p:blipFill>
          <p:spPr>
            <a:xfrm>
              <a:off x="422689" y="2998216"/>
              <a:ext cx="4560790" cy="399897"/>
            </a:xfrm>
            <a:prstGeom prst="rect">
              <a:avLst/>
            </a:prstGeom>
            <a:noFill/>
            <a:ln>
              <a:noFill/>
            </a:ln>
          </p:spPr>
        </p:pic>
        <p:sp>
          <p:nvSpPr>
            <p:cNvPr id="952" name="Google Shape;952;p99"/>
            <p:cNvSpPr/>
            <p:nvPr/>
          </p:nvSpPr>
          <p:spPr>
            <a:xfrm>
              <a:off x="376428" y="2951988"/>
              <a:ext cx="4612005" cy="509270"/>
            </a:xfrm>
            <a:custGeom>
              <a:rect b="b" l="l" r="r" t="t"/>
              <a:pathLst>
                <a:path extrusionOk="0" h="509270" w="4612005">
                  <a:moveTo>
                    <a:pt x="0" y="509016"/>
                  </a:moveTo>
                  <a:lnTo>
                    <a:pt x="4611624" y="509016"/>
                  </a:lnTo>
                  <a:lnTo>
                    <a:pt x="4611624" y="0"/>
                  </a:lnTo>
                  <a:lnTo>
                    <a:pt x="0" y="0"/>
                  </a:lnTo>
                  <a:lnTo>
                    <a:pt x="0" y="5090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53" name="Google Shape;953;p9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00"/>
          <p:cNvSpPr txBox="1"/>
          <p:nvPr>
            <p:ph type="title"/>
          </p:nvPr>
        </p:nvSpPr>
        <p:spPr>
          <a:xfrm>
            <a:off x="500887" y="512191"/>
            <a:ext cx="1569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Violin plot</a:t>
            </a:r>
            <a:endParaRPr sz="2800"/>
          </a:p>
        </p:txBody>
      </p:sp>
      <p:sp>
        <p:nvSpPr>
          <p:cNvPr id="959" name="Google Shape;959;p100"/>
          <p:cNvSpPr txBox="1"/>
          <p:nvPr/>
        </p:nvSpPr>
        <p:spPr>
          <a:xfrm>
            <a:off x="500887" y="2015489"/>
            <a:ext cx="3907790" cy="194691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average total  charges for all contracts is between 0  to 4000. The customers in ‘Month-to-  Month’ contract have a positively  skewed distribution. The median value  of total charges increases with the  increase in duration of the contract.</a:t>
            </a:r>
            <a:endParaRPr sz="1800">
              <a:latin typeface="Tahoma"/>
              <a:ea typeface="Tahoma"/>
              <a:cs typeface="Tahoma"/>
              <a:sym typeface="Tahoma"/>
            </a:endParaRPr>
          </a:p>
        </p:txBody>
      </p:sp>
      <p:grpSp>
        <p:nvGrpSpPr>
          <p:cNvPr id="960" name="Google Shape;960;p100"/>
          <p:cNvGrpSpPr/>
          <p:nvPr/>
        </p:nvGrpSpPr>
        <p:grpSpPr>
          <a:xfrm>
            <a:off x="4887468" y="1741931"/>
            <a:ext cx="3782695" cy="2487295"/>
            <a:chOff x="4887468" y="1741931"/>
            <a:chExt cx="3782695" cy="2487295"/>
          </a:xfrm>
        </p:grpSpPr>
        <p:pic>
          <p:nvPicPr>
            <p:cNvPr id="961" name="Google Shape;961;p100"/>
            <p:cNvPicPr preferRelativeResize="0"/>
            <p:nvPr/>
          </p:nvPicPr>
          <p:blipFill rotWithShape="1">
            <a:blip r:embed="rId3">
              <a:alphaModFix/>
            </a:blip>
            <a:srcRect b="0" l="0" r="0" t="0"/>
            <a:stretch/>
          </p:blipFill>
          <p:spPr>
            <a:xfrm>
              <a:off x="4947942" y="1839662"/>
              <a:ext cx="3633667" cy="2301022"/>
            </a:xfrm>
            <a:prstGeom prst="rect">
              <a:avLst/>
            </a:prstGeom>
            <a:noFill/>
            <a:ln>
              <a:noFill/>
            </a:ln>
          </p:spPr>
        </p:pic>
        <p:sp>
          <p:nvSpPr>
            <p:cNvPr id="962" name="Google Shape;962;p100"/>
            <p:cNvSpPr/>
            <p:nvPr/>
          </p:nvSpPr>
          <p:spPr>
            <a:xfrm>
              <a:off x="4887468" y="1741931"/>
              <a:ext cx="3782695" cy="2487295"/>
            </a:xfrm>
            <a:custGeom>
              <a:rect b="b" l="l" r="r" t="t"/>
              <a:pathLst>
                <a:path extrusionOk="0" h="2487295" w="3782695">
                  <a:moveTo>
                    <a:pt x="0" y="2487168"/>
                  </a:moveTo>
                  <a:lnTo>
                    <a:pt x="3782567" y="2487168"/>
                  </a:lnTo>
                  <a:lnTo>
                    <a:pt x="3782567" y="0"/>
                  </a:lnTo>
                  <a:lnTo>
                    <a:pt x="0" y="0"/>
                  </a:lnTo>
                  <a:lnTo>
                    <a:pt x="0" y="248716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63" name="Google Shape;963;p10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01"/>
          <p:cNvSpPr txBox="1"/>
          <p:nvPr/>
        </p:nvSpPr>
        <p:spPr>
          <a:xfrm>
            <a:off x="500887" y="512191"/>
            <a:ext cx="1569720"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Violin plot</a:t>
            </a:r>
            <a:endParaRPr sz="2800">
              <a:latin typeface="Tahoma"/>
              <a:ea typeface="Tahoma"/>
              <a:cs typeface="Tahoma"/>
              <a:sym typeface="Tahoma"/>
            </a:endParaRPr>
          </a:p>
        </p:txBody>
      </p:sp>
      <p:sp>
        <p:nvSpPr>
          <p:cNvPr id="969" name="Google Shape;969;p101"/>
          <p:cNvSpPr txBox="1"/>
          <p:nvPr/>
        </p:nvSpPr>
        <p:spPr>
          <a:xfrm>
            <a:off x="500887" y="1633803"/>
            <a:ext cx="808799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Create a violin plot for ‘TotalCharges’ by ‘InternetService’ to see the distribution.</a:t>
            </a:r>
            <a:endParaRPr sz="1800">
              <a:latin typeface="Tahoma"/>
              <a:ea typeface="Tahoma"/>
              <a:cs typeface="Tahoma"/>
              <a:sym typeface="Tahoma"/>
            </a:endParaRPr>
          </a:p>
        </p:txBody>
      </p:sp>
      <p:grpSp>
        <p:nvGrpSpPr>
          <p:cNvPr id="970" name="Google Shape;970;p101"/>
          <p:cNvGrpSpPr/>
          <p:nvPr/>
        </p:nvGrpSpPr>
        <p:grpSpPr>
          <a:xfrm>
            <a:off x="4991100" y="2068067"/>
            <a:ext cx="3740150" cy="2459990"/>
            <a:chOff x="4991100" y="2068067"/>
            <a:chExt cx="3740150" cy="2459990"/>
          </a:xfrm>
        </p:grpSpPr>
        <p:pic>
          <p:nvPicPr>
            <p:cNvPr id="971" name="Google Shape;971;p101"/>
            <p:cNvPicPr preferRelativeResize="0"/>
            <p:nvPr/>
          </p:nvPicPr>
          <p:blipFill rotWithShape="1">
            <a:blip r:embed="rId3">
              <a:alphaModFix/>
            </a:blip>
            <a:srcRect b="0" l="0" r="0" t="0"/>
            <a:stretch/>
          </p:blipFill>
          <p:spPr>
            <a:xfrm>
              <a:off x="5050942" y="2164767"/>
              <a:ext cx="3592576" cy="2275549"/>
            </a:xfrm>
            <a:prstGeom prst="rect">
              <a:avLst/>
            </a:prstGeom>
            <a:noFill/>
            <a:ln>
              <a:noFill/>
            </a:ln>
          </p:spPr>
        </p:pic>
        <p:sp>
          <p:nvSpPr>
            <p:cNvPr id="972" name="Google Shape;972;p101"/>
            <p:cNvSpPr/>
            <p:nvPr/>
          </p:nvSpPr>
          <p:spPr>
            <a:xfrm>
              <a:off x="4991100" y="2068067"/>
              <a:ext cx="3740150" cy="2459990"/>
            </a:xfrm>
            <a:custGeom>
              <a:rect b="b" l="l" r="r" t="t"/>
              <a:pathLst>
                <a:path extrusionOk="0" h="2459990" w="3740150">
                  <a:moveTo>
                    <a:pt x="0" y="2459736"/>
                  </a:moveTo>
                  <a:lnTo>
                    <a:pt x="3739896" y="2459736"/>
                  </a:lnTo>
                  <a:lnTo>
                    <a:pt x="3739896" y="0"/>
                  </a:lnTo>
                  <a:lnTo>
                    <a:pt x="0" y="0"/>
                  </a:lnTo>
                  <a:lnTo>
                    <a:pt x="0" y="245973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973" name="Google Shape;973;p101"/>
          <p:cNvGrpSpPr/>
          <p:nvPr/>
        </p:nvGrpSpPr>
        <p:grpSpPr>
          <a:xfrm>
            <a:off x="324612" y="3040379"/>
            <a:ext cx="4551045" cy="502920"/>
            <a:chOff x="324612" y="3040379"/>
            <a:chExt cx="4551045" cy="502920"/>
          </a:xfrm>
        </p:grpSpPr>
        <p:pic>
          <p:nvPicPr>
            <p:cNvPr id="974" name="Google Shape;974;p101"/>
            <p:cNvPicPr preferRelativeResize="0"/>
            <p:nvPr/>
          </p:nvPicPr>
          <p:blipFill rotWithShape="1">
            <a:blip r:embed="rId4">
              <a:alphaModFix/>
            </a:blip>
            <a:srcRect b="0" l="0" r="0" t="0"/>
            <a:stretch/>
          </p:blipFill>
          <p:spPr>
            <a:xfrm>
              <a:off x="389336" y="3119766"/>
              <a:ext cx="4481367" cy="351628"/>
            </a:xfrm>
            <a:prstGeom prst="rect">
              <a:avLst/>
            </a:prstGeom>
            <a:noFill/>
            <a:ln>
              <a:noFill/>
            </a:ln>
          </p:spPr>
        </p:pic>
        <p:sp>
          <p:nvSpPr>
            <p:cNvPr id="975" name="Google Shape;975;p101"/>
            <p:cNvSpPr/>
            <p:nvPr/>
          </p:nvSpPr>
          <p:spPr>
            <a:xfrm>
              <a:off x="324612" y="3040379"/>
              <a:ext cx="4551045" cy="502920"/>
            </a:xfrm>
            <a:custGeom>
              <a:rect b="b" l="l" r="r" t="t"/>
              <a:pathLst>
                <a:path extrusionOk="0" h="502920" w="4551045">
                  <a:moveTo>
                    <a:pt x="0" y="502919"/>
                  </a:moveTo>
                  <a:lnTo>
                    <a:pt x="4550664" y="502919"/>
                  </a:lnTo>
                  <a:lnTo>
                    <a:pt x="4550664" y="0"/>
                  </a:lnTo>
                  <a:lnTo>
                    <a:pt x="0" y="0"/>
                  </a:lnTo>
                  <a:lnTo>
                    <a:pt x="0" y="50291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76" name="Google Shape;976;p10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02"/>
          <p:cNvSpPr txBox="1"/>
          <p:nvPr>
            <p:ph type="title"/>
          </p:nvPr>
        </p:nvSpPr>
        <p:spPr>
          <a:xfrm>
            <a:off x="500887" y="512191"/>
            <a:ext cx="1569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Violin plot</a:t>
            </a:r>
            <a:endParaRPr sz="2800"/>
          </a:p>
        </p:txBody>
      </p:sp>
      <p:sp>
        <p:nvSpPr>
          <p:cNvPr id="982" name="Google Shape;982;p102"/>
          <p:cNvSpPr txBox="1"/>
          <p:nvPr/>
        </p:nvSpPr>
        <p:spPr>
          <a:xfrm>
            <a:off x="500887" y="2167585"/>
            <a:ext cx="3583940" cy="1672589"/>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total charges  of the customers who are not using  internet service are very less. The  average (median) total charges for  the ‘DSL’ and ‘Fiber optic’ are  nearly the same.</a:t>
            </a:r>
            <a:endParaRPr sz="1800">
              <a:latin typeface="Tahoma"/>
              <a:ea typeface="Tahoma"/>
              <a:cs typeface="Tahoma"/>
              <a:sym typeface="Tahoma"/>
            </a:endParaRPr>
          </a:p>
        </p:txBody>
      </p:sp>
      <p:grpSp>
        <p:nvGrpSpPr>
          <p:cNvPr id="983" name="Google Shape;983;p102"/>
          <p:cNvGrpSpPr/>
          <p:nvPr/>
        </p:nvGrpSpPr>
        <p:grpSpPr>
          <a:xfrm>
            <a:off x="4533900" y="1687067"/>
            <a:ext cx="4017645" cy="2642870"/>
            <a:chOff x="4533900" y="1687067"/>
            <a:chExt cx="4017645" cy="2642870"/>
          </a:xfrm>
        </p:grpSpPr>
        <p:pic>
          <p:nvPicPr>
            <p:cNvPr id="984" name="Google Shape;984;p102"/>
            <p:cNvPicPr preferRelativeResize="0"/>
            <p:nvPr/>
          </p:nvPicPr>
          <p:blipFill rotWithShape="1">
            <a:blip r:embed="rId3">
              <a:alphaModFix/>
            </a:blip>
            <a:srcRect b="0" l="0" r="0" t="0"/>
            <a:stretch/>
          </p:blipFill>
          <p:spPr>
            <a:xfrm>
              <a:off x="4597851" y="1790642"/>
              <a:ext cx="3859671" cy="2445366"/>
            </a:xfrm>
            <a:prstGeom prst="rect">
              <a:avLst/>
            </a:prstGeom>
            <a:noFill/>
            <a:ln>
              <a:noFill/>
            </a:ln>
          </p:spPr>
        </p:pic>
        <p:sp>
          <p:nvSpPr>
            <p:cNvPr id="985" name="Google Shape;985;p102"/>
            <p:cNvSpPr/>
            <p:nvPr/>
          </p:nvSpPr>
          <p:spPr>
            <a:xfrm>
              <a:off x="4533900" y="1687067"/>
              <a:ext cx="4017645" cy="2642870"/>
            </a:xfrm>
            <a:custGeom>
              <a:rect b="b" l="l" r="r" t="t"/>
              <a:pathLst>
                <a:path extrusionOk="0" h="2642870" w="4017645">
                  <a:moveTo>
                    <a:pt x="0" y="2642616"/>
                  </a:moveTo>
                  <a:lnTo>
                    <a:pt x="4017263" y="2642616"/>
                  </a:lnTo>
                  <a:lnTo>
                    <a:pt x="4017263" y="0"/>
                  </a:lnTo>
                  <a:lnTo>
                    <a:pt x="0" y="0"/>
                  </a:lnTo>
                  <a:lnTo>
                    <a:pt x="0" y="26426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86" name="Google Shape;986;p102"/>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03"/>
          <p:cNvSpPr txBox="1"/>
          <p:nvPr>
            <p:ph type="title"/>
          </p:nvPr>
        </p:nvSpPr>
        <p:spPr>
          <a:xfrm>
            <a:off x="390550" y="2240356"/>
            <a:ext cx="6302400" cy="6297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4000">
                <a:solidFill>
                  <a:srgbClr val="000000"/>
                </a:solidFill>
              </a:rPr>
              <a:t>Categorical and Categorical</a:t>
            </a:r>
            <a:endParaRPr sz="4000"/>
          </a:p>
        </p:txBody>
      </p:sp>
      <p:sp>
        <p:nvSpPr>
          <p:cNvPr id="992" name="Google Shape;992;p103"/>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04"/>
          <p:cNvSpPr txBox="1"/>
          <p:nvPr>
            <p:ph type="title"/>
          </p:nvPr>
        </p:nvSpPr>
        <p:spPr>
          <a:xfrm>
            <a:off x="500887" y="512191"/>
            <a:ext cx="4349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Categorical and categorical</a:t>
            </a:r>
            <a:endParaRPr sz="2800"/>
          </a:p>
        </p:txBody>
      </p:sp>
      <p:sp>
        <p:nvSpPr>
          <p:cNvPr id="998" name="Google Shape;998;p104"/>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999" name="Google Shape;999;p104"/>
          <p:cNvSpPr txBox="1"/>
          <p:nvPr/>
        </p:nvSpPr>
        <p:spPr>
          <a:xfrm>
            <a:off x="628904" y="2026666"/>
            <a:ext cx="8021955" cy="1495425"/>
          </a:xfrm>
          <a:prstGeom prst="rect">
            <a:avLst/>
          </a:prstGeom>
          <a:noFill/>
          <a:ln>
            <a:noFill/>
          </a:ln>
        </p:spPr>
        <p:txBody>
          <a:bodyPr anchorCtr="0" anchor="t" bIns="0" lIns="0" spcFirstLastPara="1" rIns="0" wrap="square" tIns="12700">
            <a:spAutoFit/>
          </a:bodyPr>
          <a:lstStyle/>
          <a:p>
            <a:pPr indent="-329565" lvl="0" marL="341630" marR="26670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We will use a cross tab and stacked bar chart to visualize the relationship  between two categorical variables</a:t>
            </a:r>
            <a:endParaRPr sz="1800">
              <a:latin typeface="Tahoma"/>
              <a:ea typeface="Tahoma"/>
              <a:cs typeface="Tahoma"/>
              <a:sym typeface="Tahoma"/>
            </a:endParaRPr>
          </a:p>
          <a:p>
            <a:pPr indent="0" lvl="0" marL="0" marR="0" rtl="0" algn="l">
              <a:lnSpc>
                <a:spcPct val="100000"/>
              </a:lnSpc>
              <a:spcBef>
                <a:spcPts val="0"/>
              </a:spcBef>
              <a:spcAft>
                <a:spcPts val="0"/>
              </a:spcAft>
              <a:buClr>
                <a:srgbClr val="585858"/>
              </a:buClr>
              <a:buSzPts val="2150"/>
              <a:buFont typeface="Tahoma"/>
              <a:buNone/>
            </a:pPr>
            <a:r>
              <a:t/>
            </a:r>
            <a:endParaRPr sz="2150">
              <a:latin typeface="Tahoma"/>
              <a:ea typeface="Tahoma"/>
              <a:cs typeface="Tahoma"/>
              <a:sym typeface="Tahoma"/>
            </a:endParaRPr>
          </a:p>
          <a:p>
            <a:pPr indent="-329565" lvl="0" marL="341630" marR="0" rtl="0" algn="l">
              <a:lnSpc>
                <a:spcPct val="100000"/>
              </a:lnSpc>
              <a:spcBef>
                <a:spcPts val="0"/>
              </a:spcBef>
              <a:spcAft>
                <a:spcPts val="0"/>
              </a:spcAft>
              <a:buClr>
                <a:srgbClr val="585858"/>
              </a:buClr>
              <a:buSzPts val="1600"/>
              <a:buFont typeface="Tahoma"/>
              <a:buChar char="●"/>
            </a:pPr>
            <a:r>
              <a:rPr lang="en-US" sz="1800">
                <a:solidFill>
                  <a:srgbClr val="585858"/>
                </a:solidFill>
                <a:latin typeface="Tahoma"/>
                <a:ea typeface="Tahoma"/>
                <a:cs typeface="Tahoma"/>
                <a:sym typeface="Tahoma"/>
              </a:rPr>
              <a:t>Consider the categorical variables in the dataset to create a stacked column</a:t>
            </a:r>
            <a:endParaRPr sz="1800">
              <a:latin typeface="Tahoma"/>
              <a:ea typeface="Tahoma"/>
              <a:cs typeface="Tahoma"/>
              <a:sym typeface="Tahoma"/>
            </a:endParaRPr>
          </a:p>
          <a:p>
            <a:pPr indent="0" lvl="0" marL="341630" marR="0" rtl="0" algn="l">
              <a:lnSpc>
                <a:spcPct val="100000"/>
              </a:lnSpc>
              <a:spcBef>
                <a:spcPts val="335"/>
              </a:spcBef>
              <a:spcAft>
                <a:spcPts val="0"/>
              </a:spcAft>
              <a:buNone/>
            </a:pPr>
            <a:r>
              <a:rPr lang="en-US" sz="1800">
                <a:solidFill>
                  <a:srgbClr val="585858"/>
                </a:solidFill>
                <a:latin typeface="Tahoma"/>
                <a:ea typeface="Tahoma"/>
                <a:cs typeface="Tahoma"/>
                <a:sym typeface="Tahoma"/>
              </a:rPr>
              <a:t>chart</a:t>
            </a:r>
            <a:endParaRPr sz="1800">
              <a:latin typeface="Tahoma"/>
              <a:ea typeface="Tahoma"/>
              <a:cs typeface="Tahoma"/>
              <a:sym typeface="Tahom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05"/>
          <p:cNvSpPr txBox="1"/>
          <p:nvPr>
            <p:ph type="title"/>
          </p:nvPr>
        </p:nvSpPr>
        <p:spPr>
          <a:xfrm>
            <a:off x="500887" y="512191"/>
            <a:ext cx="1454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Crosstab</a:t>
            </a:r>
            <a:endParaRPr sz="2800"/>
          </a:p>
        </p:txBody>
      </p:sp>
      <p:sp>
        <p:nvSpPr>
          <p:cNvPr id="1005" name="Google Shape;1005;p105"/>
          <p:cNvSpPr txBox="1"/>
          <p:nvPr/>
        </p:nvSpPr>
        <p:spPr>
          <a:xfrm>
            <a:off x="500887" y="1649044"/>
            <a:ext cx="7753984" cy="8274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Following are the counts of churned customers using different services.</a:t>
            </a:r>
            <a:endParaRPr sz="1800">
              <a:latin typeface="Tahoma"/>
              <a:ea typeface="Tahoma"/>
              <a:cs typeface="Tahoma"/>
              <a:sym typeface="Tahoma"/>
            </a:endParaRPr>
          </a:p>
          <a:p>
            <a:pPr indent="0" lvl="0" marL="6195695" marR="0" rtl="0" algn="l">
              <a:lnSpc>
                <a:spcPct val="100000"/>
              </a:lnSpc>
              <a:spcBef>
                <a:spcPts val="1505"/>
              </a:spcBef>
              <a:spcAft>
                <a:spcPts val="0"/>
              </a:spcAft>
              <a:buNone/>
            </a:pPr>
            <a:r>
              <a:rPr lang="en-US" sz="1100">
                <a:solidFill>
                  <a:srgbClr val="24AAE1"/>
                </a:solidFill>
                <a:latin typeface="Tahoma"/>
                <a:ea typeface="Tahoma"/>
                <a:cs typeface="Tahoma"/>
                <a:sym typeface="Tahoma"/>
              </a:rPr>
              <a:t>Values to group by in the</a:t>
            </a:r>
            <a:endParaRPr sz="1100">
              <a:latin typeface="Tahoma"/>
              <a:ea typeface="Tahoma"/>
              <a:cs typeface="Tahoma"/>
              <a:sym typeface="Tahoma"/>
            </a:endParaRPr>
          </a:p>
          <a:p>
            <a:pPr indent="0" lvl="0" marL="6195695" marR="0" rtl="0" algn="l">
              <a:lnSpc>
                <a:spcPct val="100000"/>
              </a:lnSpc>
              <a:spcBef>
                <a:spcPts val="5"/>
              </a:spcBef>
              <a:spcAft>
                <a:spcPts val="0"/>
              </a:spcAft>
              <a:buNone/>
            </a:pPr>
            <a:r>
              <a:rPr lang="en-US" sz="1100">
                <a:solidFill>
                  <a:srgbClr val="24AAE1"/>
                </a:solidFill>
                <a:latin typeface="Tahoma"/>
                <a:ea typeface="Tahoma"/>
                <a:cs typeface="Tahoma"/>
                <a:sym typeface="Tahoma"/>
              </a:rPr>
              <a:t>rows</a:t>
            </a:r>
            <a:endParaRPr sz="1100">
              <a:latin typeface="Tahoma"/>
              <a:ea typeface="Tahoma"/>
              <a:cs typeface="Tahoma"/>
              <a:sym typeface="Tahoma"/>
            </a:endParaRPr>
          </a:p>
        </p:txBody>
      </p:sp>
      <p:sp>
        <p:nvSpPr>
          <p:cNvPr id="1006" name="Google Shape;1006;p105"/>
          <p:cNvSpPr txBox="1"/>
          <p:nvPr/>
        </p:nvSpPr>
        <p:spPr>
          <a:xfrm>
            <a:off x="6832218" y="3654628"/>
            <a:ext cx="1336675" cy="1943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Column to aggregate</a:t>
            </a:r>
            <a:endParaRPr sz="1100">
              <a:latin typeface="Tahoma"/>
              <a:ea typeface="Tahoma"/>
              <a:cs typeface="Tahoma"/>
              <a:sym typeface="Tahoma"/>
            </a:endParaRPr>
          </a:p>
        </p:txBody>
      </p:sp>
      <p:grpSp>
        <p:nvGrpSpPr>
          <p:cNvPr id="1007" name="Google Shape;1007;p105"/>
          <p:cNvGrpSpPr/>
          <p:nvPr/>
        </p:nvGrpSpPr>
        <p:grpSpPr>
          <a:xfrm>
            <a:off x="617220" y="2253741"/>
            <a:ext cx="6079236" cy="2344292"/>
            <a:chOff x="617220" y="2253741"/>
            <a:chExt cx="6079236" cy="2344292"/>
          </a:xfrm>
        </p:grpSpPr>
        <p:pic>
          <p:nvPicPr>
            <p:cNvPr id="1008" name="Google Shape;1008;p105"/>
            <p:cNvPicPr preferRelativeResize="0"/>
            <p:nvPr/>
          </p:nvPicPr>
          <p:blipFill rotWithShape="1">
            <a:blip r:embed="rId3">
              <a:alphaModFix/>
            </a:blip>
            <a:srcRect b="0" l="0" r="0" t="0"/>
            <a:stretch/>
          </p:blipFill>
          <p:spPr>
            <a:xfrm>
              <a:off x="666248" y="2579509"/>
              <a:ext cx="5423655" cy="1866215"/>
            </a:xfrm>
            <a:prstGeom prst="rect">
              <a:avLst/>
            </a:prstGeom>
            <a:noFill/>
            <a:ln>
              <a:noFill/>
            </a:ln>
          </p:spPr>
        </p:pic>
        <p:sp>
          <p:nvSpPr>
            <p:cNvPr id="1009" name="Google Shape;1009;p105"/>
            <p:cNvSpPr/>
            <p:nvPr/>
          </p:nvSpPr>
          <p:spPr>
            <a:xfrm>
              <a:off x="617220" y="2522219"/>
              <a:ext cx="5477510" cy="2075814"/>
            </a:xfrm>
            <a:custGeom>
              <a:rect b="b" l="l" r="r" t="t"/>
              <a:pathLst>
                <a:path extrusionOk="0" h="2075814" w="5477510">
                  <a:moveTo>
                    <a:pt x="0" y="2075688"/>
                  </a:moveTo>
                  <a:lnTo>
                    <a:pt x="5477256" y="2075688"/>
                  </a:lnTo>
                  <a:lnTo>
                    <a:pt x="5477256" y="0"/>
                  </a:lnTo>
                  <a:lnTo>
                    <a:pt x="0" y="0"/>
                  </a:lnTo>
                  <a:lnTo>
                    <a:pt x="0" y="207568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10" name="Google Shape;1010;p105"/>
            <p:cNvSpPr/>
            <p:nvPr/>
          </p:nvSpPr>
          <p:spPr>
            <a:xfrm>
              <a:off x="3374136" y="2253741"/>
              <a:ext cx="3322320" cy="1496695"/>
            </a:xfrm>
            <a:custGeom>
              <a:rect b="b" l="l" r="r" t="t"/>
              <a:pathLst>
                <a:path extrusionOk="0" h="1496695" w="3322320">
                  <a:moveTo>
                    <a:pt x="3202559" y="0"/>
                  </a:moveTo>
                  <a:lnTo>
                    <a:pt x="34544" y="0"/>
                  </a:lnTo>
                  <a:lnTo>
                    <a:pt x="31750" y="2794"/>
                  </a:lnTo>
                  <a:lnTo>
                    <a:pt x="31750" y="347726"/>
                  </a:lnTo>
                  <a:lnTo>
                    <a:pt x="0" y="347726"/>
                  </a:lnTo>
                  <a:lnTo>
                    <a:pt x="38100" y="423926"/>
                  </a:lnTo>
                  <a:lnTo>
                    <a:pt x="69850" y="360426"/>
                  </a:lnTo>
                  <a:lnTo>
                    <a:pt x="76200" y="347726"/>
                  </a:lnTo>
                  <a:lnTo>
                    <a:pt x="44450" y="347726"/>
                  </a:lnTo>
                  <a:lnTo>
                    <a:pt x="44450" y="12700"/>
                  </a:lnTo>
                  <a:lnTo>
                    <a:pt x="3202559" y="12700"/>
                  </a:lnTo>
                  <a:lnTo>
                    <a:pt x="3202559" y="6350"/>
                  </a:lnTo>
                  <a:lnTo>
                    <a:pt x="3202559" y="0"/>
                  </a:lnTo>
                  <a:close/>
                </a:path>
                <a:path extrusionOk="0" h="1496695" w="3322320">
                  <a:moveTo>
                    <a:pt x="3321939" y="1483741"/>
                  </a:moveTo>
                  <a:lnTo>
                    <a:pt x="273050" y="1483741"/>
                  </a:lnTo>
                  <a:lnTo>
                    <a:pt x="273050" y="823214"/>
                  </a:lnTo>
                  <a:lnTo>
                    <a:pt x="304800" y="823214"/>
                  </a:lnTo>
                  <a:lnTo>
                    <a:pt x="298450" y="810514"/>
                  </a:lnTo>
                  <a:lnTo>
                    <a:pt x="266700" y="747014"/>
                  </a:lnTo>
                  <a:lnTo>
                    <a:pt x="228600" y="823214"/>
                  </a:lnTo>
                  <a:lnTo>
                    <a:pt x="260350" y="823214"/>
                  </a:lnTo>
                  <a:lnTo>
                    <a:pt x="260350" y="1493647"/>
                  </a:lnTo>
                  <a:lnTo>
                    <a:pt x="263144" y="1496441"/>
                  </a:lnTo>
                  <a:lnTo>
                    <a:pt x="3321939" y="1496441"/>
                  </a:lnTo>
                  <a:lnTo>
                    <a:pt x="3321939" y="1490091"/>
                  </a:lnTo>
                  <a:lnTo>
                    <a:pt x="3321939" y="1483741"/>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11" name="Google Shape;1011;p10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nvSpPr>
        <p:spPr>
          <a:xfrm>
            <a:off x="500887" y="512191"/>
            <a:ext cx="432117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Do you have missing data?</a:t>
            </a:r>
            <a:endParaRPr sz="2800">
              <a:latin typeface="Tahoma"/>
              <a:ea typeface="Tahoma"/>
              <a:cs typeface="Tahoma"/>
              <a:sym typeface="Tahoma"/>
            </a:endParaRPr>
          </a:p>
        </p:txBody>
      </p:sp>
      <p:sp>
        <p:nvSpPr>
          <p:cNvPr id="140" name="Google Shape;140;p25"/>
          <p:cNvSpPr txBox="1"/>
          <p:nvPr/>
        </p:nvSpPr>
        <p:spPr>
          <a:xfrm>
            <a:off x="500887" y="2384020"/>
            <a:ext cx="1865630" cy="970280"/>
          </a:xfrm>
          <a:prstGeom prst="rect">
            <a:avLst/>
          </a:prstGeom>
          <a:noFill/>
          <a:ln>
            <a:noFill/>
          </a:ln>
        </p:spPr>
        <p:txBody>
          <a:bodyPr anchorCtr="0" anchor="t" bIns="0" lIns="0" spcFirstLastPara="1" rIns="0" wrap="square" tIns="10775">
            <a:spAutoFit/>
          </a:bodyPr>
          <a:lstStyle/>
          <a:p>
            <a:pPr indent="0" lvl="0" marL="12700" marR="5080" rtl="0" algn="l">
              <a:lnSpc>
                <a:spcPct val="114999"/>
              </a:lnSpc>
              <a:spcBef>
                <a:spcPts val="0"/>
              </a:spcBef>
              <a:spcAft>
                <a:spcPts val="0"/>
              </a:spcAft>
              <a:buNone/>
            </a:pPr>
            <a:r>
              <a:rPr lang="en-US" sz="1800">
                <a:latin typeface="Tahoma"/>
                <a:ea typeface="Tahoma"/>
                <a:cs typeface="Tahoma"/>
                <a:sym typeface="Tahoma"/>
              </a:rPr>
              <a:t>The horsepower  column contains 6  missing values.</a:t>
            </a:r>
            <a:endParaRPr sz="1800">
              <a:latin typeface="Tahoma"/>
              <a:ea typeface="Tahoma"/>
              <a:cs typeface="Tahoma"/>
              <a:sym typeface="Tahoma"/>
            </a:endParaRPr>
          </a:p>
        </p:txBody>
      </p:sp>
      <p:grpSp>
        <p:nvGrpSpPr>
          <p:cNvPr id="141" name="Google Shape;141;p25"/>
          <p:cNvGrpSpPr/>
          <p:nvPr/>
        </p:nvGrpSpPr>
        <p:grpSpPr>
          <a:xfrm>
            <a:off x="3957827" y="1568195"/>
            <a:ext cx="4377055" cy="2908300"/>
            <a:chOff x="3957827" y="1568195"/>
            <a:chExt cx="4377055" cy="2908300"/>
          </a:xfrm>
        </p:grpSpPr>
        <p:pic>
          <p:nvPicPr>
            <p:cNvPr id="142" name="Google Shape;142;p25"/>
            <p:cNvPicPr preferRelativeResize="0"/>
            <p:nvPr/>
          </p:nvPicPr>
          <p:blipFill rotWithShape="1">
            <a:blip r:embed="rId3">
              <a:alphaModFix/>
            </a:blip>
            <a:srcRect b="0" l="0" r="0" t="0"/>
            <a:stretch/>
          </p:blipFill>
          <p:spPr>
            <a:xfrm>
              <a:off x="4015926" y="1690425"/>
              <a:ext cx="4314257" cy="2727510"/>
            </a:xfrm>
            <a:prstGeom prst="rect">
              <a:avLst/>
            </a:prstGeom>
            <a:noFill/>
            <a:ln>
              <a:noFill/>
            </a:ln>
          </p:spPr>
        </p:pic>
        <p:sp>
          <p:nvSpPr>
            <p:cNvPr id="143" name="Google Shape;143;p25"/>
            <p:cNvSpPr/>
            <p:nvPr/>
          </p:nvSpPr>
          <p:spPr>
            <a:xfrm>
              <a:off x="3957827" y="1568195"/>
              <a:ext cx="4377055" cy="2908300"/>
            </a:xfrm>
            <a:custGeom>
              <a:rect b="b" l="l" r="r" t="t"/>
              <a:pathLst>
                <a:path extrusionOk="0" h="2908300" w="4377055">
                  <a:moveTo>
                    <a:pt x="0" y="2907791"/>
                  </a:moveTo>
                  <a:lnTo>
                    <a:pt x="4376928" y="2907791"/>
                  </a:lnTo>
                  <a:lnTo>
                    <a:pt x="4376928" y="0"/>
                  </a:lnTo>
                  <a:lnTo>
                    <a:pt x="0" y="0"/>
                  </a:lnTo>
                  <a:lnTo>
                    <a:pt x="0" y="290779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4" name="Google Shape;144;p25"/>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06"/>
          <p:cNvSpPr txBox="1"/>
          <p:nvPr>
            <p:ph type="title"/>
          </p:nvPr>
        </p:nvSpPr>
        <p:spPr>
          <a:xfrm>
            <a:off x="500887" y="512191"/>
            <a:ext cx="14541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Crosstab</a:t>
            </a:r>
            <a:endParaRPr sz="2800"/>
          </a:p>
        </p:txBody>
      </p:sp>
      <p:sp>
        <p:nvSpPr>
          <p:cNvPr id="1017" name="Google Shape;1017;p106"/>
          <p:cNvSpPr txBox="1"/>
          <p:nvPr/>
        </p:nvSpPr>
        <p:spPr>
          <a:xfrm>
            <a:off x="527710" y="2302509"/>
            <a:ext cx="4112895" cy="194691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rows represent the  category of ‘Churn’, and the columns  represent the categories of  ‘InternetService’. The highest number of  customers who did not churn used ‘DSL’  service while people who used ‘Fiber  optic’ churned the most.</a:t>
            </a:r>
            <a:endParaRPr sz="1800">
              <a:latin typeface="Tahoma"/>
              <a:ea typeface="Tahoma"/>
              <a:cs typeface="Tahoma"/>
              <a:sym typeface="Tahoma"/>
            </a:endParaRPr>
          </a:p>
        </p:txBody>
      </p:sp>
      <p:grpSp>
        <p:nvGrpSpPr>
          <p:cNvPr id="1018" name="Google Shape;1018;p106"/>
          <p:cNvGrpSpPr/>
          <p:nvPr/>
        </p:nvGrpSpPr>
        <p:grpSpPr>
          <a:xfrm>
            <a:off x="5140451" y="2433827"/>
            <a:ext cx="3289300" cy="1393190"/>
            <a:chOff x="5140451" y="2433827"/>
            <a:chExt cx="3289300" cy="1393190"/>
          </a:xfrm>
        </p:grpSpPr>
        <p:pic>
          <p:nvPicPr>
            <p:cNvPr id="1019" name="Google Shape;1019;p106"/>
            <p:cNvPicPr preferRelativeResize="0"/>
            <p:nvPr/>
          </p:nvPicPr>
          <p:blipFill rotWithShape="1">
            <a:blip r:embed="rId3">
              <a:alphaModFix/>
            </a:blip>
            <a:srcRect b="0" l="0" r="0" t="0"/>
            <a:stretch/>
          </p:blipFill>
          <p:spPr>
            <a:xfrm>
              <a:off x="5247870" y="2644253"/>
              <a:ext cx="2879690" cy="1006394"/>
            </a:xfrm>
            <a:prstGeom prst="rect">
              <a:avLst/>
            </a:prstGeom>
            <a:noFill/>
            <a:ln>
              <a:noFill/>
            </a:ln>
          </p:spPr>
        </p:pic>
        <p:sp>
          <p:nvSpPr>
            <p:cNvPr id="1020" name="Google Shape;1020;p106"/>
            <p:cNvSpPr/>
            <p:nvPr/>
          </p:nvSpPr>
          <p:spPr>
            <a:xfrm>
              <a:off x="5140451" y="2433827"/>
              <a:ext cx="3289300" cy="1393190"/>
            </a:xfrm>
            <a:custGeom>
              <a:rect b="b" l="l" r="r" t="t"/>
              <a:pathLst>
                <a:path extrusionOk="0" h="1393189" w="3289300">
                  <a:moveTo>
                    <a:pt x="0" y="1392936"/>
                  </a:moveTo>
                  <a:lnTo>
                    <a:pt x="3288792" y="1392936"/>
                  </a:lnTo>
                  <a:lnTo>
                    <a:pt x="3288792" y="0"/>
                  </a:lnTo>
                  <a:lnTo>
                    <a:pt x="0" y="0"/>
                  </a:lnTo>
                  <a:lnTo>
                    <a:pt x="0" y="139293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21" name="Google Shape;1021;p106"/>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07"/>
          <p:cNvSpPr txBox="1"/>
          <p:nvPr>
            <p:ph type="title"/>
          </p:nvPr>
        </p:nvSpPr>
        <p:spPr>
          <a:xfrm>
            <a:off x="500887" y="512191"/>
            <a:ext cx="2817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Stacked bar chart</a:t>
            </a:r>
            <a:endParaRPr sz="2800"/>
          </a:p>
        </p:txBody>
      </p:sp>
      <p:grpSp>
        <p:nvGrpSpPr>
          <p:cNvPr id="1027" name="Google Shape;1027;p107"/>
          <p:cNvGrpSpPr/>
          <p:nvPr/>
        </p:nvGrpSpPr>
        <p:grpSpPr>
          <a:xfrm>
            <a:off x="458723" y="2625851"/>
            <a:ext cx="6327775" cy="1310640"/>
            <a:chOff x="458723" y="2625851"/>
            <a:chExt cx="6327775" cy="1310640"/>
          </a:xfrm>
        </p:grpSpPr>
        <p:pic>
          <p:nvPicPr>
            <p:cNvPr id="1028" name="Google Shape;1028;p107"/>
            <p:cNvPicPr preferRelativeResize="0"/>
            <p:nvPr/>
          </p:nvPicPr>
          <p:blipFill rotWithShape="1">
            <a:blip r:embed="rId3">
              <a:alphaModFix/>
            </a:blip>
            <a:srcRect b="0" l="0" r="0" t="0"/>
            <a:stretch/>
          </p:blipFill>
          <p:spPr>
            <a:xfrm>
              <a:off x="508187" y="2765061"/>
              <a:ext cx="6273612" cy="1099539"/>
            </a:xfrm>
            <a:prstGeom prst="rect">
              <a:avLst/>
            </a:prstGeom>
            <a:noFill/>
            <a:ln>
              <a:noFill/>
            </a:ln>
          </p:spPr>
        </p:pic>
        <p:sp>
          <p:nvSpPr>
            <p:cNvPr id="1029" name="Google Shape;1029;p107"/>
            <p:cNvSpPr/>
            <p:nvPr/>
          </p:nvSpPr>
          <p:spPr>
            <a:xfrm>
              <a:off x="458723" y="2625851"/>
              <a:ext cx="6327775" cy="1310640"/>
            </a:xfrm>
            <a:custGeom>
              <a:rect b="b" l="l" r="r" t="t"/>
              <a:pathLst>
                <a:path extrusionOk="0" h="1310639" w="6327775">
                  <a:moveTo>
                    <a:pt x="0" y="1310640"/>
                  </a:moveTo>
                  <a:lnTo>
                    <a:pt x="6327648" y="1310640"/>
                  </a:lnTo>
                  <a:lnTo>
                    <a:pt x="6327648" y="0"/>
                  </a:lnTo>
                  <a:lnTo>
                    <a:pt x="0" y="0"/>
                  </a:lnTo>
                  <a:lnTo>
                    <a:pt x="0" y="131064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0" name="Google Shape;1030;p107"/>
          <p:cNvSpPr txBox="1"/>
          <p:nvPr/>
        </p:nvSpPr>
        <p:spPr>
          <a:xfrm>
            <a:off x="500887" y="1649044"/>
            <a:ext cx="8305165" cy="12738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Check the distribution for churn by the levels of the variables ‘Contract’.</a:t>
            </a:r>
            <a:endParaRPr sz="1800">
              <a:latin typeface="Tahoma"/>
              <a:ea typeface="Tahoma"/>
              <a:cs typeface="Tahoma"/>
              <a:sym typeface="Tahoma"/>
            </a:endParaRPr>
          </a:p>
          <a:p>
            <a:pPr indent="0" lvl="0" marL="5953760" marR="798195" rtl="0" algn="l">
              <a:lnSpc>
                <a:spcPct val="100000"/>
              </a:lnSpc>
              <a:spcBef>
                <a:spcPts val="1455"/>
              </a:spcBef>
              <a:spcAft>
                <a:spcPts val="0"/>
              </a:spcAft>
              <a:buNone/>
            </a:pPr>
            <a:r>
              <a:rPr lang="en-US" sz="1100">
                <a:solidFill>
                  <a:srgbClr val="24AAE1"/>
                </a:solidFill>
                <a:latin typeface="Tahoma"/>
                <a:ea typeface="Tahoma"/>
                <a:cs typeface="Tahoma"/>
                <a:sym typeface="Tahoma"/>
              </a:rPr>
              <a:t>Values to group by in the  rows</a:t>
            </a:r>
            <a:endParaRPr sz="1100">
              <a:latin typeface="Tahoma"/>
              <a:ea typeface="Tahoma"/>
              <a:cs typeface="Tahoma"/>
              <a:sym typeface="Tahoma"/>
            </a:endParaRPr>
          </a:p>
          <a:p>
            <a:pPr indent="0" lvl="0" marL="6747509" marR="0" rtl="0" algn="l">
              <a:lnSpc>
                <a:spcPct val="100000"/>
              </a:lnSpc>
              <a:spcBef>
                <a:spcPts val="930"/>
              </a:spcBef>
              <a:spcAft>
                <a:spcPts val="0"/>
              </a:spcAft>
              <a:buNone/>
            </a:pPr>
            <a:r>
              <a:rPr lang="en-US" sz="1100">
                <a:solidFill>
                  <a:srgbClr val="24AAE1"/>
                </a:solidFill>
                <a:latin typeface="Tahoma"/>
                <a:ea typeface="Tahoma"/>
                <a:cs typeface="Tahoma"/>
                <a:sym typeface="Tahoma"/>
              </a:rPr>
              <a:t>Values to group by in the</a:t>
            </a:r>
            <a:endParaRPr sz="1100">
              <a:latin typeface="Tahoma"/>
              <a:ea typeface="Tahoma"/>
              <a:cs typeface="Tahoma"/>
              <a:sym typeface="Tahoma"/>
            </a:endParaRPr>
          </a:p>
          <a:p>
            <a:pPr indent="0" lvl="0" marL="6747509" marR="0" rtl="0" algn="l">
              <a:lnSpc>
                <a:spcPct val="100000"/>
              </a:lnSpc>
              <a:spcBef>
                <a:spcPts val="0"/>
              </a:spcBef>
              <a:spcAft>
                <a:spcPts val="0"/>
              </a:spcAft>
              <a:buNone/>
            </a:pPr>
            <a:r>
              <a:rPr lang="en-US" sz="1100">
                <a:solidFill>
                  <a:srgbClr val="24AAE1"/>
                </a:solidFill>
                <a:latin typeface="Tahoma"/>
                <a:ea typeface="Tahoma"/>
                <a:cs typeface="Tahoma"/>
                <a:sym typeface="Tahoma"/>
              </a:rPr>
              <a:t>columns</a:t>
            </a:r>
            <a:endParaRPr sz="1100">
              <a:latin typeface="Tahoma"/>
              <a:ea typeface="Tahoma"/>
              <a:cs typeface="Tahoma"/>
              <a:sym typeface="Tahoma"/>
            </a:endParaRPr>
          </a:p>
        </p:txBody>
      </p:sp>
      <p:sp>
        <p:nvSpPr>
          <p:cNvPr id="1031" name="Google Shape;1031;p107"/>
          <p:cNvSpPr txBox="1"/>
          <p:nvPr/>
        </p:nvSpPr>
        <p:spPr>
          <a:xfrm>
            <a:off x="7165593" y="3669233"/>
            <a:ext cx="1035685" cy="1943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To get the count</a:t>
            </a:r>
            <a:endParaRPr sz="1100">
              <a:latin typeface="Tahoma"/>
              <a:ea typeface="Tahoma"/>
              <a:cs typeface="Tahoma"/>
              <a:sym typeface="Tahoma"/>
            </a:endParaRPr>
          </a:p>
        </p:txBody>
      </p:sp>
      <p:sp>
        <p:nvSpPr>
          <p:cNvPr id="1032" name="Google Shape;1032;p107"/>
          <p:cNvSpPr/>
          <p:nvPr/>
        </p:nvSpPr>
        <p:spPr>
          <a:xfrm>
            <a:off x="3100070" y="2214117"/>
            <a:ext cx="4053204" cy="2219325"/>
          </a:xfrm>
          <a:custGeom>
            <a:rect b="b" l="l" r="r" t="t"/>
            <a:pathLst>
              <a:path extrusionOk="0" h="2219325" w="4053204">
                <a:moveTo>
                  <a:pt x="76200" y="1289812"/>
                </a:moveTo>
                <a:lnTo>
                  <a:pt x="69824" y="1276858"/>
                </a:lnTo>
                <a:lnTo>
                  <a:pt x="38608" y="1213358"/>
                </a:lnTo>
                <a:lnTo>
                  <a:pt x="0" y="1289316"/>
                </a:lnTo>
                <a:lnTo>
                  <a:pt x="31788" y="1289519"/>
                </a:lnTo>
                <a:lnTo>
                  <a:pt x="25400" y="2218613"/>
                </a:lnTo>
                <a:lnTo>
                  <a:pt x="38100" y="2218702"/>
                </a:lnTo>
                <a:lnTo>
                  <a:pt x="44488" y="1289608"/>
                </a:lnTo>
                <a:lnTo>
                  <a:pt x="76200" y="1289812"/>
                </a:lnTo>
                <a:close/>
              </a:path>
              <a:path extrusionOk="0" h="2219325" w="4053204">
                <a:moveTo>
                  <a:pt x="3188208" y="0"/>
                </a:moveTo>
                <a:lnTo>
                  <a:pt x="535051" y="0"/>
                </a:lnTo>
                <a:lnTo>
                  <a:pt x="532257" y="2794"/>
                </a:lnTo>
                <a:lnTo>
                  <a:pt x="532625" y="722363"/>
                </a:lnTo>
                <a:lnTo>
                  <a:pt x="500507" y="723265"/>
                </a:lnTo>
                <a:lnTo>
                  <a:pt x="540766" y="798322"/>
                </a:lnTo>
                <a:lnTo>
                  <a:pt x="570318" y="734822"/>
                </a:lnTo>
                <a:lnTo>
                  <a:pt x="576707" y="721106"/>
                </a:lnTo>
                <a:lnTo>
                  <a:pt x="545325" y="721995"/>
                </a:lnTo>
                <a:lnTo>
                  <a:pt x="544957" y="12700"/>
                </a:lnTo>
                <a:lnTo>
                  <a:pt x="3188208" y="12700"/>
                </a:lnTo>
                <a:lnTo>
                  <a:pt x="3188208" y="6350"/>
                </a:lnTo>
                <a:lnTo>
                  <a:pt x="3188208" y="0"/>
                </a:lnTo>
                <a:close/>
              </a:path>
              <a:path extrusionOk="0" h="2219325" w="4053204">
                <a:moveTo>
                  <a:pt x="3899408" y="1613662"/>
                </a:moveTo>
                <a:lnTo>
                  <a:pt x="2228215" y="1613662"/>
                </a:lnTo>
                <a:lnTo>
                  <a:pt x="2228456" y="1301813"/>
                </a:lnTo>
                <a:lnTo>
                  <a:pt x="2259965" y="1302397"/>
                </a:lnTo>
                <a:lnTo>
                  <a:pt x="2253589" y="1289050"/>
                </a:lnTo>
                <a:lnTo>
                  <a:pt x="2223262" y="1225550"/>
                </a:lnTo>
                <a:lnTo>
                  <a:pt x="2183765" y="1300988"/>
                </a:lnTo>
                <a:lnTo>
                  <a:pt x="2215756" y="1301584"/>
                </a:lnTo>
                <a:lnTo>
                  <a:pt x="2215515" y="1623568"/>
                </a:lnTo>
                <a:lnTo>
                  <a:pt x="2218436" y="1626362"/>
                </a:lnTo>
                <a:lnTo>
                  <a:pt x="3899408" y="1626362"/>
                </a:lnTo>
                <a:lnTo>
                  <a:pt x="3899408" y="1620012"/>
                </a:lnTo>
                <a:lnTo>
                  <a:pt x="3899408" y="1613662"/>
                </a:lnTo>
                <a:close/>
              </a:path>
              <a:path extrusionOk="0" h="2219325" w="4053204">
                <a:moveTo>
                  <a:pt x="4052697" y="533400"/>
                </a:moveTo>
                <a:lnTo>
                  <a:pt x="2409190" y="533400"/>
                </a:lnTo>
                <a:lnTo>
                  <a:pt x="2407539" y="534035"/>
                </a:lnTo>
                <a:lnTo>
                  <a:pt x="2406396" y="535305"/>
                </a:lnTo>
                <a:lnTo>
                  <a:pt x="2405253" y="536448"/>
                </a:lnTo>
                <a:lnTo>
                  <a:pt x="2404491" y="538099"/>
                </a:lnTo>
                <a:lnTo>
                  <a:pt x="2404719" y="715695"/>
                </a:lnTo>
                <a:lnTo>
                  <a:pt x="2372741" y="716280"/>
                </a:lnTo>
                <a:lnTo>
                  <a:pt x="2412238" y="791718"/>
                </a:lnTo>
                <a:lnTo>
                  <a:pt x="2442565" y="728218"/>
                </a:lnTo>
                <a:lnTo>
                  <a:pt x="2448941" y="714883"/>
                </a:lnTo>
                <a:lnTo>
                  <a:pt x="2417419" y="715467"/>
                </a:lnTo>
                <a:lnTo>
                  <a:pt x="2417191" y="546100"/>
                </a:lnTo>
                <a:lnTo>
                  <a:pt x="4052697" y="546100"/>
                </a:lnTo>
                <a:lnTo>
                  <a:pt x="4052697" y="539750"/>
                </a:lnTo>
                <a:lnTo>
                  <a:pt x="4052697" y="533400"/>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3" name="Google Shape;1033;p107"/>
          <p:cNvSpPr txBox="1"/>
          <p:nvPr/>
        </p:nvSpPr>
        <p:spPr>
          <a:xfrm>
            <a:off x="2371470" y="4508398"/>
            <a:ext cx="1336040" cy="193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Column to aggregate</a:t>
            </a:r>
            <a:endParaRPr sz="1100">
              <a:latin typeface="Tahoma"/>
              <a:ea typeface="Tahoma"/>
              <a:cs typeface="Tahoma"/>
              <a:sym typeface="Tahoma"/>
            </a:endParaRPr>
          </a:p>
        </p:txBody>
      </p:sp>
      <p:sp>
        <p:nvSpPr>
          <p:cNvPr id="1034" name="Google Shape;1034;p107"/>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8"/>
          <p:cNvSpPr txBox="1"/>
          <p:nvPr/>
        </p:nvSpPr>
        <p:spPr>
          <a:xfrm>
            <a:off x="500887" y="512191"/>
            <a:ext cx="2817495" cy="4533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800">
                <a:latin typeface="Tahoma"/>
                <a:ea typeface="Tahoma"/>
                <a:cs typeface="Tahoma"/>
                <a:sym typeface="Tahoma"/>
              </a:rPr>
              <a:t>Stacked bar chart</a:t>
            </a:r>
            <a:endParaRPr sz="2800">
              <a:latin typeface="Tahoma"/>
              <a:ea typeface="Tahoma"/>
              <a:cs typeface="Tahoma"/>
              <a:sym typeface="Tahoma"/>
            </a:endParaRPr>
          </a:p>
        </p:txBody>
      </p:sp>
      <p:sp>
        <p:nvSpPr>
          <p:cNvPr id="1040" name="Google Shape;1040;p108"/>
          <p:cNvSpPr txBox="1"/>
          <p:nvPr/>
        </p:nvSpPr>
        <p:spPr>
          <a:xfrm>
            <a:off x="500887" y="2396744"/>
            <a:ext cx="3224530" cy="848994"/>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customer  who signed a longer duration  contract has a lower churn rate.</a:t>
            </a:r>
            <a:endParaRPr sz="1800">
              <a:latin typeface="Tahoma"/>
              <a:ea typeface="Tahoma"/>
              <a:cs typeface="Tahoma"/>
              <a:sym typeface="Tahoma"/>
            </a:endParaRPr>
          </a:p>
        </p:txBody>
      </p:sp>
      <p:grpSp>
        <p:nvGrpSpPr>
          <p:cNvPr id="1041" name="Google Shape;1041;p108"/>
          <p:cNvGrpSpPr/>
          <p:nvPr/>
        </p:nvGrpSpPr>
        <p:grpSpPr>
          <a:xfrm>
            <a:off x="4466843" y="1235963"/>
            <a:ext cx="3892550" cy="3538854"/>
            <a:chOff x="4466843" y="1235963"/>
            <a:chExt cx="3892550" cy="3538854"/>
          </a:xfrm>
        </p:grpSpPr>
        <p:pic>
          <p:nvPicPr>
            <p:cNvPr id="1042" name="Google Shape;1042;p108"/>
            <p:cNvPicPr preferRelativeResize="0"/>
            <p:nvPr/>
          </p:nvPicPr>
          <p:blipFill rotWithShape="1">
            <a:blip r:embed="rId3">
              <a:alphaModFix/>
            </a:blip>
            <a:srcRect b="0" l="0" r="0" t="0"/>
            <a:stretch/>
          </p:blipFill>
          <p:spPr>
            <a:xfrm>
              <a:off x="4552314" y="1311329"/>
              <a:ext cx="3721353" cy="3367769"/>
            </a:xfrm>
            <a:prstGeom prst="rect">
              <a:avLst/>
            </a:prstGeom>
            <a:noFill/>
            <a:ln>
              <a:noFill/>
            </a:ln>
          </p:spPr>
        </p:pic>
        <p:sp>
          <p:nvSpPr>
            <p:cNvPr id="1043" name="Google Shape;1043;p108"/>
            <p:cNvSpPr/>
            <p:nvPr/>
          </p:nvSpPr>
          <p:spPr>
            <a:xfrm>
              <a:off x="4466843" y="1235963"/>
              <a:ext cx="3892550" cy="3538854"/>
            </a:xfrm>
            <a:custGeom>
              <a:rect b="b" l="l" r="r" t="t"/>
              <a:pathLst>
                <a:path extrusionOk="0" h="3538854" w="3892550">
                  <a:moveTo>
                    <a:pt x="0" y="3538728"/>
                  </a:moveTo>
                  <a:lnTo>
                    <a:pt x="3892296" y="3538728"/>
                  </a:lnTo>
                  <a:lnTo>
                    <a:pt x="3892296" y="0"/>
                  </a:lnTo>
                  <a:lnTo>
                    <a:pt x="0" y="0"/>
                  </a:lnTo>
                  <a:lnTo>
                    <a:pt x="0" y="353872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4" name="Google Shape;1044;p108"/>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09"/>
          <p:cNvSpPr txBox="1"/>
          <p:nvPr>
            <p:ph type="title"/>
          </p:nvPr>
        </p:nvSpPr>
        <p:spPr>
          <a:xfrm>
            <a:off x="500887" y="512191"/>
            <a:ext cx="2817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Stacked bar chart</a:t>
            </a:r>
            <a:endParaRPr sz="2800"/>
          </a:p>
        </p:txBody>
      </p:sp>
      <p:grpSp>
        <p:nvGrpSpPr>
          <p:cNvPr id="1050" name="Google Shape;1050;p109"/>
          <p:cNvGrpSpPr/>
          <p:nvPr/>
        </p:nvGrpSpPr>
        <p:grpSpPr>
          <a:xfrm>
            <a:off x="406908" y="2479547"/>
            <a:ext cx="7007859" cy="1222375"/>
            <a:chOff x="406908" y="2479547"/>
            <a:chExt cx="7007859" cy="1222375"/>
          </a:xfrm>
        </p:grpSpPr>
        <p:pic>
          <p:nvPicPr>
            <p:cNvPr id="1051" name="Google Shape;1051;p109"/>
            <p:cNvPicPr preferRelativeResize="0"/>
            <p:nvPr/>
          </p:nvPicPr>
          <p:blipFill rotWithShape="1">
            <a:blip r:embed="rId3">
              <a:alphaModFix/>
            </a:blip>
            <a:srcRect b="0" l="0" r="0" t="0"/>
            <a:stretch/>
          </p:blipFill>
          <p:spPr>
            <a:xfrm>
              <a:off x="467555" y="2540282"/>
              <a:ext cx="6942132" cy="1100779"/>
            </a:xfrm>
            <a:prstGeom prst="rect">
              <a:avLst/>
            </a:prstGeom>
            <a:noFill/>
            <a:ln>
              <a:noFill/>
            </a:ln>
          </p:spPr>
        </p:pic>
        <p:sp>
          <p:nvSpPr>
            <p:cNvPr id="1052" name="Google Shape;1052;p109"/>
            <p:cNvSpPr/>
            <p:nvPr/>
          </p:nvSpPr>
          <p:spPr>
            <a:xfrm>
              <a:off x="406908" y="2479547"/>
              <a:ext cx="7007859" cy="1222375"/>
            </a:xfrm>
            <a:custGeom>
              <a:rect b="b" l="l" r="r" t="t"/>
              <a:pathLst>
                <a:path extrusionOk="0" h="1222375" w="7007859">
                  <a:moveTo>
                    <a:pt x="0" y="1222248"/>
                  </a:moveTo>
                  <a:lnTo>
                    <a:pt x="7007352" y="1222248"/>
                  </a:lnTo>
                  <a:lnTo>
                    <a:pt x="7007352" y="0"/>
                  </a:lnTo>
                  <a:lnTo>
                    <a:pt x="0" y="0"/>
                  </a:lnTo>
                  <a:lnTo>
                    <a:pt x="0" y="122224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53" name="Google Shape;1053;p109"/>
          <p:cNvSpPr txBox="1"/>
          <p:nvPr/>
        </p:nvSpPr>
        <p:spPr>
          <a:xfrm>
            <a:off x="2347976" y="4188967"/>
            <a:ext cx="1336040" cy="193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Column to aggregate</a:t>
            </a:r>
            <a:endParaRPr sz="1100">
              <a:latin typeface="Tahoma"/>
              <a:ea typeface="Tahoma"/>
              <a:cs typeface="Tahoma"/>
              <a:sym typeface="Tahoma"/>
            </a:endParaRPr>
          </a:p>
        </p:txBody>
      </p:sp>
      <p:sp>
        <p:nvSpPr>
          <p:cNvPr id="1054" name="Google Shape;1054;p109"/>
          <p:cNvSpPr/>
          <p:nvPr/>
        </p:nvSpPr>
        <p:spPr>
          <a:xfrm>
            <a:off x="3553967" y="2296413"/>
            <a:ext cx="3270885" cy="511809"/>
          </a:xfrm>
          <a:custGeom>
            <a:rect b="b" l="l" r="r" t="t"/>
            <a:pathLst>
              <a:path extrusionOk="0" h="511810" w="3270884">
                <a:moveTo>
                  <a:pt x="31750" y="435356"/>
                </a:moveTo>
                <a:lnTo>
                  <a:pt x="0" y="435356"/>
                </a:lnTo>
                <a:lnTo>
                  <a:pt x="38100" y="511556"/>
                </a:lnTo>
                <a:lnTo>
                  <a:pt x="69850" y="448056"/>
                </a:lnTo>
                <a:lnTo>
                  <a:pt x="31750" y="448056"/>
                </a:lnTo>
                <a:lnTo>
                  <a:pt x="31750" y="435356"/>
                </a:lnTo>
                <a:close/>
              </a:path>
              <a:path extrusionOk="0" h="511810" w="3270884">
                <a:moveTo>
                  <a:pt x="3270631" y="0"/>
                </a:moveTo>
                <a:lnTo>
                  <a:pt x="34544" y="0"/>
                </a:lnTo>
                <a:lnTo>
                  <a:pt x="31750" y="2793"/>
                </a:lnTo>
                <a:lnTo>
                  <a:pt x="31750" y="448056"/>
                </a:lnTo>
                <a:lnTo>
                  <a:pt x="44450" y="448056"/>
                </a:lnTo>
                <a:lnTo>
                  <a:pt x="44450" y="12700"/>
                </a:lnTo>
                <a:lnTo>
                  <a:pt x="38100" y="12700"/>
                </a:lnTo>
                <a:lnTo>
                  <a:pt x="44450" y="6350"/>
                </a:lnTo>
                <a:lnTo>
                  <a:pt x="3270631" y="6350"/>
                </a:lnTo>
                <a:lnTo>
                  <a:pt x="3270631" y="0"/>
                </a:lnTo>
                <a:close/>
              </a:path>
              <a:path extrusionOk="0" h="511810" w="3270884">
                <a:moveTo>
                  <a:pt x="76200" y="435356"/>
                </a:moveTo>
                <a:lnTo>
                  <a:pt x="44450" y="435356"/>
                </a:lnTo>
                <a:lnTo>
                  <a:pt x="44450" y="448056"/>
                </a:lnTo>
                <a:lnTo>
                  <a:pt x="69850" y="448056"/>
                </a:lnTo>
                <a:lnTo>
                  <a:pt x="76200" y="435356"/>
                </a:lnTo>
                <a:close/>
              </a:path>
              <a:path extrusionOk="0" h="511810" w="3270884">
                <a:moveTo>
                  <a:pt x="44450" y="6350"/>
                </a:moveTo>
                <a:lnTo>
                  <a:pt x="38100" y="12700"/>
                </a:lnTo>
                <a:lnTo>
                  <a:pt x="44450" y="12700"/>
                </a:lnTo>
                <a:lnTo>
                  <a:pt x="44450" y="6350"/>
                </a:lnTo>
                <a:close/>
              </a:path>
              <a:path extrusionOk="0" h="511810" w="3270884">
                <a:moveTo>
                  <a:pt x="3270631" y="6350"/>
                </a:moveTo>
                <a:lnTo>
                  <a:pt x="44450" y="6350"/>
                </a:lnTo>
                <a:lnTo>
                  <a:pt x="44450" y="12700"/>
                </a:lnTo>
                <a:lnTo>
                  <a:pt x="3270631" y="12700"/>
                </a:lnTo>
                <a:lnTo>
                  <a:pt x="3270631" y="6350"/>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5" name="Google Shape;1055;p109"/>
          <p:cNvSpPr txBox="1"/>
          <p:nvPr/>
        </p:nvSpPr>
        <p:spPr>
          <a:xfrm>
            <a:off x="500887" y="1649044"/>
            <a:ext cx="7985759" cy="7505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Check the distribution for churn by the levels of the variables ‘PaperlessBilling’.</a:t>
            </a:r>
            <a:endParaRPr sz="1800">
              <a:latin typeface="Tahoma"/>
              <a:ea typeface="Tahoma"/>
              <a:cs typeface="Tahoma"/>
              <a:sym typeface="Tahoma"/>
            </a:endParaRPr>
          </a:p>
          <a:p>
            <a:pPr indent="0" lvl="0" marL="6376035" marR="0" rtl="0" algn="l">
              <a:lnSpc>
                <a:spcPct val="100000"/>
              </a:lnSpc>
              <a:spcBef>
                <a:spcPts val="905"/>
              </a:spcBef>
              <a:spcAft>
                <a:spcPts val="0"/>
              </a:spcAft>
              <a:buNone/>
            </a:pPr>
            <a:r>
              <a:rPr lang="en-US" sz="1100">
                <a:solidFill>
                  <a:srgbClr val="24AAE1"/>
                </a:solidFill>
                <a:latin typeface="Tahoma"/>
                <a:ea typeface="Tahoma"/>
                <a:cs typeface="Tahoma"/>
                <a:sym typeface="Tahoma"/>
              </a:rPr>
              <a:t>Values to group by in the</a:t>
            </a:r>
            <a:endParaRPr sz="1100">
              <a:latin typeface="Tahoma"/>
              <a:ea typeface="Tahoma"/>
              <a:cs typeface="Tahoma"/>
              <a:sym typeface="Tahoma"/>
            </a:endParaRPr>
          </a:p>
          <a:p>
            <a:pPr indent="0" lvl="0" marL="6376035" marR="0" rtl="0" algn="l">
              <a:lnSpc>
                <a:spcPct val="100000"/>
              </a:lnSpc>
              <a:spcBef>
                <a:spcPts val="0"/>
              </a:spcBef>
              <a:spcAft>
                <a:spcPts val="0"/>
              </a:spcAft>
              <a:buNone/>
            </a:pPr>
            <a:r>
              <a:rPr lang="en-US" sz="1100">
                <a:solidFill>
                  <a:srgbClr val="24AAE1"/>
                </a:solidFill>
                <a:latin typeface="Tahoma"/>
                <a:ea typeface="Tahoma"/>
                <a:cs typeface="Tahoma"/>
                <a:sym typeface="Tahoma"/>
              </a:rPr>
              <a:t>rows</a:t>
            </a:r>
            <a:endParaRPr sz="1100">
              <a:latin typeface="Tahoma"/>
              <a:ea typeface="Tahoma"/>
              <a:cs typeface="Tahoma"/>
              <a:sym typeface="Tahoma"/>
            </a:endParaRPr>
          </a:p>
        </p:txBody>
      </p:sp>
      <p:sp>
        <p:nvSpPr>
          <p:cNvPr id="1056" name="Google Shape;1056;p109"/>
          <p:cNvSpPr/>
          <p:nvPr/>
        </p:nvSpPr>
        <p:spPr>
          <a:xfrm>
            <a:off x="3023870" y="3006851"/>
            <a:ext cx="4170045" cy="1279525"/>
          </a:xfrm>
          <a:custGeom>
            <a:rect b="b" l="l" r="r" t="t"/>
            <a:pathLst>
              <a:path extrusionOk="0" h="1279525" w="4170045">
                <a:moveTo>
                  <a:pt x="76200" y="268478"/>
                </a:moveTo>
                <a:lnTo>
                  <a:pt x="69824" y="255524"/>
                </a:lnTo>
                <a:lnTo>
                  <a:pt x="38608" y="192024"/>
                </a:lnTo>
                <a:lnTo>
                  <a:pt x="0" y="267970"/>
                </a:lnTo>
                <a:lnTo>
                  <a:pt x="31788" y="268185"/>
                </a:lnTo>
                <a:lnTo>
                  <a:pt x="25400" y="1197279"/>
                </a:lnTo>
                <a:lnTo>
                  <a:pt x="38100" y="1197368"/>
                </a:lnTo>
                <a:lnTo>
                  <a:pt x="44488" y="268274"/>
                </a:lnTo>
                <a:lnTo>
                  <a:pt x="76200" y="268478"/>
                </a:lnTo>
                <a:close/>
              </a:path>
              <a:path extrusionOk="0" h="1279525" w="4170045">
                <a:moveTo>
                  <a:pt x="2358263" y="277749"/>
                </a:moveTo>
                <a:lnTo>
                  <a:pt x="2351811" y="264541"/>
                </a:lnTo>
                <a:lnTo>
                  <a:pt x="2320925" y="201168"/>
                </a:lnTo>
                <a:lnTo>
                  <a:pt x="2282063" y="276987"/>
                </a:lnTo>
                <a:lnTo>
                  <a:pt x="2313800" y="277304"/>
                </a:lnTo>
                <a:lnTo>
                  <a:pt x="2305304" y="1123899"/>
                </a:lnTo>
                <a:lnTo>
                  <a:pt x="2318004" y="1124026"/>
                </a:lnTo>
                <a:lnTo>
                  <a:pt x="2326500" y="277431"/>
                </a:lnTo>
                <a:lnTo>
                  <a:pt x="2358263" y="277749"/>
                </a:lnTo>
                <a:close/>
              </a:path>
              <a:path extrusionOk="0" h="1279525" w="4170045">
                <a:moveTo>
                  <a:pt x="4170045" y="1266545"/>
                </a:moveTo>
                <a:lnTo>
                  <a:pt x="3173717" y="1266545"/>
                </a:lnTo>
                <a:lnTo>
                  <a:pt x="3172841" y="75641"/>
                </a:lnTo>
                <a:lnTo>
                  <a:pt x="3205353" y="73406"/>
                </a:lnTo>
                <a:lnTo>
                  <a:pt x="3199422" y="63373"/>
                </a:lnTo>
                <a:lnTo>
                  <a:pt x="3162046" y="0"/>
                </a:lnTo>
                <a:lnTo>
                  <a:pt x="3129280" y="78613"/>
                </a:lnTo>
                <a:lnTo>
                  <a:pt x="3160141" y="76504"/>
                </a:lnTo>
                <a:lnTo>
                  <a:pt x="3161030" y="1276413"/>
                </a:lnTo>
                <a:lnTo>
                  <a:pt x="3163824" y="1279245"/>
                </a:lnTo>
                <a:lnTo>
                  <a:pt x="4170045" y="1279245"/>
                </a:lnTo>
                <a:lnTo>
                  <a:pt x="4170045" y="1272895"/>
                </a:lnTo>
                <a:lnTo>
                  <a:pt x="4170045" y="1266545"/>
                </a:lnTo>
                <a:close/>
              </a:path>
            </a:pathLst>
          </a:custGeom>
          <a:solidFill>
            <a:srgbClr val="24AAE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7" name="Google Shape;1057;p109"/>
          <p:cNvSpPr txBox="1"/>
          <p:nvPr/>
        </p:nvSpPr>
        <p:spPr>
          <a:xfrm>
            <a:off x="4750689" y="4204208"/>
            <a:ext cx="1035685" cy="1943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To get the count</a:t>
            </a:r>
            <a:endParaRPr sz="1100">
              <a:latin typeface="Tahoma"/>
              <a:ea typeface="Tahoma"/>
              <a:cs typeface="Tahoma"/>
              <a:sym typeface="Tahoma"/>
            </a:endParaRPr>
          </a:p>
        </p:txBody>
      </p:sp>
      <p:sp>
        <p:nvSpPr>
          <p:cNvPr id="1058" name="Google Shape;1058;p109"/>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
        <p:nvSpPr>
          <p:cNvPr id="1059" name="Google Shape;1059;p109"/>
          <p:cNvSpPr txBox="1"/>
          <p:nvPr/>
        </p:nvSpPr>
        <p:spPr>
          <a:xfrm>
            <a:off x="7253985" y="3972559"/>
            <a:ext cx="1188085" cy="361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Values to group by</a:t>
            </a:r>
            <a:endParaRPr sz="1100">
              <a:latin typeface="Tahoma"/>
              <a:ea typeface="Tahoma"/>
              <a:cs typeface="Tahoma"/>
              <a:sym typeface="Tahoma"/>
            </a:endParaRPr>
          </a:p>
          <a:p>
            <a:pPr indent="0" lvl="0" marL="12700" marR="0" rtl="0" algn="l">
              <a:lnSpc>
                <a:spcPct val="100000"/>
              </a:lnSpc>
              <a:spcBef>
                <a:spcPts val="0"/>
              </a:spcBef>
              <a:spcAft>
                <a:spcPts val="0"/>
              </a:spcAft>
              <a:buNone/>
            </a:pPr>
            <a:r>
              <a:rPr lang="en-US" sz="1100">
                <a:solidFill>
                  <a:srgbClr val="24AAE1"/>
                </a:solidFill>
                <a:latin typeface="Tahoma"/>
                <a:ea typeface="Tahoma"/>
                <a:cs typeface="Tahoma"/>
                <a:sym typeface="Tahoma"/>
              </a:rPr>
              <a:t>in the columns</a:t>
            </a:r>
            <a:endParaRPr sz="1100">
              <a:latin typeface="Tahoma"/>
              <a:ea typeface="Tahoma"/>
              <a:cs typeface="Tahoma"/>
              <a:sym typeface="Tahoma"/>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10"/>
          <p:cNvSpPr txBox="1"/>
          <p:nvPr>
            <p:ph type="title"/>
          </p:nvPr>
        </p:nvSpPr>
        <p:spPr>
          <a:xfrm>
            <a:off x="500887" y="512191"/>
            <a:ext cx="28176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solidFill>
                  <a:srgbClr val="000000"/>
                </a:solidFill>
              </a:rPr>
              <a:t>Stacked bar chart</a:t>
            </a:r>
            <a:endParaRPr sz="2800"/>
          </a:p>
        </p:txBody>
      </p:sp>
      <p:sp>
        <p:nvSpPr>
          <p:cNvPr id="1065" name="Google Shape;1065;p110"/>
          <p:cNvSpPr txBox="1"/>
          <p:nvPr/>
        </p:nvSpPr>
        <p:spPr>
          <a:xfrm>
            <a:off x="500887" y="2396744"/>
            <a:ext cx="3156585" cy="112331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585858"/>
                </a:solidFill>
                <a:latin typeface="Arial"/>
                <a:ea typeface="Arial"/>
                <a:cs typeface="Arial"/>
                <a:sym typeface="Arial"/>
              </a:rPr>
              <a:t>Interpretation: </a:t>
            </a:r>
            <a:r>
              <a:rPr lang="en-US" sz="1800">
                <a:solidFill>
                  <a:srgbClr val="585858"/>
                </a:solidFill>
                <a:latin typeface="Tahoma"/>
                <a:ea typeface="Tahoma"/>
                <a:cs typeface="Tahoma"/>
                <a:sym typeface="Tahoma"/>
              </a:rPr>
              <a:t>The customers  who choose paperless billing  have a higher churn rate than  other billing methods.</a:t>
            </a:r>
            <a:endParaRPr sz="1800">
              <a:latin typeface="Tahoma"/>
              <a:ea typeface="Tahoma"/>
              <a:cs typeface="Tahoma"/>
              <a:sym typeface="Tahoma"/>
            </a:endParaRPr>
          </a:p>
        </p:txBody>
      </p:sp>
      <p:grpSp>
        <p:nvGrpSpPr>
          <p:cNvPr id="1066" name="Google Shape;1066;p110"/>
          <p:cNvGrpSpPr/>
          <p:nvPr/>
        </p:nvGrpSpPr>
        <p:grpSpPr>
          <a:xfrm>
            <a:off x="4369307" y="1342643"/>
            <a:ext cx="4133215" cy="3081655"/>
            <a:chOff x="4369307" y="1342643"/>
            <a:chExt cx="4133215" cy="3081655"/>
          </a:xfrm>
        </p:grpSpPr>
        <p:pic>
          <p:nvPicPr>
            <p:cNvPr id="1067" name="Google Shape;1067;p110"/>
            <p:cNvPicPr preferRelativeResize="0"/>
            <p:nvPr/>
          </p:nvPicPr>
          <p:blipFill rotWithShape="1">
            <a:blip r:embed="rId3">
              <a:alphaModFix/>
            </a:blip>
            <a:srcRect b="0" l="0" r="0" t="0"/>
            <a:stretch/>
          </p:blipFill>
          <p:spPr>
            <a:xfrm>
              <a:off x="4459795" y="1422414"/>
              <a:ext cx="3952113" cy="2921987"/>
            </a:xfrm>
            <a:prstGeom prst="rect">
              <a:avLst/>
            </a:prstGeom>
            <a:noFill/>
            <a:ln>
              <a:noFill/>
            </a:ln>
          </p:spPr>
        </p:pic>
        <p:sp>
          <p:nvSpPr>
            <p:cNvPr id="1068" name="Google Shape;1068;p110"/>
            <p:cNvSpPr/>
            <p:nvPr/>
          </p:nvSpPr>
          <p:spPr>
            <a:xfrm>
              <a:off x="4369307" y="1342643"/>
              <a:ext cx="4133215" cy="3081655"/>
            </a:xfrm>
            <a:custGeom>
              <a:rect b="b" l="l" r="r" t="t"/>
              <a:pathLst>
                <a:path extrusionOk="0" h="3081654" w="4133215">
                  <a:moveTo>
                    <a:pt x="0" y="3081528"/>
                  </a:moveTo>
                  <a:lnTo>
                    <a:pt x="4133088" y="3081528"/>
                  </a:lnTo>
                  <a:lnTo>
                    <a:pt x="4133088" y="0"/>
                  </a:lnTo>
                  <a:lnTo>
                    <a:pt x="0" y="0"/>
                  </a:lnTo>
                  <a:lnTo>
                    <a:pt x="0" y="3081528"/>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69" name="Google Shape;1069;p110"/>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11"/>
          <p:cNvSpPr txBox="1"/>
          <p:nvPr/>
        </p:nvSpPr>
        <p:spPr>
          <a:xfrm>
            <a:off x="988567" y="2488514"/>
            <a:ext cx="67107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585858"/>
                </a:solidFill>
                <a:latin typeface="Tahoma"/>
                <a:ea typeface="Tahoma"/>
                <a:cs typeface="Tahoma"/>
                <a:sym typeface="Tahoma"/>
              </a:rPr>
              <a:t>Use a stacked bar plot to see the relation between the ‘Churn’ and ‘PaymentMethod’.</a:t>
            </a:r>
            <a:endParaRPr sz="1800">
              <a:latin typeface="Tahoma"/>
              <a:ea typeface="Tahoma"/>
              <a:cs typeface="Tahoma"/>
              <a:sym typeface="Tahoma"/>
            </a:endParaRPr>
          </a:p>
        </p:txBody>
      </p:sp>
      <p:sp>
        <p:nvSpPr>
          <p:cNvPr id="1075" name="Google Shape;1075;p111"/>
          <p:cNvSpPr txBox="1"/>
          <p:nvPr>
            <p:ph idx="11" type="ftr"/>
          </p:nvPr>
        </p:nvSpPr>
        <p:spPr>
          <a:xfrm>
            <a:off x="2817622" y="4950566"/>
            <a:ext cx="3513600" cy="97500"/>
          </a:xfrm>
          <a:prstGeom prst="rect">
            <a:avLst/>
          </a:prstGeom>
          <a:noFill/>
          <a:ln>
            <a:noFill/>
          </a:ln>
        </p:spPr>
        <p:txBody>
          <a:bodyPr anchorCtr="0" anchor="t" bIns="0" lIns="0" spcFirstLastPara="1" rIns="0" wrap="square" tIns="5075">
            <a:spAutoFit/>
          </a:bodyPr>
          <a:lstStyle/>
          <a:p>
            <a:pPr indent="0" lvl="0" marL="12700" rtl="0" algn="l">
              <a:lnSpc>
                <a:spcPct val="100000"/>
              </a:lnSpc>
              <a:spcBef>
                <a:spcPts val="0"/>
              </a:spcBef>
              <a:spcAft>
                <a:spcPts val="0"/>
              </a:spcAft>
              <a:buNone/>
            </a:pPr>
            <a:r>
              <a:rPr lang="en-US"/>
              <a:t>Proprietary content. © Great Learning. All Rights Reserved. Unauthorized use or distribution prohibited.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