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488" r:id="rId4"/>
    <p:sldId id="492" r:id="rId5"/>
    <p:sldId id="490" r:id="rId6"/>
    <p:sldId id="491" r:id="rId7"/>
    <p:sldId id="494" r:id="rId8"/>
    <p:sldId id="493" r:id="rId9"/>
    <p:sldId id="429" r:id="rId10"/>
  </p:sldIdLst>
  <p:sldSz cx="11430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 Black" panose="020B0604020202020204" charset="0"/>
      <p:bold r:id="rId17"/>
      <p:italic r:id="rId18"/>
      <p:boldItalic r:id="rId1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C9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 autoAdjust="0"/>
    <p:restoredTop sz="94407" autoAdjust="0"/>
  </p:normalViewPr>
  <p:slideViewPr>
    <p:cSldViewPr>
      <p:cViewPr varScale="1">
        <p:scale>
          <a:sx n="81" d="100"/>
          <a:sy n="81" d="100"/>
        </p:scale>
        <p:origin x="955" y="48"/>
      </p:cViewPr>
      <p:guideLst>
        <p:guide orient="horz" pos="2160"/>
        <p:guide pos="36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0A5B99-0079-4594-AB58-C43F2F8D60C7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67D8FC-F2C0-42ED-92A7-90C8BEA917C0}" type="pres">
      <dgm:prSet presAssocID="{E80A5B99-0079-4594-AB58-C43F2F8D60C7}" presName="diagram" presStyleCnt="0">
        <dgm:presLayoutVars>
          <dgm:dir/>
          <dgm:resizeHandles val="exact"/>
        </dgm:presLayoutVars>
      </dgm:prSet>
      <dgm:spPr/>
    </dgm:pt>
  </dgm:ptLst>
  <dgm:cxnLst>
    <dgm:cxn modelId="{C14E1F17-F64E-4781-B458-53C78E154AE6}" type="presOf" srcId="{E80A5B99-0079-4594-AB58-C43F2F8D60C7}" destId="{E467D8FC-F2C0-42ED-92A7-90C8BEA917C0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0A5B99-0079-4594-AB58-C43F2F8D60C7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67D8FC-F2C0-42ED-92A7-90C8BEA917C0}" type="pres">
      <dgm:prSet presAssocID="{E80A5B99-0079-4594-AB58-C43F2F8D60C7}" presName="diagram" presStyleCnt="0">
        <dgm:presLayoutVars>
          <dgm:dir/>
          <dgm:resizeHandles val="exact"/>
        </dgm:presLayoutVars>
      </dgm:prSet>
      <dgm:spPr/>
    </dgm:pt>
  </dgm:ptLst>
  <dgm:cxnLst>
    <dgm:cxn modelId="{C14E1F17-F64E-4781-B458-53C78E154AE6}" type="presOf" srcId="{E80A5B99-0079-4594-AB58-C43F2F8D60C7}" destId="{E467D8FC-F2C0-42ED-92A7-90C8BEA917C0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0A5B99-0079-4594-AB58-C43F2F8D60C7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67D8FC-F2C0-42ED-92A7-90C8BEA917C0}" type="pres">
      <dgm:prSet presAssocID="{E80A5B99-0079-4594-AB58-C43F2F8D60C7}" presName="diagram" presStyleCnt="0">
        <dgm:presLayoutVars>
          <dgm:dir/>
          <dgm:resizeHandles val="exact"/>
        </dgm:presLayoutVars>
      </dgm:prSet>
      <dgm:spPr/>
    </dgm:pt>
  </dgm:ptLst>
  <dgm:cxnLst>
    <dgm:cxn modelId="{C14E1F17-F64E-4781-B458-53C78E154AE6}" type="presOf" srcId="{E80A5B99-0079-4594-AB58-C43F2F8D60C7}" destId="{E467D8FC-F2C0-42ED-92A7-90C8BEA917C0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0A5B99-0079-4594-AB58-C43F2F8D60C7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67D8FC-F2C0-42ED-92A7-90C8BEA917C0}" type="pres">
      <dgm:prSet presAssocID="{E80A5B99-0079-4594-AB58-C43F2F8D60C7}" presName="diagram" presStyleCnt="0">
        <dgm:presLayoutVars>
          <dgm:dir/>
          <dgm:resizeHandles val="exact"/>
        </dgm:presLayoutVars>
      </dgm:prSet>
      <dgm:spPr/>
    </dgm:pt>
  </dgm:ptLst>
  <dgm:cxnLst>
    <dgm:cxn modelId="{C14E1F17-F64E-4781-B458-53C78E154AE6}" type="presOf" srcId="{E80A5B99-0079-4594-AB58-C43F2F8D60C7}" destId="{E467D8FC-F2C0-42ED-92A7-90C8BEA917C0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B18F58-204C-480C-A859-1282686C90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96A99-2FB3-4ABE-A3C5-9C06DACA1C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D713D84-FB9C-43C9-8200-6DCC4B93E9D5}" type="datetimeFigureOut">
              <a:rPr lang="en-US"/>
              <a:pPr>
                <a:defRPr/>
              </a:pPr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E39F7-6B33-410E-97CA-24293E6FD7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Detecting threats on Controller and Data Plane in SDN using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CD5CC-69DF-47B3-99AC-A0FE9F11B0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BADC5AA-95A3-4790-9ACC-FCBEFE1EAC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5DD153-181A-4978-A252-73306255F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B126C-E0E9-4DEB-B901-9002F5E03C0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4B14A70-792B-450E-B82D-A5CF51E1BD6D}" type="datetimeFigureOut">
              <a:rPr lang="en-IN"/>
              <a:pPr>
                <a:defRPr/>
              </a:pPr>
              <a:t>01-11-2019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6697815-6846-4C47-B360-A8A147A2BA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180E7D2-2508-4F13-9835-7F7AD890F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F94B5-B047-411C-90BB-F79FEFB7CC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Detecting threats on Controller and Data Plane in SDN using Machine Learning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F2724-EA9C-40FC-827B-5D1036577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42645D8-BAF9-479F-97D9-ADA029DFE9C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64E12CA0-4F9C-48AB-A11E-92D2FD55F2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FB4896FB-286B-4875-ACA5-0E84224D36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IN" altLang="en-US"/>
              <a:t>Add Caption : Expect More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B0E7B964-8897-4009-8104-26EB5A3F0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EF856D-E28E-41A7-8B09-554947D95157}" type="slidenum">
              <a:rPr lang="en-IN" altLang="en-US" smtClean="0">
                <a:latin typeface="Calibri" panose="020F0502020204030204" pitchFamily="34" charset="0"/>
              </a:rPr>
              <a:pPr/>
              <a:t>1</a:t>
            </a:fld>
            <a:endParaRPr lang="en-IN" altLang="en-US">
              <a:latin typeface="Calibri" panose="020F0502020204030204" pitchFamily="34" charset="0"/>
            </a:endParaRPr>
          </a:p>
        </p:txBody>
      </p:sp>
      <p:sp>
        <p:nvSpPr>
          <p:cNvPr id="48133" name="Footer Placeholder 4">
            <a:extLst>
              <a:ext uri="{FF2B5EF4-FFF2-40B4-BE49-F238E27FC236}">
                <a16:creationId xmlns:a16="http://schemas.microsoft.com/office/drawing/2014/main" id="{8C9674C8-20D4-433F-BF91-1F9838C303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Detecting threats on Controller and Data Plane in SDN using Machine Learning</a:t>
            </a:r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08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10287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600204"/>
            <a:ext cx="102870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C392-D359-409B-8D9E-6D56A664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356350"/>
            <a:ext cx="26670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28288-F2CF-4F8F-BCE2-8D089DE3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0"/>
            <a:ext cx="36195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60D7-44D5-41B7-A0D4-719937BB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00" y="6356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74E0C00-FA7E-4D95-B030-0FE54556C3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23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3704" y="274642"/>
            <a:ext cx="3085702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6594" y="274642"/>
            <a:ext cx="90666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B4B95-DF09-4213-82D8-B22F0A26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356350"/>
            <a:ext cx="26670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EE03B-CF1B-42E8-9A39-384110B4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0"/>
            <a:ext cx="36195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02F11-B598-40AB-8CAF-769309A8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00" y="6356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B9AA28E-082F-4BEC-A77F-AA6C1F76C8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32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130425"/>
            <a:ext cx="97155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886200"/>
            <a:ext cx="8001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18C13-A1FC-4896-8796-0A43895B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19045-48A2-47E4-947B-F8E90C21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C147C-6EDA-4EA0-8D37-395F77C1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BA336-1635-4B9F-BDA8-75DC5E241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35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EC59-6529-4104-9693-FE3BF370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CA716-E53A-4726-9810-0A215D23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04AB7-0938-4187-9C30-3B13492D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AB478-52F4-469B-AAAA-7A97F74BDD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04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4406900"/>
            <a:ext cx="97155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288" y="2906713"/>
            <a:ext cx="97155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760D-8D35-440C-83F9-ADB43706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82C10-8688-463F-ADFA-0062F849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FF7CC-280A-49D3-8EDB-E8D2116B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89BBE-2297-4089-B052-6C6A970BA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48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600200"/>
            <a:ext cx="5067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1200" y="1600200"/>
            <a:ext cx="5067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3E74F69-3F56-4271-88AA-7229E547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D3CF59-D4DC-4F89-A666-77AF69C6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E1D65DB-CEB0-446D-A4D9-71267ED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E29C8-D7E7-47BE-B02C-3FC0AFC17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597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535113"/>
            <a:ext cx="50498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174875"/>
            <a:ext cx="50498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7075" y="1535113"/>
            <a:ext cx="50514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7075" y="2174875"/>
            <a:ext cx="50514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AF5B6C-0347-4B64-92AE-E01C6E48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39A8982-8199-4A4C-8AF0-CA292B41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1EAA933-9C4D-4837-AAF3-A2471965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A6EEC-9EDC-4775-A766-74BA916B69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69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3C910D5-B8C8-4A74-A231-39588ADD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35DF01F-9B39-4432-90CE-567883D8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9C39213-22BD-4B89-A387-497CF8F4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60454-48F2-4896-A46A-E88EB4850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465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EB518C9-2AEF-41A2-9960-DF9597C5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861BD92-D052-49F4-BE88-BCB1643E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8A6ED1-087C-4D9E-AD2E-A43B21F8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B015C-B03F-476F-886E-F374DF4E2F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202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3050"/>
            <a:ext cx="37607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813" y="273050"/>
            <a:ext cx="638968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1435100"/>
            <a:ext cx="37607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5982A0-D6FD-4B4E-AA79-942CC5E5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D1A0534-B249-4A14-AA14-04CDBEE3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D21989-4445-42EE-948C-D8220EDE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790DC-4F4E-4F16-96C3-217FED8887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21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360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963" y="4800600"/>
            <a:ext cx="6858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39963" y="612775"/>
            <a:ext cx="68580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963" y="5367338"/>
            <a:ext cx="6858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C74C88-01E2-4197-8301-0B753B0D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1E69AA-3C9D-4B05-8BDE-17781C01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75D585-DE92-483E-98CF-8009E928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E9406-9FCC-4B2F-82FB-FCB6E24437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689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525E-3497-41EE-8BAF-ADF30045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9677-BB79-407B-AF0E-FF9F9516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FB9F-5570-4BE1-8E84-0D4C2B4B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F0213-3079-44F0-B752-EAD3ECDD77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74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6750" y="274638"/>
            <a:ext cx="25717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74638"/>
            <a:ext cx="7562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D0DBD-7138-4A6A-8313-B34AE294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B099D-2797-42F1-BC46-DEB2372D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5D111-8304-472F-8C08-ECDF728E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42BB9-633A-4FFF-9A4B-1B29BDACC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88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50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79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10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BB38BC8E-40F2-4DBA-96AD-0DF78081A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1500" y="6356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10D1B5F-899B-4B83-99A0-B16BDC6B02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66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81EDE-F5BC-464D-9880-63FE3CBC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356350"/>
            <a:ext cx="26670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88BC2-6420-492E-A9EB-B782C9FE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0"/>
            <a:ext cx="36195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29389-A00C-4AF2-9960-E55F5F9C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00" y="6356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68D74C2-9865-48E3-8745-4DFE4B6583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41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3050"/>
            <a:ext cx="376039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812" y="273054"/>
            <a:ext cx="638968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1435103"/>
            <a:ext cx="376039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61C1A-0F80-469A-BA62-115DFD96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356350"/>
            <a:ext cx="26670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28FAF-8C03-4191-B3B3-05347675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0"/>
            <a:ext cx="36195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A463A-AE2D-463A-B72F-D2C07D33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00" y="6356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0C65C9B-8048-4F8D-9FD1-D044DE7556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76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361" y="4800600"/>
            <a:ext cx="68580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40361" y="612775"/>
            <a:ext cx="68580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361" y="5367338"/>
            <a:ext cx="68580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0D30A-6DB4-45FA-95C2-2A81844A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1500" y="6356350"/>
            <a:ext cx="26670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EDB96-CB8A-49BD-8983-D3C4DCA3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250" y="6356350"/>
            <a:ext cx="36195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95116-5AAB-4C66-B3AB-0A121A74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00" y="6356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D4E68B-0710-44E3-9A8D-8BB13D735B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79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Master Page.jpg">
            <a:extLst>
              <a:ext uri="{FF2B5EF4-FFF2-40B4-BE49-F238E27FC236}">
                <a16:creationId xmlns:a16="http://schemas.microsoft.com/office/drawing/2014/main" id="{E5227BC8-9795-42F5-8075-647E97CC91F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52"/>
          <a:stretch>
            <a:fillRect/>
          </a:stretch>
        </p:blipFill>
        <p:spPr bwMode="auto">
          <a:xfrm>
            <a:off x="-12700" y="30163"/>
            <a:ext cx="7708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Master Page.jpg">
            <a:extLst>
              <a:ext uri="{FF2B5EF4-FFF2-40B4-BE49-F238E27FC236}">
                <a16:creationId xmlns:a16="http://schemas.microsoft.com/office/drawing/2014/main" id="{EAB57158-C368-4BE0-9EB6-4BE06079CEF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143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Box 1">
            <a:extLst>
              <a:ext uri="{FF2B5EF4-FFF2-40B4-BE49-F238E27FC236}">
                <a16:creationId xmlns:a16="http://schemas.microsoft.com/office/drawing/2014/main" id="{FCAD4768-7A36-4E79-8F80-4301510794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57950"/>
            <a:ext cx="30480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IN" altLang="en-US" sz="2000" b="1">
                <a:latin typeface="Calibri" panose="020F0502020204030204" pitchFamily="34" charset="0"/>
              </a:rPr>
              <a:t>www.bennett.edu.in</a:t>
            </a:r>
          </a:p>
        </p:txBody>
      </p:sp>
      <p:pic>
        <p:nvPicPr>
          <p:cNvPr id="1029" name="Picture 2">
            <a:extLst>
              <a:ext uri="{FF2B5EF4-FFF2-40B4-BE49-F238E27FC236}">
                <a16:creationId xmlns:a16="http://schemas.microsoft.com/office/drawing/2014/main" id="{0159ABF0-80BD-419C-BE59-269A5E9AC73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2088"/>
            <a:ext cx="29924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798DACE0-0814-4B18-9BB9-367A1BCF5E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71500" y="274638"/>
            <a:ext cx="1028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DA7FE8E3-1BB9-48D9-9011-B73137EB26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71500" y="1600200"/>
            <a:ext cx="10287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D352-E447-4B9B-8F10-222CB8386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15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1DF95-E1CD-40DE-8BDE-A628BF6EF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5250" y="6356350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4B6E-D688-4EF8-B95A-B4D64D2C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91500" y="6356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0207816-798E-4CF0-973B-043CCC502F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 descr="001.jpg">
            <a:extLst>
              <a:ext uri="{FF2B5EF4-FFF2-40B4-BE49-F238E27FC236}">
                <a16:creationId xmlns:a16="http://schemas.microsoft.com/office/drawing/2014/main" id="{E8A8D619-3C97-44C5-8F59-B4E6E4095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0" cy="731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1">
            <a:extLst>
              <a:ext uri="{FF2B5EF4-FFF2-40B4-BE49-F238E27FC236}">
                <a16:creationId xmlns:a16="http://schemas.microsoft.com/office/drawing/2014/main" id="{A4D5DD3F-BE5B-440C-8038-EA42CBF7F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77000"/>
            <a:ext cx="2971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>
              <a:latin typeface="Calibri" panose="020F0502020204030204" pitchFamily="34" charset="0"/>
            </a:endParaRPr>
          </a:p>
        </p:txBody>
      </p:sp>
      <p:sp>
        <p:nvSpPr>
          <p:cNvPr id="11268" name="TextBox 2">
            <a:extLst>
              <a:ext uri="{FF2B5EF4-FFF2-40B4-BE49-F238E27FC236}">
                <a16:creationId xmlns:a16="http://schemas.microsoft.com/office/drawing/2014/main" id="{95FA1A9F-492A-4BBD-BD92-893D98B35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575"/>
            <a:ext cx="33528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>
              <a:latin typeface="Calibri" panose="020F0502020204030204" pitchFamily="34" charset="0"/>
            </a:endParaRP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B6F4825-DC70-409C-B018-8C0D2CC15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4800" y="3962400"/>
            <a:ext cx="5638800" cy="154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forecasting for Rossman Drug Store</a:t>
            </a:r>
            <a:endParaRPr lang="en-US" alt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ts val="4000"/>
              </a:lnSpc>
            </a:pPr>
            <a:r>
              <a:rPr lang="en-IN" altLang="en-US" sz="1400" b="1" dirty="0">
                <a:latin typeface="Lato Black" charset="0"/>
              </a:rPr>
              <a:t>B</a:t>
            </a:r>
            <a:r>
              <a:rPr lang="en-US" altLang="en-US" sz="1400" b="1" dirty="0">
                <a:latin typeface="Lato Black" charset="0"/>
              </a:rPr>
              <a:t>y: Rahul Singh Pundir </a:t>
            </a:r>
          </a:p>
          <a:p>
            <a:pPr algn="ctr" eaLnBrk="1" hangingPunct="1">
              <a:lnSpc>
                <a:spcPts val="4000"/>
              </a:lnSpc>
            </a:pPr>
            <a:r>
              <a:rPr lang="en-US" altLang="en-US" sz="1400" b="1" dirty="0">
                <a:latin typeface="Lato Black" charset="0"/>
              </a:rPr>
              <a:t>E16CSE075</a:t>
            </a:r>
          </a:p>
        </p:txBody>
      </p:sp>
      <p:pic>
        <p:nvPicPr>
          <p:cNvPr id="11270" name="Picture 3">
            <a:extLst>
              <a:ext uri="{FF2B5EF4-FFF2-40B4-BE49-F238E27FC236}">
                <a16:creationId xmlns:a16="http://schemas.microsoft.com/office/drawing/2014/main" id="{5BE33748-BFC3-4AB0-8966-7E8EB4D58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5613"/>
            <a:ext cx="2971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88F63-0352-43EB-BEA3-4DF93B69071D}"/>
              </a:ext>
            </a:extLst>
          </p:cNvPr>
          <p:cNvSpPr txBox="1"/>
          <p:nvPr/>
        </p:nvSpPr>
        <p:spPr>
          <a:xfrm>
            <a:off x="9067800" y="46482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15C8FF-2936-4F9B-8C8D-FFF28549B54B}"/>
              </a:ext>
            </a:extLst>
          </p:cNvPr>
          <p:cNvGraphicFramePr/>
          <p:nvPr/>
        </p:nvGraphicFramePr>
        <p:xfrm>
          <a:off x="1981200" y="4687107"/>
          <a:ext cx="7620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B649B8F-1E31-CE40-841E-1B6AE62B3E56}"/>
              </a:ext>
            </a:extLst>
          </p:cNvPr>
          <p:cNvSpPr/>
          <p:nvPr/>
        </p:nvSpPr>
        <p:spPr>
          <a:xfrm>
            <a:off x="495300" y="2438400"/>
            <a:ext cx="104394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is one of the most important business domains for data science and data mining applications as it defines the growth and expansion of a business.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can predict or forecast sales, then we can stabilize the uncertainty of any business and control its growth and many different factors(like under and over stocking).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new startup it can become a source of credibility so that the person can convince investors on investing on their startup based on the sales forecast of a similar or somewhere close business.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forecast also helps the organization to manage the work force required at the store and provides the owner with somewhat predictable outputs.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+mj-lt"/>
            </a:endParaRPr>
          </a:p>
          <a:p>
            <a:pPr algn="just"/>
            <a:endParaRPr lang="en-US" sz="28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055E3-74AB-4AAC-9B03-C82A07A8C548}"/>
              </a:ext>
            </a:extLst>
          </p:cNvPr>
          <p:cNvSpPr txBox="1"/>
          <p:nvPr/>
        </p:nvSpPr>
        <p:spPr>
          <a:xfrm>
            <a:off x="3581400" y="1524000"/>
            <a:ext cx="441960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 STATEMENT</a:t>
            </a:r>
          </a:p>
        </p:txBody>
      </p:sp>
    </p:spTree>
    <p:extLst>
      <p:ext uri="{BB962C8B-B14F-4D97-AF65-F5344CB8AC3E}">
        <p14:creationId xmlns:p14="http://schemas.microsoft.com/office/powerpoint/2010/main" val="324820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15C8FF-2936-4F9B-8C8D-FFF28549B54B}"/>
              </a:ext>
            </a:extLst>
          </p:cNvPr>
          <p:cNvGraphicFramePr/>
          <p:nvPr/>
        </p:nvGraphicFramePr>
        <p:xfrm>
          <a:off x="1981200" y="4687107"/>
          <a:ext cx="7620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B649B8F-1E31-CE40-841E-1B6AE62B3E56}"/>
              </a:ext>
            </a:extLst>
          </p:cNvPr>
          <p:cNvSpPr/>
          <p:nvPr/>
        </p:nvSpPr>
        <p:spPr>
          <a:xfrm>
            <a:off x="419100" y="2514600"/>
            <a:ext cx="105918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parameters to judge the quality of my project will be the RMSPE score and the accuracy of the prediction of sales.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better the accuracy of prediction better is the utilization and acceptance of project.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would give my project a “8.5” on a scale of 1 to 10.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work I did required a lot of research mainly on the XgBoost model and it made me go through various approaches and hence it consumed a lot time but yes, the accuracy I achieved is still good but yes I could have done better if there was no time constraints and deadlines.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Satisfied with my efforts but yes, improvisation is what I would always go for.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US" sz="2800" dirty="0">
              <a:latin typeface="+mj-lt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2800" dirty="0">
              <a:latin typeface="+mj-lt"/>
            </a:endParaRPr>
          </a:p>
          <a:p>
            <a:pPr algn="just"/>
            <a:endParaRPr lang="en-US" sz="28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A7CC27-ABE2-448D-BAF5-A61D03103841}"/>
              </a:ext>
            </a:extLst>
          </p:cNvPr>
          <p:cNvSpPr txBox="1"/>
          <p:nvPr/>
        </p:nvSpPr>
        <p:spPr>
          <a:xfrm>
            <a:off x="3886200" y="1676400"/>
            <a:ext cx="373380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PROJECT</a:t>
            </a:r>
          </a:p>
        </p:txBody>
      </p:sp>
    </p:spTree>
    <p:extLst>
      <p:ext uri="{BB962C8B-B14F-4D97-AF65-F5344CB8AC3E}">
        <p14:creationId xmlns:p14="http://schemas.microsoft.com/office/powerpoint/2010/main" val="356520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15C8FF-2936-4F9B-8C8D-FFF28549B54B}"/>
              </a:ext>
            </a:extLst>
          </p:cNvPr>
          <p:cNvGraphicFramePr/>
          <p:nvPr/>
        </p:nvGraphicFramePr>
        <p:xfrm>
          <a:off x="1981200" y="4687107"/>
          <a:ext cx="7620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974E6F8-99D9-DC40-AED3-4A6DD6F89E1C}"/>
              </a:ext>
            </a:extLst>
          </p:cNvPr>
          <p:cNvSpPr/>
          <p:nvPr/>
        </p:nvSpPr>
        <p:spPr>
          <a:xfrm>
            <a:off x="381000" y="2438400"/>
            <a:ext cx="10820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used Jupyter notebook platform to make my project, while using Python language to code.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start with the problem statement I analyzed the dataset first looked for the null values and did some exploratory data analysis, I treated the values in the columns of table using one hot encoding and label encoder so that I can process them.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applied Linear Regression machine learning model to check the accuracy of prediction which was not much but only 55%  not even satisfactory.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doing some background research I opted for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Gradient Boosting (XgBoost)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in which I got a rmspe score of 0.109785 which is way better than what I got using Linear Regression.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latin typeface="+mj-lt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9863A6-F1E2-4D57-B799-2FCB878FC241}"/>
              </a:ext>
            </a:extLst>
          </p:cNvPr>
          <p:cNvSpPr txBox="1"/>
          <p:nvPr/>
        </p:nvSpPr>
        <p:spPr>
          <a:xfrm flipH="1">
            <a:off x="3581400" y="1676400"/>
            <a:ext cx="3865382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 APPROACH</a:t>
            </a:r>
          </a:p>
        </p:txBody>
      </p:sp>
    </p:spTree>
    <p:extLst>
      <p:ext uri="{BB962C8B-B14F-4D97-AF65-F5344CB8AC3E}">
        <p14:creationId xmlns:p14="http://schemas.microsoft.com/office/powerpoint/2010/main" val="350897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015C8FF-2936-4F9B-8C8D-FFF28549B54B}"/>
              </a:ext>
            </a:extLst>
          </p:cNvPr>
          <p:cNvGraphicFramePr/>
          <p:nvPr/>
        </p:nvGraphicFramePr>
        <p:xfrm>
          <a:off x="1981200" y="4687107"/>
          <a:ext cx="7620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BBA613-4EFD-4AE3-8FF4-2B549E01888E}"/>
              </a:ext>
            </a:extLst>
          </p:cNvPr>
          <p:cNvSpPr txBox="1"/>
          <p:nvPr/>
        </p:nvSpPr>
        <p:spPr>
          <a:xfrm>
            <a:off x="419100" y="232706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Below attached is the screenshot of the accuracy of Linear regression model.</a:t>
            </a:r>
          </a:p>
        </p:txBody>
      </p:sp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674B9E5-7CA0-44E7-93BF-704EAE548D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9601200" cy="36873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33EFBC-6EAE-49F9-8024-0DF23C8456F6}"/>
              </a:ext>
            </a:extLst>
          </p:cNvPr>
          <p:cNvSpPr txBox="1"/>
          <p:nvPr/>
        </p:nvSpPr>
        <p:spPr>
          <a:xfrm>
            <a:off x="3543300" y="1638873"/>
            <a:ext cx="434340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10105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E250B7-845E-4F18-9FE1-2C8C2F566E42}"/>
              </a:ext>
            </a:extLst>
          </p:cNvPr>
          <p:cNvSpPr txBox="1"/>
          <p:nvPr/>
        </p:nvSpPr>
        <p:spPr>
          <a:xfrm>
            <a:off x="419100" y="14478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Below attached is the screenshot of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Gradient Boosting (XgBoost)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RMSPE score.</a:t>
            </a:r>
            <a:r>
              <a:rPr lang="en-IN" dirty="0"/>
              <a:t> 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1CC6404-C80D-4C77-A2EA-4B0EDAFD7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17133"/>
            <a:ext cx="8077200" cy="458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A4F66A-0C5A-4E6A-BFBC-60FC010C1C4C}"/>
              </a:ext>
            </a:extLst>
          </p:cNvPr>
          <p:cNvSpPr txBox="1"/>
          <p:nvPr/>
        </p:nvSpPr>
        <p:spPr>
          <a:xfrm>
            <a:off x="2514600" y="1600200"/>
            <a:ext cx="611417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INDUSTRY OF THIS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659BE-8345-410B-B054-B58F68911528}"/>
              </a:ext>
            </a:extLst>
          </p:cNvPr>
          <p:cNvSpPr txBox="1"/>
          <p:nvPr/>
        </p:nvSpPr>
        <p:spPr>
          <a:xfrm>
            <a:off x="495300" y="2514600"/>
            <a:ext cx="1043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projects usability is the biggest factor as it will directly effect the business growth of an organization and the project is very easy to handle.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This project can provide valuable business insights which helps the company take important sales related decisions quickly hence saving a lot of time and money.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Forecasting helps public companies when setting projections for the next quarter. Meeting the predefined goal from the start of the quarter can have a positive impact on stock prices and investor perceptions.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 also helps marketing people in </a:t>
            </a:r>
            <a:r>
              <a:rPr lang="en-IN" dirty="0"/>
              <a:t>creating marketing strategies accordingly.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64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1">
            <a:extLst>
              <a:ext uri="{FF2B5EF4-FFF2-40B4-BE49-F238E27FC236}">
                <a16:creationId xmlns:a16="http://schemas.microsoft.com/office/drawing/2014/main" id="{3B2E953D-B547-4D95-9525-8475BF658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00200"/>
            <a:ext cx="11125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000" dirty="0">
              <a:latin typeface="Calibri" panose="020F0502020204030204" pitchFamily="34" charset="0"/>
            </a:endParaRPr>
          </a:p>
          <a:p>
            <a:pPr algn="ctr" eaLnBrk="1" hangingPunct="1"/>
            <a:endParaRPr lang="en-US" altLang="en-US" sz="4000" dirty="0">
              <a:latin typeface="Calibri" panose="020F0502020204030204" pitchFamily="34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F40C13B-0A96-4290-8BB9-622A6CC04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46" y="1295400"/>
            <a:ext cx="8024116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550</Words>
  <Application>Microsoft Office PowerPoint</Application>
  <PresentationFormat>Custom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Wingdings</vt:lpstr>
      <vt:lpstr>Lato Black</vt:lpstr>
      <vt:lpstr>Times New Roman</vt:lpstr>
      <vt:lpstr>Calibri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Indrajeet Gupta</dc:creator>
  <cp:lastModifiedBy>Rahul Pundir</cp:lastModifiedBy>
  <cp:revision>35</cp:revision>
  <dcterms:created xsi:type="dcterms:W3CDTF">2019-03-11T08:46:16Z</dcterms:created>
  <dcterms:modified xsi:type="dcterms:W3CDTF">2019-11-01T11:23:15Z</dcterms:modified>
</cp:coreProperties>
</file>