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79e52dcc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79e52dcc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379e52dcc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379e52dcc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379e52dcc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379e52dcc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379e52dcc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379e52dcc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379e52dcc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379e52dcc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379e52dcc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379e52dcc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379e52dcc9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79e52dcc9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897003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528851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311207486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0641998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9957189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467040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8903265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3528307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047356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9207420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6626693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0727641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8676117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6420922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47016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smtClean="0"/>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951651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3732276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11/5/2022</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5541677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hyperlink" Target="https://www.techtarget.com/" TargetMode="External"/><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hyperlink" Target="https://www.youtube.com/c/GateSmashe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20600" cy="1474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dirty="0"/>
              <a:t>Computer Communication </a:t>
            </a:r>
            <a:endParaRPr dirty="0"/>
          </a:p>
        </p:txBody>
      </p:sp>
      <p:sp>
        <p:nvSpPr>
          <p:cNvPr id="55" name="Google Shape;55;p13"/>
          <p:cNvSpPr txBox="1">
            <a:spLocks noGrp="1"/>
          </p:cNvSpPr>
          <p:nvPr>
            <p:ph type="subTitle" idx="1"/>
          </p:nvPr>
        </p:nvSpPr>
        <p:spPr>
          <a:xfrm>
            <a:off x="311700" y="2398050"/>
            <a:ext cx="8520600" cy="750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2800" b="1" u="sng" dirty="0">
                <a:solidFill>
                  <a:srgbClr val="0070C0"/>
                </a:solidFill>
              </a:rPr>
              <a:t>Hospital Network Design</a:t>
            </a:r>
            <a:endParaRPr sz="2800" b="1" u="sng" dirty="0">
              <a:solidFill>
                <a:srgbClr val="0070C0"/>
              </a:solidFill>
            </a:endParaRPr>
          </a:p>
        </p:txBody>
      </p:sp>
      <p:sp>
        <p:nvSpPr>
          <p:cNvPr id="56" name="Google Shape;56;p13"/>
          <p:cNvSpPr txBox="1"/>
          <p:nvPr/>
        </p:nvSpPr>
        <p:spPr>
          <a:xfrm>
            <a:off x="671338" y="3148950"/>
            <a:ext cx="801210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dirty="0" smtClean="0"/>
              <a:t>Aditya Shukla (RA2011003010383)</a:t>
            </a:r>
            <a:endParaRPr dirty="0"/>
          </a:p>
          <a:p>
            <a:pPr marL="0" lvl="0" indent="0" algn="l" rtl="0">
              <a:spcBef>
                <a:spcPts val="0"/>
              </a:spcBef>
              <a:spcAft>
                <a:spcPts val="0"/>
              </a:spcAft>
              <a:buNone/>
            </a:pPr>
            <a:r>
              <a:rPr lang="en-GB" dirty="0" smtClean="0"/>
              <a:t>Rahul Raj </a:t>
            </a:r>
            <a:r>
              <a:rPr lang="en-GB" dirty="0"/>
              <a:t>(</a:t>
            </a:r>
            <a:r>
              <a:rPr lang="en-GB" dirty="0" smtClean="0"/>
              <a:t>RA2011003010399</a:t>
            </a:r>
            <a:r>
              <a:rPr lang="en-GB" dirty="0" smtClean="0"/>
              <a:t>)</a:t>
            </a:r>
          </a:p>
          <a:p>
            <a:pPr lvl="0"/>
            <a:r>
              <a:rPr lang="en-IN" dirty="0" err="1"/>
              <a:t>Utkarsh</a:t>
            </a:r>
            <a:r>
              <a:rPr lang="en-IN" dirty="0"/>
              <a:t> </a:t>
            </a:r>
            <a:r>
              <a:rPr lang="en-IN" dirty="0" err="1" smtClean="0"/>
              <a:t>Tripathi</a:t>
            </a:r>
            <a:r>
              <a:rPr lang="en-IN" dirty="0" smtClean="0"/>
              <a:t> (RA2011003010402)</a:t>
            </a:r>
          </a:p>
          <a:p>
            <a:pPr lvl="0"/>
            <a:r>
              <a:rPr lang="en-IN" dirty="0" smtClean="0"/>
              <a:t>Nikhil Kumar (RA2011003010401)</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a:t>
            </a:r>
            <a:endParaRPr/>
          </a:p>
        </p:txBody>
      </p:sp>
      <p:sp>
        <p:nvSpPr>
          <p:cNvPr id="62" name="Google Shape;62;p14"/>
          <p:cNvSpPr txBox="1">
            <a:spLocks noGrp="1"/>
          </p:cNvSpPr>
          <p:nvPr>
            <p:ph type="body" idx="1"/>
          </p:nvPr>
        </p:nvSpPr>
        <p:spPr>
          <a:prstGeom prst="rect">
            <a:avLst/>
          </a:prstGeom>
        </p:spPr>
        <p:txBody>
          <a:bodyPr spcFirstLastPara="1" wrap="square" lIns="91425" tIns="91425" rIns="91425" bIns="91425" anchor="t" anchorCtr="0">
            <a:normAutofit/>
          </a:bodyPr>
          <a:lstStyle/>
          <a:p>
            <a:pPr marL="0" marR="0" lvl="0" indent="0" algn="l" rtl="0">
              <a:lnSpc>
                <a:spcPct val="115000"/>
              </a:lnSpc>
              <a:spcBef>
                <a:spcPts val="0"/>
              </a:spcBef>
              <a:spcAft>
                <a:spcPts val="1200"/>
              </a:spcAft>
              <a:buNone/>
            </a:pPr>
            <a:r>
              <a:rPr lang="en-GB"/>
              <a:t>A hospital network design is created using tools like cisco packet tracer. Hospital will have a main block and three wards in the campus. The main block will have 3 floor and the registration of all the new patients will be done here. At the ground floor, there are 10 computers at the billing section. At other floors, there is one computer user each. The farthest distance between the computer on the top most floor and the ground floor is less than 70 meters. The wards have 3 floors each, with 5 computers in the ground floor of each ward.</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Design of network in hospital</a:t>
            </a:r>
            <a:endParaRPr/>
          </a:p>
        </p:txBody>
      </p:sp>
      <p:sp>
        <p:nvSpPr>
          <p:cNvPr id="68" name="Google Shape;68;p15"/>
          <p:cNvSpPr txBox="1">
            <a:spLocks noGrp="1"/>
          </p:cNvSpPr>
          <p:nvPr>
            <p:ph type="body" idx="1"/>
          </p:nvPr>
        </p:nvSpPr>
        <p:spPr>
          <a:xfrm>
            <a:off x="376900" y="1152475"/>
            <a:ext cx="72102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a:t>		 	 	 		</a:t>
            </a:r>
            <a:endParaRPr/>
          </a:p>
          <a:p>
            <a:pPr marL="0" lvl="0" indent="0" algn="l" rtl="0">
              <a:spcBef>
                <a:spcPts val="1200"/>
              </a:spcBef>
              <a:spcAft>
                <a:spcPts val="1200"/>
              </a:spcAft>
              <a:buNone/>
            </a:pPr>
            <a:r>
              <a:rPr lang="en-GB"/>
              <a:t>			 	</a:t>
            </a:r>
            <a:endParaRPr/>
          </a:p>
        </p:txBody>
      </p:sp>
      <p:pic>
        <p:nvPicPr>
          <p:cNvPr id="69" name="Google Shape;69;p15"/>
          <p:cNvPicPr preferRelativeResize="0"/>
          <p:nvPr/>
        </p:nvPicPr>
        <p:blipFill rotWithShape="1">
          <a:blip r:embed="rId3">
            <a:alphaModFix/>
          </a:blip>
          <a:srcRect l="5376" t="8447" r="6049" b="11024"/>
          <a:stretch/>
        </p:blipFill>
        <p:spPr>
          <a:xfrm>
            <a:off x="1253625" y="1247650"/>
            <a:ext cx="6382751" cy="3321226"/>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Calculation and Implementation</a:t>
            </a:r>
            <a:endParaRPr/>
          </a:p>
        </p:txBody>
      </p:sp>
      <p:sp>
        <p:nvSpPr>
          <p:cNvPr id="75" name="Google Shape;75;p1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a:solidFill>
                  <a:schemeClr val="dk1"/>
                </a:solidFill>
              </a:rPr>
              <a:t>We have divided the hospital network diagram into 6 segments.</a:t>
            </a:r>
            <a:endParaRPr sz="1600">
              <a:solidFill>
                <a:schemeClr val="dk1"/>
              </a:solidFill>
            </a:endParaRPr>
          </a:p>
          <a:p>
            <a:pPr marL="457200" lvl="0" indent="-330200" algn="l" rtl="0">
              <a:spcBef>
                <a:spcPts val="1200"/>
              </a:spcBef>
              <a:spcAft>
                <a:spcPts val="0"/>
              </a:spcAft>
              <a:buClr>
                <a:schemeClr val="dk1"/>
              </a:buClr>
              <a:buSzPts val="1600"/>
              <a:buAutoNum type="arabicPeriod"/>
            </a:pPr>
            <a:r>
              <a:rPr lang="en-GB" sz="1600">
                <a:solidFill>
                  <a:schemeClr val="dk1"/>
                </a:solidFill>
              </a:rPr>
              <a:t>General Ward</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GB" sz="1600">
                <a:solidFill>
                  <a:schemeClr val="dk1"/>
                </a:solidFill>
              </a:rPr>
              <a:t>Private Ward</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GB" sz="1600">
                <a:solidFill>
                  <a:schemeClr val="dk1"/>
                </a:solidFill>
              </a:rPr>
              <a:t>Clinical Area</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GB" sz="1600">
                <a:solidFill>
                  <a:schemeClr val="dk1"/>
                </a:solidFill>
              </a:rPr>
              <a:t>IT Department</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GB" sz="1600">
                <a:solidFill>
                  <a:schemeClr val="dk1"/>
                </a:solidFill>
              </a:rPr>
              <a:t>Entrance Reception</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GB" sz="1600">
                <a:solidFill>
                  <a:schemeClr val="dk1"/>
                </a:solidFill>
              </a:rPr>
              <a:t>Lobby Parking</a:t>
            </a:r>
            <a:endParaRPr sz="1600">
              <a:solidFill>
                <a:schemeClr val="dk1"/>
              </a:solidFill>
            </a:endParaRPr>
          </a:p>
          <a:p>
            <a:pPr marL="0" lvl="0" indent="0" algn="l" rtl="0">
              <a:spcBef>
                <a:spcPts val="1200"/>
              </a:spcBef>
              <a:spcAft>
                <a:spcPts val="0"/>
              </a:spcAft>
              <a:buNone/>
            </a:pPr>
            <a:endParaRPr sz="1600">
              <a:solidFill>
                <a:schemeClr val="dk1"/>
              </a:solidFill>
            </a:endParaRPr>
          </a:p>
          <a:p>
            <a:pPr marL="0" lvl="0" indent="0" algn="l" rtl="0">
              <a:spcBef>
                <a:spcPts val="1200"/>
              </a:spcBef>
              <a:spcAft>
                <a:spcPts val="1200"/>
              </a:spcAft>
              <a:buNone/>
            </a:pPr>
            <a:endParaRPr sz="1600">
              <a:solidFill>
                <a:schemeClr val="dk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Calculation and Implementation</a:t>
            </a:r>
            <a:endParaRPr/>
          </a:p>
        </p:txBody>
      </p:sp>
      <p:sp>
        <p:nvSpPr>
          <p:cNvPr id="81" name="Google Shape;81;p17"/>
          <p:cNvSpPr txBox="1">
            <a:spLocks noGrp="1"/>
          </p:cNvSpPr>
          <p:nvPr>
            <p:ph type="body" idx="1"/>
          </p:nvPr>
        </p:nvSpPr>
        <p:spPr>
          <a:prstGeom prst="rect">
            <a:avLst/>
          </a:prstGeom>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0"/>
              </a:spcAft>
              <a:buNone/>
            </a:pPr>
            <a:r>
              <a:rPr lang="en-GB" sz="2000" b="1">
                <a:solidFill>
                  <a:schemeClr val="dk1"/>
                </a:solidFill>
              </a:rPr>
              <a:t>COST OF NETWORK </a:t>
            </a:r>
            <a:r>
              <a:rPr lang="en-GB" sz="1100">
                <a:solidFill>
                  <a:schemeClr val="dk1"/>
                </a:solidFill>
              </a:rPr>
              <a:t>												 							</a:t>
            </a:r>
            <a:br>
              <a:rPr lang="en-GB" sz="1100">
                <a:solidFill>
                  <a:schemeClr val="dk1"/>
                </a:solidFill>
              </a:rPr>
            </a:br>
            <a:r>
              <a:rPr lang="en-GB" sz="1600" b="1">
                <a:solidFill>
                  <a:schemeClr val="dk1"/>
                </a:solidFill>
              </a:rPr>
              <a:t>Cisco Switch </a:t>
            </a:r>
            <a:endParaRPr sz="1600" b="1">
              <a:solidFill>
                <a:schemeClr val="dk1"/>
              </a:solidFill>
            </a:endParaRPr>
          </a:p>
          <a:p>
            <a:pPr marL="457200" lvl="0" indent="-325755" algn="l" rtl="0">
              <a:lnSpc>
                <a:spcPct val="115000"/>
              </a:lnSpc>
              <a:spcBef>
                <a:spcPts val="0"/>
              </a:spcBef>
              <a:spcAft>
                <a:spcPts val="0"/>
              </a:spcAft>
              <a:buClr>
                <a:schemeClr val="dk1"/>
              </a:buClr>
              <a:buSzPct val="163636"/>
              <a:buChar char="●"/>
            </a:pPr>
            <a:r>
              <a:rPr lang="en-GB">
                <a:solidFill>
                  <a:schemeClr val="dk1"/>
                </a:solidFill>
              </a:rPr>
              <a:t>250$ Each</a:t>
            </a:r>
            <a:endParaRPr sz="1100">
              <a:solidFill>
                <a:schemeClr val="dk1"/>
              </a:solidFill>
            </a:endParaRPr>
          </a:p>
          <a:p>
            <a:pPr marL="457200" lvl="0" indent="-325755" algn="l" rtl="0">
              <a:lnSpc>
                <a:spcPct val="115000"/>
              </a:lnSpc>
              <a:spcBef>
                <a:spcPts val="0"/>
              </a:spcBef>
              <a:spcAft>
                <a:spcPts val="0"/>
              </a:spcAft>
              <a:buClr>
                <a:schemeClr val="dk1"/>
              </a:buClr>
              <a:buSzPct val="163636"/>
              <a:buChar char="●"/>
            </a:pPr>
            <a:r>
              <a:rPr lang="en-GB">
                <a:solidFill>
                  <a:schemeClr val="dk1"/>
                </a:solidFill>
              </a:rPr>
              <a:t>1250$ Cost of 5 Switch</a:t>
            </a:r>
            <a:endParaRPr sz="1100">
              <a:solidFill>
                <a:schemeClr val="dk1"/>
              </a:solidFill>
            </a:endParaRPr>
          </a:p>
          <a:p>
            <a:pPr marL="0" lvl="0" indent="0" algn="l" rtl="0">
              <a:lnSpc>
                <a:spcPct val="115000"/>
              </a:lnSpc>
              <a:spcBef>
                <a:spcPts val="0"/>
              </a:spcBef>
              <a:spcAft>
                <a:spcPts val="0"/>
              </a:spcAft>
              <a:buNone/>
            </a:pPr>
            <a:r>
              <a:rPr lang="en-GB" sz="1600" b="1">
                <a:solidFill>
                  <a:schemeClr val="dk1"/>
                </a:solidFill>
              </a:rPr>
              <a:t>Cisco Router </a:t>
            </a:r>
            <a:endParaRPr sz="1600" b="1">
              <a:solidFill>
                <a:schemeClr val="dk1"/>
              </a:solidFill>
            </a:endParaRPr>
          </a:p>
          <a:p>
            <a:pPr marL="457200" lvl="0" indent="-325755" algn="l" rtl="0">
              <a:lnSpc>
                <a:spcPct val="115000"/>
              </a:lnSpc>
              <a:spcBef>
                <a:spcPts val="0"/>
              </a:spcBef>
              <a:spcAft>
                <a:spcPts val="0"/>
              </a:spcAft>
              <a:buClr>
                <a:schemeClr val="dk1"/>
              </a:buClr>
              <a:buSzPct val="163636"/>
              <a:buChar char="●"/>
            </a:pPr>
            <a:r>
              <a:rPr lang="en-GB">
                <a:solidFill>
                  <a:schemeClr val="dk1"/>
                </a:solidFill>
              </a:rPr>
              <a:t>350$ Each</a:t>
            </a:r>
            <a:endParaRPr sz="1100">
              <a:solidFill>
                <a:schemeClr val="dk1"/>
              </a:solidFill>
            </a:endParaRPr>
          </a:p>
          <a:p>
            <a:pPr marL="457200" lvl="0" indent="-325755" algn="l" rtl="0">
              <a:lnSpc>
                <a:spcPct val="115000"/>
              </a:lnSpc>
              <a:spcBef>
                <a:spcPts val="0"/>
              </a:spcBef>
              <a:spcAft>
                <a:spcPts val="0"/>
              </a:spcAft>
              <a:buClr>
                <a:schemeClr val="dk1"/>
              </a:buClr>
              <a:buSzPct val="163636"/>
              <a:buChar char="●"/>
            </a:pPr>
            <a:r>
              <a:rPr lang="en-GB">
                <a:solidFill>
                  <a:schemeClr val="dk1"/>
                </a:solidFill>
              </a:rPr>
              <a:t>2100$ Cost of 6 Router</a:t>
            </a:r>
            <a:endParaRPr sz="1100">
              <a:solidFill>
                <a:schemeClr val="dk1"/>
              </a:solidFill>
            </a:endParaRPr>
          </a:p>
          <a:p>
            <a:pPr marL="0" lvl="0" indent="0" algn="l" rtl="0">
              <a:lnSpc>
                <a:spcPct val="115000"/>
              </a:lnSpc>
              <a:spcBef>
                <a:spcPts val="0"/>
              </a:spcBef>
              <a:spcAft>
                <a:spcPts val="0"/>
              </a:spcAft>
              <a:buNone/>
            </a:pPr>
            <a:r>
              <a:rPr lang="en-GB" sz="1600" b="1">
                <a:solidFill>
                  <a:schemeClr val="dk1"/>
                </a:solidFill>
              </a:rPr>
              <a:t>Cisco Server</a:t>
            </a:r>
            <a:endParaRPr sz="1600" b="1">
              <a:solidFill>
                <a:schemeClr val="dk1"/>
              </a:solidFill>
            </a:endParaRPr>
          </a:p>
          <a:p>
            <a:pPr marL="457200" lvl="0" indent="-325755" algn="l" rtl="0">
              <a:lnSpc>
                <a:spcPct val="115000"/>
              </a:lnSpc>
              <a:spcBef>
                <a:spcPts val="0"/>
              </a:spcBef>
              <a:spcAft>
                <a:spcPts val="0"/>
              </a:spcAft>
              <a:buClr>
                <a:schemeClr val="dk1"/>
              </a:buClr>
              <a:buSzPct val="163636"/>
              <a:buChar char="●"/>
            </a:pPr>
            <a:r>
              <a:rPr lang="en-GB">
                <a:solidFill>
                  <a:schemeClr val="dk1"/>
                </a:solidFill>
              </a:rPr>
              <a:t>400$ Each</a:t>
            </a:r>
            <a:endParaRPr sz="1100">
              <a:solidFill>
                <a:schemeClr val="dk1"/>
              </a:solidFill>
            </a:endParaRPr>
          </a:p>
          <a:p>
            <a:pPr marL="457200" lvl="0" indent="-325755" algn="l" rtl="0">
              <a:lnSpc>
                <a:spcPct val="115000"/>
              </a:lnSpc>
              <a:spcBef>
                <a:spcPts val="0"/>
              </a:spcBef>
              <a:spcAft>
                <a:spcPts val="0"/>
              </a:spcAft>
              <a:buClr>
                <a:schemeClr val="dk1"/>
              </a:buClr>
              <a:buSzPct val="163636"/>
              <a:buChar char="●"/>
            </a:pPr>
            <a:r>
              <a:rPr lang="en-GB">
                <a:solidFill>
                  <a:schemeClr val="dk1"/>
                </a:solidFill>
              </a:rPr>
              <a:t>800$ Cost of 2 Server</a:t>
            </a:r>
            <a:r>
              <a:rPr lang="en-GB" sz="1100">
                <a:solidFill>
                  <a:schemeClr val="dk1"/>
                </a:solidFill>
              </a:rPr>
              <a:t>						 						</a:t>
            </a:r>
            <a:endParaRPr sz="1100">
              <a:solidFill>
                <a:schemeClr val="dk1"/>
              </a:solidFill>
            </a:endParaRPr>
          </a:p>
          <a:p>
            <a:pPr marL="0" lvl="0" indent="0" algn="l" rtl="0">
              <a:lnSpc>
                <a:spcPct val="115000"/>
              </a:lnSpc>
              <a:spcBef>
                <a:spcPts val="0"/>
              </a:spcBef>
              <a:spcAft>
                <a:spcPts val="0"/>
              </a:spcAft>
              <a:buNone/>
            </a:pPr>
            <a:r>
              <a:rPr lang="en-GB" sz="1600" b="1">
                <a:solidFill>
                  <a:schemeClr val="dk1"/>
                </a:solidFill>
              </a:rPr>
              <a:t>Computer Cost </a:t>
            </a:r>
            <a:endParaRPr sz="1600" b="1">
              <a:solidFill>
                <a:schemeClr val="dk1"/>
              </a:solidFill>
            </a:endParaRPr>
          </a:p>
          <a:p>
            <a:pPr marL="457200" lvl="0" indent="-325755" algn="l" rtl="0">
              <a:lnSpc>
                <a:spcPct val="115000"/>
              </a:lnSpc>
              <a:spcBef>
                <a:spcPts val="0"/>
              </a:spcBef>
              <a:spcAft>
                <a:spcPts val="0"/>
              </a:spcAft>
              <a:buClr>
                <a:schemeClr val="dk1"/>
              </a:buClr>
              <a:buSzPct val="163636"/>
              <a:buChar char="●"/>
            </a:pPr>
            <a:r>
              <a:rPr lang="en-GB">
                <a:solidFill>
                  <a:schemeClr val="dk1"/>
                </a:solidFill>
              </a:rPr>
              <a:t>125$ Each</a:t>
            </a:r>
            <a:endParaRPr sz="1100">
              <a:solidFill>
                <a:schemeClr val="dk1"/>
              </a:solidFill>
            </a:endParaRPr>
          </a:p>
          <a:p>
            <a:pPr marL="457200" lvl="0" indent="-325755" algn="l" rtl="0">
              <a:lnSpc>
                <a:spcPct val="115000"/>
              </a:lnSpc>
              <a:spcBef>
                <a:spcPts val="0"/>
              </a:spcBef>
              <a:spcAft>
                <a:spcPts val="0"/>
              </a:spcAft>
              <a:buClr>
                <a:schemeClr val="dk1"/>
              </a:buClr>
              <a:buSzPct val="163636"/>
              <a:buChar char="●"/>
            </a:pPr>
            <a:r>
              <a:rPr lang="en-GB">
                <a:solidFill>
                  <a:schemeClr val="dk1"/>
                </a:solidFill>
              </a:rPr>
              <a:t>1500$ Cost of 12 Computer</a:t>
            </a:r>
            <a:r>
              <a:rPr lang="en-GB" sz="1100">
                <a:solidFill>
                  <a:schemeClr val="dk1"/>
                </a:solidFill>
              </a:rPr>
              <a:t>			</a:t>
            </a:r>
            <a:endParaRPr sz="1100">
              <a:solidFill>
                <a:schemeClr val="dk1"/>
              </a:solidFill>
            </a:endParaRPr>
          </a:p>
          <a:p>
            <a:pPr marL="0" lvl="0" indent="0" algn="l" rtl="0">
              <a:lnSpc>
                <a:spcPct val="115000"/>
              </a:lnSpc>
              <a:spcBef>
                <a:spcPts val="0"/>
              </a:spcBef>
              <a:spcAft>
                <a:spcPts val="0"/>
              </a:spcAft>
              <a:buNone/>
            </a:pPr>
            <a:r>
              <a:rPr lang="en-GB" sz="1600" b="1">
                <a:solidFill>
                  <a:schemeClr val="dk1"/>
                </a:solidFill>
              </a:rPr>
              <a:t>Total Cost = 5650$ </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a:t>
            </a:r>
            <a:endParaRPr/>
          </a:p>
          <a:p>
            <a:pPr marL="0" lvl="0" indent="0" algn="l" rtl="0">
              <a:spcBef>
                <a:spcPts val="0"/>
              </a:spcBef>
              <a:spcAft>
                <a:spcPts val="0"/>
              </a:spcAft>
              <a:buNone/>
            </a:pPr>
            <a:endParaRPr/>
          </a:p>
        </p:txBody>
      </p:sp>
      <p:sp>
        <p:nvSpPr>
          <p:cNvPr id="87" name="Google Shape;87;p18"/>
          <p:cNvSpPr txBox="1">
            <a:spLocks noGrp="1"/>
          </p:cNvSpPr>
          <p:nvPr>
            <p:ph type="body" idx="1"/>
          </p:nvPr>
        </p:nvSpPr>
        <p:spPr>
          <a:prstGeom prst="rect">
            <a:avLst/>
          </a:prstGeom>
        </p:spPr>
        <p:txBody>
          <a:bodyPr spcFirstLastPara="1" wrap="square" lIns="91425" tIns="91425" rIns="91425" bIns="91425" anchor="ctr" anchorCtr="0">
            <a:normAutofit/>
          </a:bodyPr>
          <a:lstStyle/>
          <a:p>
            <a:pPr marL="0" lvl="0" indent="0" algn="just" rtl="0">
              <a:spcBef>
                <a:spcPts val="0"/>
              </a:spcBef>
              <a:spcAft>
                <a:spcPts val="1200"/>
              </a:spcAft>
              <a:buNone/>
            </a:pPr>
            <a:r>
              <a:rPr lang="en-GB"/>
              <a:t>The hospital network has been created successfully in cisco packet tracer and now we can set-up the same network throughout the hospital. Now, we know the estimated cost of complete network set-up.</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a:t>
            </a:r>
            <a:endParaRPr/>
          </a:p>
        </p:txBody>
      </p:sp>
      <p:sp>
        <p:nvSpPr>
          <p:cNvPr id="93" name="Google Shape;93;p19"/>
          <p:cNvSpPr txBox="1">
            <a:spLocks noGrp="1"/>
          </p:cNvSpPr>
          <p:nvPr>
            <p:ph type="body" idx="1"/>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en-GB" sz="1600">
                <a:solidFill>
                  <a:schemeClr val="dk1"/>
                </a:solidFill>
              </a:rPr>
              <a:t>This report describes how we have designed network topology of hospital (Health care Management System). With VLSM for Subnetting, segmented the diagram into 5 segments. This topology can also be implemented on higher level of hospitals. </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Reference</a:t>
            </a:r>
            <a:endParaRPr/>
          </a:p>
        </p:txBody>
      </p:sp>
      <p:sp>
        <p:nvSpPr>
          <p:cNvPr id="99" name="Google Shape;99;p2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Internet sources:</a:t>
            </a:r>
            <a:endParaRPr/>
          </a:p>
          <a:p>
            <a:pPr marL="0" lvl="0" indent="0" algn="l" rtl="0">
              <a:spcBef>
                <a:spcPts val="1200"/>
              </a:spcBef>
              <a:spcAft>
                <a:spcPts val="0"/>
              </a:spcAft>
              <a:buNone/>
            </a:pPr>
            <a:r>
              <a:rPr lang="en-GB" u="sng">
                <a:solidFill>
                  <a:schemeClr val="hlink"/>
                </a:solidFill>
                <a:hlinkClick r:id="rId3"/>
              </a:rPr>
              <a:t>https://www.techtarget.com/</a:t>
            </a:r>
            <a:endParaRPr/>
          </a:p>
          <a:p>
            <a:pPr marL="0" lvl="0" indent="0" algn="l" rtl="0">
              <a:spcBef>
                <a:spcPts val="1200"/>
              </a:spcBef>
              <a:spcAft>
                <a:spcPts val="0"/>
              </a:spcAft>
              <a:buNone/>
            </a:pPr>
            <a:r>
              <a:rPr lang="en-GB" u="sng">
                <a:solidFill>
                  <a:schemeClr val="hlink"/>
                </a:solidFill>
                <a:hlinkClick r:id="rId4"/>
              </a:rPr>
              <a:t>https://www.youtube.com/c/GateSmashers</a:t>
            </a:r>
            <a:endParaRPr/>
          </a:p>
          <a:p>
            <a:pPr marL="0" lvl="0" indent="0" algn="l" rtl="0">
              <a:spcBef>
                <a:spcPts val="1200"/>
              </a:spcBef>
              <a:spcAft>
                <a:spcPts val="0"/>
              </a:spcAft>
              <a:buNone/>
            </a:pPr>
            <a:r>
              <a:rPr lang="en-GB"/>
              <a:t>https://en.wikipedia.org/wiki/Computer_network</a:t>
            </a:r>
            <a:endParaRPr/>
          </a:p>
          <a:p>
            <a:pPr marL="0" lvl="0" indent="0" algn="l" rtl="0">
              <a:spcBef>
                <a:spcPts val="1200"/>
              </a:spcBef>
              <a:spcAft>
                <a:spcPts val="0"/>
              </a:spcAft>
              <a:buNone/>
            </a:pPr>
            <a:r>
              <a:rPr lang="en-GB"/>
              <a:t>Books:</a:t>
            </a:r>
            <a:endParaRPr/>
          </a:p>
          <a:p>
            <a:pPr marL="0" lvl="0" indent="0" algn="l" rtl="0">
              <a:lnSpc>
                <a:spcPct val="153846"/>
              </a:lnSpc>
              <a:spcBef>
                <a:spcPts val="1800"/>
              </a:spcBef>
              <a:spcAft>
                <a:spcPts val="0"/>
              </a:spcAft>
              <a:buClr>
                <a:schemeClr val="dk1"/>
              </a:buClr>
              <a:buSzPts val="1100"/>
              <a:buFont typeface="Arial"/>
              <a:buNone/>
            </a:pPr>
            <a:r>
              <a:rPr lang="en-GB" sz="1950"/>
              <a:t>Computer Networking: A Top-Down Approach</a:t>
            </a:r>
            <a:endParaRPr sz="1950">
              <a:solidFill>
                <a:schemeClr val="hlink"/>
              </a:solidFill>
            </a:endParaRPr>
          </a:p>
          <a:p>
            <a:pPr marL="0" lvl="0" indent="0" algn="l" rtl="0">
              <a:spcBef>
                <a:spcPts val="900"/>
              </a:spcBef>
              <a:spcAft>
                <a:spcPts val="1200"/>
              </a:spcAft>
              <a:buNone/>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15</TotalTime>
  <Words>273</Words>
  <Application>Microsoft Office PowerPoint</Application>
  <PresentationFormat>On-screen Show (16:9)</PresentationFormat>
  <Paragraphs>44</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Computer Communication </vt:lpstr>
      <vt:lpstr>Introduction</vt:lpstr>
      <vt:lpstr>Design of network in hospital</vt:lpstr>
      <vt:lpstr>Calculation and Implementation</vt:lpstr>
      <vt:lpstr>Calculation and Implementation</vt:lpstr>
      <vt:lpstr>Result </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Communication </dc:title>
  <dc:creator>HP</dc:creator>
  <cp:lastModifiedBy>Rahul Raj</cp:lastModifiedBy>
  <cp:revision>3</cp:revision>
  <dcterms:modified xsi:type="dcterms:W3CDTF">2022-11-05T14:56:36Z</dcterms:modified>
</cp:coreProperties>
</file>