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1" r:id="rId5"/>
    <p:sldId id="260" r:id="rId6"/>
    <p:sldId id="262" r:id="rId7"/>
    <p:sldId id="263" r:id="rId8"/>
    <p:sldId id="268" r:id="rId9"/>
    <p:sldId id="269" r:id="rId10"/>
    <p:sldId id="264" r:id="rId11"/>
    <p:sldId id="265" r:id="rId12"/>
    <p:sldId id="266" r:id="rId13"/>
    <p:sldId id="267"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95349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D2D987-87EA-4C4A-A316-B8DCCB9510AC}"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393569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220201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1595556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1221664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D2D987-87EA-4C4A-A316-B8DCCB9510AC}"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373782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D2D987-87EA-4C4A-A316-B8DCCB9510AC}" type="datetimeFigureOut">
              <a:rPr lang="en-US" smtClean="0"/>
              <a:t>10/30/2021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1887581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76096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205127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408344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2D987-87EA-4C4A-A316-B8DCCB9510AC}"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307130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2D987-87EA-4C4A-A316-B8DCCB9510AC}"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206286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2D987-87EA-4C4A-A316-B8DCCB9510AC}"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284053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2D987-87EA-4C4A-A316-B8DCCB9510AC}"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161057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2D987-87EA-4C4A-A316-B8DCCB9510AC}"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319256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D2D987-87EA-4C4A-A316-B8DCCB9510AC}"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426047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D2D987-87EA-4C4A-A316-B8DCCB9510AC}"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7960E7-8ECC-435B-A3AE-28593CCAB4FD}" type="slidenum">
              <a:rPr lang="en-US" smtClean="0"/>
              <a:t>‹#›</a:t>
            </a:fld>
            <a:endParaRPr lang="en-US"/>
          </a:p>
        </p:txBody>
      </p:sp>
    </p:spTree>
    <p:extLst>
      <p:ext uri="{BB962C8B-B14F-4D97-AF65-F5344CB8AC3E}">
        <p14:creationId xmlns:p14="http://schemas.microsoft.com/office/powerpoint/2010/main" val="238444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D2D987-87EA-4C4A-A316-B8DCCB9510AC}" type="datetimeFigureOut">
              <a:rPr lang="en-US" smtClean="0"/>
              <a:t>10/30/2021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97960E7-8ECC-435B-A3AE-28593CCAB4FD}" type="slidenum">
              <a:rPr lang="en-US" smtClean="0"/>
              <a:t>‹#›</a:t>
            </a:fld>
            <a:endParaRPr lang="en-US"/>
          </a:p>
        </p:txBody>
      </p:sp>
    </p:spTree>
    <p:extLst>
      <p:ext uri="{BB962C8B-B14F-4D97-AF65-F5344CB8AC3E}">
        <p14:creationId xmlns:p14="http://schemas.microsoft.com/office/powerpoint/2010/main" val="1323919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1"/>
            <a:ext cx="12192000" cy="6858000"/>
          </a:xfrm>
          <a:prstGeom prst="rect">
            <a:avLst/>
          </a:prstGeom>
          <a:blipFill>
            <a:blip r:embed="rId3"/>
            <a:tile tx="0" ty="0" sx="100000" sy="100000" flip="none" algn="tl"/>
          </a:blip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888" y="1479613"/>
            <a:ext cx="2133600" cy="2143125"/>
          </a:xfrm>
          <a:prstGeom prst="rect">
            <a:avLst/>
          </a:prstGeom>
        </p:spPr>
      </p:pic>
      <p:sp>
        <p:nvSpPr>
          <p:cNvPr id="6" name="TextBox 5"/>
          <p:cNvSpPr txBox="1"/>
          <p:nvPr/>
        </p:nvSpPr>
        <p:spPr>
          <a:xfrm>
            <a:off x="1993392" y="91440"/>
            <a:ext cx="9628632" cy="1323439"/>
          </a:xfrm>
          <a:prstGeom prst="rect">
            <a:avLst/>
          </a:prstGeom>
          <a:noFill/>
        </p:spPr>
        <p:txBody>
          <a:bodyPr wrap="square" rtlCol="0">
            <a:spAutoFit/>
          </a:bodyPr>
          <a:lstStyle/>
          <a:p>
            <a:r>
              <a:rPr lang="en-US" sz="4000" dirty="0" smtClean="0">
                <a:solidFill>
                  <a:srgbClr val="92D050"/>
                </a:solidFill>
                <a:latin typeface="Algerian" panose="04020705040A02060702" pitchFamily="82" charset="0"/>
              </a:rPr>
              <a:t>BIRLA INSTITUTE OF TECHNOLOGY, </a:t>
            </a:r>
          </a:p>
          <a:p>
            <a:r>
              <a:rPr lang="en-US" sz="4000" dirty="0">
                <a:solidFill>
                  <a:srgbClr val="92D050"/>
                </a:solidFill>
                <a:latin typeface="Algerian" panose="04020705040A02060702" pitchFamily="82" charset="0"/>
              </a:rPr>
              <a:t> </a:t>
            </a:r>
            <a:r>
              <a:rPr lang="en-US" sz="4000" dirty="0" smtClean="0">
                <a:solidFill>
                  <a:srgbClr val="92D050"/>
                </a:solidFill>
                <a:latin typeface="Algerian" panose="04020705040A02060702" pitchFamily="82" charset="0"/>
              </a:rPr>
              <a:t>                         MESRA</a:t>
            </a:r>
            <a:endParaRPr lang="en-US" sz="4000" dirty="0">
              <a:solidFill>
                <a:srgbClr val="92D050"/>
              </a:solidFill>
              <a:latin typeface="Algerian" panose="04020705040A02060702" pitchFamily="82" charset="0"/>
            </a:endParaRPr>
          </a:p>
        </p:txBody>
      </p:sp>
      <p:sp>
        <p:nvSpPr>
          <p:cNvPr id="7" name="TextBox 6"/>
          <p:cNvSpPr txBox="1"/>
          <p:nvPr/>
        </p:nvSpPr>
        <p:spPr>
          <a:xfrm>
            <a:off x="1225296" y="3413152"/>
            <a:ext cx="1724381" cy="646331"/>
          </a:xfrm>
          <a:prstGeom prst="rect">
            <a:avLst/>
          </a:prstGeom>
          <a:pattFill prst="pct25">
            <a:fgClr>
              <a:schemeClr val="accent1"/>
            </a:fgClr>
            <a:bgClr>
              <a:schemeClr val="bg1"/>
            </a:bgClr>
          </a:pattFill>
        </p:spPr>
        <p:txBody>
          <a:bodyPr wrap="square" rtlCol="0">
            <a:spAutoFit/>
          </a:bodyPr>
          <a:lstStyle/>
          <a:p>
            <a:r>
              <a:rPr lang="en-US" sz="3600" b="1" u="sng" dirty="0" smtClean="0">
                <a:solidFill>
                  <a:schemeClr val="accent2"/>
                </a:solidFill>
                <a:effectLst>
                  <a:outerShdw blurRad="38100" dist="38100" dir="2700000" algn="tl">
                    <a:srgbClr val="000000">
                      <a:alpha val="43137"/>
                    </a:srgbClr>
                  </a:outerShdw>
                </a:effectLst>
                <a:latin typeface="Adobe Garamond Pro Bold" panose="02020702060506020403" pitchFamily="18" charset="0"/>
              </a:rPr>
              <a:t>Topic</a:t>
            </a:r>
            <a:r>
              <a:rPr lang="en-US" sz="3600" b="1" dirty="0" smtClean="0">
                <a:solidFill>
                  <a:schemeClr val="accent2"/>
                </a:solidFill>
                <a:effectLst>
                  <a:outerShdw blurRad="38100" dist="38100" dir="2700000" algn="tl">
                    <a:srgbClr val="000000">
                      <a:alpha val="43137"/>
                    </a:srgbClr>
                  </a:outerShdw>
                </a:effectLst>
                <a:latin typeface="Adobe Garamond Pro Bold" panose="02020702060506020403" pitchFamily="18" charset="0"/>
              </a:rPr>
              <a:t> :-</a:t>
            </a:r>
            <a:r>
              <a:rPr lang="en-US" sz="3600" b="1" u="sng" dirty="0" smtClean="0">
                <a:solidFill>
                  <a:schemeClr val="accent2"/>
                </a:solidFill>
                <a:effectLst>
                  <a:outerShdw blurRad="38100" dist="38100" dir="2700000" algn="tl">
                    <a:srgbClr val="000000">
                      <a:alpha val="43137"/>
                    </a:srgbClr>
                  </a:outerShdw>
                </a:effectLst>
                <a:latin typeface="Adobe Garamond Pro Bold" panose="02020702060506020403" pitchFamily="18" charset="0"/>
              </a:rPr>
              <a:t> </a:t>
            </a:r>
            <a:endParaRPr lang="en-US" sz="3600" b="1" u="sng" dirty="0">
              <a:solidFill>
                <a:schemeClr val="accent2"/>
              </a:solidFill>
              <a:effectLst>
                <a:outerShdw blurRad="38100" dist="38100" dir="2700000" algn="tl">
                  <a:srgbClr val="000000">
                    <a:alpha val="43137"/>
                  </a:srgbClr>
                </a:outerShdw>
              </a:effectLst>
              <a:latin typeface="Adobe Garamond Pro Bold" panose="02020702060506020403" pitchFamily="18" charset="0"/>
            </a:endParaRPr>
          </a:p>
        </p:txBody>
      </p:sp>
      <p:sp>
        <p:nvSpPr>
          <p:cNvPr id="8" name="TextBox 7"/>
          <p:cNvSpPr txBox="1"/>
          <p:nvPr/>
        </p:nvSpPr>
        <p:spPr>
          <a:xfrm>
            <a:off x="1225296" y="4239445"/>
            <a:ext cx="8092440" cy="584775"/>
          </a:xfrm>
          <a:prstGeom prst="rect">
            <a:avLst/>
          </a:prstGeom>
          <a:noFill/>
        </p:spPr>
        <p:txBody>
          <a:bodyPr wrap="square" rtlCol="0">
            <a:spAutoFit/>
          </a:bodyPr>
          <a:lstStyle/>
          <a:p>
            <a:r>
              <a:rPr lang="en-US" sz="3200" dirty="0" smtClean="0">
                <a:solidFill>
                  <a:schemeClr val="bg1"/>
                </a:solidFill>
                <a:latin typeface="Adobe Caslon Pro Bold" panose="0205070206050A020403" pitchFamily="18" charset="0"/>
              </a:rPr>
              <a:t>Human Resource Management System</a:t>
            </a:r>
            <a:endParaRPr lang="en-US" sz="3200" dirty="0">
              <a:solidFill>
                <a:schemeClr val="bg1"/>
              </a:solidFill>
              <a:latin typeface="Adobe Caslon Pro Bold" panose="0205070206050A020403" pitchFamily="18" charset="0"/>
            </a:endParaRPr>
          </a:p>
        </p:txBody>
      </p:sp>
      <p:sp>
        <p:nvSpPr>
          <p:cNvPr id="9" name="TextBox 8"/>
          <p:cNvSpPr txBox="1"/>
          <p:nvPr/>
        </p:nvSpPr>
        <p:spPr>
          <a:xfrm>
            <a:off x="1243584" y="4938625"/>
            <a:ext cx="2364855" cy="584775"/>
          </a:xfrm>
          <a:prstGeom prst="rect">
            <a:avLst/>
          </a:prstGeom>
          <a:pattFill prst="pct25">
            <a:fgClr>
              <a:schemeClr val="accent1"/>
            </a:fgClr>
            <a:bgClr>
              <a:schemeClr val="bg1"/>
            </a:bgClr>
          </a:pattFill>
        </p:spPr>
        <p:txBody>
          <a:bodyPr wrap="square" rtlCol="0">
            <a:spAutoFit/>
          </a:bodyPr>
          <a:lstStyle/>
          <a:p>
            <a:r>
              <a:rPr lang="en-US" sz="3200" b="1" u="sng" dirty="0" smtClean="0">
                <a:solidFill>
                  <a:srgbClr val="FF0000"/>
                </a:solidFill>
                <a:effectLst>
                  <a:outerShdw blurRad="38100" dist="38100" dir="2700000" algn="tl">
                    <a:srgbClr val="000000">
                      <a:alpha val="43137"/>
                    </a:srgbClr>
                  </a:outerShdw>
                </a:effectLst>
                <a:latin typeface="Adobe Garamond Pro Bold" panose="02020702060506020403" pitchFamily="18" charset="0"/>
              </a:rPr>
              <a:t>Guided By</a:t>
            </a:r>
            <a:r>
              <a:rPr lang="en-US" sz="3200" b="1" dirty="0" smtClean="0">
                <a:solidFill>
                  <a:srgbClr val="FF0000"/>
                </a:solidFill>
                <a:effectLst>
                  <a:outerShdw blurRad="38100" dist="38100" dir="2700000" algn="tl">
                    <a:srgbClr val="000000">
                      <a:alpha val="43137"/>
                    </a:srgbClr>
                  </a:outerShdw>
                </a:effectLst>
                <a:latin typeface="Adobe Garamond Pro Bold" panose="02020702060506020403" pitchFamily="18" charset="0"/>
              </a:rPr>
              <a:t> :-</a:t>
            </a:r>
            <a:endParaRPr lang="en-US" sz="3200" b="1" dirty="0">
              <a:solidFill>
                <a:srgbClr val="FF0000"/>
              </a:solidFill>
              <a:effectLst>
                <a:outerShdw blurRad="38100" dist="38100" dir="2700000" algn="tl">
                  <a:srgbClr val="000000">
                    <a:alpha val="43137"/>
                  </a:srgbClr>
                </a:outerShdw>
              </a:effectLst>
              <a:latin typeface="Adobe Garamond Pro Bold" panose="02020702060506020403" pitchFamily="18" charset="0"/>
            </a:endParaRPr>
          </a:p>
        </p:txBody>
      </p:sp>
      <p:sp>
        <p:nvSpPr>
          <p:cNvPr id="10" name="TextBox 9"/>
          <p:cNvSpPr txBox="1"/>
          <p:nvPr/>
        </p:nvSpPr>
        <p:spPr>
          <a:xfrm>
            <a:off x="1264136" y="5567969"/>
            <a:ext cx="3042394" cy="830997"/>
          </a:xfrm>
          <a:prstGeom prst="rect">
            <a:avLst/>
          </a:prstGeom>
          <a:noFill/>
        </p:spPr>
        <p:txBody>
          <a:bodyPr wrap="square" rtlCol="0">
            <a:spAutoFit/>
          </a:bodyPr>
          <a:lstStyle/>
          <a:p>
            <a:r>
              <a:rPr lang="en-US" sz="2400" dirty="0" smtClean="0">
                <a:latin typeface="Kozuka Mincho Pro H" panose="02020A00000000000000" pitchFamily="18" charset="-128"/>
                <a:ea typeface="Kozuka Mincho Pro H" panose="02020A00000000000000" pitchFamily="18" charset="-128"/>
              </a:rPr>
              <a:t>Prof. </a:t>
            </a:r>
            <a:r>
              <a:rPr lang="en-US" sz="2400" dirty="0" err="1" smtClean="0">
                <a:latin typeface="Kozuka Mincho Pro H" panose="02020A00000000000000" pitchFamily="18" charset="-128"/>
                <a:ea typeface="Kozuka Mincho Pro H" panose="02020A00000000000000" pitchFamily="18" charset="-128"/>
              </a:rPr>
              <a:t>Nagendra</a:t>
            </a:r>
            <a:r>
              <a:rPr lang="en-US" sz="2400" dirty="0" smtClean="0">
                <a:latin typeface="Kozuka Mincho Pro H" panose="02020A00000000000000" pitchFamily="18" charset="-128"/>
                <a:ea typeface="Kozuka Mincho Pro H" panose="02020A00000000000000" pitchFamily="18" charset="-128"/>
              </a:rPr>
              <a:t> Prasad </a:t>
            </a:r>
            <a:r>
              <a:rPr lang="en-US" sz="2400" dirty="0" err="1" smtClean="0">
                <a:latin typeface="Kozuka Mincho Pro H" panose="02020A00000000000000" pitchFamily="18" charset="-128"/>
                <a:ea typeface="Kozuka Mincho Pro H" panose="02020A00000000000000" pitchFamily="18" charset="-128"/>
              </a:rPr>
              <a:t>Tiwary</a:t>
            </a:r>
            <a:endParaRPr lang="en-US" sz="2400" dirty="0">
              <a:latin typeface="Kozuka Mincho Pro H" panose="02020A00000000000000" pitchFamily="18" charset="-128"/>
              <a:ea typeface="Kozuka Mincho Pro H" panose="02020A00000000000000" pitchFamily="18" charset="-128"/>
            </a:endParaRPr>
          </a:p>
        </p:txBody>
      </p:sp>
      <p:sp>
        <p:nvSpPr>
          <p:cNvPr id="11" name="TextBox 10"/>
          <p:cNvSpPr txBox="1"/>
          <p:nvPr/>
        </p:nvSpPr>
        <p:spPr>
          <a:xfrm>
            <a:off x="8275517" y="4938625"/>
            <a:ext cx="2852928" cy="584775"/>
          </a:xfrm>
          <a:prstGeom prst="rect">
            <a:avLst/>
          </a:prstGeom>
          <a:pattFill prst="pct25">
            <a:fgClr>
              <a:schemeClr val="accent1"/>
            </a:fgClr>
            <a:bgClr>
              <a:schemeClr val="bg1"/>
            </a:bgClr>
          </a:pattFill>
        </p:spPr>
        <p:txBody>
          <a:bodyPr wrap="square" rtlCol="0">
            <a:spAutoFit/>
          </a:bodyPr>
          <a:lstStyle/>
          <a:p>
            <a:r>
              <a:rPr lang="en-US" sz="3200" u="sng" dirty="0" smtClean="0">
                <a:solidFill>
                  <a:srgbClr val="FF0000"/>
                </a:solidFill>
                <a:effectLst>
                  <a:outerShdw blurRad="38100" dist="38100" dir="2700000" algn="tl">
                    <a:srgbClr val="000000">
                      <a:alpha val="43137"/>
                    </a:srgbClr>
                  </a:outerShdw>
                </a:effectLst>
                <a:latin typeface="Adobe Garamond Pro Bold" panose="02020702060506020403" pitchFamily="18" charset="0"/>
              </a:rPr>
              <a:t>Developed By</a:t>
            </a:r>
            <a:r>
              <a:rPr lang="en-US" sz="3200" dirty="0" smtClean="0">
                <a:solidFill>
                  <a:srgbClr val="FF0000"/>
                </a:solidFill>
                <a:effectLst>
                  <a:outerShdw blurRad="38100" dist="38100" dir="2700000" algn="tl">
                    <a:srgbClr val="000000">
                      <a:alpha val="43137"/>
                    </a:srgbClr>
                  </a:outerShdw>
                </a:effectLst>
                <a:latin typeface="Adobe Garamond Pro Bold" panose="02020702060506020403" pitchFamily="18" charset="0"/>
              </a:rPr>
              <a:t> :-</a:t>
            </a:r>
            <a:endParaRPr lang="en-US" sz="3200" dirty="0">
              <a:solidFill>
                <a:srgbClr val="FF0000"/>
              </a:solidFill>
              <a:effectLst>
                <a:outerShdw blurRad="38100" dist="38100" dir="2700000" algn="tl">
                  <a:srgbClr val="000000">
                    <a:alpha val="43137"/>
                  </a:srgbClr>
                </a:outerShdw>
              </a:effectLst>
              <a:latin typeface="Adobe Garamond Pro Bold" panose="02020702060506020403" pitchFamily="18" charset="0"/>
            </a:endParaRPr>
          </a:p>
        </p:txBody>
      </p:sp>
      <p:sp>
        <p:nvSpPr>
          <p:cNvPr id="12" name="TextBox 11"/>
          <p:cNvSpPr txBox="1"/>
          <p:nvPr/>
        </p:nvSpPr>
        <p:spPr>
          <a:xfrm>
            <a:off x="8383968" y="5758284"/>
            <a:ext cx="3483864" cy="830997"/>
          </a:xfrm>
          <a:prstGeom prst="rect">
            <a:avLst/>
          </a:prstGeom>
          <a:noFill/>
        </p:spPr>
        <p:txBody>
          <a:bodyPr wrap="square" rtlCol="0">
            <a:spAutoFit/>
          </a:bodyPr>
          <a:lstStyle/>
          <a:p>
            <a:r>
              <a:rPr lang="en-US" sz="2400" dirty="0" smtClean="0">
                <a:latin typeface="Kozuka Mincho Pro H" panose="02020A00000000000000" pitchFamily="18" charset="-128"/>
                <a:ea typeface="Kozuka Mincho Pro H" panose="02020A00000000000000" pitchFamily="18" charset="-128"/>
              </a:rPr>
              <a:t>Rahul Kr Chaudhary</a:t>
            </a:r>
          </a:p>
          <a:p>
            <a:r>
              <a:rPr lang="en-US" sz="2400" smtClean="0">
                <a:latin typeface="Kozuka Mincho Pro H" panose="02020A00000000000000" pitchFamily="18" charset="-128"/>
                <a:ea typeface="Kozuka Mincho Pro H" panose="02020A00000000000000" pitchFamily="18" charset="-128"/>
              </a:rPr>
              <a:t>MCA/40023/19</a:t>
            </a:r>
            <a:endParaRPr lang="en-US" sz="2400" dirty="0">
              <a:latin typeface="Kozuka Mincho Pro H" panose="02020A00000000000000" pitchFamily="18" charset="-128"/>
              <a:ea typeface="Kozuka Mincho Pro H" panose="02020A00000000000000" pitchFamily="18" charset="-128"/>
            </a:endParaRPr>
          </a:p>
        </p:txBody>
      </p:sp>
    </p:spTree>
    <p:extLst>
      <p:ext uri="{BB962C8B-B14F-4D97-AF65-F5344CB8AC3E}">
        <p14:creationId xmlns:p14="http://schemas.microsoft.com/office/powerpoint/2010/main" val="834471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503" y="3371562"/>
            <a:ext cx="4817807" cy="3206218"/>
          </a:xfrm>
          <a:prstGeom prst="rect">
            <a:avLst/>
          </a:prstGeom>
        </p:spPr>
      </p:pic>
      <p:sp>
        <p:nvSpPr>
          <p:cNvPr id="2" name="TextBox 1"/>
          <p:cNvSpPr txBox="1"/>
          <p:nvPr/>
        </p:nvSpPr>
        <p:spPr>
          <a:xfrm>
            <a:off x="4296697" y="835742"/>
            <a:ext cx="5388078" cy="584775"/>
          </a:xfrm>
          <a:prstGeom prst="rect">
            <a:avLst/>
          </a:prstGeom>
          <a:noFill/>
        </p:spPr>
        <p:txBody>
          <a:bodyPr wrap="square" rtlCol="0">
            <a:spAutoFit/>
          </a:bodyPr>
          <a:lstStyle/>
          <a:p>
            <a:r>
              <a:rPr lang="en-US" sz="3200" u="sng" dirty="0" smtClean="0">
                <a:latin typeface="Algerian" panose="04020705040A02060702" pitchFamily="82" charset="0"/>
              </a:rPr>
              <a:t>Login Page</a:t>
            </a:r>
            <a:endParaRPr lang="en-US" sz="3200" u="sng" dirty="0">
              <a:latin typeface="Algerian" panose="04020705040A02060702" pitchFamily="82" charset="0"/>
            </a:endParaRPr>
          </a:p>
        </p:txBody>
      </p:sp>
      <p:sp>
        <p:nvSpPr>
          <p:cNvPr id="3" name="TextBox 2"/>
          <p:cNvSpPr txBox="1"/>
          <p:nvPr/>
        </p:nvSpPr>
        <p:spPr>
          <a:xfrm>
            <a:off x="1288026" y="2094271"/>
            <a:ext cx="9507793" cy="923330"/>
          </a:xfrm>
          <a:prstGeom prst="rect">
            <a:avLst/>
          </a:prstGeom>
          <a:noFill/>
        </p:spPr>
        <p:txBody>
          <a:bodyPr wrap="square" rtlCol="0">
            <a:spAutoFit/>
          </a:bodyPr>
          <a:lstStyle/>
          <a:p>
            <a:pPr marL="342900" indent="-342900">
              <a:buAutoNum type="arabicPeriod"/>
            </a:pPr>
            <a:r>
              <a:rPr lang="en-US" dirty="0" smtClean="0"/>
              <a:t>Sign-in using your credentials.</a:t>
            </a:r>
          </a:p>
          <a:p>
            <a:pPr marL="342900" indent="-342900">
              <a:buAutoNum type="arabicPeriod"/>
            </a:pPr>
            <a:r>
              <a:rPr lang="en-US" dirty="0" smtClean="0"/>
              <a:t>If not, then register yourself first and then sign-in there.</a:t>
            </a:r>
          </a:p>
          <a:p>
            <a:pPr marL="342900" indent="-342900">
              <a:buAutoNum type="arabicPeriod"/>
            </a:pPr>
            <a:r>
              <a:rPr lang="en-US" dirty="0" smtClean="0"/>
              <a:t>Edit  the existing record or make a new Record.</a:t>
            </a:r>
            <a:endParaRPr lang="en-US" dirty="0"/>
          </a:p>
        </p:txBody>
      </p:sp>
    </p:spTree>
    <p:extLst>
      <p:ext uri="{BB962C8B-B14F-4D97-AF65-F5344CB8AC3E}">
        <p14:creationId xmlns:p14="http://schemas.microsoft.com/office/powerpoint/2010/main" val="257282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4141" y="383458"/>
            <a:ext cx="5289755" cy="523220"/>
          </a:xfrm>
          <a:prstGeom prst="rect">
            <a:avLst/>
          </a:prstGeom>
          <a:noFill/>
        </p:spPr>
        <p:txBody>
          <a:bodyPr wrap="square" rtlCol="0">
            <a:spAutoFit/>
          </a:bodyPr>
          <a:lstStyle/>
          <a:p>
            <a:r>
              <a:rPr lang="en-US" sz="2800" u="sng" dirty="0" smtClean="0">
                <a:latin typeface="Algerian" panose="04020705040A02060702" pitchFamily="82" charset="0"/>
              </a:rPr>
              <a:t>Code Snippet of Login Form</a:t>
            </a:r>
            <a:endParaRPr lang="en-US" sz="2800" u="sng"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45" y="1347019"/>
            <a:ext cx="9500146" cy="5343832"/>
          </a:xfrm>
          <a:prstGeom prst="rect">
            <a:avLst/>
          </a:prstGeom>
        </p:spPr>
      </p:pic>
    </p:spTree>
    <p:extLst>
      <p:ext uri="{BB962C8B-B14F-4D97-AF65-F5344CB8AC3E}">
        <p14:creationId xmlns:p14="http://schemas.microsoft.com/office/powerpoint/2010/main" val="68050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3974" y="462115"/>
            <a:ext cx="5948516" cy="707886"/>
          </a:xfrm>
          <a:prstGeom prst="rect">
            <a:avLst/>
          </a:prstGeom>
          <a:noFill/>
        </p:spPr>
        <p:txBody>
          <a:bodyPr wrap="square" rtlCol="0">
            <a:spAutoFit/>
          </a:bodyPr>
          <a:lstStyle/>
          <a:p>
            <a:r>
              <a:rPr lang="en-US" sz="4000" dirty="0" smtClean="0">
                <a:latin typeface="Algerian" panose="04020705040A02060702" pitchFamily="82" charset="0"/>
              </a:rPr>
              <a:t>Main Master Form</a:t>
            </a:r>
            <a:endParaRPr lang="en-US" sz="4000"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206" y="1366685"/>
            <a:ext cx="9842091" cy="5201264"/>
          </a:xfrm>
          <a:prstGeom prst="rect">
            <a:avLst/>
          </a:prstGeom>
        </p:spPr>
      </p:pic>
    </p:spTree>
    <p:extLst>
      <p:ext uri="{BB962C8B-B14F-4D97-AF65-F5344CB8AC3E}">
        <p14:creationId xmlns:p14="http://schemas.microsoft.com/office/powerpoint/2010/main" val="318209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6555" y="412955"/>
            <a:ext cx="6715432" cy="584775"/>
          </a:xfrm>
          <a:prstGeom prst="rect">
            <a:avLst/>
          </a:prstGeom>
          <a:noFill/>
        </p:spPr>
        <p:txBody>
          <a:bodyPr wrap="square" rtlCol="0">
            <a:spAutoFit/>
          </a:bodyPr>
          <a:lstStyle/>
          <a:p>
            <a:r>
              <a:rPr lang="en-US" sz="3200" u="sng" dirty="0" smtClean="0">
                <a:latin typeface="Algerian" panose="04020705040A02060702" pitchFamily="82" charset="0"/>
              </a:rPr>
              <a:t>Code Snippet for Master Form</a:t>
            </a:r>
            <a:endParaRPr lang="en-US" sz="3200" u="sng"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2" y="1237021"/>
            <a:ext cx="9783097" cy="5502992"/>
          </a:xfrm>
          <a:prstGeom prst="rect">
            <a:avLst/>
          </a:prstGeom>
        </p:spPr>
      </p:pic>
    </p:spTree>
    <p:extLst>
      <p:ext uri="{BB962C8B-B14F-4D97-AF65-F5344CB8AC3E}">
        <p14:creationId xmlns:p14="http://schemas.microsoft.com/office/powerpoint/2010/main" val="153361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7767" y="501445"/>
            <a:ext cx="6381136" cy="584775"/>
          </a:xfrm>
          <a:prstGeom prst="rect">
            <a:avLst/>
          </a:prstGeom>
          <a:noFill/>
        </p:spPr>
        <p:txBody>
          <a:bodyPr wrap="square" rtlCol="0">
            <a:spAutoFit/>
          </a:bodyPr>
          <a:lstStyle/>
          <a:p>
            <a:r>
              <a:rPr lang="en-US" sz="3200" u="sng" dirty="0" smtClean="0">
                <a:latin typeface="Algerian" panose="04020705040A02060702" pitchFamily="82" charset="0"/>
              </a:rPr>
              <a:t>Modules Description</a:t>
            </a:r>
            <a:endParaRPr lang="en-US" sz="3200" u="sng" dirty="0">
              <a:latin typeface="Algerian" panose="04020705040A02060702" pitchFamily="82" charset="0"/>
            </a:endParaRPr>
          </a:p>
        </p:txBody>
      </p:sp>
      <p:sp>
        <p:nvSpPr>
          <p:cNvPr id="3" name="TextBox 2"/>
          <p:cNvSpPr txBox="1"/>
          <p:nvPr/>
        </p:nvSpPr>
        <p:spPr>
          <a:xfrm>
            <a:off x="599768" y="1671484"/>
            <a:ext cx="10628671" cy="3970318"/>
          </a:xfrm>
          <a:prstGeom prst="rect">
            <a:avLst/>
          </a:prstGeom>
          <a:noFill/>
        </p:spPr>
        <p:txBody>
          <a:bodyPr wrap="square" rtlCol="0">
            <a:spAutoFit/>
          </a:bodyPr>
          <a:lstStyle/>
          <a:p>
            <a:pPr lvl="0"/>
            <a:r>
              <a:rPr lang="en-US" b="1" u="sng" dirty="0" smtClean="0"/>
              <a:t>Employee </a:t>
            </a:r>
            <a:r>
              <a:rPr lang="en-US" b="1" u="sng" dirty="0"/>
              <a:t>Entry</a:t>
            </a:r>
            <a:r>
              <a:rPr lang="en-US" b="1" u="sn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It is a master record and it is used to maintain all the details of employees, i.e., name, address, basic salary, etc.</a:t>
            </a:r>
          </a:p>
          <a:p>
            <a:r>
              <a:rPr lang="en-US" dirty="0"/>
              <a:t> </a:t>
            </a:r>
          </a:p>
          <a:p>
            <a:pPr lvl="0"/>
            <a:r>
              <a:rPr lang="en-US" b="1" u="sng" dirty="0"/>
              <a:t>Privileges:</a:t>
            </a:r>
            <a:r>
              <a:rPr lang="en-US" dirty="0"/>
              <a:t> </a:t>
            </a:r>
            <a:r>
              <a:rPr lang="en-US" dirty="0">
                <a:latin typeface="Calibri" panose="020F0502020204030204" pitchFamily="34" charset="0"/>
                <a:cs typeface="Calibri" panose="020F0502020204030204" pitchFamily="34" charset="0"/>
              </a:rPr>
              <a:t>It is also a master record and it is used to maintain the records of different privileges provided to certain employees, i.e., no. of sick leave, pf, </a:t>
            </a:r>
            <a:r>
              <a:rPr lang="en-US" dirty="0" err="1">
                <a:latin typeface="Calibri" panose="020F0502020204030204" pitchFamily="34" charset="0"/>
                <a:cs typeface="Calibri" panose="020F0502020204030204" pitchFamily="34" charset="0"/>
              </a:rPr>
              <a:t>hra</a:t>
            </a:r>
            <a:r>
              <a:rPr lang="en-US" dirty="0">
                <a:latin typeface="Calibri" panose="020F0502020204030204" pitchFamily="34" charset="0"/>
                <a:cs typeface="Calibri" panose="020F0502020204030204" pitchFamily="34" charset="0"/>
              </a:rPr>
              <a:t>, etc.</a:t>
            </a:r>
          </a:p>
          <a:p>
            <a:r>
              <a:rPr lang="en-US" dirty="0"/>
              <a:t> </a:t>
            </a:r>
          </a:p>
          <a:p>
            <a:pPr lvl="0"/>
            <a:r>
              <a:rPr lang="en-US" b="1" u="sng" dirty="0"/>
              <a:t>Performance:</a:t>
            </a:r>
            <a:r>
              <a:rPr lang="en-US" dirty="0"/>
              <a:t> </a:t>
            </a:r>
            <a:r>
              <a:rPr lang="en-US" dirty="0">
                <a:latin typeface="Calibri" panose="020F0502020204030204" pitchFamily="34" charset="0"/>
                <a:cs typeface="Calibri" panose="020F0502020204030204" pitchFamily="34" charset="0"/>
              </a:rPr>
              <a:t>This module is also for master handling which details the skills of employees in various fields.</a:t>
            </a:r>
          </a:p>
          <a:p>
            <a:r>
              <a:rPr lang="en-US" dirty="0"/>
              <a:t> </a:t>
            </a:r>
          </a:p>
          <a:p>
            <a:pPr lvl="0"/>
            <a:r>
              <a:rPr lang="en-US" b="1" u="sng" dirty="0"/>
              <a:t>Attendance:</a:t>
            </a:r>
            <a:r>
              <a:rPr lang="en-US" dirty="0"/>
              <a:t> </a:t>
            </a:r>
            <a:r>
              <a:rPr lang="en-US" dirty="0">
                <a:latin typeface="Calibri" panose="020F0502020204030204" pitchFamily="34" charset="0"/>
                <a:cs typeface="Calibri" panose="020F0502020204030204" pitchFamily="34" charset="0"/>
              </a:rPr>
              <a:t>This is of transactional level. It maintains records of the daily attendance of the employees.</a:t>
            </a:r>
          </a:p>
          <a:p>
            <a:r>
              <a:rPr lang="en-US" b="1" dirty="0"/>
              <a:t> </a:t>
            </a:r>
            <a:endParaRPr lang="en-US" dirty="0"/>
          </a:p>
          <a:p>
            <a:pPr lvl="0"/>
            <a:r>
              <a:rPr lang="en-US" b="1" u="sng" dirty="0"/>
              <a:t>Leave:</a:t>
            </a:r>
            <a:r>
              <a:rPr lang="en-US" dirty="0"/>
              <a:t> </a:t>
            </a:r>
            <a:r>
              <a:rPr lang="en-US" dirty="0">
                <a:latin typeface="Calibri" panose="020F0502020204030204" pitchFamily="34" charset="0"/>
                <a:cs typeface="Calibri" panose="020F0502020204030204" pitchFamily="34" charset="0"/>
              </a:rPr>
              <a:t>This module is of transactional level as well and is used for requesting for leaves by employees.</a:t>
            </a:r>
          </a:p>
          <a:p>
            <a:r>
              <a:rPr lang="en-US" b="1" dirty="0"/>
              <a:t> </a:t>
            </a:r>
            <a:endParaRPr lang="en-US" dirty="0"/>
          </a:p>
          <a:p>
            <a:pPr lvl="0"/>
            <a:r>
              <a:rPr lang="en-US" b="1" u="sng" dirty="0"/>
              <a:t>Holiday:</a:t>
            </a:r>
            <a:r>
              <a:rPr lang="en-US" dirty="0"/>
              <a:t> </a:t>
            </a:r>
            <a:r>
              <a:rPr lang="en-US" dirty="0">
                <a:latin typeface="Calibri" panose="020F0502020204030204" pitchFamily="34" charset="0"/>
                <a:cs typeface="Calibri" panose="020F0502020204030204" pitchFamily="34" charset="0"/>
              </a:rPr>
              <a:t>This is also of transactional level. It maintains record of all the holidays.</a:t>
            </a:r>
          </a:p>
          <a:p>
            <a:endParaRPr lang="en-US" dirty="0"/>
          </a:p>
        </p:txBody>
      </p:sp>
    </p:spTree>
    <p:extLst>
      <p:ext uri="{BB962C8B-B14F-4D97-AF65-F5344CB8AC3E}">
        <p14:creationId xmlns:p14="http://schemas.microsoft.com/office/powerpoint/2010/main" val="110780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3006" y="560439"/>
            <a:ext cx="5712542" cy="646331"/>
          </a:xfrm>
          <a:prstGeom prst="rect">
            <a:avLst/>
          </a:prstGeom>
          <a:noFill/>
        </p:spPr>
        <p:txBody>
          <a:bodyPr wrap="square" rtlCol="0">
            <a:spAutoFit/>
          </a:bodyPr>
          <a:lstStyle/>
          <a:p>
            <a:r>
              <a:rPr lang="en-US" sz="3600" u="sng" dirty="0" smtClean="0">
                <a:latin typeface="Algerian" panose="04020705040A02060702" pitchFamily="82" charset="0"/>
              </a:rPr>
              <a:t>Conclusion</a:t>
            </a:r>
            <a:endParaRPr lang="en-US" sz="3600" u="sng" dirty="0">
              <a:latin typeface="Algerian" panose="04020705040A02060702" pitchFamily="82" charset="0"/>
            </a:endParaRPr>
          </a:p>
        </p:txBody>
      </p:sp>
      <p:sp>
        <p:nvSpPr>
          <p:cNvPr id="3" name="TextBox 2"/>
          <p:cNvSpPr txBox="1"/>
          <p:nvPr/>
        </p:nvSpPr>
        <p:spPr>
          <a:xfrm>
            <a:off x="943897" y="1897626"/>
            <a:ext cx="10314038" cy="4524315"/>
          </a:xfrm>
          <a:prstGeom prst="rect">
            <a:avLst/>
          </a:prstGeom>
          <a:noFill/>
        </p:spPr>
        <p:txBody>
          <a:bodyPr wrap="square" rtlCol="0">
            <a:spAutoFit/>
          </a:bodyPr>
          <a:lstStyle/>
          <a:p>
            <a:r>
              <a:rPr lang="en-IN">
                <a:latin typeface="Calibri" panose="020F0502020204030204" pitchFamily="34" charset="0"/>
                <a:cs typeface="Calibri" panose="020F0502020204030204" pitchFamily="34" charset="0"/>
              </a:rPr>
              <a:t>Our project is a humble venture to satisfy the needs in an institution. </a:t>
            </a:r>
            <a:r>
              <a:rPr lang="en-IN" dirty="0">
                <a:latin typeface="Calibri" panose="020F0502020204030204" pitchFamily="34" charset="0"/>
                <a:cs typeface="Calibri" panose="020F0502020204030204" pitchFamily="34" charset="0"/>
              </a:rPr>
              <a:t>The system is developed with much care that is free from errors and at the same time, it is efficient and less time consuming. Our aim is to provide a very user friendly human resource management system which is helpful in managing details of employees, their functions and in various other aspects. In this application only one person has been given access rights and it is restricted up to the functionalities, so that the data is maintained securely and redundant data is prevented. </a:t>
            </a:r>
            <a:endParaRPr lang="en-US">
              <a:latin typeface="Calibri" panose="020F0502020204030204" pitchFamily="34" charset="0"/>
              <a:cs typeface="Calibri" panose="020F0502020204030204" pitchFamily="34" charset="0"/>
            </a:endParaRPr>
          </a:p>
          <a:p>
            <a:r>
              <a:rPr lang="en-IN">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a:p>
            <a:r>
              <a:rPr lang="en-IN">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a:p>
            <a:r>
              <a:rPr lang="en-IN">
                <a:latin typeface="Calibri" panose="020F0502020204030204" pitchFamily="34" charset="0"/>
                <a:cs typeface="Calibri" panose="020F0502020204030204" pitchFamily="34" charset="0"/>
              </a:rPr>
              <a:t>Several user-friendly coding are adopted. </a:t>
            </a:r>
            <a:r>
              <a:rPr lang="en-IN" dirty="0">
                <a:latin typeface="Calibri" panose="020F0502020204030204" pitchFamily="34" charset="0"/>
                <a:cs typeface="Calibri" panose="020F0502020204030204" pitchFamily="34" charset="0"/>
              </a:rPr>
              <a:t>The important thing is that the system is robust. Avoid malfunctioning from outsiders. It goes through all phases of software development cycle. So, product is accurate. Also provision is provided for future development in the system. </a:t>
            </a:r>
            <a:endParaRPr lang="en-US">
              <a:latin typeface="Calibri" panose="020F0502020204030204" pitchFamily="34" charset="0"/>
              <a:cs typeface="Calibri" panose="020F0502020204030204" pitchFamily="34" charset="0"/>
            </a:endParaRPr>
          </a:p>
          <a:p>
            <a:r>
              <a:rPr lang="en-IN">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a:p>
            <a:r>
              <a:rPr lang="en-IN">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a:p>
            <a:r>
              <a:rPr lang="en-IN">
                <a:latin typeface="Calibri" panose="020F0502020204030204" pitchFamily="34" charset="0"/>
                <a:cs typeface="Calibri" panose="020F0502020204030204" pitchFamily="34" charset="0"/>
              </a:rPr>
              <a:t>A special thanks to our mentor for the guidance and blessing which was provided for the completion of our project. </a:t>
            </a:r>
            <a:r>
              <a:rPr lang="en-IN" dirty="0">
                <a:latin typeface="Calibri" panose="020F0502020204030204" pitchFamily="34" charset="0"/>
                <a:cs typeface="Calibri" panose="020F0502020204030204" pitchFamily="34" charset="0"/>
              </a:rPr>
              <a:t>We welcome your cooperation and feedback.</a:t>
            </a:r>
            <a:endParaRPr lang="en-US">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089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2065" y="452284"/>
            <a:ext cx="5466736" cy="707886"/>
          </a:xfrm>
          <a:prstGeom prst="rect">
            <a:avLst/>
          </a:prstGeom>
          <a:noFill/>
        </p:spPr>
        <p:txBody>
          <a:bodyPr wrap="square" rtlCol="0">
            <a:spAutoFit/>
          </a:bodyPr>
          <a:lstStyle/>
          <a:p>
            <a:r>
              <a:rPr lang="en-US" sz="4000" u="sng" dirty="0" err="1" smtClean="0">
                <a:latin typeface="Algerian" panose="04020705040A02060702" pitchFamily="82" charset="0"/>
              </a:rPr>
              <a:t>Refrences</a:t>
            </a:r>
            <a:endParaRPr lang="en-US" sz="4000" u="sng" dirty="0">
              <a:latin typeface="Algerian" panose="04020705040A02060702" pitchFamily="82" charset="0"/>
            </a:endParaRPr>
          </a:p>
        </p:txBody>
      </p:sp>
      <p:sp>
        <p:nvSpPr>
          <p:cNvPr id="3" name="Rectangle 2"/>
          <p:cNvSpPr/>
          <p:nvPr/>
        </p:nvSpPr>
        <p:spPr>
          <a:xfrm>
            <a:off x="3047999" y="1415844"/>
            <a:ext cx="7639665" cy="4448397"/>
          </a:xfrm>
          <a:prstGeom prst="rect">
            <a:avLst/>
          </a:prstGeom>
        </p:spPr>
        <p:txBody>
          <a:bodyPr wrap="square">
            <a:spAutoFit/>
          </a:bodyPr>
          <a:lstStyle/>
          <a:p>
            <a:pPr>
              <a:lnSpc>
                <a:spcPct val="115000"/>
              </a:lnSpc>
            </a:pPr>
            <a:r>
              <a:rPr lang="en-IN" u="sng"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BOOKS-</a:t>
            </a:r>
            <a:r>
              <a:rPr lang="en-IN"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410"/>
              </a:spcAft>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410"/>
              </a:spcAft>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“SQL, PL/SQL, The Programming Language of Oracle”-Ivan Bayross </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“Data System Concept”-Abraham Silverschatz, Henry K.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Forth and D. b   </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Sudarshan</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u="sng">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WEBSITES- </a:t>
            </a:r>
            <a:endParaRPr lang="en-US" sz="1400" u="sng">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40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www.slideshare.com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40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www.scribd.com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40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www.wikipidiea.com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a:solidFill>
                  <a:srgbClr val="000000"/>
                </a:solidFill>
                <a:latin typeface="Times New Roman" panose="02020603050405020304" pitchFamily="18" charset="0"/>
                <a:ea typeface="Calibri" panose="020F0502020204030204" pitchFamily="34" charset="0"/>
              </a:rPr>
              <a:t>www.code-project.com</a:t>
            </a:r>
            <a:endParaRPr lang="en-US"/>
          </a:p>
        </p:txBody>
      </p:sp>
    </p:spTree>
    <p:extLst>
      <p:ext uri="{BB962C8B-B14F-4D97-AF65-F5344CB8AC3E}">
        <p14:creationId xmlns:p14="http://schemas.microsoft.com/office/powerpoint/2010/main" val="282796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0752" y="365760"/>
            <a:ext cx="7333488" cy="707886"/>
          </a:xfrm>
          <a:prstGeom prst="rect">
            <a:avLst/>
          </a:prstGeom>
          <a:noFill/>
        </p:spPr>
        <p:txBody>
          <a:bodyPr wrap="square" rtlCol="0">
            <a:spAutoFit/>
          </a:bodyPr>
          <a:lstStyle/>
          <a:p>
            <a:r>
              <a:rPr lang="en-US" sz="4000" u="sng" dirty="0" smtClean="0">
                <a:latin typeface="Algerian" panose="04020705040A02060702" pitchFamily="82" charset="0"/>
              </a:rPr>
              <a:t>INTRODUCTION</a:t>
            </a:r>
            <a:endParaRPr lang="en-US" sz="4000" u="sng" dirty="0">
              <a:latin typeface="Algerian" panose="04020705040A02060702" pitchFamily="82" charset="0"/>
            </a:endParaRPr>
          </a:p>
        </p:txBody>
      </p:sp>
      <p:sp>
        <p:nvSpPr>
          <p:cNvPr id="3" name="TextBox 2"/>
          <p:cNvSpPr txBox="1"/>
          <p:nvPr/>
        </p:nvSpPr>
        <p:spPr>
          <a:xfrm>
            <a:off x="1033272" y="2231136"/>
            <a:ext cx="9555480" cy="3170099"/>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Human Resource Management System is a distributed application, developed to maintain the details of employees working in any organization. It maintains the information about the personal details of their employees, also the details about the payroll system which enable to generate the </a:t>
            </a:r>
            <a:r>
              <a:rPr lang="en-IN" sz="2000">
                <a:latin typeface="Calibri" panose="020F0502020204030204" pitchFamily="34" charset="0"/>
                <a:cs typeface="Calibri" panose="020F0502020204030204" pitchFamily="34" charset="0"/>
              </a:rPr>
              <a:t>pay </a:t>
            </a:r>
            <a:r>
              <a:rPr lang="en-IN" sz="2000" smtClean="0">
                <a:latin typeface="Calibri" panose="020F0502020204030204" pitchFamily="34" charset="0"/>
                <a:cs typeface="Calibri" panose="020F0502020204030204" pitchFamily="34" charset="0"/>
              </a:rPr>
              <a:t>slip. </a:t>
            </a:r>
            <a:r>
              <a:rPr lang="en-IN" sz="2000" dirty="0">
                <a:latin typeface="Calibri" panose="020F0502020204030204" pitchFamily="34" charset="0"/>
                <a:cs typeface="Calibri" panose="020F0502020204030204" pitchFamily="34" charset="0"/>
              </a:rPr>
              <a:t>The HR </a:t>
            </a:r>
            <a:r>
              <a:rPr lang="en-IN" sz="2000" dirty="0" err="1">
                <a:latin typeface="Calibri" panose="020F0502020204030204" pitchFamily="34" charset="0"/>
                <a:cs typeface="Calibri" panose="020F0502020204030204" pitchFamily="34" charset="0"/>
              </a:rPr>
              <a:t>Center</a:t>
            </a:r>
            <a:r>
              <a:rPr lang="en-IN" sz="2000" dirty="0">
                <a:latin typeface="Calibri" panose="020F0502020204030204" pitchFamily="34" charset="0"/>
                <a:cs typeface="Calibri" panose="020F0502020204030204" pitchFamily="34" charset="0"/>
              </a:rPr>
              <a:t> includes a comprehensive employee information database, work information database</a:t>
            </a:r>
            <a:r>
              <a:rPr lang="en-IN" sz="2000" dirty="0" smtClean="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and more for each employee. </a:t>
            </a:r>
            <a:endParaRPr lang="en-IN" sz="2000" dirty="0" smtClean="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The HR </a:t>
            </a:r>
            <a:r>
              <a:rPr lang="en-IN" sz="2000" dirty="0" err="1">
                <a:latin typeface="Calibri" panose="020F0502020204030204" pitchFamily="34" charset="0"/>
                <a:cs typeface="Calibri" panose="020F0502020204030204" pitchFamily="34" charset="0"/>
              </a:rPr>
              <a:t>center</a:t>
            </a:r>
            <a:r>
              <a:rPr lang="en-IN" sz="2000" dirty="0">
                <a:latin typeface="Calibri" panose="020F0502020204030204" pitchFamily="34" charset="0"/>
                <a:cs typeface="Calibri" panose="020F0502020204030204" pitchFamily="34" charset="0"/>
              </a:rPr>
              <a:t> is a powerful application designed to allow companies to streamline their human resource tasks and manage their employees more efficiently (Employee and Company Information, Employee Time, Attendance, and Leave Request HR Documentation Management (i.e. insurance forms, etc.). </a:t>
            </a: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066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4189" y="693158"/>
            <a:ext cx="2807179" cy="707886"/>
          </a:xfrm>
          <a:prstGeom prst="rect">
            <a:avLst/>
          </a:prstGeom>
        </p:spPr>
        <p:txBody>
          <a:bodyPr wrap="none">
            <a:spAutoFit/>
          </a:bodyPr>
          <a:lstStyle/>
          <a:p>
            <a:r>
              <a:rPr lang="en-IN" sz="4000" b="1" u="sng">
                <a:latin typeface="Algerian" panose="04020705040A02060702" pitchFamily="82" charset="0"/>
                <a:ea typeface="Calibri" panose="020F0502020204030204" pitchFamily="34" charset="0"/>
                <a:cs typeface="Calibri" panose="020F0502020204030204" pitchFamily="34" charset="0"/>
              </a:rPr>
              <a:t>OBJECTIVE</a:t>
            </a:r>
            <a:endParaRPr lang="en-US" sz="4000">
              <a:latin typeface="Algerian" panose="04020705040A02060702" pitchFamily="82" charset="0"/>
            </a:endParaRPr>
          </a:p>
        </p:txBody>
      </p:sp>
      <p:sp>
        <p:nvSpPr>
          <p:cNvPr id="3" name="TextBox 2"/>
          <p:cNvSpPr txBox="1"/>
          <p:nvPr/>
        </p:nvSpPr>
        <p:spPr>
          <a:xfrm>
            <a:off x="1289304" y="1965960"/>
            <a:ext cx="9125712" cy="3785652"/>
          </a:xfrm>
          <a:prstGeom prst="rect">
            <a:avLst/>
          </a:prstGeom>
          <a:noFill/>
        </p:spPr>
        <p:txBody>
          <a:bodyPr wrap="square" rtlCol="0">
            <a:spAutoFit/>
          </a:bodyPr>
          <a:lstStyle/>
          <a:p>
            <a:pPr marL="285750" indent="-285750">
              <a:buFont typeface="Wingdings" panose="05000000000000000000" pitchFamily="2" charset="2"/>
              <a:buChar char="Ø"/>
            </a:pPr>
            <a:r>
              <a:rPr lang="en-IN" sz="2000" smtClean="0">
                <a:latin typeface="Calibri" panose="020F0502020204030204" pitchFamily="34" charset="0"/>
                <a:cs typeface="Calibri" panose="020F0502020204030204" pitchFamily="34" charset="0"/>
              </a:rPr>
              <a:t>To </a:t>
            </a:r>
            <a:r>
              <a:rPr lang="en-IN" sz="2000" dirty="0">
                <a:latin typeface="Calibri" panose="020F0502020204030204" pitchFamily="34" charset="0"/>
                <a:cs typeface="Calibri" panose="020F0502020204030204" pitchFamily="34" charset="0"/>
              </a:rPr>
              <a:t>allow the HR of an organization to update the employee details whenever there is a change in the employee profile pertaining to that organization. It also brings onto a string the employee specific suggestions and makes them free to post their requirements to the HR for making the organization more specific regarding the maintenance of the </a:t>
            </a:r>
            <a:r>
              <a:rPr lang="en-IN" sz="2000" dirty="0" smtClean="0">
                <a:latin typeface="Calibri" panose="020F0502020204030204" pitchFamily="34" charset="0"/>
                <a:cs typeface="Calibri" panose="020F0502020204030204" pitchFamily="34" charset="0"/>
              </a:rPr>
              <a:t>organization.</a:t>
            </a:r>
          </a:p>
          <a:p>
            <a:endParaRPr lang="en-IN"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To develop a software application that supports Specific to the HR Automation in an intranet to a company there by allowing the interaction of all the employees pertaining to that organization to keep track of all the other departments related to that organization like marketing, research etc. and to allow the HR department of an organization to update</a:t>
            </a:r>
            <a:endParaRPr lang="en-US" sz="200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28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8336" y="521208"/>
            <a:ext cx="7132320" cy="707886"/>
          </a:xfrm>
          <a:prstGeom prst="rect">
            <a:avLst/>
          </a:prstGeom>
          <a:noFill/>
        </p:spPr>
        <p:txBody>
          <a:bodyPr wrap="square" rtlCol="0">
            <a:spAutoFit/>
          </a:bodyPr>
          <a:lstStyle/>
          <a:p>
            <a:r>
              <a:rPr lang="en-US" sz="4000" dirty="0" smtClean="0">
                <a:latin typeface="Algerian" panose="04020705040A02060702" pitchFamily="82" charset="0"/>
              </a:rPr>
              <a:t>Why This Software?</a:t>
            </a:r>
            <a:endParaRPr lang="en-US" sz="4000" dirty="0">
              <a:latin typeface="Algerian" panose="04020705040A02060702" pitchFamily="82" charset="0"/>
            </a:endParaRPr>
          </a:p>
        </p:txBody>
      </p:sp>
      <p:sp>
        <p:nvSpPr>
          <p:cNvPr id="3" name="TextBox 2"/>
          <p:cNvSpPr txBox="1"/>
          <p:nvPr/>
        </p:nvSpPr>
        <p:spPr>
          <a:xfrm>
            <a:off x="987552" y="1682496"/>
            <a:ext cx="9592056" cy="1200329"/>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The HR administration fails short of controlling the Employees activities in analysing his/her his strength and weakness. That decision for appraisal of assigning next project to the employee or to train him/her to enhance the skills lies with proper projection. It is not provided with the detailed project information done or to be assigned based on application</a:t>
            </a:r>
            <a:r>
              <a:rPr lang="en-IN" dirty="0" smtClean="0">
                <a:latin typeface="Calibri" panose="020F0502020204030204" pitchFamily="34" charset="0"/>
                <a:cs typeface="Calibri" panose="020F0502020204030204" pitchFamily="34" charset="0"/>
              </a:rPr>
              <a:t>.</a:t>
            </a:r>
          </a:p>
        </p:txBody>
      </p:sp>
      <p:sp>
        <p:nvSpPr>
          <p:cNvPr id="4" name="Rectangle 3"/>
          <p:cNvSpPr/>
          <p:nvPr/>
        </p:nvSpPr>
        <p:spPr>
          <a:xfrm>
            <a:off x="1577340" y="3129588"/>
            <a:ext cx="9354312" cy="3844129"/>
          </a:xfrm>
          <a:prstGeom prst="rect">
            <a:avLst/>
          </a:prstGeom>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Calibri" panose="020F0502020204030204" pitchFamily="34" charset="0"/>
              </a:rPr>
              <a:t>Provide</a:t>
            </a:r>
            <a:r>
              <a:rPr lang="en-US" dirty="0">
                <a:latin typeface="Calibri" panose="020F0502020204030204" pitchFamily="34" charset="0"/>
                <a:ea typeface="Calibri" panose="020F0502020204030204" pitchFamily="34" charset="0"/>
                <a:cs typeface="Calibri" panose="020F0502020204030204" pitchFamily="34" charset="0"/>
              </a:rPr>
              <a:t>  information  in  a  quick  time  according  to  the  requirements  that  are  to  be Fulfilled.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Easier  retrieval  will  be  possible  as  multiple  search  facilities  will  be  available.</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Security of data.</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The important process is integrated together for a proper functioning.</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15000"/>
              </a:lnSpc>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Inconsistency of data is removed</a:t>
            </a:r>
            <a:r>
              <a:rPr lang="en-US" dirty="0" smtClean="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 Paper Work would be reduced to a greater extent.</a:t>
            </a:r>
          </a:p>
          <a:p>
            <a:pPr marL="342900" marR="0" lvl="0" indent="-342900">
              <a:lnSpc>
                <a:spcPct val="115000"/>
              </a:lnSpc>
              <a:spcBef>
                <a:spcPts val="0"/>
              </a:spcBef>
              <a:spcAft>
                <a:spcPts val="0"/>
              </a:spcAft>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445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2840273" y="520987"/>
            <a:ext cx="66380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3600" b="0" i="0" u="sng" strike="noStrike" cap="none" normalizeH="0" baseline="0" dirty="0" smtClean="0">
                <a:ln>
                  <a:noFill/>
                </a:ln>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HARDWARE </a:t>
            </a:r>
            <a:r>
              <a:rPr lang="en-US" altLang="en-US" sz="3600" u="sng" dirty="0">
                <a:solidFill>
                  <a:srgbClr val="000000"/>
                </a:solidFill>
                <a:latin typeface="Algerian" panose="04020705040A02060702" pitchFamily="82" charset="0"/>
                <a:ea typeface="Calibri" panose="020F0502020204030204" pitchFamily="34" charset="0"/>
                <a:cs typeface="Times New Roman" panose="02020603050405020304" pitchFamily="18" charset="0"/>
              </a:rPr>
              <a:t>REQUIREMENT</a:t>
            </a:r>
            <a:endParaRPr kumimoji="0" lang="en-US" altLang="en-US" sz="3600" b="0" i="0" u="none" strike="noStrike" cap="none" normalizeH="0" baseline="0" dirty="0" smtClean="0">
              <a:ln>
                <a:noFill/>
              </a:ln>
              <a:solidFill>
                <a:schemeClr val="tx1"/>
              </a:solidFill>
              <a:effectLst/>
              <a:latin typeface="Algerian" panose="04020705040A02060702" pitchFamily="82"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387075857"/>
              </p:ext>
            </p:extLst>
          </p:nvPr>
        </p:nvGraphicFramePr>
        <p:xfrm>
          <a:off x="2498105" y="2252908"/>
          <a:ext cx="4974411" cy="2594396"/>
        </p:xfrm>
        <a:graphic>
          <a:graphicData uri="http://schemas.openxmlformats.org/drawingml/2006/table">
            <a:tbl>
              <a:tblPr firstRow="1" firstCol="1" bandRow="1">
                <a:tableStyleId>{5C22544A-7EE6-4342-B048-85BDC9FD1C3A}</a:tableStyleId>
              </a:tblPr>
              <a:tblGrid>
                <a:gridCol w="1556665">
                  <a:extLst>
                    <a:ext uri="{9D8B030D-6E8A-4147-A177-3AD203B41FA5}">
                      <a16:colId xmlns:a16="http://schemas.microsoft.com/office/drawing/2014/main" val="1299652428"/>
                    </a:ext>
                  </a:extLst>
                </a:gridCol>
                <a:gridCol w="3417746">
                  <a:extLst>
                    <a:ext uri="{9D8B030D-6E8A-4147-A177-3AD203B41FA5}">
                      <a16:colId xmlns:a16="http://schemas.microsoft.com/office/drawing/2014/main" val="898808464"/>
                    </a:ext>
                  </a:extLst>
                </a:gridCol>
              </a:tblGrid>
              <a:tr h="8171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smtClean="0">
                          <a:effectLst/>
                        </a:rPr>
                        <a:t>OPERATING SYSTEM </a:t>
                      </a:r>
                      <a:endParaRPr lang="en-US" sz="11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smtClean="0">
                          <a:effectLst/>
                        </a:rPr>
                        <a:t>WINDOWS OS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3959700"/>
                  </a:ext>
                </a:extLst>
              </a:tr>
              <a:tr h="635594">
                <a:tc>
                  <a:txBody>
                    <a:bodyPr/>
                    <a:lstStyle/>
                    <a:p>
                      <a:pPr marL="0" marR="0">
                        <a:spcBef>
                          <a:spcPts val="0"/>
                        </a:spcBef>
                        <a:spcAft>
                          <a:spcPts val="0"/>
                        </a:spcAft>
                      </a:pPr>
                      <a:r>
                        <a:rPr lang="en-IN" sz="1400" smtClean="0">
                          <a:effectLst/>
                        </a:rPr>
                        <a:t>DATABASE SERVER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smtClean="0">
                          <a:effectLst/>
                        </a:rPr>
                        <a:t>MySQL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062026"/>
                  </a:ext>
                </a:extLst>
              </a:tr>
              <a:tr h="635594">
                <a:tc>
                  <a:txBody>
                    <a:bodyPr/>
                    <a:lstStyle/>
                    <a:p>
                      <a:pPr marL="0" marR="0">
                        <a:spcBef>
                          <a:spcPts val="0"/>
                        </a:spcBef>
                        <a:spcAft>
                          <a:spcPts val="0"/>
                        </a:spcAft>
                      </a:pPr>
                      <a:r>
                        <a:rPr lang="en-IN" sz="1400" smtClean="0">
                          <a:effectLst/>
                        </a:rPr>
                        <a:t>FRAMEWORK SERVER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smtClean="0">
                          <a:effectLst/>
                        </a:rPr>
                        <a:t>JAVA</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494136"/>
                  </a:ext>
                </a:extLst>
              </a:tr>
              <a:tr h="506016">
                <a:tc>
                  <a:txBody>
                    <a:bodyPr/>
                    <a:lstStyle/>
                    <a:p>
                      <a:pPr marL="0" marR="0">
                        <a:spcBef>
                          <a:spcPts val="0"/>
                        </a:spcBef>
                        <a:spcAft>
                          <a:spcPts val="0"/>
                        </a:spcAft>
                      </a:pPr>
                      <a:r>
                        <a:rPr lang="en-IN" sz="1400" smtClean="0">
                          <a:effectLst/>
                        </a:rPr>
                        <a:t>JDK</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smtClean="0">
                          <a:solidFill>
                            <a:schemeClr val="dk1"/>
                          </a:solidFill>
                          <a:effectLst/>
                          <a:latin typeface="+mn-lt"/>
                          <a:ea typeface="+mn-ea"/>
                          <a:cs typeface="+mn-cs"/>
                        </a:rPr>
                        <a:t>1.2.7</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954666"/>
                  </a:ext>
                </a:extLst>
              </a:tr>
            </a:tbl>
          </a:graphicData>
        </a:graphic>
      </p:graphicFrame>
    </p:spTree>
    <p:extLst>
      <p:ext uri="{BB962C8B-B14F-4D97-AF65-F5344CB8AC3E}">
        <p14:creationId xmlns:p14="http://schemas.microsoft.com/office/powerpoint/2010/main" val="289348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7329" y="766605"/>
            <a:ext cx="6319359" cy="707886"/>
          </a:xfrm>
          <a:prstGeom prst="rect">
            <a:avLst/>
          </a:prstGeom>
        </p:spPr>
        <p:txBody>
          <a:bodyPr wrap="none">
            <a:spAutoFit/>
          </a:bodyPr>
          <a:lstStyle/>
          <a:p>
            <a:pPr lvl="0" eaLnBrk="0" fontAlgn="base" hangingPunct="0">
              <a:spcBef>
                <a:spcPct val="0"/>
              </a:spcBef>
              <a:spcAft>
                <a:spcPct val="0"/>
              </a:spcAft>
            </a:pPr>
            <a:r>
              <a:rPr lang="en-US" altLang="en-US" sz="4000" u="sng" dirty="0">
                <a:solidFill>
                  <a:srgbClr val="000000"/>
                </a:solidFill>
                <a:latin typeface="Algerian" panose="04020705040A02060702" pitchFamily="82" charset="0"/>
                <a:ea typeface="Calibri" panose="020F0502020204030204" pitchFamily="34" charset="0"/>
                <a:cs typeface="Times New Roman" panose="02020603050405020304" pitchFamily="18" charset="0"/>
              </a:rPr>
              <a:t>SOFTWARE REQUIREMENT</a:t>
            </a:r>
            <a:endParaRPr lang="en-US" altLang="en-US" sz="4000" dirty="0">
              <a:latin typeface="Algerian" panose="04020705040A02060702" pitchFamily="8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09582750"/>
              </p:ext>
            </p:extLst>
          </p:nvPr>
        </p:nvGraphicFramePr>
        <p:xfrm>
          <a:off x="2871731" y="2615379"/>
          <a:ext cx="5121893" cy="2576052"/>
        </p:xfrm>
        <a:graphic>
          <a:graphicData uri="http://schemas.openxmlformats.org/drawingml/2006/table">
            <a:tbl>
              <a:tblPr firstRow="1" firstCol="1" bandRow="1">
                <a:tableStyleId>{5C22544A-7EE6-4342-B048-85BDC9FD1C3A}</a:tableStyleId>
              </a:tblPr>
              <a:tblGrid>
                <a:gridCol w="1602818">
                  <a:extLst>
                    <a:ext uri="{9D8B030D-6E8A-4147-A177-3AD203B41FA5}">
                      <a16:colId xmlns:a16="http://schemas.microsoft.com/office/drawing/2014/main" val="1299652428"/>
                    </a:ext>
                  </a:extLst>
                </a:gridCol>
                <a:gridCol w="3519075">
                  <a:extLst>
                    <a:ext uri="{9D8B030D-6E8A-4147-A177-3AD203B41FA5}">
                      <a16:colId xmlns:a16="http://schemas.microsoft.com/office/drawing/2014/main" val="898808464"/>
                    </a:ext>
                  </a:extLst>
                </a:gridCol>
              </a:tblGrid>
              <a:tr h="719279">
                <a:tc>
                  <a:txBody>
                    <a:bodyPr/>
                    <a:lstStyle/>
                    <a:p>
                      <a:pPr marL="0" marR="0">
                        <a:spcBef>
                          <a:spcPts val="0"/>
                        </a:spcBef>
                        <a:spcAft>
                          <a:spcPts val="0"/>
                        </a:spcAft>
                      </a:pPr>
                      <a:r>
                        <a:rPr lang="en-IN" sz="1400">
                          <a:effectLst/>
                        </a:rPr>
                        <a:t>RAM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a:effectLst/>
                        </a:rPr>
                        <a:t>500 MB and Above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3959700"/>
                  </a:ext>
                </a:extLst>
              </a:tr>
              <a:tr h="423253">
                <a:tc>
                  <a:txBody>
                    <a:bodyPr/>
                    <a:lstStyle/>
                    <a:p>
                      <a:pPr marL="0" marR="0">
                        <a:spcBef>
                          <a:spcPts val="0"/>
                        </a:spcBef>
                        <a:spcAft>
                          <a:spcPts val="0"/>
                        </a:spcAft>
                      </a:pPr>
                      <a:r>
                        <a:rPr lang="en-IN" sz="1400">
                          <a:effectLst/>
                        </a:rPr>
                        <a:t>HARD DISK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a:effectLst/>
                        </a:rPr>
                        <a:t>2 GB Hard Disk Space and Above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062026"/>
                  </a:ext>
                </a:extLst>
              </a:tr>
              <a:tr h="759589">
                <a:tc>
                  <a:txBody>
                    <a:bodyPr/>
                    <a:lstStyle/>
                    <a:p>
                      <a:pPr marL="0" marR="0">
                        <a:spcBef>
                          <a:spcPts val="0"/>
                        </a:spcBef>
                        <a:spcAft>
                          <a:spcPts val="0"/>
                        </a:spcAft>
                      </a:pPr>
                      <a:r>
                        <a:rPr lang="en-IN" sz="1400" smtClean="0">
                          <a:effectLst/>
                        </a:rPr>
                        <a:t>PROCESSOR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a:effectLst/>
                        </a:rPr>
                        <a:t>I3 Processor and Above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494136"/>
                  </a:ext>
                </a:extLst>
              </a:tr>
              <a:tr h="673931">
                <a:tc>
                  <a:txBody>
                    <a:bodyPr/>
                    <a:lstStyle/>
                    <a:p>
                      <a:pPr marL="0" marR="0">
                        <a:spcBef>
                          <a:spcPts val="0"/>
                        </a:spcBef>
                        <a:spcAft>
                          <a:spcPts val="0"/>
                        </a:spcAft>
                      </a:pPr>
                      <a:r>
                        <a:rPr lang="en-IN" sz="1400">
                          <a:effectLst/>
                        </a:rPr>
                        <a:t>PRINTER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IN" sz="1400">
                          <a:effectLst/>
                        </a:rPr>
                        <a:t>Laser Printer </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954666"/>
                  </a:ext>
                </a:extLst>
              </a:tr>
            </a:tbl>
          </a:graphicData>
        </a:graphic>
      </p:graphicFrame>
    </p:spTree>
    <p:extLst>
      <p:ext uri="{BB962C8B-B14F-4D97-AF65-F5344CB8AC3E}">
        <p14:creationId xmlns:p14="http://schemas.microsoft.com/office/powerpoint/2010/main" val="196614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6825" y="904568"/>
            <a:ext cx="7767484" cy="584775"/>
          </a:xfrm>
          <a:prstGeom prst="rect">
            <a:avLst/>
          </a:prstGeom>
          <a:noFill/>
        </p:spPr>
        <p:txBody>
          <a:bodyPr wrap="square" rtlCol="0">
            <a:spAutoFit/>
          </a:bodyPr>
          <a:lstStyle/>
          <a:p>
            <a:r>
              <a:rPr lang="en-US" sz="3200" u="sng" dirty="0" smtClean="0">
                <a:latin typeface="Algerian" panose="04020705040A02060702" pitchFamily="82" charset="0"/>
              </a:rPr>
              <a:t>Working of Project</a:t>
            </a:r>
            <a:endParaRPr lang="en-US" sz="3200" u="sng" dirty="0">
              <a:latin typeface="Algerian" panose="04020705040A02060702" pitchFamily="82" charset="0"/>
            </a:endParaRPr>
          </a:p>
        </p:txBody>
      </p:sp>
      <p:sp>
        <p:nvSpPr>
          <p:cNvPr id="3" name="TextBox 2"/>
          <p:cNvSpPr txBox="1"/>
          <p:nvPr/>
        </p:nvSpPr>
        <p:spPr>
          <a:xfrm>
            <a:off x="2340078" y="2428568"/>
            <a:ext cx="7059561" cy="2954655"/>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latin typeface="Calibri" panose="020F0502020204030204" pitchFamily="34" charset="0"/>
                <a:cs typeface="Calibri" panose="020F0502020204030204" pitchFamily="34" charset="0"/>
              </a:rPr>
              <a:t>Install and JDK set-up.</a:t>
            </a:r>
          </a:p>
          <a:p>
            <a:endParaRPr lang="en-US" sz="2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800" dirty="0" smtClean="0">
                <a:latin typeface="Calibri" panose="020F0502020204030204" pitchFamily="34" charset="0"/>
                <a:cs typeface="Calibri" panose="020F0502020204030204" pitchFamily="34" charset="0"/>
              </a:rPr>
              <a:t>Need to install </a:t>
            </a:r>
            <a:r>
              <a:rPr lang="en-US" sz="2800" dirty="0" err="1" smtClean="0">
                <a:latin typeface="Calibri" panose="020F0502020204030204" pitchFamily="34" charset="0"/>
                <a:cs typeface="Calibri" panose="020F0502020204030204" pitchFamily="34" charset="0"/>
              </a:rPr>
              <a:t>Xampp</a:t>
            </a:r>
            <a:r>
              <a:rPr lang="en-US" sz="2800" dirty="0" smtClean="0">
                <a:latin typeface="Calibri" panose="020F0502020204030204" pitchFamily="34" charset="0"/>
                <a:cs typeface="Calibri" panose="020F0502020204030204" pitchFamily="34" charset="0"/>
              </a:rPr>
              <a:t> local server to connect to database.</a:t>
            </a:r>
          </a:p>
          <a:p>
            <a:pPr marL="285750" indent="-285750">
              <a:buFont typeface="Wingdings" panose="05000000000000000000" pitchFamily="2" charset="2"/>
              <a:buChar char="v"/>
            </a:pPr>
            <a:endParaRPr lang="en-US" sz="2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800" dirty="0">
                <a:latin typeface="Calibri" panose="020F0502020204030204" pitchFamily="34" charset="0"/>
                <a:cs typeface="Calibri" panose="020F0502020204030204" pitchFamily="34" charset="0"/>
              </a:rPr>
              <a:t>Double click on provided Jar </a:t>
            </a:r>
            <a:r>
              <a:rPr lang="en-US" sz="2800" dirty="0" smtClean="0">
                <a:latin typeface="Calibri" panose="020F0502020204030204" pitchFamily="34" charset="0"/>
                <a:cs typeface="Calibri" panose="020F0502020204030204" pitchFamily="34" charset="0"/>
              </a:rPr>
              <a:t>file</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and that’s it.</a:t>
            </a:r>
          </a:p>
          <a:p>
            <a:endParaRPr lang="en-US" dirty="0"/>
          </a:p>
        </p:txBody>
      </p:sp>
    </p:spTree>
    <p:extLst>
      <p:ext uri="{BB962C8B-B14F-4D97-AF65-F5344CB8AC3E}">
        <p14:creationId xmlns:p14="http://schemas.microsoft.com/office/powerpoint/2010/main" val="183006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3974" y="393290"/>
            <a:ext cx="6872749" cy="707886"/>
          </a:xfrm>
          <a:prstGeom prst="rect">
            <a:avLst/>
          </a:prstGeom>
          <a:noFill/>
        </p:spPr>
        <p:txBody>
          <a:bodyPr wrap="square" rtlCol="0">
            <a:spAutoFit/>
          </a:bodyPr>
          <a:lstStyle/>
          <a:p>
            <a:r>
              <a:rPr lang="en-US" sz="4000" dirty="0" smtClean="0">
                <a:latin typeface="Algerian" panose="04020705040A02060702" pitchFamily="82" charset="0"/>
              </a:rPr>
              <a:t>Register Form</a:t>
            </a:r>
            <a:endParaRPr lang="en-US" sz="4000"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144" y="1269977"/>
            <a:ext cx="8116433" cy="5458587"/>
          </a:xfrm>
          <a:prstGeom prst="rect">
            <a:avLst/>
          </a:prstGeom>
        </p:spPr>
      </p:pic>
    </p:spTree>
    <p:extLst>
      <p:ext uri="{BB962C8B-B14F-4D97-AF65-F5344CB8AC3E}">
        <p14:creationId xmlns:p14="http://schemas.microsoft.com/office/powerpoint/2010/main" val="34011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6219" y="658761"/>
            <a:ext cx="6902246" cy="523220"/>
          </a:xfrm>
          <a:prstGeom prst="rect">
            <a:avLst/>
          </a:prstGeom>
          <a:noFill/>
        </p:spPr>
        <p:txBody>
          <a:bodyPr wrap="square" rtlCol="0">
            <a:spAutoFit/>
          </a:bodyPr>
          <a:lstStyle/>
          <a:p>
            <a:r>
              <a:rPr lang="en-US" sz="2800" dirty="0" smtClean="0">
                <a:latin typeface="Algerian" panose="04020705040A02060702" pitchFamily="82" charset="0"/>
              </a:rPr>
              <a:t>Code Snippet Of </a:t>
            </a:r>
            <a:r>
              <a:rPr lang="en-US" sz="2800" dirty="0" err="1" smtClean="0">
                <a:latin typeface="Algerian" panose="04020705040A02060702" pitchFamily="82" charset="0"/>
              </a:rPr>
              <a:t>Registeration</a:t>
            </a:r>
            <a:r>
              <a:rPr lang="en-US" sz="2800" dirty="0" smtClean="0">
                <a:latin typeface="Algerian" panose="04020705040A02060702" pitchFamily="82" charset="0"/>
              </a:rPr>
              <a:t> Form</a:t>
            </a:r>
            <a:endParaRPr lang="en-US" sz="2800"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775" y="1296319"/>
            <a:ext cx="9660194" cy="5433860"/>
          </a:xfrm>
          <a:prstGeom prst="rect">
            <a:avLst/>
          </a:prstGeom>
        </p:spPr>
      </p:pic>
    </p:spTree>
    <p:extLst>
      <p:ext uri="{BB962C8B-B14F-4D97-AF65-F5344CB8AC3E}">
        <p14:creationId xmlns:p14="http://schemas.microsoft.com/office/powerpoint/2010/main" val="3860725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109</TotalTime>
  <Words>472</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Kozuka Mincho Pro H</vt:lpstr>
      <vt:lpstr>Adobe Caslon Pro Bold</vt:lpstr>
      <vt:lpstr>Adobe Garamond Pro Bold</vt:lpstr>
      <vt:lpstr>Algerian</vt:lpstr>
      <vt:lpstr>Arial</vt:lpstr>
      <vt:lpstr>Calibri</vt:lpstr>
      <vt:lpstr>Century Gothic</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Kr Chaudhary</dc:creator>
  <cp:lastModifiedBy>Rahul Kr Chaudhary</cp:lastModifiedBy>
  <cp:revision>11</cp:revision>
  <dcterms:created xsi:type="dcterms:W3CDTF">2021-10-28T20:34:30Z</dcterms:created>
  <dcterms:modified xsi:type="dcterms:W3CDTF">2021-10-30T05:01:15Z</dcterms:modified>
</cp:coreProperties>
</file>