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98" r:id="rId6"/>
    <p:sldId id="299" r:id="rId7"/>
    <p:sldId id="265" r:id="rId8"/>
    <p:sldId id="264" r:id="rId9"/>
    <p:sldId id="263" r:id="rId10"/>
    <p:sldId id="262" r:id="rId11"/>
    <p:sldId id="271" r:id="rId12"/>
    <p:sldId id="276" r:id="rId13"/>
    <p:sldId id="275" r:id="rId14"/>
    <p:sldId id="274" r:id="rId15"/>
    <p:sldId id="291" r:id="rId16"/>
    <p:sldId id="273" r:id="rId17"/>
    <p:sldId id="279" r:id="rId18"/>
    <p:sldId id="278" r:id="rId19"/>
    <p:sldId id="272" r:id="rId20"/>
    <p:sldId id="281" r:id="rId21"/>
    <p:sldId id="288" r:id="rId22"/>
    <p:sldId id="287" r:id="rId23"/>
    <p:sldId id="290" r:id="rId24"/>
    <p:sldId id="286" r:id="rId25"/>
    <p:sldId id="285" r:id="rId26"/>
    <p:sldId id="294" r:id="rId27"/>
    <p:sldId id="295" r:id="rId28"/>
    <p:sldId id="296"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91" autoAdjust="0"/>
    <p:restoredTop sz="94660"/>
  </p:normalViewPr>
  <p:slideViewPr>
    <p:cSldViewPr snapToGrid="0">
      <p:cViewPr varScale="1">
        <p:scale>
          <a:sx n="88" d="100"/>
          <a:sy n="88" d="100"/>
        </p:scale>
        <p:origin x="341"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782DD-5B06-48FB-8A62-5776084A4DEC}" type="doc">
      <dgm:prSet loTypeId="urn:microsoft.com/office/officeart/2005/8/layout/cycle8" loCatId="cycle" qsTypeId="urn:microsoft.com/office/officeart/2005/8/quickstyle/3d1" qsCatId="3D" csTypeId="urn:microsoft.com/office/officeart/2005/8/colors/accent2_3" csCatId="accent2" phldr="1"/>
      <dgm:spPr/>
      <dgm:t>
        <a:bodyPr/>
        <a:lstStyle/>
        <a:p>
          <a:endParaRPr lang="en-IN"/>
        </a:p>
      </dgm:t>
    </dgm:pt>
    <dgm:pt modelId="{1C58CE94-E63D-404D-AEF8-748EE58BD8D3}">
      <dgm:prSet/>
      <dgm:spPr/>
      <dgm:t>
        <a:bodyPr/>
        <a:lstStyle/>
        <a:p>
          <a:pPr rtl="0"/>
          <a:r>
            <a:rPr lang="en-US" dirty="0"/>
            <a:t>Administration module</a:t>
          </a:r>
          <a:endParaRPr lang="en-IN" dirty="0"/>
        </a:p>
      </dgm:t>
    </dgm:pt>
    <dgm:pt modelId="{D078863E-C5E7-4DDB-B594-0B9D740F24A8}" type="parTrans" cxnId="{B7842D60-88B7-4990-ABA0-16ABEED1D929}">
      <dgm:prSet/>
      <dgm:spPr/>
      <dgm:t>
        <a:bodyPr/>
        <a:lstStyle/>
        <a:p>
          <a:endParaRPr lang="en-IN"/>
        </a:p>
      </dgm:t>
    </dgm:pt>
    <dgm:pt modelId="{8DDC3187-E6FE-4691-9BCB-5296FB3BC2C6}" type="sibTrans" cxnId="{B7842D60-88B7-4990-ABA0-16ABEED1D929}">
      <dgm:prSet/>
      <dgm:spPr/>
      <dgm:t>
        <a:bodyPr/>
        <a:lstStyle/>
        <a:p>
          <a:endParaRPr lang="en-IN"/>
        </a:p>
      </dgm:t>
    </dgm:pt>
    <dgm:pt modelId="{55E2C564-009E-4A16-894C-6AB25DF82770}">
      <dgm:prSet/>
      <dgm:spPr/>
      <dgm:t>
        <a:bodyPr/>
        <a:lstStyle/>
        <a:p>
          <a:pPr rtl="0"/>
          <a:r>
            <a:rPr lang="en-US" dirty="0"/>
            <a:t>User interaction module</a:t>
          </a:r>
          <a:endParaRPr lang="en-IN" dirty="0"/>
        </a:p>
      </dgm:t>
    </dgm:pt>
    <dgm:pt modelId="{84AFDB4E-55A1-4D93-9294-4406CD466B0A}" type="parTrans" cxnId="{EF621FB3-7F47-4F6F-818D-766CBDE048B3}">
      <dgm:prSet/>
      <dgm:spPr/>
      <dgm:t>
        <a:bodyPr/>
        <a:lstStyle/>
        <a:p>
          <a:endParaRPr lang="en-IN"/>
        </a:p>
      </dgm:t>
    </dgm:pt>
    <dgm:pt modelId="{9D8D7490-2100-45A3-8014-0BFDC69EB48D}" type="sibTrans" cxnId="{EF621FB3-7F47-4F6F-818D-766CBDE048B3}">
      <dgm:prSet/>
      <dgm:spPr/>
      <dgm:t>
        <a:bodyPr/>
        <a:lstStyle/>
        <a:p>
          <a:endParaRPr lang="en-IN"/>
        </a:p>
      </dgm:t>
    </dgm:pt>
    <dgm:pt modelId="{512FDCD5-6A1B-4B5E-9CE7-EA1F635BBEA2}">
      <dgm:prSet/>
      <dgm:spPr/>
      <dgm:t>
        <a:bodyPr/>
        <a:lstStyle/>
        <a:p>
          <a:pPr rtl="0"/>
          <a:r>
            <a:rPr lang="en-US" dirty="0"/>
            <a:t>Vendor Module </a:t>
          </a:r>
        </a:p>
      </dgm:t>
    </dgm:pt>
    <dgm:pt modelId="{467F78C2-5949-4778-8E9F-094681D9E7DE}" type="parTrans" cxnId="{D1F0672B-EE3E-42F1-AFD7-B32671266BF0}">
      <dgm:prSet/>
      <dgm:spPr/>
      <dgm:t>
        <a:bodyPr/>
        <a:lstStyle/>
        <a:p>
          <a:endParaRPr lang="en-IN"/>
        </a:p>
      </dgm:t>
    </dgm:pt>
    <dgm:pt modelId="{F1B0C1CA-3495-4F0D-A406-81F1449F6F60}" type="sibTrans" cxnId="{D1F0672B-EE3E-42F1-AFD7-B32671266BF0}">
      <dgm:prSet/>
      <dgm:spPr/>
      <dgm:t>
        <a:bodyPr/>
        <a:lstStyle/>
        <a:p>
          <a:endParaRPr lang="en-IN"/>
        </a:p>
      </dgm:t>
    </dgm:pt>
    <dgm:pt modelId="{DA7A97ED-C344-4E0D-BA95-C09C07C7BFD4}" type="pres">
      <dgm:prSet presAssocID="{A88782DD-5B06-48FB-8A62-5776084A4DEC}" presName="compositeShape" presStyleCnt="0">
        <dgm:presLayoutVars>
          <dgm:chMax val="7"/>
          <dgm:dir/>
          <dgm:resizeHandles val="exact"/>
        </dgm:presLayoutVars>
      </dgm:prSet>
      <dgm:spPr/>
      <dgm:t>
        <a:bodyPr/>
        <a:lstStyle/>
        <a:p>
          <a:endParaRPr lang="en-US"/>
        </a:p>
      </dgm:t>
    </dgm:pt>
    <dgm:pt modelId="{D9701B66-12F9-4509-BAAC-FFE9E78DCEC4}" type="pres">
      <dgm:prSet presAssocID="{A88782DD-5B06-48FB-8A62-5776084A4DEC}" presName="wedge1" presStyleLbl="node1" presStyleIdx="0" presStyleCnt="3"/>
      <dgm:spPr/>
      <dgm:t>
        <a:bodyPr/>
        <a:lstStyle/>
        <a:p>
          <a:endParaRPr lang="en-US"/>
        </a:p>
      </dgm:t>
    </dgm:pt>
    <dgm:pt modelId="{6D291404-10DD-43A6-8B75-6F5E8F881022}" type="pres">
      <dgm:prSet presAssocID="{A88782DD-5B06-48FB-8A62-5776084A4DEC}" presName="dummy1a" presStyleCnt="0"/>
      <dgm:spPr/>
    </dgm:pt>
    <dgm:pt modelId="{4A750DE9-C77C-4577-987C-328856958C02}" type="pres">
      <dgm:prSet presAssocID="{A88782DD-5B06-48FB-8A62-5776084A4DEC}" presName="dummy1b" presStyleCnt="0"/>
      <dgm:spPr/>
    </dgm:pt>
    <dgm:pt modelId="{D078E7D7-1695-4981-8EFC-1AA171010082}" type="pres">
      <dgm:prSet presAssocID="{A88782DD-5B06-48FB-8A62-5776084A4DEC}" presName="wedge1Tx" presStyleLbl="node1" presStyleIdx="0" presStyleCnt="3">
        <dgm:presLayoutVars>
          <dgm:chMax val="0"/>
          <dgm:chPref val="0"/>
          <dgm:bulletEnabled val="1"/>
        </dgm:presLayoutVars>
      </dgm:prSet>
      <dgm:spPr/>
      <dgm:t>
        <a:bodyPr/>
        <a:lstStyle/>
        <a:p>
          <a:endParaRPr lang="en-US"/>
        </a:p>
      </dgm:t>
    </dgm:pt>
    <dgm:pt modelId="{0CAED7B3-0390-4E71-A07F-5E75F52E37C6}" type="pres">
      <dgm:prSet presAssocID="{A88782DD-5B06-48FB-8A62-5776084A4DEC}" presName="wedge2" presStyleLbl="node1" presStyleIdx="1" presStyleCnt="3"/>
      <dgm:spPr/>
      <dgm:t>
        <a:bodyPr/>
        <a:lstStyle/>
        <a:p>
          <a:endParaRPr lang="en-US"/>
        </a:p>
      </dgm:t>
    </dgm:pt>
    <dgm:pt modelId="{B02B932D-FE0A-49E2-A80E-382BA8261EA2}" type="pres">
      <dgm:prSet presAssocID="{A88782DD-5B06-48FB-8A62-5776084A4DEC}" presName="dummy2a" presStyleCnt="0"/>
      <dgm:spPr/>
    </dgm:pt>
    <dgm:pt modelId="{9124C184-26E6-4EB4-AE3F-30F528ED87AB}" type="pres">
      <dgm:prSet presAssocID="{A88782DD-5B06-48FB-8A62-5776084A4DEC}" presName="dummy2b" presStyleCnt="0"/>
      <dgm:spPr/>
    </dgm:pt>
    <dgm:pt modelId="{4F73B3DB-2299-41BE-9CA6-902FCA17116F}" type="pres">
      <dgm:prSet presAssocID="{A88782DD-5B06-48FB-8A62-5776084A4DEC}" presName="wedge2Tx" presStyleLbl="node1" presStyleIdx="1" presStyleCnt="3">
        <dgm:presLayoutVars>
          <dgm:chMax val="0"/>
          <dgm:chPref val="0"/>
          <dgm:bulletEnabled val="1"/>
        </dgm:presLayoutVars>
      </dgm:prSet>
      <dgm:spPr/>
      <dgm:t>
        <a:bodyPr/>
        <a:lstStyle/>
        <a:p>
          <a:endParaRPr lang="en-US"/>
        </a:p>
      </dgm:t>
    </dgm:pt>
    <dgm:pt modelId="{762870AA-39C0-4E70-ADB8-0C95211149CF}" type="pres">
      <dgm:prSet presAssocID="{A88782DD-5B06-48FB-8A62-5776084A4DEC}" presName="wedge3" presStyleLbl="node1" presStyleIdx="2" presStyleCnt="3"/>
      <dgm:spPr/>
      <dgm:t>
        <a:bodyPr/>
        <a:lstStyle/>
        <a:p>
          <a:endParaRPr lang="en-US"/>
        </a:p>
      </dgm:t>
    </dgm:pt>
    <dgm:pt modelId="{80B2C7A3-3C57-4987-AEDE-D4A60B1F3CB5}" type="pres">
      <dgm:prSet presAssocID="{A88782DD-5B06-48FB-8A62-5776084A4DEC}" presName="dummy3a" presStyleCnt="0"/>
      <dgm:spPr/>
    </dgm:pt>
    <dgm:pt modelId="{D4B2985B-5FB9-4167-B524-873DB12B55A3}" type="pres">
      <dgm:prSet presAssocID="{A88782DD-5B06-48FB-8A62-5776084A4DEC}" presName="dummy3b" presStyleCnt="0"/>
      <dgm:spPr/>
    </dgm:pt>
    <dgm:pt modelId="{0E444D48-4BB0-4259-9C63-DF3048DE675D}" type="pres">
      <dgm:prSet presAssocID="{A88782DD-5B06-48FB-8A62-5776084A4DEC}" presName="wedge3Tx" presStyleLbl="node1" presStyleIdx="2" presStyleCnt="3">
        <dgm:presLayoutVars>
          <dgm:chMax val="0"/>
          <dgm:chPref val="0"/>
          <dgm:bulletEnabled val="1"/>
        </dgm:presLayoutVars>
      </dgm:prSet>
      <dgm:spPr/>
      <dgm:t>
        <a:bodyPr/>
        <a:lstStyle/>
        <a:p>
          <a:endParaRPr lang="en-US"/>
        </a:p>
      </dgm:t>
    </dgm:pt>
    <dgm:pt modelId="{8D2D3C8F-2615-4DFA-9AD7-A7699A297830}" type="pres">
      <dgm:prSet presAssocID="{8DDC3187-E6FE-4691-9BCB-5296FB3BC2C6}" presName="arrowWedge1" presStyleLbl="fgSibTrans2D1" presStyleIdx="0" presStyleCnt="3"/>
      <dgm:spPr/>
    </dgm:pt>
    <dgm:pt modelId="{7045A01F-175F-4FCD-9506-B1B9E4974794}" type="pres">
      <dgm:prSet presAssocID="{9D8D7490-2100-45A3-8014-0BFDC69EB48D}" presName="arrowWedge2" presStyleLbl="fgSibTrans2D1" presStyleIdx="1" presStyleCnt="3"/>
      <dgm:spPr/>
    </dgm:pt>
    <dgm:pt modelId="{0789CC20-0002-4C6B-9A81-0A5B8D17B5D6}" type="pres">
      <dgm:prSet presAssocID="{F1B0C1CA-3495-4F0D-A406-81F1449F6F60}" presName="arrowWedge3" presStyleLbl="fgSibTrans2D1" presStyleIdx="2" presStyleCnt="3"/>
      <dgm:spPr/>
    </dgm:pt>
  </dgm:ptLst>
  <dgm:cxnLst>
    <dgm:cxn modelId="{5494FA99-265C-4DCA-AAB0-3DE577B8E0FF}" type="presOf" srcId="{55E2C564-009E-4A16-894C-6AB25DF82770}" destId="{4F73B3DB-2299-41BE-9CA6-902FCA17116F}" srcOrd="1" destOrd="0" presId="urn:microsoft.com/office/officeart/2005/8/layout/cycle8"/>
    <dgm:cxn modelId="{26FC098C-4DF5-4A7E-AFAF-0CC41987911F}" type="presOf" srcId="{55E2C564-009E-4A16-894C-6AB25DF82770}" destId="{0CAED7B3-0390-4E71-A07F-5E75F52E37C6}" srcOrd="0" destOrd="0" presId="urn:microsoft.com/office/officeart/2005/8/layout/cycle8"/>
    <dgm:cxn modelId="{062D2A33-757F-4203-99A2-8F28E55C6F40}" type="presOf" srcId="{1C58CE94-E63D-404D-AEF8-748EE58BD8D3}" destId="{D078E7D7-1695-4981-8EFC-1AA171010082}" srcOrd="1" destOrd="0" presId="urn:microsoft.com/office/officeart/2005/8/layout/cycle8"/>
    <dgm:cxn modelId="{EF621FB3-7F47-4F6F-818D-766CBDE048B3}" srcId="{A88782DD-5B06-48FB-8A62-5776084A4DEC}" destId="{55E2C564-009E-4A16-894C-6AB25DF82770}" srcOrd="1" destOrd="0" parTransId="{84AFDB4E-55A1-4D93-9294-4406CD466B0A}" sibTransId="{9D8D7490-2100-45A3-8014-0BFDC69EB48D}"/>
    <dgm:cxn modelId="{B7842D60-88B7-4990-ABA0-16ABEED1D929}" srcId="{A88782DD-5B06-48FB-8A62-5776084A4DEC}" destId="{1C58CE94-E63D-404D-AEF8-748EE58BD8D3}" srcOrd="0" destOrd="0" parTransId="{D078863E-C5E7-4DDB-B594-0B9D740F24A8}" sibTransId="{8DDC3187-E6FE-4691-9BCB-5296FB3BC2C6}"/>
    <dgm:cxn modelId="{CD9C7697-BBFA-4E6C-B87D-9C7BE00795CA}" type="presOf" srcId="{A88782DD-5B06-48FB-8A62-5776084A4DEC}" destId="{DA7A97ED-C344-4E0D-BA95-C09C07C7BFD4}" srcOrd="0" destOrd="0" presId="urn:microsoft.com/office/officeart/2005/8/layout/cycle8"/>
    <dgm:cxn modelId="{C017E520-E2A7-4308-B037-B118733EC0D8}" type="presOf" srcId="{512FDCD5-6A1B-4B5E-9CE7-EA1F635BBEA2}" destId="{0E444D48-4BB0-4259-9C63-DF3048DE675D}" srcOrd="1" destOrd="0" presId="urn:microsoft.com/office/officeart/2005/8/layout/cycle8"/>
    <dgm:cxn modelId="{D1F0672B-EE3E-42F1-AFD7-B32671266BF0}" srcId="{A88782DD-5B06-48FB-8A62-5776084A4DEC}" destId="{512FDCD5-6A1B-4B5E-9CE7-EA1F635BBEA2}" srcOrd="2" destOrd="0" parTransId="{467F78C2-5949-4778-8E9F-094681D9E7DE}" sibTransId="{F1B0C1CA-3495-4F0D-A406-81F1449F6F60}"/>
    <dgm:cxn modelId="{BDC1F409-1966-41A6-80B2-0EDEA72B9DDB}" type="presOf" srcId="{512FDCD5-6A1B-4B5E-9CE7-EA1F635BBEA2}" destId="{762870AA-39C0-4E70-ADB8-0C95211149CF}" srcOrd="0" destOrd="0" presId="urn:microsoft.com/office/officeart/2005/8/layout/cycle8"/>
    <dgm:cxn modelId="{97B120A7-38D5-4F69-B0DA-1DC80884493D}" type="presOf" srcId="{1C58CE94-E63D-404D-AEF8-748EE58BD8D3}" destId="{D9701B66-12F9-4509-BAAC-FFE9E78DCEC4}" srcOrd="0" destOrd="0" presId="urn:microsoft.com/office/officeart/2005/8/layout/cycle8"/>
    <dgm:cxn modelId="{A9DBC8B3-30AC-43CB-9E41-958D9AAD546B}" type="presParOf" srcId="{DA7A97ED-C344-4E0D-BA95-C09C07C7BFD4}" destId="{D9701B66-12F9-4509-BAAC-FFE9E78DCEC4}" srcOrd="0" destOrd="0" presId="urn:microsoft.com/office/officeart/2005/8/layout/cycle8"/>
    <dgm:cxn modelId="{5B02AD4A-C02D-451E-920C-E8880CF0A4F3}" type="presParOf" srcId="{DA7A97ED-C344-4E0D-BA95-C09C07C7BFD4}" destId="{6D291404-10DD-43A6-8B75-6F5E8F881022}" srcOrd="1" destOrd="0" presId="urn:microsoft.com/office/officeart/2005/8/layout/cycle8"/>
    <dgm:cxn modelId="{EF4F3D9B-334E-4A03-8D90-BAE8C30282BC}" type="presParOf" srcId="{DA7A97ED-C344-4E0D-BA95-C09C07C7BFD4}" destId="{4A750DE9-C77C-4577-987C-328856958C02}" srcOrd="2" destOrd="0" presId="urn:microsoft.com/office/officeart/2005/8/layout/cycle8"/>
    <dgm:cxn modelId="{E6F39CB7-C5C4-4233-BFB7-D362D26611CB}" type="presParOf" srcId="{DA7A97ED-C344-4E0D-BA95-C09C07C7BFD4}" destId="{D078E7D7-1695-4981-8EFC-1AA171010082}" srcOrd="3" destOrd="0" presId="urn:microsoft.com/office/officeart/2005/8/layout/cycle8"/>
    <dgm:cxn modelId="{E1C49020-0DB8-4823-8934-105F172BA447}" type="presParOf" srcId="{DA7A97ED-C344-4E0D-BA95-C09C07C7BFD4}" destId="{0CAED7B3-0390-4E71-A07F-5E75F52E37C6}" srcOrd="4" destOrd="0" presId="urn:microsoft.com/office/officeart/2005/8/layout/cycle8"/>
    <dgm:cxn modelId="{017422C8-92E7-46CD-893E-6212BA9C390F}" type="presParOf" srcId="{DA7A97ED-C344-4E0D-BA95-C09C07C7BFD4}" destId="{B02B932D-FE0A-49E2-A80E-382BA8261EA2}" srcOrd="5" destOrd="0" presId="urn:microsoft.com/office/officeart/2005/8/layout/cycle8"/>
    <dgm:cxn modelId="{F55670EC-7065-4756-B65F-E2645FF1E577}" type="presParOf" srcId="{DA7A97ED-C344-4E0D-BA95-C09C07C7BFD4}" destId="{9124C184-26E6-4EB4-AE3F-30F528ED87AB}" srcOrd="6" destOrd="0" presId="urn:microsoft.com/office/officeart/2005/8/layout/cycle8"/>
    <dgm:cxn modelId="{E11867BB-0D52-4364-9888-972A5F6A5075}" type="presParOf" srcId="{DA7A97ED-C344-4E0D-BA95-C09C07C7BFD4}" destId="{4F73B3DB-2299-41BE-9CA6-902FCA17116F}" srcOrd="7" destOrd="0" presId="urn:microsoft.com/office/officeart/2005/8/layout/cycle8"/>
    <dgm:cxn modelId="{BCDD709C-9D76-4603-B6D3-7F81A24D986A}" type="presParOf" srcId="{DA7A97ED-C344-4E0D-BA95-C09C07C7BFD4}" destId="{762870AA-39C0-4E70-ADB8-0C95211149CF}" srcOrd="8" destOrd="0" presId="urn:microsoft.com/office/officeart/2005/8/layout/cycle8"/>
    <dgm:cxn modelId="{99452A29-AF15-47BC-AD00-A2C00D0A17EC}" type="presParOf" srcId="{DA7A97ED-C344-4E0D-BA95-C09C07C7BFD4}" destId="{80B2C7A3-3C57-4987-AEDE-D4A60B1F3CB5}" srcOrd="9" destOrd="0" presId="urn:microsoft.com/office/officeart/2005/8/layout/cycle8"/>
    <dgm:cxn modelId="{D6FF5937-59C7-4951-B845-DF4980B8B26D}" type="presParOf" srcId="{DA7A97ED-C344-4E0D-BA95-C09C07C7BFD4}" destId="{D4B2985B-5FB9-4167-B524-873DB12B55A3}" srcOrd="10" destOrd="0" presId="urn:microsoft.com/office/officeart/2005/8/layout/cycle8"/>
    <dgm:cxn modelId="{BBAB348A-9144-410C-B309-CD5935E2B51F}" type="presParOf" srcId="{DA7A97ED-C344-4E0D-BA95-C09C07C7BFD4}" destId="{0E444D48-4BB0-4259-9C63-DF3048DE675D}" srcOrd="11" destOrd="0" presId="urn:microsoft.com/office/officeart/2005/8/layout/cycle8"/>
    <dgm:cxn modelId="{24AA9AEE-D8A6-4819-8383-D91E515D94C7}" type="presParOf" srcId="{DA7A97ED-C344-4E0D-BA95-C09C07C7BFD4}" destId="{8D2D3C8F-2615-4DFA-9AD7-A7699A297830}" srcOrd="12" destOrd="0" presId="urn:microsoft.com/office/officeart/2005/8/layout/cycle8"/>
    <dgm:cxn modelId="{5E66478E-4674-4454-9630-E6CD4CD7109A}" type="presParOf" srcId="{DA7A97ED-C344-4E0D-BA95-C09C07C7BFD4}" destId="{7045A01F-175F-4FCD-9506-B1B9E4974794}" srcOrd="13" destOrd="0" presId="urn:microsoft.com/office/officeart/2005/8/layout/cycle8"/>
    <dgm:cxn modelId="{1A13A6AA-486F-436A-BCF6-0439AA0F7EB4}" type="presParOf" srcId="{DA7A97ED-C344-4E0D-BA95-C09C07C7BFD4}" destId="{0789CC20-0002-4C6B-9A81-0A5B8D17B5D6}"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701B66-12F9-4509-BAAC-FFE9E78DCEC4}">
      <dsp:nvSpPr>
        <dsp:cNvPr id="0" name=""/>
        <dsp:cNvSpPr/>
      </dsp:nvSpPr>
      <dsp:spPr>
        <a:xfrm>
          <a:off x="3486214" y="311832"/>
          <a:ext cx="4029837" cy="4029837"/>
        </a:xfrm>
        <a:prstGeom prst="pie">
          <a:avLst>
            <a:gd name="adj1" fmla="val 16200000"/>
            <a:gd name="adj2" fmla="val 1800000"/>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a:t>Administration module</a:t>
          </a:r>
          <a:endParaRPr lang="en-IN" sz="1800" kern="1200" dirty="0"/>
        </a:p>
      </dsp:txBody>
      <dsp:txXfrm>
        <a:off x="5610034" y="1165774"/>
        <a:ext cx="1439227" cy="1199356"/>
      </dsp:txXfrm>
    </dsp:sp>
    <dsp:sp modelId="{0CAED7B3-0390-4E71-A07F-5E75F52E37C6}">
      <dsp:nvSpPr>
        <dsp:cNvPr id="0" name=""/>
        <dsp:cNvSpPr/>
      </dsp:nvSpPr>
      <dsp:spPr>
        <a:xfrm>
          <a:off x="3403218" y="455755"/>
          <a:ext cx="4029837" cy="4029837"/>
        </a:xfrm>
        <a:prstGeom prst="pie">
          <a:avLst>
            <a:gd name="adj1" fmla="val 1800000"/>
            <a:gd name="adj2" fmla="val 9000000"/>
          </a:avLst>
        </a:prstGeom>
        <a:gradFill rotWithShape="0">
          <a:gsLst>
            <a:gs pos="0">
              <a:schemeClr val="accent2">
                <a:shade val="80000"/>
                <a:hueOff val="-240708"/>
                <a:satOff val="5083"/>
                <a:lumOff val="13541"/>
                <a:alphaOff val="0"/>
                <a:satMod val="103000"/>
                <a:lumMod val="102000"/>
                <a:tint val="94000"/>
              </a:schemeClr>
            </a:gs>
            <a:gs pos="50000">
              <a:schemeClr val="accent2">
                <a:shade val="80000"/>
                <a:hueOff val="-240708"/>
                <a:satOff val="5083"/>
                <a:lumOff val="13541"/>
                <a:alphaOff val="0"/>
                <a:satMod val="110000"/>
                <a:lumMod val="100000"/>
                <a:shade val="100000"/>
              </a:schemeClr>
            </a:gs>
            <a:gs pos="100000">
              <a:schemeClr val="accent2">
                <a:shade val="80000"/>
                <a:hueOff val="-240708"/>
                <a:satOff val="5083"/>
                <a:lumOff val="135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a:t>User interaction module</a:t>
          </a:r>
          <a:endParaRPr lang="en-IN" sz="1800" kern="1200" dirty="0"/>
        </a:p>
      </dsp:txBody>
      <dsp:txXfrm>
        <a:off x="4362704" y="3070352"/>
        <a:ext cx="2158841" cy="1055433"/>
      </dsp:txXfrm>
    </dsp:sp>
    <dsp:sp modelId="{762870AA-39C0-4E70-ADB8-0C95211149CF}">
      <dsp:nvSpPr>
        <dsp:cNvPr id="0" name=""/>
        <dsp:cNvSpPr/>
      </dsp:nvSpPr>
      <dsp:spPr>
        <a:xfrm>
          <a:off x="3320223" y="311832"/>
          <a:ext cx="4029837" cy="4029837"/>
        </a:xfrm>
        <a:prstGeom prst="pie">
          <a:avLst>
            <a:gd name="adj1" fmla="val 9000000"/>
            <a:gd name="adj2" fmla="val 16200000"/>
          </a:avLst>
        </a:prstGeom>
        <a:gradFill rotWithShape="0">
          <a:gsLst>
            <a:gs pos="0">
              <a:schemeClr val="accent2">
                <a:shade val="80000"/>
                <a:hueOff val="-481415"/>
                <a:satOff val="10166"/>
                <a:lumOff val="27081"/>
                <a:alphaOff val="0"/>
                <a:satMod val="103000"/>
                <a:lumMod val="102000"/>
                <a:tint val="94000"/>
              </a:schemeClr>
            </a:gs>
            <a:gs pos="50000">
              <a:schemeClr val="accent2">
                <a:shade val="80000"/>
                <a:hueOff val="-481415"/>
                <a:satOff val="10166"/>
                <a:lumOff val="27081"/>
                <a:alphaOff val="0"/>
                <a:satMod val="110000"/>
                <a:lumMod val="100000"/>
                <a:shade val="100000"/>
              </a:schemeClr>
            </a:gs>
            <a:gs pos="100000">
              <a:schemeClr val="accent2">
                <a:shade val="80000"/>
                <a:hueOff val="-481415"/>
                <a:satOff val="10166"/>
                <a:lumOff val="2708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a:t>Vendor Module </a:t>
          </a:r>
        </a:p>
      </dsp:txBody>
      <dsp:txXfrm>
        <a:off x="3787013" y="1165774"/>
        <a:ext cx="1439227" cy="1199356"/>
      </dsp:txXfrm>
    </dsp:sp>
    <dsp:sp modelId="{8D2D3C8F-2615-4DFA-9AD7-A7699A297830}">
      <dsp:nvSpPr>
        <dsp:cNvPr id="0" name=""/>
        <dsp:cNvSpPr/>
      </dsp:nvSpPr>
      <dsp:spPr>
        <a:xfrm>
          <a:off x="3237080" y="62366"/>
          <a:ext cx="4528769" cy="4528769"/>
        </a:xfrm>
        <a:prstGeom prst="circularArrow">
          <a:avLst>
            <a:gd name="adj1" fmla="val 5085"/>
            <a:gd name="adj2" fmla="val 327528"/>
            <a:gd name="adj3" fmla="val 1472472"/>
            <a:gd name="adj4" fmla="val 16199432"/>
            <a:gd name="adj5" fmla="val 5932"/>
          </a:avLst>
        </a:prstGeom>
        <a:gradFill rotWithShape="0">
          <a:gsLst>
            <a:gs pos="0">
              <a:schemeClr val="accent2">
                <a:shade val="90000"/>
                <a:hueOff val="0"/>
                <a:satOff val="0"/>
                <a:lumOff val="0"/>
                <a:alphaOff val="0"/>
                <a:satMod val="103000"/>
                <a:lumMod val="102000"/>
                <a:tint val="94000"/>
              </a:schemeClr>
            </a:gs>
            <a:gs pos="50000">
              <a:schemeClr val="accent2">
                <a:shade val="90000"/>
                <a:hueOff val="0"/>
                <a:satOff val="0"/>
                <a:lumOff val="0"/>
                <a:alphaOff val="0"/>
                <a:satMod val="110000"/>
                <a:lumMod val="100000"/>
                <a:shade val="100000"/>
              </a:schemeClr>
            </a:gs>
            <a:gs pos="100000">
              <a:schemeClr val="accent2">
                <a:shade val="90000"/>
                <a:hueOff val="0"/>
                <a:satOff val="0"/>
                <a:lumOff val="0"/>
                <a:alphaOff val="0"/>
                <a:lumMod val="99000"/>
                <a:satMod val="120000"/>
                <a:shade val="78000"/>
              </a:schemeClr>
            </a:gs>
          </a:gsLst>
          <a:lin ang="5400000" scaled="0"/>
        </a:gradFill>
        <a:ln>
          <a:noFill/>
        </a:ln>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7045A01F-175F-4FCD-9506-B1B9E4974794}">
      <dsp:nvSpPr>
        <dsp:cNvPr id="0" name=""/>
        <dsp:cNvSpPr/>
      </dsp:nvSpPr>
      <dsp:spPr>
        <a:xfrm>
          <a:off x="3153752" y="206034"/>
          <a:ext cx="4528769" cy="4528769"/>
        </a:xfrm>
        <a:prstGeom prst="circularArrow">
          <a:avLst>
            <a:gd name="adj1" fmla="val 5085"/>
            <a:gd name="adj2" fmla="val 327528"/>
            <a:gd name="adj3" fmla="val 8671970"/>
            <a:gd name="adj4" fmla="val 1800502"/>
            <a:gd name="adj5" fmla="val 5932"/>
          </a:avLst>
        </a:prstGeom>
        <a:gradFill rotWithShape="0">
          <a:gsLst>
            <a:gs pos="0">
              <a:schemeClr val="accent2">
                <a:shade val="90000"/>
                <a:hueOff val="-240726"/>
                <a:satOff val="1208"/>
                <a:lumOff val="12130"/>
                <a:alphaOff val="0"/>
                <a:satMod val="103000"/>
                <a:lumMod val="102000"/>
                <a:tint val="94000"/>
              </a:schemeClr>
            </a:gs>
            <a:gs pos="50000">
              <a:schemeClr val="accent2">
                <a:shade val="90000"/>
                <a:hueOff val="-240726"/>
                <a:satOff val="1208"/>
                <a:lumOff val="12130"/>
                <a:alphaOff val="0"/>
                <a:satMod val="110000"/>
                <a:lumMod val="100000"/>
                <a:shade val="100000"/>
              </a:schemeClr>
            </a:gs>
            <a:gs pos="100000">
              <a:schemeClr val="accent2">
                <a:shade val="90000"/>
                <a:hueOff val="-240726"/>
                <a:satOff val="1208"/>
                <a:lumOff val="12130"/>
                <a:alphaOff val="0"/>
                <a:lumMod val="99000"/>
                <a:satMod val="120000"/>
                <a:shade val="78000"/>
              </a:schemeClr>
            </a:gs>
          </a:gsLst>
          <a:lin ang="5400000" scaled="0"/>
        </a:gradFill>
        <a:ln>
          <a:noFill/>
        </a:ln>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0789CC20-0002-4C6B-9A81-0A5B8D17B5D6}">
      <dsp:nvSpPr>
        <dsp:cNvPr id="0" name=""/>
        <dsp:cNvSpPr/>
      </dsp:nvSpPr>
      <dsp:spPr>
        <a:xfrm>
          <a:off x="3070424" y="62366"/>
          <a:ext cx="4528769" cy="4528769"/>
        </a:xfrm>
        <a:prstGeom prst="circularArrow">
          <a:avLst>
            <a:gd name="adj1" fmla="val 5085"/>
            <a:gd name="adj2" fmla="val 327528"/>
            <a:gd name="adj3" fmla="val 15873039"/>
            <a:gd name="adj4" fmla="val 9000000"/>
            <a:gd name="adj5" fmla="val 5932"/>
          </a:avLst>
        </a:prstGeom>
        <a:gradFill rotWithShape="0">
          <a:gsLst>
            <a:gs pos="0">
              <a:schemeClr val="accent2">
                <a:shade val="90000"/>
                <a:hueOff val="-481452"/>
                <a:satOff val="2416"/>
                <a:lumOff val="24259"/>
                <a:alphaOff val="0"/>
                <a:satMod val="103000"/>
                <a:lumMod val="102000"/>
                <a:tint val="94000"/>
              </a:schemeClr>
            </a:gs>
            <a:gs pos="50000">
              <a:schemeClr val="accent2">
                <a:shade val="90000"/>
                <a:hueOff val="-481452"/>
                <a:satOff val="2416"/>
                <a:lumOff val="24259"/>
                <a:alphaOff val="0"/>
                <a:satMod val="110000"/>
                <a:lumMod val="100000"/>
                <a:shade val="100000"/>
              </a:schemeClr>
            </a:gs>
            <a:gs pos="100000">
              <a:schemeClr val="accent2">
                <a:shade val="90000"/>
                <a:hueOff val="-481452"/>
                <a:satOff val="2416"/>
                <a:lumOff val="24259"/>
                <a:alphaOff val="0"/>
                <a:lumMod val="99000"/>
                <a:satMod val="120000"/>
                <a:shade val="78000"/>
              </a:schemeClr>
            </a:gs>
          </a:gsLst>
          <a:lin ang="5400000" scaled="0"/>
        </a:gradFill>
        <a:ln>
          <a:noFill/>
        </a:ln>
        <a:effectLst/>
        <a:scene3d>
          <a:camera prst="orthographicFront"/>
          <a:lightRig rig="flat" dir="t"/>
        </a:scene3d>
        <a:sp3d z="127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57A5-A620-48CE-A90A-16F788917C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28312D-5847-4ACB-92E6-C582BB1FF3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41C03-05A9-40B5-831F-B0B93FD16BEB}"/>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5" name="Footer Placeholder 4">
            <a:extLst>
              <a:ext uri="{FF2B5EF4-FFF2-40B4-BE49-F238E27FC236}">
                <a16:creationId xmlns:a16="http://schemas.microsoft.com/office/drawing/2014/main" id="{DFAF1AB2-2F9F-48FA-B156-7B562CA7E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133F9-2677-4F9A-96E7-27CFDAE22B11}"/>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293704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FDBD3-A547-484F-84C7-512EED6B56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C2B77E-7234-4CE3-9CB8-D0990C746A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DA7C6-1B51-44C7-9FF1-E71E017AAD74}"/>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5" name="Footer Placeholder 4">
            <a:extLst>
              <a:ext uri="{FF2B5EF4-FFF2-40B4-BE49-F238E27FC236}">
                <a16:creationId xmlns:a16="http://schemas.microsoft.com/office/drawing/2014/main" id="{748A4F63-BF28-4238-BCD5-7820A0812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60FA7-111D-4010-890D-FBE5354B9626}"/>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234484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F18A68-AFE4-43F4-9DB7-CAD74D8CF9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3325E-456F-454F-B6E4-97ED53F435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C5F028-37C6-451F-AABA-75E362F9FA8C}"/>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5" name="Footer Placeholder 4">
            <a:extLst>
              <a:ext uri="{FF2B5EF4-FFF2-40B4-BE49-F238E27FC236}">
                <a16:creationId xmlns:a16="http://schemas.microsoft.com/office/drawing/2014/main" id="{08AD2CDC-9F70-4C75-8D28-84EEE967D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13DE7-4551-4B33-9B6E-0341C9F58B05}"/>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41349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B744-AF6F-448C-AE80-E246976C47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33D64-64F3-438B-A536-7C31FF74DC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9A158A-B9BC-4E04-96FC-7AE5014C2AE8}"/>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5" name="Footer Placeholder 4">
            <a:extLst>
              <a:ext uri="{FF2B5EF4-FFF2-40B4-BE49-F238E27FC236}">
                <a16:creationId xmlns:a16="http://schemas.microsoft.com/office/drawing/2014/main" id="{E3592C33-46A4-48BB-B18C-6C0C77672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D7BFE-7130-40EB-B56E-E7E11CFAF9E3}"/>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2308471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F711-03A6-4CD8-8073-EFD2CCC9C4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E331B6-28C8-4EF4-B90D-E5379256A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68392D-E850-4316-9EDE-58A1373A7DB9}"/>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5" name="Footer Placeholder 4">
            <a:extLst>
              <a:ext uri="{FF2B5EF4-FFF2-40B4-BE49-F238E27FC236}">
                <a16:creationId xmlns:a16="http://schemas.microsoft.com/office/drawing/2014/main" id="{77256196-4755-4F0D-BE9E-B17997CA8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599AF-18D5-4666-80B5-B6D91C42376D}"/>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202181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7F120-8DF8-4DAD-AC8C-CAFB8E985A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15F22E-C6DF-4E36-9A29-3D5A98BF99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960586-A234-4CAA-B12F-BE62DDDB59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780F2B-7A05-42CE-9CD4-758BE6E7F4AC}"/>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6" name="Footer Placeholder 5">
            <a:extLst>
              <a:ext uri="{FF2B5EF4-FFF2-40B4-BE49-F238E27FC236}">
                <a16:creationId xmlns:a16="http://schemas.microsoft.com/office/drawing/2014/main" id="{DC42B422-2E87-47E5-8DC3-0FB07BC01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E15DB-4085-4188-A800-77620EA15021}"/>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199986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6B7D-B4CF-4F00-A350-EF6EA74BEC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2DE15-1AE5-42E7-A2BC-0ABD3E9CE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0A6338-3D81-47D7-B24B-9C9B732452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A7EF54-FE52-42DD-A6F8-D1C61315A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538D4-95EE-42ED-944A-130CF78B3A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76ED73-1363-4FEC-A6B6-B61A7DCC3781}"/>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8" name="Footer Placeholder 7">
            <a:extLst>
              <a:ext uri="{FF2B5EF4-FFF2-40B4-BE49-F238E27FC236}">
                <a16:creationId xmlns:a16="http://schemas.microsoft.com/office/drawing/2014/main" id="{41BD7ADE-57EC-4DE6-8CD4-9E04170EF4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83C8F0-BADE-48E4-B8AD-2A2D55F90B3B}"/>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201166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A104-64B3-401F-96F7-1295BCA9DA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251EE2-D14E-4849-BF4E-A98DD9FB70AC}"/>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4" name="Footer Placeholder 3">
            <a:extLst>
              <a:ext uri="{FF2B5EF4-FFF2-40B4-BE49-F238E27FC236}">
                <a16:creationId xmlns:a16="http://schemas.microsoft.com/office/drawing/2014/main" id="{B2EA022D-5AE6-4741-B01A-040AC5ADC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6EDDD0-4D0F-4D54-B140-622495DDFEF0}"/>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3909384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7CC64-D984-4B3D-BA18-8AEE931A4EBB}"/>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3" name="Footer Placeholder 2">
            <a:extLst>
              <a:ext uri="{FF2B5EF4-FFF2-40B4-BE49-F238E27FC236}">
                <a16:creationId xmlns:a16="http://schemas.microsoft.com/office/drawing/2014/main" id="{052211B4-EDA3-4BC6-9507-B411A4BB35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07CCF2-D6BE-4FD7-9C52-0C5D7DA1BBC7}"/>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3089419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A40B-ECBA-4201-9164-BE56A41A9A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5DA777-AA6D-4D99-84E4-AC917C9A9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31CD00-556D-4034-8D83-6916358C1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764EF-4509-4F09-BE85-B866D53DF91D}"/>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6" name="Footer Placeholder 5">
            <a:extLst>
              <a:ext uri="{FF2B5EF4-FFF2-40B4-BE49-F238E27FC236}">
                <a16:creationId xmlns:a16="http://schemas.microsoft.com/office/drawing/2014/main" id="{2011BADB-71A6-405A-B7D9-9E63CD575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A605FE-644D-49F5-95F0-6DB8420089E7}"/>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2423962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EF04-AFAA-4471-8CE8-F3113CF09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6B97B-A9C4-40BC-A84B-0E00B2EA2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862591-0417-4CAE-883D-70B3718FA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D9038-F102-4D72-897F-827DE0BF2A3E}"/>
              </a:ext>
            </a:extLst>
          </p:cNvPr>
          <p:cNvSpPr>
            <a:spLocks noGrp="1"/>
          </p:cNvSpPr>
          <p:nvPr>
            <p:ph type="dt" sz="half" idx="10"/>
          </p:nvPr>
        </p:nvSpPr>
        <p:spPr/>
        <p:txBody>
          <a:bodyPr/>
          <a:lstStyle/>
          <a:p>
            <a:fld id="{D6D1BEBE-9B03-40A6-9A4A-B1DE9EE0D299}" type="datetimeFigureOut">
              <a:rPr lang="en-US" smtClean="0"/>
              <a:t>7/20/2022</a:t>
            </a:fld>
            <a:endParaRPr lang="en-US"/>
          </a:p>
        </p:txBody>
      </p:sp>
      <p:sp>
        <p:nvSpPr>
          <p:cNvPr id="6" name="Footer Placeholder 5">
            <a:extLst>
              <a:ext uri="{FF2B5EF4-FFF2-40B4-BE49-F238E27FC236}">
                <a16:creationId xmlns:a16="http://schemas.microsoft.com/office/drawing/2014/main" id="{AB10F143-C68D-4ED6-808C-2A7BA18A3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44BFF9-A2F5-4379-AC19-68E303B01275}"/>
              </a:ext>
            </a:extLst>
          </p:cNvPr>
          <p:cNvSpPr>
            <a:spLocks noGrp="1"/>
          </p:cNvSpPr>
          <p:nvPr>
            <p:ph type="sldNum" sz="quarter" idx="12"/>
          </p:nvPr>
        </p:nvSpPr>
        <p:spPr/>
        <p:txBody>
          <a:bodyPr/>
          <a:lstStyle/>
          <a:p>
            <a:fld id="{4FFDEFCB-F0CD-43C7-AF10-E2CB89560479}" type="slidenum">
              <a:rPr lang="en-US" smtClean="0"/>
              <a:t>‹#›</a:t>
            </a:fld>
            <a:endParaRPr lang="en-US"/>
          </a:p>
        </p:txBody>
      </p:sp>
    </p:spTree>
    <p:extLst>
      <p:ext uri="{BB962C8B-B14F-4D97-AF65-F5344CB8AC3E}">
        <p14:creationId xmlns:p14="http://schemas.microsoft.com/office/powerpoint/2010/main" val="645701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605331-027A-4A55-93BE-BD9947EC4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394D3D-47D6-4E22-905C-F1FCAF351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036D3-37EB-4629-85D6-1F430465D7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1BEBE-9B03-40A6-9A4A-B1DE9EE0D299}" type="datetimeFigureOut">
              <a:rPr lang="en-US" smtClean="0"/>
              <a:t>7/20/2022</a:t>
            </a:fld>
            <a:endParaRPr lang="en-US"/>
          </a:p>
        </p:txBody>
      </p:sp>
      <p:sp>
        <p:nvSpPr>
          <p:cNvPr id="5" name="Footer Placeholder 4">
            <a:extLst>
              <a:ext uri="{FF2B5EF4-FFF2-40B4-BE49-F238E27FC236}">
                <a16:creationId xmlns:a16="http://schemas.microsoft.com/office/drawing/2014/main" id="{236D7AD1-768B-4B44-A78B-1A1C7D330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5725D9-425D-4FA8-9480-E381331295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FDEFCB-F0CD-43C7-AF10-E2CB89560479}" type="slidenum">
              <a:rPr lang="en-US" smtClean="0"/>
              <a:t>‹#›</a:t>
            </a:fld>
            <a:endParaRPr lang="en-US"/>
          </a:p>
        </p:txBody>
      </p:sp>
    </p:spTree>
    <p:extLst>
      <p:ext uri="{BB962C8B-B14F-4D97-AF65-F5344CB8AC3E}">
        <p14:creationId xmlns:p14="http://schemas.microsoft.com/office/powerpoint/2010/main" val="2994689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6755-4F8F-498B-AA4A-A43DB7C980AA}"/>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967D9FE-5A7F-4702-9C01-29999EB7A81F}"/>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D19B8CD2-48C0-4845-80BB-C3652CA52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3" y="0"/>
            <a:ext cx="12192000" cy="6858000"/>
          </a:xfrm>
          <a:prstGeom prst="rect">
            <a:avLst/>
          </a:prstGeom>
        </p:spPr>
      </p:pic>
    </p:spTree>
    <p:extLst>
      <p:ext uri="{BB962C8B-B14F-4D97-AF65-F5344CB8AC3E}">
        <p14:creationId xmlns:p14="http://schemas.microsoft.com/office/powerpoint/2010/main" val="3637751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USE CASE DIAGRAM</a:t>
            </a:r>
          </a:p>
        </p:txBody>
      </p:sp>
      <p:pic>
        <p:nvPicPr>
          <p:cNvPr id="4" name="Content Placeholder 5" descr="Use Case Diagram-prev mdify.jpg">
            <a:extLst>
              <a:ext uri="{FF2B5EF4-FFF2-40B4-BE49-F238E27FC236}">
                <a16:creationId xmlns:a16="http://schemas.microsoft.com/office/drawing/2014/main" id="{9F88396A-BB92-4686-8AF1-6E449F6FF0DC}"/>
              </a:ext>
            </a:extLst>
          </p:cNvPr>
          <p:cNvPicPr>
            <a:picLocks noGrp="1" noChangeAspect="1"/>
          </p:cNvPicPr>
          <p:nvPr>
            <p:ph idx="1"/>
          </p:nvPr>
        </p:nvPicPr>
        <p:blipFill>
          <a:blip r:embed="rId3"/>
          <a:stretch>
            <a:fillRect/>
          </a:stretch>
        </p:blipFill>
        <p:spPr bwMode="auto">
          <a:xfrm>
            <a:off x="1491673" y="1729943"/>
            <a:ext cx="9208654" cy="4861647"/>
          </a:xfrm>
          <a:prstGeom prst="rect">
            <a:avLst/>
          </a:prstGeom>
          <a:noFill/>
          <a:ln w="9525">
            <a:noFill/>
            <a:miter lim="800000"/>
            <a:headEnd/>
            <a:tailEnd/>
          </a:ln>
          <a:effectLst/>
        </p:spPr>
      </p:pic>
    </p:spTree>
    <p:extLst>
      <p:ext uri="{BB962C8B-B14F-4D97-AF65-F5344CB8AC3E}">
        <p14:creationId xmlns:p14="http://schemas.microsoft.com/office/powerpoint/2010/main" val="49792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TABLE STRUCTURES</a:t>
            </a:r>
          </a:p>
        </p:txBody>
      </p:sp>
      <p:pic>
        <p:nvPicPr>
          <p:cNvPr id="4" name="Content Placeholder 4" descr="1.jpg"/>
          <p:cNvPicPr>
            <a:picLocks noGrp="1"/>
          </p:cNvPicPr>
          <p:nvPr>
            <p:ph idx="1"/>
          </p:nvPr>
        </p:nvPicPr>
        <p:blipFill>
          <a:blip r:embed="rId3"/>
          <a:stretch>
            <a:fillRect/>
          </a:stretch>
        </p:blipFill>
        <p:spPr>
          <a:xfrm>
            <a:off x="803082" y="1385976"/>
            <a:ext cx="3927943" cy="1921767"/>
          </a:xfrm>
          <a:prstGeom prst="rect">
            <a:avLst/>
          </a:prstGeom>
        </p:spPr>
      </p:pic>
      <p:pic>
        <p:nvPicPr>
          <p:cNvPr id="5" name="Picture 4" descr="2.jpg"/>
          <p:cNvPicPr/>
          <p:nvPr/>
        </p:nvPicPr>
        <p:blipFill>
          <a:blip r:embed="rId4"/>
          <a:stretch>
            <a:fillRect/>
          </a:stretch>
        </p:blipFill>
        <p:spPr>
          <a:xfrm>
            <a:off x="5279419" y="1562546"/>
            <a:ext cx="4059181" cy="1643074"/>
          </a:xfrm>
          <a:prstGeom prst="rect">
            <a:avLst/>
          </a:prstGeom>
        </p:spPr>
      </p:pic>
      <p:pic>
        <p:nvPicPr>
          <p:cNvPr id="6" name="Picture 5" descr="3.jpg"/>
          <p:cNvPicPr/>
          <p:nvPr/>
        </p:nvPicPr>
        <p:blipFill>
          <a:blip r:embed="rId5"/>
          <a:stretch>
            <a:fillRect/>
          </a:stretch>
        </p:blipFill>
        <p:spPr>
          <a:xfrm>
            <a:off x="850015" y="3506904"/>
            <a:ext cx="3857652" cy="1890762"/>
          </a:xfrm>
          <a:prstGeom prst="rect">
            <a:avLst/>
          </a:prstGeom>
        </p:spPr>
      </p:pic>
      <p:pic>
        <p:nvPicPr>
          <p:cNvPr id="7" name="Picture 6" descr="4.jpg"/>
          <p:cNvPicPr/>
          <p:nvPr/>
        </p:nvPicPr>
        <p:blipFill>
          <a:blip r:embed="rId6"/>
          <a:stretch>
            <a:fillRect/>
          </a:stretch>
        </p:blipFill>
        <p:spPr>
          <a:xfrm>
            <a:off x="5064734" y="3506904"/>
            <a:ext cx="4143404" cy="1857388"/>
          </a:xfrm>
          <a:prstGeom prst="rect">
            <a:avLst/>
          </a:prstGeom>
        </p:spPr>
      </p:pic>
    </p:spTree>
    <p:extLst>
      <p:ext uri="{BB962C8B-B14F-4D97-AF65-F5344CB8AC3E}">
        <p14:creationId xmlns:p14="http://schemas.microsoft.com/office/powerpoint/2010/main" val="265830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TABLE STRUCTURES</a:t>
            </a:r>
            <a:endParaRPr lang="en-US" dirty="0">
              <a:solidFill>
                <a:schemeClr val="accent2">
                  <a:lumMod val="75000"/>
                </a:schemeClr>
              </a:solidFill>
            </a:endParaRPr>
          </a:p>
        </p:txBody>
      </p:sp>
      <p:pic>
        <p:nvPicPr>
          <p:cNvPr id="5" name="Content Placeholder 4" descr="8.jpg"/>
          <p:cNvPicPr>
            <a:picLocks noGrp="1"/>
          </p:cNvPicPr>
          <p:nvPr>
            <p:ph idx="1"/>
          </p:nvPr>
        </p:nvPicPr>
        <p:blipFill>
          <a:blip r:embed="rId3"/>
          <a:stretch>
            <a:fillRect/>
          </a:stretch>
        </p:blipFill>
        <p:spPr>
          <a:xfrm>
            <a:off x="2552369" y="1367672"/>
            <a:ext cx="6694997" cy="2631834"/>
          </a:xfrm>
          <a:prstGeom prst="rect">
            <a:avLst/>
          </a:prstGeom>
        </p:spPr>
      </p:pic>
      <p:pic>
        <p:nvPicPr>
          <p:cNvPr id="6" name="Picture 5" descr="9.jpg"/>
          <p:cNvPicPr/>
          <p:nvPr/>
        </p:nvPicPr>
        <p:blipFill>
          <a:blip r:embed="rId4"/>
          <a:stretch>
            <a:fillRect/>
          </a:stretch>
        </p:blipFill>
        <p:spPr>
          <a:xfrm>
            <a:off x="2520563" y="4198031"/>
            <a:ext cx="6782463" cy="2214968"/>
          </a:xfrm>
          <a:prstGeom prst="rect">
            <a:avLst/>
          </a:prstGeom>
        </p:spPr>
      </p:pic>
    </p:spTree>
    <p:extLst>
      <p:ext uri="{BB962C8B-B14F-4D97-AF65-F5344CB8AC3E}">
        <p14:creationId xmlns:p14="http://schemas.microsoft.com/office/powerpoint/2010/main" val="98127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TABLE STRUCTURES</a:t>
            </a:r>
            <a:endParaRPr lang="en-US" dirty="0">
              <a:solidFill>
                <a:schemeClr val="accent2">
                  <a:lumMod val="75000"/>
                </a:schemeClr>
              </a:solidFill>
            </a:endParaRPr>
          </a:p>
        </p:txBody>
      </p:sp>
      <p:pic>
        <p:nvPicPr>
          <p:cNvPr id="4" name="Content Placeholder 3" descr="10.jpg"/>
          <p:cNvPicPr>
            <a:picLocks noGrp="1"/>
          </p:cNvPicPr>
          <p:nvPr>
            <p:ph idx="1"/>
          </p:nvPr>
        </p:nvPicPr>
        <p:blipFill>
          <a:blip r:embed="rId3"/>
          <a:stretch>
            <a:fillRect/>
          </a:stretch>
        </p:blipFill>
        <p:spPr>
          <a:xfrm>
            <a:off x="1327868" y="2061047"/>
            <a:ext cx="3922513" cy="2033875"/>
          </a:xfrm>
          <a:prstGeom prst="rect">
            <a:avLst/>
          </a:prstGeom>
        </p:spPr>
      </p:pic>
      <p:pic>
        <p:nvPicPr>
          <p:cNvPr id="5" name="Picture 4" descr="11.jpg"/>
          <p:cNvPicPr/>
          <p:nvPr/>
        </p:nvPicPr>
        <p:blipFill>
          <a:blip r:embed="rId4"/>
          <a:stretch>
            <a:fillRect/>
          </a:stretch>
        </p:blipFill>
        <p:spPr>
          <a:xfrm>
            <a:off x="6250131" y="2052526"/>
            <a:ext cx="4000496" cy="2143140"/>
          </a:xfrm>
          <a:prstGeom prst="rect">
            <a:avLst/>
          </a:prstGeom>
        </p:spPr>
      </p:pic>
      <p:pic>
        <p:nvPicPr>
          <p:cNvPr id="6" name="Picture 5" descr="12.jpg"/>
          <p:cNvPicPr/>
          <p:nvPr/>
        </p:nvPicPr>
        <p:blipFill>
          <a:blip r:embed="rId5"/>
          <a:stretch>
            <a:fillRect/>
          </a:stretch>
        </p:blipFill>
        <p:spPr>
          <a:xfrm>
            <a:off x="2711518" y="4357694"/>
            <a:ext cx="4308309" cy="2254102"/>
          </a:xfrm>
          <a:prstGeom prst="rect">
            <a:avLst/>
          </a:prstGeom>
        </p:spPr>
      </p:pic>
    </p:spTree>
    <p:extLst>
      <p:ext uri="{BB962C8B-B14F-4D97-AF65-F5344CB8AC3E}">
        <p14:creationId xmlns:p14="http://schemas.microsoft.com/office/powerpoint/2010/main" val="167547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TABLE STRUCTURES</a:t>
            </a:r>
            <a:endParaRPr lang="en-US" dirty="0">
              <a:solidFill>
                <a:schemeClr val="accent2">
                  <a:lumMod val="75000"/>
                </a:schemeClr>
              </a:solidFill>
            </a:endParaRPr>
          </a:p>
        </p:txBody>
      </p:sp>
      <p:pic>
        <p:nvPicPr>
          <p:cNvPr id="5" name="Content Placeholder 4" descr="13.jpg"/>
          <p:cNvPicPr>
            <a:picLocks noGrp="1"/>
          </p:cNvPicPr>
          <p:nvPr>
            <p:ph idx="1"/>
          </p:nvPr>
        </p:nvPicPr>
        <p:blipFill>
          <a:blip r:embed="rId3"/>
          <a:stretch>
            <a:fillRect/>
          </a:stretch>
        </p:blipFill>
        <p:spPr>
          <a:xfrm>
            <a:off x="1383527" y="1737722"/>
            <a:ext cx="3979785" cy="2285637"/>
          </a:xfrm>
          <a:prstGeom prst="rect">
            <a:avLst/>
          </a:prstGeom>
        </p:spPr>
      </p:pic>
      <p:pic>
        <p:nvPicPr>
          <p:cNvPr id="6" name="Picture 5" descr="15.jpg"/>
          <p:cNvPicPr/>
          <p:nvPr/>
        </p:nvPicPr>
        <p:blipFill>
          <a:blip r:embed="rId4"/>
          <a:stretch>
            <a:fillRect/>
          </a:stretch>
        </p:blipFill>
        <p:spPr>
          <a:xfrm>
            <a:off x="6098774" y="1737723"/>
            <a:ext cx="4454934" cy="2428892"/>
          </a:xfrm>
          <a:prstGeom prst="rect">
            <a:avLst/>
          </a:prstGeom>
        </p:spPr>
      </p:pic>
      <p:pic>
        <p:nvPicPr>
          <p:cNvPr id="7" name="Picture 6" descr="14.jpg"/>
          <p:cNvPicPr/>
          <p:nvPr/>
        </p:nvPicPr>
        <p:blipFill>
          <a:blip r:embed="rId5"/>
          <a:stretch>
            <a:fillRect/>
          </a:stretch>
        </p:blipFill>
        <p:spPr>
          <a:xfrm>
            <a:off x="1025439" y="4309367"/>
            <a:ext cx="4214842" cy="1857388"/>
          </a:xfrm>
          <a:prstGeom prst="rect">
            <a:avLst/>
          </a:prstGeom>
        </p:spPr>
      </p:pic>
      <p:pic>
        <p:nvPicPr>
          <p:cNvPr id="8" name="Picture 7" descr="16.jpg"/>
          <p:cNvPicPr/>
          <p:nvPr/>
        </p:nvPicPr>
        <p:blipFill>
          <a:blip r:embed="rId6"/>
          <a:stretch>
            <a:fillRect/>
          </a:stretch>
        </p:blipFill>
        <p:spPr>
          <a:xfrm>
            <a:off x="6053114" y="4460442"/>
            <a:ext cx="4500594" cy="1857388"/>
          </a:xfrm>
          <a:prstGeom prst="rect">
            <a:avLst/>
          </a:prstGeom>
        </p:spPr>
      </p:pic>
    </p:spTree>
    <p:extLst>
      <p:ext uri="{BB962C8B-B14F-4D97-AF65-F5344CB8AC3E}">
        <p14:creationId xmlns:p14="http://schemas.microsoft.com/office/powerpoint/2010/main" val="202087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TABLE STRUCTURES</a:t>
            </a:r>
            <a:endParaRPr lang="en-IN" dirty="0"/>
          </a:p>
        </p:txBody>
      </p:sp>
      <p:pic>
        <p:nvPicPr>
          <p:cNvPr id="4" name="Content Placeholder 3" descr="17.jpg"/>
          <p:cNvPicPr>
            <a:picLocks noGrp="1"/>
          </p:cNvPicPr>
          <p:nvPr>
            <p:ph idx="1"/>
          </p:nvPr>
        </p:nvPicPr>
        <p:blipFill>
          <a:blip r:embed="rId2"/>
          <a:stretch>
            <a:fillRect/>
          </a:stretch>
        </p:blipFill>
        <p:spPr>
          <a:xfrm>
            <a:off x="693581" y="1733384"/>
            <a:ext cx="4466815" cy="3924859"/>
          </a:xfrm>
          <a:prstGeom prst="rect">
            <a:avLst/>
          </a:prstGeom>
        </p:spPr>
      </p:pic>
      <p:pic>
        <p:nvPicPr>
          <p:cNvPr id="5" name="Picture 4" descr="18.jpg"/>
          <p:cNvPicPr/>
          <p:nvPr/>
        </p:nvPicPr>
        <p:blipFill>
          <a:blip r:embed="rId3"/>
          <a:stretch>
            <a:fillRect/>
          </a:stretch>
        </p:blipFill>
        <p:spPr>
          <a:xfrm>
            <a:off x="5907572" y="1657715"/>
            <a:ext cx="4286280" cy="4000528"/>
          </a:xfrm>
          <a:prstGeom prst="rect">
            <a:avLst/>
          </a:prstGeom>
        </p:spPr>
      </p:pic>
    </p:spTree>
    <p:extLst>
      <p:ext uri="{BB962C8B-B14F-4D97-AF65-F5344CB8AC3E}">
        <p14:creationId xmlns:p14="http://schemas.microsoft.com/office/powerpoint/2010/main" val="311598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DATA FLOW DIAGRAM(LEVEL 0)</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373" y="1558340"/>
            <a:ext cx="7563906" cy="5134692"/>
          </a:xfrm>
          <a:prstGeom prst="rect">
            <a:avLst/>
          </a:prstGeom>
        </p:spPr>
      </p:pic>
    </p:spTree>
    <p:extLst>
      <p:ext uri="{BB962C8B-B14F-4D97-AF65-F5344CB8AC3E}">
        <p14:creationId xmlns:p14="http://schemas.microsoft.com/office/powerpoint/2010/main" val="3075370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u="sng" dirty="0">
                <a:solidFill>
                  <a:schemeClr val="accent2">
                    <a:lumMod val="75000"/>
                  </a:schemeClr>
                </a:solidFill>
                <a:effectLst>
                  <a:outerShdw blurRad="38100" dist="38100" dir="2700000" algn="tl">
                    <a:srgbClr val="000000">
                      <a:alpha val="43137"/>
                    </a:srgbClr>
                  </a:outerShdw>
                </a:effectLst>
              </a:rPr>
              <a:t>DATA FLOW DIAGRAM(LEVEL 1) VENDOR</a:t>
            </a:r>
          </a:p>
        </p:txBody>
      </p:sp>
      <p:pic>
        <p:nvPicPr>
          <p:cNvPr id="4" name="Content Placeholder 9" descr="cats.jpg">
            <a:extLst>
              <a:ext uri="{FF2B5EF4-FFF2-40B4-BE49-F238E27FC236}">
                <a16:creationId xmlns:a16="http://schemas.microsoft.com/office/drawing/2014/main" id="{233506D1-FF8D-4442-B518-FD8C5BDED596}"/>
              </a:ext>
            </a:extLst>
          </p:cNvPr>
          <p:cNvPicPr>
            <a:picLocks noGrp="1" noChangeAspect="1"/>
          </p:cNvPicPr>
          <p:nvPr>
            <p:ph idx="1"/>
          </p:nvPr>
        </p:nvPicPr>
        <p:blipFill>
          <a:blip r:embed="rId3"/>
          <a:stretch>
            <a:fillRect/>
          </a:stretch>
        </p:blipFill>
        <p:spPr bwMode="auto">
          <a:xfrm>
            <a:off x="838200" y="1817650"/>
            <a:ext cx="10515600" cy="4850780"/>
          </a:xfrm>
          <a:prstGeom prst="rect">
            <a:avLst/>
          </a:prstGeom>
          <a:noFill/>
          <a:ln w="9525">
            <a:noFill/>
            <a:miter lim="800000"/>
            <a:headEnd/>
            <a:tailEnd/>
          </a:ln>
          <a:effectLst/>
        </p:spPr>
      </p:pic>
    </p:spTree>
    <p:extLst>
      <p:ext uri="{BB962C8B-B14F-4D97-AF65-F5344CB8AC3E}">
        <p14:creationId xmlns:p14="http://schemas.microsoft.com/office/powerpoint/2010/main" val="407070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DATA FLOW DIAGRAM(LEVEL 1) ADMIN</a:t>
            </a:r>
          </a:p>
        </p:txBody>
      </p:sp>
      <p:pic>
        <p:nvPicPr>
          <p:cNvPr id="4" name="Content Placeholder 7" descr="ADMIN FINAL.jpg">
            <a:extLst>
              <a:ext uri="{FF2B5EF4-FFF2-40B4-BE49-F238E27FC236}">
                <a16:creationId xmlns:a16="http://schemas.microsoft.com/office/drawing/2014/main" id="{F8CECA99-7F75-4ADE-A1BC-08A7C225BB85}"/>
              </a:ext>
            </a:extLst>
          </p:cNvPr>
          <p:cNvPicPr>
            <a:picLocks noGrp="1" noChangeAspect="1"/>
          </p:cNvPicPr>
          <p:nvPr>
            <p:ph idx="1"/>
          </p:nvPr>
        </p:nvPicPr>
        <p:blipFill>
          <a:blip r:embed="rId3"/>
          <a:stretch>
            <a:fillRect/>
          </a:stretch>
        </p:blipFill>
        <p:spPr bwMode="auto">
          <a:xfrm>
            <a:off x="1170878" y="1538868"/>
            <a:ext cx="9980341" cy="5051503"/>
          </a:xfrm>
          <a:prstGeom prst="rect">
            <a:avLst/>
          </a:prstGeom>
          <a:noFill/>
          <a:ln w="9525">
            <a:noFill/>
            <a:miter lim="800000"/>
            <a:headEnd/>
            <a:tailEnd/>
          </a:ln>
          <a:effectLst/>
        </p:spPr>
      </p:pic>
    </p:spTree>
    <p:extLst>
      <p:ext uri="{BB962C8B-B14F-4D97-AF65-F5344CB8AC3E}">
        <p14:creationId xmlns:p14="http://schemas.microsoft.com/office/powerpoint/2010/main" val="98409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DATA FLOW DIAGRAM (LEVEL 1)  USER</a:t>
            </a:r>
          </a:p>
        </p:txBody>
      </p:sp>
      <p:pic>
        <p:nvPicPr>
          <p:cNvPr id="4" name="Content Placeholder 4" descr="user.jpg">
            <a:extLst>
              <a:ext uri="{FF2B5EF4-FFF2-40B4-BE49-F238E27FC236}">
                <a16:creationId xmlns:a16="http://schemas.microsoft.com/office/drawing/2014/main" id="{CE4FF986-51A3-4A03-BFB2-5AB9D582AC57}"/>
              </a:ext>
            </a:extLst>
          </p:cNvPr>
          <p:cNvPicPr>
            <a:picLocks noGrp="1" noChangeAspect="1"/>
          </p:cNvPicPr>
          <p:nvPr>
            <p:ph idx="1"/>
          </p:nvPr>
        </p:nvPicPr>
        <p:blipFill>
          <a:blip r:embed="rId3"/>
          <a:stretch>
            <a:fillRect/>
          </a:stretch>
        </p:blipFill>
        <p:spPr bwMode="auto">
          <a:xfrm>
            <a:off x="726687" y="1505414"/>
            <a:ext cx="10435683" cy="5073805"/>
          </a:xfrm>
          <a:prstGeom prst="rect">
            <a:avLst/>
          </a:prstGeom>
          <a:noFill/>
          <a:ln w="9525">
            <a:noFill/>
            <a:miter lim="800000"/>
            <a:headEnd/>
            <a:tailEnd/>
          </a:ln>
          <a:effectLst/>
        </p:spPr>
      </p:pic>
    </p:spTree>
    <p:extLst>
      <p:ext uri="{BB962C8B-B14F-4D97-AF65-F5344CB8AC3E}">
        <p14:creationId xmlns:p14="http://schemas.microsoft.com/office/powerpoint/2010/main" val="122958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r>
              <a:rPr lang="en-US" b="1" u="sng" dirty="0">
                <a:solidFill>
                  <a:schemeClr val="accent2">
                    <a:lumMod val="75000"/>
                  </a:schemeClr>
                </a:solidFill>
              </a:rPr>
              <a:t>PROJECT SYNOPSIS SUBMITTED BY:</a:t>
            </a:r>
          </a:p>
        </p:txBody>
      </p:sp>
      <p:sp>
        <p:nvSpPr>
          <p:cNvPr id="3" name="Content Placeholder 2">
            <a:extLst>
              <a:ext uri="{FF2B5EF4-FFF2-40B4-BE49-F238E27FC236}">
                <a16:creationId xmlns:a16="http://schemas.microsoft.com/office/drawing/2014/main" id="{AC6B34B9-B229-48CC-A670-8D4A98437BA6}"/>
              </a:ext>
            </a:extLst>
          </p:cNvPr>
          <p:cNvSpPr>
            <a:spLocks noGrp="1"/>
          </p:cNvSpPr>
          <p:nvPr>
            <p:ph idx="1"/>
          </p:nvPr>
        </p:nvSpPr>
        <p:spPr/>
        <p:txBody>
          <a:bodyPr>
            <a:normAutofit/>
          </a:bodyPr>
          <a:lstStyle/>
          <a:p>
            <a:r>
              <a:rPr lang="en-US" dirty="0" smtClean="0">
                <a:solidFill>
                  <a:schemeClr val="tx2">
                    <a:lumMod val="50000"/>
                  </a:schemeClr>
                </a:solidFill>
              </a:rPr>
              <a:t>Rahul </a:t>
            </a:r>
            <a:r>
              <a:rPr lang="en-US" dirty="0">
                <a:solidFill>
                  <a:schemeClr val="tx2">
                    <a:lumMod val="50000"/>
                  </a:schemeClr>
                </a:solidFill>
              </a:rPr>
              <a:t>Kumar Chaudhary(2121663</a:t>
            </a:r>
            <a:r>
              <a:rPr lang="en-US" dirty="0" smtClean="0">
                <a:solidFill>
                  <a:schemeClr val="tx2">
                    <a:lumMod val="50000"/>
                  </a:schemeClr>
                </a:solidFill>
              </a:rPr>
              <a:t>)</a:t>
            </a:r>
          </a:p>
          <a:p>
            <a:r>
              <a:rPr lang="en-US" dirty="0" err="1">
                <a:solidFill>
                  <a:schemeClr val="tx2">
                    <a:lumMod val="50000"/>
                  </a:schemeClr>
                </a:solidFill>
              </a:rPr>
              <a:t>Sabih</a:t>
            </a:r>
            <a:r>
              <a:rPr lang="en-US" dirty="0">
                <a:solidFill>
                  <a:schemeClr val="tx2">
                    <a:lumMod val="50000"/>
                  </a:schemeClr>
                </a:solidFill>
              </a:rPr>
              <a:t> Ahmad (2122531</a:t>
            </a:r>
            <a:r>
              <a:rPr lang="en-US" dirty="0" smtClean="0">
                <a:solidFill>
                  <a:schemeClr val="tx2">
                    <a:lumMod val="50000"/>
                  </a:schemeClr>
                </a:solidFill>
              </a:rPr>
              <a:t>)</a:t>
            </a:r>
            <a:endParaRPr lang="en-US" dirty="0">
              <a:solidFill>
                <a:schemeClr val="tx2">
                  <a:lumMod val="50000"/>
                </a:schemeClr>
              </a:solidFill>
            </a:endParaRPr>
          </a:p>
          <a:p>
            <a:r>
              <a:rPr lang="en-US" dirty="0" smtClean="0">
                <a:solidFill>
                  <a:schemeClr val="tx2">
                    <a:lumMod val="50000"/>
                  </a:schemeClr>
                </a:solidFill>
              </a:rPr>
              <a:t>Deep </a:t>
            </a:r>
            <a:r>
              <a:rPr lang="en-US" dirty="0">
                <a:solidFill>
                  <a:schemeClr val="tx2">
                    <a:lumMod val="50000"/>
                  </a:schemeClr>
                </a:solidFill>
              </a:rPr>
              <a:t>Mukherjee(2121916)</a:t>
            </a:r>
          </a:p>
          <a:p>
            <a:r>
              <a:rPr lang="en-US" dirty="0" err="1">
                <a:solidFill>
                  <a:schemeClr val="tx2">
                    <a:lumMod val="50000"/>
                  </a:schemeClr>
                </a:solidFill>
              </a:rPr>
              <a:t>Divyasree</a:t>
            </a:r>
            <a:r>
              <a:rPr lang="en-US" dirty="0">
                <a:solidFill>
                  <a:schemeClr val="tx2">
                    <a:lumMod val="50000"/>
                  </a:schemeClr>
                </a:solidFill>
              </a:rPr>
              <a:t> </a:t>
            </a:r>
            <a:r>
              <a:rPr lang="en-US" dirty="0" err="1">
                <a:solidFill>
                  <a:schemeClr val="tx2">
                    <a:lumMod val="50000"/>
                  </a:schemeClr>
                </a:solidFill>
              </a:rPr>
              <a:t>Peetala</a:t>
            </a:r>
            <a:r>
              <a:rPr lang="en-US" dirty="0">
                <a:solidFill>
                  <a:schemeClr val="tx2">
                    <a:lumMod val="50000"/>
                  </a:schemeClr>
                </a:solidFill>
              </a:rPr>
              <a:t>(2121520)</a:t>
            </a:r>
          </a:p>
        </p:txBody>
      </p:sp>
    </p:spTree>
    <p:extLst>
      <p:ext uri="{BB962C8B-B14F-4D97-AF65-F5344CB8AC3E}">
        <p14:creationId xmlns:p14="http://schemas.microsoft.com/office/powerpoint/2010/main" val="105940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D898FE1-0E7B-4AFF-B2F5-ACCE4E2EDF37}"/>
              </a:ext>
            </a:extLst>
          </p:cNvPr>
          <p:cNvSpPr>
            <a:spLocks noGrp="1"/>
          </p:cNvSpPr>
          <p:nvPr>
            <p:ph idx="1"/>
          </p:nvPr>
        </p:nvSpPr>
        <p:spPr>
          <a:xfrm>
            <a:off x="838200" y="1825625"/>
            <a:ext cx="10515600" cy="4351338"/>
          </a:xfrm>
        </p:spPr>
        <p:txBody>
          <a:bodyPr/>
          <a:lstStyle/>
          <a:p>
            <a:pPr algn="ctr"/>
            <a:endParaRPr lang="en-US"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omic Sans MS" pitchFamily="66" charset="0"/>
            </a:endParaRPr>
          </a:p>
          <a:p>
            <a:pPr algn="ctr"/>
            <a:r>
              <a:rPr lang="en-US" sz="66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omic Sans MS" pitchFamily="66" charset="0"/>
              </a:rPr>
              <a:t>Screenshots</a:t>
            </a:r>
            <a:endParaRPr 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Comic Sans MS" pitchFamily="66" charset="0"/>
            </a:endParaRPr>
          </a:p>
          <a:p>
            <a:endParaRPr lang="en-US" dirty="0"/>
          </a:p>
        </p:txBody>
      </p:sp>
    </p:spTree>
    <p:extLst>
      <p:ext uri="{BB962C8B-B14F-4D97-AF65-F5344CB8AC3E}">
        <p14:creationId xmlns:p14="http://schemas.microsoft.com/office/powerpoint/2010/main" val="1865644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a:xfrm>
            <a:off x="838200" y="-248192"/>
            <a:ext cx="10515600" cy="1325563"/>
          </a:xfrm>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INDEX</a:t>
            </a:r>
          </a:p>
        </p:txBody>
      </p:sp>
      <p:pic>
        <p:nvPicPr>
          <p:cNvPr id="6" name="Content Placeholder 5">
            <a:extLst>
              <a:ext uri="{FF2B5EF4-FFF2-40B4-BE49-F238E27FC236}">
                <a16:creationId xmlns:a16="http://schemas.microsoft.com/office/drawing/2014/main" id="{50027E55-C4EB-4EF7-904F-9590FC0A9A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9503" y="847493"/>
            <a:ext cx="11106614" cy="5742878"/>
          </a:xfrm>
        </p:spPr>
      </p:pic>
    </p:spTree>
    <p:extLst>
      <p:ext uri="{BB962C8B-B14F-4D97-AF65-F5344CB8AC3E}">
        <p14:creationId xmlns:p14="http://schemas.microsoft.com/office/powerpoint/2010/main" val="4050079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normAutofit/>
          </a:bodyPr>
          <a:lstStyle/>
          <a:p>
            <a:pPr algn="ctr"/>
            <a: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Admin Login</a:t>
            </a:r>
            <a:b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b="1" u="sng" dirty="0">
              <a:solidFill>
                <a:schemeClr val="accent2">
                  <a:lumMod val="75000"/>
                </a:schemeClr>
              </a:solidFill>
              <a:effectLst>
                <a:outerShdw blurRad="38100" dist="38100" dir="2700000" algn="tl">
                  <a:srgbClr val="000000">
                    <a:alpha val="43137"/>
                  </a:srgbClr>
                </a:outerShdw>
              </a:effectLst>
            </a:endParaRP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98497" y="1825624"/>
            <a:ext cx="9533614" cy="4940935"/>
          </a:xfrm>
        </p:spPr>
      </p:pic>
    </p:spTree>
    <p:extLst>
      <p:ext uri="{BB962C8B-B14F-4D97-AF65-F5344CB8AC3E}">
        <p14:creationId xmlns:p14="http://schemas.microsoft.com/office/powerpoint/2010/main" val="148093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Admin Home</a:t>
            </a:r>
            <a:b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b="1" u="sng" dirty="0">
              <a:solidFill>
                <a:schemeClr val="accent2">
                  <a:lumMod val="75000"/>
                </a:schemeClr>
              </a:solidFill>
              <a:effectLst>
                <a:outerShdw blurRad="38100" dist="38100" dir="2700000" algn="tl">
                  <a:srgbClr val="000000">
                    <a:alpha val="43137"/>
                  </a:srgbClr>
                </a:outerShdw>
              </a:effectLst>
            </a:endParaRP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71277" y="1144988"/>
            <a:ext cx="10281036" cy="5031975"/>
          </a:xfrm>
        </p:spPr>
      </p:pic>
    </p:spTree>
    <p:extLst>
      <p:ext uri="{BB962C8B-B14F-4D97-AF65-F5344CB8AC3E}">
        <p14:creationId xmlns:p14="http://schemas.microsoft.com/office/powerpoint/2010/main" val="1136405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Admin Adds Product to His Cart</a:t>
            </a:r>
            <a:br>
              <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endParaRPr lang="en-US" b="1" u="sng" dirty="0">
              <a:solidFill>
                <a:schemeClr val="accent2">
                  <a:lumMod val="75000"/>
                </a:schemeClr>
              </a:solidFill>
              <a:effectLst>
                <a:outerShdw blurRad="38100" dist="38100" dir="2700000" algn="tl">
                  <a:srgbClr val="000000">
                    <a:alpha val="43137"/>
                  </a:srgbClr>
                </a:outerShdw>
              </a:effectLst>
            </a:endParaRP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74643" y="1470990"/>
            <a:ext cx="9636981" cy="4866199"/>
          </a:xfrm>
        </p:spPr>
      </p:pic>
    </p:spTree>
    <p:extLst>
      <p:ext uri="{BB962C8B-B14F-4D97-AF65-F5344CB8AC3E}">
        <p14:creationId xmlns:p14="http://schemas.microsoft.com/office/powerpoint/2010/main" val="425714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Admin Check order status</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72209" y="1486894"/>
            <a:ext cx="9199659" cy="4690069"/>
          </a:xfrm>
        </p:spPr>
      </p:pic>
    </p:spTree>
    <p:extLst>
      <p:ext uri="{BB962C8B-B14F-4D97-AF65-F5344CB8AC3E}">
        <p14:creationId xmlns:p14="http://schemas.microsoft.com/office/powerpoint/2010/main" val="320090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View Admin Product</a:t>
            </a:r>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72209" y="1486894"/>
            <a:ext cx="9199659" cy="4690069"/>
          </a:xfr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22066"/>
            <a:ext cx="10058400" cy="4035784"/>
          </a:xfrm>
          <a:prstGeom prst="rect">
            <a:avLst/>
          </a:prstGeom>
        </p:spPr>
      </p:pic>
    </p:spTree>
    <p:extLst>
      <p:ext uri="{BB962C8B-B14F-4D97-AF65-F5344CB8AC3E}">
        <p14:creationId xmlns:p14="http://schemas.microsoft.com/office/powerpoint/2010/main" val="10930656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View Customer product</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315608" y="1789043"/>
            <a:ext cx="7735712" cy="4531043"/>
          </a:xfrm>
        </p:spPr>
      </p:pic>
    </p:spTree>
    <p:extLst>
      <p:ext uri="{BB962C8B-B14F-4D97-AF65-F5344CB8AC3E}">
        <p14:creationId xmlns:p14="http://schemas.microsoft.com/office/powerpoint/2010/main" val="3331487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View own Customer order </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30017" y="1614115"/>
            <a:ext cx="8651020" cy="4562848"/>
          </a:xfrm>
        </p:spPr>
      </p:pic>
    </p:spTree>
    <p:extLst>
      <p:ext uri="{BB962C8B-B14F-4D97-AF65-F5344CB8AC3E}">
        <p14:creationId xmlns:p14="http://schemas.microsoft.com/office/powerpoint/2010/main" val="2669326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sz="6600" b="1" dirty="0"/>
              <a:t/>
            </a:r>
            <a:br>
              <a:rPr lang="en-US" sz="6600" b="1" dirty="0"/>
            </a:br>
            <a:r>
              <a:rPr lang="en-US" sz="6600" b="1" dirty="0"/>
              <a:t/>
            </a:r>
            <a:br>
              <a:rPr lang="en-US" sz="6600" b="1" dirty="0"/>
            </a:br>
            <a:r>
              <a:rPr lang="en-US" sz="6600" b="1" dirty="0"/>
              <a:t/>
            </a:r>
            <a:br>
              <a:rPr lang="en-US" sz="6600" b="1" dirty="0"/>
            </a:br>
            <a:r>
              <a:rPr lang="en-US" sz="6600" b="1" dirty="0"/>
              <a:t/>
            </a:r>
            <a:br>
              <a:rPr lang="en-US" sz="6600" b="1" dirty="0"/>
            </a:br>
            <a:r>
              <a:rPr lang="en-US" sz="6600" b="1" dirty="0"/>
              <a:t/>
            </a:r>
            <a:br>
              <a:rPr lang="en-US" sz="6600" b="1" dirty="0"/>
            </a:br>
            <a:r>
              <a:rPr lang="en-US" sz="6600" b="1" dirty="0"/>
              <a:t/>
            </a:r>
            <a:br>
              <a:rPr lang="en-US" sz="6600" b="1" dirty="0"/>
            </a:br>
            <a:r>
              <a:rPr lang="en-US" sz="6600" b="1" dirty="0"/>
              <a:t/>
            </a:r>
            <a:br>
              <a:rPr lang="en-US" sz="6600" b="1" dirty="0"/>
            </a:br>
            <a:r>
              <a:rPr lang="en-US" sz="6600" b="1" dirty="0">
                <a:latin typeface="Arial Black" pitchFamily="34" charset="0"/>
              </a:rPr>
              <a:t>THANK YOU </a:t>
            </a:r>
            <a:endParaRPr lang="en-IN" sz="6600" b="1" dirty="0">
              <a:latin typeface="Arial Black" pitchFamily="34" charset="0"/>
            </a:endParaRPr>
          </a:p>
        </p:txBody>
      </p:sp>
    </p:spTree>
    <p:extLst>
      <p:ext uri="{BB962C8B-B14F-4D97-AF65-F5344CB8AC3E}">
        <p14:creationId xmlns:p14="http://schemas.microsoft.com/office/powerpoint/2010/main" val="2323271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OVERVIEW</a:t>
            </a:r>
          </a:p>
        </p:txBody>
      </p:sp>
      <p:sp>
        <p:nvSpPr>
          <p:cNvPr id="3" name="Content Placeholder 2">
            <a:extLst>
              <a:ext uri="{FF2B5EF4-FFF2-40B4-BE49-F238E27FC236}">
                <a16:creationId xmlns:a16="http://schemas.microsoft.com/office/drawing/2014/main" id="{AC6B34B9-B229-48CC-A670-8D4A98437BA6}"/>
              </a:ext>
            </a:extLst>
          </p:cNvPr>
          <p:cNvSpPr>
            <a:spLocks noGrp="1"/>
          </p:cNvSpPr>
          <p:nvPr>
            <p:ph idx="1"/>
          </p:nvPr>
        </p:nvSpPr>
        <p:spPr>
          <a:xfrm>
            <a:off x="838199" y="1825625"/>
            <a:ext cx="10300855" cy="4351338"/>
          </a:xfrm>
        </p:spPr>
        <p:txBody>
          <a:bodyPr numCol="2">
            <a:normAutofit/>
          </a:bodyPr>
          <a:lstStyle/>
          <a:p>
            <a:pPr>
              <a:buSzPct val="150000"/>
              <a:buBlip>
                <a:blip r:embed="rId3"/>
              </a:buBlip>
            </a:pPr>
            <a:r>
              <a:rPr lang="en-US" dirty="0">
                <a:latin typeface="Comic Sans MS" pitchFamily="66" charset="0"/>
              </a:rPr>
              <a:t>Introduction</a:t>
            </a:r>
          </a:p>
          <a:p>
            <a:pPr>
              <a:buSzPct val="150000"/>
              <a:buBlip>
                <a:blip r:embed="rId3"/>
              </a:buBlip>
            </a:pPr>
            <a:r>
              <a:rPr lang="en-US" dirty="0">
                <a:latin typeface="Comic Sans MS" pitchFamily="66" charset="0"/>
              </a:rPr>
              <a:t>System requirements</a:t>
            </a:r>
          </a:p>
          <a:p>
            <a:pPr>
              <a:buSzPct val="150000"/>
              <a:buBlip>
                <a:blip r:embed="rId3"/>
              </a:buBlip>
            </a:pPr>
            <a:r>
              <a:rPr lang="en-US" dirty="0">
                <a:latin typeface="Comic Sans MS" pitchFamily="66" charset="0"/>
              </a:rPr>
              <a:t>Hardware Requirement Specification</a:t>
            </a:r>
          </a:p>
          <a:p>
            <a:pPr>
              <a:buSzPct val="150000"/>
              <a:buBlip>
                <a:blip r:embed="rId3"/>
              </a:buBlip>
            </a:pPr>
            <a:r>
              <a:rPr lang="en-US" dirty="0">
                <a:latin typeface="Comic Sans MS" pitchFamily="66" charset="0"/>
              </a:rPr>
              <a:t>Software Requirement Specification</a:t>
            </a:r>
          </a:p>
          <a:p>
            <a:pPr>
              <a:buSzPct val="150000"/>
              <a:buBlip>
                <a:blip r:embed="rId3"/>
              </a:buBlip>
            </a:pPr>
            <a:r>
              <a:rPr lang="en-US" dirty="0">
                <a:latin typeface="Comic Sans MS" pitchFamily="66" charset="0"/>
              </a:rPr>
              <a:t>Application Overview</a:t>
            </a:r>
          </a:p>
          <a:p>
            <a:pPr>
              <a:buSzPct val="150000"/>
              <a:buBlip>
                <a:blip r:embed="rId3"/>
              </a:buBlip>
            </a:pPr>
            <a:r>
              <a:rPr lang="en-US" dirty="0">
                <a:latin typeface="Comic Sans MS" pitchFamily="66" charset="0"/>
              </a:rPr>
              <a:t>Use </a:t>
            </a:r>
            <a:r>
              <a:rPr lang="en-US">
                <a:latin typeface="Comic Sans MS" pitchFamily="66" charset="0"/>
              </a:rPr>
              <a:t>Case Diagram</a:t>
            </a:r>
            <a:endParaRPr lang="en-US" dirty="0">
              <a:latin typeface="Comic Sans MS" pitchFamily="66" charset="0"/>
            </a:endParaRPr>
          </a:p>
          <a:p>
            <a:pPr>
              <a:buSzPct val="150000"/>
              <a:buBlip>
                <a:blip r:embed="rId3"/>
              </a:buBlip>
            </a:pPr>
            <a:endParaRPr lang="en-US" dirty="0">
              <a:latin typeface="Comic Sans MS" pitchFamily="66" charset="0"/>
            </a:endParaRPr>
          </a:p>
          <a:p>
            <a:pPr>
              <a:buSzPct val="150000"/>
              <a:buBlip>
                <a:blip r:embed="rId3"/>
              </a:buBlip>
            </a:pPr>
            <a:r>
              <a:rPr lang="en-US" dirty="0">
                <a:latin typeface="Comic Sans MS" pitchFamily="66" charset="0"/>
              </a:rPr>
              <a:t>Data Flow Diagram (Level 0)</a:t>
            </a:r>
          </a:p>
          <a:p>
            <a:pPr>
              <a:buSzPct val="150000"/>
              <a:buBlip>
                <a:blip r:embed="rId3"/>
              </a:buBlip>
            </a:pPr>
            <a:r>
              <a:rPr lang="en-US" dirty="0">
                <a:latin typeface="Comic Sans MS" pitchFamily="66" charset="0"/>
              </a:rPr>
              <a:t>Data Flow Diagram (Level 1)</a:t>
            </a:r>
          </a:p>
          <a:p>
            <a:pPr>
              <a:buSzPct val="150000"/>
              <a:buBlip>
                <a:blip r:embed="rId3"/>
              </a:buBlip>
            </a:pPr>
            <a:r>
              <a:rPr lang="en-US" dirty="0">
                <a:latin typeface="Comic Sans MS" pitchFamily="66" charset="0"/>
              </a:rPr>
              <a:t>Table Structures</a:t>
            </a:r>
          </a:p>
          <a:p>
            <a:pPr>
              <a:buSzPct val="150000"/>
              <a:buBlip>
                <a:blip r:embed="rId3"/>
              </a:buBlip>
            </a:pPr>
            <a:r>
              <a:rPr lang="en-US" dirty="0">
                <a:latin typeface="Comic Sans MS" pitchFamily="66" charset="0"/>
              </a:rPr>
              <a:t>Screenshots</a:t>
            </a:r>
          </a:p>
          <a:p>
            <a:pPr marL="0" indent="0">
              <a:buSzPct val="150000"/>
              <a:buNone/>
            </a:pPr>
            <a:endParaRPr lang="en-US" dirty="0">
              <a:effectLst>
                <a:outerShdw blurRad="38100" dist="38100" dir="2700000" algn="tl">
                  <a:srgbClr val="000000">
                    <a:alpha val="43137"/>
                  </a:srgbClr>
                </a:outerShdw>
              </a:effectLst>
              <a:latin typeface="Comic Sans MS" pitchFamily="66" charset="0"/>
            </a:endParaRPr>
          </a:p>
          <a:p>
            <a:endParaRPr lang="en-US" dirty="0"/>
          </a:p>
        </p:txBody>
      </p:sp>
    </p:spTree>
    <p:extLst>
      <p:ext uri="{BB962C8B-B14F-4D97-AF65-F5344CB8AC3E}">
        <p14:creationId xmlns:p14="http://schemas.microsoft.com/office/powerpoint/2010/main" val="117337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AC6B34B9-B229-48CC-A670-8D4A98437BA6}"/>
              </a:ext>
            </a:extLst>
          </p:cNvPr>
          <p:cNvSpPr>
            <a:spLocks noGrp="1"/>
          </p:cNvSpPr>
          <p:nvPr>
            <p:ph idx="1"/>
          </p:nvPr>
        </p:nvSpPr>
        <p:spPr>
          <a:xfrm>
            <a:off x="838200" y="1825624"/>
            <a:ext cx="10515600" cy="4833793"/>
          </a:xfrm>
        </p:spPr>
        <p:txBody>
          <a:bodyPr>
            <a:normAutofit fontScale="92500" lnSpcReduction="10000"/>
          </a:bodyPr>
          <a:lstStyle/>
          <a:p>
            <a:pPr>
              <a:buNone/>
            </a:pPr>
            <a:r>
              <a:rPr lang="en-US" b="1" dirty="0">
                <a:solidFill>
                  <a:schemeClr val="bg2">
                    <a:lumMod val="10000"/>
                  </a:schemeClr>
                </a:solidFill>
                <a:latin typeface="Calibri Light" panose="020F0302020204030204" pitchFamily="34" charset="0"/>
                <a:cs typeface="Calibri Light" panose="020F0302020204030204" pitchFamily="34" charset="0"/>
              </a:rPr>
              <a:t>This Project “Pharmacy Management System” is a solution to Pharmacy Organizations to take the orders from its distributors who are geographically distributed. </a:t>
            </a:r>
          </a:p>
          <a:p>
            <a:pPr>
              <a:buNone/>
            </a:pPr>
            <a:endParaRPr lang="en-US" b="1" dirty="0">
              <a:solidFill>
                <a:schemeClr val="bg2">
                  <a:lumMod val="10000"/>
                </a:schemeClr>
              </a:solidFill>
              <a:latin typeface="Calibri Light" panose="020F0302020204030204" pitchFamily="34" charset="0"/>
              <a:cs typeface="Calibri Light" panose="020F0302020204030204" pitchFamily="34" charset="0"/>
            </a:endParaRPr>
          </a:p>
          <a:p>
            <a:pPr>
              <a:buNone/>
            </a:pPr>
            <a:r>
              <a:rPr lang="en-US" b="1" dirty="0">
                <a:solidFill>
                  <a:schemeClr val="bg2">
                    <a:lumMod val="10000"/>
                  </a:schemeClr>
                </a:solidFill>
                <a:latin typeface="Calibri Light" panose="020F0302020204030204" pitchFamily="34" charset="0"/>
                <a:cs typeface="Calibri Light" panose="020F0302020204030204" pitchFamily="34" charset="0"/>
              </a:rPr>
              <a:t>This system is a complete web based application for managing a pharmacy organization’s entire operation. </a:t>
            </a:r>
          </a:p>
          <a:p>
            <a:pPr>
              <a:buNone/>
            </a:pPr>
            <a:endParaRPr lang="en-US" b="1" dirty="0">
              <a:solidFill>
                <a:schemeClr val="bg2">
                  <a:lumMod val="10000"/>
                </a:schemeClr>
              </a:solidFill>
              <a:latin typeface="Calibri Light" panose="020F0302020204030204" pitchFamily="34" charset="0"/>
              <a:cs typeface="Calibri Light" panose="020F0302020204030204" pitchFamily="34" charset="0"/>
            </a:endParaRPr>
          </a:p>
          <a:p>
            <a:pPr>
              <a:buNone/>
            </a:pPr>
            <a:r>
              <a:rPr lang="en-US" b="1" dirty="0">
                <a:solidFill>
                  <a:schemeClr val="bg2">
                    <a:lumMod val="10000"/>
                  </a:schemeClr>
                </a:solidFill>
                <a:latin typeface="Calibri Light" panose="020F0302020204030204" pitchFamily="34" charset="0"/>
                <a:cs typeface="Calibri Light" panose="020F0302020204030204" pitchFamily="34" charset="0"/>
              </a:rPr>
              <a:t>No need to own any computer for this specific ordering of products, it just requires user to register with the system. </a:t>
            </a:r>
          </a:p>
          <a:p>
            <a:pPr>
              <a:buNone/>
            </a:pPr>
            <a:endParaRPr lang="en-US" b="1" dirty="0">
              <a:solidFill>
                <a:schemeClr val="bg2">
                  <a:lumMod val="10000"/>
                </a:schemeClr>
              </a:solidFill>
              <a:latin typeface="Calibri Light" panose="020F0302020204030204" pitchFamily="34" charset="0"/>
              <a:cs typeface="Calibri Light" panose="020F0302020204030204" pitchFamily="34" charset="0"/>
            </a:endParaRPr>
          </a:p>
          <a:p>
            <a:pPr>
              <a:buNone/>
            </a:pPr>
            <a:r>
              <a:rPr lang="en-US" b="1" dirty="0">
                <a:solidFill>
                  <a:schemeClr val="bg2">
                    <a:lumMod val="10000"/>
                  </a:schemeClr>
                </a:solidFill>
                <a:latin typeface="Calibri Light" panose="020F0302020204030204" pitchFamily="34" charset="0"/>
                <a:cs typeface="Calibri Light" panose="020F0302020204030204" pitchFamily="34" charset="0"/>
              </a:rPr>
              <a:t>It provides easy to use and user friendly interface for the user. The user, vendor can access the system at any time, because it’s 24-hour availability. </a:t>
            </a:r>
          </a:p>
          <a:p>
            <a:endParaRPr lang="en-US" dirty="0"/>
          </a:p>
        </p:txBody>
      </p:sp>
    </p:spTree>
    <p:extLst>
      <p:ext uri="{BB962C8B-B14F-4D97-AF65-F5344CB8AC3E}">
        <p14:creationId xmlns:p14="http://schemas.microsoft.com/office/powerpoint/2010/main" val="3087897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Aim and objectives</a:t>
            </a:r>
          </a:p>
        </p:txBody>
      </p:sp>
      <p:sp>
        <p:nvSpPr>
          <p:cNvPr id="3" name="Content Placeholder 2">
            <a:extLst>
              <a:ext uri="{FF2B5EF4-FFF2-40B4-BE49-F238E27FC236}">
                <a16:creationId xmlns:a16="http://schemas.microsoft.com/office/drawing/2014/main" id="{AC6B34B9-B229-48CC-A670-8D4A98437BA6}"/>
              </a:ext>
            </a:extLst>
          </p:cNvPr>
          <p:cNvSpPr>
            <a:spLocks noGrp="1"/>
          </p:cNvSpPr>
          <p:nvPr>
            <p:ph idx="1"/>
          </p:nvPr>
        </p:nvSpPr>
        <p:spPr>
          <a:xfrm>
            <a:off x="838200" y="1825624"/>
            <a:ext cx="10515600" cy="4833793"/>
          </a:xfrm>
        </p:spPr>
        <p:txBody>
          <a:bodyPr>
            <a:normAutofit/>
          </a:bodyPr>
          <a:lstStyle/>
          <a:p>
            <a:pPr lvl="0"/>
            <a:r>
              <a:rPr lang="en-IN" u="sng" dirty="0">
                <a:effectLst>
                  <a:outerShdw blurRad="38100" dist="25400" dir="5400000" algn="ctr">
                    <a:srgbClr val="6E747A">
                      <a:alpha val="43000"/>
                    </a:srgbClr>
                  </a:outerShdw>
                </a:effectLst>
              </a:rPr>
              <a:t>Purpose of this document</a:t>
            </a:r>
            <a:endParaRPr lang="en-IN" u="sng" dirty="0"/>
          </a:p>
          <a:p>
            <a:r>
              <a:rPr lang="en-IN" dirty="0"/>
              <a:t>The purpose of this Pharmacy Management System project is to improve the maintenance and manipulation of the drugs in the medicals. The pharmacy management system will be used to minimize the time and resource by maintaining the details of the drug systemically so that the data can be used in possible quickest time. While the resource which is minimized are workforce, money, papers, etc. The system is user-friendly and will help the pharmacist. This Pharmacy Management System will reduce the burden on pharmacist and will make the system efficient by providing the more accurate details about drugs in the medical.</a:t>
            </a:r>
            <a:r>
              <a:rPr lang="en-IN" b="1" i="1" dirty="0"/>
              <a:t> </a:t>
            </a:r>
            <a:endParaRPr lang="en-IN" dirty="0"/>
          </a:p>
          <a:p>
            <a:endParaRPr lang="en-US" dirty="0"/>
          </a:p>
        </p:txBody>
      </p:sp>
    </p:spTree>
    <p:extLst>
      <p:ext uri="{BB962C8B-B14F-4D97-AF65-F5344CB8AC3E}">
        <p14:creationId xmlns:p14="http://schemas.microsoft.com/office/powerpoint/2010/main" val="651163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IN" b="1" dirty="0"/>
              <a:t>Main Users Of The System:</a:t>
            </a:r>
            <a:r>
              <a:rPr lang="en-IN" dirty="0"/>
              <a:t/>
            </a:r>
            <a:br>
              <a:rPr lang="en-IN" dirty="0"/>
            </a:br>
            <a:endParaRPr lang="en-US" b="1" u="sng"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C6B34B9-B229-48CC-A670-8D4A98437BA6}"/>
              </a:ext>
            </a:extLst>
          </p:cNvPr>
          <p:cNvSpPr>
            <a:spLocks noGrp="1"/>
          </p:cNvSpPr>
          <p:nvPr>
            <p:ph idx="1"/>
          </p:nvPr>
        </p:nvSpPr>
        <p:spPr>
          <a:xfrm>
            <a:off x="838200" y="1825624"/>
            <a:ext cx="10515600" cy="4833793"/>
          </a:xfrm>
        </p:spPr>
        <p:txBody>
          <a:bodyPr>
            <a:normAutofit fontScale="70000" lnSpcReduction="20000"/>
          </a:bodyPr>
          <a:lstStyle/>
          <a:p>
            <a:pPr fontAlgn="base"/>
            <a:r>
              <a:rPr lang="en-IN" dirty="0"/>
              <a:t>1.User</a:t>
            </a:r>
          </a:p>
          <a:p>
            <a:pPr fontAlgn="base"/>
            <a:r>
              <a:rPr lang="en-IN" dirty="0"/>
              <a:t>2.Admin</a:t>
            </a:r>
          </a:p>
          <a:p>
            <a:pPr fontAlgn="base"/>
            <a:r>
              <a:rPr lang="en-IN" dirty="0"/>
              <a:t>3.Vendor</a:t>
            </a:r>
          </a:p>
          <a:p>
            <a:pPr marL="0" indent="0" fontAlgn="base">
              <a:buNone/>
            </a:pPr>
            <a:endParaRPr lang="en-IN" dirty="0"/>
          </a:p>
          <a:p>
            <a:pPr fontAlgn="base"/>
            <a:r>
              <a:rPr lang="en-IN" dirty="0"/>
              <a:t>It is a pharmacy online order application, which allows Customers to </a:t>
            </a:r>
            <a:r>
              <a:rPr lang="en-IN" dirty="0" smtClean="0"/>
              <a:t>login </a:t>
            </a:r>
            <a:r>
              <a:rPr lang="en-IN" dirty="0"/>
              <a:t>themselves on to the system by filling in the </a:t>
            </a:r>
            <a:r>
              <a:rPr lang="en-IN" smtClean="0"/>
              <a:t>correct details </a:t>
            </a:r>
            <a:r>
              <a:rPr lang="en-IN" dirty="0"/>
              <a:t>which will provide them with access to the system. Customers can view the product, view order details, view their product which will provide a brief description of our system. They can view or order medicines and can also check the details of their order.</a:t>
            </a:r>
          </a:p>
          <a:p>
            <a:pPr marL="0" indent="0" fontAlgn="base">
              <a:buNone/>
            </a:pPr>
            <a:endParaRPr lang="en-IN" dirty="0"/>
          </a:p>
          <a:p>
            <a:pPr fontAlgn="base"/>
            <a:r>
              <a:rPr lang="en-IN" dirty="0"/>
              <a:t>Then there’s Admin who can add or remove new vendors, View products of the vendor, can place order to the vendor, check order status of self-order and check the order of user or can modify them . admin can add the user and product as well. Admin has complete access to the system</a:t>
            </a:r>
          </a:p>
          <a:p>
            <a:pPr marL="0" indent="0" fontAlgn="base">
              <a:buNone/>
            </a:pPr>
            <a:r>
              <a:rPr lang="en-IN" dirty="0"/>
              <a:t> </a:t>
            </a:r>
          </a:p>
          <a:p>
            <a:pPr fontAlgn="base"/>
            <a:r>
              <a:rPr lang="en-IN" dirty="0"/>
              <a:t>And lastly the Vendor can register their product on the application. Vendor can update their profile if they need to and can add product in the application, or can update the information of existing product and lastly they can check or update the order status of the admin.</a:t>
            </a:r>
          </a:p>
          <a:p>
            <a:pPr marL="0" indent="0">
              <a:buNone/>
            </a:pPr>
            <a:endParaRPr lang="en-IN" dirty="0"/>
          </a:p>
          <a:p>
            <a:pPr marL="0" lvl="0" indent="0">
              <a:buNone/>
            </a:pPr>
            <a:endParaRPr lang="en-US" dirty="0"/>
          </a:p>
        </p:txBody>
      </p:sp>
    </p:spTree>
    <p:extLst>
      <p:ext uri="{BB962C8B-B14F-4D97-AF65-F5344CB8AC3E}">
        <p14:creationId xmlns:p14="http://schemas.microsoft.com/office/powerpoint/2010/main" val="4150285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p:nvPr>
        </p:nvSpPr>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SYSTEM REQUIREMENTS</a:t>
            </a:r>
          </a:p>
        </p:txBody>
      </p:sp>
      <p:sp>
        <p:nvSpPr>
          <p:cNvPr id="3" name="Content Placeholder 2">
            <a:extLst>
              <a:ext uri="{FF2B5EF4-FFF2-40B4-BE49-F238E27FC236}">
                <a16:creationId xmlns:a16="http://schemas.microsoft.com/office/drawing/2014/main" id="{AC6B34B9-B229-48CC-A670-8D4A98437BA6}"/>
              </a:ext>
            </a:extLst>
          </p:cNvPr>
          <p:cNvSpPr>
            <a:spLocks noGrp="1"/>
          </p:cNvSpPr>
          <p:nvPr>
            <p:ph idx="1"/>
          </p:nvPr>
        </p:nvSpPr>
        <p:spPr/>
        <p:txBody>
          <a:bodyPr>
            <a:normAutofit lnSpcReduction="10000"/>
          </a:bodyPr>
          <a:lstStyle/>
          <a:p>
            <a:pPr>
              <a:buNone/>
            </a:pPr>
            <a:r>
              <a:rPr lang="en-US" sz="3200" b="1" u="sng" dirty="0">
                <a:solidFill>
                  <a:schemeClr val="tx1"/>
                </a:solidFill>
                <a:effectLst>
                  <a:outerShdw blurRad="38100" dist="38100" dir="2700000" algn="tl">
                    <a:srgbClr val="000000">
                      <a:alpha val="43137"/>
                    </a:srgbClr>
                  </a:outerShdw>
                </a:effectLst>
                <a:latin typeface="+mj-lt"/>
              </a:rPr>
              <a:t>System Interface</a:t>
            </a:r>
            <a:endParaRPr lang="en-US" b="1" u="sng" dirty="0">
              <a:effectLst>
                <a:outerShdw blurRad="38100" dist="38100" dir="2700000" algn="tl">
                  <a:srgbClr val="000000">
                    <a:alpha val="43137"/>
                  </a:srgbClr>
                </a:outerShdw>
              </a:effectLst>
              <a:latin typeface="+mj-lt"/>
            </a:endParaRPr>
          </a:p>
          <a:p>
            <a:pPr>
              <a:buNone/>
            </a:pPr>
            <a:r>
              <a:rPr lang="en-US" b="1" dirty="0">
                <a:latin typeface="+mj-lt"/>
              </a:rPr>
              <a:t> The software is to be developed in J2EE environment using JSP and JDBC.</a:t>
            </a:r>
          </a:p>
          <a:p>
            <a:pPr>
              <a:buNone/>
            </a:pPr>
            <a:endParaRPr lang="en-US" b="1" dirty="0">
              <a:latin typeface="+mj-lt"/>
            </a:endParaRPr>
          </a:p>
          <a:p>
            <a:pPr>
              <a:buNone/>
            </a:pPr>
            <a:r>
              <a:rPr lang="en-US" sz="3200" b="1" u="sng" dirty="0">
                <a:solidFill>
                  <a:schemeClr val="tx1"/>
                </a:solidFill>
                <a:effectLst>
                  <a:outerShdw blurRad="38100" dist="38100" dir="2700000" algn="tl">
                    <a:srgbClr val="000000">
                      <a:alpha val="43137"/>
                    </a:srgbClr>
                  </a:outerShdw>
                </a:effectLst>
                <a:latin typeface="+mj-lt"/>
              </a:rPr>
              <a:t>User Interface</a:t>
            </a:r>
            <a:endParaRPr lang="en-US" b="1" u="sng" dirty="0">
              <a:effectLst>
                <a:outerShdw blurRad="38100" dist="38100" dir="2700000" algn="tl">
                  <a:srgbClr val="000000">
                    <a:alpha val="43137"/>
                  </a:srgbClr>
                </a:outerShdw>
              </a:effectLst>
              <a:latin typeface="+mj-lt"/>
            </a:endParaRPr>
          </a:p>
          <a:p>
            <a:pPr>
              <a:buNone/>
            </a:pPr>
            <a:r>
              <a:rPr lang="en-US" b="1" dirty="0">
                <a:latin typeface="+mj-lt"/>
              </a:rPr>
              <a:t> User interface is built using HTML/ JSP pages.</a:t>
            </a:r>
          </a:p>
          <a:p>
            <a:pPr>
              <a:buNone/>
            </a:pPr>
            <a:endParaRPr lang="en-US" b="1" dirty="0">
              <a:latin typeface="+mj-lt"/>
            </a:endParaRPr>
          </a:p>
          <a:p>
            <a:pPr>
              <a:buNone/>
            </a:pPr>
            <a:r>
              <a:rPr lang="en-US" b="1" u="sng" dirty="0">
                <a:effectLst>
                  <a:outerShdw blurRad="38100" dist="38100" dir="2700000" algn="tl">
                    <a:srgbClr val="000000">
                      <a:alpha val="43137"/>
                    </a:srgbClr>
                  </a:outerShdw>
                </a:effectLst>
                <a:latin typeface="+mj-lt"/>
              </a:rPr>
              <a:t>Communication Interface</a:t>
            </a:r>
          </a:p>
          <a:p>
            <a:pPr>
              <a:buNone/>
            </a:pPr>
            <a:r>
              <a:rPr lang="en-US" b="1" dirty="0">
                <a:latin typeface="+mj-lt"/>
              </a:rPr>
              <a:t> The communication between the front-end and the back-end is through JDBC.</a:t>
            </a:r>
          </a:p>
          <a:p>
            <a:pPr>
              <a:buNone/>
            </a:pPr>
            <a:endParaRPr lang="en-US" dirty="0">
              <a:latin typeface="Comic Sans MS" pitchFamily="66" charset="0"/>
            </a:endParaRPr>
          </a:p>
          <a:p>
            <a:endParaRPr lang="en-US" dirty="0"/>
          </a:p>
        </p:txBody>
      </p:sp>
    </p:spTree>
    <p:extLst>
      <p:ext uri="{BB962C8B-B14F-4D97-AF65-F5344CB8AC3E}">
        <p14:creationId xmlns:p14="http://schemas.microsoft.com/office/powerpoint/2010/main" val="124899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idx="4294967295"/>
          </p:nvPr>
        </p:nvSpPr>
        <p:spPr>
          <a:xfrm>
            <a:off x="0" y="365125"/>
            <a:ext cx="10515600" cy="1325563"/>
          </a:xfrm>
        </p:spPr>
        <p:txBody>
          <a:bodyPr/>
          <a:lstStyle/>
          <a:p>
            <a:r>
              <a:rPr lang="en-US" b="1" u="sng" dirty="0">
                <a:solidFill>
                  <a:schemeClr val="accent2">
                    <a:lumMod val="75000"/>
                  </a:schemeClr>
                </a:solidFill>
                <a:effectLst>
                  <a:outerShdw blurRad="38100" dist="38100" dir="2700000" algn="tl">
                    <a:srgbClr val="000000">
                      <a:alpha val="43137"/>
                    </a:srgbClr>
                  </a:outerShdw>
                </a:effectLst>
              </a:rPr>
              <a:t>Hardware Requirement </a:t>
            </a:r>
            <a:r>
              <a:rPr lang="en-US" b="1" u="sng" dirty="0" err="1">
                <a:solidFill>
                  <a:schemeClr val="accent2">
                    <a:lumMod val="75000"/>
                  </a:schemeClr>
                </a:solidFill>
                <a:effectLst>
                  <a:outerShdw blurRad="38100" dist="38100" dir="2700000" algn="tl">
                    <a:srgbClr val="000000">
                      <a:alpha val="43137"/>
                    </a:srgbClr>
                  </a:outerShdw>
                </a:effectLst>
              </a:rPr>
              <a:t>Specifiaction</a:t>
            </a:r>
            <a:endParaRPr lang="en-US" b="1" u="sng" dirty="0">
              <a:solidFill>
                <a:schemeClr val="accent2">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C6B34B9-B229-48CC-A670-8D4A98437BA6}"/>
              </a:ext>
            </a:extLst>
          </p:cNvPr>
          <p:cNvSpPr>
            <a:spLocks noGrp="1"/>
          </p:cNvSpPr>
          <p:nvPr>
            <p:ph idx="4294967295"/>
          </p:nvPr>
        </p:nvSpPr>
        <p:spPr>
          <a:xfrm>
            <a:off x="0" y="1825625"/>
            <a:ext cx="10515600" cy="4351338"/>
          </a:xfrm>
        </p:spPr>
        <p:txBody>
          <a:bodyPr/>
          <a:lstStyle/>
          <a:p>
            <a:pPr algn="ctr" hangingPunct="0">
              <a:buNone/>
            </a:pPr>
            <a:r>
              <a:rPr lang="en-US" u="sng"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For Server System</a:t>
            </a:r>
          </a:p>
          <a:p>
            <a:pPr algn="ctr" hangingPunct="0">
              <a:buNone/>
            </a:pPr>
            <a:r>
              <a:rPr lang="en-US" dirty="0">
                <a:latin typeface="Calibri Light" panose="020F0302020204030204" pitchFamily="34" charset="0"/>
                <a:cs typeface="Calibri Light" panose="020F0302020204030204" pitchFamily="34" charset="0"/>
              </a:rPr>
              <a:t>Pentium IV or above</a:t>
            </a:r>
          </a:p>
          <a:p>
            <a:pPr algn="ctr" hangingPunct="0">
              <a:buNone/>
            </a:pPr>
            <a:r>
              <a:rPr lang="en-US" dirty="0">
                <a:latin typeface="Calibri Light" panose="020F0302020204030204" pitchFamily="34" charset="0"/>
                <a:cs typeface="Calibri Light" panose="020F0302020204030204" pitchFamily="34" charset="0"/>
              </a:rPr>
              <a:t> 1GB RAM </a:t>
            </a:r>
          </a:p>
          <a:p>
            <a:pPr algn="ctr" hangingPunct="0">
              <a:buNone/>
            </a:pPr>
            <a:r>
              <a:rPr lang="en-US" dirty="0">
                <a:latin typeface="Calibri Light" panose="020F0302020204030204" pitchFamily="34" charset="0"/>
                <a:cs typeface="Calibri Light" panose="020F0302020204030204" pitchFamily="34" charset="0"/>
              </a:rPr>
              <a:t>  160 GB HDD</a:t>
            </a:r>
          </a:p>
          <a:p>
            <a:pPr algn="ctr" hangingPunct="0">
              <a:buNone/>
            </a:pPr>
            <a:r>
              <a:rPr lang="en-US" dirty="0">
                <a:latin typeface="Calibri Light" panose="020F0302020204030204" pitchFamily="34" charset="0"/>
                <a:cs typeface="Calibri Light" panose="020F0302020204030204" pitchFamily="34" charset="0"/>
              </a:rPr>
              <a:t>  Display Unit</a:t>
            </a:r>
          </a:p>
          <a:p>
            <a:pPr algn="ctr" hangingPunct="0">
              <a:buNone/>
            </a:pPr>
            <a:endParaRPr lang="en-US" dirty="0">
              <a:latin typeface="Calibri Light" panose="020F0302020204030204" pitchFamily="34" charset="0"/>
              <a:cs typeface="Calibri Light" panose="020F0302020204030204" pitchFamily="34" charset="0"/>
            </a:endParaRPr>
          </a:p>
          <a:p>
            <a:pPr algn="ctr" hangingPunct="0">
              <a:buNone/>
            </a:pPr>
            <a:r>
              <a:rPr lang="en-US" u="sng" dirty="0">
                <a:effectLst>
                  <a:outerShdw blurRad="38100" dist="38100" dir="2700000" algn="tl">
                    <a:srgbClr val="000000">
                      <a:alpha val="43137"/>
                    </a:srgbClr>
                  </a:outerShdw>
                </a:effectLst>
                <a:latin typeface="Calibri Light" panose="020F0302020204030204" pitchFamily="34" charset="0"/>
                <a:cs typeface="Calibri Light" panose="020F0302020204030204" pitchFamily="34" charset="0"/>
              </a:rPr>
              <a:t>For Client System</a:t>
            </a:r>
          </a:p>
          <a:p>
            <a:pPr algn="ctr" hangingPunct="0">
              <a:buNone/>
            </a:pPr>
            <a:r>
              <a:rPr lang="en-US" dirty="0">
                <a:latin typeface="Calibri Light" panose="020F0302020204030204" pitchFamily="34" charset="0"/>
                <a:cs typeface="Calibri Light" panose="020F0302020204030204" pitchFamily="34" charset="0"/>
              </a:rPr>
              <a:t> Pentium IV or above</a:t>
            </a:r>
          </a:p>
          <a:p>
            <a:endParaRPr lang="en-US" dirty="0"/>
          </a:p>
        </p:txBody>
      </p:sp>
    </p:spTree>
    <p:extLst>
      <p:ext uri="{BB962C8B-B14F-4D97-AF65-F5344CB8AC3E}">
        <p14:creationId xmlns:p14="http://schemas.microsoft.com/office/powerpoint/2010/main" val="359239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3A73-3E22-44AE-8EE1-8AFBC1E0F96C}"/>
              </a:ext>
            </a:extLst>
          </p:cNvPr>
          <p:cNvSpPr>
            <a:spLocks noGrp="1"/>
          </p:cNvSpPr>
          <p:nvPr>
            <p:ph type="title" idx="4294967295"/>
          </p:nvPr>
        </p:nvSpPr>
        <p:spPr>
          <a:xfrm>
            <a:off x="0" y="365125"/>
            <a:ext cx="10515600" cy="1325563"/>
          </a:xfrm>
        </p:spPr>
        <p:txBody>
          <a:bodyPr/>
          <a:lstStyle/>
          <a:p>
            <a:pPr algn="ctr"/>
            <a:r>
              <a:rPr lang="en-US" b="1" u="sng" dirty="0">
                <a:solidFill>
                  <a:schemeClr val="accent2">
                    <a:lumMod val="75000"/>
                  </a:schemeClr>
                </a:solidFill>
                <a:effectLst>
                  <a:outerShdw blurRad="38100" dist="38100" dir="2700000" algn="tl">
                    <a:srgbClr val="000000">
                      <a:alpha val="43137"/>
                    </a:srgbClr>
                  </a:outerShdw>
                </a:effectLst>
              </a:rPr>
              <a:t>APPLICATION OVERVIEW</a:t>
            </a:r>
          </a:p>
        </p:txBody>
      </p:sp>
      <p:graphicFrame>
        <p:nvGraphicFramePr>
          <p:cNvPr id="4" name="Content Placeholder 4">
            <a:extLst>
              <a:ext uri="{FF2B5EF4-FFF2-40B4-BE49-F238E27FC236}">
                <a16:creationId xmlns:a16="http://schemas.microsoft.com/office/drawing/2014/main" id="{D991DF51-45D4-419E-983C-98F5A5F2DC90}"/>
              </a:ext>
            </a:extLst>
          </p:cNvPr>
          <p:cNvGraphicFramePr>
            <a:graphicFrameLocks noGrp="1"/>
          </p:cNvGraphicFramePr>
          <p:nvPr>
            <p:ph idx="4294967295"/>
            <p:extLst>
              <p:ext uri="{D42A27DB-BD31-4B8C-83A1-F6EECF244321}">
                <p14:modId xmlns:p14="http://schemas.microsoft.com/office/powerpoint/2010/main" val="2260742090"/>
              </p:ext>
            </p:extLst>
          </p:nvPr>
        </p:nvGraphicFramePr>
        <p:xfrm>
          <a:off x="1355725" y="1825625"/>
          <a:ext cx="10836275" cy="4797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7378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615</Words>
  <Application>Microsoft Office PowerPoint</Application>
  <PresentationFormat>Widescreen</PresentationFormat>
  <Paragraphs>81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Calibri Light</vt:lpstr>
      <vt:lpstr>Comic Sans MS</vt:lpstr>
      <vt:lpstr>Office Theme</vt:lpstr>
      <vt:lpstr>PowerPoint Presentation</vt:lpstr>
      <vt:lpstr>PROJECT SYNOPSIS SUBMITTED BY:</vt:lpstr>
      <vt:lpstr>OVERVIEW</vt:lpstr>
      <vt:lpstr>Introduction</vt:lpstr>
      <vt:lpstr>Aim and objectives</vt:lpstr>
      <vt:lpstr>Main Users Of The System: </vt:lpstr>
      <vt:lpstr>SYSTEM REQUIREMENTS</vt:lpstr>
      <vt:lpstr>Hardware Requirement Specifiaction</vt:lpstr>
      <vt:lpstr>APPLICATION OVERVIEW</vt:lpstr>
      <vt:lpstr>USE CASE DIAGRAM</vt:lpstr>
      <vt:lpstr>TABLE STRUCTURES</vt:lpstr>
      <vt:lpstr>TABLE STRUCTURES</vt:lpstr>
      <vt:lpstr>TABLE STRUCTURES</vt:lpstr>
      <vt:lpstr>TABLE STRUCTURES</vt:lpstr>
      <vt:lpstr>TABLE STRUCTURES</vt:lpstr>
      <vt:lpstr>DATA FLOW DIAGRAM(LEVEL 0)</vt:lpstr>
      <vt:lpstr>DATA FLOW DIAGRAM(LEVEL 1) VENDOR</vt:lpstr>
      <vt:lpstr>DATA FLOW DIAGRAM(LEVEL 1) ADMIN</vt:lpstr>
      <vt:lpstr>DATA FLOW DIAGRAM (LEVEL 1)  USER</vt:lpstr>
      <vt:lpstr>PowerPoint Presentation</vt:lpstr>
      <vt:lpstr>INDEX</vt:lpstr>
      <vt:lpstr>Admin Login </vt:lpstr>
      <vt:lpstr>Admin Home </vt:lpstr>
      <vt:lpstr>Admin Adds Product to His Cart </vt:lpstr>
      <vt:lpstr>Admin Check order status</vt:lpstr>
      <vt:lpstr>View Admin Product</vt:lpstr>
      <vt:lpstr>View Customer product</vt:lpstr>
      <vt:lpstr>View own Customer order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 Mukherjee</dc:creator>
  <cp:lastModifiedBy>Rahul</cp:lastModifiedBy>
  <cp:revision>36</cp:revision>
  <dcterms:created xsi:type="dcterms:W3CDTF">2022-07-06T07:21:11Z</dcterms:created>
  <dcterms:modified xsi:type="dcterms:W3CDTF">2022-07-20T07:53:31Z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644667</vt:lpwstr>
  </property>
  <property fmtid="{D5CDD505-2E9C-101B-9397-08002B2CF9AE}" pid="3" name="NXPowerLiteSettings">
    <vt:lpwstr>F7000400038000</vt:lpwstr>
  </property>
  <property fmtid="{D5CDD505-2E9C-101B-9397-08002B2CF9AE}" pid="4" name="NXPowerLiteVersion">
    <vt:lpwstr>S9.1.4</vt:lpwstr>
  </property>
</Properties>
</file>