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1BB"/>
    <a:srgbClr val="A0B1C1"/>
    <a:srgbClr val="B2C89E"/>
    <a:srgbClr val="788691"/>
    <a:srgbClr val="CCD0D8"/>
    <a:srgbClr val="CC777D"/>
    <a:srgbClr val="63717C"/>
    <a:srgbClr val="F3F4F8"/>
    <a:srgbClr val="EFF1F6"/>
    <a:srgbClr val="383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90"/>
    <p:restoredTop sz="94602"/>
  </p:normalViewPr>
  <p:slideViewPr>
    <p:cSldViewPr snapToGrid="0" snapToObjects="1">
      <p:cViewPr>
        <p:scale>
          <a:sx n="80" d="100"/>
          <a:sy n="80" d="100"/>
        </p:scale>
        <p:origin x="2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877C-29B4-1C4D-BC01-74F18F93707B}" type="datetimeFigureOut">
              <a:rPr lang="en-US" smtClean="0"/>
              <a:t>7/3/15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B469C-9F7C-E846-A2B9-FBDCFB72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B469C-9F7C-E846-A2B9-FBDCFB722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61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9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1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036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0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1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9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377755" cy="4268965"/>
          </a:xfrm>
        </p:spPr>
        <p:txBody>
          <a:bodyPr>
            <a:normAutofit/>
          </a:bodyPr>
          <a:lstStyle/>
          <a:p>
            <a:r>
              <a:rPr lang="en-US" sz="8000" b="1" i="0" cap="none" dirty="0" smtClean="0">
                <a:solidFill>
                  <a:srgbClr val="F0D49C"/>
                </a:solidFill>
                <a:latin typeface="Lato" charset="0"/>
                <a:ea typeface="Lato" charset="0"/>
                <a:cs typeface="Lato" charset="0"/>
              </a:rPr>
              <a:t>C</a:t>
            </a:r>
            <a:r>
              <a:rPr lang="en-US" sz="8000" b="1" i="0" cap="none" dirty="0" smtClean="0">
                <a:solidFill>
                  <a:srgbClr val="CC777D"/>
                </a:solidFill>
                <a:latin typeface="Lato" charset="0"/>
                <a:ea typeface="Lato" charset="0"/>
                <a:cs typeface="Lato" charset="0"/>
              </a:rPr>
              <a:t>o</a:t>
            </a:r>
            <a:r>
              <a:rPr lang="en-US" sz="8000" b="1" i="0" cap="none" dirty="0" smtClean="0">
                <a:solidFill>
                  <a:srgbClr val="B2C89E"/>
                </a:solidFill>
                <a:latin typeface="Lato" charset="0"/>
                <a:ea typeface="Lato" charset="0"/>
                <a:cs typeface="Lato" charset="0"/>
              </a:rPr>
              <a:t>l</a:t>
            </a:r>
            <a:r>
              <a:rPr lang="en-US" sz="8000" b="1" i="0" cap="none" dirty="0" smtClean="0">
                <a:solidFill>
                  <a:srgbClr val="C2A1BB"/>
                </a:solidFill>
                <a:latin typeface="Lato" charset="0"/>
                <a:ea typeface="Lato" charset="0"/>
                <a:cs typeface="Lato" charset="0"/>
              </a:rPr>
              <a:t>o</a:t>
            </a:r>
            <a:r>
              <a:rPr lang="en-US" sz="8000" b="1" i="0" cap="none" dirty="0" smtClean="0">
                <a:solidFill>
                  <a:srgbClr val="A6C2C1"/>
                </a:solidFill>
                <a:latin typeface="Lato" charset="0"/>
                <a:ea typeface="Lato" charset="0"/>
                <a:cs typeface="Lato" charset="0"/>
              </a:rPr>
              <a:t>r</a:t>
            </a:r>
            <a:r>
              <a:rPr lang="en-US" sz="8000" b="1" i="0" cap="none" dirty="0" smtClean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8000" b="1" i="0" cap="none" dirty="0" smtClean="0">
                <a:solidFill>
                  <a:srgbClr val="CCD0D8"/>
                </a:solidFill>
                <a:latin typeface="Lato" charset="0"/>
                <a:ea typeface="Lato" charset="0"/>
                <a:cs typeface="Lato" charset="0"/>
              </a:rPr>
              <a:t>Memory</a:t>
            </a:r>
            <a:br>
              <a:rPr lang="en-US" sz="8000" b="1" i="0" cap="none" dirty="0" smtClean="0">
                <a:solidFill>
                  <a:srgbClr val="CCD0D8"/>
                </a:solidFill>
                <a:latin typeface="Lato" charset="0"/>
                <a:ea typeface="Lato" charset="0"/>
                <a:cs typeface="Lato" charset="0"/>
              </a:rPr>
            </a:br>
            <a:endParaRPr lang="en-US" sz="8000" b="1" i="0" cap="none" dirty="0">
              <a:solidFill>
                <a:srgbClr val="CCD0D8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a card based puzzle game</a:t>
            </a:r>
            <a:endParaRPr lang="en-US" sz="3000" dirty="0">
              <a:solidFill>
                <a:srgbClr val="A0B1C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7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7377755" cy="1166770"/>
          </a:xfrm>
        </p:spPr>
        <p:txBody>
          <a:bodyPr>
            <a:normAutofit/>
          </a:bodyPr>
          <a:lstStyle/>
          <a:p>
            <a:r>
              <a:rPr lang="en-US" sz="8000" b="1" i="0" cap="none" smtClean="0">
                <a:solidFill>
                  <a:srgbClr val="F3F4F8"/>
                </a:solidFill>
                <a:latin typeface="Lato" charset="0"/>
                <a:ea typeface="Lato" charset="0"/>
                <a:cs typeface="Lato" charset="0"/>
              </a:rPr>
              <a:t>Thank </a:t>
            </a:r>
            <a:r>
              <a:rPr lang="en-US" sz="8000" b="1" i="0" cap="none" smtClean="0">
                <a:solidFill>
                  <a:srgbClr val="F3F4F8"/>
                </a:solidFill>
                <a:latin typeface="Lato" charset="0"/>
                <a:ea typeface="Lato" charset="0"/>
                <a:cs typeface="Lato" charset="0"/>
              </a:rPr>
              <a:t>you</a:t>
            </a:r>
            <a:endParaRPr lang="en-US" sz="2000" cap="none" dirty="0">
              <a:solidFill>
                <a:srgbClr val="F3F4F8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4498848"/>
            <a:ext cx="7034362" cy="1745432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members:</a:t>
            </a:r>
          </a:p>
          <a:p>
            <a:pPr lvl="0"/>
            <a:r>
              <a:rPr lang="is-IS" sz="3000" dirty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Janssen Marwin </a:t>
            </a:r>
            <a:r>
              <a:rPr lang="is-IS" sz="3000" dirty="0" smtClean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Go	</a:t>
            </a:r>
            <a:r>
              <a:rPr lang="is-IS" sz="3000" i="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3035150696</a:t>
            </a:r>
            <a:endParaRPr lang="is-IS" sz="3000" i="0" dirty="0">
              <a:solidFill>
                <a:srgbClr val="B2C89E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lvl="0"/>
            <a:r>
              <a:rPr lang="is-IS" sz="3000" dirty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Rahul </a:t>
            </a:r>
            <a:r>
              <a:rPr lang="is-IS" sz="3000" dirty="0" smtClean="0">
                <a:solidFill>
                  <a:srgbClr val="F0D49C"/>
                </a:solidFill>
                <a:latin typeface="Lato Light" charset="0"/>
                <a:ea typeface="Lato Light" charset="0"/>
                <a:cs typeface="Lato Light" charset="0"/>
              </a:rPr>
              <a:t>Kumar Thakur</a:t>
            </a:r>
            <a:r>
              <a:rPr lang="is-IS" sz="300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is-IS" sz="3000" i="0" dirty="0" smtClean="0">
                <a:solidFill>
                  <a:srgbClr val="B2C89E"/>
                </a:solidFill>
                <a:latin typeface="Lato Light" charset="0"/>
                <a:ea typeface="Lato Light" charset="0"/>
                <a:cs typeface="Lato Light" charset="0"/>
              </a:rPr>
              <a:t>2013854618</a:t>
            </a:r>
            <a:endParaRPr lang="en-US" sz="3000" i="0" dirty="0">
              <a:solidFill>
                <a:srgbClr val="B2C89E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90" y="6298841"/>
            <a:ext cx="417374" cy="4190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67654" y="6308448"/>
            <a:ext cx="352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2A1BB"/>
                </a:solidFill>
                <a:latin typeface="Lato Light" charset="0"/>
                <a:ea typeface="Lato Light" charset="0"/>
                <a:cs typeface="Lato Light" charset="0"/>
              </a:rPr>
              <a:t>github.com/</a:t>
            </a:r>
            <a:r>
              <a:rPr lang="en-US" i="1" dirty="0" err="1">
                <a:solidFill>
                  <a:srgbClr val="C2A1BB"/>
                </a:solidFill>
                <a:latin typeface="Lato Light" charset="0"/>
                <a:ea typeface="Lato Light" charset="0"/>
                <a:cs typeface="Lato Light" charset="0"/>
              </a:rPr>
              <a:t>rahul-rkt</a:t>
            </a:r>
            <a:r>
              <a:rPr lang="en-US" i="1" dirty="0">
                <a:solidFill>
                  <a:srgbClr val="C2A1BB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i="1" dirty="0" err="1">
                <a:solidFill>
                  <a:srgbClr val="C2A1BB"/>
                </a:solidFill>
                <a:latin typeface="Lato Light" charset="0"/>
                <a:ea typeface="Lato Light" charset="0"/>
                <a:cs typeface="Lato Light" charset="0"/>
              </a:rPr>
              <a:t>ColorMemory</a:t>
            </a:r>
            <a:endParaRPr lang="en-US" i="1" dirty="0">
              <a:solidFill>
                <a:srgbClr val="C2A1BB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Goals &amp; Targets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Given the strict timeline, we had to come up with a set of goals which we wish to achieve through this project.</a:t>
            </a:r>
          </a:p>
          <a:p>
            <a:pPr algn="l"/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Game Genre: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Card based puzzle game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Game Objective: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Match all the card pairs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dirty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Development Objectives</a:t>
            </a: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: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Minimalistic UI/UX</a:t>
            </a: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	Simple intuitive gameplay</a:t>
            </a:r>
          </a:p>
          <a:p>
            <a:pPr indent="3143250"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Natural and fluid animations</a:t>
            </a:r>
          </a:p>
          <a:p>
            <a:pPr indent="15875" algn="l">
              <a:buClr>
                <a:srgbClr val="A0B1C1"/>
              </a:buClr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	Unlockable cards and other items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Scoreboard, rewards 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and achievement system</a:t>
            </a:r>
          </a:p>
          <a:p>
            <a:pPr indent="3143250"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Above all, a complete, playable and enjoyable game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5302" y="559679"/>
            <a:ext cx="7227522" cy="784830"/>
          </a:xfrm>
          <a:solidFill>
            <a:srgbClr val="63717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Concept Mockup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84" y="568325"/>
            <a:ext cx="3045679" cy="5656262"/>
          </a:xfrm>
        </p:spPr>
      </p:pic>
      <p:sp>
        <p:nvSpPr>
          <p:cNvPr id="9" name="Title 5"/>
          <p:cNvSpPr txBox="1">
            <a:spLocks/>
          </p:cNvSpPr>
          <p:nvPr/>
        </p:nvSpPr>
        <p:spPr>
          <a:xfrm>
            <a:off x="425303" y="1589649"/>
            <a:ext cx="7227522" cy="34163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This is the first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iteration of the game’s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design and aesthetics. Some pointers about the design process:</a:t>
            </a:r>
          </a:p>
          <a:p>
            <a:pPr algn="l"/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In accordance to the brief,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the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HKU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logo is placed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on the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landing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page itself. The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HKU logo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has been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redrawn with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a wireframe look to fit the minimalism we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are aiming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he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game logo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has been designed to make it both inviting with the use of colours, as well as interesting by introducing asymmetry.</a:t>
            </a:r>
          </a:p>
        </p:txBody>
      </p:sp>
    </p:spTree>
    <p:extLst>
      <p:ext uri="{BB962C8B-B14F-4D97-AF65-F5344CB8AC3E}">
        <p14:creationId xmlns:p14="http://schemas.microsoft.com/office/powerpoint/2010/main" val="11070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Feature List: Design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87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Design Features: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Intuitive Gestures</a:t>
            </a:r>
          </a:p>
          <a:p>
            <a:pPr algn="l">
              <a:buClr>
                <a:srgbClr val="788691"/>
              </a:buClr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3D Card 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flip animations</a:t>
            </a: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Intent and fragment animations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Asset design for multiple devices and screen sizes</a:t>
            </a:r>
          </a:p>
          <a:p>
            <a:pPr algn="l">
              <a:buClr>
                <a:srgbClr val="788691"/>
              </a:buClr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000" dirty="0" smtClean="0">
              <a:solidFill>
                <a:srgbClr val="383F4C"/>
              </a:solidFill>
              <a:latin typeface="Lato" charset="0"/>
              <a:ea typeface="Lato" charset="0"/>
              <a:cs typeface="Lato" charset="0"/>
            </a:endParaRPr>
          </a:p>
          <a:p>
            <a:pPr algn="l">
              <a:buClr>
                <a:srgbClr val="788691"/>
              </a:buClr>
            </a:pPr>
            <a:endParaRPr lang="en-US" sz="2000" dirty="0" smtClean="0">
              <a:solidFill>
                <a:srgbClr val="383F4C"/>
              </a:solidFill>
              <a:latin typeface="Lato" charset="0"/>
              <a:ea typeface="Lato" charset="0"/>
              <a:cs typeface="Lato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Colour Palette: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r>
              <a:rPr lang="en-US" sz="180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The </a:t>
            </a:r>
            <a:r>
              <a:rPr lang="en-US" sz="180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colour palette is inspired from Base16: </a:t>
            </a:r>
            <a:r>
              <a:rPr lang="en-US" sz="180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Ocean by Chris Kempson</a:t>
            </a:r>
            <a:r>
              <a:rPr lang="en-US" sz="180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8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‣</a:t>
            </a:r>
            <a:r>
              <a:rPr lang="en-US" sz="180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chriskempson.github.io</a:t>
            </a:r>
            <a:r>
              <a:rPr lang="en-US" sz="1800" dirty="0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/base16</a:t>
            </a:r>
            <a:r>
              <a:rPr lang="en-US" sz="1800" dirty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/#</a:t>
            </a:r>
            <a:r>
              <a:rPr lang="en-US" sz="1800" dirty="0" smtClean="0">
                <a:solidFill>
                  <a:srgbClr val="A0B1C1"/>
                </a:solidFill>
                <a:latin typeface="Lato Light" charset="0"/>
                <a:ea typeface="Lato Light" charset="0"/>
                <a:cs typeface="Lato Light" charset="0"/>
              </a:rPr>
              <a:t>ocean</a:t>
            </a:r>
            <a:endParaRPr lang="en-US" sz="180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r>
              <a:rPr lang="en-US" sz="180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We plan to make both light and dark versions of the UI with the same colours.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454515"/>
            <a:ext cx="12192000" cy="1434352"/>
            <a:chOff x="0" y="2480609"/>
            <a:chExt cx="12192000" cy="14343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97785"/>
              <a:ext cx="12192000" cy="7171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80609"/>
              <a:ext cx="12192000" cy="717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Feature List: Gameplay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Game </a:t>
            </a:r>
            <a:r>
              <a:rPr lang="en-US" sz="2000" dirty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Features: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Simple and addictive gameplay</a:t>
            </a: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SQLite based scoreboard and configurations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Multiple card packs – Available and Unlockable</a:t>
            </a:r>
          </a:p>
          <a:p>
            <a:pPr algn="l">
              <a:buClr>
                <a:srgbClr val="788691"/>
              </a:buClr>
            </a:pPr>
            <a:endParaRPr lang="en-US" sz="2000" dirty="0" smtClean="0">
              <a:solidFill>
                <a:srgbClr val="383F4C"/>
              </a:solidFill>
              <a:latin typeface="Lato" charset="0"/>
              <a:ea typeface="Lato" charset="0"/>
              <a:cs typeface="Lato" charset="0"/>
            </a:endParaRPr>
          </a:p>
          <a:p>
            <a:pPr algn="l">
              <a:buClr>
                <a:srgbClr val="788691"/>
              </a:buClr>
            </a:pPr>
            <a:r>
              <a:rPr lang="en-US" sz="2000" dirty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			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Rewards feature based on combos which gives coins</a:t>
            </a:r>
          </a:p>
          <a:p>
            <a:pPr algn="l">
              <a:buClr>
                <a:srgbClr val="78869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Different game modes – Normal, Time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Attack and 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Endless </a:t>
            </a:r>
          </a:p>
          <a:p>
            <a:pPr algn="l">
              <a:buClr>
                <a:srgbClr val="78869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Extra </a:t>
            </a:r>
            <a:r>
              <a:rPr lang="en-US" sz="2000" dirty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Features: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Social sign in feature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78869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Google Play integration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788691"/>
              </a:buClr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Technical Specifications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Platform: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Android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Version: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4.1.x 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Jelly Bean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dirty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API: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16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Design Tools: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Adobe Photoshop, Gimp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Development Tools:</a:t>
            </a:r>
            <a:r>
              <a:rPr lang="en-US" sz="2000" dirty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	</a:t>
            </a: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Eclipse ADT, Android Studio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Build </a:t>
            </a:r>
            <a:r>
              <a:rPr lang="en-US" sz="2000" i="0" dirty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Tools: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Travis CI, </a:t>
            </a:r>
            <a:r>
              <a:rPr lang="en-US" sz="2000" i="0" dirty="0" err="1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Gradle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, Maven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Potential Pitfalls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Some of the challenges that we may face:</a:t>
            </a:r>
          </a:p>
          <a:p>
            <a:pPr algn="l"/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Development Device: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Since we do not own android devices, we have to work with</a:t>
            </a:r>
          </a:p>
          <a:p>
            <a:pPr algn="l">
              <a:buClr>
                <a:srgbClr val="A0B1C1"/>
              </a:buClr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	emulators, which can be slow, time consuming and often produces</a:t>
            </a: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unexpected results on actual devices.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Deployment Device: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There are numerous android devices in the marketing of all sizes and</a:t>
            </a:r>
          </a:p>
          <a:p>
            <a:pPr algn="l">
              <a:buClr>
                <a:srgbClr val="A0B1C1"/>
              </a:buClr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	shapes. The aesthetics and performance can vary vastly from device to</a:t>
            </a: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device, and may even be an unpleasant experience  in some.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Platform Dependency:	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We will be using Android API level 16. The current stable version is 22. 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Even thought there are very less such devices with API lower than 16 in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indent="3143250"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the current market, there is still a chance that the user’s device may not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indent="15875"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support the game.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Timeline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Jun 28 – Jul 03:	Concept</a:t>
            </a:r>
          </a:p>
          <a:p>
            <a:pPr algn="l">
              <a:buClr>
                <a:srgbClr val="A0B1C1"/>
              </a:buClr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Mockup design</a:t>
            </a:r>
          </a:p>
          <a:p>
            <a:pPr algn="l">
              <a:buClr>
                <a:srgbClr val="A0B1C1"/>
              </a:buClr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Asset and resource 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c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reation</a:t>
            </a: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Jul 04 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– Jul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17: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Gameplay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Animations and gestures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Scoreboard, awards and achievements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Jul 1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8 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– Jul 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24: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Testing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Unlockable items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l">
              <a:buClr>
                <a:srgbClr val="A0B1C1"/>
              </a:buClr>
            </a:pP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	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Refinements and other extra features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422031" y="1252025"/>
            <a:ext cx="5702322" cy="274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Rahul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Minimalist Designer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Rebellious Programmer	</a:t>
            </a: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 smtClean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Documentation Ninja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6124353" y="1252025"/>
            <a:ext cx="5700728" cy="2745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0" dirty="0" smtClean="0">
                <a:solidFill>
                  <a:srgbClr val="383F4C"/>
                </a:solidFill>
                <a:latin typeface="Lato" charset="0"/>
                <a:ea typeface="Lato" charset="0"/>
                <a:cs typeface="Lato" charset="0"/>
              </a:rPr>
              <a:t>Janssen</a:t>
            </a:r>
          </a:p>
          <a:p>
            <a:pPr algn="l"/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Resident Design Expert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Programming</a:t>
            </a:r>
            <a:r>
              <a:rPr lang="en-US" sz="2000" i="0" dirty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	</a:t>
            </a: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 Guru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 algn="l">
              <a:buClr>
                <a:srgbClr val="A0B1C1"/>
              </a:buClr>
              <a:buFont typeface="Arial" charset="0"/>
              <a:buChar char="•"/>
            </a:pPr>
            <a:r>
              <a:rPr lang="en-US" sz="2000" i="0" dirty="0" smtClean="0">
                <a:solidFill>
                  <a:srgbClr val="383F4C"/>
                </a:solidFill>
                <a:latin typeface="Lato Light" charset="0"/>
                <a:ea typeface="Lato Light" charset="0"/>
                <a:cs typeface="Lato Light" charset="0"/>
              </a:rPr>
              <a:t>Documentation Apprentice</a:t>
            </a:r>
            <a:endParaRPr lang="en-US" sz="2000" i="0" dirty="0">
              <a:solidFill>
                <a:srgbClr val="383F4C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990"/>
            <a:ext cx="12192000" cy="784830"/>
          </a:xfrm>
          <a:solidFill>
            <a:srgbClr val="63717C"/>
          </a:solidFill>
        </p:spPr>
        <p:txBody>
          <a:bodyPr anchor="ctr" anchorCtr="0">
            <a:spAutoFit/>
          </a:bodyPr>
          <a:lstStyle/>
          <a:p>
            <a:pPr algn="l"/>
            <a:r>
              <a:rPr lang="en-US" dirty="0" smtClean="0">
                <a:solidFill>
                  <a:srgbClr val="F3F4F8"/>
                </a:solidFill>
                <a:latin typeface="Lato Light" charset="0"/>
                <a:ea typeface="Lato Light" charset="0"/>
                <a:cs typeface="Lato Light" charset="0"/>
              </a:rPr>
              <a:t>   Responsibilities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22031" y="5534526"/>
            <a:ext cx="11403050" cy="3559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CCD0D8"/>
                </a:solidFill>
                <a:latin typeface="Lato Light" charset="0"/>
                <a:ea typeface="Lato Light" charset="0"/>
                <a:cs typeface="Lato Light" charset="0"/>
              </a:rPr>
              <a:t>We have an unusually creative process of dividing responsibilities, and we are not sure whether it’s quantifiable.</a:t>
            </a:r>
          </a:p>
        </p:txBody>
      </p:sp>
    </p:spTree>
    <p:extLst>
      <p:ext uri="{BB962C8B-B14F-4D97-AF65-F5344CB8AC3E}">
        <p14:creationId xmlns:p14="http://schemas.microsoft.com/office/powerpoint/2010/main" val="16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608</TotalTime>
  <Words>204</Words>
  <Application>Microsoft Macintosh PowerPoint</Application>
  <PresentationFormat>Widescreen</PresentationFormat>
  <Paragraphs>135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Arial</vt:lpstr>
      <vt:lpstr>Century Schoolbook</vt:lpstr>
      <vt:lpstr>Corbel</vt:lpstr>
      <vt:lpstr>Lato</vt:lpstr>
      <vt:lpstr>Lato Light</vt:lpstr>
      <vt:lpstr>Headlines</vt:lpstr>
      <vt:lpstr>Color Memory </vt:lpstr>
      <vt:lpstr>   Goals &amp; Targets</vt:lpstr>
      <vt:lpstr>Concept Mockup</vt:lpstr>
      <vt:lpstr>   Feature List: Design</vt:lpstr>
      <vt:lpstr>   Feature List: Gameplay</vt:lpstr>
      <vt:lpstr>   Technical Specifications</vt:lpstr>
      <vt:lpstr>   Potential Pitfalls</vt:lpstr>
      <vt:lpstr>   Timeline</vt:lpstr>
      <vt:lpstr>   Responsibilities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Memory</dc:title>
  <dc:creator>Rahul Thakur</dc:creator>
  <cp:lastModifiedBy>Rahul Thakur</cp:lastModifiedBy>
  <cp:revision>64</cp:revision>
  <dcterms:created xsi:type="dcterms:W3CDTF">2015-06-27T08:17:14Z</dcterms:created>
  <dcterms:modified xsi:type="dcterms:W3CDTF">2015-07-03T16:00:34Z</dcterms:modified>
</cp:coreProperties>
</file>