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hZ5N/d5VyCk5+psA3PiQGAG4DC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101efddef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3101efddef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101efddef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33101efddef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101efddef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33101efddef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101efddef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33101efddef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101efddef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33101efddef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101efddef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33101efddef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3101efddef_0_4"/>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33101efddef_0_4"/>
          <p:cNvGrpSpPr/>
          <p:nvPr/>
        </p:nvGrpSpPr>
        <p:grpSpPr>
          <a:xfrm>
            <a:off x="830392" y="1588427"/>
            <a:ext cx="745763" cy="61102"/>
            <a:chOff x="4580561" y="2589004"/>
            <a:chExt cx="1064464" cy="25200"/>
          </a:xfrm>
        </p:grpSpPr>
        <p:sp>
          <p:nvSpPr>
            <p:cNvPr id="12" name="Google Shape;12;g33101efddef_0_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33101efddef_0_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33101efddef_0_4"/>
          <p:cNvSpPr txBox="1"/>
          <p:nvPr>
            <p:ph type="ctrTitle"/>
          </p:nvPr>
        </p:nvSpPr>
        <p:spPr>
          <a:xfrm>
            <a:off x="729450" y="1763267"/>
            <a:ext cx="7688100" cy="2219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g33101efddef_0_4"/>
          <p:cNvSpPr txBox="1"/>
          <p:nvPr>
            <p:ph idx="1" type="subTitle"/>
          </p:nvPr>
        </p:nvSpPr>
        <p:spPr>
          <a:xfrm>
            <a:off x="729627" y="4230533"/>
            <a:ext cx="7688100" cy="72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g33101efddef_0_4"/>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g33101efddef_0_65"/>
          <p:cNvSpPr txBox="1"/>
          <p:nvPr>
            <p:ph idx="1" type="body"/>
          </p:nvPr>
        </p:nvSpPr>
        <p:spPr>
          <a:xfrm>
            <a:off x="724950" y="5830068"/>
            <a:ext cx="7697400" cy="614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8" name="Google Shape;78;g33101efddef_0_6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9" name="Shape 79"/>
        <p:cNvGrpSpPr/>
        <p:nvPr/>
      </p:nvGrpSpPr>
      <p:grpSpPr>
        <a:xfrm>
          <a:off x="0" y="0"/>
          <a:ext cx="0" cy="0"/>
          <a:chOff x="0" y="0"/>
          <a:chExt cx="0" cy="0"/>
        </a:xfrm>
      </p:grpSpPr>
      <p:grpSp>
        <p:nvGrpSpPr>
          <p:cNvPr id="80" name="Google Shape;80;g33101efddef_0_68"/>
          <p:cNvGrpSpPr/>
          <p:nvPr/>
        </p:nvGrpSpPr>
        <p:grpSpPr>
          <a:xfrm>
            <a:off x="830392" y="5558926"/>
            <a:ext cx="745763" cy="61102"/>
            <a:chOff x="4580561" y="2589004"/>
            <a:chExt cx="1064464" cy="25200"/>
          </a:xfrm>
        </p:grpSpPr>
        <p:sp>
          <p:nvSpPr>
            <p:cNvPr id="81" name="Google Shape;81;g33101efddef_0_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33101efddef_0_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g33101efddef_0_68"/>
          <p:cNvSpPr txBox="1"/>
          <p:nvPr>
            <p:ph hasCustomPrompt="1" type="title"/>
          </p:nvPr>
        </p:nvSpPr>
        <p:spPr>
          <a:xfrm>
            <a:off x="729450" y="978600"/>
            <a:ext cx="7688400" cy="165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4" name="Google Shape;84;g33101efddef_0_68"/>
          <p:cNvSpPr txBox="1"/>
          <p:nvPr>
            <p:ph idx="1" type="body"/>
          </p:nvPr>
        </p:nvSpPr>
        <p:spPr>
          <a:xfrm>
            <a:off x="729450" y="3030517"/>
            <a:ext cx="7688400" cy="2107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5" name="Google Shape;85;g33101efddef_0_6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g33101efddef_0_7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33101efddef_0_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g33101efddef_0_7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20" name="Google Shape;20;g33101efddef_0_7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33101efddef_0_7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33101efddef_0_7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33101efddef_0_12"/>
          <p:cNvGrpSpPr/>
          <p:nvPr/>
        </p:nvGrpSpPr>
        <p:grpSpPr>
          <a:xfrm>
            <a:off x="830392" y="1588427"/>
            <a:ext cx="745763" cy="61102"/>
            <a:chOff x="4580561" y="2589004"/>
            <a:chExt cx="1064464" cy="25200"/>
          </a:xfrm>
        </p:grpSpPr>
        <p:sp>
          <p:nvSpPr>
            <p:cNvPr id="25" name="Google Shape;25;g33101efddef_0_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33101efddef_0_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g33101efddef_0_12"/>
          <p:cNvSpPr txBox="1"/>
          <p:nvPr>
            <p:ph type="title"/>
          </p:nvPr>
        </p:nvSpPr>
        <p:spPr>
          <a:xfrm>
            <a:off x="729450" y="1763267"/>
            <a:ext cx="7688400" cy="202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 name="Google Shape;28;g33101efddef_0_1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33101efddef_0_1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g33101efddef_0_18"/>
          <p:cNvGrpSpPr/>
          <p:nvPr/>
        </p:nvGrpSpPr>
        <p:grpSpPr>
          <a:xfrm>
            <a:off x="830392" y="1588427"/>
            <a:ext cx="745763" cy="61102"/>
            <a:chOff x="4580561" y="2589004"/>
            <a:chExt cx="1064464" cy="25200"/>
          </a:xfrm>
        </p:grpSpPr>
        <p:sp>
          <p:nvSpPr>
            <p:cNvPr id="32" name="Google Shape;32;g33101efddef_0_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33101efddef_0_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g33101efddef_0_18"/>
          <p:cNvSpPr txBox="1"/>
          <p:nvPr>
            <p:ph type="title"/>
          </p:nvPr>
        </p:nvSpPr>
        <p:spPr>
          <a:xfrm>
            <a:off x="729450" y="1758200"/>
            <a:ext cx="76887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5" name="Google Shape;35;g33101efddef_0_18"/>
          <p:cNvSpPr txBox="1"/>
          <p:nvPr>
            <p:ph idx="1" type="body"/>
          </p:nvPr>
        </p:nvSpPr>
        <p:spPr>
          <a:xfrm>
            <a:off x="729450" y="2771833"/>
            <a:ext cx="76887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 name="Google Shape;36;g33101efddef_0_1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g33101efddef_0_2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g33101efddef_0_26"/>
          <p:cNvGrpSpPr/>
          <p:nvPr/>
        </p:nvGrpSpPr>
        <p:grpSpPr>
          <a:xfrm>
            <a:off x="830392" y="1588427"/>
            <a:ext cx="745763" cy="61102"/>
            <a:chOff x="4580561" y="2589004"/>
            <a:chExt cx="1064464" cy="25200"/>
          </a:xfrm>
        </p:grpSpPr>
        <p:sp>
          <p:nvSpPr>
            <p:cNvPr id="40" name="Google Shape;40;g33101efddef_0_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33101efddef_0_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g33101efddef_0_26"/>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3" name="Google Shape;43;g33101efddef_0_26"/>
          <p:cNvSpPr txBox="1"/>
          <p:nvPr>
            <p:ph idx="1" type="body"/>
          </p:nvPr>
        </p:nvSpPr>
        <p:spPr>
          <a:xfrm>
            <a:off x="729325" y="2771833"/>
            <a:ext cx="37743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 name="Google Shape;44;g33101efddef_0_26"/>
          <p:cNvSpPr txBox="1"/>
          <p:nvPr>
            <p:ph idx="2" type="body"/>
          </p:nvPr>
        </p:nvSpPr>
        <p:spPr>
          <a:xfrm>
            <a:off x="4643604" y="2771833"/>
            <a:ext cx="3774300" cy="30147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g33101efddef_0_2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g33101efddef_0_3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g33101efddef_0_35"/>
          <p:cNvGrpSpPr/>
          <p:nvPr/>
        </p:nvGrpSpPr>
        <p:grpSpPr>
          <a:xfrm>
            <a:off x="830392" y="1588427"/>
            <a:ext cx="745763" cy="61102"/>
            <a:chOff x="4580561" y="2589004"/>
            <a:chExt cx="1064464" cy="25200"/>
          </a:xfrm>
        </p:grpSpPr>
        <p:sp>
          <p:nvSpPr>
            <p:cNvPr id="49" name="Google Shape;49;g33101efddef_0_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33101efddef_0_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33101efddef_0_35"/>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2" name="Google Shape;52;g33101efddef_0_3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g33101efddef_0_42"/>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g33101efddef_0_42"/>
          <p:cNvGrpSpPr/>
          <p:nvPr/>
        </p:nvGrpSpPr>
        <p:grpSpPr>
          <a:xfrm>
            <a:off x="830392" y="1588427"/>
            <a:ext cx="745763" cy="61102"/>
            <a:chOff x="4580561" y="2589004"/>
            <a:chExt cx="1064464" cy="25200"/>
          </a:xfrm>
        </p:grpSpPr>
        <p:sp>
          <p:nvSpPr>
            <p:cNvPr id="56" name="Google Shape;56;g33101efddef_0_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33101efddef_0_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33101efddef_0_42"/>
          <p:cNvSpPr txBox="1"/>
          <p:nvPr>
            <p:ph type="title"/>
          </p:nvPr>
        </p:nvSpPr>
        <p:spPr>
          <a:xfrm>
            <a:off x="730000" y="1758200"/>
            <a:ext cx="3300900" cy="184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9" name="Google Shape;59;g33101efddef_0_42"/>
          <p:cNvSpPr txBox="1"/>
          <p:nvPr>
            <p:ph idx="1" type="body"/>
          </p:nvPr>
        </p:nvSpPr>
        <p:spPr>
          <a:xfrm>
            <a:off x="721225" y="3708967"/>
            <a:ext cx="3300900" cy="2130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g33101efddef_0_4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1" name="Shape 61"/>
        <p:cNvGrpSpPr/>
        <p:nvPr/>
      </p:nvGrpSpPr>
      <p:grpSpPr>
        <a:xfrm>
          <a:off x="0" y="0"/>
          <a:ext cx="0" cy="0"/>
          <a:chOff x="0" y="0"/>
          <a:chExt cx="0" cy="0"/>
        </a:xfrm>
      </p:grpSpPr>
      <p:grpSp>
        <p:nvGrpSpPr>
          <p:cNvPr id="62" name="Google Shape;62;g33101efddef_0_50"/>
          <p:cNvGrpSpPr/>
          <p:nvPr/>
        </p:nvGrpSpPr>
        <p:grpSpPr>
          <a:xfrm>
            <a:off x="830392" y="5558926"/>
            <a:ext cx="745763" cy="61102"/>
            <a:chOff x="4580561" y="2589004"/>
            <a:chExt cx="1064464" cy="25200"/>
          </a:xfrm>
        </p:grpSpPr>
        <p:sp>
          <p:nvSpPr>
            <p:cNvPr id="63" name="Google Shape;63;g33101efddef_0_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33101efddef_0_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g33101efddef_0_50"/>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g33101efddef_0_5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g33101efddef_0_56"/>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g33101efddef_0_56"/>
          <p:cNvGrpSpPr/>
          <p:nvPr/>
        </p:nvGrpSpPr>
        <p:grpSpPr>
          <a:xfrm>
            <a:off x="830392" y="1588427"/>
            <a:ext cx="745763" cy="61102"/>
            <a:chOff x="4580561" y="2589004"/>
            <a:chExt cx="1064464" cy="25200"/>
          </a:xfrm>
        </p:grpSpPr>
        <p:sp>
          <p:nvSpPr>
            <p:cNvPr id="70" name="Google Shape;70;g33101efddef_0_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33101efddef_0_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33101efddef_0_56"/>
          <p:cNvSpPr txBox="1"/>
          <p:nvPr>
            <p:ph type="title"/>
          </p:nvPr>
        </p:nvSpPr>
        <p:spPr>
          <a:xfrm>
            <a:off x="730000" y="1758200"/>
            <a:ext cx="3300900" cy="2249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3" name="Google Shape;73;g33101efddef_0_56"/>
          <p:cNvSpPr txBox="1"/>
          <p:nvPr>
            <p:ph idx="1" type="subTitle"/>
          </p:nvPr>
        </p:nvSpPr>
        <p:spPr>
          <a:xfrm>
            <a:off x="724950" y="4215367"/>
            <a:ext cx="3300900" cy="1011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4" name="Google Shape;74;g33101efddef_0_56"/>
          <p:cNvSpPr txBox="1"/>
          <p:nvPr>
            <p:ph idx="2" type="body"/>
          </p:nvPr>
        </p:nvSpPr>
        <p:spPr>
          <a:xfrm>
            <a:off x="5174225" y="1803500"/>
            <a:ext cx="3374400" cy="4034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5" name="Google Shape;75;g33101efddef_0_5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3101efddef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g33101efddef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g33101efddef_0_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spreadsheets/d/16UNJTND5tY9KjCaExR2bIKTv18EJkhiR/edit?usp=sharing&amp;ouid=104133445410807291472&amp;rtpof=true&amp;sd=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9450" y="1763267"/>
            <a:ext cx="7688100" cy="2219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Hiring Process Analytics</a:t>
            </a:r>
            <a:endParaRPr/>
          </a:p>
        </p:txBody>
      </p:sp>
      <p:sp>
        <p:nvSpPr>
          <p:cNvPr id="93" name="Google Shape;93;p1"/>
          <p:cNvSpPr txBox="1"/>
          <p:nvPr>
            <p:ph idx="1" type="subTitle"/>
          </p:nvPr>
        </p:nvSpPr>
        <p:spPr>
          <a:xfrm>
            <a:off x="729627" y="4230533"/>
            <a:ext cx="7688100" cy="721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solidFill>
                  <a:srgbClr val="888888"/>
                </a:solidFill>
              </a:rPr>
              <a:t>A Data-Driven Approach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101efddef_0_130"/>
          <p:cNvSpPr txBox="1"/>
          <p:nvPr>
            <p:ph type="title"/>
          </p:nvPr>
        </p:nvSpPr>
        <p:spPr>
          <a:xfrm>
            <a:off x="457200" y="136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Position Tier Analysis</a:t>
            </a:r>
            <a:endParaRPr sz="4400">
              <a:solidFill>
                <a:schemeClr val="dk1"/>
              </a:solidFill>
              <a:latin typeface="Calibri"/>
              <a:ea typeface="Calibri"/>
              <a:cs typeface="Calibri"/>
              <a:sym typeface="Calibri"/>
            </a:endParaRPr>
          </a:p>
        </p:txBody>
      </p:sp>
      <p:sp>
        <p:nvSpPr>
          <p:cNvPr id="155" name="Google Shape;155;g33101efddef_0_130"/>
          <p:cNvSpPr txBox="1"/>
          <p:nvPr>
            <p:ph idx="1" type="body"/>
          </p:nvPr>
        </p:nvSpPr>
        <p:spPr>
          <a:xfrm>
            <a:off x="457200" y="1435075"/>
            <a:ext cx="8229600" cy="1993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lang="en-US" sz="2000">
                <a:solidFill>
                  <a:schemeClr val="dk1"/>
                </a:solidFill>
                <a:latin typeface="Arial"/>
                <a:ea typeface="Arial"/>
                <a:cs typeface="Arial"/>
                <a:sym typeface="Arial"/>
              </a:rPr>
              <a:t>Position Tier Analysis:</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Different positions within a company often have different tiers or levels.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solidFill>
                  <a:schemeClr val="dk1"/>
                </a:solidFill>
                <a:latin typeface="Arial"/>
                <a:ea typeface="Arial"/>
                <a:cs typeface="Arial"/>
                <a:sym typeface="Arial"/>
              </a:rPr>
              <a:t>Your Task:</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Use a chart or graph to represent the different position tiers within the company. This will help you understand the distribution of positions across different tiers.</a:t>
            </a:r>
            <a:endParaRPr sz="2000">
              <a:latin typeface="Calibri"/>
              <a:ea typeface="Calibri"/>
              <a:cs typeface="Calibri"/>
              <a:sym typeface="Calibri"/>
            </a:endParaRPr>
          </a:p>
        </p:txBody>
      </p:sp>
      <p:pic>
        <p:nvPicPr>
          <p:cNvPr id="156" name="Google Shape;156;g33101efddef_0_130"/>
          <p:cNvPicPr preferRelativeResize="0"/>
          <p:nvPr/>
        </p:nvPicPr>
        <p:blipFill rotWithShape="1">
          <a:blip r:embed="rId3">
            <a:alphaModFix/>
          </a:blip>
          <a:srcRect b="0" l="0" r="0" t="0"/>
          <a:stretch/>
        </p:blipFill>
        <p:spPr>
          <a:xfrm>
            <a:off x="526175" y="3670474"/>
            <a:ext cx="2736150" cy="3124225"/>
          </a:xfrm>
          <a:prstGeom prst="rect">
            <a:avLst/>
          </a:prstGeom>
          <a:noFill/>
          <a:ln>
            <a:noFill/>
          </a:ln>
        </p:spPr>
      </p:pic>
      <p:pic>
        <p:nvPicPr>
          <p:cNvPr id="157" name="Google Shape;157;g33101efddef_0_130"/>
          <p:cNvPicPr preferRelativeResize="0"/>
          <p:nvPr/>
        </p:nvPicPr>
        <p:blipFill rotWithShape="1">
          <a:blip r:embed="rId4">
            <a:alphaModFix/>
          </a:blip>
          <a:srcRect b="0" l="0" r="0" t="0"/>
          <a:stretch/>
        </p:blipFill>
        <p:spPr>
          <a:xfrm>
            <a:off x="3538925" y="3670474"/>
            <a:ext cx="5376374" cy="304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1090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Insights &amp; Results</a:t>
            </a:r>
            <a:endParaRPr/>
          </a:p>
        </p:txBody>
      </p:sp>
      <p:sp>
        <p:nvSpPr>
          <p:cNvPr id="163" name="Google Shape;163;p9"/>
          <p:cNvSpPr txBox="1"/>
          <p:nvPr>
            <p:ph idx="1" type="body"/>
          </p:nvPr>
        </p:nvSpPr>
        <p:spPr>
          <a:xfrm>
            <a:off x="317375" y="1252050"/>
            <a:ext cx="8665500" cy="53439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SzPts val="1800"/>
              <a:buNone/>
            </a:pPr>
            <a:r>
              <a:rPr b="1" lang="en-US" sz="1900">
                <a:latin typeface="Arial"/>
                <a:ea typeface="Arial"/>
                <a:cs typeface="Arial"/>
                <a:sym typeface="Arial"/>
              </a:rPr>
              <a:t>Insights</a:t>
            </a:r>
            <a:endParaRPr b="1" sz="1900">
              <a:latin typeface="Arial"/>
              <a:ea typeface="Arial"/>
              <a:cs typeface="Arial"/>
              <a:sym typeface="Arial"/>
            </a:endParaRPr>
          </a:p>
          <a:p>
            <a:pPr indent="-349250" lvl="0" marL="457200" rtl="0" algn="just">
              <a:lnSpc>
                <a:spcPct val="115000"/>
              </a:lnSpc>
              <a:spcBef>
                <a:spcPts val="1200"/>
              </a:spcBef>
              <a:spcAft>
                <a:spcPts val="0"/>
              </a:spcAft>
              <a:buClr>
                <a:schemeClr val="accent1"/>
              </a:buClr>
              <a:buSzPts val="1900"/>
              <a:buFont typeface="Arial"/>
              <a:buChar char="●"/>
            </a:pPr>
            <a:r>
              <a:rPr b="1" lang="en-US" sz="1900">
                <a:latin typeface="Arial"/>
                <a:ea typeface="Arial"/>
                <a:cs typeface="Arial"/>
                <a:sym typeface="Arial"/>
              </a:rPr>
              <a:t>Gender Distribution</a:t>
            </a:r>
            <a:r>
              <a:rPr lang="en-US" sz="1900">
                <a:latin typeface="Arial"/>
                <a:ea typeface="Arial"/>
                <a:cs typeface="Arial"/>
                <a:sym typeface="Arial"/>
              </a:rPr>
              <a:t> – Identified the proportion of male vs. female hires.</a:t>
            </a:r>
            <a:endParaRPr sz="1900">
              <a:latin typeface="Arial"/>
              <a:ea typeface="Arial"/>
              <a:cs typeface="Arial"/>
              <a:sym typeface="Arial"/>
            </a:endParaRPr>
          </a:p>
          <a:p>
            <a:pPr indent="-349250" lvl="0" marL="457200" rtl="0" algn="just">
              <a:lnSpc>
                <a:spcPct val="115000"/>
              </a:lnSpc>
              <a:spcBef>
                <a:spcPts val="0"/>
              </a:spcBef>
              <a:spcAft>
                <a:spcPts val="0"/>
              </a:spcAft>
              <a:buClr>
                <a:schemeClr val="accent1"/>
              </a:buClr>
              <a:buSzPts val="1900"/>
              <a:buFont typeface="Arial"/>
              <a:buChar char="●"/>
            </a:pPr>
            <a:r>
              <a:rPr b="1" lang="en-US" sz="1900">
                <a:latin typeface="Arial"/>
                <a:ea typeface="Arial"/>
                <a:cs typeface="Arial"/>
                <a:sym typeface="Arial"/>
              </a:rPr>
              <a:t>Salary Analysis</a:t>
            </a:r>
            <a:r>
              <a:rPr lang="en-US" sz="1900">
                <a:latin typeface="Arial"/>
                <a:ea typeface="Arial"/>
                <a:cs typeface="Arial"/>
                <a:sym typeface="Arial"/>
              </a:rPr>
              <a:t> – Found the average salary and distribution across different levels.</a:t>
            </a:r>
            <a:endParaRPr sz="1900">
              <a:latin typeface="Arial"/>
              <a:ea typeface="Arial"/>
              <a:cs typeface="Arial"/>
              <a:sym typeface="Arial"/>
            </a:endParaRPr>
          </a:p>
          <a:p>
            <a:pPr indent="-349250" lvl="0" marL="457200" rtl="0" algn="just">
              <a:lnSpc>
                <a:spcPct val="115000"/>
              </a:lnSpc>
              <a:spcBef>
                <a:spcPts val="0"/>
              </a:spcBef>
              <a:spcAft>
                <a:spcPts val="0"/>
              </a:spcAft>
              <a:buClr>
                <a:schemeClr val="accent1"/>
              </a:buClr>
              <a:buSzPts val="1900"/>
              <a:buFont typeface="Arial"/>
              <a:buChar char="●"/>
            </a:pPr>
            <a:r>
              <a:rPr b="1" lang="en-US" sz="1900">
                <a:latin typeface="Arial"/>
                <a:ea typeface="Arial"/>
                <a:cs typeface="Arial"/>
                <a:sym typeface="Arial"/>
              </a:rPr>
              <a:t>Departmental Hiring Trends</a:t>
            </a:r>
            <a:r>
              <a:rPr lang="en-US" sz="1900">
                <a:latin typeface="Arial"/>
                <a:ea typeface="Arial"/>
                <a:cs typeface="Arial"/>
                <a:sym typeface="Arial"/>
              </a:rPr>
              <a:t> – Visualized department-wise hiring trends.</a:t>
            </a:r>
            <a:endParaRPr sz="1900">
              <a:latin typeface="Arial"/>
              <a:ea typeface="Arial"/>
              <a:cs typeface="Arial"/>
              <a:sym typeface="Arial"/>
            </a:endParaRPr>
          </a:p>
          <a:p>
            <a:pPr indent="-349250" lvl="0" marL="457200" rtl="0" algn="just">
              <a:lnSpc>
                <a:spcPct val="115000"/>
              </a:lnSpc>
              <a:spcBef>
                <a:spcPts val="0"/>
              </a:spcBef>
              <a:spcAft>
                <a:spcPts val="0"/>
              </a:spcAft>
              <a:buClr>
                <a:schemeClr val="accent1"/>
              </a:buClr>
              <a:buSzPts val="1900"/>
              <a:buFont typeface="Arial"/>
              <a:buChar char="●"/>
            </a:pPr>
            <a:r>
              <a:rPr b="1" lang="en-US" sz="1900">
                <a:latin typeface="Arial"/>
                <a:ea typeface="Arial"/>
                <a:cs typeface="Arial"/>
                <a:sym typeface="Arial"/>
              </a:rPr>
              <a:t>Position Tiers</a:t>
            </a:r>
            <a:r>
              <a:rPr lang="en-US" sz="1900">
                <a:latin typeface="Arial"/>
                <a:ea typeface="Arial"/>
                <a:cs typeface="Arial"/>
                <a:sym typeface="Arial"/>
              </a:rPr>
              <a:t> – Analyzed how employees are distributed across various job levels.</a:t>
            </a:r>
            <a:endParaRPr sz="1900">
              <a:latin typeface="Arial"/>
              <a:ea typeface="Arial"/>
              <a:cs typeface="Arial"/>
              <a:sym typeface="Arial"/>
            </a:endParaRPr>
          </a:p>
          <a:p>
            <a:pPr indent="-349250" lvl="0" marL="457200" rtl="0" algn="just">
              <a:lnSpc>
                <a:spcPct val="115000"/>
              </a:lnSpc>
              <a:spcBef>
                <a:spcPts val="0"/>
              </a:spcBef>
              <a:spcAft>
                <a:spcPts val="0"/>
              </a:spcAft>
              <a:buClr>
                <a:schemeClr val="accent1"/>
              </a:buClr>
              <a:buSzPts val="1900"/>
              <a:buFont typeface="Arial"/>
              <a:buChar char="●"/>
            </a:pPr>
            <a:r>
              <a:rPr b="1" lang="en-US" sz="1900">
                <a:latin typeface="Arial"/>
                <a:ea typeface="Arial"/>
                <a:cs typeface="Arial"/>
                <a:sym typeface="Arial"/>
              </a:rPr>
              <a:t>Outliers</a:t>
            </a:r>
            <a:r>
              <a:rPr lang="en-US" sz="1900">
                <a:latin typeface="Arial"/>
                <a:ea typeface="Arial"/>
                <a:cs typeface="Arial"/>
                <a:sym typeface="Arial"/>
              </a:rPr>
              <a:t> – Detected extreme salary values, which could indicate inconsistencies or negotiation gaps.</a:t>
            </a:r>
            <a:endParaRPr sz="1900">
              <a:latin typeface="Arial"/>
              <a:ea typeface="Arial"/>
              <a:cs typeface="Arial"/>
              <a:sym typeface="Arial"/>
            </a:endParaRPr>
          </a:p>
          <a:p>
            <a:pPr indent="0" lvl="0" marL="0" rtl="0" algn="just">
              <a:lnSpc>
                <a:spcPct val="115000"/>
              </a:lnSpc>
              <a:spcBef>
                <a:spcPts val="1400"/>
              </a:spcBef>
              <a:spcAft>
                <a:spcPts val="0"/>
              </a:spcAft>
              <a:buSzPts val="1800"/>
              <a:buNone/>
            </a:pPr>
            <a:r>
              <a:rPr b="1" lang="en-US" sz="1900">
                <a:latin typeface="Arial"/>
                <a:ea typeface="Arial"/>
                <a:cs typeface="Arial"/>
                <a:sym typeface="Arial"/>
              </a:rPr>
              <a:t>Result</a:t>
            </a:r>
            <a:endParaRPr b="1" sz="1900">
              <a:latin typeface="Arial"/>
              <a:ea typeface="Arial"/>
              <a:cs typeface="Arial"/>
              <a:sym typeface="Arial"/>
            </a:endParaRPr>
          </a:p>
          <a:p>
            <a:pPr indent="0" lvl="0" marL="0" rtl="0" algn="just">
              <a:lnSpc>
                <a:spcPct val="115000"/>
              </a:lnSpc>
              <a:spcBef>
                <a:spcPts val="1200"/>
              </a:spcBef>
              <a:spcAft>
                <a:spcPts val="1200"/>
              </a:spcAft>
              <a:buSzPts val="1800"/>
              <a:buNone/>
            </a:pPr>
            <a:r>
              <a:rPr lang="en-US" sz="1900">
                <a:latin typeface="Arial"/>
                <a:ea typeface="Arial"/>
                <a:cs typeface="Arial"/>
                <a:sym typeface="Arial"/>
              </a:rPr>
              <a:t>Through this project, we successfully identified trends in the hiring process, optimized data visualization, and derived actionable insights. The findings can help the HR team make informed hiring decisions, adjust salary structures, and enhance recruitment strategies for better workforce planning.</a:t>
            </a:r>
            <a:endParaRPr b="1"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729450" y="1763267"/>
            <a:ext cx="7688400" cy="2024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Raleway"/>
                <a:ea typeface="Raleway"/>
                <a:cs typeface="Raleway"/>
                <a:sym typeface="Raleway"/>
              </a:rPr>
              <a:t>Thank you!</a:t>
            </a:r>
            <a:endParaRPr b="1" i="0" sz="3600" u="none" cap="none" strike="noStrike">
              <a:solidFill>
                <a:srgbClr val="FFFF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57200" y="151775"/>
            <a:ext cx="8229600" cy="1114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Overview</a:t>
            </a:r>
            <a:endParaRPr/>
          </a:p>
        </p:txBody>
      </p:sp>
      <p:sp>
        <p:nvSpPr>
          <p:cNvPr id="99" name="Google Shape;99;p2"/>
          <p:cNvSpPr txBox="1"/>
          <p:nvPr>
            <p:ph idx="1" type="body"/>
          </p:nvPr>
        </p:nvSpPr>
        <p:spPr>
          <a:xfrm>
            <a:off x="342750" y="1517425"/>
            <a:ext cx="8458500" cy="514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800"/>
              <a:buNone/>
            </a:pPr>
            <a:r>
              <a:rPr b="1" lang="en-US" sz="2000">
                <a:latin typeface="Arial"/>
                <a:ea typeface="Arial"/>
                <a:cs typeface="Arial"/>
                <a:sym typeface="Arial"/>
              </a:rPr>
              <a:t>Purpose:</a:t>
            </a:r>
            <a:br>
              <a:rPr b="1" lang="en-US" sz="2000">
                <a:latin typeface="Arial"/>
                <a:ea typeface="Arial"/>
                <a:cs typeface="Arial"/>
                <a:sym typeface="Arial"/>
              </a:rPr>
            </a:br>
            <a:r>
              <a:rPr lang="en-US" sz="2000">
                <a:latin typeface="Arial"/>
                <a:ea typeface="Arial"/>
                <a:cs typeface="Arial"/>
                <a:sym typeface="Arial"/>
              </a:rPr>
              <a:t>Analyze the hiring process of a multinational company by examining hiring trends, salary distributions, departmental structures, and position tiers using advanced data analysis techniques.</a:t>
            </a:r>
            <a:endParaRPr sz="2000">
              <a:latin typeface="Arial"/>
              <a:ea typeface="Arial"/>
              <a:cs typeface="Arial"/>
              <a:sym typeface="Arial"/>
            </a:endParaRPr>
          </a:p>
          <a:p>
            <a:pPr indent="0" lvl="0" marL="0" rtl="0" algn="just">
              <a:lnSpc>
                <a:spcPct val="115000"/>
              </a:lnSpc>
              <a:spcBef>
                <a:spcPts val="1200"/>
              </a:spcBef>
              <a:spcAft>
                <a:spcPts val="0"/>
              </a:spcAft>
              <a:buSzPts val="1800"/>
              <a:buNone/>
            </a:pPr>
            <a:r>
              <a:rPr b="1" lang="en-US" sz="2000">
                <a:latin typeface="Arial"/>
                <a:ea typeface="Arial"/>
                <a:cs typeface="Arial"/>
                <a:sym typeface="Arial"/>
              </a:rPr>
              <a:t>Case Studies:</a:t>
            </a:r>
            <a:endParaRPr b="1" sz="2000">
              <a:latin typeface="Arial"/>
              <a:ea typeface="Arial"/>
              <a:cs typeface="Arial"/>
              <a:sym typeface="Arial"/>
            </a:endParaRPr>
          </a:p>
          <a:p>
            <a:pPr indent="-355600" lvl="0" marL="457200" rtl="0" algn="just">
              <a:lnSpc>
                <a:spcPct val="115000"/>
              </a:lnSpc>
              <a:spcBef>
                <a:spcPts val="1200"/>
              </a:spcBef>
              <a:spcAft>
                <a:spcPts val="0"/>
              </a:spcAft>
              <a:buClr>
                <a:schemeClr val="accent1"/>
              </a:buClr>
              <a:buSzPts val="2000"/>
              <a:buFont typeface="Arial"/>
              <a:buAutoNum type="arabicPeriod"/>
            </a:pPr>
            <a:r>
              <a:rPr b="1" lang="en-US" sz="2000">
                <a:latin typeface="Arial"/>
                <a:ea typeface="Arial"/>
                <a:cs typeface="Arial"/>
                <a:sym typeface="Arial"/>
              </a:rPr>
              <a:t>Job Data Analysis</a:t>
            </a:r>
            <a:r>
              <a:rPr lang="en-US" sz="2000">
                <a:latin typeface="Arial"/>
                <a:ea typeface="Arial"/>
                <a:cs typeface="Arial"/>
                <a:sym typeface="Arial"/>
              </a:rPr>
              <a:t> – Evaluated hiring trends, gender distribution, and departmental hiring patterns.</a:t>
            </a:r>
            <a:endParaRPr sz="2000">
              <a:latin typeface="Arial"/>
              <a:ea typeface="Arial"/>
              <a:cs typeface="Arial"/>
              <a:sym typeface="Arial"/>
            </a:endParaRPr>
          </a:p>
          <a:p>
            <a:pPr indent="-355600" lvl="0" marL="457200" rtl="0" algn="just">
              <a:lnSpc>
                <a:spcPct val="115000"/>
              </a:lnSpc>
              <a:spcBef>
                <a:spcPts val="0"/>
              </a:spcBef>
              <a:spcAft>
                <a:spcPts val="0"/>
              </a:spcAft>
              <a:buClr>
                <a:schemeClr val="accent1"/>
              </a:buClr>
              <a:buSzPts val="2000"/>
              <a:buFont typeface="Arial"/>
              <a:buAutoNum type="arabicPeriod"/>
            </a:pPr>
            <a:r>
              <a:rPr b="1" lang="en-US" sz="2000">
                <a:latin typeface="Arial"/>
                <a:ea typeface="Arial"/>
                <a:cs typeface="Arial"/>
                <a:sym typeface="Arial"/>
              </a:rPr>
              <a:t>Investigating Metric Spikes</a:t>
            </a:r>
            <a:r>
              <a:rPr lang="en-US" sz="2000">
                <a:latin typeface="Arial"/>
                <a:ea typeface="Arial"/>
                <a:cs typeface="Arial"/>
                <a:sym typeface="Arial"/>
              </a:rPr>
              <a:t> – Identified outliers in salary data, vacancy trends, and anomalies affecting the hiring process.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latin typeface="Arial"/>
                <a:ea typeface="Arial"/>
                <a:cs typeface="Arial"/>
                <a:sym typeface="Arial"/>
              </a:rPr>
              <a:t>Objective:</a:t>
            </a:r>
            <a:br>
              <a:rPr b="1" lang="en-US" sz="2000">
                <a:latin typeface="Arial"/>
                <a:ea typeface="Arial"/>
                <a:cs typeface="Arial"/>
                <a:sym typeface="Arial"/>
              </a:rPr>
            </a:br>
            <a:r>
              <a:rPr lang="en-US" sz="2000">
                <a:latin typeface="Arial"/>
                <a:ea typeface="Arial"/>
                <a:cs typeface="Arial"/>
                <a:sym typeface="Arial"/>
              </a:rPr>
              <a:t>Derive actionable insights to optimize recruitment strategies, improve decision-making, and ensure fair salary distribution across different job roles and departments.</a:t>
            </a:r>
            <a:endParaRPr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3101efddef_0_155"/>
          <p:cNvSpPr txBox="1"/>
          <p:nvPr>
            <p:ph type="title"/>
          </p:nvPr>
        </p:nvSpPr>
        <p:spPr>
          <a:xfrm>
            <a:off x="457200" y="151775"/>
            <a:ext cx="8229600" cy="1114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Tech Stack Used &amp; Artifacts</a:t>
            </a:r>
            <a:endParaRPr sz="4400">
              <a:solidFill>
                <a:schemeClr val="dk1"/>
              </a:solidFill>
              <a:latin typeface="Calibri"/>
              <a:ea typeface="Calibri"/>
              <a:cs typeface="Calibri"/>
              <a:sym typeface="Calibri"/>
            </a:endParaRPr>
          </a:p>
        </p:txBody>
      </p:sp>
      <p:sp>
        <p:nvSpPr>
          <p:cNvPr id="105" name="Google Shape;105;g33101efddef_0_155"/>
          <p:cNvSpPr txBox="1"/>
          <p:nvPr>
            <p:ph idx="1" type="body"/>
          </p:nvPr>
        </p:nvSpPr>
        <p:spPr>
          <a:xfrm>
            <a:off x="342750" y="1517425"/>
            <a:ext cx="8458500" cy="4857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SzPts val="1800"/>
              <a:buNone/>
            </a:pPr>
            <a:r>
              <a:t/>
            </a:r>
            <a:endParaRPr b="1">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chemeClr val="accent1"/>
              </a:buClr>
              <a:buSzPts val="2000"/>
              <a:buFont typeface="Arial"/>
              <a:buChar char="●"/>
            </a:pPr>
            <a:r>
              <a:rPr b="1" lang="en-US" sz="2000">
                <a:latin typeface="Arial"/>
                <a:ea typeface="Arial"/>
                <a:cs typeface="Arial"/>
                <a:sym typeface="Arial"/>
              </a:rPr>
              <a:t>Google Sheets</a:t>
            </a:r>
            <a:r>
              <a:rPr lang="en-US" sz="2000">
                <a:latin typeface="Arial"/>
                <a:ea typeface="Arial"/>
                <a:cs typeface="Arial"/>
                <a:sym typeface="Arial"/>
              </a:rPr>
              <a:t> – Used for data cleaning, analysis, and visualization.</a:t>
            </a:r>
            <a:endParaRPr sz="2000">
              <a:latin typeface="Arial"/>
              <a:ea typeface="Arial"/>
              <a:cs typeface="Arial"/>
              <a:sym typeface="Arial"/>
            </a:endParaRPr>
          </a:p>
          <a:p>
            <a:pPr indent="0" lvl="0" marL="457200" rtl="0" algn="l">
              <a:lnSpc>
                <a:spcPct val="115000"/>
              </a:lnSpc>
              <a:spcBef>
                <a:spcPts val="1200"/>
              </a:spcBef>
              <a:spcAft>
                <a:spcPts val="0"/>
              </a:spcAft>
              <a:buSzPts val="1800"/>
              <a:buNone/>
            </a:pPr>
            <a:r>
              <a:t/>
            </a:r>
            <a:endParaRPr sz="2000">
              <a:latin typeface="Arial"/>
              <a:ea typeface="Arial"/>
              <a:cs typeface="Arial"/>
              <a:sym typeface="Arial"/>
            </a:endParaRPr>
          </a:p>
          <a:p>
            <a:pPr indent="-355600" lvl="0" marL="457200" rtl="0" algn="l">
              <a:lnSpc>
                <a:spcPct val="115000"/>
              </a:lnSpc>
              <a:spcBef>
                <a:spcPts val="1200"/>
              </a:spcBef>
              <a:spcAft>
                <a:spcPts val="0"/>
              </a:spcAft>
              <a:buClr>
                <a:schemeClr val="accent1"/>
              </a:buClr>
              <a:buSzPts val="2000"/>
              <a:buFont typeface="Arial"/>
              <a:buChar char="●"/>
            </a:pPr>
            <a:r>
              <a:rPr b="1" lang="en-US" sz="2000">
                <a:latin typeface="Arial"/>
                <a:ea typeface="Arial"/>
                <a:cs typeface="Arial"/>
                <a:sym typeface="Arial"/>
              </a:rPr>
              <a:t>Google Slides </a:t>
            </a:r>
            <a:r>
              <a:rPr lang="en-US" sz="2000">
                <a:latin typeface="Arial"/>
                <a:ea typeface="Arial"/>
                <a:cs typeface="Arial"/>
                <a:sym typeface="Arial"/>
              </a:rPr>
              <a:t>– Used for creating presentation.</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t/>
            </a:r>
            <a:endParaRPr sz="2000">
              <a:latin typeface="Arial"/>
              <a:ea typeface="Arial"/>
              <a:cs typeface="Arial"/>
              <a:sym typeface="Arial"/>
            </a:endParaRPr>
          </a:p>
          <a:p>
            <a:pPr indent="-355600" lvl="0" marL="457200" rtl="0" algn="l">
              <a:lnSpc>
                <a:spcPct val="115000"/>
              </a:lnSpc>
              <a:spcBef>
                <a:spcPts val="1200"/>
              </a:spcBef>
              <a:spcAft>
                <a:spcPts val="0"/>
              </a:spcAft>
              <a:buClr>
                <a:schemeClr val="accent1"/>
              </a:buClr>
              <a:buSzPts val="2000"/>
              <a:buFont typeface="Arial"/>
              <a:buChar char="●"/>
            </a:pPr>
            <a:r>
              <a:rPr b="1" lang="en-US" sz="2000">
                <a:latin typeface="Arial"/>
                <a:ea typeface="Arial"/>
                <a:cs typeface="Arial"/>
                <a:sym typeface="Arial"/>
              </a:rPr>
              <a:t>Google Drive</a:t>
            </a:r>
            <a:r>
              <a:rPr lang="en-US" sz="2000">
                <a:latin typeface="Arial"/>
                <a:ea typeface="Arial"/>
                <a:cs typeface="Arial"/>
                <a:sym typeface="Arial"/>
              </a:rPr>
              <a:t> – Hosted the final report and Excel sheets for easy access.</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t/>
            </a:r>
            <a:endParaRPr sz="2000">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b="1" lang="en-US" sz="2000">
                <a:latin typeface="Arial"/>
                <a:ea typeface="Arial"/>
                <a:cs typeface="Arial"/>
                <a:sym typeface="Arial"/>
              </a:rPr>
              <a:t>Link to Google Sheets → </a:t>
            </a:r>
            <a:r>
              <a:rPr b="1" lang="en-US" sz="2000" u="sng">
                <a:solidFill>
                  <a:schemeClr val="hlink"/>
                </a:solidFill>
                <a:latin typeface="Arial"/>
                <a:ea typeface="Arial"/>
                <a:cs typeface="Arial"/>
                <a:sym typeface="Arial"/>
                <a:hlinkClick r:id="rId3"/>
              </a:rPr>
              <a:t>Artifact</a:t>
            </a:r>
            <a:endParaRPr b="1"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3101efddef_0_161"/>
          <p:cNvSpPr txBox="1"/>
          <p:nvPr>
            <p:ph type="title"/>
          </p:nvPr>
        </p:nvSpPr>
        <p:spPr>
          <a:xfrm>
            <a:off x="457200" y="151775"/>
            <a:ext cx="8229600" cy="1114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Approach</a:t>
            </a:r>
            <a:endParaRPr sz="4400">
              <a:solidFill>
                <a:schemeClr val="dk1"/>
              </a:solidFill>
              <a:latin typeface="Calibri"/>
              <a:ea typeface="Calibri"/>
              <a:cs typeface="Calibri"/>
              <a:sym typeface="Calibri"/>
            </a:endParaRPr>
          </a:p>
        </p:txBody>
      </p:sp>
      <p:sp>
        <p:nvSpPr>
          <p:cNvPr id="111" name="Google Shape;111;g33101efddef_0_161"/>
          <p:cNvSpPr txBox="1"/>
          <p:nvPr>
            <p:ph idx="1" type="body"/>
          </p:nvPr>
        </p:nvSpPr>
        <p:spPr>
          <a:xfrm>
            <a:off x="342750" y="1779600"/>
            <a:ext cx="8458500" cy="39606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1200"/>
              </a:spcBef>
              <a:spcAft>
                <a:spcPts val="0"/>
              </a:spcAft>
              <a:buClr>
                <a:schemeClr val="accent1"/>
              </a:buClr>
              <a:buSzPts val="2000"/>
              <a:buFont typeface="Arial"/>
              <a:buAutoNum type="arabicPeriod"/>
            </a:pPr>
            <a:r>
              <a:rPr b="1" lang="en-US" sz="2000">
                <a:latin typeface="Arial"/>
                <a:ea typeface="Arial"/>
                <a:cs typeface="Arial"/>
                <a:sym typeface="Arial"/>
              </a:rPr>
              <a:t>Data Cleaning</a:t>
            </a:r>
            <a:r>
              <a:rPr lang="en-US" sz="2000">
                <a:latin typeface="Arial"/>
                <a:ea typeface="Arial"/>
                <a:cs typeface="Arial"/>
                <a:sym typeface="Arial"/>
              </a:rPr>
              <a:t> – Handled missing values by replacing missing salaries with the average salary.</a:t>
            </a:r>
            <a:endParaRPr sz="2000">
              <a:latin typeface="Arial"/>
              <a:ea typeface="Arial"/>
              <a:cs typeface="Arial"/>
              <a:sym typeface="Arial"/>
            </a:endParaRPr>
          </a:p>
          <a:p>
            <a:pPr indent="-355600" lvl="0" marL="457200" rtl="0" algn="just">
              <a:lnSpc>
                <a:spcPct val="115000"/>
              </a:lnSpc>
              <a:spcBef>
                <a:spcPts val="0"/>
              </a:spcBef>
              <a:spcAft>
                <a:spcPts val="0"/>
              </a:spcAft>
              <a:buClr>
                <a:schemeClr val="accent1"/>
              </a:buClr>
              <a:buSzPts val="2000"/>
              <a:buFont typeface="Arial"/>
              <a:buAutoNum type="arabicPeriod"/>
            </a:pPr>
            <a:r>
              <a:rPr b="1" lang="en-US" sz="2000">
                <a:latin typeface="Arial"/>
                <a:ea typeface="Arial"/>
                <a:cs typeface="Arial"/>
                <a:sym typeface="Arial"/>
              </a:rPr>
              <a:t>Outlier Detection</a:t>
            </a:r>
            <a:r>
              <a:rPr lang="en-US" sz="2000">
                <a:latin typeface="Arial"/>
                <a:ea typeface="Arial"/>
                <a:cs typeface="Arial"/>
                <a:sym typeface="Arial"/>
              </a:rPr>
              <a:t> – Used the IQR method to identify and visualize salary outliers.</a:t>
            </a:r>
            <a:endParaRPr sz="2000">
              <a:latin typeface="Arial"/>
              <a:ea typeface="Arial"/>
              <a:cs typeface="Arial"/>
              <a:sym typeface="Arial"/>
            </a:endParaRPr>
          </a:p>
          <a:p>
            <a:pPr indent="-355600" lvl="0" marL="457200" rtl="0" algn="just">
              <a:lnSpc>
                <a:spcPct val="115000"/>
              </a:lnSpc>
              <a:spcBef>
                <a:spcPts val="0"/>
              </a:spcBef>
              <a:spcAft>
                <a:spcPts val="0"/>
              </a:spcAft>
              <a:buClr>
                <a:schemeClr val="accent1"/>
              </a:buClr>
              <a:buSzPts val="2000"/>
              <a:buFont typeface="Arial"/>
              <a:buAutoNum type="arabicPeriod"/>
            </a:pPr>
            <a:r>
              <a:rPr b="1" lang="en-US" sz="2000">
                <a:latin typeface="Arial"/>
                <a:ea typeface="Arial"/>
                <a:cs typeface="Arial"/>
                <a:sym typeface="Arial"/>
              </a:rPr>
              <a:t>Data Analysis</a:t>
            </a:r>
            <a:r>
              <a:rPr lang="en-US" sz="2000">
                <a:latin typeface="Arial"/>
                <a:ea typeface="Arial"/>
                <a:cs typeface="Arial"/>
                <a:sym typeface="Arial"/>
              </a:rPr>
              <a:t> – Conducted statistical analysis to determine hiring trends, gender distribution, and department-wise hiring.</a:t>
            </a:r>
            <a:endParaRPr sz="2000">
              <a:latin typeface="Arial"/>
              <a:ea typeface="Arial"/>
              <a:cs typeface="Arial"/>
              <a:sym typeface="Arial"/>
            </a:endParaRPr>
          </a:p>
          <a:p>
            <a:pPr indent="-355600" lvl="0" marL="457200" rtl="0" algn="just">
              <a:lnSpc>
                <a:spcPct val="115000"/>
              </a:lnSpc>
              <a:spcBef>
                <a:spcPts val="0"/>
              </a:spcBef>
              <a:spcAft>
                <a:spcPts val="0"/>
              </a:spcAft>
              <a:buClr>
                <a:schemeClr val="accent1"/>
              </a:buClr>
              <a:buSzPts val="2000"/>
              <a:buFont typeface="Arial"/>
              <a:buAutoNum type="arabicPeriod"/>
            </a:pPr>
            <a:r>
              <a:rPr b="1" lang="en-US" sz="2000">
                <a:latin typeface="Arial"/>
                <a:ea typeface="Arial"/>
                <a:cs typeface="Arial"/>
                <a:sym typeface="Arial"/>
              </a:rPr>
              <a:t>Visualization</a:t>
            </a:r>
            <a:r>
              <a:rPr lang="en-US" sz="2000">
                <a:latin typeface="Arial"/>
                <a:ea typeface="Arial"/>
                <a:cs typeface="Arial"/>
                <a:sym typeface="Arial"/>
              </a:rPr>
              <a:t> – Used Excel charts and graphs (bar charts, pie charts) to represent key findings.</a:t>
            </a:r>
            <a:endParaRPr sz="2000">
              <a:latin typeface="Arial"/>
              <a:ea typeface="Arial"/>
              <a:cs typeface="Arial"/>
              <a:sym typeface="Arial"/>
            </a:endParaRPr>
          </a:p>
          <a:p>
            <a:pPr indent="-355600" lvl="0" marL="457200" rtl="0" algn="just">
              <a:lnSpc>
                <a:spcPct val="115000"/>
              </a:lnSpc>
              <a:spcBef>
                <a:spcPts val="0"/>
              </a:spcBef>
              <a:spcAft>
                <a:spcPts val="0"/>
              </a:spcAft>
              <a:buClr>
                <a:schemeClr val="accent1"/>
              </a:buClr>
              <a:buSzPts val="2000"/>
              <a:buFont typeface="Arial"/>
              <a:buAutoNum type="arabicPeriod"/>
            </a:pPr>
            <a:r>
              <a:rPr b="1" lang="en-US" sz="2000">
                <a:latin typeface="Arial"/>
                <a:ea typeface="Arial"/>
                <a:cs typeface="Arial"/>
                <a:sym typeface="Arial"/>
              </a:rPr>
              <a:t>Final Reporting</a:t>
            </a:r>
            <a:r>
              <a:rPr lang="en-US" sz="2000">
                <a:latin typeface="Arial"/>
                <a:ea typeface="Arial"/>
                <a:cs typeface="Arial"/>
                <a:sym typeface="Arial"/>
              </a:rPr>
              <a:t> – Summarized the results and provided insights to improve the hiring process.</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 Cleaning &amp; Preparation</a:t>
            </a:r>
            <a:endParaRPr/>
          </a:p>
        </p:txBody>
      </p:sp>
      <p:sp>
        <p:nvSpPr>
          <p:cNvPr id="117" name="Google Shape;117;p3"/>
          <p:cNvSpPr txBox="1"/>
          <p:nvPr>
            <p:ph idx="1" type="body"/>
          </p:nvPr>
        </p:nvSpPr>
        <p:spPr>
          <a:xfrm>
            <a:off x="457200" y="1691925"/>
            <a:ext cx="8229600" cy="25584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15000"/>
              </a:lnSpc>
              <a:spcBef>
                <a:spcPts val="0"/>
              </a:spcBef>
              <a:spcAft>
                <a:spcPts val="0"/>
              </a:spcAft>
              <a:buClr>
                <a:schemeClr val="accent1"/>
              </a:buClr>
              <a:buSzPts val="3200"/>
              <a:buChar char="●"/>
            </a:pPr>
            <a:r>
              <a:rPr lang="en-US" sz="3200">
                <a:latin typeface="Calibri"/>
                <a:ea typeface="Calibri"/>
                <a:cs typeface="Calibri"/>
                <a:sym typeface="Calibri"/>
              </a:rPr>
              <a:t>Handling missing data</a:t>
            </a:r>
            <a:endParaRPr sz="3200">
              <a:latin typeface="Calibri"/>
              <a:ea typeface="Calibri"/>
              <a:cs typeface="Calibri"/>
              <a:sym typeface="Calibri"/>
            </a:endParaRPr>
          </a:p>
          <a:p>
            <a:pPr indent="-298450" lvl="1" marL="742950" rtl="0" algn="just">
              <a:lnSpc>
                <a:spcPct val="115000"/>
              </a:lnSpc>
              <a:spcBef>
                <a:spcPts val="0"/>
              </a:spcBef>
              <a:spcAft>
                <a:spcPts val="0"/>
              </a:spcAft>
              <a:buClr>
                <a:schemeClr val="accent1"/>
              </a:buClr>
              <a:buSzPts val="2000"/>
              <a:buFont typeface="Calibri"/>
              <a:buChar char="○"/>
            </a:pPr>
            <a:r>
              <a:rPr lang="en-US" sz="2000">
                <a:latin typeface="Calibri"/>
                <a:ea typeface="Calibri"/>
                <a:cs typeface="Calibri"/>
                <a:sym typeface="Calibri"/>
              </a:rPr>
              <a:t>Missing data was handled by adding default values for categorical data and average by numerical data.</a:t>
            </a:r>
            <a:endParaRPr sz="2000">
              <a:latin typeface="Calibri"/>
              <a:ea typeface="Calibri"/>
              <a:cs typeface="Calibri"/>
              <a:sym typeface="Calibri"/>
            </a:endParaRPr>
          </a:p>
          <a:p>
            <a:pPr indent="-342900" lvl="0" marL="342900" rtl="0" algn="just">
              <a:lnSpc>
                <a:spcPct val="115000"/>
              </a:lnSpc>
              <a:spcBef>
                <a:spcPts val="640"/>
              </a:spcBef>
              <a:spcAft>
                <a:spcPts val="0"/>
              </a:spcAft>
              <a:buClr>
                <a:schemeClr val="accent1"/>
              </a:buClr>
              <a:buSzPts val="3200"/>
              <a:buChar char="●"/>
            </a:pPr>
            <a:r>
              <a:rPr lang="en-US" sz="3200">
                <a:latin typeface="Calibri"/>
                <a:ea typeface="Calibri"/>
                <a:cs typeface="Calibri"/>
                <a:sym typeface="Calibri"/>
              </a:rPr>
              <a:t>Identifying and treating outliers</a:t>
            </a:r>
            <a:endParaRPr sz="3200">
              <a:latin typeface="Calibri"/>
              <a:ea typeface="Calibri"/>
              <a:cs typeface="Calibri"/>
              <a:sym typeface="Calibri"/>
            </a:endParaRPr>
          </a:p>
          <a:p>
            <a:pPr indent="-298450" lvl="1" marL="742950" rtl="0" algn="just">
              <a:lnSpc>
                <a:spcPct val="115000"/>
              </a:lnSpc>
              <a:spcBef>
                <a:spcPts val="640"/>
              </a:spcBef>
              <a:spcAft>
                <a:spcPts val="0"/>
              </a:spcAft>
              <a:buClr>
                <a:schemeClr val="accent1"/>
              </a:buClr>
              <a:buSzPts val="2000"/>
              <a:buFont typeface="Calibri"/>
              <a:buChar char="○"/>
            </a:pPr>
            <a:r>
              <a:rPr lang="en-US" sz="2000">
                <a:latin typeface="Calibri"/>
                <a:ea typeface="Calibri"/>
                <a:cs typeface="Calibri"/>
                <a:sym typeface="Calibri"/>
              </a:rPr>
              <a:t>Identified Outliers by statistical techniques like IQR, flagged them in red, since these are genuine values.</a:t>
            </a:r>
            <a:endParaRPr sz="2000">
              <a:latin typeface="Calibri"/>
              <a:ea typeface="Calibri"/>
              <a:cs typeface="Calibri"/>
              <a:sym typeface="Calibri"/>
            </a:endParaRPr>
          </a:p>
        </p:txBody>
      </p:sp>
      <p:pic>
        <p:nvPicPr>
          <p:cNvPr id="118" name="Google Shape;118;p3"/>
          <p:cNvPicPr preferRelativeResize="0"/>
          <p:nvPr/>
        </p:nvPicPr>
        <p:blipFill rotWithShape="1">
          <a:blip r:embed="rId3">
            <a:alphaModFix/>
          </a:blip>
          <a:srcRect b="0" l="0" r="0" t="0"/>
          <a:stretch/>
        </p:blipFill>
        <p:spPr>
          <a:xfrm>
            <a:off x="94600" y="4524600"/>
            <a:ext cx="8954798" cy="196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Hiring Analysis</a:t>
            </a:r>
            <a:endParaRPr/>
          </a:p>
        </p:txBody>
      </p:sp>
      <p:sp>
        <p:nvSpPr>
          <p:cNvPr id="124" name="Google Shape;124;p4"/>
          <p:cNvSpPr txBox="1"/>
          <p:nvPr>
            <p:ph idx="1" type="body"/>
          </p:nvPr>
        </p:nvSpPr>
        <p:spPr>
          <a:xfrm>
            <a:off x="457200" y="1600200"/>
            <a:ext cx="8229600" cy="15873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SzPts val="1800"/>
              <a:buNone/>
            </a:pPr>
            <a:r>
              <a:rPr b="1" lang="en-US" sz="2000">
                <a:solidFill>
                  <a:schemeClr val="dk1"/>
                </a:solidFill>
                <a:latin typeface="Arial"/>
                <a:ea typeface="Arial"/>
                <a:cs typeface="Arial"/>
                <a:sym typeface="Arial"/>
              </a:rPr>
              <a:t>Hiring Analysis:</a:t>
            </a:r>
            <a:r>
              <a:rPr lang="en-US" sz="2000">
                <a:solidFill>
                  <a:srgbClr val="8492A6"/>
                </a:solidFill>
                <a:latin typeface="Arial"/>
                <a:ea typeface="Arial"/>
                <a:cs typeface="Arial"/>
                <a:sym typeface="Arial"/>
              </a:rPr>
              <a:t> </a:t>
            </a:r>
            <a:r>
              <a:rPr lang="en-US" sz="2000">
                <a:latin typeface="Arial"/>
                <a:ea typeface="Arial"/>
                <a:cs typeface="Arial"/>
                <a:sym typeface="Arial"/>
              </a:rPr>
              <a:t>The hiring process involves bringing new individuals into the organization for various roles.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solidFill>
                  <a:schemeClr val="dk1"/>
                </a:solidFill>
                <a:latin typeface="Arial"/>
                <a:ea typeface="Arial"/>
                <a:cs typeface="Arial"/>
                <a:sym typeface="Arial"/>
              </a:rPr>
              <a:t>Your Task:</a:t>
            </a:r>
            <a:r>
              <a:rPr lang="en-US" sz="1100">
                <a:solidFill>
                  <a:srgbClr val="8492A6"/>
                </a:solidFill>
                <a:latin typeface="Arial"/>
                <a:ea typeface="Arial"/>
                <a:cs typeface="Arial"/>
                <a:sym typeface="Arial"/>
              </a:rPr>
              <a:t> </a:t>
            </a:r>
            <a:r>
              <a:rPr lang="en-US" sz="2000">
                <a:latin typeface="Arial"/>
                <a:ea typeface="Arial"/>
                <a:cs typeface="Arial"/>
                <a:sym typeface="Arial"/>
              </a:rPr>
              <a:t>Determine the gender distribution of hires. How many males and females have been hired by the company ?</a:t>
            </a:r>
            <a:endParaRPr sz="2000">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457200" y="3522452"/>
            <a:ext cx="4261976" cy="2838773"/>
          </a:xfrm>
          <a:prstGeom prst="rect">
            <a:avLst/>
          </a:prstGeom>
          <a:noFill/>
          <a:ln>
            <a:noFill/>
          </a:ln>
        </p:spPr>
      </p:pic>
      <p:pic>
        <p:nvPicPr>
          <p:cNvPr id="126" name="Google Shape;126;p4"/>
          <p:cNvPicPr preferRelativeResize="0"/>
          <p:nvPr/>
        </p:nvPicPr>
        <p:blipFill rotWithShape="1">
          <a:blip r:embed="rId4">
            <a:alphaModFix/>
          </a:blip>
          <a:srcRect b="0" l="0" r="0" t="0"/>
          <a:stretch/>
        </p:blipFill>
        <p:spPr>
          <a:xfrm>
            <a:off x="4871575" y="3522450"/>
            <a:ext cx="4120025" cy="283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3101efddef_0_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Salary Analysis</a:t>
            </a:r>
            <a:endParaRPr sz="4400">
              <a:solidFill>
                <a:schemeClr val="dk1"/>
              </a:solidFill>
              <a:latin typeface="Calibri"/>
              <a:ea typeface="Calibri"/>
              <a:cs typeface="Calibri"/>
              <a:sym typeface="Calibri"/>
            </a:endParaRPr>
          </a:p>
        </p:txBody>
      </p:sp>
      <p:sp>
        <p:nvSpPr>
          <p:cNvPr id="132" name="Google Shape;132;g33101efddef_0_90"/>
          <p:cNvSpPr txBox="1"/>
          <p:nvPr>
            <p:ph idx="1" type="body"/>
          </p:nvPr>
        </p:nvSpPr>
        <p:spPr>
          <a:xfrm>
            <a:off x="457200" y="1610925"/>
            <a:ext cx="8229600" cy="2045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lang="en-US" sz="2000">
                <a:solidFill>
                  <a:schemeClr val="dk1"/>
                </a:solidFill>
                <a:latin typeface="Arial"/>
                <a:ea typeface="Arial"/>
                <a:cs typeface="Arial"/>
                <a:sym typeface="Arial"/>
              </a:rPr>
              <a:t>Salary Analysis:</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The average salary is calculated by adding up the salaries of a group of employees and then dividing the total by the number of employees.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solidFill>
                  <a:schemeClr val="dk1"/>
                </a:solidFill>
                <a:latin typeface="Arial"/>
                <a:ea typeface="Arial"/>
                <a:cs typeface="Arial"/>
                <a:sym typeface="Arial"/>
              </a:rPr>
              <a:t>Your Task:</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What is the average salary offered by this company? Use Excel functions to calculate this.</a:t>
            </a:r>
            <a:endParaRPr sz="2000">
              <a:latin typeface="Calibri"/>
              <a:ea typeface="Calibri"/>
              <a:cs typeface="Calibri"/>
              <a:sym typeface="Calibri"/>
            </a:endParaRPr>
          </a:p>
        </p:txBody>
      </p:sp>
      <p:pic>
        <p:nvPicPr>
          <p:cNvPr id="133" name="Google Shape;133;g33101efddef_0_90"/>
          <p:cNvPicPr preferRelativeResize="0"/>
          <p:nvPr/>
        </p:nvPicPr>
        <p:blipFill rotWithShape="1">
          <a:blip r:embed="rId3">
            <a:alphaModFix/>
          </a:blip>
          <a:srcRect b="0" l="0" r="0" t="0"/>
          <a:stretch/>
        </p:blipFill>
        <p:spPr>
          <a:xfrm>
            <a:off x="2194625" y="4285325"/>
            <a:ext cx="4953000" cy="12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3101efddef_0_103"/>
          <p:cNvSpPr txBox="1"/>
          <p:nvPr>
            <p:ph type="title"/>
          </p:nvPr>
        </p:nvSpPr>
        <p:spPr>
          <a:xfrm>
            <a:off x="457200" y="1557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1200"/>
              </a:spcAft>
              <a:buSzPts val="1800"/>
              <a:buNone/>
            </a:pPr>
            <a:r>
              <a:rPr lang="en-US" sz="4400">
                <a:solidFill>
                  <a:schemeClr val="dk1"/>
                </a:solidFill>
                <a:latin typeface="Arial"/>
                <a:ea typeface="Arial"/>
                <a:cs typeface="Arial"/>
                <a:sym typeface="Arial"/>
              </a:rPr>
              <a:t>Salary Distribution</a:t>
            </a:r>
            <a:endParaRPr sz="4400">
              <a:solidFill>
                <a:schemeClr val="dk1"/>
              </a:solidFill>
              <a:latin typeface="Calibri"/>
              <a:ea typeface="Calibri"/>
              <a:cs typeface="Calibri"/>
              <a:sym typeface="Calibri"/>
            </a:endParaRPr>
          </a:p>
        </p:txBody>
      </p:sp>
      <p:sp>
        <p:nvSpPr>
          <p:cNvPr id="139" name="Google Shape;139;g33101efddef_0_103"/>
          <p:cNvSpPr txBox="1"/>
          <p:nvPr>
            <p:ph idx="1" type="body"/>
          </p:nvPr>
        </p:nvSpPr>
        <p:spPr>
          <a:xfrm>
            <a:off x="457200" y="1476475"/>
            <a:ext cx="8229600" cy="17748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0"/>
              </a:spcAft>
              <a:buSzPts val="1800"/>
              <a:buNone/>
            </a:pPr>
            <a:r>
              <a:rPr b="1" lang="en-US" sz="2000">
                <a:solidFill>
                  <a:schemeClr val="dk1"/>
                </a:solidFill>
                <a:latin typeface="Arial"/>
                <a:ea typeface="Arial"/>
                <a:cs typeface="Arial"/>
                <a:sym typeface="Arial"/>
              </a:rPr>
              <a:t>Salary Distribution:</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Class intervals represent ranges of values, in this case, salary ranges. The class interval is the difference between the upper and lower limits of a class.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solidFill>
                  <a:schemeClr val="dk1"/>
                </a:solidFill>
                <a:latin typeface="Arial"/>
                <a:ea typeface="Arial"/>
                <a:cs typeface="Arial"/>
                <a:sym typeface="Arial"/>
              </a:rPr>
              <a:t>Your Task:</a:t>
            </a:r>
            <a:r>
              <a:rPr lang="en-US" sz="11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Create class intervals for the salaries in the company. This will help you understand the salary distribution.</a:t>
            </a:r>
            <a:endParaRPr sz="2000">
              <a:latin typeface="Calibri"/>
              <a:ea typeface="Calibri"/>
              <a:cs typeface="Calibri"/>
              <a:sym typeface="Calibri"/>
            </a:endParaRPr>
          </a:p>
        </p:txBody>
      </p:sp>
      <p:pic>
        <p:nvPicPr>
          <p:cNvPr id="140" name="Google Shape;140;g33101efddef_0_103"/>
          <p:cNvPicPr preferRelativeResize="0"/>
          <p:nvPr/>
        </p:nvPicPr>
        <p:blipFill rotWithShape="1">
          <a:blip r:embed="rId3">
            <a:alphaModFix/>
          </a:blip>
          <a:srcRect b="0" l="0" r="0" t="0"/>
          <a:stretch/>
        </p:blipFill>
        <p:spPr>
          <a:xfrm>
            <a:off x="276725" y="3429000"/>
            <a:ext cx="4447050" cy="2700004"/>
          </a:xfrm>
          <a:prstGeom prst="rect">
            <a:avLst/>
          </a:prstGeom>
          <a:noFill/>
          <a:ln>
            <a:noFill/>
          </a:ln>
        </p:spPr>
      </p:pic>
      <p:pic>
        <p:nvPicPr>
          <p:cNvPr id="141" name="Google Shape;141;g33101efddef_0_103"/>
          <p:cNvPicPr preferRelativeResize="0"/>
          <p:nvPr/>
        </p:nvPicPr>
        <p:blipFill rotWithShape="1">
          <a:blip r:embed="rId4">
            <a:alphaModFix/>
          </a:blip>
          <a:srcRect b="0" l="0" r="0" t="0"/>
          <a:stretch/>
        </p:blipFill>
        <p:spPr>
          <a:xfrm>
            <a:off x="4984350" y="3429000"/>
            <a:ext cx="3808675" cy="270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101efddef_0_112"/>
          <p:cNvSpPr txBox="1"/>
          <p:nvPr>
            <p:ph type="title"/>
          </p:nvPr>
        </p:nvSpPr>
        <p:spPr>
          <a:xfrm>
            <a:off x="457200" y="1228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Departmental Analysis</a:t>
            </a:r>
            <a:endParaRPr sz="4400">
              <a:solidFill>
                <a:schemeClr val="dk1"/>
              </a:solidFill>
              <a:latin typeface="Calibri"/>
              <a:ea typeface="Calibri"/>
              <a:cs typeface="Calibri"/>
              <a:sym typeface="Calibri"/>
            </a:endParaRPr>
          </a:p>
        </p:txBody>
      </p:sp>
      <p:sp>
        <p:nvSpPr>
          <p:cNvPr id="147" name="Google Shape;147;g33101efddef_0_112"/>
          <p:cNvSpPr txBox="1"/>
          <p:nvPr>
            <p:ph idx="1" type="body"/>
          </p:nvPr>
        </p:nvSpPr>
        <p:spPr>
          <a:xfrm>
            <a:off x="457200" y="1395675"/>
            <a:ext cx="8229600" cy="2033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lang="en-US" sz="2000">
                <a:solidFill>
                  <a:schemeClr val="dk1"/>
                </a:solidFill>
                <a:latin typeface="Arial"/>
                <a:ea typeface="Arial"/>
                <a:cs typeface="Arial"/>
                <a:sym typeface="Arial"/>
              </a:rPr>
              <a:t>Departmental Analysis:</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Visualizing data through charts and plots is a crucial part of data analysis.</a:t>
            </a:r>
            <a:endParaRPr sz="2000">
              <a:latin typeface="Arial"/>
              <a:ea typeface="Arial"/>
              <a:cs typeface="Arial"/>
              <a:sym typeface="Arial"/>
            </a:endParaRPr>
          </a:p>
          <a:p>
            <a:pPr indent="0" lvl="0" marL="0" rtl="0" algn="just">
              <a:lnSpc>
                <a:spcPct val="115000"/>
              </a:lnSpc>
              <a:spcBef>
                <a:spcPts val="1200"/>
              </a:spcBef>
              <a:spcAft>
                <a:spcPts val="1200"/>
              </a:spcAft>
              <a:buSzPts val="1800"/>
              <a:buNone/>
            </a:pPr>
            <a:r>
              <a:rPr b="1" lang="en-US" sz="2000">
                <a:solidFill>
                  <a:schemeClr val="dk1"/>
                </a:solidFill>
                <a:latin typeface="Arial"/>
                <a:ea typeface="Arial"/>
                <a:cs typeface="Arial"/>
                <a:sym typeface="Arial"/>
              </a:rPr>
              <a:t>Your Task:</a:t>
            </a:r>
            <a:r>
              <a:rPr lang="en-US" sz="2000">
                <a:solidFill>
                  <a:srgbClr val="8492A6"/>
                </a:solidFill>
                <a:latin typeface="Arial"/>
                <a:ea typeface="Arial"/>
                <a:cs typeface="Arial"/>
                <a:sym typeface="Arial"/>
              </a:rPr>
              <a:t> </a:t>
            </a:r>
            <a:r>
              <a:rPr lang="en-US" sz="2000">
                <a:highlight>
                  <a:srgbClr val="FFFFFF"/>
                </a:highlight>
                <a:latin typeface="Arial"/>
                <a:ea typeface="Arial"/>
                <a:cs typeface="Arial"/>
                <a:sym typeface="Arial"/>
              </a:rPr>
              <a:t>Use a pie chart, bar graph, or any other suitable visualization to show the proportion of people working in different departments.</a:t>
            </a:r>
            <a:endParaRPr sz="2000">
              <a:latin typeface="Calibri"/>
              <a:ea typeface="Calibri"/>
              <a:cs typeface="Calibri"/>
              <a:sym typeface="Calibri"/>
            </a:endParaRPr>
          </a:p>
        </p:txBody>
      </p:sp>
      <p:pic>
        <p:nvPicPr>
          <p:cNvPr id="148" name="Google Shape;148;g33101efddef_0_112"/>
          <p:cNvPicPr preferRelativeResize="0"/>
          <p:nvPr/>
        </p:nvPicPr>
        <p:blipFill rotWithShape="1">
          <a:blip r:embed="rId3">
            <a:alphaModFix/>
          </a:blip>
          <a:srcRect b="0" l="0" r="0" t="0"/>
          <a:stretch/>
        </p:blipFill>
        <p:spPr>
          <a:xfrm>
            <a:off x="124825" y="3533075"/>
            <a:ext cx="4152826" cy="3062750"/>
          </a:xfrm>
          <a:prstGeom prst="rect">
            <a:avLst/>
          </a:prstGeom>
          <a:noFill/>
          <a:ln>
            <a:noFill/>
          </a:ln>
        </p:spPr>
      </p:pic>
      <p:pic>
        <p:nvPicPr>
          <p:cNvPr id="149" name="Google Shape;149;g33101efddef_0_112"/>
          <p:cNvPicPr preferRelativeResize="0"/>
          <p:nvPr/>
        </p:nvPicPr>
        <p:blipFill rotWithShape="1">
          <a:blip r:embed="rId4">
            <a:alphaModFix/>
          </a:blip>
          <a:srcRect b="0" l="0" r="0" t="0"/>
          <a:stretch/>
        </p:blipFill>
        <p:spPr>
          <a:xfrm>
            <a:off x="4457625" y="3618425"/>
            <a:ext cx="4533975" cy="297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