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gWsPWtFhAwCiWPlp2l+bdgTDTM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378B58-FD88-465D-872B-AD2B9F33B438}">
  <a:tblStyle styleId="{89378B58-FD88-465D-872B-AD2B9F33B4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4e1e55fbb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a4e1e55fbb_0_1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4e1e55fbb_0_1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4e1e55fbb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4e1e55fbb_0_105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a4e1e55fbb_0_105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2a4e1e55fbb_0_10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a4e1e55fbb_0_10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2a4e1e55fbb_0_1053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2a4e1e55fbb_0_1053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2a4e1e55fbb_0_105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a4e1e55fbb_0_1117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2a4e1e55fbb_0_11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a4e1e55fbb_0_11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2a4e1e55fbb_0_1117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a4e1e55fbb_0_1117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2a4e1e55fbb_0_111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e1e55fbb_0_112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4e1e55fbb_0_11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2a4e1e55fbb_0_11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2a4e1e55fbb_0_11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a4e1e55fbb_0_11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a4e1e55fbb_0_11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2a4e1e55fbb_0_106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2a4e1e55fbb_0_10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2a4e1e55fbb_0_10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2a4e1e55fbb_0_1061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2a4e1e55fbb_0_106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a4e1e55fbb_0_106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2a4e1e55fbb_0_106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2a4e1e55fbb_0_10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a4e1e55fbb_0_10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2a4e1e55fbb_0_106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g2a4e1e55fbb_0_1067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2a4e1e55fbb_0_106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a4e1e55fbb_0_107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2a4e1e55fbb_0_107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2a4e1e55fbb_0_10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a4e1e55fbb_0_107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2a4e1e55fbb_0_107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g2a4e1e55fbb_0_107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2a4e1e55fbb_0_107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2a4e1e55fbb_0_107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a4e1e55fbb_0_108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2a4e1e55fbb_0_108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2a4e1e55fbb_0_108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a4e1e55fbb_0_108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a4e1e55fbb_0_1084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g2a4e1e55fbb_0_108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a4e1e55fbb_0_109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2a4e1e55fbb_0_109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2a4e1e55fbb_0_10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a4e1e55fbb_0_10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a4e1e55fbb_0_1091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g2a4e1e55fbb_0_1091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2a4e1e55fbb_0_109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a4e1e55fbb_0_1099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2a4e1e55fbb_0_109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2a4e1e55fbb_0_109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2a4e1e55fbb_0_1099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2a4e1e55fbb_0_109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4e1e55fbb_0_110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2a4e1e55fbb_0_110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2a4e1e55fbb_0_110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a4e1e55fbb_0_110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a4e1e55fbb_0_1105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g2a4e1e55fbb_0_1105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2a4e1e55fbb_0_1105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2a4e1e55fbb_0_110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4e1e55fbb_0_1114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2a4e1e55fbb_0_11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4e1e55fbb_0_10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2a4e1e55fbb_0_10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a4e1e55fbb_0_104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Instagram User Analytics - SQL Project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Using SQL for Marketing and Investor Insights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457200" y="96800"/>
            <a:ext cx="82296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Investor Metrics - Fake Accounts</a:t>
            </a:r>
            <a:endParaRPr sz="4000"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57200" y="967875"/>
            <a:ext cx="82296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Bots &amp; Fake Accounts: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Investors want to know if the platform is crowded with fake and dummy accounts.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Identify users (potential bots) who have liked every single photo on the site, as this is not typically possible for a normal user.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10"/>
          <p:cNvGraphicFramePr/>
          <p:nvPr/>
        </p:nvGraphicFramePr>
        <p:xfrm>
          <a:off x="457200" y="254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{89378B58-FD88-465D-872B-AD2B9F33B438}</a:tableStyleId>
              </a:tblPr>
              <a:tblGrid>
                <a:gridCol w="4114800"/>
                <a:gridCol w="4114800"/>
              </a:tblGrid>
              <a:tr h="413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Select user_id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from ig_clone.likes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group by user_id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having count(photo_id) = (select count(*) from photos);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Qutput </a:t>
                      </a:r>
                      <a:r>
                        <a:rPr lang="en-US" sz="900"/>
                        <a:t>-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16756" t="0"/>
          <a:stretch/>
        </p:blipFill>
        <p:spPr>
          <a:xfrm>
            <a:off x="6262475" y="2674550"/>
            <a:ext cx="2240900" cy="4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Tech-Stack Used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MySQL Workbench: For executing and managing SQL queries.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SQL: To analyze and derive insights from Instagram user data.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e1e55fbb_0_1185"/>
          <p:cNvSpPr txBox="1"/>
          <p:nvPr>
            <p:ph type="title"/>
          </p:nvPr>
        </p:nvSpPr>
        <p:spPr>
          <a:xfrm>
            <a:off x="373325" y="274650"/>
            <a:ext cx="860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Achieved &amp;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Gained</a:t>
            </a:r>
            <a:endParaRPr/>
          </a:p>
        </p:txBody>
      </p:sp>
      <p:sp>
        <p:nvSpPr>
          <p:cNvPr id="173" name="Google Shape;173;g2a4e1e55fbb_0_1185"/>
          <p:cNvSpPr txBox="1"/>
          <p:nvPr>
            <p:ph idx="1" type="body"/>
          </p:nvPr>
        </p:nvSpPr>
        <p:spPr>
          <a:xfrm>
            <a:off x="290350" y="1590050"/>
            <a:ext cx="8517300" cy="4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4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Char char="●"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Oldest Users: These users are likely the most loyal and could be engaged for retention programs.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4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Char char="●"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Inactive Users: A significant number of users have never posted, highlighting the need for re-engagement strategies.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4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Char char="●"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Hashtags: Certain hashtags dominate, showing trends that can shape content strategy.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4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Char char="●"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Trends: Most registrations occur on specific days, making those days ideal for campaign launches.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4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Char char="●"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 Metrics: Average posts and photo ratios give a measure of activity and engagement across users.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4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Char char="●"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Fake Accounts: Unusual patterns, such as liking every post, signal the need for checks to maintain platform credibility.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US" sz="1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findings connect directly to actionable strategies for improving user engagement, marketing efforts, and platform health.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457200" y="1852775"/>
            <a:ext cx="8229600" cy="4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project we analyzed Instagram user data to uncover meaningful insights for marketing and investor decisions.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SQL, we explored user activity, engagement trends, and content patterns.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findings provide clear steps to improve strategies for better user engagement and campaign planning.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analysis can include exploring user groups and trends over time for further improvements.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4e1e55fbb_0_1176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2208575"/>
            <a:ext cx="82296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project we aim to analyze Instagram user engagement data using SQL.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insights derived can be used by the marketing and product teams in making informed decisions.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544875"/>
            <a:ext cx="82296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Database Setup: Created and populated tables using the provided SQL script.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 Analysis: Executed SQL queries for marketing and investor metrics analytics.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just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Results Compilation: Interpreted and visualized insights from the SQL outputs.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1087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Analysis - Oldest Users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34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Loyal User Reward: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marketing team wants to reward the most loyal users, i.e., those who have been using the platform for the longest time.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Identify the five oldest users on Instagram from the provided database.</a:t>
            </a:r>
            <a:endParaRPr sz="2600"/>
          </a:p>
        </p:txBody>
      </p:sp>
      <p:graphicFrame>
        <p:nvGraphicFramePr>
          <p:cNvPr id="112" name="Google Shape;112;p4"/>
          <p:cNvGraphicFramePr/>
          <p:nvPr/>
        </p:nvGraphicFramePr>
        <p:xfrm>
          <a:off x="457200" y="271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{89378B58-FD88-465D-872B-AD2B9F33B438}</a:tableStyleId>
              </a:tblPr>
              <a:tblGrid>
                <a:gridCol w="3312875"/>
                <a:gridCol w="4916725"/>
              </a:tblGrid>
              <a:tr h="369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select id, username, created_at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from ig_clone.users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order by created_at asc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limit 5;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75" y="3429000"/>
            <a:ext cx="4916725" cy="2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360000" y="0"/>
            <a:ext cx="84240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Analysis - Inactive Users</a:t>
            </a:r>
            <a:endParaRPr sz="4400"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360000" y="1202875"/>
            <a:ext cx="8424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Inactive User Engagement: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team wants to encourage inactive users to start posting by sending them promotional emails.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Identify users who have never posted a single photo on Instagram.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5"/>
          <p:cNvGraphicFramePr/>
          <p:nvPr/>
        </p:nvGraphicFramePr>
        <p:xfrm>
          <a:off x="360000" y="233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{89378B58-FD88-465D-872B-AD2B9F33B438}</a:tableStyleId>
              </a:tblPr>
              <a:tblGrid>
                <a:gridCol w="3449875"/>
                <a:gridCol w="4974125"/>
              </a:tblGrid>
              <a:tr h="4285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select id, username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from ig_clone.users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where id not in (select distinct user_id from photos);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5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975" y="2339550"/>
            <a:ext cx="2759850" cy="42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92100" y="163675"/>
            <a:ext cx="895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Analysis - Contest Winner</a:t>
            </a:r>
            <a:endParaRPr sz="4400"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457200" y="140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Contest Winner Declaration: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team has organized a contest where the user with the most likes on a single photo wins.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Determine the winner of the contest and provide their details to the team.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6"/>
          <p:cNvGraphicFramePr/>
          <p:nvPr/>
        </p:nvGraphicFramePr>
        <p:xfrm>
          <a:off x="457200" y="271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{89378B58-FD88-465D-872B-AD2B9F33B438}</a:tableStyleId>
              </a:tblPr>
              <a:tblGrid>
                <a:gridCol w="4114800"/>
                <a:gridCol w="4114800"/>
              </a:tblGrid>
              <a:tr h="369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select photos.id as photo_id, photos.user_id, Count(likes.user_id) as like_count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from ig_clone.photos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join ig_clone.likes on photos.id = likes.photo_id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group by photos.id, photos.user_id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order by like_count desc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limit 1;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925" y="3650225"/>
            <a:ext cx="384445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02800" y="81075"/>
            <a:ext cx="873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Analysis - Hashtag Research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200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Hashtag Research: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partner brand wants to know the most popular hashtags to use in their posts to reach the most people.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Identify and suggest the top five most commonly used hashtags on the platform.</a:t>
            </a:r>
            <a:endParaRPr sz="14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457200" y="264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{89378B58-FD88-465D-872B-AD2B9F33B438}</a:tableStyleId>
              </a:tblPr>
              <a:tblGrid>
                <a:gridCol w="4114800"/>
                <a:gridCol w="4114800"/>
              </a:tblGrid>
              <a:tr h="369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Select tags.tag_name, count(photo_tags.photo_id) as tag_count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from ig_clone.tags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join ig_clone.photo_tags on tags.id = photo_tags.tag_id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group by tags.tag_name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order by tag_count desc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limit 6;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5997" t="0"/>
          <a:stretch/>
        </p:blipFill>
        <p:spPr>
          <a:xfrm>
            <a:off x="4733600" y="3318400"/>
            <a:ext cx="3742126" cy="27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Analysis - Ad Campaign Timing</a:t>
            </a:r>
            <a:endParaRPr sz="4000"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457200" y="1600200"/>
            <a:ext cx="8229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 Campaign Launch: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team wants to know the best day of the week to launch ads.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Determine the day of the week when most users register on Instagram. Provide insights on when to schedule an ad campaign.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p8"/>
          <p:cNvGraphicFramePr/>
          <p:nvPr/>
        </p:nvGraphicFramePr>
        <p:xfrm>
          <a:off x="457200" y="278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{89378B58-FD88-465D-872B-AD2B9F33B438}</a:tableStyleId>
              </a:tblPr>
              <a:tblGrid>
                <a:gridCol w="4114800"/>
                <a:gridCol w="4114800"/>
              </a:tblGrid>
              <a:tr h="369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Select dayname(created_at) as day_of_week, count(id) as user_count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from ig_clone.users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group by day_of_week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order by user_count desc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limit 1;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Qutput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50" y="3751401"/>
            <a:ext cx="3930450" cy="14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57200" y="150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Investor Metrics - User Engagement</a:t>
            </a:r>
            <a:endParaRPr sz="4000"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457200" y="1332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Engagement: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Investors want to know if users are still active and posting on Instagram or if they are making fewer posts.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Query: Calculate the average number of posts per user on Instagram. Also, provide the total number of photos on Instagram divided by the total number of users.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9"/>
          <p:cNvGraphicFramePr/>
          <p:nvPr/>
        </p:nvGraphicFramePr>
        <p:xfrm>
          <a:off x="457200" y="278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{89378B58-FD88-465D-872B-AD2B9F33B438}</a:tableStyleId>
              </a:tblPr>
              <a:tblGrid>
                <a:gridCol w="4114800"/>
                <a:gridCol w="4114800"/>
              </a:tblGrid>
              <a:tr h="369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Query - </a:t>
                      </a:r>
                      <a:endParaRPr b="1" sz="1600"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Select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	avg(photo_count) as avg_posts_per_users,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   (Select count(*) from ig_clone.photos) / (Select count(*) from ig_clone.users) as photos_per_user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from (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	select user_id, count(*) as photo_count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   from ig_clone.photos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   group by user_id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) user_photos;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>
                          <a:solidFill>
                            <a:schemeClr val="dk1"/>
                          </a:solidFill>
                        </a:rPr>
                        <a:t>SQL Qutput </a:t>
                      </a:r>
                      <a:r>
                        <a:rPr lang="en-US" sz="900"/>
                        <a:t>-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6472" t="0"/>
          <a:stretch/>
        </p:blipFill>
        <p:spPr>
          <a:xfrm>
            <a:off x="4751750" y="4129188"/>
            <a:ext cx="384840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