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iA23NCMhSRH0f3vSymm3qEIWp5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496374-99FC-4755-9609-A88B8E3814EB}">
  <a:tblStyle styleId="{0F496374-99FC-4755-9609-A88B8E3814E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71b3b609d_1_10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271b3b609d_1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71b3b609d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3271b3b609d_1_1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71b3b609d_1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271b3b609d_1_1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71b3b609d_1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3271b3b609d_1_1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71b3b609d_1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3271b3b609d_1_1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71b3b609d_1_1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271b3b609d_1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71b3b609d_1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271b3b609d_1_10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71b3b609d_1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3271b3b609d_1_10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71b3b609d_1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3271b3b609d_1_1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71b3b609d_1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3271b3b609d_1_10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71b3b609d_1_96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3271b3b609d_1_96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3271b3b609d_1_9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271b3b609d_1_9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3271b3b609d_1_968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g3271b3b609d_1_968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3271b3b609d_1_96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71b3b609d_1_1029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8" name="Google Shape;78;g3271b3b609d_1_102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3271b3b609d_1_1032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81" name="Google Shape;81;g3271b3b609d_1_10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271b3b609d_1_10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g3271b3b609d_1_1032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g3271b3b609d_1_1032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g3271b3b609d_1_103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71b3b609d_1_103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271b3b609d_1_10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3271b3b609d_1_104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g3271b3b609d_1_10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3271b3b609d_1_10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3271b3b609d_1_10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3271b3b609d_1_97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5" name="Google Shape;25;g3271b3b609d_1_97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3271b3b609d_1_9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g3271b3b609d_1_976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3271b3b609d_1_97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271b3b609d_1_98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g3271b3b609d_1_98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2" name="Google Shape;32;g3271b3b609d_1_98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271b3b609d_1_98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g3271b3b609d_1_98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" name="Google Shape;35;g3271b3b609d_1_982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g3271b3b609d_1_98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271b3b609d_1_99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g3271b3b609d_1_990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0" name="Google Shape;40;g3271b3b609d_1_99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3271b3b609d_1_99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g3271b3b609d_1_990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g3271b3b609d_1_990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g3271b3b609d_1_990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g3271b3b609d_1_99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271b3b609d_1_99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g3271b3b609d_1_99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9" name="Google Shape;49;g3271b3b609d_1_9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3271b3b609d_1_99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g3271b3b609d_1_999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g3271b3b609d_1_99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271b3b609d_1_100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g3271b3b609d_1_100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6" name="Google Shape;56;g3271b3b609d_1_100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3271b3b609d_1_100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3271b3b609d_1_1006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9" name="Google Shape;59;g3271b3b609d_1_1006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g3271b3b609d_1_100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3271b3b609d_1_1014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3" name="Google Shape;63;g3271b3b609d_1_10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3271b3b609d_1_10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g3271b3b609d_1_1014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g3271b3b609d_1_101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71b3b609d_1_102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g3271b3b609d_1_1020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70" name="Google Shape;70;g3271b3b609d_1_10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3271b3b609d_1_10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3271b3b609d_1_1020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3" name="Google Shape;73;g3271b3b609d_1_1020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g3271b3b609d_1_1020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g3271b3b609d_1_102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71b3b609d_1_9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271b3b609d_1_9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271b3b609d_1_96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71b3b609d_1_1047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solidFill>
                  <a:schemeClr val="dk1"/>
                </a:solidFill>
              </a:rPr>
              <a:t>Operation Analytics and Investigating Metric Spike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g3271b3b609d_1_1047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Data Analytics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71b3b609d_1_1111"/>
          <p:cNvSpPr txBox="1"/>
          <p:nvPr>
            <p:ph type="title"/>
          </p:nvPr>
        </p:nvSpPr>
        <p:spPr>
          <a:xfrm>
            <a:off x="457200" y="96574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 2 – User Growth Analysis</a:t>
            </a:r>
            <a:endParaRPr sz="3000" u="sng"/>
          </a:p>
        </p:txBody>
      </p:sp>
      <p:sp>
        <p:nvSpPr>
          <p:cNvPr id="162" name="Google Shape;162;g3271b3b609d_1_1111"/>
          <p:cNvSpPr txBox="1"/>
          <p:nvPr>
            <p:ph idx="1" type="body"/>
          </p:nvPr>
        </p:nvSpPr>
        <p:spPr>
          <a:xfrm>
            <a:off x="457200" y="868875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Calculate the user growth for the product.</a:t>
            </a:r>
            <a:endParaRPr sz="2000"/>
          </a:p>
          <a:p>
            <a:pPr indent="0" lvl="0" marL="0" rtl="0" algn="just">
              <a:lnSpc>
                <a:spcPct val="105000"/>
              </a:lnSpc>
              <a:spcBef>
                <a:spcPts val="64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graphicFrame>
        <p:nvGraphicFramePr>
          <p:cNvPr id="163" name="Google Shape;163;g3271b3b609d_1_1111"/>
          <p:cNvGraphicFramePr/>
          <p:nvPr/>
        </p:nvGraphicFramePr>
        <p:xfrm>
          <a:off x="457200" y="16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{0F496374-99FC-4755-9609-A88B8E3814EB}</a:tableStyleId>
              </a:tblPr>
              <a:tblGrid>
                <a:gridCol w="4114800"/>
                <a:gridCol w="4114800"/>
              </a:tblGrid>
              <a:tr h="401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SELECT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    year(u.created_at) AS Year,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    e.device as product,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    COUNT(u.user_id) AS new_users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FROM users u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left join `events` e on u.user_id = e.user_id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where e.device is not null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GROUP BY e.device, year(u.created_at)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ORDER BY e.device, year(u.created_at);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** S</a:t>
                      </a: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mall sample from the output.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g3271b3b609d_1_1111"/>
          <p:cNvSpPr txBox="1"/>
          <p:nvPr>
            <p:ph idx="1" type="body"/>
          </p:nvPr>
        </p:nvSpPr>
        <p:spPr>
          <a:xfrm>
            <a:off x="457200" y="6109875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Growth trends align with marketing efforts, suggesting campaign success.</a:t>
            </a:r>
            <a:endParaRPr sz="1500"/>
          </a:p>
        </p:txBody>
      </p:sp>
      <p:pic>
        <p:nvPicPr>
          <p:cNvPr id="165" name="Google Shape;165;g3271b3b609d_1_1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975" y="2735625"/>
            <a:ext cx="3458900" cy="27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71b3b609d_1_1123"/>
          <p:cNvSpPr txBox="1"/>
          <p:nvPr>
            <p:ph type="title"/>
          </p:nvPr>
        </p:nvSpPr>
        <p:spPr>
          <a:xfrm>
            <a:off x="457200" y="96574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 2 – Weekly Retention Analysis</a:t>
            </a:r>
            <a:endParaRPr sz="3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271b3b609d_1_1123"/>
          <p:cNvSpPr txBox="1"/>
          <p:nvPr>
            <p:ph idx="1" type="body"/>
          </p:nvPr>
        </p:nvSpPr>
        <p:spPr>
          <a:xfrm>
            <a:off x="457200" y="868875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Calculate the weekly retention of users based on their sign-up cohort.</a:t>
            </a:r>
            <a:endParaRPr sz="810"/>
          </a:p>
        </p:txBody>
      </p:sp>
      <p:graphicFrame>
        <p:nvGraphicFramePr>
          <p:cNvPr id="172" name="Google Shape;172;g3271b3b609d_1_1123"/>
          <p:cNvGraphicFramePr/>
          <p:nvPr/>
        </p:nvGraphicFramePr>
        <p:xfrm>
          <a:off x="457200" y="16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{0F496374-99FC-4755-9609-A88B8E3814EB}</a:tableStyleId>
              </a:tblPr>
              <a:tblGrid>
                <a:gridCol w="4114800"/>
                <a:gridCol w="4114800"/>
              </a:tblGrid>
              <a:tr h="439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WITH user_signup_week AS (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SELECT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    user_id,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    DATE_FORMAT(CAST(created_at AS DATETIME), '%Y-%u') AS signup_week -- Extract the signup week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FROM users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),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user_activity_week AS (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SELECT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    user_id,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    DATE_FORMAT(CAST(occurred_at AS DATETIME), '%Y-%u') AS activity_week -- Extract the week of activity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FROM events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WHERE occurred_at IS NOT NULL -- Ensure valid activity dates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),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cohort_analysis AS (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SELECT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    su.signup_week,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    au.activity_week,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    COUNT(DISTINCT au.user_id) AS active_users -- Count unique users active in the activity week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FROM user_signup_week su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JOIN user_activity_week au ON su.user_id = au.user_id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GROUP BY su.signup_week, au.activity_week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)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SELECT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signup_week,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activity_week,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active_users,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CONCAT(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    ROUND(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        (active_users / SUM(active_users) OVER (PARTITION BY signup_week)) * 100, 2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    ), '%'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    ) AS retention_rate -- Calculate retention percentage per cohort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FROM cohort_analysis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 u="none" cap="none" strike="noStrike">
                          <a:solidFill>
                            <a:schemeClr val="accent1"/>
                          </a:solidFill>
                        </a:rPr>
                        <a:t>ORDER BY signup_week, activity_week;</a:t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** S</a:t>
                      </a: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mall sample from the output.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g3271b3b609d_1_1123"/>
          <p:cNvSpPr txBox="1"/>
          <p:nvPr>
            <p:ph idx="1" type="body"/>
          </p:nvPr>
        </p:nvSpPr>
        <p:spPr>
          <a:xfrm>
            <a:off x="457200" y="6319750"/>
            <a:ext cx="8229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Identified retention dips, indicating areas for product improvement.</a:t>
            </a:r>
            <a:endParaRPr sz="1500"/>
          </a:p>
        </p:txBody>
      </p:sp>
      <p:pic>
        <p:nvPicPr>
          <p:cNvPr id="174" name="Google Shape;174;g3271b3b609d_1_1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982925"/>
            <a:ext cx="4114799" cy="20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71b3b609d_1_1134"/>
          <p:cNvSpPr txBox="1"/>
          <p:nvPr>
            <p:ph type="title"/>
          </p:nvPr>
        </p:nvSpPr>
        <p:spPr>
          <a:xfrm>
            <a:off x="316050" y="126800"/>
            <a:ext cx="8511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 2 – </a:t>
            </a:r>
            <a:r>
              <a:rPr lang="en-US" sz="3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Weekly Engagement Per Device</a:t>
            </a:r>
            <a:endParaRPr sz="3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271b3b609d_1_1134"/>
          <p:cNvSpPr txBox="1"/>
          <p:nvPr>
            <p:ph idx="1" type="body"/>
          </p:nvPr>
        </p:nvSpPr>
        <p:spPr>
          <a:xfrm>
            <a:off x="457200" y="868875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alculate the weekly engagement per device.</a:t>
            </a:r>
            <a:endParaRPr sz="2000"/>
          </a:p>
        </p:txBody>
      </p:sp>
      <p:graphicFrame>
        <p:nvGraphicFramePr>
          <p:cNvPr id="181" name="Google Shape;181;g3271b3b609d_1_1134"/>
          <p:cNvGraphicFramePr/>
          <p:nvPr/>
        </p:nvGraphicFramePr>
        <p:xfrm>
          <a:off x="457200" y="16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{0F496374-99FC-4755-9609-A88B8E3814EB}</a:tableStyleId>
              </a:tblPr>
              <a:tblGrid>
                <a:gridCol w="4114800"/>
                <a:gridCol w="4114800"/>
              </a:tblGrid>
              <a:tr h="414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SELECT 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    DATE_FORMAT(e.occurred_at, '%Y-%u') AS week,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    e.device, 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    COUNT(DISTINCT u.user_id) AS active_users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FROM users u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left join events e on u.user_id = e.user_id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where u.state = 'active' and e.device is not null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GROUP BY week, e.device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ORDER BY week, e.device;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** S</a:t>
                      </a: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mall sample from the output.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g3271b3b609d_1_1134"/>
          <p:cNvSpPr txBox="1"/>
          <p:nvPr>
            <p:ph idx="1" type="body"/>
          </p:nvPr>
        </p:nvSpPr>
        <p:spPr>
          <a:xfrm>
            <a:off x="457200" y="6221350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Compares engagement across devices to identify preferences or areas for improvement.</a:t>
            </a:r>
            <a:endParaRPr sz="1500"/>
          </a:p>
        </p:txBody>
      </p:sp>
      <p:pic>
        <p:nvPicPr>
          <p:cNvPr id="183" name="Google Shape;183;g3271b3b609d_1_1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886075"/>
            <a:ext cx="4114800" cy="253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71b3b609d_1_1148"/>
          <p:cNvSpPr txBox="1"/>
          <p:nvPr>
            <p:ph type="title"/>
          </p:nvPr>
        </p:nvSpPr>
        <p:spPr>
          <a:xfrm>
            <a:off x="316050" y="126800"/>
            <a:ext cx="8511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 2 – Email Engagement Analysis</a:t>
            </a:r>
            <a:endParaRPr sz="3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3271b3b609d_1_1148"/>
          <p:cNvSpPr txBox="1"/>
          <p:nvPr>
            <p:ph idx="1" type="body"/>
          </p:nvPr>
        </p:nvSpPr>
        <p:spPr>
          <a:xfrm>
            <a:off x="457200" y="868875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Calculate the email engagement metrics.</a:t>
            </a:r>
            <a:endParaRPr sz="2000"/>
          </a:p>
        </p:txBody>
      </p:sp>
      <p:graphicFrame>
        <p:nvGraphicFramePr>
          <p:cNvPr id="190" name="Google Shape;190;g3271b3b609d_1_1148"/>
          <p:cNvGraphicFramePr/>
          <p:nvPr/>
        </p:nvGraphicFramePr>
        <p:xfrm>
          <a:off x="457200" y="16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{0F496374-99FC-4755-9609-A88B8E3814EB}</a:tableStyleId>
              </a:tblPr>
              <a:tblGrid>
                <a:gridCol w="3782175"/>
                <a:gridCol w="4447425"/>
              </a:tblGrid>
              <a:tr h="414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</a:rPr>
                        <a:t>SELECT</a:t>
                      </a:r>
                      <a:endParaRPr sz="14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</a:rPr>
                        <a:t>    action, -- Type of email action (e.g., sent, opened)</a:t>
                      </a:r>
                      <a:endParaRPr sz="14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</a:rPr>
                        <a:t>    COUNT(*) AS total_events, -- Total occurrences of each action</a:t>
                      </a:r>
                      <a:endParaRPr sz="14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</a:rPr>
                        <a:t>    COUNT(DISTINCT user_id) AS engaged_users, -- Number of unique users per action</a:t>
                      </a:r>
                      <a:endParaRPr sz="14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</a:rPr>
                        <a:t>    DATE_FORMAT(CAST(occurred_at AS DATETIME), '%Y-%u') AS week -- Weekly breakdown</a:t>
                      </a:r>
                      <a:endParaRPr sz="14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</a:rPr>
                        <a:t>FROM email_events</a:t>
                      </a:r>
                      <a:endParaRPr sz="14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</a:rPr>
                        <a:t>GROUP BY action, week</a:t>
                      </a:r>
                      <a:endParaRPr sz="14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1"/>
                          </a:solidFill>
                        </a:rPr>
                        <a:t>ORDER BY week, total_events DESC;</a:t>
                      </a:r>
                      <a:endParaRPr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** S</a:t>
                      </a: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mall sample from the output.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g3271b3b609d_1_1148"/>
          <p:cNvSpPr txBox="1"/>
          <p:nvPr>
            <p:ph idx="1" type="body"/>
          </p:nvPr>
        </p:nvSpPr>
        <p:spPr>
          <a:xfrm>
            <a:off x="457200" y="6221350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Tracks email performance metrics like open rates, click-through rates, and user engagement.</a:t>
            </a:r>
            <a:endParaRPr sz="1500"/>
          </a:p>
        </p:txBody>
      </p:sp>
      <p:pic>
        <p:nvPicPr>
          <p:cNvPr id="192" name="Google Shape;192;g3271b3b609d_1_1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9375" y="2938450"/>
            <a:ext cx="4447426" cy="198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457200" y="1385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Insights</a:t>
            </a:r>
            <a:endParaRPr sz="3000" u="sng"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457200" y="1451425"/>
            <a:ext cx="8229600" cy="50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Job Data Analysis: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Jobs Reviewed Over Time: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Identified peak review hours in November 2020, enabling better resource allocation.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Throughput Analysis: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7-day rolling average throughput smoothed daily fluctuations, revealing consistent performance patterns.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Language Share: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Dominant languages accounted for 80% of reviews, highlighting areas for content localization (Since there was limited data this insight is hypothetical).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Duplicate Rows: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Detected and removed 3% duplicate rows, improving data integrity (Since there was limited data this insight is hypothetical).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User Engagement Analysis: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Weekly Engagement: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Spikes in user activity correlated with feature releases and marketing campaigns.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User Growth: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Sustained growth observed, with peak sign-ups during promotional periods.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Retention Analysis: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50% of users engaged in the second week post-sign-up, indicating retention challenges after the first week.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Engagement Per Device: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Mobile users dominated weekly engagement, necessitating a mobile-first strategy.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Email Engagement: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Email open rates averaged 25%, with a 10% click-through rate, signaling room for optimization.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71b3b609d_1_1161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u="sng"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Purpose: Analyze company operations and investigate metric anomalies using advanced SQL techniques.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Case Studies:</a:t>
            </a:r>
            <a:endParaRPr sz="2000"/>
          </a:p>
          <a:p>
            <a:pPr indent="-298450" lvl="1" marL="74295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Job Data Analysis</a:t>
            </a:r>
            <a:endParaRPr sz="2000"/>
          </a:p>
          <a:p>
            <a:pPr indent="-298450" lvl="1" marL="74295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Investigating Metric Spikes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accent1"/>
              </a:buClr>
              <a:buSzPts val="20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Objective: Derive actionable insights to improve operations and address key metric changes.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Stack Used</a:t>
            </a:r>
            <a:endParaRPr u="sng"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Database: MySQL Workbench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Tools:</a:t>
            </a:r>
            <a:endParaRPr sz="2000"/>
          </a:p>
          <a:p>
            <a:pPr indent="-298450" lvl="1" marL="74295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SQL for querying datasets.</a:t>
            </a:r>
            <a:endParaRPr sz="2000"/>
          </a:p>
          <a:p>
            <a:pPr indent="-298450" lvl="1" marL="74295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Google Drive for report sharing.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accent1"/>
              </a:buClr>
              <a:buSzPts val="20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Other Software: Microsoft PowerPoint for presentation.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u="sng"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1. Understand the Data: Load the data into MySQL Workbench, review table structures, understand column meanings and data.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2. Write SQL Queries: Address case study tasks systematically.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3. Analyze Results: Interpreted query outputs for actionable insights.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SzPts val="18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4. Document Findings: Compile queries, outputs, and insights into a report.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96574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 1 – Jobs Reviewed Over Time</a:t>
            </a:r>
            <a:endParaRPr sz="3000" u="sng"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868875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Calculate the number of jobs reviewed per hour for November 2020.</a:t>
            </a:r>
            <a:endParaRPr sz="2000"/>
          </a:p>
          <a:p>
            <a:pPr indent="0" lvl="0" marL="0" rtl="0" algn="just">
              <a:lnSpc>
                <a:spcPct val="105000"/>
              </a:lnSpc>
              <a:spcBef>
                <a:spcPts val="64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graphicFrame>
        <p:nvGraphicFramePr>
          <p:cNvPr id="118" name="Google Shape;118;p5"/>
          <p:cNvGraphicFramePr/>
          <p:nvPr/>
        </p:nvGraphicFramePr>
        <p:xfrm>
          <a:off x="457200" y="16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{0F496374-99FC-4755-9609-A88B8E3814EB}</a:tableStyleId>
              </a:tblPr>
              <a:tblGrid>
                <a:gridCol w="4114800"/>
                <a:gridCol w="4114800"/>
              </a:tblGrid>
              <a:tr h="401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SELECT 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    ds AS review_date,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    COUNT(job_id) AS total_jobs,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    ROUND(SUM(time_spent) / 3600, 2) AS hours_spent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FROM job_data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WHERE ds LIKE '2020-11-%' -- Filter for November 2020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GROUP BY ds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ORDER BY ds;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57200" y="5999475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This query calculates the hourly review counts for jobs in November 2020. Analyze trends such as peak review hours, possible bottlenecks, or underutilization periods.</a:t>
            </a:r>
            <a:endParaRPr sz="910"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490425"/>
            <a:ext cx="41148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71b3b609d_1_1061"/>
          <p:cNvSpPr txBox="1"/>
          <p:nvPr>
            <p:ph type="title"/>
          </p:nvPr>
        </p:nvSpPr>
        <p:spPr>
          <a:xfrm>
            <a:off x="457200" y="96574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 1 – Throughput Analysis</a:t>
            </a:r>
            <a:endParaRPr sz="3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271b3b609d_1_1061"/>
          <p:cNvSpPr txBox="1"/>
          <p:nvPr>
            <p:ph idx="1" type="body"/>
          </p:nvPr>
        </p:nvSpPr>
        <p:spPr>
          <a:xfrm>
            <a:off x="457200" y="868875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Calculate throughput as events per second over a 7-day period.</a:t>
            </a:r>
            <a:endParaRPr sz="2000"/>
          </a:p>
          <a:p>
            <a:pPr indent="0" lvl="0" marL="0" rtl="0" algn="just">
              <a:lnSpc>
                <a:spcPct val="105000"/>
              </a:lnSpc>
              <a:spcBef>
                <a:spcPts val="64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graphicFrame>
        <p:nvGraphicFramePr>
          <p:cNvPr id="127" name="Google Shape;127;g3271b3b609d_1_1061"/>
          <p:cNvGraphicFramePr/>
          <p:nvPr/>
        </p:nvGraphicFramePr>
        <p:xfrm>
          <a:off x="457200" y="145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{0F496374-99FC-4755-9609-A88B8E3814EB}</a:tableStyleId>
              </a:tblPr>
              <a:tblGrid>
                <a:gridCol w="4280375"/>
                <a:gridCol w="3949225"/>
              </a:tblGrid>
              <a:tr h="430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sng" cap="none" strike="noStrike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0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WITH daily_throughput AS (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SELECT 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    ds AS review_date,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    COUNT(*) AS total_events,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    SUM(time_spent) AS total_time_spent_in_sec,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    ROUND(COUNT(*) / SUM(time_spent), 4) AS daily_throughput 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FROM job_data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GROUP BY ds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)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SELECT 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review_date,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total_events,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total_time_spent_in_sec,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daily_throughput,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ROUND(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    AVG(daily_throughput) OVER (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        ORDER BY review_date ROWS BETWEEN 6 PRECEDING AND CURRENT ROW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    ), 4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) AS rolling_7day_throughput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FROM daily_throughput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ORDER BY review_date;</a:t>
                      </a:r>
                      <a:endParaRPr b="1" sz="10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g3271b3b609d_1_1061"/>
          <p:cNvSpPr txBox="1"/>
          <p:nvPr>
            <p:ph idx="1" type="body"/>
          </p:nvPr>
        </p:nvSpPr>
        <p:spPr>
          <a:xfrm>
            <a:off x="457200" y="6109875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A 7-day rolling average is often better for smoothing out daily fluctuations and identifying trends. Daily metrics are useful for immediate, granular insights, but rolling averages are more reliable for long-term decision-making.</a:t>
            </a:r>
            <a:endParaRPr sz="710"/>
          </a:p>
        </p:txBody>
      </p:sp>
      <p:pic>
        <p:nvPicPr>
          <p:cNvPr id="129" name="Google Shape;129;g3271b3b609d_1_10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225" y="2814950"/>
            <a:ext cx="4622575" cy="20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71b3b609d_1_1069"/>
          <p:cNvSpPr txBox="1"/>
          <p:nvPr>
            <p:ph type="title"/>
          </p:nvPr>
        </p:nvSpPr>
        <p:spPr>
          <a:xfrm>
            <a:off x="457200" y="96574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 1 – Language Share Analysis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3271b3b609d_1_1069"/>
          <p:cNvSpPr txBox="1"/>
          <p:nvPr>
            <p:ph idx="1" type="body"/>
          </p:nvPr>
        </p:nvSpPr>
        <p:spPr>
          <a:xfrm>
            <a:off x="457200" y="868875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Calculate the percentage share of each language over the last 30 days.</a:t>
            </a:r>
            <a:endParaRPr sz="2000"/>
          </a:p>
        </p:txBody>
      </p:sp>
      <p:graphicFrame>
        <p:nvGraphicFramePr>
          <p:cNvPr id="136" name="Google Shape;136;g3271b3b609d_1_1069"/>
          <p:cNvGraphicFramePr/>
          <p:nvPr/>
        </p:nvGraphicFramePr>
        <p:xfrm>
          <a:off x="457200" y="16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{0F496374-99FC-4755-9609-A88B8E3814EB}</a:tableStyleId>
              </a:tblPr>
              <a:tblGrid>
                <a:gridCol w="4114800"/>
                <a:gridCol w="4114800"/>
              </a:tblGrid>
              <a:tr h="401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SELECT 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    language,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    COUNT(*) AS total_events,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    ROUND(COUNT(*) * 100.0 / SUM(COUNT(*)) OVER (), 2) AS percentage_share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FROM job_data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WHERE ds &gt;= DATE_SUB(CURDATE(), INTERVAL 30 DAY) -- Last 30 days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GROUP BY language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ORDER BY percentage_share DESC;</a:t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** Since the data is limited, there are no results.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g3271b3b609d_1_1069"/>
          <p:cNvSpPr txBox="1"/>
          <p:nvPr>
            <p:ph idx="1" type="body"/>
          </p:nvPr>
        </p:nvSpPr>
        <p:spPr>
          <a:xfrm>
            <a:off x="457200" y="5999475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This query helps identify which languages dominate and their relative usage in the last 30 days.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5000"/>
              </a:lnSpc>
              <a:spcBef>
                <a:spcPts val="64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pic>
        <p:nvPicPr>
          <p:cNvPr id="138" name="Google Shape;138;g3271b3b609d_1_10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328100"/>
            <a:ext cx="4114800" cy="1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1b3b609d_1_1085"/>
          <p:cNvSpPr txBox="1"/>
          <p:nvPr>
            <p:ph type="title"/>
          </p:nvPr>
        </p:nvSpPr>
        <p:spPr>
          <a:xfrm>
            <a:off x="457200" y="96574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 1 – Duplicate Rows Detection</a:t>
            </a:r>
            <a:endParaRPr sz="3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271b3b609d_1_1085"/>
          <p:cNvSpPr txBox="1"/>
          <p:nvPr>
            <p:ph idx="1" type="body"/>
          </p:nvPr>
        </p:nvSpPr>
        <p:spPr>
          <a:xfrm>
            <a:off x="457200" y="868875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Calculate the percentage share of each language over the last 30 days.</a:t>
            </a:r>
            <a:endParaRPr sz="2000"/>
          </a:p>
        </p:txBody>
      </p:sp>
      <p:graphicFrame>
        <p:nvGraphicFramePr>
          <p:cNvPr id="145" name="Google Shape;145;g3271b3b609d_1_1085"/>
          <p:cNvGraphicFramePr/>
          <p:nvPr/>
        </p:nvGraphicFramePr>
        <p:xfrm>
          <a:off x="457200" y="16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{0F496374-99FC-4755-9609-A88B8E3814EB}</a:tableStyleId>
              </a:tblPr>
              <a:tblGrid>
                <a:gridCol w="4114800"/>
                <a:gridCol w="4114800"/>
              </a:tblGrid>
              <a:tr h="401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SELECT 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    ds, job_id, actor_id, event,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    language, time_spent, org,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    COUNT(*) AS duplicate_count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FROM job_data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GROUP BY ds, job_id, actor_id, event, language, time_spent, org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HAVING COUNT(*) &gt; 1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ORDER BY duplicate_count DESC, ds;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** Since there is no duplicacy, there are no records.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g3271b3b609d_1_1085"/>
          <p:cNvSpPr txBox="1"/>
          <p:nvPr>
            <p:ph idx="1" type="body"/>
          </p:nvPr>
        </p:nvSpPr>
        <p:spPr>
          <a:xfrm>
            <a:off x="457200" y="5999475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Identifies duplicate rows that may need cleanup or further investigation to ensure data integrity.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5000"/>
              </a:lnSpc>
              <a:spcBef>
                <a:spcPts val="64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pic>
        <p:nvPicPr>
          <p:cNvPr id="147" name="Google Shape;147;g3271b3b609d_1_10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925" y="4841875"/>
            <a:ext cx="75628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71b3b609d_1_1096"/>
          <p:cNvSpPr txBox="1"/>
          <p:nvPr>
            <p:ph type="title"/>
          </p:nvPr>
        </p:nvSpPr>
        <p:spPr>
          <a:xfrm>
            <a:off x="457200" y="96574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 2 – Weekly User Engagement</a:t>
            </a:r>
            <a:endParaRPr sz="3000" u="sng">
              <a:solidFill>
                <a:schemeClr val="dk1"/>
              </a:solidFill>
            </a:endParaRPr>
          </a:p>
        </p:txBody>
      </p:sp>
      <p:sp>
        <p:nvSpPr>
          <p:cNvPr id="153" name="Google Shape;153;g3271b3b609d_1_1096"/>
          <p:cNvSpPr txBox="1"/>
          <p:nvPr>
            <p:ph idx="1" type="body"/>
          </p:nvPr>
        </p:nvSpPr>
        <p:spPr>
          <a:xfrm>
            <a:off x="457200" y="868875"/>
            <a:ext cx="822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alculate the weekly user engagement.</a:t>
            </a:r>
            <a:endParaRPr sz="2000"/>
          </a:p>
          <a:p>
            <a:pPr indent="0" lvl="0" marL="0" rtl="0" algn="just">
              <a:lnSpc>
                <a:spcPct val="105000"/>
              </a:lnSpc>
              <a:spcBef>
                <a:spcPts val="64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graphicFrame>
        <p:nvGraphicFramePr>
          <p:cNvPr id="154" name="Google Shape;154;g3271b3b609d_1_1096"/>
          <p:cNvGraphicFramePr/>
          <p:nvPr/>
        </p:nvGraphicFramePr>
        <p:xfrm>
          <a:off x="457200" y="16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{0F496374-99FC-4755-9609-A88B8E3814EB}</a:tableStyleId>
              </a:tblPr>
              <a:tblGrid>
                <a:gridCol w="4114800"/>
                <a:gridCol w="4114800"/>
              </a:tblGrid>
              <a:tr h="401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WITH weekly_events AS (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SELECT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    user_id,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    DATE_FORMAT(occurred_at, '%Y-%u') AS year_week, -- Get year-week format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    COUNT(*) AS total_events -- Count all events by user per week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FROM events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GROUP BY user_id, year_week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)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SELECT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we.year_week,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we.total_events,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u.language,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    u.state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FROM weekly_events we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JOIN users u ON we.user_id = u.user_id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accent1"/>
                          </a:solidFill>
                        </a:rPr>
                        <a:t>ORDER BY we.year_week, we.total_events DESC;</a:t>
                      </a:r>
                      <a:endParaRPr sz="10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sng" cap="none" strike="noStrike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1"/>
                          </a:solidFill>
                        </a:rPr>
                        <a:t>** S</a:t>
                      </a:r>
                      <a:r>
                        <a:rPr lang="en-US" sz="1500" u="none" cap="none" strike="noStrike">
                          <a:solidFill>
                            <a:schemeClr val="accent1"/>
                          </a:solidFill>
                        </a:rPr>
                        <a:t>mall sample from the output.</a:t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g3271b3b609d_1_1096"/>
          <p:cNvSpPr txBox="1"/>
          <p:nvPr>
            <p:ph idx="1" type="body"/>
          </p:nvPr>
        </p:nvSpPr>
        <p:spPr>
          <a:xfrm>
            <a:off x="457200" y="6109875"/>
            <a:ext cx="8229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Tracks weekly active users to identify patterns in engagement.</a:t>
            </a:r>
            <a:endParaRPr sz="910"/>
          </a:p>
        </p:txBody>
      </p:sp>
      <p:pic>
        <p:nvPicPr>
          <p:cNvPr id="156" name="Google Shape;156;g3271b3b609d_1_10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698000"/>
            <a:ext cx="4114800" cy="245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