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8" r:id="rId7"/>
    <p:sldId id="269" r:id="rId8"/>
    <p:sldId id="270" r:id="rId9"/>
    <p:sldId id="271" r:id="rId10"/>
    <p:sldId id="27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01EB-CB97-478D-A531-638AE87D2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FCE4C-925A-4E47-B495-DBCD2EFB9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56D86-D434-431E-B97A-6F868C083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79C8-3AF4-47CB-8275-3C07C9B3189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E8497-1EAB-4621-8198-BE0B5433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BF96C-818B-4C52-B8F6-D2F8CAE7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E615-E88F-4803-A962-612ECCE46F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066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5CC6-E6BE-4D2C-8A7A-AD379095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86B78-A709-437A-87A2-010243D00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79E99-B3EA-4ACC-8C09-EA01387E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79C8-3AF4-47CB-8275-3C07C9B3189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0B0F0-2C0B-4261-8FA2-9040BDE5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76D9D-F971-4245-8F82-4ED9A39C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E615-E88F-4803-A962-612ECCE46F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46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08412-39E5-4D09-AD4B-F703182B8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BDAFB-FA87-41C2-A5B7-E8E04DF1A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FF6D4-6074-4DF9-ABB1-F11A5FCB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79C8-3AF4-47CB-8275-3C07C9B3189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A89E8-EF65-4C1F-857C-93C26AB0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DFF7F-C6E2-4412-B83F-4C22D4CE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E615-E88F-4803-A962-612ECCE46F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910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50AC-355C-4D48-8185-BB628CEB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B4014-131F-4960-ACEA-B5606645E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EB5DC-1319-4142-A1BC-A6B62C28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79C8-3AF4-47CB-8275-3C07C9B3189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1D8D2-27DD-400B-B5C4-4DD57B8C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51CDA-99E5-4B59-92C1-C4DF98FC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E615-E88F-4803-A962-612ECCE46F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231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DAE9-4F61-4F35-90FB-4932493E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5BC7A-D3DD-4510-8A75-C846B2EBD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A4B8C-57D3-4037-8C47-29F954DA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79C8-3AF4-47CB-8275-3C07C9B3189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9F4A4-227B-48E3-A3FD-95AB92DA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F17DB-70E3-489C-A268-FE3B7572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E615-E88F-4803-A962-612ECCE46F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40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35AC-4C07-4100-8E57-F7856A18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970B1-1865-4C12-9022-47A9071F0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8B3AB-FB9B-4585-88BC-A117C4D89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F6ABA-AE2B-4EDF-A4B1-9219A899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79C8-3AF4-47CB-8275-3C07C9B3189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3C30F-EE3D-433E-BC24-840364A6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7912A-46C0-4EE0-81D8-BAAF7FF6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E615-E88F-4803-A962-612ECCE46F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0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DE61-1EB0-4324-97DB-DD64BEC8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30CB9-AC56-4BA3-A521-313BF0061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56C96-9624-4A56-8580-66898560A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903A0-EA0E-4950-9C78-000AC7411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E968DF-E074-440E-ABA5-A73923D98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4D589-EF35-4609-B839-32199A29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79C8-3AF4-47CB-8275-3C07C9B3189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DFEFC-1B3F-4FAC-A6D9-D2BB42BF4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A6342-4AFB-4DE8-A41F-77BB50FE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E615-E88F-4803-A962-612ECCE46F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09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6C33-C931-42A1-BA60-F8556B5D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B1A2A-F4F9-4667-8FDD-8201E106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79C8-3AF4-47CB-8275-3C07C9B3189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9C5B7-55FF-42DD-9ABC-1A1826FA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9A1A7-F377-4ED7-8EFB-C0444BEB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E615-E88F-4803-A962-612ECCE46F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561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1D564-FC95-4A84-A8D5-94323C88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79C8-3AF4-47CB-8275-3C07C9B3189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A22F1-DECF-48D0-AB0B-84E3F11F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BA012-C0E3-4EF1-B19C-3917AE7B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E615-E88F-4803-A962-612ECCE46F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98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0E74-89C2-49DF-BCF4-73F81041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1B22-2645-4638-B2EC-5923B15D2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7EC57-F2B3-4D50-9DD7-EEF7A9AFE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21D19-466C-4571-947E-6DAE8DD1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79C8-3AF4-47CB-8275-3C07C9B3189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6710D-006A-4746-95F1-AC1FDEDEB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52E7D-DD26-428B-925D-D3DD0964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E615-E88F-4803-A962-612ECCE46F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40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EA7C-1459-488A-848D-0AE27EBF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FA511-600E-4F5E-9FED-381BABDDB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760CE-A1B6-4F78-83DF-CEF2FC302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C4ED2-8388-4409-B13C-B6130034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79C8-3AF4-47CB-8275-3C07C9B3189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A920A-1A4E-470C-ADBD-291A2854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16254-F57A-4557-924B-5675723D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E615-E88F-4803-A962-612ECCE46F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838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EE733-9D98-4275-A599-A393529D6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9E978-122D-4C50-A21A-769C0E42F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87198-613E-41C1-A4C7-7192C9FFC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979C8-3AF4-47CB-8275-3C07C9B3189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CC00-27FA-4676-A633-5F5721067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29F7E-CB77-48A4-A87C-4954E7902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BE615-E88F-4803-A962-612ECCE46F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4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1AADF2DE-4AFB-4873-B76F-20814383C0BC}"/>
              </a:ext>
            </a:extLst>
          </p:cNvPr>
          <p:cNvSpPr txBox="1"/>
          <p:nvPr/>
        </p:nvSpPr>
        <p:spPr>
          <a:xfrm>
            <a:off x="2635623" y="726142"/>
            <a:ext cx="7548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Book Antiqua" panose="02040602050305030304" pitchFamily="18" charset="0"/>
              </a:rPr>
              <a:t>Durgapur Institute of Advanced Technology and Management</a:t>
            </a:r>
            <a:endParaRPr lang="en-IN" sz="3200" b="1" dirty="0">
              <a:latin typeface="Book Antiqua" panose="02040602050305030304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B68E004-94F1-428E-855C-B3CBF0B64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608" y="573741"/>
            <a:ext cx="1458299" cy="147021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058C53-1FF5-48D4-B771-703821021186}"/>
              </a:ext>
            </a:extLst>
          </p:cNvPr>
          <p:cNvSpPr txBox="1"/>
          <p:nvPr/>
        </p:nvSpPr>
        <p:spPr>
          <a:xfrm>
            <a:off x="2151528" y="2043954"/>
            <a:ext cx="8306922" cy="275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Book Antiqua" panose="02040602050305030304" pitchFamily="18" charset="0"/>
              </a:rPr>
              <a:t>Group Number - 05</a:t>
            </a:r>
            <a:endParaRPr lang="en-US" dirty="0">
              <a:latin typeface="Book Antiqua" panose="02040602050305030304" pitchFamily="18" charset="0"/>
            </a:endParaRPr>
          </a:p>
          <a:p>
            <a:pPr algn="ctr"/>
            <a:r>
              <a:rPr lang="en-US" sz="2200" u="sng" dirty="0">
                <a:latin typeface="Book Antiqua" panose="02040602050305030304" pitchFamily="18" charset="0"/>
              </a:rPr>
              <a:t>Project Title: </a:t>
            </a:r>
            <a:r>
              <a:rPr lang="en-US" b="1" u="sng" dirty="0"/>
              <a:t>SKIN DISEASE DETECTION USING MACHINE LEARNING TECHNIQUE</a:t>
            </a:r>
            <a:r>
              <a:rPr lang="en-US" u="sng" dirty="0"/>
              <a:t> </a:t>
            </a:r>
            <a:endParaRPr lang="en-US" u="sng" dirty="0">
              <a:latin typeface="Book Antiqua" panose="0204060205030503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>
                <a:latin typeface="Gabriola" panose="04040605051002020D02" pitchFamily="82" charset="0"/>
              </a:rPr>
              <a:t>Under the supervision of</a:t>
            </a:r>
          </a:p>
          <a:p>
            <a:pPr algn="ctr">
              <a:lnSpc>
                <a:spcPct val="150000"/>
              </a:lnSpc>
            </a:pPr>
            <a:r>
              <a:rPr lang="en-IN" dirty="0"/>
              <a:t>Prof. Kaustav Sanyal </a:t>
            </a:r>
          </a:p>
          <a:p>
            <a:pPr algn="ctr">
              <a:lnSpc>
                <a:spcPct val="150000"/>
              </a:lnSpc>
            </a:pPr>
            <a:r>
              <a:rPr lang="en-US" b="1" u="sng" dirty="0">
                <a:latin typeface="Gabriola" panose="04040605051002020D02" pitchFamily="82" charset="0"/>
              </a:rPr>
              <a:t>Presented by: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latin typeface="Book Antiqua" panose="02040602050305030304" pitchFamily="18" charset="0"/>
              </a:rPr>
              <a:t> Name                                               University Roll</a:t>
            </a:r>
          </a:p>
          <a:p>
            <a:pPr algn="ctr">
              <a:lnSpc>
                <a:spcPct val="150000"/>
              </a:lnSpc>
            </a:pPr>
            <a:endParaRPr 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71B640-98AF-4BA6-8A47-B063CE144FFF}"/>
              </a:ext>
            </a:extLst>
          </p:cNvPr>
          <p:cNvSpPr txBox="1"/>
          <p:nvPr/>
        </p:nvSpPr>
        <p:spPr>
          <a:xfrm>
            <a:off x="519953" y="2626659"/>
            <a:ext cx="232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B961D54-A827-9C6E-1C14-F5298E18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230731"/>
              </p:ext>
            </p:extLst>
          </p:nvPr>
        </p:nvGraphicFramePr>
        <p:xfrm>
          <a:off x="2933700" y="4559763"/>
          <a:ext cx="7106772" cy="16973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53016">
                  <a:extLst>
                    <a:ext uri="{9D8B030D-6E8A-4147-A177-3AD203B41FA5}">
                      <a16:colId xmlns:a16="http://schemas.microsoft.com/office/drawing/2014/main" val="1995068860"/>
                    </a:ext>
                  </a:extLst>
                </a:gridCol>
                <a:gridCol w="3553756">
                  <a:extLst>
                    <a:ext uri="{9D8B030D-6E8A-4147-A177-3AD203B41FA5}">
                      <a16:colId xmlns:a16="http://schemas.microsoft.com/office/drawing/2014/main" val="2585387676"/>
                    </a:ext>
                  </a:extLst>
                </a:gridCol>
              </a:tblGrid>
              <a:tr h="35904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SIDDHARTHA MAJUMDER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15500121027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2949"/>
                  </a:ext>
                </a:extLst>
              </a:tr>
              <a:tr h="34845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RAHUL KUMAR SINGH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15500121016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745707"/>
                  </a:ext>
                </a:extLst>
              </a:tr>
              <a:tr h="35904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PUSKAR SARKAR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15500121017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613352"/>
                  </a:ext>
                </a:extLst>
              </a:tr>
              <a:tr h="27173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ARYAN RAJ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15500121031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432324"/>
                  </a:ext>
                </a:extLst>
              </a:tr>
              <a:tr h="35904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DEBKUMAR MANDAL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15500121004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00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886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1D6C0F-9319-988E-1D68-04D050221B3E}"/>
              </a:ext>
            </a:extLst>
          </p:cNvPr>
          <p:cNvSpPr txBox="1"/>
          <p:nvPr/>
        </p:nvSpPr>
        <p:spPr>
          <a:xfrm>
            <a:off x="1296955" y="920440"/>
            <a:ext cx="9787813" cy="4682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/>
              <a:t>Future Improvements:</a:t>
            </a:r>
            <a:endParaRPr lang="en-IN" sz="3200" u="sng" dirty="0"/>
          </a:p>
          <a:p>
            <a:endParaRPr lang="en-I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Expand Dataset: Include diverse skin types and demographics.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Enhance Models: Use advanced architectures like EfficientNet.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Real-Time Analysis: Implement instant feedback features.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Better UI: Improve Android app interface.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Privacy: Ensure robust data security.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Clinical Trials: Validate model effectiveness.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Continuous Learning: Enable ongoing model updates.</a:t>
            </a:r>
          </a:p>
        </p:txBody>
      </p:sp>
    </p:spTree>
    <p:extLst>
      <p:ext uri="{BB962C8B-B14F-4D97-AF65-F5344CB8AC3E}">
        <p14:creationId xmlns:p14="http://schemas.microsoft.com/office/powerpoint/2010/main" val="3279808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4DDA7F-D725-4F4F-84F3-EF665C30B5F4}"/>
              </a:ext>
            </a:extLst>
          </p:cNvPr>
          <p:cNvSpPr txBox="1"/>
          <p:nvPr/>
        </p:nvSpPr>
        <p:spPr>
          <a:xfrm>
            <a:off x="4796118" y="537882"/>
            <a:ext cx="2948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Book Antiqua" panose="02040602050305030304" pitchFamily="18" charset="0"/>
              </a:rPr>
              <a:t>Conclusion:</a:t>
            </a:r>
            <a:endParaRPr lang="en-IN" sz="3200" b="1" u="sng" dirty="0">
              <a:latin typeface="Book Antiqua" panose="020406020503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49393-0642-4E46-B69A-E8C560275DAC}"/>
              </a:ext>
            </a:extLst>
          </p:cNvPr>
          <p:cNvSpPr txBox="1"/>
          <p:nvPr/>
        </p:nvSpPr>
        <p:spPr>
          <a:xfrm>
            <a:off x="849086" y="1290917"/>
            <a:ext cx="10543592" cy="3915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</a:rPr>
              <a:t>Developing and implementing an advanced skin disease detection system for healthcare allows individuals to assess their skin condition from home using web-based tools.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</a:rPr>
              <a:t>This reduces the burden on the healthcare system and promotes better skin health.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</a:rPr>
              <a:t> As technology advances, these systems will provide faster and more accurate detection</a:t>
            </a:r>
            <a:r>
              <a:rPr lang="en-US" dirty="0">
                <a:latin typeface="Book Antiqua" panose="0204060205030503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8028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93F32-8C43-4F8C-A059-3AF5C9809AC6}"/>
              </a:ext>
            </a:extLst>
          </p:cNvPr>
          <p:cNvSpPr txBox="1"/>
          <p:nvPr/>
        </p:nvSpPr>
        <p:spPr>
          <a:xfrm>
            <a:off x="2017060" y="744072"/>
            <a:ext cx="8677835" cy="483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u="sng" dirty="0">
                <a:latin typeface="Book Antiqua" panose="02040602050305030304" pitchFamily="18" charset="0"/>
              </a:rPr>
              <a:t>Contents: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 Introduction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Objectives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Scope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Arial Unicode MS"/>
              </a:rPr>
              <a:t>system</a:t>
            </a:r>
            <a:r>
              <a:rPr lang="en-US" sz="2400" dirty="0">
                <a:effectLst/>
                <a:ea typeface="Arial Unicode MS"/>
              </a:rPr>
              <a:t> architecture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Arial Unicode MS"/>
              </a:rPr>
              <a:t>system requirements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Future Improvements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Conclusion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5142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9CA9CE-3F26-4769-891B-D572C963939B}"/>
              </a:ext>
            </a:extLst>
          </p:cNvPr>
          <p:cNvSpPr txBox="1"/>
          <p:nvPr/>
        </p:nvSpPr>
        <p:spPr>
          <a:xfrm>
            <a:off x="4312024" y="645458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Book Antiqua" panose="02040602050305030304" pitchFamily="18" charset="0"/>
              </a:rPr>
              <a:t>Introduction:</a:t>
            </a:r>
            <a:endParaRPr lang="en-IN" sz="2800" b="1" u="sng" dirty="0">
              <a:latin typeface="Book Antiqua" panose="020406020503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02790-0C20-664E-3B6C-C38C8FFBB621}"/>
              </a:ext>
            </a:extLst>
          </p:cNvPr>
          <p:cNvSpPr txBox="1"/>
          <p:nvPr/>
        </p:nvSpPr>
        <p:spPr>
          <a:xfrm>
            <a:off x="523875" y="1343026"/>
            <a:ext cx="10258425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7237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The skin is the biggest and most sensitive part of our body.</a:t>
            </a:r>
          </a:p>
          <a:p>
            <a:pPr marL="737237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The skin helps keep bacteria and viruses out of our body.</a:t>
            </a:r>
          </a:p>
          <a:p>
            <a:pPr marL="737237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Skin diseases are problems that affect our skin, like rashes, bumps, or changes in color.</a:t>
            </a:r>
          </a:p>
          <a:p>
            <a:pPr marL="737237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They can happen because of things like infections, allergies, or even just too much sun.</a:t>
            </a:r>
          </a:p>
          <a:p>
            <a:pPr marL="737237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Skin diseases can be uncomfortable and sometimes they can make us feel self-conscious</a:t>
            </a:r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456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040CE8-C941-4741-A7B5-A99B61D1C60E}"/>
              </a:ext>
            </a:extLst>
          </p:cNvPr>
          <p:cNvSpPr txBox="1"/>
          <p:nvPr/>
        </p:nvSpPr>
        <p:spPr>
          <a:xfrm>
            <a:off x="511287" y="735955"/>
            <a:ext cx="994185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Create a system to automatically detect skin diseases from images.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Make it easier for people to check skin changes without always needing a doctor.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Use machine learning, specifically deep learning models, to identify skin diseases.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Train the model to achieve high accuracy in predicting different types of skin diseases.</a:t>
            </a:r>
          </a:p>
          <a:p>
            <a:pPr lvl="1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br>
              <a:rPr lang="en-US" dirty="0"/>
            </a:br>
            <a:endParaRPr lang="en-IN" sz="2000" dirty="0">
              <a:latin typeface="Book Antiqua" panose="020406020503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8A7072-D804-434E-87F2-AB292578EF55}"/>
              </a:ext>
            </a:extLst>
          </p:cNvPr>
          <p:cNvSpPr txBox="1"/>
          <p:nvPr/>
        </p:nvSpPr>
        <p:spPr>
          <a:xfrm>
            <a:off x="4409812" y="474345"/>
            <a:ext cx="2144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Book Antiqua" panose="02040602050305030304" pitchFamily="18" charset="0"/>
              </a:rPr>
              <a:t>Objectives:</a:t>
            </a:r>
            <a:endParaRPr lang="en-IN" sz="2800" b="1" u="sng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5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326A84-2109-49FA-9D65-5E484D414B44}"/>
              </a:ext>
            </a:extLst>
          </p:cNvPr>
          <p:cNvSpPr txBox="1"/>
          <p:nvPr/>
        </p:nvSpPr>
        <p:spPr>
          <a:xfrm>
            <a:off x="4621866" y="1018056"/>
            <a:ext cx="311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Book Antiqua" panose="02040602050305030304" pitchFamily="18" charset="0"/>
              </a:rPr>
              <a:t>Scope: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07C65-D874-41B4-BEF2-277C55B58CED}"/>
              </a:ext>
            </a:extLst>
          </p:cNvPr>
          <p:cNvSpPr txBox="1"/>
          <p:nvPr/>
        </p:nvSpPr>
        <p:spPr>
          <a:xfrm>
            <a:off x="1798544" y="1752741"/>
            <a:ext cx="9355231" cy="3190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latin typeface="Book Antiqua" panose="02040602050305030304" pitchFamily="18" charset="0"/>
              </a:rPr>
              <a:t>Our propose project will </a:t>
            </a:r>
            <a:r>
              <a:rPr lang="en-US" sz="2800" b="1" u="sng" dirty="0">
                <a:latin typeface="Book Antiqua" panose="02040602050305030304" pitchFamily="18" charset="0"/>
              </a:rPr>
              <a:t>work in the following </a:t>
            </a:r>
            <a:r>
              <a:rPr lang="en-US" sz="2400" b="1" u="sng" dirty="0">
                <a:latin typeface="Book Antiqua" panose="02040602050305030304" pitchFamily="18" charset="0"/>
              </a:rPr>
              <a:t>ways:</a:t>
            </a:r>
          </a:p>
          <a:p>
            <a:pPr>
              <a:lnSpc>
                <a:spcPct val="150000"/>
              </a:lnSpc>
            </a:pPr>
            <a:endParaRPr lang="en-US" dirty="0">
              <a:latin typeface="Book Antiqua" panose="0204060205030503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Acquire images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Classify disease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Upload classified image to web app for further option</a:t>
            </a:r>
          </a:p>
          <a:p>
            <a:pPr>
              <a:lnSpc>
                <a:spcPct val="150000"/>
              </a:lnSpc>
            </a:pP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8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B630DA-1B70-2964-F3A8-B8F4AA1688EB}"/>
              </a:ext>
            </a:extLst>
          </p:cNvPr>
          <p:cNvSpPr txBox="1"/>
          <p:nvPr/>
        </p:nvSpPr>
        <p:spPr>
          <a:xfrm>
            <a:off x="1400175" y="866439"/>
            <a:ext cx="10172699" cy="521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latin typeface="Book Antiqua" panose="02040602050305030304" pitchFamily="18" charset="0"/>
              </a:rPr>
              <a:t>The application will be able to classify the following diseases:</a:t>
            </a:r>
            <a:endParaRPr lang="en-US" sz="2400" b="1" dirty="0">
              <a:latin typeface="Book Antiqua" panose="0204060205030503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Eczema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Melanoma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Atopic Dermatitis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Basal Cell Carcinoma (BCC)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Melanocytic Nevi (NV)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Benign Keratosis-like Lesions (BKL)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Psoriasis pictures Lichen Planus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Seborrheic Keratoses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Tinea Ringworm Candidiasis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Warts Molluscum</a:t>
            </a:r>
          </a:p>
        </p:txBody>
      </p:sp>
    </p:spTree>
    <p:extLst>
      <p:ext uri="{BB962C8B-B14F-4D97-AF65-F5344CB8AC3E}">
        <p14:creationId xmlns:p14="http://schemas.microsoft.com/office/powerpoint/2010/main" val="422471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6A3108-3FB9-77C5-E96B-EF53771FD1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4" t="30583" r="21550" b="6914"/>
          <a:stretch/>
        </p:blipFill>
        <p:spPr>
          <a:xfrm>
            <a:off x="1299677" y="714758"/>
            <a:ext cx="7303147" cy="59340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5CC7C1-0364-0600-2632-3B07E99955F7}"/>
              </a:ext>
            </a:extLst>
          </p:cNvPr>
          <p:cNvSpPr txBox="1"/>
          <p:nvPr/>
        </p:nvSpPr>
        <p:spPr>
          <a:xfrm>
            <a:off x="4805654" y="253093"/>
            <a:ext cx="5066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FLOW CHART:</a:t>
            </a:r>
            <a:endParaRPr lang="en-IN" sz="2400" b="1" u="sng" dirty="0"/>
          </a:p>
        </p:txBody>
      </p:sp>
    </p:spTree>
    <p:extLst>
      <p:ext uri="{BB962C8B-B14F-4D97-AF65-F5344CB8AC3E}">
        <p14:creationId xmlns:p14="http://schemas.microsoft.com/office/powerpoint/2010/main" val="341875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97087B-D9C4-205D-EA95-849ABECEA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518" y="1623527"/>
            <a:ext cx="9573209" cy="45367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551B7D-CFD1-262A-0E5F-ABC6096FD7D0}"/>
              </a:ext>
            </a:extLst>
          </p:cNvPr>
          <p:cNvSpPr txBox="1"/>
          <p:nvPr/>
        </p:nvSpPr>
        <p:spPr>
          <a:xfrm>
            <a:off x="4273846" y="742377"/>
            <a:ext cx="41046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effectLst/>
                <a:latin typeface="Times New Roman" panose="02020603050405020304" pitchFamily="18" charset="0"/>
                <a:ea typeface="Arial Unicode MS"/>
              </a:rPr>
              <a:t>SYSTEM ARCHITECTURE</a:t>
            </a:r>
            <a:r>
              <a:rPr lang="en-US" sz="1800" b="1" u="sng" dirty="0">
                <a:effectLst/>
                <a:latin typeface="Times New Roman" panose="02020603050405020304" pitchFamily="18" charset="0"/>
                <a:ea typeface="Arial Unicode MS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Arial Unicode M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1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E046B7-3E1A-683E-1636-F7A1C38EC908}"/>
              </a:ext>
            </a:extLst>
          </p:cNvPr>
          <p:cNvSpPr txBox="1"/>
          <p:nvPr/>
        </p:nvSpPr>
        <p:spPr>
          <a:xfrm>
            <a:off x="1733161" y="2720676"/>
            <a:ext cx="8874968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b="1" u="sng" dirty="0">
                <a:effectLst/>
                <a:latin typeface="Times New Roman" panose="02020603050405020304" pitchFamily="18" charset="0"/>
                <a:ea typeface="Arial Unicode MS"/>
              </a:rPr>
              <a:t>LIBRARIES USED:</a:t>
            </a:r>
          </a:p>
          <a:p>
            <a:pPr lvl="0"/>
            <a:endParaRPr lang="en-US" sz="1800" b="1" u="sng" dirty="0">
              <a:effectLst/>
              <a:latin typeface="Times New Roman" panose="02020603050405020304" pitchFamily="18" charset="0"/>
              <a:ea typeface="Arial Unicode MS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Arial Unicode MS"/>
              </a:rPr>
              <a:t>TensorFlow </a:t>
            </a:r>
            <a:endParaRPr lang="en-IN" sz="2400" dirty="0">
              <a:effectLst/>
              <a:latin typeface="Times New Roman" panose="02020603050405020304" pitchFamily="18" charset="0"/>
              <a:ea typeface="Arial Unicode MS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Arial Unicode MS"/>
              </a:rPr>
              <a:t>Pandas </a:t>
            </a:r>
            <a:endParaRPr lang="en-IN" sz="2400" dirty="0">
              <a:effectLst/>
              <a:latin typeface="Times New Roman" panose="02020603050405020304" pitchFamily="18" charset="0"/>
              <a:ea typeface="Arial Unicode MS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Arial Unicode MS"/>
              </a:rPr>
              <a:t>NumPy</a:t>
            </a:r>
            <a:endParaRPr lang="en-IN" sz="2400" dirty="0">
              <a:effectLst/>
              <a:latin typeface="Times New Roman" panose="02020603050405020304" pitchFamily="18" charset="0"/>
              <a:ea typeface="Arial Unicode MS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Arial Unicode MS"/>
              </a:rPr>
              <a:t>OpenCV </a:t>
            </a:r>
            <a:endParaRPr lang="en-IN" sz="2400" dirty="0">
              <a:effectLst/>
              <a:latin typeface="Times New Roman" panose="02020603050405020304" pitchFamily="18" charset="0"/>
              <a:ea typeface="Arial Unicode MS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Arial Unicode MS"/>
              </a:rPr>
              <a:t>Keras</a:t>
            </a:r>
            <a:endParaRPr lang="en-IN" sz="2400" dirty="0">
              <a:effectLst/>
              <a:latin typeface="Times New Roman" panose="02020603050405020304" pitchFamily="18" charset="0"/>
              <a:ea typeface="Arial Unicode MS"/>
            </a:endParaRPr>
          </a:p>
          <a:p>
            <a:pPr lvl="0"/>
            <a:endParaRPr lang="en-IN" sz="1600" dirty="0">
              <a:effectLst/>
              <a:latin typeface="Times New Roman" panose="02020603050405020304" pitchFamily="18" charset="0"/>
              <a:ea typeface="Arial Unicode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1F6CE-AB98-2BDE-D509-CDB3D90BA3B2}"/>
              </a:ext>
            </a:extLst>
          </p:cNvPr>
          <p:cNvSpPr txBox="1"/>
          <p:nvPr/>
        </p:nvSpPr>
        <p:spPr>
          <a:xfrm>
            <a:off x="1733161" y="446791"/>
            <a:ext cx="7812055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b="1" u="sng" dirty="0">
                <a:effectLst/>
                <a:latin typeface="Times New Roman" panose="02020603050405020304" pitchFamily="18" charset="0"/>
                <a:ea typeface="Arial Unicode MS"/>
              </a:rPr>
              <a:t>SYSTEM REQUIREMENTS:</a:t>
            </a:r>
          </a:p>
          <a:p>
            <a:pPr lvl="0"/>
            <a:endParaRPr lang="en-US" sz="1800" b="1" u="sng" dirty="0">
              <a:effectLst/>
              <a:latin typeface="Times New Roman" panose="02020603050405020304" pitchFamily="18" charset="0"/>
              <a:ea typeface="Arial Unicode MS"/>
            </a:endParaRPr>
          </a:p>
          <a:p>
            <a:pPr algn="just"/>
            <a:r>
              <a:rPr lang="en-US" sz="2400" b="1" dirty="0">
                <a:effectLst/>
                <a:latin typeface="Times New Roman" panose="02020603050405020304" pitchFamily="18" charset="0"/>
                <a:ea typeface="Arial Unicode MS"/>
              </a:rPr>
              <a:t>Operating System: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Unicode MS"/>
              </a:rPr>
              <a:t> Windows, Mac OS, Linux </a:t>
            </a:r>
            <a:endParaRPr lang="en-IN" sz="2400" dirty="0">
              <a:effectLst/>
              <a:latin typeface="Times New Roman" panose="02020603050405020304" pitchFamily="18" charset="0"/>
              <a:ea typeface="Arial Unicode MS"/>
            </a:endParaRP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Arial Unicode MS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Arial Unicode MS"/>
            </a:endParaRPr>
          </a:p>
          <a:p>
            <a:pPr algn="just"/>
            <a:r>
              <a:rPr lang="en-US" sz="2400" b="1" dirty="0">
                <a:effectLst/>
                <a:latin typeface="Times New Roman" panose="02020603050405020304" pitchFamily="18" charset="0"/>
                <a:ea typeface="Arial Unicode MS"/>
              </a:rPr>
              <a:t>Application: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Unicode MS"/>
              </a:rPr>
              <a:t> Spyder with Python 3.0 or above</a:t>
            </a:r>
            <a:endParaRPr lang="en-IN" sz="2400" dirty="0">
              <a:effectLst/>
              <a:latin typeface="Times New Roman" panose="02020603050405020304" pitchFamily="18" charset="0"/>
              <a:ea typeface="Arial Unicode MS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Arial Unicode MS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Arial Unicode MS"/>
            </a:endParaRPr>
          </a:p>
          <a:p>
            <a:pPr lvl="0"/>
            <a:endParaRPr lang="en-IN" sz="1600" dirty="0">
              <a:effectLst/>
              <a:latin typeface="Times New Roman" panose="02020603050405020304" pitchFamily="18" charset="0"/>
              <a:ea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13361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422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Unicode MS</vt:lpstr>
      <vt:lpstr>Book Antiqua</vt:lpstr>
      <vt:lpstr>Calibri</vt:lpstr>
      <vt:lpstr>Calibri Light</vt:lpstr>
      <vt:lpstr>Gabriola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Choudhary</dc:creator>
  <cp:lastModifiedBy>PUSKAR SARKAR</cp:lastModifiedBy>
  <cp:revision>20</cp:revision>
  <dcterms:created xsi:type="dcterms:W3CDTF">2024-03-03T18:53:41Z</dcterms:created>
  <dcterms:modified xsi:type="dcterms:W3CDTF">2024-05-20T21:02:18Z</dcterms:modified>
</cp:coreProperties>
</file>