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66" r:id="rId4"/>
    <p:sldId id="267" r:id="rId5"/>
    <p:sldId id="274" r:id="rId6"/>
    <p:sldId id="268" r:id="rId7"/>
    <p:sldId id="269" r:id="rId8"/>
    <p:sldId id="270" r:id="rId9"/>
    <p:sldId id="271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0415-89CB-4F32-5A88-2CAF29FAD286}" v="123" dt="2024-12-04T16:09:38.741"/>
    <p1510:client id="{1C5CFE72-C849-DB7A-C832-B9AC9DCA60AA}" v="773" dt="2024-12-04T07:57:35.093"/>
    <p1510:client id="{6C10B39A-9550-ACCA-5C8D-5F9C075D947C}" v="381" dt="2024-12-04T20:16:56.181"/>
    <p1510:client id="{7B3E4A82-3955-394C-0DE6-4B1D16B3FD75}" v="4" dt="2024-12-04T02:39:56.383"/>
    <p1510:client id="{82B2AA47-342B-A876-825F-2C566D0B2ACF}" v="44" dt="2024-12-04T03:51:28.287"/>
    <p1510:client id="{835092EF-73C0-286A-FC79-3A6583DB9036}" v="930" dt="2024-12-04T09:56:17.105"/>
    <p1510:client id="{90DFC321-6BE6-43E1-A9DD-30154CD60C5C}" v="8" dt="2024-12-03T01:59:54.038"/>
    <p1510:client id="{A0259875-B32C-6A5C-6D78-0F19681DE49F}" v="13" dt="2024-12-03T03:46:34.224"/>
    <p1510:client id="{A2DFFC0D-8006-9EBF-AEC6-CDE0AA1AB674}" v="50" dt="2024-12-04T02:48:32.025"/>
    <p1510:client id="{B093F440-5B84-4144-6AFE-41292F4FF20B}" v="33" dt="2024-12-04T05:48:50.335"/>
    <p1510:client id="{B122D7FB-1B14-C6A3-F509-8A3BD4493449}" v="105" dt="2024-12-04T19:41:46.003"/>
    <p1510:client id="{E6BBEC8E-56E3-DE9D-9A0A-7A11E4EC21DB}" v="13" dt="2024-12-04T02:32:5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28" descr="Stethoscope with cable making heart monitor shape">
            <a:extLst>
              <a:ext uri="{FF2B5EF4-FFF2-40B4-BE49-F238E27FC236}">
                <a16:creationId xmlns:a16="http://schemas.microsoft.com/office/drawing/2014/main" id="{FF136503-FB17-DE58-B014-CBEB4A73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27" r="1" b="9571"/>
          <a:stretch/>
        </p:blipFill>
        <p:spPr>
          <a:xfrm>
            <a:off x="-18490" y="10"/>
            <a:ext cx="9171076" cy="466692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49" name="Freeform: Shape 4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E8D24-F73F-5A26-CD6F-B733C5B4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49" y="4662098"/>
            <a:ext cx="3766336" cy="150993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1800" b="1" dirty="0">
                <a:solidFill>
                  <a:schemeClr val="tx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Prediction of Ventilator-Associated Pneumonia in Traumatic Brain Injury Patients Using Machine Learning Algorithms</a:t>
            </a:r>
            <a:endParaRPr lang="en-US" sz="1800" dirty="0">
              <a:solidFill>
                <a:schemeClr val="tx2">
                  <a:lumMod val="49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defTabSz="914400">
              <a:lnSpc>
                <a:spcPct val="90000"/>
              </a:lnSpc>
            </a:pPr>
            <a:endParaRPr lang="en-US" sz="1800" b="1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57123CC-E8CD-BA14-4792-D75928A9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685" y="4551037"/>
            <a:ext cx="3694808" cy="19726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Matador Group Members:</a:t>
            </a:r>
            <a:endParaRPr lang="en-US" sz="1800" b="1">
              <a:solidFill>
                <a:schemeClr val="tx2">
                  <a:lumMod val="49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Peivand</a:t>
            </a:r>
            <a:r>
              <a:rPr lang="en-US" sz="1800" dirty="0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US" sz="1800" dirty="0" err="1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Mehrabadi</a:t>
            </a:r>
            <a:endParaRPr lang="en-US" sz="1800" dirty="0">
              <a:solidFill>
                <a:schemeClr val="tx2">
                  <a:lumMod val="49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Rahul Dipak Talreja</a:t>
            </a:r>
            <a:endParaRPr lang="en-US" sz="1800">
              <a:solidFill>
                <a:schemeClr val="tx2">
                  <a:lumMod val="49000"/>
                </a:schemeClr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Ruchira </a:t>
            </a:r>
            <a:r>
              <a:rPr lang="en-US" sz="1800" err="1">
                <a:solidFill>
                  <a:schemeClr val="tx2">
                    <a:lumMod val="49000"/>
                  </a:schemeClr>
                </a:solidFill>
                <a:latin typeface="Calibri"/>
                <a:ea typeface="Calibri"/>
                <a:cs typeface="Times New Roman"/>
              </a:rPr>
              <a:t>Kanawade</a:t>
            </a:r>
            <a:endParaRPr lang="en-US" sz="1800">
              <a:solidFill>
                <a:schemeClr val="tx2">
                  <a:lumMod val="49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778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EE54-A455-F33F-7155-A3E8CE3B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AF17-DC39-EBF4-87F2-9403988E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628" y="2949004"/>
            <a:ext cx="4930413" cy="9671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70C0"/>
                </a:solidFill>
                <a:latin typeface="Comic Sans MS"/>
                <a:ea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862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C8B0-7850-4E4C-0A20-4995E81921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>
                <a:ea typeface="+mj-lt"/>
                <a:cs typeface="+mj-lt"/>
              </a:rPr>
              <a:t>Case Background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DBF4E-DC21-1093-FAF8-CE1E147C519B}"/>
              </a:ext>
            </a:extLst>
          </p:cNvPr>
          <p:cNvSpPr txBox="1"/>
          <p:nvPr/>
        </p:nvSpPr>
        <p:spPr>
          <a:xfrm>
            <a:off x="453278" y="1418465"/>
            <a:ext cx="823947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alibri"/>
                <a:ea typeface="+mn-lt"/>
                <a:cs typeface="+mn-lt"/>
              </a:rPr>
              <a:t>Ventilator-associated pneumonia (VAP):</a:t>
            </a:r>
            <a:r>
              <a:rPr lang="en-US" sz="2400" dirty="0">
                <a:latin typeface="Calibri"/>
                <a:ea typeface="+mn-lt"/>
                <a:cs typeface="+mn-lt"/>
              </a:rPr>
              <a:t> A common and serious complication in traumatic brain injury (TBI) patients requiring mechanical ventilation.</a:t>
            </a:r>
            <a:endParaRPr lang="en-US" dirty="0">
              <a:latin typeface="Calibri"/>
              <a:ea typeface="+mn-lt"/>
              <a:cs typeface="+mn-lt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alibri"/>
                <a:ea typeface="+mn-lt"/>
                <a:cs typeface="+mn-lt"/>
              </a:rPr>
              <a:t>Impact:</a:t>
            </a:r>
            <a:r>
              <a:rPr lang="en-US" sz="2400" dirty="0">
                <a:latin typeface="Calibri"/>
                <a:ea typeface="+mn-lt"/>
                <a:cs typeface="+mn-lt"/>
              </a:rPr>
              <a:t> Significantly increases morbidity, mortality, hospital stays, and healthcare costs.</a:t>
            </a:r>
            <a:endParaRPr lang="en-US" dirty="0">
              <a:latin typeface="Calibri"/>
              <a:ea typeface="+mn-lt"/>
              <a:cs typeface="+mn-lt"/>
            </a:endParaRPr>
          </a:p>
          <a:p>
            <a:endParaRPr lang="en-US" sz="2400" b="1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849AD-8B9F-F62F-2264-8E1589AFAEC0}"/>
              </a:ext>
            </a:extLst>
          </p:cNvPr>
          <p:cNvSpPr txBox="1"/>
          <p:nvPr/>
        </p:nvSpPr>
        <p:spPr>
          <a:xfrm>
            <a:off x="408855" y="4831319"/>
            <a:ext cx="8329102" cy="13203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900" b="1" dirty="0">
                <a:latin typeface="Calibri"/>
                <a:ea typeface="Calibri"/>
                <a:cs typeface="Times New Roman"/>
              </a:rPr>
              <a:t>Problem Statement:</a:t>
            </a:r>
            <a:endParaRPr lang="en-US" sz="1900" dirty="0">
              <a:latin typeface="Calibri"/>
              <a:ea typeface="Calibri"/>
              <a:cs typeface="Times New Roman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900" dirty="0">
                <a:latin typeface="Calibri"/>
                <a:ea typeface="Calibri"/>
                <a:cs typeface="Times New Roman"/>
              </a:rPr>
              <a:t>VAP poses a significant risk to TBI patients, yet its early detection remains</a:t>
            </a:r>
            <a:r>
              <a:rPr lang="en-US" sz="1900" dirty="0">
                <a:latin typeface="Calibri"/>
                <a:ea typeface="+mn-lt"/>
                <a:cs typeface="+mn-lt"/>
              </a:rPr>
              <a:t> a challenge </a:t>
            </a:r>
            <a:r>
              <a:rPr lang="en-US" sz="1900" dirty="0">
                <a:latin typeface="Calibri"/>
                <a:ea typeface="Calibri"/>
                <a:cs typeface="Times New Roman"/>
              </a:rPr>
              <a:t>in clinical practice</a:t>
            </a:r>
            <a:r>
              <a:rPr lang="en-US" sz="1900" dirty="0">
                <a:latin typeface="Calibri"/>
                <a:ea typeface="+mn-lt"/>
                <a:cs typeface="+mn-lt"/>
              </a:rPr>
              <a:t>. Traditional methods rely on delayed diagnosis, leading to increased healthcare burden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7" descr="A cartoon of a lungs&#10;&#10;Description automatically generated">
            <a:extLst>
              <a:ext uri="{FF2B5EF4-FFF2-40B4-BE49-F238E27FC236}">
                <a16:creationId xmlns:a16="http://schemas.microsoft.com/office/drawing/2014/main" id="{C35CD430-FB7C-47DD-9D8D-C74E3E79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45" y="3424756"/>
            <a:ext cx="1797822" cy="17978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18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733D-00EA-B284-0D43-85429D2C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18"/>
            <a:ext cx="8526780" cy="731520"/>
          </a:xfrm>
        </p:spPr>
        <p:txBody>
          <a:bodyPr>
            <a:normAutofit/>
          </a:bodyPr>
          <a:lstStyle/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AC25-53D1-14BB-6EAA-7B0B1E6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948355"/>
            <a:ext cx="8378190" cy="54560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     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 Objective: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To explore the potential of machine learning models in predicting VAP early.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To compare the effectiveness of Random Forest, Logistic Regression, and AdaBoost models for clinical decision support.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Why We Choose This Paper?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The paper tackles a critical clinical problem at the intersection of AI and healthcare.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1800" b="1" dirty="0">
                <a:latin typeface="Calibri"/>
                <a:ea typeface="+mn-lt"/>
                <a:cs typeface="+mn-lt"/>
              </a:rPr>
              <a:t>Innovation</a:t>
            </a:r>
            <a:r>
              <a:rPr lang="en-US" sz="2000" b="1" dirty="0">
                <a:latin typeface="Calibri"/>
                <a:ea typeface="+mn-lt"/>
                <a:cs typeface="+mn-lt"/>
              </a:rPr>
              <a:t>:</a:t>
            </a:r>
            <a:r>
              <a:rPr lang="en-US" sz="2000" dirty="0">
                <a:latin typeface="Calibri"/>
                <a:ea typeface="+mn-lt"/>
                <a:cs typeface="+mn-lt"/>
              </a:rPr>
              <a:t> Focuses on applying ML techniques to real-world healthcare data, addressing the limitations of conventional methods.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r>
              <a:rPr lang="en-US" sz="1800" b="1" dirty="0">
                <a:latin typeface="Calibri"/>
                <a:ea typeface="+mn-lt"/>
                <a:cs typeface="+mn-lt"/>
              </a:rPr>
              <a:t>Learning Opportunity</a:t>
            </a:r>
            <a:r>
              <a:rPr lang="en-US" sz="2000" b="1" dirty="0">
                <a:latin typeface="Calibri"/>
                <a:ea typeface="+mn-lt"/>
                <a:cs typeface="+mn-lt"/>
              </a:rPr>
              <a:t>:</a:t>
            </a:r>
            <a:r>
              <a:rPr lang="en-US" sz="2000" dirty="0">
                <a:latin typeface="Calibri"/>
                <a:ea typeface="+mn-lt"/>
                <a:cs typeface="+mn-lt"/>
              </a:rPr>
              <a:t> Provides hands-on insights into building predictive models, evaluating performance metrics, and interpreting results in a healthcare context.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61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A3E0-3ACE-15E7-A86E-0C3B8F82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A7F0-A051-F045-C1CA-42F2BD1E305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Study Population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Traumatic Brain Injury (TBI) patients identified using ICD-9 codes (80,000–80,199; 80,300–80,499; 8500–85,419) .</a:t>
            </a:r>
            <a:endParaRPr lang="en-US" dirty="0"/>
          </a:p>
          <a:p>
            <a:pPr>
              <a:buNone/>
            </a:pPr>
            <a:r>
              <a:rPr lang="en-US" u="sng" dirty="0">
                <a:ea typeface="+mn-lt"/>
                <a:cs typeface="+mn-lt"/>
              </a:rPr>
              <a:t>Exclusion Criteria:</a:t>
            </a:r>
            <a:endParaRPr lang="en-US" u="sng" dirty="0"/>
          </a:p>
          <a:p>
            <a:r>
              <a:rPr lang="en-US" dirty="0">
                <a:ea typeface="+mn-lt"/>
                <a:cs typeface="+mn-lt"/>
              </a:rPr>
              <a:t>Missing laboratory test data.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Missing GCS or vital signs on admission.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Mechanical ventilation duration &lt;48 hours.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ea typeface="Calibri"/>
                <a:cs typeface="Calibri"/>
              </a:rPr>
              <a:t>Data Preprocessing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The target variable '</a:t>
            </a:r>
            <a:r>
              <a:rPr lang="en-US" err="1">
                <a:ea typeface="Calibri"/>
                <a:cs typeface="Calibri"/>
              </a:rPr>
              <a:t>vap</a:t>
            </a:r>
            <a:r>
              <a:rPr lang="en-US" dirty="0">
                <a:ea typeface="Calibri"/>
                <a:cs typeface="Calibri"/>
              </a:rPr>
              <a:t>' was extracted and merged with the patients data on basis of </a:t>
            </a:r>
            <a:r>
              <a:rPr lang="en-US" err="1">
                <a:ea typeface="Calibri"/>
                <a:cs typeface="Calibri"/>
              </a:rPr>
              <a:t>subject_id</a:t>
            </a:r>
            <a:r>
              <a:rPr lang="en-US" dirty="0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hadm_id</a:t>
            </a:r>
            <a:r>
              <a:rPr lang="en-US" dirty="0">
                <a:ea typeface="Calibri"/>
                <a:cs typeface="Calibri"/>
              </a:rPr>
              <a:t>. This step comprised of 37 </a:t>
            </a:r>
            <a:r>
              <a:rPr lang="en-US" err="1">
                <a:ea typeface="Calibri"/>
                <a:cs typeface="Calibri"/>
              </a:rPr>
              <a:t>varibales</a:t>
            </a:r>
            <a:r>
              <a:rPr lang="en-US" dirty="0">
                <a:ea typeface="Calibri"/>
                <a:cs typeface="Calibri"/>
              </a:rPr>
              <a:t> and 3508 observations.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Missing values were identified n categorical variables like gender and ethnicity were </a:t>
            </a:r>
            <a:r>
              <a:rPr lang="en-US" err="1">
                <a:ea typeface="Calibri"/>
                <a:cs typeface="Calibri"/>
              </a:rPr>
              <a:t>were</a:t>
            </a:r>
            <a:r>
              <a:rPr lang="en-US" dirty="0">
                <a:ea typeface="Calibri"/>
                <a:cs typeface="Calibri"/>
              </a:rPr>
              <a:t> transformed into numeric </a:t>
            </a:r>
            <a:r>
              <a:rPr lang="en-US" err="1">
                <a:ea typeface="Calibri"/>
                <a:cs typeface="Calibri"/>
              </a:rPr>
              <a:t>varibales</a:t>
            </a:r>
            <a:r>
              <a:rPr lang="en-US" dirty="0">
                <a:ea typeface="Calibri"/>
                <a:cs typeface="Calibri"/>
              </a:rPr>
              <a:t> using </a:t>
            </a:r>
            <a:r>
              <a:rPr lang="en-US" b="1" dirty="0">
                <a:ea typeface="Calibri"/>
                <a:cs typeface="Calibri"/>
              </a:rPr>
              <a:t>one- hot encoding.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63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788E-A86C-699F-6563-76059C81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3E46-39F3-FBC0-79EA-4AFD7843559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 err="1">
                <a:ea typeface="Calibri"/>
                <a:cs typeface="Calibri"/>
              </a:rPr>
              <a:t>Corelation</a:t>
            </a:r>
            <a:r>
              <a:rPr lang="en-US" sz="2000" b="1" dirty="0">
                <a:ea typeface="Calibri"/>
                <a:cs typeface="Calibri"/>
              </a:rPr>
              <a:t> matrix </a:t>
            </a:r>
            <a:r>
              <a:rPr lang="en-US" sz="2000" dirty="0">
                <a:ea typeface="Calibri"/>
                <a:cs typeface="Calibri"/>
              </a:rPr>
              <a:t>was computed for each </a:t>
            </a:r>
            <a:r>
              <a:rPr lang="en-US" sz="2000" dirty="0" err="1">
                <a:ea typeface="Calibri"/>
                <a:cs typeface="Calibri"/>
              </a:rPr>
              <a:t>varibles</a:t>
            </a:r>
            <a:r>
              <a:rPr lang="en-US" sz="2000" dirty="0">
                <a:ea typeface="Calibri"/>
                <a:cs typeface="Calibri"/>
              </a:rPr>
              <a:t> to the target variable and the variables with weaker </a:t>
            </a:r>
            <a:r>
              <a:rPr lang="en-US" sz="2000" dirty="0" err="1">
                <a:ea typeface="Calibri"/>
                <a:cs typeface="Calibri"/>
              </a:rPr>
              <a:t>corelation</a:t>
            </a:r>
            <a:r>
              <a:rPr lang="en-US" sz="2000" dirty="0">
                <a:ea typeface="Calibri"/>
                <a:cs typeface="Calibri"/>
              </a:rPr>
              <a:t> (close to 0) and </a:t>
            </a:r>
            <a:r>
              <a:rPr lang="en-US" sz="2000" dirty="0" err="1">
                <a:ea typeface="Calibri"/>
                <a:cs typeface="Calibri"/>
              </a:rPr>
              <a:t>redundunt</a:t>
            </a:r>
            <a:r>
              <a:rPr lang="en-US" sz="2000" dirty="0">
                <a:ea typeface="Calibri"/>
                <a:cs typeface="Calibri"/>
              </a:rPr>
              <a:t> variables were also removed. (</a:t>
            </a:r>
            <a:r>
              <a:rPr lang="en-US" sz="2000" dirty="0" err="1">
                <a:ea typeface="Calibri"/>
                <a:cs typeface="Calibri"/>
              </a:rPr>
              <a:t>chronic_liver_disease</a:t>
            </a:r>
            <a:r>
              <a:rPr lang="en-US" sz="2000" dirty="0">
                <a:ea typeface="Calibri"/>
                <a:cs typeface="Calibri"/>
              </a:rPr>
              <a:t>,  </a:t>
            </a:r>
            <a:r>
              <a:rPr lang="en-US" sz="2000" dirty="0" err="1">
                <a:ea typeface="Calibri"/>
                <a:cs typeface="Calibri"/>
              </a:rPr>
              <a:t>chronic_renal_disease</a:t>
            </a:r>
            <a:r>
              <a:rPr lang="en-US" sz="2000" dirty="0">
                <a:ea typeface="Calibri"/>
                <a:cs typeface="Calibri"/>
              </a:rPr>
              <a:t>, and </a:t>
            </a:r>
            <a:r>
              <a:rPr lang="en-US" sz="2000" dirty="0" err="1">
                <a:ea typeface="Calibri"/>
                <a:cs typeface="Calibri"/>
              </a:rPr>
              <a:t>white_blood_cell</a:t>
            </a:r>
            <a:r>
              <a:rPr lang="en-US" sz="2000" dirty="0">
                <a:ea typeface="Calibri"/>
                <a:cs typeface="Calibri"/>
              </a:rPr>
              <a:t> were excluded.) </a:t>
            </a: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Then to </a:t>
            </a:r>
            <a:r>
              <a:rPr lang="en-US" sz="2000" b="1" dirty="0">
                <a:ea typeface="Calibri"/>
                <a:cs typeface="Calibri"/>
              </a:rPr>
              <a:t>handle missing values</a:t>
            </a:r>
            <a:r>
              <a:rPr lang="en-US" sz="2000" dirty="0">
                <a:ea typeface="Calibri"/>
                <a:cs typeface="Calibri"/>
              </a:rPr>
              <a:t>, the variables with more than 30% missing values were treated with </a:t>
            </a:r>
            <a:r>
              <a:rPr lang="en-US" sz="2000" dirty="0" err="1">
                <a:ea typeface="Calibri"/>
                <a:cs typeface="Calibri"/>
              </a:rPr>
              <a:t>ensamble</a:t>
            </a:r>
            <a:r>
              <a:rPr lang="en-US" sz="2000" dirty="0">
                <a:ea typeface="Calibri"/>
                <a:cs typeface="Calibri"/>
              </a:rPr>
              <a:t> learning- consist of RF, LR and KNN. Variables with lower missing values were imputed using median as it is less sensitive to outliers.</a:t>
            </a: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Calibri"/>
                <a:cs typeface="Calibri"/>
              </a:rPr>
              <a:t>Outliers</a:t>
            </a:r>
            <a:r>
              <a:rPr lang="en-US" sz="2000" dirty="0">
                <a:ea typeface="Calibri"/>
                <a:cs typeface="Calibri"/>
              </a:rPr>
              <a:t> in numerical variables were deducted using IQR method and removed. Finally, min-</a:t>
            </a:r>
            <a:r>
              <a:rPr lang="en-US" sz="2000" dirty="0" err="1">
                <a:ea typeface="Calibri"/>
                <a:cs typeface="Calibri"/>
              </a:rPr>
              <a:t>maxx</a:t>
            </a:r>
            <a:r>
              <a:rPr lang="en-US" sz="2000" dirty="0">
                <a:ea typeface="Calibri"/>
                <a:cs typeface="Calibri"/>
              </a:rPr>
              <a:t> scaling was </a:t>
            </a:r>
            <a:r>
              <a:rPr lang="en-US" sz="2000" dirty="0" err="1">
                <a:ea typeface="Calibri"/>
                <a:cs typeface="Calibri"/>
              </a:rPr>
              <a:t>aplied</a:t>
            </a:r>
            <a:r>
              <a:rPr lang="en-US" sz="2000" dirty="0">
                <a:ea typeface="Calibri"/>
                <a:cs typeface="Calibri"/>
              </a:rPr>
              <a:t> to normalize numerical features to improve the </a:t>
            </a:r>
            <a:r>
              <a:rPr lang="en-US" sz="2000" dirty="0" err="1">
                <a:ea typeface="Calibri"/>
                <a:cs typeface="Calibri"/>
              </a:rPr>
              <a:t>perfomance</a:t>
            </a:r>
            <a:r>
              <a:rPr lang="en-US" sz="2000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5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DAB6-A2FE-4AB7-EA7F-8DB8AB8C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4AAE-35DB-AFB2-295D-3A921AB2BFD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500" b="1" dirty="0">
                <a:ea typeface="Calibri"/>
                <a:cs typeface="Calibri"/>
              </a:rPr>
              <a:t>ML Algorithms</a:t>
            </a:r>
            <a:endParaRPr lang="en-US"/>
          </a:p>
          <a:p>
            <a:pPr marL="0" indent="0">
              <a:buNone/>
            </a:pPr>
            <a:r>
              <a:rPr lang="en-US" sz="2500" dirty="0">
                <a:ea typeface="Calibri"/>
                <a:cs typeface="Calibri"/>
              </a:rPr>
              <a:t>The dataset was randomly divide into 80% for the training set and 20% for validation set to execute these 3 ML models- Random Forest, Logistic Regression and AdaBoost were implemented to predict VAP in TBI patients</a:t>
            </a:r>
          </a:p>
          <a:p>
            <a:pPr marL="0" indent="0">
              <a:buNone/>
            </a:pPr>
            <a:r>
              <a:rPr lang="en-US" sz="2500" b="1" dirty="0">
                <a:ea typeface="Calibri"/>
                <a:cs typeface="Calibri"/>
              </a:rPr>
              <a:t>Performance</a:t>
            </a:r>
            <a:r>
              <a:rPr lang="en-US" sz="2500" b="1" dirty="0">
                <a:ea typeface="+mn-lt"/>
                <a:cs typeface="+mn-lt"/>
              </a:rPr>
              <a:t> Metrics:</a:t>
            </a:r>
            <a:endParaRPr lang="en-US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500" dirty="0">
                <a:ea typeface="+mn-lt"/>
                <a:cs typeface="+mn-lt"/>
              </a:rPr>
              <a:t>Area Under the Curve (AUC)., Accuracy, Sensitivity, Specificity, and F1 score.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500" b="1" dirty="0">
                <a:ea typeface="+mn-lt"/>
                <a:cs typeface="+mn-lt"/>
              </a:rPr>
              <a:t>Additional Evaluations:</a:t>
            </a:r>
            <a:endParaRPr lang="en-US" dirty="0">
              <a:ea typeface="Calibri"/>
              <a:cs typeface="Calibri"/>
            </a:endParaRPr>
          </a:p>
          <a:p>
            <a:r>
              <a:rPr lang="en-US" sz="2500" dirty="0">
                <a:ea typeface="+mn-lt"/>
                <a:cs typeface="+mn-lt"/>
              </a:rPr>
              <a:t>Calibration curves: Agreement between predicted and observed probabilities.</a:t>
            </a:r>
            <a:endParaRPr lang="en-US" dirty="0"/>
          </a:p>
          <a:p>
            <a:r>
              <a:rPr lang="en-US" sz="2500" dirty="0">
                <a:ea typeface="+mn-lt"/>
                <a:cs typeface="+mn-lt"/>
              </a:rPr>
              <a:t>Decision curve analysis: Clinical utility and net benefits.</a:t>
            </a:r>
            <a:endParaRPr lang="en-US" dirty="0"/>
          </a:p>
          <a:p>
            <a:pPr marL="0" indent="0">
              <a:buNone/>
            </a:pPr>
            <a:endParaRPr lang="en-US" sz="25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76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52D0-D66A-3DCF-2A5B-CA780FA0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60A2-3AE6-0B7E-CA59-EDAFA657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58"/>
            <a:ext cx="8004220" cy="202029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ea typeface="Calibri"/>
                <a:cs typeface="Calibri"/>
              </a:rPr>
              <a:t>Random Forest</a:t>
            </a: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 Outperformed all models with the highest AUC (0.9799), demonstrating excellent discriminatory power for identifying VAP cases.</a:t>
            </a:r>
            <a:endParaRPr lang="en-US" sz="20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ea typeface="Calibri"/>
                <a:cs typeface="Calibri"/>
              </a:rPr>
              <a:t>Logistic Regression</a:t>
            </a: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 Struggled with the imbalanced dataset AUC (0.8777) , failing to correctly classify VAP cases, underscoring the importance of handling data imbalance.</a:t>
            </a:r>
            <a:endParaRPr lang="en-US" sz="20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ea typeface="Calibri"/>
                <a:cs typeface="Calibri"/>
              </a:rPr>
              <a:t>AdaBoost</a:t>
            </a: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 Showed moderate performance (AUC: 0.9373) but was sensitive to hyperparameter tuning, leaving room for optimization.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C7670-49AC-31E2-AC99-0A6D1536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16" y="3242008"/>
            <a:ext cx="3649998" cy="2709463"/>
          </a:xfrm>
          <a:prstGeom prst="rect">
            <a:avLst/>
          </a:prstGeom>
        </p:spPr>
      </p:pic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5917932B-94D0-7C33-0967-D0721AC3A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9" y="3239555"/>
            <a:ext cx="3796149" cy="266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002A-CD9E-BEB7-0D7C-9895D1BB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418881"/>
            <a:ext cx="7372350" cy="78867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5F6368"/>
                </a:solidFill>
                <a:latin typeface="Roboto"/>
                <a:ea typeface="Roboto"/>
                <a:cs typeface="Roboto"/>
              </a:rPr>
              <a:t>Findings: Why is this important for healthcare?</a:t>
            </a:r>
            <a:endParaRPr lang="en-US" sz="3200" dirty="0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AA6A9F-7E0C-8795-3EED-74BC596BD055}"/>
              </a:ext>
            </a:extLst>
          </p:cNvPr>
          <p:cNvSpPr txBox="1"/>
          <p:nvPr/>
        </p:nvSpPr>
        <p:spPr>
          <a:xfrm>
            <a:off x="605790" y="1405783"/>
            <a:ext cx="8229600" cy="4647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5F6368"/>
                </a:solidFill>
                <a:ea typeface="+mn-lt"/>
                <a:cs typeface="+mn-lt"/>
              </a:rPr>
              <a:t>Sensitivity Challenges: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5F6368"/>
                </a:solidFill>
                <a:ea typeface="+mn-lt"/>
                <a:cs typeface="+mn-lt"/>
              </a:rPr>
              <a:t>While accuracy was high across models, sensitivity remained low, highlighting difficulties in correctly identifying VAP cases.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5F6368"/>
                </a:solidFill>
                <a:ea typeface="+mn-lt"/>
                <a:cs typeface="+mn-lt"/>
              </a:rPr>
              <a:t>Emphasizes the need for improved methods to better detect rare but critical outcomes.</a:t>
            </a:r>
            <a:endParaRPr lang="en-US" dirty="0"/>
          </a:p>
          <a:p>
            <a:r>
              <a:rPr lang="en-US" sz="2000" b="1" dirty="0">
                <a:solidFill>
                  <a:srgbClr val="5F6368"/>
                </a:solidFill>
                <a:ea typeface="+mn-lt"/>
                <a:cs typeface="+mn-lt"/>
              </a:rPr>
              <a:t>Class Imbalance: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5F6368"/>
                </a:solidFill>
                <a:ea typeface="+mn-lt"/>
                <a:cs typeface="+mn-lt"/>
              </a:rPr>
              <a:t>Imbalanced datasets are common in healthcare and can skew predictions. Addressing this is critical to ensure reliable performance, especially for rare events like VAP.</a:t>
            </a:r>
            <a:endParaRPr lang="en-US" dirty="0"/>
          </a:p>
          <a:p>
            <a:r>
              <a:rPr lang="en-US" sz="2000" b="1" dirty="0">
                <a:solidFill>
                  <a:srgbClr val="5F6368"/>
                </a:solidFill>
                <a:ea typeface="+mn-lt"/>
                <a:cs typeface="+mn-lt"/>
              </a:rPr>
              <a:t>Value of Ensemble Learning: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5F6368"/>
                </a:solidFill>
                <a:ea typeface="+mn-lt"/>
                <a:cs typeface="+mn-lt"/>
              </a:rPr>
              <a:t>Models like Random Forest and AdaBoost demonstrated robustness with proper tuning and preprocessing, making them suitable tools for clinical decision-making.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endParaRPr lang="en-US"/>
          </a:p>
          <a:p>
            <a:pPr>
              <a:buFont typeface=""/>
              <a:buChar char="•"/>
            </a:pPr>
            <a:endParaRPr lang="en-US"/>
          </a:p>
        </p:txBody>
      </p:sp>
      <p:pic>
        <p:nvPicPr>
          <p:cNvPr id="33" name="Picture 32" descr="A blue heart with a cross&#10;&#10;Description automatically generated">
            <a:extLst>
              <a:ext uri="{FF2B5EF4-FFF2-40B4-BE49-F238E27FC236}">
                <a16:creationId xmlns:a16="http://schemas.microsoft.com/office/drawing/2014/main" id="{71DF5586-F563-7C05-BADA-722629DF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5" y="564455"/>
            <a:ext cx="534609" cy="556073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A blue heart with a cross&#10;&#10;Description automatically generated">
            <a:extLst>
              <a:ext uri="{FF2B5EF4-FFF2-40B4-BE49-F238E27FC236}">
                <a16:creationId xmlns:a16="http://schemas.microsoft.com/office/drawing/2014/main" id="{7795D5CA-EB12-C311-480E-41DB9076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808" y="516159"/>
            <a:ext cx="556074" cy="5882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01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CA03-DE44-266B-193C-A99F933D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9" y="225870"/>
            <a:ext cx="7679782" cy="699341"/>
          </a:xfrm>
        </p:spPr>
        <p:txBody>
          <a:bodyPr anchor="t">
            <a:normAutofit/>
          </a:bodyPr>
          <a:lstStyle/>
          <a:p>
            <a:r>
              <a:rPr lang="en-US" sz="2800" b="1">
                <a:latin typeface="Roboto"/>
                <a:ea typeface="Roboto"/>
                <a:cs typeface="Roboto"/>
              </a:rPr>
              <a:t>What did we learn about data and models?</a:t>
            </a:r>
            <a:endParaRPr lang="en-US" sz="2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A0BA-292B-2390-9EB0-C5E4CBF7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274" y="956992"/>
            <a:ext cx="4150518" cy="14472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Calibri"/>
                <a:ea typeface="Roboto"/>
                <a:cs typeface="Roboto"/>
              </a:rPr>
              <a:t>Good data is key:</a:t>
            </a:r>
            <a:r>
              <a:rPr lang="en-US" sz="2400" dirty="0">
                <a:latin typeface="Calibri"/>
                <a:ea typeface="Roboto"/>
                <a:cs typeface="Roboto"/>
              </a:rPr>
              <a:t> Having clean and accurate data is essential for building good models.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Calibri"/>
              <a:ea typeface="Roboto"/>
              <a:cs typeface="Roboto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latin typeface="Calibri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4" name="Picture 3" descr="A hand holding a graph&#10;&#10;Description automatically generated">
            <a:extLst>
              <a:ext uri="{FF2B5EF4-FFF2-40B4-BE49-F238E27FC236}">
                <a16:creationId xmlns:a16="http://schemas.microsoft.com/office/drawing/2014/main" id="{E78D0E4C-0BAF-C33E-3D55-33B6736E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" y="918147"/>
            <a:ext cx="2005384" cy="2005384"/>
          </a:xfrm>
          <a:prstGeom prst="rect">
            <a:avLst/>
          </a:prstGeom>
        </p:spPr>
      </p:pic>
      <p:pic>
        <p:nvPicPr>
          <p:cNvPr id="5" name="Picture 4" descr="A brain in a circuit board&#10;&#10;Description automatically generated">
            <a:extLst>
              <a:ext uri="{FF2B5EF4-FFF2-40B4-BE49-F238E27FC236}">
                <a16:creationId xmlns:a16="http://schemas.microsoft.com/office/drawing/2014/main" id="{F483A94B-F40C-844F-93CD-99DA5342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42" y="2725906"/>
            <a:ext cx="1757112" cy="1757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BB1513-45AA-EA16-710B-E9D51F5FA48D}"/>
              </a:ext>
            </a:extLst>
          </p:cNvPr>
          <p:cNvSpPr txBox="1"/>
          <p:nvPr/>
        </p:nvSpPr>
        <p:spPr>
          <a:xfrm>
            <a:off x="4867778" y="2411328"/>
            <a:ext cx="4165932" cy="2368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endParaRPr lang="en-US" sz="1700" dirty="0">
              <a:latin typeface="Calibri"/>
              <a:ea typeface="Roboto"/>
              <a:cs typeface="Roboto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/>
                <a:ea typeface="Roboto"/>
                <a:cs typeface="Roboto"/>
              </a:rPr>
              <a:t>Choosing the right model:</a:t>
            </a:r>
            <a:r>
              <a:rPr lang="en-US" sz="2400" dirty="0">
                <a:latin typeface="Calibri"/>
                <a:ea typeface="Roboto"/>
                <a:cs typeface="Roboto"/>
              </a:rPr>
              <a:t> Ensemble models like Random Forest often perform better than simpler linear models in healthcare.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FFF95-FB4E-EF80-E4C0-1612931C50E1}"/>
              </a:ext>
            </a:extLst>
          </p:cNvPr>
          <p:cNvSpPr txBox="1"/>
          <p:nvPr/>
        </p:nvSpPr>
        <p:spPr>
          <a:xfrm>
            <a:off x="1945104" y="4832685"/>
            <a:ext cx="52537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Beyond Accuracy:</a:t>
            </a:r>
            <a:r>
              <a:rPr lang="en-US" sz="2400" dirty="0">
                <a:ea typeface="+mn-lt"/>
                <a:cs typeface="+mn-lt"/>
              </a:rPr>
              <a:t> Sensitivity, specificity, and AUC are essential for evaluating real-world clinical applicability.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10" name="Picture 9" descr="A magnifying glass and a paper with a check mark&#10;&#10;Description automatically generated">
            <a:extLst>
              <a:ext uri="{FF2B5EF4-FFF2-40B4-BE49-F238E27FC236}">
                <a16:creationId xmlns:a16="http://schemas.microsoft.com/office/drawing/2014/main" id="{82465458-3C6B-FABC-ED2E-25A180F9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65" y="4975558"/>
            <a:ext cx="1438777" cy="13786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56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Prediction of Ventilator-Associated Pneumonia in Traumatic Brain Injury Patients Using Machine Learning Algorithms </vt:lpstr>
      <vt:lpstr>Case Background</vt:lpstr>
      <vt:lpstr>PowerPoint Presentation</vt:lpstr>
      <vt:lpstr>Methodology</vt:lpstr>
      <vt:lpstr>PowerPoint Presentation</vt:lpstr>
      <vt:lpstr>PowerPoint Presentation</vt:lpstr>
      <vt:lpstr>Results</vt:lpstr>
      <vt:lpstr>Findings: Why is this important for healthcare?</vt:lpstr>
      <vt:lpstr>What did we learn about data and models?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MEHRABADI PEIVAND</dc:creator>
  <cp:keywords/>
  <dc:description>generated using python-pptx</dc:description>
  <cp:revision>410</cp:revision>
  <dcterms:created xsi:type="dcterms:W3CDTF">2013-01-27T09:14:16Z</dcterms:created>
  <dcterms:modified xsi:type="dcterms:W3CDTF">2024-12-04T20:17:21Z</dcterms:modified>
  <cp:category/>
</cp:coreProperties>
</file>