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7"/>
  </p:notesMasterIdLst>
  <p:handoutMasterIdLst>
    <p:handoutMasterId r:id="rId18"/>
  </p:handoutMasterIdLst>
  <p:sldIdLst>
    <p:sldId id="410" r:id="rId5"/>
    <p:sldId id="391" r:id="rId6"/>
    <p:sldId id="397" r:id="rId7"/>
    <p:sldId id="411" r:id="rId8"/>
    <p:sldId id="408" r:id="rId9"/>
    <p:sldId id="412" r:id="rId10"/>
    <p:sldId id="413" r:id="rId11"/>
    <p:sldId id="414" r:id="rId12"/>
    <p:sldId id="415" r:id="rId13"/>
    <p:sldId id="417" r:id="rId14"/>
    <p:sldId id="416" r:id="rId15"/>
    <p:sldId id="39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6327" autoAdjust="0"/>
  </p:normalViewPr>
  <p:slideViewPr>
    <p:cSldViewPr snapToGrid="0">
      <p:cViewPr varScale="1">
        <p:scale>
          <a:sx n="122" d="100"/>
          <a:sy n="122" d="100"/>
        </p:scale>
        <p:origin x="240" y="30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12/9/24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12/9/24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BDF46A-58E2-A29D-59E2-B81BF62A5B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9751E35-6C4A-7ABB-5EF1-1CF9DD3163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3F25F6E-4F59-C24C-4FA4-8C423F3B8C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043A36-FB6B-3586-BF85-8FB219EE85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2646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BBC04D-2568-C19F-6211-ABA7996CB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BD96A4-D432-FA69-5E46-4DF91D77CA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639921-CFBB-DE6F-31EB-81B758CA02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53E3F8-8185-F97B-2F08-1F44FCE2A5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7777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4E29EC-5FDD-051D-B7D2-E53FCC4D26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8BB18D-1C94-20E3-8D3D-BA58890C5A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9EED5E6-B7EC-E19F-401C-C7FD788068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38A4FF-245C-DDED-6232-57CC743921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5376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1837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488E5E-DDD1-2CE5-DE7E-0A8927DFC7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05F8132-54E1-5DC1-AE2E-E971949A39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9B6901E-9AF3-AE0F-55C4-03AFFD6F5F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3EA792-DAFE-0A62-3874-A743269BD4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8135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F104AF-890C-56EC-F3FB-9ED5932BAF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4D10AEC-7FDF-9984-D711-B707630DB0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E07A484-C5FD-E665-6A9C-C2F4CC9EBA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EC07AA-5BEF-5BBB-8492-FDECD2AE5B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5116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4A7855-420A-E551-76CC-722A3A6392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7DB1EB1-9D40-F11A-05F4-620DF0B8B4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C03A7B5-D062-F80A-E8FB-0CB0403F97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4AD3C9-3864-0711-A810-AEB436DBA4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1811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8E362E-2AFF-1B0F-BB61-ADC1DC548D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6444AE-BCB5-A322-E9C4-C1552B6397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03B4212-A4FA-999C-240E-68656CC055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A4AA1D-7313-D619-AB04-3398F41F3C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244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83215" y="411479"/>
            <a:ext cx="5913089" cy="3291840"/>
          </a:xfrm>
        </p:spPr>
        <p:txBody>
          <a:bodyPr/>
          <a:lstStyle/>
          <a:p>
            <a:r>
              <a:rPr lang="en-US" sz="5400" dirty="0"/>
              <a:t>Optimizing Delivery Logistics for E-Commerce Warehouses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139845-992F-6162-3449-73CE7771B836}"/>
              </a:ext>
            </a:extLst>
          </p:cNvPr>
          <p:cNvSpPr txBox="1"/>
          <p:nvPr/>
        </p:nvSpPr>
        <p:spPr>
          <a:xfrm>
            <a:off x="6512943" y="4494362"/>
            <a:ext cx="48394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Ruchira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Kanawade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Namratha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Eti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Viridiana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Radillo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Vishnu Sai Nandan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Tummala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Rahul Dipak </a:t>
            </a:r>
            <a:r>
              <a:rPr lang="en-US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Talreja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E4733-D1E8-5F70-EB35-0955B329D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Sensitivity 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F84FE-DA8A-4FEA-F853-35F0F339D61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90896" y="2091558"/>
            <a:ext cx="5477203" cy="4232939"/>
          </a:xfrm>
        </p:spPr>
        <p:txBody>
          <a:bodyPr>
            <a:normAutofit/>
          </a:bodyPr>
          <a:lstStyle/>
          <a:p>
            <a:r>
              <a:rPr lang="en-IN" b="1" dirty="0"/>
              <a:t>Air Mode:</a:t>
            </a:r>
            <a:r>
              <a:rPr lang="en-IN" dirty="0"/>
              <a:t> Too expensive unless its cost per unit decreases to $5.</a:t>
            </a:r>
          </a:p>
          <a:p>
            <a:r>
              <a:rPr lang="en-IN" b="1" dirty="0"/>
              <a:t>Ship Mode:</a:t>
            </a:r>
            <a:r>
              <a:rPr lang="en-IN" dirty="0"/>
              <a:t> Currently cost-effective but could lose priority if its cost increases above $10.</a:t>
            </a:r>
          </a:p>
          <a:p>
            <a:r>
              <a:rPr lang="en-IN" b="1" dirty="0"/>
              <a:t>Road Mode:</a:t>
            </a:r>
            <a:r>
              <a:rPr lang="en-IN" dirty="0"/>
              <a:t> Most cost-effective; can tolerate up to a $5 per unit cost before being replaced by ship or air.</a:t>
            </a:r>
          </a:p>
          <a:p>
            <a:r>
              <a:rPr lang="en-IN" b="1" dirty="0"/>
              <a:t>Demand Constraint:</a:t>
            </a:r>
            <a:r>
              <a:rPr lang="en-IN" dirty="0"/>
              <a:t> Increasing demand raises costs by $5 per additional unit.</a:t>
            </a:r>
            <a:endParaRPr lang="en-US" dirty="0"/>
          </a:p>
        </p:txBody>
      </p:sp>
      <p:pic>
        <p:nvPicPr>
          <p:cNvPr id="5" name="Picture 4" descr="A table with numbers and text&#10;&#10;Description automatically generated">
            <a:extLst>
              <a:ext uri="{FF2B5EF4-FFF2-40B4-BE49-F238E27FC236}">
                <a16:creationId xmlns:a16="http://schemas.microsoft.com/office/drawing/2014/main" id="{AB44397C-1DE3-759B-E2A0-A2ABDCA6A1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" y="2287852"/>
            <a:ext cx="5363735" cy="2282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672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9C8CA0-8BAB-FE09-EFF6-0ED114F3B9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9ACCE0CA-D31C-CFB7-4718-FFA44E95A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sz="2800" dirty="0"/>
              <a:t>Trade-off Analysis and  Recommendations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288B8AA-CC76-58A6-1FE2-3EB7640E53BC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6274676" y="2793032"/>
            <a:ext cx="4818994" cy="2890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algn="just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</a:t>
            </a:r>
          </a:p>
          <a:p>
            <a:pPr algn="just"/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Costs: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Explore seasonal changes in shipment costs.</a:t>
            </a:r>
          </a:p>
          <a:p>
            <a:pPr algn="just"/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Environmental Impact: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Introduce carbon emissions as a factor to evaluate sustainability trade-offs.</a:t>
            </a:r>
          </a:p>
          <a:p>
            <a:pPr algn="just"/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Multi-Period Demand: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Extend the model for multiple time periods to capture demand fluctuations.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F81F0F9-D791-DD01-1517-F60A7E4E61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Air Units Shipped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000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Ship Units Shipped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200200200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Road Units Shipped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500500500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010693F-313A-CAAD-F749-4BC403CFC3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8329" y="2687900"/>
            <a:ext cx="4587767" cy="1994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83464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Trade-Off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vs. Shipment Capacity:</a:t>
            </a:r>
            <a:b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road maximizes cost-efficiency, but relaxing the capacity constraints of ship or air could alter the solution.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Flexibility vs. Cost:</a:t>
            </a:r>
            <a:b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Increasing the allowable capacity of ship might allow for lower total costs if road costs rise.</a:t>
            </a:r>
          </a:p>
        </p:txBody>
      </p:sp>
    </p:spTree>
    <p:extLst>
      <p:ext uri="{BB962C8B-B14F-4D97-AF65-F5344CB8AC3E}">
        <p14:creationId xmlns:p14="http://schemas.microsoft.com/office/powerpoint/2010/main" val="377060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Topic selection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1238"/>
            <a:ext cx="7810500" cy="370046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topic is optimizing delivery logistics for e-commerce warehouses in the United States. We aim to reduce delivery costs while ensuring timely shipments, focusing on improving operational efficiency and customer satisfaction.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Importance: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 operational profitability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customer satisfaction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1633A5-8BE3-D44D-57F3-2EF161376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AB6D40A-2A0A-AF3D-8CF7-3ECD37765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dirty="0"/>
              <a:t>Objective of the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1442CD-A26D-1761-8CE7-8BC3075BB4E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Minimize total delivery costs while ensuring that shipments reach customers on time.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the factors contributing to delayed deliveries and improve delivery prediction accuracy.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recommendations for optimal shipment modes and logistics planning to enhance customer satisfaction.</a:t>
            </a:r>
          </a:p>
        </p:txBody>
      </p:sp>
    </p:spTree>
    <p:extLst>
      <p:ext uri="{BB962C8B-B14F-4D97-AF65-F5344CB8AC3E}">
        <p14:creationId xmlns:p14="http://schemas.microsoft.com/office/powerpoint/2010/main" val="2039059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C0975B-4513-F0AF-75E7-8A1840EEE8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837F41C6-C217-9FE1-B322-89790C1FE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sz="4000" dirty="0"/>
              <a:t>Practical Implications of solving the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D94BFC-AF2F-3DC3-6CEB-CE3E99EF317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Reduction: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Through optimized shipment mode and warehouse selection.</a:t>
            </a: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Timeliness: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Higher customer satisfaction rates</a:t>
            </a: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Operational Efficiency: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Streamlined processes to handle higher order volumes.</a:t>
            </a: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Sustainability: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Reduced carbon footprint via route optimization.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611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en-US" dirty="0"/>
              <a:t>Known and unknown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97449-5B72-ADA0-3B2D-1CBC160D6B9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025681" y="2277372"/>
            <a:ext cx="4831655" cy="4140679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Known Variables: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Warehouse block		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 of shipment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care calls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importance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Gender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Discount offered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 in grams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 purchases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importance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FC7B50-71A6-D8BE-C032-5EB4CF5706D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684155" y="2277372"/>
            <a:ext cx="4055732" cy="4013874"/>
          </a:xfrm>
        </p:spPr>
        <p:txBody>
          <a:bodyPr>
            <a:normAutofit/>
          </a:bodyPr>
          <a:lstStyle/>
          <a:p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Unknown variables:</a:t>
            </a:r>
          </a:p>
          <a:p>
            <a:pPr lvl="1"/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delays in shipment</a:t>
            </a:r>
          </a:p>
          <a:p>
            <a:pPr lvl="1"/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Ideal shipment mode and warehouse allocation for cost reduction</a:t>
            </a:r>
          </a:p>
          <a:p>
            <a:pPr lvl="1"/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Factors leading to variability in customer satisfaction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88484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385C28-323F-E066-BF96-399C22B152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852D77D8-F5B1-A6C2-5773-5F1D09DD5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dirty="0"/>
              <a:t>Predictive Models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01C9BF77-624F-13D7-D5E4-FCC54967F1B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1346" y="2193275"/>
            <a:ext cx="3501653" cy="1921013"/>
          </a:xfrm>
        </p:spPr>
      </p:pic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3B23D96C-AC5A-B4F6-AAA9-4A73704AF7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173" y="4524231"/>
            <a:ext cx="3501653" cy="1902765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F52FD050-099A-DFA2-BE7B-4018A82DB4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2999" y="2193023"/>
            <a:ext cx="3501653" cy="1921265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B30F5F3-4137-E2B1-0154-68480F0583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348" y="2522207"/>
            <a:ext cx="4600035" cy="3184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646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5A155A-EA0E-2106-66C8-0B4DE16940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303314E8-B5B5-C967-9A39-8066AA1A9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dirty="0"/>
              <a:t>Feature Importance </a:t>
            </a:r>
            <a:r>
              <a:rPr lang="en-US" sz="2800" dirty="0"/>
              <a:t>(Random Forest)</a:t>
            </a:r>
          </a:p>
        </p:txBody>
      </p:sp>
      <p:pic>
        <p:nvPicPr>
          <p:cNvPr id="7" name="Content Placeholder 6" descr="A bar graph with text&#10;&#10;Description automatically generated">
            <a:extLst>
              <a:ext uri="{FF2B5EF4-FFF2-40B4-BE49-F238E27FC236}">
                <a16:creationId xmlns:a16="http://schemas.microsoft.com/office/drawing/2014/main" id="{7CEA8A8F-84D6-E00E-328E-55A4E9BFA1A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525" y="2074205"/>
            <a:ext cx="5683864" cy="3700462"/>
          </a:xfrm>
        </p:spPr>
      </p:pic>
    </p:spTree>
    <p:extLst>
      <p:ext uri="{BB962C8B-B14F-4D97-AF65-F5344CB8AC3E}">
        <p14:creationId xmlns:p14="http://schemas.microsoft.com/office/powerpoint/2010/main" val="488475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7E0EB3-097E-20EB-A98F-3B98A9462C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7D93EF98-C8DC-680A-4FFA-D0A99BD64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sz="2800" dirty="0"/>
              <a:t>Prescriptive Analytics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7F270-EFDF-7037-8A8D-CE6F6A62057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915065" y="3043179"/>
            <a:ext cx="4399472" cy="3699328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Variables: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Air units shipped : 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X</a:t>
            </a:r>
            <a:r>
              <a:rPr lang="en-US" sz="2000" kern="100" baseline="-250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​=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Ship Units Shipped: 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X</a:t>
            </a:r>
            <a:r>
              <a:rPr lang="en-US" sz="2000" kern="100" baseline="-250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=C3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Road Units Shipped: </a:t>
            </a:r>
            <a:r>
              <a:rPr lang="en-US" sz="20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X</a:t>
            </a:r>
            <a:r>
              <a:rPr lang="en-US" sz="2000" kern="100" baseline="-250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3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=C4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Function: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10X</a:t>
            </a:r>
            <a:r>
              <a:rPr lang="en-US" sz="1800" kern="100" baseline="-250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1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+5X</a:t>
            </a:r>
            <a:r>
              <a:rPr lang="en-US" sz="1800" kern="100" baseline="-250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2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+2X</a:t>
            </a:r>
            <a:r>
              <a:rPr lang="en-US" sz="1800" kern="100" baseline="-250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3</a:t>
            </a:r>
          </a:p>
          <a:p>
            <a:pPr marL="0" indent="0">
              <a:buNone/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1A3A75-CB2B-CC53-DA4E-86160676803E}"/>
              </a:ext>
            </a:extLst>
          </p:cNvPr>
          <p:cNvSpPr txBox="1"/>
          <p:nvPr/>
        </p:nvSpPr>
        <p:spPr>
          <a:xfrm>
            <a:off x="7151299" y="2412558"/>
            <a:ext cx="4014877" cy="3738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Demand: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X</a:t>
            </a:r>
            <a:r>
              <a:rPr lang="en-US" sz="1800" kern="100" baseline="-25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1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+x</a:t>
            </a:r>
            <a:r>
              <a:rPr lang="en-US" sz="1800" kern="100" baseline="-25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2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+x</a:t>
            </a:r>
            <a:r>
              <a:rPr lang="en-US" sz="1800" kern="100" baseline="-25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3</a:t>
            </a:r>
            <a:r>
              <a:rPr lang="en-US" kern="100" baseline="-25000" dirty="0">
                <a:solidFill>
                  <a:schemeClr val="bg1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= 700</a:t>
            </a: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Capacity Constraints: </a:t>
            </a:r>
            <a:r>
              <a:rPr lang="en-US" sz="1800" b="1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Air: x</a:t>
            </a:r>
            <a:r>
              <a:rPr lang="en-US" sz="1800" kern="100" baseline="-25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1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≤100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Ship: x</a:t>
            </a:r>
            <a:r>
              <a:rPr lang="en-US" sz="1800" kern="100" baseline="-25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2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≤300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Road: x</a:t>
            </a:r>
            <a:r>
              <a:rPr lang="en-US" sz="1800" kern="100" baseline="-25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3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≤500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Non-negativity Constraint: X</a:t>
            </a:r>
            <a:r>
              <a:rPr lang="en-US" sz="1800" kern="100" baseline="-25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1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+x</a:t>
            </a:r>
            <a:r>
              <a:rPr lang="en-US" sz="1800" kern="100" baseline="-250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2</a:t>
            </a:r>
            <a:r>
              <a:rPr lang="en-US" sz="1800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+x &gt;= 0</a:t>
            </a:r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</a:pPr>
            <a:endParaRPr lang="en-US" sz="1800" kern="1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CA9B8C-062E-8C56-EAF9-57F30B0662C8}"/>
              </a:ext>
            </a:extLst>
          </p:cNvPr>
          <p:cNvSpPr txBox="1"/>
          <p:nvPr/>
        </p:nvSpPr>
        <p:spPr>
          <a:xfrm>
            <a:off x="2104845" y="2264434"/>
            <a:ext cx="56416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Formulating LP model</a:t>
            </a:r>
          </a:p>
        </p:txBody>
      </p:sp>
    </p:spTree>
    <p:extLst>
      <p:ext uri="{BB962C8B-B14F-4D97-AF65-F5344CB8AC3E}">
        <p14:creationId xmlns:p14="http://schemas.microsoft.com/office/powerpoint/2010/main" val="4131964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3DB062-B647-CDD8-50DE-4883745CE5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E05F7004-EA81-30F2-F360-A18CEA4A4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sz="2800" dirty="0"/>
              <a:t>Optimal Solution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CB52D81-78BC-8421-D1AD-232B23D8A54D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2761890" y="2414768"/>
            <a:ext cx="6927011" cy="39518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Air Units Shipped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0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Ship Units Shipped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200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Road Units Shipped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500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optimal solution indicates that to minimize shipping costs while satisfying the constraints, it is best to ship: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 units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ship, due to its lower cost per unit compared to air.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500 units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road, which also has a lower cost and meets capacity requirements.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units should be shipped by air as it does not provide a cost advantage in this scenario.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C964389-2333-FC59-0F2C-AF50B8F4CC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Air Units Shipped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000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Ship Units Shipped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200200200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Road Units Shipped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500500500 </a:t>
            </a:r>
          </a:p>
        </p:txBody>
      </p:sp>
    </p:spTree>
    <p:extLst>
      <p:ext uri="{BB962C8B-B14F-4D97-AF65-F5344CB8AC3E}">
        <p14:creationId xmlns:p14="http://schemas.microsoft.com/office/powerpoint/2010/main" val="301897091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{E9B90C24-4E45-457A-91C8-3FF59E7917B4}tf78853419_win32</Template>
  <TotalTime>2724</TotalTime>
  <Words>590</Words>
  <Application>Microsoft Macintosh PowerPoint</Application>
  <PresentationFormat>Widescreen</PresentationFormat>
  <Paragraphs>96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Aptos</vt:lpstr>
      <vt:lpstr>Arial</vt:lpstr>
      <vt:lpstr>Calibri</vt:lpstr>
      <vt:lpstr>Franklin Gothic Book</vt:lpstr>
      <vt:lpstr>Franklin Gothic Demi</vt:lpstr>
      <vt:lpstr>Times New Roman</vt:lpstr>
      <vt:lpstr>Custom</vt:lpstr>
      <vt:lpstr>Optimizing Delivery Logistics for E-Commerce Warehouses</vt:lpstr>
      <vt:lpstr>Topic selection</vt:lpstr>
      <vt:lpstr>Objective of the problem</vt:lpstr>
      <vt:lpstr>Practical Implications of solving the problem</vt:lpstr>
      <vt:lpstr>Known and unknown variables</vt:lpstr>
      <vt:lpstr>Predictive Models</vt:lpstr>
      <vt:lpstr>Feature Importance (Random Forest)</vt:lpstr>
      <vt:lpstr>Prescriptive Analytics</vt:lpstr>
      <vt:lpstr>Optimal Solution</vt:lpstr>
      <vt:lpstr>Sensitivity Analysis</vt:lpstr>
      <vt:lpstr>Trade-off Analysis and  Recommendations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Optimizing Delivery Logistics for E-Commerce Warehouses</dc:title>
  <dc:creator>VISHNU SAI NANDAN TUMMALA</dc:creator>
  <cp:lastModifiedBy>TALREJA, RAHUL DIPAK</cp:lastModifiedBy>
  <cp:revision>7</cp:revision>
  <dcterms:created xsi:type="dcterms:W3CDTF">2024-12-08T23:14:52Z</dcterms:created>
  <dcterms:modified xsi:type="dcterms:W3CDTF">2024-12-11T03:03:04Z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