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27"/>
  </p:notesMasterIdLst>
  <p:sldIdLst>
    <p:sldId id="256" r:id="rId2"/>
    <p:sldId id="292" r:id="rId3"/>
    <p:sldId id="258" r:id="rId4"/>
    <p:sldId id="308" r:id="rId5"/>
    <p:sldId id="294" r:id="rId6"/>
    <p:sldId id="309" r:id="rId7"/>
    <p:sldId id="272" r:id="rId8"/>
    <p:sldId id="276" r:id="rId9"/>
    <p:sldId id="277" r:id="rId10"/>
    <p:sldId id="302" r:id="rId11"/>
    <p:sldId id="303" r:id="rId12"/>
    <p:sldId id="301" r:id="rId13"/>
    <p:sldId id="297" r:id="rId14"/>
    <p:sldId id="298" r:id="rId15"/>
    <p:sldId id="299" r:id="rId16"/>
    <p:sldId id="304" r:id="rId17"/>
    <p:sldId id="305" r:id="rId18"/>
    <p:sldId id="306" r:id="rId19"/>
    <p:sldId id="307" r:id="rId20"/>
    <p:sldId id="283" r:id="rId21"/>
    <p:sldId id="269" r:id="rId22"/>
    <p:sldId id="291" r:id="rId23"/>
    <p:sldId id="270" r:id="rId24"/>
    <p:sldId id="296" r:id="rId25"/>
    <p:sldId id="27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62" autoAdjust="0"/>
  </p:normalViewPr>
  <p:slideViewPr>
    <p:cSldViewPr>
      <p:cViewPr varScale="1">
        <p:scale>
          <a:sx n="81" d="100"/>
          <a:sy n="81" d="100"/>
        </p:scale>
        <p:origin x="142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DC2AC0-D8AB-4B08-B2FE-A17270CE7C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87822-F648-47E2-9C31-F66665C74C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94E599-0AB5-486C-846C-C7EE5B7B801A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31902F7-2523-44EA-8817-612A5CA4FB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7A468F9-3853-481E-8FD8-496AAF1ED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1EE6B-9EFC-42ED-A237-36D14DD25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BFD99-F20C-4DB1-8E06-ADA404DE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A13134-CCD2-4A81-A6DC-42A1D96AF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695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833F80D-3816-460D-8724-040C32FBA70E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8ABF-FF23-45F1-969C-82F8195F6BC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69D9F-34B3-4C89-B25F-87A5B462E9B4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3AFAA-2C53-4286-AA3A-8F7205A7EE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15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24C8DA-9C06-47DE-A1C4-248AA7948F4A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B74E7-DE7A-47C5-B671-769FD31C404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6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707DE-4CC9-4F3D-A5E6-513F11C3F39A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0F63-D87F-4F23-96B6-435D31CCA5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09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5D7713-89C0-41AD-B2DD-B6F2757FC804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13C-F1FD-4DB0-AE44-D48C4EBED1D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9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D8567-36FE-44DF-A840-D24528FBC183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BA86-CE97-4B04-8004-3C0A4D85FD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5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1C393B-27C1-4E4A-848F-736AFE0B36B6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4F4-2157-47D1-8F11-C78C56A407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6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0A36A-0644-4B31-B193-01FBFE836F3C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595C-4E45-41C4-8A52-0C34A6AB6C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72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5C4082-22CD-4832-9185-D751AE8DE8B6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E570-B0FA-4556-B829-DE53A42678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41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0905DB-6E76-4EE0-B4C6-E9E9565657DF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8B40-DA40-496E-A02C-8D1D160607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24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B0BFD0-A1A2-431E-91A5-72459AE77CB1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2CF4-F523-4E40-8331-A7ECEBB45B6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5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C1C1238-19D7-4148-906B-5D2E75A82FC1}" type="datetimeFigureOut">
              <a:rPr lang="en-US" smtClean="0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4BE5E4-4B8E-4C31-A73B-F777D115C69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8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3">
            <a:extLst>
              <a:ext uri="{FF2B5EF4-FFF2-40B4-BE49-F238E27FC236}">
                <a16:creationId xmlns:a16="http://schemas.microsoft.com/office/drawing/2014/main" id="{169376AD-A2C1-416D-AC89-57ED0BB8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133600"/>
            <a:ext cx="8010525" cy="15113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5000" dirty="0"/>
              <a:t>Respiratory Disease Classification Using Lung Sounds with CNN-LSTM</a:t>
            </a:r>
            <a:endParaRPr lang="en-US" alt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60789FF-EF75-45B7-AB2F-C02F427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E1B-7353-4B0D-B6CD-25BCDA96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 contributions of the proposed framework are itemized as follows.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 Designing a novel Convolution Neural Network, to classify the lung sound efficiently, while keeping the architecture lightweight in terms of total trainable parameters and model storage size. </a:t>
            </a:r>
          </a:p>
        </p:txBody>
      </p:sp>
    </p:spTree>
    <p:extLst>
      <p:ext uri="{BB962C8B-B14F-4D97-AF65-F5344CB8AC3E}">
        <p14:creationId xmlns:p14="http://schemas.microsoft.com/office/powerpoint/2010/main" val="392274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60789FF-EF75-45B7-AB2F-C02F427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E1B-7353-4B0D-B6CD-25BCDA96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Classification of seven respiratory diseases for the first time, utilizing three publicly available lung sound databases: ICBHI 2017 challenge database and chest wall lung sound database . 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all the databases also ensures the robustness of the classification mechanism, as the DLM is trained with a wide variety of lung sounds.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 Computing the ablation study and classification report containing the statistics of layers, parameters, accuracy, precision, recall, F1 score, and so on, in order to have a thorough performance/classification accuracy analysis of the proposed lightweight CNN_LSTM. </a:t>
            </a:r>
          </a:p>
        </p:txBody>
      </p:sp>
    </p:spTree>
    <p:extLst>
      <p:ext uri="{BB962C8B-B14F-4D97-AF65-F5344CB8AC3E}">
        <p14:creationId xmlns:p14="http://schemas.microsoft.com/office/powerpoint/2010/main" val="8571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204864"/>
            <a:ext cx="728980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4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402AFFE-3B27-48D4-B9F1-041E7E35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989DF-1316-4C4D-B0D4-3DAF9BCE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733550"/>
            <a:ext cx="81057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74E2129-50F8-4D08-9742-0C8DB91C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6EBA2-D3BF-41E0-98AF-4244D604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3587"/>
            <a:ext cx="82296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2098C08-4307-45AE-A4F5-CF64E995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49A2-6762-4BD7-8317-F7ABE2A3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600" dirty="0"/>
              <a:t>The patterns in these are then summarized as a feature Fused STFT and GTCC set. 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600" dirty="0"/>
              <a:t>The features are used to train a model used to classify sounds as either normal or crackles. 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600" dirty="0"/>
              <a:t>There are several methods for feature extraction, and several classifiers with associated learning methods.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Char char="•"/>
              <a:defRPr/>
            </a:pPr>
            <a:endParaRPr lang="en-US"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Preprocessing </a:t>
            </a:r>
          </a:p>
          <a:p>
            <a:pPr algn="just"/>
            <a:r>
              <a:rPr lang="en-US" dirty="0"/>
              <a:t>The preprocessing stage includes four submodules: </a:t>
            </a:r>
          </a:p>
          <a:p>
            <a:pPr algn="just"/>
            <a:r>
              <a:rPr lang="en-US" dirty="0"/>
              <a:t>1) resampling; </a:t>
            </a:r>
          </a:p>
          <a:p>
            <a:pPr algn="just"/>
            <a:r>
              <a:rPr lang="en-US" dirty="0"/>
              <a:t>2) temporal snippet generation (split the input signal or time series as a chunk of subseries, called snippets); </a:t>
            </a:r>
          </a:p>
          <a:p>
            <a:pPr algn="just"/>
            <a:r>
              <a:rPr lang="en-US" dirty="0"/>
              <a:t>3) baseline removal using discrete Fourier transform (DFT)- based filtering</a:t>
            </a:r>
          </a:p>
        </p:txBody>
      </p:sp>
    </p:spTree>
    <p:extLst>
      <p:ext uri="{BB962C8B-B14F-4D97-AF65-F5344CB8AC3E}">
        <p14:creationId xmlns:p14="http://schemas.microsoft.com/office/powerpoint/2010/main" val="124155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Data Augmentation </a:t>
            </a:r>
          </a:p>
          <a:p>
            <a:pPr algn="just"/>
            <a:r>
              <a:rPr lang="en-US" dirty="0"/>
              <a:t>We have used three separate databases in this study, as our primary goal is to categorize a wide range of respiratory disorders. </a:t>
            </a:r>
          </a:p>
          <a:p>
            <a:pPr algn="just"/>
            <a:r>
              <a:rPr lang="en-US" dirty="0"/>
              <a:t>However, using all the audio signals from the three databases leads to a problem of class imbalance, where COPD is the majority class and the rest belong to the minority class. </a:t>
            </a:r>
          </a:p>
        </p:txBody>
      </p:sp>
    </p:spTree>
    <p:extLst>
      <p:ext uri="{BB962C8B-B14F-4D97-AF65-F5344CB8AC3E}">
        <p14:creationId xmlns:p14="http://schemas.microsoft.com/office/powerpoint/2010/main" val="265532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600" b="1" dirty="0"/>
              <a:t>Extraction of TFR </a:t>
            </a:r>
          </a:p>
          <a:p>
            <a:pPr algn="just"/>
            <a:r>
              <a:rPr lang="en-US" sz="2600" dirty="0"/>
              <a:t>Lung sound signals include significantly oscillating amplitudes and fluctuating frequency components, making analysis challenging. </a:t>
            </a:r>
          </a:p>
          <a:p>
            <a:pPr algn="just"/>
            <a:r>
              <a:rPr lang="en-US" sz="2600" dirty="0"/>
              <a:t>Therefore, it is necessary to transform the signal from one domain to another in order to gain a comprehensive understanding of them. </a:t>
            </a:r>
          </a:p>
          <a:p>
            <a:pPr algn="just"/>
            <a:r>
              <a:rPr lang="en-US" sz="2600" dirty="0"/>
              <a:t>Transformation techniques enable simultaneous capture of the details of time-domain and frequency-domain signals.</a:t>
            </a:r>
          </a:p>
        </p:txBody>
      </p:sp>
    </p:spTree>
    <p:extLst>
      <p:ext uri="{BB962C8B-B14F-4D97-AF65-F5344CB8AC3E}">
        <p14:creationId xmlns:p14="http://schemas.microsoft.com/office/powerpoint/2010/main" val="2262049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b="1" dirty="0"/>
              <a:t>Lightweight CNN-LSTM Network </a:t>
            </a:r>
          </a:p>
          <a:p>
            <a:pPr algn="just"/>
            <a:r>
              <a:rPr lang="en-US" sz="2800" dirty="0"/>
              <a:t>Different CNN architectures use the TFR image of the lung sound signal, as input has been used in recent years to classify respiratory diseases from pathological lung sounds. </a:t>
            </a:r>
          </a:p>
          <a:p>
            <a:pPr algn="just"/>
            <a:r>
              <a:rPr lang="en-US" sz="2800" dirty="0"/>
              <a:t>In this study, we developed a novel lightweight CNN-LSTM that can diagnose seven distinct respiratory disorders by extracting prominent features from TFR images obtained from the lung sound signal.</a:t>
            </a:r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742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>
            <a:extLst>
              <a:ext uri="{FF2B5EF4-FFF2-40B4-BE49-F238E27FC236}">
                <a16:creationId xmlns:a16="http://schemas.microsoft.com/office/drawing/2014/main" id="{83251F37-4A1B-4193-9964-1B8BEA36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Motivation</a:t>
            </a:r>
          </a:p>
        </p:txBody>
      </p:sp>
      <p:sp>
        <p:nvSpPr>
          <p:cNvPr id="4099" name="Content Placeholder 1">
            <a:extLst>
              <a:ext uri="{FF2B5EF4-FFF2-40B4-BE49-F238E27FC236}">
                <a16:creationId xmlns:a16="http://schemas.microsoft.com/office/drawing/2014/main" id="{BB7A3F69-2EE8-4868-9C10-50E670EE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classify the Lung Sounds based on the different features present in that, also have to Classify the disease  for better performance.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DAA6398-84CF-489C-85EA-B6B1182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Project Advantages 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6D7A-1393-48F7-8D87-63CE0CE5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The proposed system uses less resources.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The deep learning architecture which is computationally less complex than the conventional feature extraction and classification methods.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dirty="0"/>
              <a:t>The best results in terms of accuracy from both the datasets were obtained with CNN classification.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C5C7-0B5A-45D3-A140-43106B03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76250"/>
            <a:ext cx="8229600" cy="1219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APPLICATIONS:-</a:t>
            </a:r>
            <a:br>
              <a:rPr lang="en-US" sz="5400" dirty="0"/>
            </a:b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7E8BE22-3348-4715-AF24-5917800E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altLang="en-US"/>
              <a:t>various successful applications in both computer vision and Lung Signal recognition.</a:t>
            </a:r>
          </a:p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/>
              <a:t>Applications of this system can be in context-aware and intelligent wearable Medical devices, and audio archive management systems.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>
            <a:extLst>
              <a:ext uri="{FF2B5EF4-FFF2-40B4-BE49-F238E27FC236}">
                <a16:creationId xmlns:a16="http://schemas.microsoft.com/office/drawing/2014/main" id="{F92A75B8-2A83-4FB2-B789-61CFF694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SOFTWARES USED</a:t>
            </a:r>
          </a:p>
        </p:txBody>
      </p:sp>
      <p:sp>
        <p:nvSpPr>
          <p:cNvPr id="15363" name="Content Placeholder 1">
            <a:extLst>
              <a:ext uri="{FF2B5EF4-FFF2-40B4-BE49-F238E27FC236}">
                <a16:creationId xmlns:a16="http://schemas.microsoft.com/office/drawing/2014/main" id="{E92AA800-DEA8-4587-AFFC-B05E6C64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lvl="0" indent="0">
              <a:buNone/>
            </a:pPr>
            <a:r>
              <a:rPr lang="en-IN" sz="3000" b="1" dirty="0"/>
              <a:t>HARDWARE REQUIREMENTS</a:t>
            </a:r>
          </a:p>
          <a:p>
            <a:pPr lvl="0"/>
            <a:r>
              <a:rPr lang="en-GB" sz="3000" dirty="0"/>
              <a:t>System			: 	Pentium Dual Core.</a:t>
            </a:r>
            <a:endParaRPr lang="en-US" sz="3000" dirty="0"/>
          </a:p>
          <a:p>
            <a:pPr lvl="0"/>
            <a:r>
              <a:rPr lang="en-GB" sz="3000" dirty="0"/>
              <a:t>Hard Disk 		: 	120 GB.</a:t>
            </a:r>
            <a:endParaRPr lang="en-US" sz="3000" dirty="0"/>
          </a:p>
          <a:p>
            <a:pPr lvl="0"/>
            <a:r>
              <a:rPr lang="en-GB" sz="3000" dirty="0"/>
              <a:t>Monitor			: 	15’’ LED</a:t>
            </a:r>
            <a:endParaRPr lang="en-US" sz="3000" dirty="0"/>
          </a:p>
          <a:p>
            <a:pPr lvl="0"/>
            <a:r>
              <a:rPr lang="en-GB" sz="3000" dirty="0"/>
              <a:t>Input Devices		: 	Keyboard, Mouse</a:t>
            </a:r>
            <a:endParaRPr lang="en-US" sz="3000" dirty="0"/>
          </a:p>
          <a:p>
            <a:pPr lvl="0"/>
            <a:r>
              <a:rPr lang="en-GB" sz="3000" dirty="0"/>
              <a:t>Ram			:	4 GB</a:t>
            </a:r>
            <a:endParaRPr lang="en-IN" sz="3000" dirty="0"/>
          </a:p>
          <a:p>
            <a:pPr marL="114300" indent="0">
              <a:buNone/>
            </a:pPr>
            <a:r>
              <a:rPr lang="en-IN" sz="3000" b="1" dirty="0"/>
              <a:t>SOFTWARE REQUIREMENTS:</a:t>
            </a:r>
            <a:endParaRPr lang="en-US" sz="3000" dirty="0"/>
          </a:p>
          <a:p>
            <a:pPr lvl="0"/>
            <a:r>
              <a:rPr lang="en-IN" sz="3000" dirty="0"/>
              <a:t>PYTHON LANGUAGE </a:t>
            </a:r>
          </a:p>
          <a:p>
            <a:pPr lvl="0"/>
            <a:r>
              <a:rPr lang="en-IN" sz="3000" dirty="0"/>
              <a:t>ANACONDA IDE</a:t>
            </a:r>
            <a:endParaRPr lang="en-US" sz="3000" dirty="0"/>
          </a:p>
          <a:p>
            <a:pPr marL="114300" lvl="0" indent="0">
              <a:buNone/>
            </a:pPr>
            <a:endParaRPr lang="en-US" sz="3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E1F7-5107-4577-BAE4-4DDD7C09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333375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CONCLUSION:-</a:t>
            </a:r>
            <a:br>
              <a:rPr lang="en-US" dirty="0"/>
            </a:br>
            <a:endParaRPr lang="en-US" dirty="0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FE2C38EF-43A2-4261-A704-8B7DA951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125538"/>
            <a:ext cx="8569325" cy="5183187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400" dirty="0"/>
              <a:t>We have presented a machine learning based approach for detecting crackles in sounds recorded using a stethoscope as part of a large health survey.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400" dirty="0"/>
              <a:t>We evaluated several feature extraction methods, and classifiers using many sound recordings.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400" dirty="0"/>
              <a:t>A simple 5-dimenstional layer and a CNN-LSTM Kernel performed best.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2400" dirty="0"/>
              <a:t>The low-dimensional feature vector makes the CNN-LSTM very fast and it can classify lung sounds in real-tome.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2C82748-EFEA-4CDD-85A1-BF2C7A2A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en-US"/>
              <a:t>REFERENCE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27D2AC5B-CA59-408D-8D5F-04B55537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52513"/>
            <a:ext cx="8353425" cy="4968875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[1] </a:t>
            </a:r>
            <a:r>
              <a:rPr lang="en-US" altLang="en-US" sz="1400" dirty="0" err="1"/>
              <a:t>Pasterkamp</a:t>
            </a:r>
            <a:r>
              <a:rPr lang="en-US" altLang="en-US" sz="1400" dirty="0"/>
              <a:t>, H.; Brand, P.L.; Everard, M.; Garcia-Marcos, L.; </a:t>
            </a:r>
            <a:r>
              <a:rPr lang="en-US" altLang="en-US" sz="1400" dirty="0" err="1"/>
              <a:t>Melbye</a:t>
            </a:r>
            <a:r>
              <a:rPr lang="en-US" altLang="en-US" sz="1400" dirty="0"/>
              <a:t>, H.; </a:t>
            </a:r>
            <a:r>
              <a:rPr lang="en-US" altLang="en-US" sz="1400" dirty="0" err="1"/>
              <a:t>Priftis</a:t>
            </a:r>
            <a:r>
              <a:rPr lang="en-US" altLang="en-US" sz="1400" dirty="0"/>
              <a:t>, K.N. Towards the </a:t>
            </a:r>
            <a:r>
              <a:rPr lang="en-US" altLang="en-US" sz="1400" dirty="0" err="1"/>
              <a:t>standardisation</a:t>
            </a:r>
            <a:r>
              <a:rPr lang="en-US" altLang="en-US" sz="1400" dirty="0"/>
              <a:t> of lung sound nomenclature. Eur. Respir. J. 2016, 47, 724–732. [</a:t>
            </a:r>
            <a:r>
              <a:rPr lang="en-US" altLang="en-US" sz="1400" dirty="0" err="1"/>
              <a:t>CrossRef</a:t>
            </a:r>
            <a:r>
              <a:rPr lang="en-US" altLang="en-US" sz="1400" dirty="0"/>
              <a:t>]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 [2] M. </a:t>
            </a:r>
            <a:r>
              <a:rPr lang="en-US" altLang="en-US" sz="1400" dirty="0" err="1"/>
              <a:t>Huijbregts</a:t>
            </a:r>
            <a:r>
              <a:rPr lang="en-US" altLang="en-US" sz="1400" dirty="0"/>
              <a:t>, F. De Jong, Robust speech/non-speech classification in heterogeneous multimedia content, Speech </a:t>
            </a:r>
            <a:r>
              <a:rPr lang="en-US" altLang="en-US" sz="1400" dirty="0" err="1"/>
              <a:t>Commun</a:t>
            </a:r>
            <a:r>
              <a:rPr lang="en-US" altLang="en-US" sz="1400" dirty="0"/>
              <a:t>. 53 (2) (2021) 143–153.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 [3] Huang, Y.; Meng, S.; Zhang, Y.; Wu, S.; Zhang, Y.; Zhang, Y.; Ye, Y.; Wei, Q.; Zhao, N.; Jiang, J.; et al. The respiratory sound features of COVID-19 patients fill gaps between clinical data and screening methods. </a:t>
            </a:r>
            <a:r>
              <a:rPr lang="en-US" altLang="en-US" sz="1400" dirty="0" err="1"/>
              <a:t>medRxiv</a:t>
            </a:r>
            <a:r>
              <a:rPr lang="en-US" altLang="en-US" sz="1400" dirty="0"/>
              <a:t> 2020.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 [4] D. </a:t>
            </a:r>
            <a:r>
              <a:rPr lang="en-US" altLang="en-US" sz="1400" dirty="0" err="1"/>
              <a:t>Barchiesi</a:t>
            </a:r>
            <a:r>
              <a:rPr lang="en-US" altLang="en-US" sz="1400" dirty="0"/>
              <a:t>, D. </a:t>
            </a:r>
            <a:r>
              <a:rPr lang="en-US" altLang="en-US" sz="1400" dirty="0" err="1"/>
              <a:t>Giannoulis</a:t>
            </a:r>
            <a:r>
              <a:rPr lang="en-US" altLang="en-US" sz="1400" dirty="0"/>
              <a:t>, D. Stowell, M.D. </a:t>
            </a:r>
            <a:r>
              <a:rPr lang="en-US" altLang="en-US" sz="1400" dirty="0" err="1"/>
              <a:t>Plumbley</a:t>
            </a:r>
            <a:r>
              <a:rPr lang="en-US" altLang="en-US" sz="1400" dirty="0"/>
              <a:t>, Acoustic scene classification: classifying environments from the sounds they produce, IEEE Signal Process. Mag. 32 (3) (2015) 16–34.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 [5] G.J. Brown, M. Cooke, Computational auditory scene analysis, </a:t>
            </a:r>
            <a:r>
              <a:rPr lang="en-US" altLang="en-US" sz="1400" dirty="0" err="1"/>
              <a:t>Comput</a:t>
            </a:r>
            <a:r>
              <a:rPr lang="en-US" altLang="en-US" sz="1400" dirty="0"/>
              <a:t>. Speech Lang. 8 (4) (1994) 297–336.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1400" dirty="0"/>
              <a:t> [6] D. Dubois, C. </a:t>
            </a:r>
            <a:r>
              <a:rPr lang="en-US" altLang="en-US" sz="1400" dirty="0" err="1"/>
              <a:t>Guastavino</a:t>
            </a:r>
            <a:r>
              <a:rPr lang="en-US" altLang="en-US" sz="1400" dirty="0"/>
              <a:t>, M. </a:t>
            </a:r>
            <a:r>
              <a:rPr lang="en-US" altLang="en-US" sz="1400" dirty="0" err="1"/>
              <a:t>Raimbault</a:t>
            </a:r>
            <a:r>
              <a:rPr lang="en-US" altLang="en-US" sz="1400" dirty="0"/>
              <a:t>, A cognitive approach to urban soundscapes: using verbal data to access everyday life auditory categories, Acta </a:t>
            </a:r>
            <a:r>
              <a:rPr lang="en-US" altLang="en-US" sz="1400" dirty="0" err="1"/>
              <a:t>Acust</a:t>
            </a:r>
            <a:r>
              <a:rPr lang="en-US" altLang="en-US" sz="1400" dirty="0"/>
              <a:t>. </a:t>
            </a:r>
            <a:r>
              <a:rPr lang="en-US" altLang="en-US" sz="1400" dirty="0" err="1"/>
              <a:t>Acust</a:t>
            </a:r>
            <a:r>
              <a:rPr lang="en-US" altLang="en-US" sz="1400" dirty="0"/>
              <a:t>. 92 (6) (2006) 865–874.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F6B86E3B-4F6E-4858-8277-A9A3B4E7B1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6000"/>
              <a:t>   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6000"/>
              <a:t>             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8132535-C0F9-4454-8AF0-64847B11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333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sz="3200"/>
              <a:t>ABSTRACT</a:t>
            </a:r>
            <a:endParaRPr lang="en-US" altLang="en-US"/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8E7CBEEC-E3D5-4A79-BC06-99ED8A53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357688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analyze respiratory sounds on a computer, we developed a cost-effective and easy-to-use Algorithm that can be used with any device.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employed two types of machine learning algorithms;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Gammatone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cepstrum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features in a Convolutional Neural Network and Since using GTCC and STFC features with a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CNN-LSTM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algorithm.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prepared four data sets for CNN-LSTM algorithm to classify respiratory audio: (1) healthy versus pathological classification; (2) rale, rhonchus, and normal sound classification; (3) singular respiratory sound type classification; and (4) audio type classification with all sound types. 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36D9E2B-3245-4736-AB26-AA1998BA5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590800"/>
            <a:ext cx="8610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L UNG auscultation is one of the most popular diagnostic modalities used by the pulmonary experts to analyze the condition of the respiratory system. </a:t>
            </a:r>
          </a:p>
          <a:p>
            <a:pPr algn="just"/>
            <a:r>
              <a:rPr lang="en-US" sz="2200" dirty="0"/>
              <a:t>When auscultating various areas on the anterior and posterior sides of the chest , lung sounds can be detected. </a:t>
            </a:r>
          </a:p>
          <a:p>
            <a:pPr algn="just"/>
            <a:r>
              <a:rPr lang="en-US" sz="2200" dirty="0"/>
              <a:t>Lung sounds are indicative of different anatomical flaws in the lungs and provide accurate prognoses regarding respiratory health, resulting in more trustworthy medical tool for identifying respiratory disorders. </a:t>
            </a:r>
          </a:p>
          <a:p>
            <a:pPr algn="just"/>
            <a:r>
              <a:rPr lang="en-US" sz="2200" dirty="0"/>
              <a:t>According to a recent study conducted by the world health organization (WHO), approximately ten million (M) people die each year as a result of respiratory diseases. </a:t>
            </a:r>
          </a:p>
        </p:txBody>
      </p:sp>
    </p:spTree>
    <p:extLst>
      <p:ext uri="{BB962C8B-B14F-4D97-AF65-F5344CB8AC3E}">
        <p14:creationId xmlns:p14="http://schemas.microsoft.com/office/powerpoint/2010/main" val="314268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E2E2BF-3148-4726-9F2F-7144746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050" cy="7064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LITERAURE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6357B-06C6-414F-A92E-75130E14A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28488"/>
              </p:ext>
            </p:extLst>
          </p:nvPr>
        </p:nvGraphicFramePr>
        <p:xfrm>
          <a:off x="323850" y="1052513"/>
          <a:ext cx="8640764" cy="69233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279">
                <a:tc>
                  <a:txBody>
                    <a:bodyPr/>
                    <a:lstStyle/>
                    <a:p>
                      <a:r>
                        <a:rPr lang="en-US" sz="1600" dirty="0"/>
                        <a:t>Title and</a:t>
                      </a:r>
                    </a:p>
                    <a:p>
                      <a:r>
                        <a:rPr lang="en-US" sz="1600" dirty="0"/>
                        <a:t>Year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Author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Advantage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Disadvantage</a:t>
                      </a: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2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Computerised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Telemonitored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Respiratory Sounds for Predicting Acute Exacerbations of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COPD-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A. Fernandez-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Granero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50Hz signals only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Computerized Respiratory Sound Analysis (CORSA):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Recommended Standards for Terms and Techniques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X. A.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Pramono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with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Some Lungs sounds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0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Convolutional Neural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Networks and Data Augmentation for Acoustic Event Detection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Takahashi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Operations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limited Databases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63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E2E2BF-3148-4726-9F2F-7144746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050" cy="7064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LITERAURE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6357B-06C6-414F-A92E-75130E14A3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850" y="1052513"/>
          <a:ext cx="8640764" cy="69233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6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279">
                <a:tc>
                  <a:txBody>
                    <a:bodyPr/>
                    <a:lstStyle/>
                    <a:p>
                      <a:r>
                        <a:rPr lang="en-US" sz="1600" dirty="0"/>
                        <a:t>Title and</a:t>
                      </a:r>
                    </a:p>
                    <a:p>
                      <a:r>
                        <a:rPr lang="en-US" sz="1600" dirty="0"/>
                        <a:t>Year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Author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Advantage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Disadvantage</a:t>
                      </a: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2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Computerised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Telemonitored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Respiratory Sounds for Predicting Acute Exacerbations of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COPD-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A. Fernandez-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Granero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50Hz signals only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Computerized Respiratory Sound Analysis (CORSA):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Recommended Standards for Terms and Techniques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X. A.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Pramono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with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Some Lungs sounds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0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Convolutional Neural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Networks and Data Augmentation for Acoustic Event Detection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Takahashi</a:t>
                      </a: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Operations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limited Databases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63"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8" marR="91438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0FDB-2BC2-419A-A3BA-5DB1C071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   </a:t>
            </a:r>
            <a:br>
              <a:rPr lang="en-US" sz="5400" dirty="0"/>
            </a:br>
            <a:r>
              <a:rPr lang="en-US" sz="5400" dirty="0"/>
              <a:t>                                                          </a:t>
            </a: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F96C-9841-4C6A-930F-F854452C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2628" indent="-342900" algn="just">
              <a:spcAft>
                <a:spcPts val="0"/>
              </a:spcAft>
              <a:defRPr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In existing work, the architecture of some well-known MFCC features when fed to </a:t>
            </a:r>
            <a:r>
              <a:rPr lang="en-US" sz="2400" dirty="0"/>
              <a:t>Inception Network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classifier used to classify the audio scenes. </a:t>
            </a:r>
          </a:p>
          <a:p>
            <a:pPr marL="452628" indent="-342900" algn="just">
              <a:spcAft>
                <a:spcPts val="0"/>
              </a:spcAft>
              <a:defRPr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Furthermore, it analyzed different methods of combining these features, and also of combining information from two channels when the data is in different format.</a:t>
            </a:r>
          </a:p>
          <a:p>
            <a:pPr marL="452628" indent="-342900" algn="just">
              <a:spcAft>
                <a:spcPts val="0"/>
              </a:spcAft>
              <a:defRPr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 More recently, with appropriate changes from designing </a:t>
            </a:r>
            <a:r>
              <a:rPr lang="en-US" sz="2400" dirty="0"/>
              <a:t>Inception Network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for image analysis to taking into account speech-specific properties, the </a:t>
            </a:r>
            <a:r>
              <a:rPr lang="en-US" sz="2400" dirty="0"/>
              <a:t>Inception Network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is also found effective for speech recognition 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172" name="TextBox 4">
            <a:extLst>
              <a:ext uri="{FF2B5EF4-FFF2-40B4-BE49-F238E27FC236}">
                <a16:creationId xmlns:a16="http://schemas.microsoft.com/office/drawing/2014/main" id="{5B0D463C-05CA-4B05-915C-71A70365E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652463"/>
            <a:ext cx="7858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9B79DDF-56D8-4E15-83DF-5925CA49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DEFINITION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C826165-9147-4F21-AC3E-74A66CF0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170000"/>
              </a:lnSpc>
            </a:pPr>
            <a:r>
              <a:rPr lang="en-US" altLang="en-US" sz="2400" dirty="0"/>
              <a:t>Existing </a:t>
            </a:r>
            <a:r>
              <a:rPr lang="en-US" sz="2400" dirty="0"/>
              <a:t>Inception Network </a:t>
            </a:r>
            <a:r>
              <a:rPr lang="en-US" altLang="en-US" sz="2400" dirty="0"/>
              <a:t>-based analysis requires significantly High computation Time.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2400" dirty="0"/>
              <a:t>Obviously classification based on these low-level(MFCC) features alone may not be accurate.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complexity algorithm will result in poor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60789FF-EF75-45B7-AB2F-C02F427F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-171400"/>
            <a:ext cx="7290054" cy="1499616"/>
          </a:xfrm>
        </p:spPr>
        <p:txBody>
          <a:bodyPr/>
          <a:lstStyle/>
          <a:p>
            <a:pPr eaLnBrk="1" hangingPunct="1"/>
            <a:r>
              <a:rPr lang="en-US" alt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3E1B-7353-4B0D-B6CD-25BCDA96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39" y="836712"/>
            <a:ext cx="7290055" cy="4023360"/>
          </a:xfrm>
        </p:spPr>
        <p:txBody>
          <a:bodyPr rtlCol="0">
            <a:noAutofit/>
          </a:bodyPr>
          <a:lstStyle/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article, one of the major objectives is to provide an automated algorithmic approach that can categorize lung sounds in a variety of diseased states. 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objective of this present research work is to propose a lightweight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that can classify lung sounds accurately while keeping parameter size and computational complexity less. </a:t>
            </a:r>
          </a:p>
          <a:p>
            <a:pPr marL="365760" indent="-256032" algn="just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these respiratory diseases have almost similar kind of symptoms; therefore, it becomes difficult for the doctor to predict the actual disease just by hearing the lung sound only and requires additional tests, such as spirometry test.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623</TotalTime>
  <Words>1597</Words>
  <Application>Microsoft Office PowerPoint</Application>
  <PresentationFormat>On-screen Show (4:3)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Respiratory Disease Classification Using Lung Sounds with CNN-LSTM</vt:lpstr>
      <vt:lpstr>Motivation</vt:lpstr>
      <vt:lpstr>ABSTRACT</vt:lpstr>
      <vt:lpstr>INTRODUCTION</vt:lpstr>
      <vt:lpstr>LITERAURE SURVEY</vt:lpstr>
      <vt:lpstr>LITERAURE SURVEY</vt:lpstr>
      <vt:lpstr>                                                                           </vt:lpstr>
      <vt:lpstr>PROBLEM DEFINITION</vt:lpstr>
      <vt:lpstr>PROPOSED SYSTEM</vt:lpstr>
      <vt:lpstr>PROPOSED SYSTEM</vt:lpstr>
      <vt:lpstr>PROPOSED SYSTEM</vt:lpstr>
      <vt:lpstr>SYSTEM ARCHITECTURE</vt:lpstr>
      <vt:lpstr>FLOW DIAGRAM</vt:lpstr>
      <vt:lpstr>CLASS DIAGRAM</vt:lpstr>
      <vt:lpstr>PROPOSED SYSTEM</vt:lpstr>
      <vt:lpstr>MODULES</vt:lpstr>
      <vt:lpstr>MODULES</vt:lpstr>
      <vt:lpstr>MODULES</vt:lpstr>
      <vt:lpstr>MODULES</vt:lpstr>
      <vt:lpstr>Project Advantages </vt:lpstr>
      <vt:lpstr>APPLICATIONS:- </vt:lpstr>
      <vt:lpstr>SOFTWARES USED</vt:lpstr>
      <vt:lpstr>CONCLUSION:- 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VECHECLE LOCKING AND TRACING USING GPS AND GSM TECNOLOGY</dc:title>
  <dc:creator>DIVYA</dc:creator>
  <cp:lastModifiedBy>Rahul Joy</cp:lastModifiedBy>
  <cp:revision>168</cp:revision>
  <dcterms:created xsi:type="dcterms:W3CDTF">2014-03-22T08:16:50Z</dcterms:created>
  <dcterms:modified xsi:type="dcterms:W3CDTF">2024-03-25T16:03:51Z</dcterms:modified>
</cp:coreProperties>
</file>