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0" d="100"/>
          <a:sy n="30" d="100"/>
        </p:scale>
        <p:origin x="24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872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MY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MY" dirty="0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90E5B1A-4791-8ECE-2894-53C958611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794" y="1405410"/>
            <a:ext cx="12554088" cy="7144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013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09FFEC6-73D5-554A-32E0-6C14910B3398}"/>
              </a:ext>
            </a:extLst>
          </p:cNvPr>
          <p:cNvSpPr txBox="1"/>
          <p:nvPr/>
        </p:nvSpPr>
        <p:spPr>
          <a:xfrm>
            <a:off x="11302234" y="1552930"/>
            <a:ext cx="645236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/>
              <a:t>ANALYSIS</a:t>
            </a:r>
          </a:p>
          <a:p>
            <a:endParaRPr lang="en-MY" sz="2000" dirty="0"/>
          </a:p>
          <a:p>
            <a:r>
              <a:rPr lang="en-MY" sz="2000" dirty="0"/>
              <a:t>Animals and Science are the two most popular categories of content, showing that people enjoy “real-life” and factual” content the most.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4A6F7-2C45-4669-3AAB-03AB63C7918F}"/>
              </a:ext>
            </a:extLst>
          </p:cNvPr>
          <p:cNvSpPr txBox="1"/>
          <p:nvPr/>
        </p:nvSpPr>
        <p:spPr>
          <a:xfrm>
            <a:off x="11302233" y="4031012"/>
            <a:ext cx="6452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/>
              <a:t>INSIGHT</a:t>
            </a:r>
          </a:p>
          <a:p>
            <a:endParaRPr lang="en-MY" sz="2000" dirty="0"/>
          </a:p>
          <a:p>
            <a:r>
              <a:rPr lang="en-MY" sz="2000" dirty="0"/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5A47BA-3EFE-1422-7B18-2AE03BA85B95}"/>
              </a:ext>
            </a:extLst>
          </p:cNvPr>
          <p:cNvSpPr txBox="1"/>
          <p:nvPr/>
        </p:nvSpPr>
        <p:spPr>
          <a:xfrm>
            <a:off x="11302233" y="7124647"/>
            <a:ext cx="645236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/>
              <a:t>NEXT STEPS</a:t>
            </a:r>
          </a:p>
          <a:p>
            <a:endParaRPr lang="en-MY" sz="2000" dirty="0"/>
          </a:p>
          <a:p>
            <a:r>
              <a:rPr lang="en-MY" sz="2000" dirty="0"/>
              <a:t>This ad-hoc analysis is insightful, but it is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MY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D2EF92-023D-61B5-A1ED-479799BC4927}"/>
              </a:ext>
            </a:extLst>
          </p:cNvPr>
          <p:cNvSpPr txBox="1"/>
          <p:nvPr/>
        </p:nvSpPr>
        <p:spPr>
          <a:xfrm>
            <a:off x="8719949" y="2767983"/>
            <a:ext cx="7474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Social Buzz is a fast-growing social media unicorn that needs to scale rapidly.</a:t>
            </a:r>
          </a:p>
          <a:p>
            <a:r>
              <a:rPr lang="en-MY" sz="2800" dirty="0"/>
              <a:t>Accenture has begun a 3 months initial engagement to:</a:t>
            </a:r>
          </a:p>
          <a:p>
            <a:endParaRPr lang="en-MY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Audit their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Provide 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dirty="0"/>
              <a:t>Analyse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328B1-0C33-0C46-99CE-18F0E3F45557}"/>
              </a:ext>
            </a:extLst>
          </p:cNvPr>
          <p:cNvSpPr txBox="1"/>
          <p:nvPr/>
        </p:nvSpPr>
        <p:spPr>
          <a:xfrm>
            <a:off x="2837616" y="5703778"/>
            <a:ext cx="67894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MY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MY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MY" dirty="0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MY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MY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MY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34EF9-69E1-A69B-F441-CA1E26D2BFEA}"/>
              </a:ext>
            </a:extLst>
          </p:cNvPr>
          <p:cNvSpPr txBox="1"/>
          <p:nvPr/>
        </p:nvSpPr>
        <p:spPr>
          <a:xfrm>
            <a:off x="14139534" y="1546474"/>
            <a:ext cx="4148466" cy="122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3600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Andrew Fleming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tabLst/>
              <a:defRPr/>
            </a:pPr>
            <a:r>
              <a:rPr kumimoji="0" lang="en-US" sz="24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A4ECC-A572-CE2D-A34A-F5F271A74478}"/>
              </a:ext>
            </a:extLst>
          </p:cNvPr>
          <p:cNvSpPr txBox="1"/>
          <p:nvPr/>
        </p:nvSpPr>
        <p:spPr>
          <a:xfrm>
            <a:off x="14139534" y="4395816"/>
            <a:ext cx="4148466" cy="122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3600"/>
              <a:defRPr/>
            </a:pPr>
            <a:r>
              <a:rPr lang="en-US" sz="2800" b="1" kern="0" dirty="0">
                <a:latin typeface="Arial"/>
                <a:cs typeface="Arial"/>
                <a:sym typeface="Arial"/>
              </a:rPr>
              <a:t>Marcus </a:t>
            </a:r>
            <a:r>
              <a:rPr lang="en-US" sz="2800" b="1" kern="0" dirty="0" err="1">
                <a:latin typeface="Arial"/>
                <a:cs typeface="Arial"/>
                <a:sym typeface="Arial"/>
              </a:rPr>
              <a:t>Rompton</a:t>
            </a:r>
            <a:endParaRPr lang="en-US" sz="2800" b="1" kern="0" dirty="0"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tabLst/>
              <a:defRPr/>
            </a:pPr>
            <a:r>
              <a:rPr lang="en-US" sz="2400" i="1" kern="0" dirty="0">
                <a:latin typeface="Arial"/>
                <a:cs typeface="Arial"/>
                <a:sym typeface="Arial"/>
              </a:rPr>
              <a:t>Senior Data Expert</a:t>
            </a:r>
            <a:endParaRPr kumimoji="0" lang="en-US" sz="240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B10A7-7A6D-1C35-34F9-E5D6A6EE2141}"/>
              </a:ext>
            </a:extLst>
          </p:cNvPr>
          <p:cNvSpPr txBox="1"/>
          <p:nvPr/>
        </p:nvSpPr>
        <p:spPr>
          <a:xfrm>
            <a:off x="14293092" y="7421293"/>
            <a:ext cx="4148466" cy="122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3600"/>
              <a:defRPr/>
            </a:pPr>
            <a:r>
              <a:rPr lang="en-US" sz="2800" b="1" kern="0" dirty="0" err="1">
                <a:latin typeface="Arial"/>
                <a:cs typeface="Arial"/>
                <a:sym typeface="Arial"/>
              </a:rPr>
              <a:t>Advait</a:t>
            </a:r>
            <a:r>
              <a:rPr lang="en-US" sz="2800" b="1" kern="0" dirty="0">
                <a:latin typeface="Arial"/>
                <a:cs typeface="Arial"/>
                <a:sym typeface="Arial"/>
              </a:rPr>
              <a:t> Chavan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tabLst/>
              <a:defRPr/>
            </a:pPr>
            <a:r>
              <a:rPr lang="en-US" sz="2400" i="1" kern="0" dirty="0">
                <a:latin typeface="Arial"/>
                <a:cs typeface="Arial"/>
                <a:sym typeface="Arial"/>
              </a:rPr>
              <a:t>Data Analyst</a:t>
            </a:r>
            <a:endParaRPr kumimoji="0" lang="en-US" sz="240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MY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MY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MY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MY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MY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F73DA-596F-CCDD-81FC-1E9701094F75}"/>
              </a:ext>
            </a:extLst>
          </p:cNvPr>
          <p:cNvSpPr txBox="1"/>
          <p:nvPr/>
        </p:nvSpPr>
        <p:spPr>
          <a:xfrm>
            <a:off x="6000291" y="3024580"/>
            <a:ext cx="42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F8443-1DD6-AB8D-CEF7-B2DA7E1431CF}"/>
              </a:ext>
            </a:extLst>
          </p:cNvPr>
          <p:cNvSpPr txBox="1"/>
          <p:nvPr/>
        </p:nvSpPr>
        <p:spPr>
          <a:xfrm>
            <a:off x="4029648" y="1430850"/>
            <a:ext cx="42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AB8BA-7C32-B407-CA0E-EB9DF81CA0AF}"/>
              </a:ext>
            </a:extLst>
          </p:cNvPr>
          <p:cNvSpPr txBox="1"/>
          <p:nvPr/>
        </p:nvSpPr>
        <p:spPr>
          <a:xfrm>
            <a:off x="7780257" y="4587856"/>
            <a:ext cx="42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944A2-B75B-5858-B7E8-29EBB5F9073A}"/>
              </a:ext>
            </a:extLst>
          </p:cNvPr>
          <p:cNvSpPr txBox="1"/>
          <p:nvPr/>
        </p:nvSpPr>
        <p:spPr>
          <a:xfrm>
            <a:off x="9740732" y="6265344"/>
            <a:ext cx="42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620840-7915-6302-6520-49B72B8F0FB4}"/>
              </a:ext>
            </a:extLst>
          </p:cNvPr>
          <p:cNvSpPr txBox="1"/>
          <p:nvPr/>
        </p:nvSpPr>
        <p:spPr>
          <a:xfrm>
            <a:off x="11522733" y="7848999"/>
            <a:ext cx="42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C3612F-5C53-C93C-D5AD-460AAC5F250C}"/>
              </a:ext>
            </a:extLst>
          </p:cNvPr>
          <p:cNvSpPr txBox="1"/>
          <p:nvPr/>
        </p:nvSpPr>
        <p:spPr>
          <a:xfrm>
            <a:off x="2127159" y="4066282"/>
            <a:ext cx="29722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MY" sz="3600" b="1" dirty="0"/>
              <a:t>16</a:t>
            </a:r>
          </a:p>
          <a:p>
            <a:pPr algn="ctr"/>
            <a:r>
              <a:rPr lang="en-MY" sz="2800" dirty="0"/>
              <a:t>Unique 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4443C-401F-5AEA-70DC-31D4C80E8B58}"/>
              </a:ext>
            </a:extLst>
          </p:cNvPr>
          <p:cNvSpPr txBox="1"/>
          <p:nvPr/>
        </p:nvSpPr>
        <p:spPr>
          <a:xfrm>
            <a:off x="6396092" y="4066282"/>
            <a:ext cx="47243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MY" sz="3600" b="1" dirty="0"/>
              <a:t>1897</a:t>
            </a:r>
          </a:p>
          <a:p>
            <a:pPr algn="ctr">
              <a:spcAft>
                <a:spcPts val="600"/>
              </a:spcAft>
            </a:pPr>
            <a:r>
              <a:rPr lang="en-MY" sz="2800" dirty="0"/>
              <a:t>Reactions to “Animal”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AE29E-82E3-AECD-02F6-C96178DC454E}"/>
              </a:ext>
            </a:extLst>
          </p:cNvPr>
          <p:cNvSpPr txBox="1"/>
          <p:nvPr/>
        </p:nvSpPr>
        <p:spPr>
          <a:xfrm>
            <a:off x="12172031" y="4064708"/>
            <a:ext cx="39688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MY" sz="3600" b="1" dirty="0"/>
              <a:t>May</a:t>
            </a:r>
          </a:p>
          <a:p>
            <a:pPr algn="ctr"/>
            <a:r>
              <a:rPr lang="en-MY" sz="2800" dirty="0"/>
              <a:t>Month with most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MY" dirty="0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EB6F444-BC7F-8E24-1AC8-C3D5E1D9F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325" y="1714121"/>
            <a:ext cx="12260898" cy="7369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MY" dirty="0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MY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ED2B6A1-6E26-0596-2505-055220502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558" y="1430970"/>
            <a:ext cx="12610474" cy="7579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291</Words>
  <Application>Microsoft Office PowerPoint</Application>
  <PresentationFormat>Custom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Calibri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NGU HUI EN</cp:lastModifiedBy>
  <cp:revision>16</cp:revision>
  <dcterms:created xsi:type="dcterms:W3CDTF">2006-08-16T00:00:00Z</dcterms:created>
  <dcterms:modified xsi:type="dcterms:W3CDTF">2024-03-17T03:11:57Z</dcterms:modified>
  <dc:identifier>DAEhDyfaYKE</dc:identifier>
</cp:coreProperties>
</file>