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AE9DE7-48F4-4A48-9CE1-666FD7228C3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67155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E9DE7-48F4-4A48-9CE1-666FD7228C3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203248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E9DE7-48F4-4A48-9CE1-666FD7228C3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90257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E9DE7-48F4-4A48-9CE1-666FD7228C3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293612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E9DE7-48F4-4A48-9CE1-666FD7228C35}"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246697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AE9DE7-48F4-4A48-9CE1-666FD7228C3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389448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AE9DE7-48F4-4A48-9CE1-666FD7228C35}"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246971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AE9DE7-48F4-4A48-9CE1-666FD7228C35}"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359215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9DE7-48F4-4A48-9CE1-666FD7228C35}"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361368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E9DE7-48F4-4A48-9CE1-666FD7228C3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19332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E9DE7-48F4-4A48-9CE1-666FD7228C35}"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AF214-C13F-4166-99EB-E530677DD942}" type="slidenum">
              <a:rPr lang="en-US" smtClean="0"/>
              <a:t>‹#›</a:t>
            </a:fld>
            <a:endParaRPr lang="en-US"/>
          </a:p>
        </p:txBody>
      </p:sp>
    </p:spTree>
    <p:extLst>
      <p:ext uri="{BB962C8B-B14F-4D97-AF65-F5344CB8AC3E}">
        <p14:creationId xmlns:p14="http://schemas.microsoft.com/office/powerpoint/2010/main" val="130588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9DE7-48F4-4A48-9CE1-666FD7228C35}" type="datetimeFigureOut">
              <a:rPr lang="en-US" smtClean="0"/>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AF214-C13F-4166-99EB-E530677DD942}" type="slidenum">
              <a:rPr lang="en-US" smtClean="0"/>
              <a:t>‹#›</a:t>
            </a:fld>
            <a:endParaRPr lang="en-US"/>
          </a:p>
        </p:txBody>
      </p:sp>
    </p:spTree>
    <p:extLst>
      <p:ext uri="{BB962C8B-B14F-4D97-AF65-F5344CB8AC3E}">
        <p14:creationId xmlns:p14="http://schemas.microsoft.com/office/powerpoint/2010/main" val="1354016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0055" y="770206"/>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17182" y="666565"/>
            <a:ext cx="9144000" cy="1118561"/>
          </a:xfrm>
        </p:spPr>
        <p:txBody>
          <a:bodyPr/>
          <a:lstStyle/>
          <a:p>
            <a:r>
              <a:rPr lang="en-US" b="1" dirty="0" smtClean="0">
                <a:solidFill>
                  <a:schemeClr val="bg1"/>
                </a:solidFill>
              </a:rPr>
              <a:t>Hotel Bookings Data Analysis</a:t>
            </a:r>
            <a:endParaRPr lang="en-US" b="1"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06" y="101238"/>
            <a:ext cx="12076093" cy="6748532"/>
          </a:xfrm>
          <a:prstGeom prst="rect">
            <a:avLst/>
          </a:prstGeom>
        </p:spPr>
      </p:pic>
      <p:sp>
        <p:nvSpPr>
          <p:cNvPr id="5" name="TextBox 4"/>
          <p:cNvSpPr txBox="1"/>
          <p:nvPr/>
        </p:nvSpPr>
        <p:spPr>
          <a:xfrm>
            <a:off x="7836794" y="1835075"/>
            <a:ext cx="4108360" cy="1323439"/>
          </a:xfrm>
          <a:prstGeom prst="rect">
            <a:avLst/>
          </a:prstGeom>
          <a:noFill/>
        </p:spPr>
        <p:txBody>
          <a:bodyPr wrap="square" rtlCol="0">
            <a:spAutoFit/>
          </a:bodyPr>
          <a:lstStyle/>
          <a:p>
            <a:r>
              <a:rPr lang="en-US" sz="4000" b="1" u="sng" dirty="0" smtClean="0">
                <a:solidFill>
                  <a:srgbClr val="FFFF00"/>
                </a:solidFill>
              </a:rPr>
              <a:t>Exploratory Data Analysis</a:t>
            </a:r>
            <a:endParaRPr lang="en-US" sz="4000" b="1" u="sng" dirty="0">
              <a:solidFill>
                <a:srgbClr val="FFFF00"/>
              </a:solidFill>
            </a:endParaRPr>
          </a:p>
        </p:txBody>
      </p:sp>
      <p:sp>
        <p:nvSpPr>
          <p:cNvPr id="7" name="TextBox 6"/>
          <p:cNvSpPr txBox="1"/>
          <p:nvPr/>
        </p:nvSpPr>
        <p:spPr>
          <a:xfrm>
            <a:off x="7836794" y="565328"/>
            <a:ext cx="4108360" cy="1323439"/>
          </a:xfrm>
          <a:prstGeom prst="rect">
            <a:avLst/>
          </a:prstGeom>
          <a:noFill/>
        </p:spPr>
        <p:txBody>
          <a:bodyPr wrap="square" rtlCol="0">
            <a:spAutoFit/>
          </a:bodyPr>
          <a:lstStyle/>
          <a:p>
            <a:r>
              <a:rPr lang="en-US" sz="4000" b="1" u="sng" dirty="0" smtClean="0">
                <a:solidFill>
                  <a:srgbClr val="00B0F0"/>
                </a:solidFill>
              </a:rPr>
              <a:t>HOTEL BOOKING DATA ANALYSIS</a:t>
            </a:r>
            <a:endParaRPr lang="en-US" sz="4000" b="1" u="sng" dirty="0">
              <a:solidFill>
                <a:srgbClr val="00B0F0"/>
              </a:solidFill>
            </a:endParaRPr>
          </a:p>
        </p:txBody>
      </p:sp>
    </p:spTree>
    <p:extLst>
      <p:ext uri="{BB962C8B-B14F-4D97-AF65-F5344CB8AC3E}">
        <p14:creationId xmlns:p14="http://schemas.microsoft.com/office/powerpoint/2010/main" val="150073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1200329"/>
          </a:xfrm>
          <a:prstGeom prst="rect">
            <a:avLst/>
          </a:prstGeom>
          <a:noFill/>
        </p:spPr>
        <p:txBody>
          <a:bodyPr wrap="square" rtlCol="0">
            <a:spAutoFit/>
          </a:bodyPr>
          <a:lstStyle/>
          <a:p>
            <a:r>
              <a:rPr lang="en-US" b="1" i="1" dirty="0"/>
              <a:t>The chart reveals that Agent 9 has made the most bookings, followed by Agents 240, 0, 14, and 7, indicating the top contributors to the hotel's booking numbers.</a:t>
            </a:r>
            <a:endParaRPr lang="en-US" b="1" i="1" dirty="0"/>
          </a:p>
        </p:txBody>
      </p:sp>
      <p:sp>
        <p:nvSpPr>
          <p:cNvPr id="10" name="Rounded Rectangle 9"/>
          <p:cNvSpPr/>
          <p:nvPr/>
        </p:nvSpPr>
        <p:spPr>
          <a:xfrm>
            <a:off x="7358126" y="3457976"/>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984747"/>
            <a:ext cx="4752305"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This insight offers an opportunity to create a positive business impact. By recognizing the efforts of the top-performing agents, the hotel can offer bonuses or incentives to these agents as a reward for their excellent performance. This approach will not only motivate them to continue their efforts but may also inspire other agents, leading to an overall increase in bookings and revenue.</a:t>
            </a:r>
            <a:endParaRPr lang="en-US" b="1" i="1" dirty="0"/>
          </a:p>
        </p:txBody>
      </p:sp>
      <p:pic>
        <p:nvPicPr>
          <p:cNvPr id="5" name="Picture 4"/>
          <p:cNvPicPr>
            <a:picLocks noChangeAspect="1"/>
          </p:cNvPicPr>
          <p:nvPr/>
        </p:nvPicPr>
        <p:blipFill>
          <a:blip r:embed="rId2"/>
          <a:stretch>
            <a:fillRect/>
          </a:stretch>
        </p:blipFill>
        <p:spPr>
          <a:xfrm>
            <a:off x="184945" y="2127303"/>
            <a:ext cx="6787893" cy="3431549"/>
          </a:xfrm>
          <a:prstGeom prst="rect">
            <a:avLst/>
          </a:prstGeom>
        </p:spPr>
      </p:pic>
    </p:spTree>
    <p:extLst>
      <p:ext uri="{BB962C8B-B14F-4D97-AF65-F5344CB8AC3E}">
        <p14:creationId xmlns:p14="http://schemas.microsoft.com/office/powerpoint/2010/main" val="366383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646331"/>
          </a:xfrm>
          <a:prstGeom prst="rect">
            <a:avLst/>
          </a:prstGeom>
          <a:noFill/>
        </p:spPr>
        <p:txBody>
          <a:bodyPr wrap="square" rtlCol="0">
            <a:spAutoFit/>
          </a:bodyPr>
          <a:lstStyle/>
          <a:p>
            <a:r>
              <a:rPr lang="en-US" b="1" i="1" dirty="0" err="1" smtClean="0"/>
              <a:t>Approximatly</a:t>
            </a:r>
            <a:r>
              <a:rPr lang="en-US" b="1" i="1" dirty="0" smtClean="0"/>
              <a:t> 95% of customers are revisited to hotel rooms and it’s good for business.</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smtClean="0"/>
              <a:t>There is no negative impact. Business have  to provide some offers to repeated customers to establish family like </a:t>
            </a:r>
            <a:r>
              <a:rPr lang="en-US" b="1" i="1" dirty="0" err="1" smtClean="0"/>
              <a:t>ralations</a:t>
            </a:r>
            <a:r>
              <a:rPr lang="en-US" b="1" i="1" dirty="0" smtClean="0"/>
              <a:t> and make some extra </a:t>
            </a:r>
            <a:r>
              <a:rPr lang="en-US" b="1" i="1" dirty="0" err="1" smtClean="0"/>
              <a:t>stratagies</a:t>
            </a:r>
            <a:r>
              <a:rPr lang="en-US" b="1" i="1" dirty="0" smtClean="0"/>
              <a:t> and plans for customers visit first time so that can visit hotel repeatedly.</a:t>
            </a:r>
            <a:endParaRPr lang="en-US" b="1" i="1" dirty="0"/>
          </a:p>
        </p:txBody>
      </p:sp>
      <p:pic>
        <p:nvPicPr>
          <p:cNvPr id="3" name="Picture 2"/>
          <p:cNvPicPr>
            <a:picLocks noChangeAspect="1"/>
          </p:cNvPicPr>
          <p:nvPr/>
        </p:nvPicPr>
        <p:blipFill>
          <a:blip r:embed="rId2"/>
          <a:stretch>
            <a:fillRect/>
          </a:stretch>
        </p:blipFill>
        <p:spPr>
          <a:xfrm>
            <a:off x="120202" y="1926078"/>
            <a:ext cx="7059367" cy="3637596"/>
          </a:xfrm>
          <a:prstGeom prst="rect">
            <a:avLst/>
          </a:prstGeom>
        </p:spPr>
      </p:pic>
    </p:spTree>
    <p:extLst>
      <p:ext uri="{BB962C8B-B14F-4D97-AF65-F5344CB8AC3E}">
        <p14:creationId xmlns:p14="http://schemas.microsoft.com/office/powerpoint/2010/main" val="121955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923330"/>
          </a:xfrm>
          <a:prstGeom prst="rect">
            <a:avLst/>
          </a:prstGeom>
          <a:noFill/>
        </p:spPr>
        <p:txBody>
          <a:bodyPr wrap="square" rtlCol="0">
            <a:spAutoFit/>
          </a:bodyPr>
          <a:lstStyle/>
          <a:p>
            <a:r>
              <a:rPr lang="en-US" b="1" i="1" dirty="0" err="1" smtClean="0"/>
              <a:t>Transent</a:t>
            </a:r>
            <a:r>
              <a:rPr lang="en-US" b="1" i="1" dirty="0" smtClean="0"/>
              <a:t> customer type has the most bookings approximately 70000 and group type has lowest booking count.</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smtClean="0"/>
              <a:t>Hotels need to give some extra offers for group customer type to attract them and try to give better service than </a:t>
            </a:r>
            <a:r>
              <a:rPr lang="en-US" b="1" i="1" dirty="0" err="1" smtClean="0"/>
              <a:t>compititors</a:t>
            </a:r>
            <a:r>
              <a:rPr lang="en-US" b="1" i="1" dirty="0" smtClean="0"/>
              <a:t> where most of the group customer types stays.</a:t>
            </a:r>
            <a:endParaRPr lang="en-US" b="1" i="1" dirty="0"/>
          </a:p>
        </p:txBody>
      </p:sp>
      <p:pic>
        <p:nvPicPr>
          <p:cNvPr id="6" name="Picture 5"/>
          <p:cNvPicPr>
            <a:picLocks noChangeAspect="1"/>
          </p:cNvPicPr>
          <p:nvPr/>
        </p:nvPicPr>
        <p:blipFill>
          <a:blip r:embed="rId2"/>
          <a:stretch>
            <a:fillRect/>
          </a:stretch>
        </p:blipFill>
        <p:spPr>
          <a:xfrm>
            <a:off x="105308" y="2316295"/>
            <a:ext cx="6864309" cy="2838518"/>
          </a:xfrm>
          <a:prstGeom prst="rect">
            <a:avLst/>
          </a:prstGeom>
        </p:spPr>
      </p:pic>
    </p:spTree>
    <p:extLst>
      <p:ext uri="{BB962C8B-B14F-4D97-AF65-F5344CB8AC3E}">
        <p14:creationId xmlns:p14="http://schemas.microsoft.com/office/powerpoint/2010/main" val="390987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646331"/>
          </a:xfrm>
          <a:prstGeom prst="rect">
            <a:avLst/>
          </a:prstGeom>
          <a:noFill/>
        </p:spPr>
        <p:txBody>
          <a:bodyPr wrap="square" rtlCol="0">
            <a:spAutoFit/>
          </a:bodyPr>
          <a:lstStyle/>
          <a:p>
            <a:r>
              <a:rPr lang="en-US" b="1" i="1" dirty="0" smtClean="0"/>
              <a:t>Online TA Has the largest market share in bookings.</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This insight highlights the significance of Online TA as a key channel for driving bookings. By strengthening partnerships with Online TAs and offering exclusive deals through these platforms, the hotel can further leverage this dominant channel to increase bookings and maximize revenue.</a:t>
            </a:r>
            <a:endParaRPr lang="en-US" b="1" i="1" dirty="0"/>
          </a:p>
        </p:txBody>
      </p:sp>
      <p:pic>
        <p:nvPicPr>
          <p:cNvPr id="5" name="Picture 4"/>
          <p:cNvPicPr>
            <a:picLocks noChangeAspect="1"/>
          </p:cNvPicPr>
          <p:nvPr/>
        </p:nvPicPr>
        <p:blipFill>
          <a:blip r:embed="rId2"/>
          <a:stretch>
            <a:fillRect/>
          </a:stretch>
        </p:blipFill>
        <p:spPr>
          <a:xfrm>
            <a:off x="55765" y="2063722"/>
            <a:ext cx="7064109" cy="3812147"/>
          </a:xfrm>
          <a:prstGeom prst="rect">
            <a:avLst/>
          </a:prstGeom>
        </p:spPr>
      </p:pic>
    </p:spTree>
    <p:extLst>
      <p:ext uri="{BB962C8B-B14F-4D97-AF65-F5344CB8AC3E}">
        <p14:creationId xmlns:p14="http://schemas.microsoft.com/office/powerpoint/2010/main" val="161688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923330"/>
          </a:xfrm>
          <a:prstGeom prst="rect">
            <a:avLst/>
          </a:prstGeom>
          <a:noFill/>
        </p:spPr>
        <p:txBody>
          <a:bodyPr wrap="square" rtlCol="0">
            <a:spAutoFit/>
          </a:bodyPr>
          <a:lstStyle/>
          <a:p>
            <a:r>
              <a:rPr lang="en-US" b="1" i="1" dirty="0" smtClean="0"/>
              <a:t>Customers prefer No Deposit </a:t>
            </a:r>
            <a:r>
              <a:rPr lang="en-US" b="1" i="1" dirty="0" err="1" smtClean="0"/>
              <a:t>deposit</a:t>
            </a:r>
            <a:r>
              <a:rPr lang="en-US" b="1" i="1" dirty="0" smtClean="0"/>
              <a:t> type approximately all customer prefer this deposit type</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Understanding that nearly all customers opt for the No Deposit option allows the hotel to tailor its booking policies accordingly. By promoting flexible, no-deposit booking options, the hotel can attract more customers, increase booking conversion rates, and enhance overall guest satisfaction.</a:t>
            </a:r>
            <a:endParaRPr lang="en-US" b="1" i="1" dirty="0"/>
          </a:p>
        </p:txBody>
      </p:sp>
      <p:pic>
        <p:nvPicPr>
          <p:cNvPr id="5" name="Picture 4"/>
          <p:cNvPicPr>
            <a:picLocks noChangeAspect="1"/>
          </p:cNvPicPr>
          <p:nvPr/>
        </p:nvPicPr>
        <p:blipFill>
          <a:blip r:embed="rId2"/>
          <a:stretch>
            <a:fillRect/>
          </a:stretch>
        </p:blipFill>
        <p:spPr>
          <a:xfrm>
            <a:off x="276021" y="1866843"/>
            <a:ext cx="6791325" cy="3743325"/>
          </a:xfrm>
          <a:prstGeom prst="rect">
            <a:avLst/>
          </a:prstGeom>
        </p:spPr>
      </p:pic>
    </p:spTree>
    <p:extLst>
      <p:ext uri="{BB962C8B-B14F-4D97-AF65-F5344CB8AC3E}">
        <p14:creationId xmlns:p14="http://schemas.microsoft.com/office/powerpoint/2010/main" val="237962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646331"/>
          </a:xfrm>
          <a:prstGeom prst="rect">
            <a:avLst/>
          </a:prstGeom>
          <a:noFill/>
        </p:spPr>
        <p:txBody>
          <a:bodyPr wrap="square" rtlCol="0">
            <a:spAutoFit/>
          </a:bodyPr>
          <a:lstStyle/>
          <a:p>
            <a:r>
              <a:rPr lang="en-US" b="1" i="1" dirty="0" smtClean="0"/>
              <a:t>Customers mostly </a:t>
            </a:r>
            <a:r>
              <a:rPr lang="en-US" b="1" i="1" dirty="0"/>
              <a:t>prefer city hotel </a:t>
            </a:r>
            <a:r>
              <a:rPr lang="en-US" b="1" i="1" dirty="0" smtClean="0"/>
              <a:t>rather than resort hotel.</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smtClean="0"/>
              <a:t>The Hotel should increase the Number </a:t>
            </a:r>
            <a:r>
              <a:rPr lang="en-US" b="1" i="1" dirty="0" smtClean="0"/>
              <a:t>rooms and </a:t>
            </a:r>
            <a:r>
              <a:rPr lang="en-US" b="1" i="1" dirty="0" err="1" smtClean="0"/>
              <a:t>employes</a:t>
            </a:r>
            <a:r>
              <a:rPr lang="en-US" b="1" i="1" dirty="0" smtClean="0"/>
              <a:t> for city hotel.</a:t>
            </a:r>
            <a:endParaRPr lang="en-US" b="1" i="1" dirty="0" smtClean="0"/>
          </a:p>
          <a:p>
            <a:r>
              <a:rPr lang="en-US" b="1" i="1" dirty="0" smtClean="0"/>
              <a:t>Businesses Have to more focus </a:t>
            </a:r>
            <a:r>
              <a:rPr lang="en-US" b="1" i="1" dirty="0" err="1" smtClean="0"/>
              <a:t>onresort</a:t>
            </a:r>
            <a:r>
              <a:rPr lang="en-US" b="1" i="1" dirty="0" smtClean="0"/>
              <a:t> hotel to increase there revenue also by running some offers and making them better.</a:t>
            </a:r>
            <a:endParaRPr lang="en-US" b="1" i="1" dirty="0"/>
          </a:p>
        </p:txBody>
      </p:sp>
      <p:pic>
        <p:nvPicPr>
          <p:cNvPr id="3" name="Picture 2"/>
          <p:cNvPicPr>
            <a:picLocks noChangeAspect="1"/>
          </p:cNvPicPr>
          <p:nvPr/>
        </p:nvPicPr>
        <p:blipFill>
          <a:blip r:embed="rId2"/>
          <a:stretch>
            <a:fillRect/>
          </a:stretch>
        </p:blipFill>
        <p:spPr>
          <a:xfrm>
            <a:off x="146670" y="2161772"/>
            <a:ext cx="6973204" cy="3473252"/>
          </a:xfrm>
          <a:prstGeom prst="rect">
            <a:avLst/>
          </a:prstGeom>
        </p:spPr>
      </p:pic>
    </p:spTree>
    <p:extLst>
      <p:ext uri="{BB962C8B-B14F-4D97-AF65-F5344CB8AC3E}">
        <p14:creationId xmlns:p14="http://schemas.microsoft.com/office/powerpoint/2010/main" val="123567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923330"/>
          </a:xfrm>
          <a:prstGeom prst="rect">
            <a:avLst/>
          </a:prstGeom>
          <a:noFill/>
        </p:spPr>
        <p:txBody>
          <a:bodyPr wrap="square" rtlCol="0">
            <a:spAutoFit/>
          </a:bodyPr>
          <a:lstStyle/>
          <a:p>
            <a:r>
              <a:rPr lang="en-US" b="1" i="1" dirty="0" smtClean="0"/>
              <a:t>61% of the revenue from the daily </a:t>
            </a:r>
            <a:r>
              <a:rPr lang="en-US" b="1" i="1" dirty="0" err="1" smtClean="0"/>
              <a:t>ravenue</a:t>
            </a:r>
            <a:r>
              <a:rPr lang="en-US" b="1" i="1" dirty="0" smtClean="0"/>
              <a:t> comes from city hotel and </a:t>
            </a:r>
            <a:r>
              <a:rPr lang="en-US" b="1" i="1" dirty="0" err="1" smtClean="0"/>
              <a:t>approx</a:t>
            </a:r>
            <a:r>
              <a:rPr lang="en-US" b="1" i="1" dirty="0" smtClean="0"/>
              <a:t> 39% of the daily revenue comes from resort hotels</a:t>
            </a:r>
            <a:endParaRPr lang="en-US" b="1" i="1" dirty="0"/>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843078"/>
            <a:ext cx="4752305"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u="sng" dirty="0"/>
              <a:t>With city hotels contributing the majority of daily revenue, the hotel can focus on optimizing operations, marketing, and services in city locations to further enhance profitability. At the same time, strategies can be developed to boost resort hotel bookings, such as offering promotional packages or targeting specific customer segments, to create a more balanced revenue stream.</a:t>
            </a:r>
          </a:p>
        </p:txBody>
      </p:sp>
      <p:pic>
        <p:nvPicPr>
          <p:cNvPr id="5" name="Picture 4"/>
          <p:cNvPicPr>
            <a:picLocks noChangeAspect="1"/>
          </p:cNvPicPr>
          <p:nvPr/>
        </p:nvPicPr>
        <p:blipFill>
          <a:blip r:embed="rId2"/>
          <a:stretch>
            <a:fillRect/>
          </a:stretch>
        </p:blipFill>
        <p:spPr>
          <a:xfrm>
            <a:off x="96927" y="2174570"/>
            <a:ext cx="7022947" cy="3146888"/>
          </a:xfrm>
          <a:prstGeom prst="rect">
            <a:avLst/>
          </a:prstGeom>
        </p:spPr>
      </p:pic>
    </p:spTree>
    <p:extLst>
      <p:ext uri="{BB962C8B-B14F-4D97-AF65-F5344CB8AC3E}">
        <p14:creationId xmlns:p14="http://schemas.microsoft.com/office/powerpoint/2010/main" val="240648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646331"/>
          </a:xfrm>
          <a:prstGeom prst="rect">
            <a:avLst/>
          </a:prstGeom>
          <a:noFill/>
        </p:spPr>
        <p:txBody>
          <a:bodyPr wrap="square" rtlCol="0">
            <a:spAutoFit/>
          </a:bodyPr>
          <a:lstStyle/>
          <a:p>
            <a:r>
              <a:rPr lang="en-US" b="1" i="1" dirty="0"/>
              <a:t>The data shows that city hotels have a higher waiting time compared to resort hotels.</a:t>
            </a:r>
          </a:p>
        </p:txBody>
      </p:sp>
      <p:sp>
        <p:nvSpPr>
          <p:cNvPr id="10" name="Rounded Rectangle 9"/>
          <p:cNvSpPr/>
          <p:nvPr/>
        </p:nvSpPr>
        <p:spPr>
          <a:xfrm>
            <a:off x="7358126" y="317463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727167"/>
            <a:ext cx="4752305"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The longer waiting time in city hotels could negatively impact guest satisfaction and lead to a potential decline in bookings. To address this, city hotels can optimize their check-in and service processes to reduce wait times, enhancing the guest experience. Implementing solutions such as self-check-in kiosks or improving staff efficiency could help alleviate this issue and improve overall customer satisfaction, leading to increased bookings and loyalty.</a:t>
            </a:r>
            <a:endParaRPr lang="en-US" b="1" i="1" dirty="0"/>
          </a:p>
        </p:txBody>
      </p:sp>
      <p:pic>
        <p:nvPicPr>
          <p:cNvPr id="3" name="Picture 2"/>
          <p:cNvPicPr>
            <a:picLocks noChangeAspect="1"/>
          </p:cNvPicPr>
          <p:nvPr/>
        </p:nvPicPr>
        <p:blipFill>
          <a:blip r:embed="rId2"/>
          <a:stretch>
            <a:fillRect/>
          </a:stretch>
        </p:blipFill>
        <p:spPr>
          <a:xfrm>
            <a:off x="179598" y="2316295"/>
            <a:ext cx="6940276" cy="3292007"/>
          </a:xfrm>
          <a:prstGeom prst="rect">
            <a:avLst/>
          </a:prstGeom>
        </p:spPr>
      </p:pic>
    </p:spTree>
    <p:extLst>
      <p:ext uri="{BB962C8B-B14F-4D97-AF65-F5344CB8AC3E}">
        <p14:creationId xmlns:p14="http://schemas.microsoft.com/office/powerpoint/2010/main" val="314938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1200329"/>
          </a:xfrm>
          <a:prstGeom prst="rect">
            <a:avLst/>
          </a:prstGeom>
          <a:noFill/>
        </p:spPr>
        <p:txBody>
          <a:bodyPr wrap="square" rtlCol="0">
            <a:spAutoFit/>
          </a:bodyPr>
          <a:lstStyle/>
          <a:p>
            <a:r>
              <a:rPr lang="en-US" b="1" i="1" dirty="0"/>
              <a:t>The data reveals that city hotels have approximately 1,600 repeat customers, while resort hotels attract around 1,800 repeat customers.</a:t>
            </a:r>
          </a:p>
        </p:txBody>
      </p:sp>
      <p:sp>
        <p:nvSpPr>
          <p:cNvPr id="10" name="Rounded Rectangle 9"/>
          <p:cNvSpPr/>
          <p:nvPr/>
        </p:nvSpPr>
        <p:spPr>
          <a:xfrm>
            <a:off x="7358126" y="3483731"/>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4139294"/>
            <a:ext cx="4752305"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Although resort hotels have a slightly higher number of repeat customers, both city and resort hotels can benefit from strategies to boost customer loyalty. Offering personalized experiences, loyalty programs, or exclusive discounts for repeat guests could further enhance retention rates, leading to increased revenue and customer satisfaction for both city and resort hotels.</a:t>
            </a:r>
            <a:endParaRPr lang="en-US" b="1" i="1" dirty="0"/>
          </a:p>
        </p:txBody>
      </p:sp>
      <p:pic>
        <p:nvPicPr>
          <p:cNvPr id="5" name="Picture 4"/>
          <p:cNvPicPr>
            <a:picLocks noChangeAspect="1"/>
          </p:cNvPicPr>
          <p:nvPr/>
        </p:nvPicPr>
        <p:blipFill>
          <a:blip r:embed="rId2"/>
          <a:stretch>
            <a:fillRect/>
          </a:stretch>
        </p:blipFill>
        <p:spPr>
          <a:xfrm>
            <a:off x="210896" y="1866843"/>
            <a:ext cx="6743700" cy="3857625"/>
          </a:xfrm>
          <a:prstGeom prst="rect">
            <a:avLst/>
          </a:prstGeom>
        </p:spPr>
      </p:pic>
    </p:spTree>
    <p:extLst>
      <p:ext uri="{BB962C8B-B14F-4D97-AF65-F5344CB8AC3E}">
        <p14:creationId xmlns:p14="http://schemas.microsoft.com/office/powerpoint/2010/main" val="389203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1754326"/>
          </a:xfrm>
          <a:prstGeom prst="rect">
            <a:avLst/>
          </a:prstGeom>
          <a:noFill/>
        </p:spPr>
        <p:txBody>
          <a:bodyPr wrap="square" rtlCol="0">
            <a:spAutoFit/>
          </a:bodyPr>
          <a:lstStyle/>
          <a:p>
            <a:r>
              <a:rPr lang="en-US" b="1" i="1" dirty="0" smtClean="0"/>
              <a:t>For </a:t>
            </a:r>
            <a:r>
              <a:rPr lang="en-US" b="1" i="1" dirty="0"/>
              <a:t>city hotels, the Average Daily Rate (ADR) is highest in August and July, and lowest in January, March, and November.</a:t>
            </a:r>
            <a:br>
              <a:rPr lang="en-US" b="1" i="1" dirty="0"/>
            </a:br>
            <a:r>
              <a:rPr lang="en-US" b="1" i="1" dirty="0"/>
              <a:t>For resort hotels, the ADR peaks in May and August, with the lowest rates observed in January.</a:t>
            </a:r>
            <a:endParaRPr lang="en-US" b="1" i="1" dirty="0"/>
          </a:p>
        </p:txBody>
      </p:sp>
      <p:sp>
        <p:nvSpPr>
          <p:cNvPr id="10" name="Rounded Rectangle 9"/>
          <p:cNvSpPr/>
          <p:nvPr/>
        </p:nvSpPr>
        <p:spPr>
          <a:xfrm>
            <a:off x="7358126" y="3882972"/>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4074900"/>
            <a:ext cx="4752305"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i="1" dirty="0"/>
          </a:p>
          <a:p>
            <a:r>
              <a:rPr lang="en-US" b="1" i="1" dirty="0"/>
              <a:t>Understanding seasonal ADR trends allows the hotel to optimize pricing. During low-ADR months (January, March, November for city hotels; January for resort hotels), the hotel can use promotional offers to attract guests. In peak months (July, August, May), the hotel can maximize revenue by enhancing services and offering premium packages.</a:t>
            </a:r>
          </a:p>
        </p:txBody>
      </p:sp>
      <p:pic>
        <p:nvPicPr>
          <p:cNvPr id="3" name="Picture 2"/>
          <p:cNvPicPr>
            <a:picLocks noChangeAspect="1"/>
          </p:cNvPicPr>
          <p:nvPr/>
        </p:nvPicPr>
        <p:blipFill>
          <a:blip r:embed="rId2"/>
          <a:stretch>
            <a:fillRect/>
          </a:stretch>
        </p:blipFill>
        <p:spPr>
          <a:xfrm>
            <a:off x="0" y="2414345"/>
            <a:ext cx="7119874" cy="3188473"/>
          </a:xfrm>
          <a:prstGeom prst="rect">
            <a:avLst/>
          </a:prstGeom>
        </p:spPr>
      </p:pic>
    </p:spTree>
    <p:extLst>
      <p:ext uri="{BB962C8B-B14F-4D97-AF65-F5344CB8AC3E}">
        <p14:creationId xmlns:p14="http://schemas.microsoft.com/office/powerpoint/2010/main" val="52247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pic>
        <p:nvPicPr>
          <p:cNvPr id="3" name="Picture 2"/>
          <p:cNvPicPr>
            <a:picLocks noChangeAspect="1"/>
          </p:cNvPicPr>
          <p:nvPr/>
        </p:nvPicPr>
        <p:blipFill>
          <a:blip r:embed="rId2"/>
          <a:stretch>
            <a:fillRect/>
          </a:stretch>
        </p:blipFill>
        <p:spPr>
          <a:xfrm>
            <a:off x="293052" y="1855580"/>
            <a:ext cx="4934639" cy="3610479"/>
          </a:xfrm>
          <a:prstGeom prst="rect">
            <a:avLst/>
          </a:prstGeom>
        </p:spPr>
      </p:pic>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259131" y="2316295"/>
            <a:ext cx="4752305" cy="369332"/>
          </a:xfrm>
          <a:prstGeom prst="rect">
            <a:avLst/>
          </a:prstGeom>
          <a:noFill/>
        </p:spPr>
        <p:txBody>
          <a:bodyPr wrap="square" rtlCol="0">
            <a:spAutoFit/>
          </a:bodyPr>
          <a:lstStyle/>
          <a:p>
            <a:r>
              <a:rPr lang="en-US" b="1" i="1" dirty="0" smtClean="0"/>
              <a:t>Guests </a:t>
            </a:r>
            <a:r>
              <a:rPr lang="en-US" b="1" i="1" dirty="0"/>
              <a:t>prefer Resort Hotel most over City Hotel.</a:t>
            </a:r>
          </a:p>
        </p:txBody>
      </p:sp>
      <p:sp>
        <p:nvSpPr>
          <p:cNvPr id="10" name="Rounded Rectangle 9"/>
          <p:cNvSpPr/>
          <p:nvPr/>
        </p:nvSpPr>
        <p:spPr>
          <a:xfrm>
            <a:off x="6649791" y="3391107"/>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4238750"/>
            <a:ext cx="4752305"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This insight is useful for the stakeholder to check which hotel is performing best and they can invest more capitals in that. There is no such negative growth but stakeholders can focus more on City Hotel to get more booking and </a:t>
            </a:r>
            <a:r>
              <a:rPr lang="en-US" b="1" i="1" dirty="0" err="1"/>
              <a:t>icrease</a:t>
            </a:r>
            <a:r>
              <a:rPr lang="en-US" b="1" i="1" dirty="0"/>
              <a:t> the overall revenue.</a:t>
            </a:r>
          </a:p>
        </p:txBody>
      </p:sp>
    </p:spTree>
    <p:extLst>
      <p:ext uri="{BB962C8B-B14F-4D97-AF65-F5344CB8AC3E}">
        <p14:creationId xmlns:p14="http://schemas.microsoft.com/office/powerpoint/2010/main" val="428369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1200329"/>
          </a:xfrm>
          <a:prstGeom prst="rect">
            <a:avLst/>
          </a:prstGeom>
          <a:noFill/>
        </p:spPr>
        <p:txBody>
          <a:bodyPr wrap="square" rtlCol="0">
            <a:spAutoFit/>
          </a:bodyPr>
          <a:lstStyle/>
          <a:p>
            <a:r>
              <a:rPr lang="en-US" b="1" i="1" dirty="0"/>
              <a:t>The high ADR for resort hotels is driven by channels such as Direct, GDS, and TA/TO. For city hotels, the high ADR comes from Undefined, TA/TO, and Direct channels.</a:t>
            </a:r>
          </a:p>
        </p:txBody>
      </p:sp>
      <p:sp>
        <p:nvSpPr>
          <p:cNvPr id="10" name="Rounded Rectangle 9"/>
          <p:cNvSpPr/>
          <p:nvPr/>
        </p:nvSpPr>
        <p:spPr>
          <a:xfrm>
            <a:off x="7358126" y="3432218"/>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951265"/>
            <a:ext cx="475230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Leveraging these high-performing channels can help the hotel maximize ADR. By focusing on Direct, GDS, and TA/TO channels for resort hotels, and optimizing Undefined, TA/TO, and Direct channels for city hotels, the hotel can enhance revenue and target the most profitable segments.</a:t>
            </a:r>
          </a:p>
        </p:txBody>
      </p:sp>
      <p:pic>
        <p:nvPicPr>
          <p:cNvPr id="5" name="Picture 4"/>
          <p:cNvPicPr>
            <a:picLocks noChangeAspect="1"/>
          </p:cNvPicPr>
          <p:nvPr/>
        </p:nvPicPr>
        <p:blipFill>
          <a:blip r:embed="rId2"/>
          <a:stretch>
            <a:fillRect/>
          </a:stretch>
        </p:blipFill>
        <p:spPr>
          <a:xfrm>
            <a:off x="434330" y="1712890"/>
            <a:ext cx="6535287" cy="4476750"/>
          </a:xfrm>
          <a:prstGeom prst="rect">
            <a:avLst/>
          </a:prstGeom>
        </p:spPr>
      </p:pic>
    </p:spTree>
    <p:extLst>
      <p:ext uri="{BB962C8B-B14F-4D97-AF65-F5344CB8AC3E}">
        <p14:creationId xmlns:p14="http://schemas.microsoft.com/office/powerpoint/2010/main" val="403433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669964"/>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2161772"/>
            <a:ext cx="4752305" cy="3416320"/>
          </a:xfrm>
          <a:prstGeom prst="rect">
            <a:avLst/>
          </a:prstGeom>
          <a:noFill/>
        </p:spPr>
        <p:txBody>
          <a:bodyPr wrap="square" rtlCol="0">
            <a:spAutoFit/>
          </a:bodyPr>
          <a:lstStyle/>
          <a:p>
            <a:r>
              <a:rPr lang="en-US" b="1" i="1" dirty="0"/>
              <a:t>The correlation </a:t>
            </a:r>
            <a:r>
              <a:rPr lang="en-US" b="1" i="1" dirty="0" err="1"/>
              <a:t>heatmap</a:t>
            </a:r>
            <a:r>
              <a:rPr lang="en-US" b="1" i="1" dirty="0"/>
              <a:t> reveals several key insights: Lead time increases with total stay, indicating that longer stays are associated with longer lead times. There is a correlation between adults, children, and babies, suggesting that a larger number of guests generally leads to a higher Average Daily Rate (ADR). Additionally, repeated guests are strongly correlated with previous bookings not canceled, highlighting that guests who frequently book are less likely to cancel their reservations.</a:t>
            </a:r>
            <a:endParaRPr lang="en-US" b="1" i="1" dirty="0"/>
          </a:p>
        </p:txBody>
      </p:sp>
      <p:pic>
        <p:nvPicPr>
          <p:cNvPr id="3" name="Picture 2"/>
          <p:cNvPicPr>
            <a:picLocks noChangeAspect="1"/>
          </p:cNvPicPr>
          <p:nvPr/>
        </p:nvPicPr>
        <p:blipFill>
          <a:blip r:embed="rId2"/>
          <a:stretch>
            <a:fillRect/>
          </a:stretch>
        </p:blipFill>
        <p:spPr>
          <a:xfrm>
            <a:off x="416342" y="1609858"/>
            <a:ext cx="6409461" cy="5110180"/>
          </a:xfrm>
          <a:prstGeom prst="rect">
            <a:avLst/>
          </a:prstGeom>
        </p:spPr>
      </p:pic>
    </p:spTree>
    <p:extLst>
      <p:ext uri="{BB962C8B-B14F-4D97-AF65-F5344CB8AC3E}">
        <p14:creationId xmlns:p14="http://schemas.microsoft.com/office/powerpoint/2010/main" val="308574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35865" y="70016"/>
            <a:ext cx="10818253" cy="770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4"/>
            <a:ext cx="9144000" cy="761676"/>
          </a:xfrm>
        </p:spPr>
        <p:txBody>
          <a:bodyPr>
            <a:normAutofit/>
          </a:bodyPr>
          <a:lstStyle/>
          <a:p>
            <a:r>
              <a:rPr lang="en-US" sz="3600" b="1" dirty="0" smtClean="0">
                <a:solidFill>
                  <a:schemeClr val="bg1"/>
                </a:solidFill>
              </a:rPr>
              <a:t>Hotel Bookings Data Analysis</a:t>
            </a:r>
            <a:endParaRPr lang="en-US" sz="3600" b="1" dirty="0">
              <a:solidFill>
                <a:schemeClr val="bg1"/>
              </a:solidFill>
            </a:endParaRPr>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5" name="Rectangle 4"/>
          <p:cNvSpPr/>
          <p:nvPr/>
        </p:nvSpPr>
        <p:spPr>
          <a:xfrm>
            <a:off x="935864" y="1712887"/>
            <a:ext cx="10818253" cy="4801314"/>
          </a:xfrm>
          <a:prstGeom prst="rect">
            <a:avLst/>
          </a:prstGeom>
        </p:spPr>
        <p:txBody>
          <a:bodyPr wrap="square">
            <a:spAutoFit/>
          </a:bodyPr>
          <a:lstStyle/>
          <a:p>
            <a:pPr marL="342900" indent="-342900">
              <a:buAutoNum type="arabicPeriod"/>
            </a:pPr>
            <a:r>
              <a:rPr lang="en-US" b="1" dirty="0"/>
              <a:t>Resort Hotels vs. City Hotels:</a:t>
            </a:r>
            <a:r>
              <a:rPr lang="en-US" dirty="0"/>
              <a:t> Since resort hotels are more preferred, stakeholders should offer discounts for city hotels to boost their </a:t>
            </a:r>
            <a:r>
              <a:rPr lang="en-US" dirty="0" smtClean="0"/>
              <a:t>bookings</a:t>
            </a:r>
          </a:p>
          <a:p>
            <a:pPr marL="342900" indent="-342900">
              <a:buAutoNum type="arabicPeriod"/>
            </a:pPr>
            <a:r>
              <a:rPr lang="en-US" dirty="0" smtClean="0"/>
              <a:t>.</a:t>
            </a:r>
            <a:r>
              <a:rPr lang="en-US" b="1" i="1" dirty="0" smtClean="0"/>
              <a:t>Around </a:t>
            </a:r>
            <a:r>
              <a:rPr lang="en-US" b="1" i="1" dirty="0"/>
              <a:t>27.52% of bookings are cancelled so Hotel can offer </a:t>
            </a:r>
            <a:r>
              <a:rPr lang="en-US" b="1" i="1" dirty="0" err="1" smtClean="0"/>
              <a:t>layalty</a:t>
            </a:r>
            <a:r>
              <a:rPr lang="en-US" b="1" i="1" dirty="0" smtClean="0"/>
              <a:t> </a:t>
            </a:r>
            <a:r>
              <a:rPr lang="en-US" b="1" i="1" dirty="0"/>
              <a:t>discount if guests don't </a:t>
            </a:r>
            <a:r>
              <a:rPr lang="en-US" b="1" i="1" dirty="0" smtClean="0"/>
              <a:t>cancel </a:t>
            </a:r>
            <a:r>
              <a:rPr lang="en-US" b="1" i="1" dirty="0"/>
              <a:t>their booking.</a:t>
            </a:r>
          </a:p>
          <a:p>
            <a:pPr marL="342900" indent="-342900">
              <a:buAutoNum type="arabicPeriod"/>
            </a:pPr>
            <a:r>
              <a:rPr lang="en-US" dirty="0"/>
              <a:t>As </a:t>
            </a:r>
            <a:r>
              <a:rPr lang="en-US" b="1" dirty="0"/>
              <a:t>Bed and Breakfast (BB)</a:t>
            </a:r>
            <a:r>
              <a:rPr lang="en-US" dirty="0"/>
              <a:t> is the most preferred meal type, the hotel should </a:t>
            </a:r>
            <a:r>
              <a:rPr lang="en-US" b="1" dirty="0"/>
              <a:t>pre-plan and maintain raw materials</a:t>
            </a:r>
            <a:r>
              <a:rPr lang="en-US" dirty="0"/>
              <a:t> in advance to avoid delays</a:t>
            </a:r>
            <a:r>
              <a:rPr lang="en-US" dirty="0" smtClean="0"/>
              <a:t>.</a:t>
            </a:r>
          </a:p>
          <a:p>
            <a:pPr marL="342900" indent="-342900">
              <a:buAutoNum type="arabicPeriod"/>
            </a:pPr>
            <a:r>
              <a:rPr lang="en-US" dirty="0"/>
              <a:t>To address high waiting times, the hotel should </a:t>
            </a:r>
            <a:r>
              <a:rPr lang="en-US" b="1" dirty="0"/>
              <a:t>increase the number of rooms</a:t>
            </a:r>
            <a:r>
              <a:rPr lang="en-US" dirty="0"/>
              <a:t> in city hotels</a:t>
            </a:r>
            <a:r>
              <a:rPr lang="en-US" dirty="0" smtClean="0"/>
              <a:t>.</a:t>
            </a:r>
            <a:endParaRPr lang="en-US" b="1" i="1" dirty="0" smtClean="0"/>
          </a:p>
          <a:p>
            <a:pPr marL="342900" indent="-342900">
              <a:buAutoNum type="arabicPeriod"/>
            </a:pPr>
            <a:r>
              <a:rPr lang="en-US" dirty="0"/>
              <a:t>Since </a:t>
            </a:r>
            <a:r>
              <a:rPr lang="en-US" b="1" dirty="0"/>
              <a:t>Travel Agents (TA)</a:t>
            </a:r>
            <a:r>
              <a:rPr lang="en-US" dirty="0"/>
              <a:t> generate the most bookings, the hotel should consider running offers to attract bookings from other market segments</a:t>
            </a:r>
            <a:r>
              <a:rPr lang="en-US" dirty="0" smtClean="0"/>
              <a:t>.</a:t>
            </a:r>
          </a:p>
          <a:p>
            <a:pPr marL="342900" indent="-342900">
              <a:buAutoNum type="arabicPeriod"/>
            </a:pPr>
            <a:r>
              <a:rPr lang="en-US" dirty="0"/>
              <a:t>Given that </a:t>
            </a:r>
            <a:r>
              <a:rPr lang="en-US" b="1" dirty="0"/>
              <a:t>Room Type A</a:t>
            </a:r>
            <a:r>
              <a:rPr lang="en-US" dirty="0"/>
              <a:t> is most preferred, increasing the number of these rooms could maximize revenue</a:t>
            </a:r>
            <a:r>
              <a:rPr lang="en-US" dirty="0" smtClean="0"/>
              <a:t>.</a:t>
            </a:r>
          </a:p>
          <a:p>
            <a:pPr marL="342900" indent="-342900">
              <a:buAutoNum type="arabicPeriod"/>
            </a:pPr>
            <a:r>
              <a:rPr lang="en-US" dirty="0"/>
              <a:t>The low number of repeated guests suggests potential dissatisfaction. The hotel should investigate and address any issues to improve guest </a:t>
            </a:r>
            <a:r>
              <a:rPr lang="en-US" dirty="0" smtClean="0"/>
              <a:t>retention.</a:t>
            </a:r>
          </a:p>
          <a:p>
            <a:pPr marL="342900" indent="-342900">
              <a:buAutoNum type="arabicPeriod"/>
            </a:pPr>
            <a:r>
              <a:rPr lang="en-US" i="1" dirty="0"/>
              <a:t> City hotels experience </a:t>
            </a:r>
            <a:r>
              <a:rPr lang="en-US" b="1" i="1" dirty="0"/>
              <a:t>higher waiting times compared to resort hotels</a:t>
            </a:r>
            <a:r>
              <a:rPr lang="en-US" i="1" dirty="0"/>
              <a:t>, indicating they are busier. Improving </a:t>
            </a:r>
            <a:r>
              <a:rPr lang="en-US" b="1" i="1" dirty="0"/>
              <a:t>efficiency</a:t>
            </a:r>
            <a:r>
              <a:rPr lang="en-US" i="1" dirty="0"/>
              <a:t> could </a:t>
            </a:r>
            <a:r>
              <a:rPr lang="en-US" b="1" i="1" dirty="0"/>
              <a:t>enhance guest satisfaction</a:t>
            </a:r>
            <a:r>
              <a:rPr lang="en-US" i="1" dirty="0" smtClean="0"/>
              <a:t>.</a:t>
            </a:r>
          </a:p>
          <a:p>
            <a:pPr marL="342900" indent="-342900">
              <a:buAutoNum type="arabicPeriod"/>
            </a:pPr>
            <a:r>
              <a:rPr lang="en-US" i="1" dirty="0"/>
              <a:t> With the optimal stay being less than 7 days, the hotel should explore strategies to encourage longer stays</a:t>
            </a:r>
            <a:r>
              <a:rPr lang="en-US" i="1" dirty="0" smtClean="0"/>
              <a:t>.</a:t>
            </a:r>
          </a:p>
          <a:p>
            <a:pPr marL="342900" indent="-342900">
              <a:buAutoNum type="arabicPeriod"/>
            </a:pPr>
            <a:r>
              <a:rPr lang="en-US" i="1" dirty="0"/>
              <a:t>The majority of guests are from </a:t>
            </a:r>
            <a:r>
              <a:rPr lang="en-US" b="1" i="1" dirty="0"/>
              <a:t>Portugal</a:t>
            </a:r>
            <a:r>
              <a:rPr lang="en-US" i="1" dirty="0"/>
              <a:t>, indicating a strong market presence that could be leveraged for targeted promotions.</a:t>
            </a:r>
            <a:endParaRPr lang="en-US" i="1" dirty="0"/>
          </a:p>
        </p:txBody>
      </p:sp>
      <p:sp>
        <p:nvSpPr>
          <p:cNvPr id="12" name="Rounded Rectangle 11"/>
          <p:cNvSpPr/>
          <p:nvPr/>
        </p:nvSpPr>
        <p:spPr>
          <a:xfrm>
            <a:off x="2213020" y="970478"/>
            <a:ext cx="7521262" cy="61278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chemeClr val="bg1"/>
                </a:solidFill>
              </a:rPr>
              <a:t>Insights and Recommendation</a:t>
            </a:r>
            <a:endParaRPr lang="en-US" sz="3200" dirty="0"/>
          </a:p>
        </p:txBody>
      </p:sp>
    </p:spTree>
    <p:extLst>
      <p:ext uri="{BB962C8B-B14F-4D97-AF65-F5344CB8AC3E}">
        <p14:creationId xmlns:p14="http://schemas.microsoft.com/office/powerpoint/2010/main" val="116854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1200329"/>
          </a:xfrm>
          <a:prstGeom prst="rect">
            <a:avLst/>
          </a:prstGeom>
          <a:noFill/>
        </p:spPr>
        <p:txBody>
          <a:bodyPr wrap="square" rtlCol="0">
            <a:spAutoFit/>
          </a:bodyPr>
          <a:lstStyle/>
          <a:p>
            <a:r>
              <a:rPr lang="en-US" b="1" i="1" dirty="0" smtClean="0"/>
              <a:t>Approximately 72.48% of bookings are successfully completed without cancellation, while 27.52% of bookings are canceled by guests.</a:t>
            </a:r>
            <a:endParaRPr lang="en-US" b="1" i="1" dirty="0"/>
          </a:p>
        </p:txBody>
      </p:sp>
      <p:sp>
        <p:nvSpPr>
          <p:cNvPr id="10" name="Rounded Rectangle 9"/>
          <p:cNvSpPr/>
          <p:nvPr/>
        </p:nvSpPr>
        <p:spPr>
          <a:xfrm>
            <a:off x="6649791" y="3494139"/>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3994049"/>
            <a:ext cx="475230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The high percentage of cancellations suggests the need for more flexible booking and cancellation policies. Offering rescheduling options instead of outright cancellations could help mitigate lost revenue, while a more adaptable cancellation policy may encourage guests to retain their bookings rather than cancel. This approach will allow stakeholders to reduce cancellations and potentially improve booking retention rates.</a:t>
            </a:r>
          </a:p>
        </p:txBody>
      </p:sp>
      <p:pic>
        <p:nvPicPr>
          <p:cNvPr id="5" name="Picture 4"/>
          <p:cNvPicPr>
            <a:picLocks noChangeAspect="1"/>
          </p:cNvPicPr>
          <p:nvPr/>
        </p:nvPicPr>
        <p:blipFill>
          <a:blip r:embed="rId2"/>
          <a:stretch>
            <a:fillRect/>
          </a:stretch>
        </p:blipFill>
        <p:spPr>
          <a:xfrm>
            <a:off x="888354" y="1837984"/>
            <a:ext cx="4982270" cy="3953427"/>
          </a:xfrm>
          <a:prstGeom prst="rect">
            <a:avLst/>
          </a:prstGeom>
        </p:spPr>
      </p:pic>
    </p:spTree>
    <p:extLst>
      <p:ext uri="{BB962C8B-B14F-4D97-AF65-F5344CB8AC3E}">
        <p14:creationId xmlns:p14="http://schemas.microsoft.com/office/powerpoint/2010/main" val="331959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1477328"/>
          </a:xfrm>
          <a:prstGeom prst="rect">
            <a:avLst/>
          </a:prstGeom>
          <a:noFill/>
        </p:spPr>
        <p:txBody>
          <a:bodyPr wrap="square" rtlCol="0">
            <a:spAutoFit/>
          </a:bodyPr>
          <a:lstStyle/>
          <a:p>
            <a:r>
              <a:rPr lang="en-US" b="1" i="1" dirty="0" smtClean="0"/>
              <a:t>The bar chart reveals that the most preferred meal type among guests is BB (Bed and Breakfast). This insight highlights the dominant choice of guests, significantly surpassing other meal options.</a:t>
            </a:r>
            <a:endParaRPr lang="en-US" b="1" i="1" dirty="0"/>
          </a:p>
        </p:txBody>
      </p:sp>
      <p:sp>
        <p:nvSpPr>
          <p:cNvPr id="10" name="Rounded Rectangle 9"/>
          <p:cNvSpPr/>
          <p:nvPr/>
        </p:nvSpPr>
        <p:spPr>
          <a:xfrm>
            <a:off x="6649791" y="3790356"/>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4367540"/>
            <a:ext cx="475230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smtClean="0"/>
              <a:t>Insights </a:t>
            </a:r>
            <a:r>
              <a:rPr lang="en-US" b="1" i="1" dirty="0"/>
              <a:t>will help create a positive business impact. Knowing that BB (Bed and Breakfast) is the most preferred meal option, stakeholders can proactively arrange raw materials and resources to meet demand, ensuring timely delivery of meals and enhancing guest satisfaction.</a:t>
            </a:r>
          </a:p>
        </p:txBody>
      </p:sp>
      <p:pic>
        <p:nvPicPr>
          <p:cNvPr id="3" name="Picture 2"/>
          <p:cNvPicPr>
            <a:picLocks noChangeAspect="1"/>
          </p:cNvPicPr>
          <p:nvPr/>
        </p:nvPicPr>
        <p:blipFill>
          <a:blip r:embed="rId2"/>
          <a:stretch>
            <a:fillRect/>
          </a:stretch>
        </p:blipFill>
        <p:spPr>
          <a:xfrm>
            <a:off x="92139" y="1712890"/>
            <a:ext cx="6370914" cy="3026535"/>
          </a:xfrm>
          <a:prstGeom prst="rect">
            <a:avLst/>
          </a:prstGeom>
        </p:spPr>
      </p:pic>
      <p:sp>
        <p:nvSpPr>
          <p:cNvPr id="6" name="Rectangle 5"/>
          <p:cNvSpPr/>
          <p:nvPr/>
        </p:nvSpPr>
        <p:spPr>
          <a:xfrm>
            <a:off x="379931" y="4778062"/>
            <a:ext cx="3767066" cy="1477328"/>
          </a:xfrm>
          <a:prstGeom prst="rect">
            <a:avLst/>
          </a:prstGeom>
        </p:spPr>
        <p:txBody>
          <a:bodyPr wrap="square">
            <a:spAutoFit/>
          </a:bodyPr>
          <a:lstStyle/>
          <a:p>
            <a:r>
              <a:rPr lang="en-US" b="1" dirty="0" smtClean="0"/>
              <a:t>Meal Type Variable Description:</a:t>
            </a:r>
            <a:endParaRPr lang="en-US" dirty="0" smtClean="0"/>
          </a:p>
          <a:p>
            <a:pPr>
              <a:buFont typeface="Arial" panose="020B0604020202020204" pitchFamily="34" charset="0"/>
              <a:buChar char="•"/>
            </a:pPr>
            <a:r>
              <a:rPr lang="en-US" dirty="0" smtClean="0"/>
              <a:t>BB – Bed and Breakfast</a:t>
            </a:r>
          </a:p>
          <a:p>
            <a:pPr>
              <a:buFont typeface="Arial" panose="020B0604020202020204" pitchFamily="34" charset="0"/>
              <a:buChar char="•"/>
            </a:pPr>
            <a:r>
              <a:rPr lang="en-US" dirty="0" smtClean="0"/>
              <a:t>HB – Half Board</a:t>
            </a:r>
          </a:p>
          <a:p>
            <a:pPr>
              <a:buFont typeface="Arial" panose="020B0604020202020204" pitchFamily="34" charset="0"/>
              <a:buChar char="•"/>
            </a:pPr>
            <a:r>
              <a:rPr lang="en-US" dirty="0" smtClean="0"/>
              <a:t>FB – Full Board</a:t>
            </a:r>
          </a:p>
          <a:p>
            <a:pPr>
              <a:buFont typeface="Arial" panose="020B0604020202020204" pitchFamily="34" charset="0"/>
              <a:buChar char="•"/>
            </a:pPr>
            <a:r>
              <a:rPr lang="en-US" dirty="0" smtClean="0"/>
              <a:t>SC – Self Catering</a:t>
            </a:r>
            <a:endParaRPr lang="en-US" dirty="0"/>
          </a:p>
        </p:txBody>
      </p:sp>
    </p:spTree>
    <p:extLst>
      <p:ext uri="{BB962C8B-B14F-4D97-AF65-F5344CB8AC3E}">
        <p14:creationId xmlns:p14="http://schemas.microsoft.com/office/powerpoint/2010/main" val="282433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1200329"/>
          </a:xfrm>
          <a:prstGeom prst="rect">
            <a:avLst/>
          </a:prstGeom>
          <a:noFill/>
        </p:spPr>
        <p:txBody>
          <a:bodyPr wrap="square" rtlCol="0">
            <a:spAutoFit/>
          </a:bodyPr>
          <a:lstStyle/>
          <a:p>
            <a:r>
              <a:rPr lang="en-US" b="1" i="1" dirty="0" smtClean="0"/>
              <a:t>The chart reveals that the hotel experienced the highest number of bookings in 2016, with a noticeable decline in bookings in subsequent years.</a:t>
            </a:r>
            <a:endParaRPr lang="en-US" b="1" i="1" dirty="0"/>
          </a:p>
        </p:txBody>
      </p:sp>
      <p:sp>
        <p:nvSpPr>
          <p:cNvPr id="10" name="Rounded Rectangle 9"/>
          <p:cNvSpPr/>
          <p:nvPr/>
        </p:nvSpPr>
        <p:spPr>
          <a:xfrm>
            <a:off x="6649791" y="3313275"/>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3890459"/>
            <a:ext cx="475230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This insight is crucial for stakeholders as it shows a decline in bookings after 2016, which could be a cause for concern. Understanding what went wrong after 2016 could help reverse this trend. Stakeholders could gather feedback from past guests and hold discussions with employees who were involved during that period to identify potential issues. Addressing these problems could lead to an increase in bookings and positively impact future growth.</a:t>
            </a:r>
          </a:p>
        </p:txBody>
      </p:sp>
      <p:pic>
        <p:nvPicPr>
          <p:cNvPr id="5" name="Picture 4"/>
          <p:cNvPicPr>
            <a:picLocks noChangeAspect="1"/>
          </p:cNvPicPr>
          <p:nvPr/>
        </p:nvPicPr>
        <p:blipFill>
          <a:blip r:embed="rId2"/>
          <a:stretch>
            <a:fillRect/>
          </a:stretch>
        </p:blipFill>
        <p:spPr>
          <a:xfrm>
            <a:off x="146664" y="2726086"/>
            <a:ext cx="6290630" cy="2553056"/>
          </a:xfrm>
          <a:prstGeom prst="rect">
            <a:avLst/>
          </a:prstGeom>
        </p:spPr>
      </p:pic>
    </p:spTree>
    <p:extLst>
      <p:ext uri="{BB962C8B-B14F-4D97-AF65-F5344CB8AC3E}">
        <p14:creationId xmlns:p14="http://schemas.microsoft.com/office/powerpoint/2010/main" val="25212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923330"/>
          </a:xfrm>
          <a:prstGeom prst="rect">
            <a:avLst/>
          </a:prstGeom>
          <a:noFill/>
        </p:spPr>
        <p:txBody>
          <a:bodyPr wrap="square" rtlCol="0">
            <a:spAutoFit/>
          </a:bodyPr>
          <a:lstStyle/>
          <a:p>
            <a:r>
              <a:rPr lang="en-US" b="1" i="1" dirty="0" smtClean="0"/>
              <a:t>The chart reveals that August and July are the busiest months compared to others, indicating a peak in hotel activity during this period.</a:t>
            </a:r>
            <a:endParaRPr lang="en-US" b="1" i="1" dirty="0"/>
          </a:p>
        </p:txBody>
      </p:sp>
      <p:sp>
        <p:nvSpPr>
          <p:cNvPr id="10" name="Rounded Rectangle 9"/>
          <p:cNvSpPr/>
          <p:nvPr/>
        </p:nvSpPr>
        <p:spPr>
          <a:xfrm>
            <a:off x="6649791" y="3171606"/>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3748790"/>
            <a:ext cx="4752305"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While there are no negative insights directly, this information can still provide significant value. Knowing that July and August are the busiest months allows the hotel to prepare in advance by ensuring adequate staffing, inventory, and resources to deliver the best possible experience to guests. Additionally, the hotel could launch promotional offers during these months to further capitalize on the increased demand, potentially boosting both bookings and revenue.</a:t>
            </a:r>
          </a:p>
        </p:txBody>
      </p:sp>
      <p:pic>
        <p:nvPicPr>
          <p:cNvPr id="3" name="Picture 2"/>
          <p:cNvPicPr>
            <a:picLocks noChangeAspect="1"/>
          </p:cNvPicPr>
          <p:nvPr/>
        </p:nvPicPr>
        <p:blipFill>
          <a:blip r:embed="rId2"/>
          <a:stretch>
            <a:fillRect/>
          </a:stretch>
        </p:blipFill>
        <p:spPr>
          <a:xfrm>
            <a:off x="167425" y="2419326"/>
            <a:ext cx="6269869" cy="3660244"/>
          </a:xfrm>
          <a:prstGeom prst="rect">
            <a:avLst/>
          </a:prstGeom>
        </p:spPr>
      </p:pic>
    </p:spTree>
    <p:extLst>
      <p:ext uri="{BB962C8B-B14F-4D97-AF65-F5344CB8AC3E}">
        <p14:creationId xmlns:p14="http://schemas.microsoft.com/office/powerpoint/2010/main" val="398081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923330"/>
          </a:xfrm>
          <a:prstGeom prst="rect">
            <a:avLst/>
          </a:prstGeom>
          <a:noFill/>
        </p:spPr>
        <p:txBody>
          <a:bodyPr wrap="square" rtlCol="0">
            <a:spAutoFit/>
          </a:bodyPr>
          <a:lstStyle/>
          <a:p>
            <a:r>
              <a:rPr lang="en-US" b="1" i="1" dirty="0" smtClean="0"/>
              <a:t>The chart reveals that most of the customers come’s from country PRT (Portugal) and less from NLD(</a:t>
            </a:r>
            <a:r>
              <a:rPr lang="en-US" b="1" i="1" dirty="0" err="1" smtClean="0"/>
              <a:t>Natherland</a:t>
            </a:r>
            <a:r>
              <a:rPr lang="en-US" b="1" i="1" dirty="0" smtClean="0"/>
              <a:t>).</a:t>
            </a:r>
            <a:endParaRPr lang="en-US" b="1" i="1" dirty="0"/>
          </a:p>
        </p:txBody>
      </p:sp>
      <p:sp>
        <p:nvSpPr>
          <p:cNvPr id="10" name="Rounded Rectangle 9"/>
          <p:cNvSpPr/>
          <p:nvPr/>
        </p:nvSpPr>
        <p:spPr>
          <a:xfrm>
            <a:off x="6649791" y="3313275"/>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3890459"/>
            <a:ext cx="4752305"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smtClean="0"/>
              <a:t>Stakeholders needs to do some countries based analysis and compare the business operations work in both the countries and focus more on countries with less customers, Run some discount offers, invest in marketing, </a:t>
            </a:r>
            <a:r>
              <a:rPr lang="en-US" b="1" i="1" dirty="0" err="1" smtClean="0"/>
              <a:t>etc</a:t>
            </a:r>
            <a:endParaRPr lang="en-US" b="1" i="1" dirty="0"/>
          </a:p>
        </p:txBody>
      </p:sp>
      <p:pic>
        <p:nvPicPr>
          <p:cNvPr id="3" name="Picture 2"/>
          <p:cNvPicPr>
            <a:picLocks noChangeAspect="1"/>
          </p:cNvPicPr>
          <p:nvPr/>
        </p:nvPicPr>
        <p:blipFill>
          <a:blip r:embed="rId2"/>
          <a:stretch>
            <a:fillRect/>
          </a:stretch>
        </p:blipFill>
        <p:spPr>
          <a:xfrm>
            <a:off x="119063" y="2125922"/>
            <a:ext cx="6318231" cy="3862754"/>
          </a:xfrm>
          <a:prstGeom prst="rect">
            <a:avLst/>
          </a:prstGeom>
        </p:spPr>
      </p:pic>
    </p:spTree>
    <p:extLst>
      <p:ext uri="{BB962C8B-B14F-4D97-AF65-F5344CB8AC3E}">
        <p14:creationId xmlns:p14="http://schemas.microsoft.com/office/powerpoint/2010/main" val="108877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6649791" y="1641105"/>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6437294" y="2125922"/>
            <a:ext cx="4752305" cy="1200329"/>
          </a:xfrm>
          <a:prstGeom prst="rect">
            <a:avLst/>
          </a:prstGeom>
          <a:noFill/>
        </p:spPr>
        <p:txBody>
          <a:bodyPr wrap="square" rtlCol="0">
            <a:spAutoFit/>
          </a:bodyPr>
          <a:lstStyle/>
          <a:p>
            <a:r>
              <a:rPr lang="en-US" b="1" i="1" dirty="0"/>
              <a:t>The chart reveals that TA/TO (Travel Agents/Tour Operators) is the most commonly used distribution channel by guests, accounting for the largest share of bookings.</a:t>
            </a:r>
            <a:endParaRPr lang="en-US" b="1" i="1" dirty="0"/>
          </a:p>
        </p:txBody>
      </p:sp>
      <p:sp>
        <p:nvSpPr>
          <p:cNvPr id="10" name="Rounded Rectangle 9"/>
          <p:cNvSpPr/>
          <p:nvPr/>
        </p:nvSpPr>
        <p:spPr>
          <a:xfrm>
            <a:off x="6649791" y="3467822"/>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6437295" y="4057886"/>
            <a:ext cx="4752305"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There is no immediate negative insight from this data. However, this insight can help the hotel strategically. By recognizing the dominance of the TA/TO channel, the hotel can focus on running promotional offers through other channels to diversify and increase bookings from alternative sources, ensuring a more balanced contribution from all distribution channels.</a:t>
            </a:r>
          </a:p>
        </p:txBody>
      </p:sp>
      <p:pic>
        <p:nvPicPr>
          <p:cNvPr id="5" name="Picture 4"/>
          <p:cNvPicPr>
            <a:picLocks noChangeAspect="1"/>
          </p:cNvPicPr>
          <p:nvPr/>
        </p:nvPicPr>
        <p:blipFill>
          <a:blip r:embed="rId2"/>
          <a:stretch>
            <a:fillRect/>
          </a:stretch>
        </p:blipFill>
        <p:spPr>
          <a:xfrm>
            <a:off x="171125" y="2463420"/>
            <a:ext cx="6111622" cy="2996699"/>
          </a:xfrm>
          <a:prstGeom prst="rect">
            <a:avLst/>
          </a:prstGeom>
        </p:spPr>
      </p:pic>
    </p:spTree>
    <p:extLst>
      <p:ext uri="{BB962C8B-B14F-4D97-AF65-F5344CB8AC3E}">
        <p14:creationId xmlns:p14="http://schemas.microsoft.com/office/powerpoint/2010/main" val="275794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3994" y="285235"/>
            <a:ext cx="10818253" cy="1118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1120" y="79173"/>
            <a:ext cx="9144000" cy="1118561"/>
          </a:xfrm>
        </p:spPr>
        <p:txBody>
          <a:bodyPr>
            <a:normAutofit/>
          </a:bodyPr>
          <a:lstStyle/>
          <a:p>
            <a:r>
              <a:rPr lang="en-US" sz="4400" b="1" dirty="0" smtClean="0">
                <a:solidFill>
                  <a:schemeClr val="bg1"/>
                </a:solidFill>
              </a:rPr>
              <a:t>Hotel Bookings Data Analysis</a:t>
            </a:r>
            <a:endParaRPr lang="en-US" sz="4400" b="1" dirty="0">
              <a:solidFill>
                <a:schemeClr val="bg1"/>
              </a:solidFill>
            </a:endParaRPr>
          </a:p>
        </p:txBody>
      </p:sp>
      <p:sp>
        <p:nvSpPr>
          <p:cNvPr id="7" name="Rounded Rectangle 6"/>
          <p:cNvSpPr/>
          <p:nvPr/>
        </p:nvSpPr>
        <p:spPr>
          <a:xfrm>
            <a:off x="7604971" y="1476779"/>
            <a:ext cx="3073758" cy="393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INSIGHTS</a:t>
            </a:r>
            <a:endParaRPr lang="en-US" sz="2800" dirty="0"/>
          </a:p>
        </p:txBody>
      </p:sp>
      <p:sp>
        <p:nvSpPr>
          <p:cNvPr id="8" name="Title 1"/>
          <p:cNvSpPr txBox="1">
            <a:spLocks/>
          </p:cNvSpPr>
          <p:nvPr/>
        </p:nvSpPr>
        <p:spPr>
          <a:xfrm>
            <a:off x="6825803" y="1712890"/>
            <a:ext cx="3464417" cy="60340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solidFill>
                <a:schemeClr val="bg1"/>
              </a:solidFill>
            </a:endParaRPr>
          </a:p>
        </p:txBody>
      </p:sp>
      <p:sp>
        <p:nvSpPr>
          <p:cNvPr id="9" name="TextBox 8"/>
          <p:cNvSpPr txBox="1"/>
          <p:nvPr/>
        </p:nvSpPr>
        <p:spPr>
          <a:xfrm>
            <a:off x="7119874" y="1865555"/>
            <a:ext cx="4752305" cy="923330"/>
          </a:xfrm>
          <a:prstGeom prst="rect">
            <a:avLst/>
          </a:prstGeom>
          <a:noFill/>
        </p:spPr>
        <p:txBody>
          <a:bodyPr wrap="square" rtlCol="0">
            <a:spAutoFit/>
          </a:bodyPr>
          <a:lstStyle/>
          <a:p>
            <a:r>
              <a:rPr lang="en-US" b="1" i="1" dirty="0" smtClean="0"/>
              <a:t>The chart reveals that the customers mostly prefer room type A and Room type B,C,H,L are not customer’s choice</a:t>
            </a:r>
            <a:endParaRPr lang="en-US" b="1" i="1" dirty="0"/>
          </a:p>
        </p:txBody>
      </p:sp>
      <p:sp>
        <p:nvSpPr>
          <p:cNvPr id="10" name="Rounded Rectangle 9"/>
          <p:cNvSpPr/>
          <p:nvPr/>
        </p:nvSpPr>
        <p:spPr>
          <a:xfrm>
            <a:off x="7358126" y="2775392"/>
            <a:ext cx="3567448" cy="478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RECOMMENDATIONS</a:t>
            </a:r>
            <a:endParaRPr lang="en-US" sz="2800" dirty="0"/>
          </a:p>
        </p:txBody>
      </p:sp>
      <p:sp>
        <p:nvSpPr>
          <p:cNvPr id="11" name="TextBox 8"/>
          <p:cNvSpPr txBox="1"/>
          <p:nvPr/>
        </p:nvSpPr>
        <p:spPr>
          <a:xfrm>
            <a:off x="7119874" y="3212008"/>
            <a:ext cx="4752305"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t>This insight presents an opportunity for a positive business impact. Given that Room Type A is the most popular, the hotel can consider increasing the number of Room Type A units to accommodate the high demand. This strategy could help maximize revenue and improve guest satisfaction by meeting their preferences more effectively</a:t>
            </a:r>
            <a:r>
              <a:rPr lang="en-US" b="1" i="1" dirty="0" smtClean="0"/>
              <a:t>. </a:t>
            </a:r>
            <a:r>
              <a:rPr lang="en-US" b="1" i="1" dirty="0" smtClean="0"/>
              <a:t>Business </a:t>
            </a:r>
            <a:r>
              <a:rPr lang="en-US" b="1" i="1" dirty="0"/>
              <a:t>Have to more focus on room type F, G, B, C, H, L. they have to pay attention on room management and inner operational activities.</a:t>
            </a:r>
          </a:p>
          <a:p>
            <a:r>
              <a:rPr lang="en-US" b="1" i="1" dirty="0"/>
              <a:t>They have to implement some discount offers on this rooms.</a:t>
            </a:r>
          </a:p>
        </p:txBody>
      </p:sp>
      <p:pic>
        <p:nvPicPr>
          <p:cNvPr id="3" name="Picture 2"/>
          <p:cNvPicPr>
            <a:picLocks noChangeAspect="1"/>
          </p:cNvPicPr>
          <p:nvPr/>
        </p:nvPicPr>
        <p:blipFill>
          <a:blip r:embed="rId2"/>
          <a:stretch>
            <a:fillRect/>
          </a:stretch>
        </p:blipFill>
        <p:spPr>
          <a:xfrm>
            <a:off x="155621" y="2063722"/>
            <a:ext cx="6813995" cy="3538588"/>
          </a:xfrm>
          <a:prstGeom prst="rect">
            <a:avLst/>
          </a:prstGeom>
        </p:spPr>
      </p:pic>
    </p:spTree>
    <p:extLst>
      <p:ext uri="{BB962C8B-B14F-4D97-AF65-F5344CB8AC3E}">
        <p14:creationId xmlns:p14="http://schemas.microsoft.com/office/powerpoint/2010/main" val="617541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1945</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lpstr>Hotel Bookings Data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 Data Analysis</dc:title>
  <dc:creator>Microsoft account</dc:creator>
  <cp:lastModifiedBy>Microsoft account</cp:lastModifiedBy>
  <cp:revision>22</cp:revision>
  <dcterms:created xsi:type="dcterms:W3CDTF">2024-09-13T04:52:14Z</dcterms:created>
  <dcterms:modified xsi:type="dcterms:W3CDTF">2024-09-14T04:18:47Z</dcterms:modified>
</cp:coreProperties>
</file>