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3"/>
  </p:notesMasterIdLst>
  <p:sldIdLst>
    <p:sldId id="256" r:id="rId4"/>
    <p:sldId id="319" r:id="rId5"/>
    <p:sldId id="301" r:id="rId6"/>
    <p:sldId id="309" r:id="rId7"/>
    <p:sldId id="261" r:id="rId8"/>
    <p:sldId id="303" r:id="rId9"/>
    <p:sldId id="306" r:id="rId10"/>
    <p:sldId id="321" r:id="rId11"/>
    <p:sldId id="322" r:id="rId12"/>
    <p:sldId id="324" r:id="rId13"/>
    <p:sldId id="307" r:id="rId14"/>
    <p:sldId id="312" r:id="rId15"/>
    <p:sldId id="325" r:id="rId16"/>
    <p:sldId id="327" r:id="rId17"/>
    <p:sldId id="328" r:id="rId18"/>
    <p:sldId id="329" r:id="rId19"/>
    <p:sldId id="330" r:id="rId20"/>
    <p:sldId id="331" r:id="rId21"/>
    <p:sldId id="262" r:id="rId2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FBB"/>
    <a:srgbClr val="9AD3E9"/>
    <a:srgbClr val="F8B2A3"/>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1" autoAdjust="0"/>
  </p:normalViewPr>
  <p:slideViewPr>
    <p:cSldViewPr>
      <p:cViewPr varScale="1">
        <p:scale>
          <a:sx n="108" d="100"/>
          <a:sy n="108" d="100"/>
        </p:scale>
        <p:origin x="730" y="72"/>
      </p:cViewPr>
      <p:guideLst>
        <p:guide orient="horz" pos="1847"/>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pPr/>
              <a:t>2020-10-18</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pPr/>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pPr/>
              <a:t>1</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1447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0251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8399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089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1920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7620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40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49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93193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en.wikipedia.org/wiki/Artificial_neural_network"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923928" y="2571750"/>
            <a:ext cx="5067672" cy="1219200"/>
          </a:xfrm>
        </p:spPr>
        <p:txBody>
          <a:bodyPr/>
          <a:lstStyle/>
          <a:p>
            <a:pPr lvl="0"/>
            <a:r>
              <a:rPr lang="en-US" altLang="ko-KR" sz="2400" dirty="0">
                <a:ea typeface="맑은 고딕" pitchFamily="50" charset="-127"/>
                <a:cs typeface="Times New Roman" pitchFamily="18" charset="0"/>
              </a:rPr>
              <a:t>TO DEVELOP AN EFFICIENT MODEL FOR SOCIAL RECOMMENDATION SYSTEM</a:t>
            </a:r>
            <a:endParaRPr lang="en-US" altLang="ko-KR" sz="2400" dirty="0">
              <a:cs typeface="Times New Roman" pitchFamily="18" charset="0"/>
            </a:endParaRPr>
          </a:p>
        </p:txBody>
      </p:sp>
      <p:sp>
        <p:nvSpPr>
          <p:cNvPr id="5" name="TextBox 4"/>
          <p:cNvSpPr txBox="1"/>
          <p:nvPr/>
        </p:nvSpPr>
        <p:spPr>
          <a:xfrm>
            <a:off x="7524328" y="144964"/>
            <a:ext cx="1440160" cy="338554"/>
          </a:xfrm>
          <a:prstGeom prst="rect">
            <a:avLst/>
          </a:prstGeom>
          <a:noFill/>
        </p:spPr>
        <p:txBody>
          <a:bodyPr wrap="square" rtlCol="0">
            <a:spAutoFit/>
          </a:bodyPr>
          <a:lstStyle/>
          <a:p>
            <a:pPr algn="ctr"/>
            <a:r>
              <a:rPr lang="en-US" altLang="ko-KR" sz="1600" dirty="0">
                <a:solidFill>
                  <a:schemeClr val="tx1">
                    <a:lumMod val="75000"/>
                    <a:lumOff val="25000"/>
                  </a:schemeClr>
                </a:solidFill>
                <a:cs typeface="Arial" pitchFamily="34" charset="0"/>
              </a:rPr>
              <a:t> </a:t>
            </a:r>
            <a:endParaRPr lang="ko-KR" altLang="en-US" sz="1600" dirty="0">
              <a:solidFill>
                <a:schemeClr val="tx1">
                  <a:lumMod val="75000"/>
                  <a:lumOff val="25000"/>
                </a:schemeClr>
              </a:solidFill>
              <a:cs typeface="Arial" pitchFamily="34" charset="0"/>
            </a:endParaRPr>
          </a:p>
        </p:txBody>
      </p:sp>
      <p:grpSp>
        <p:nvGrpSpPr>
          <p:cNvPr id="6" name="Group 5"/>
          <p:cNvGrpSpPr/>
          <p:nvPr/>
        </p:nvGrpSpPr>
        <p:grpSpPr>
          <a:xfrm>
            <a:off x="3657600" y="2495550"/>
            <a:ext cx="129393" cy="1440160"/>
            <a:chOff x="3424672" y="2643758"/>
            <a:chExt cx="283232" cy="1584176"/>
          </a:xfrm>
        </p:grpSpPr>
        <p:sp>
          <p:nvSpPr>
            <p:cNvPr id="7" name="Rectangle 6"/>
            <p:cNvSpPr/>
            <p:nvPr/>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1" name="Picture 10" descr="logo.png"/>
          <p:cNvPicPr>
            <a:picLocks noChangeAspect="1"/>
          </p:cNvPicPr>
          <p:nvPr/>
        </p:nvPicPr>
        <p:blipFill>
          <a:blip r:embed="rId3" cstate="print"/>
          <a:stretch>
            <a:fillRect/>
          </a:stretch>
        </p:blipFill>
        <p:spPr>
          <a:xfrm>
            <a:off x="6705600" y="209550"/>
            <a:ext cx="2099632" cy="1840230"/>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36A425-45D3-40A1-AAD2-D0704392968D}"/>
              </a:ext>
            </a:extLst>
          </p:cNvPr>
          <p:cNvSpPr txBox="1"/>
          <p:nvPr/>
        </p:nvSpPr>
        <p:spPr>
          <a:xfrm>
            <a:off x="1371600" y="514350"/>
            <a:ext cx="6629400" cy="369332"/>
          </a:xfrm>
          <a:prstGeom prst="rect">
            <a:avLst/>
          </a:prstGeom>
          <a:noFill/>
        </p:spPr>
        <p:txBody>
          <a:bodyPr wrap="square" rtlCol="0">
            <a:spAutoFit/>
          </a:bodyPr>
          <a:lstStyle/>
          <a:p>
            <a:pPr algn="ctr"/>
            <a:r>
              <a:rPr lang="en-US" dirty="0"/>
              <a:t>GMF MODEL – LOSS FOR DIFFERENT OPTIMISER</a:t>
            </a:r>
          </a:p>
        </p:txBody>
      </p:sp>
      <p:graphicFrame>
        <p:nvGraphicFramePr>
          <p:cNvPr id="3" name="Table 3">
            <a:extLst>
              <a:ext uri="{FF2B5EF4-FFF2-40B4-BE49-F238E27FC236}">
                <a16:creationId xmlns:a16="http://schemas.microsoft.com/office/drawing/2014/main" id="{C938AF3A-F6CF-445A-8B1C-016581885E66}"/>
              </a:ext>
            </a:extLst>
          </p:cNvPr>
          <p:cNvGraphicFramePr>
            <a:graphicFrameLocks noGrp="1"/>
          </p:cNvGraphicFramePr>
          <p:nvPr>
            <p:extLst>
              <p:ext uri="{D42A27DB-BD31-4B8C-83A1-F6EECF244321}">
                <p14:modId xmlns:p14="http://schemas.microsoft.com/office/powerpoint/2010/main" val="255346100"/>
              </p:ext>
            </p:extLst>
          </p:nvPr>
        </p:nvGraphicFramePr>
        <p:xfrm>
          <a:off x="4191000" y="1276351"/>
          <a:ext cx="4876800" cy="2721483"/>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292854438"/>
                    </a:ext>
                  </a:extLst>
                </a:gridCol>
                <a:gridCol w="812800">
                  <a:extLst>
                    <a:ext uri="{9D8B030D-6E8A-4147-A177-3AD203B41FA5}">
                      <a16:colId xmlns:a16="http://schemas.microsoft.com/office/drawing/2014/main" val="1778630970"/>
                    </a:ext>
                  </a:extLst>
                </a:gridCol>
                <a:gridCol w="812800">
                  <a:extLst>
                    <a:ext uri="{9D8B030D-6E8A-4147-A177-3AD203B41FA5}">
                      <a16:colId xmlns:a16="http://schemas.microsoft.com/office/drawing/2014/main" val="4114790003"/>
                    </a:ext>
                  </a:extLst>
                </a:gridCol>
                <a:gridCol w="812800">
                  <a:extLst>
                    <a:ext uri="{9D8B030D-6E8A-4147-A177-3AD203B41FA5}">
                      <a16:colId xmlns:a16="http://schemas.microsoft.com/office/drawing/2014/main" val="3783363414"/>
                    </a:ext>
                  </a:extLst>
                </a:gridCol>
                <a:gridCol w="812800">
                  <a:extLst>
                    <a:ext uri="{9D8B030D-6E8A-4147-A177-3AD203B41FA5}">
                      <a16:colId xmlns:a16="http://schemas.microsoft.com/office/drawing/2014/main" val="792742798"/>
                    </a:ext>
                  </a:extLst>
                </a:gridCol>
                <a:gridCol w="812800">
                  <a:extLst>
                    <a:ext uri="{9D8B030D-6E8A-4147-A177-3AD203B41FA5}">
                      <a16:colId xmlns:a16="http://schemas.microsoft.com/office/drawing/2014/main" val="794425486"/>
                    </a:ext>
                  </a:extLst>
                </a:gridCol>
              </a:tblGrid>
              <a:tr h="685764">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Optimizer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Loss at start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Loss at end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Mae at start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Mae at end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Time for each epoch(approx.)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9902270"/>
                  </a:ext>
                </a:extLst>
              </a:tr>
              <a:tr h="209554">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Adagrad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18.4499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18.4477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6s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6197680"/>
                  </a:ext>
                </a:extLst>
              </a:tr>
              <a:tr h="209554">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18.0541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0.3843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0.4550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155s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43664200"/>
                  </a:ext>
                </a:extLst>
              </a:tr>
              <a:tr h="209554">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RMSprop</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18.4485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11.6930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4.1623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3.0608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96s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4287728"/>
                  </a:ext>
                </a:extLst>
              </a:tr>
              <a:tr h="209554">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Adadelta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18.4498</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18.4496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7s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5670147"/>
                  </a:ext>
                </a:extLst>
              </a:tr>
              <a:tr h="209554">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Adamax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18.4499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18.3033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4.1446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57s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255989"/>
                  </a:ext>
                </a:extLst>
              </a:tr>
              <a:tr h="209554">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Nadam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18.4242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7.8622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4.1592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2.4254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146s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95675148"/>
                  </a:ext>
                </a:extLst>
              </a:tr>
              <a:tr h="209554">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Ftrl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18.4499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18.4499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7s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33098448"/>
                  </a:ext>
                </a:extLst>
              </a:tr>
              <a:tr h="209554">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SGD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18.4499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18.4423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6s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4423301"/>
                  </a:ext>
                </a:extLst>
              </a:tr>
            </a:tbl>
          </a:graphicData>
        </a:graphic>
      </p:graphicFrame>
      <p:sp>
        <p:nvSpPr>
          <p:cNvPr id="4" name="TextBox 3">
            <a:extLst>
              <a:ext uri="{FF2B5EF4-FFF2-40B4-BE49-F238E27FC236}">
                <a16:creationId xmlns:a16="http://schemas.microsoft.com/office/drawing/2014/main" id="{9363CB5D-FA21-4A7A-AD9E-A565BD7C07C6}"/>
              </a:ext>
            </a:extLst>
          </p:cNvPr>
          <p:cNvSpPr txBox="1"/>
          <p:nvPr/>
        </p:nvSpPr>
        <p:spPr>
          <a:xfrm>
            <a:off x="3352800" y="4034195"/>
            <a:ext cx="6248400" cy="307777"/>
          </a:xfrm>
          <a:prstGeom prst="rect">
            <a:avLst/>
          </a:prstGeom>
          <a:noFill/>
        </p:spPr>
        <p:txBody>
          <a:bodyPr wrap="square" rtlCol="0">
            <a:spAutoFit/>
          </a:bodyPr>
          <a:lstStyle/>
          <a:p>
            <a:pPr algn="ctr"/>
            <a:r>
              <a:rPr lang="en-US" sz="1400" dirty="0"/>
              <a:t>Table – Loss of all the optimizer with avg. time taken for each Epoch</a:t>
            </a:r>
          </a:p>
        </p:txBody>
      </p:sp>
      <p:sp>
        <p:nvSpPr>
          <p:cNvPr id="5" name="TextBox 4">
            <a:extLst>
              <a:ext uri="{FF2B5EF4-FFF2-40B4-BE49-F238E27FC236}">
                <a16:creationId xmlns:a16="http://schemas.microsoft.com/office/drawing/2014/main" id="{0E11FB14-31C2-4CC9-80DE-2F10D578C4D6}"/>
              </a:ext>
            </a:extLst>
          </p:cNvPr>
          <p:cNvSpPr txBox="1"/>
          <p:nvPr/>
        </p:nvSpPr>
        <p:spPr>
          <a:xfrm>
            <a:off x="800100" y="1934100"/>
            <a:ext cx="3124200" cy="873572"/>
          </a:xfrm>
          <a:prstGeom prst="rect">
            <a:avLst/>
          </a:prstGeom>
          <a:noFill/>
        </p:spPr>
        <p:txBody>
          <a:bodyPr wrap="square" rtlCol="0">
            <a:spAutoFit/>
          </a:bodyPr>
          <a:lstStyle/>
          <a:p>
            <a:pPr marL="0" marR="0" algn="just">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Latent Factors = 20</a:t>
            </a:r>
          </a:p>
          <a:p>
            <a:pPr marL="0" marR="0" algn="just">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Total number of epochs = 10</a:t>
            </a:r>
          </a:p>
        </p:txBody>
      </p:sp>
    </p:spTree>
    <p:extLst>
      <p:ext uri="{BB962C8B-B14F-4D97-AF65-F5344CB8AC3E}">
        <p14:creationId xmlns:p14="http://schemas.microsoft.com/office/powerpoint/2010/main" val="359205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85750"/>
            <a:ext cx="5867400" cy="461665"/>
          </a:xfrm>
          <a:prstGeom prst="rect">
            <a:avLst/>
          </a:prstGeom>
          <a:noFill/>
        </p:spPr>
        <p:txBody>
          <a:bodyPr wrap="square" rtlCol="0">
            <a:spAutoFit/>
          </a:bodyPr>
          <a:lstStyle/>
          <a:p>
            <a:pPr algn="ctr"/>
            <a:r>
              <a:rPr lang="en-US" sz="2400" dirty="0">
                <a:solidFill>
                  <a:schemeClr val="tx1">
                    <a:lumMod val="75000"/>
                    <a:lumOff val="25000"/>
                  </a:schemeClr>
                </a:solidFill>
              </a:rPr>
              <a:t>DEEP NEURAL NETWORK</a:t>
            </a:r>
          </a:p>
        </p:txBody>
      </p:sp>
      <p:sp>
        <p:nvSpPr>
          <p:cNvPr id="4" name="TextBox 3"/>
          <p:cNvSpPr txBox="1"/>
          <p:nvPr/>
        </p:nvSpPr>
        <p:spPr>
          <a:xfrm>
            <a:off x="1219200" y="742950"/>
            <a:ext cx="7162800" cy="1169551"/>
          </a:xfrm>
          <a:prstGeom prst="rect">
            <a:avLst/>
          </a:prstGeom>
          <a:noFill/>
        </p:spPr>
        <p:txBody>
          <a:bodyPr wrap="square" rtlCol="0">
            <a:spAutoFit/>
          </a:bodyPr>
          <a:lstStyle/>
          <a:p>
            <a:pPr>
              <a:buFont typeface="Arial" pitchFamily="34" charset="0"/>
              <a:buChar char="•"/>
            </a:pPr>
            <a:r>
              <a:rPr lang="en-US" sz="1400" dirty="0"/>
              <a:t>  </a:t>
            </a:r>
            <a:r>
              <a:rPr lang="en-US" sz="1400" dirty="0">
                <a:solidFill>
                  <a:schemeClr val="tx1">
                    <a:lumMod val="75000"/>
                    <a:lumOff val="25000"/>
                  </a:schemeClr>
                </a:solidFill>
              </a:rPr>
              <a:t>Artificial Neural Network was developed as simulating neurons or networks of neurons</a:t>
            </a:r>
          </a:p>
          <a:p>
            <a:pPr>
              <a:buFont typeface="Arial" pitchFamily="34" charset="0"/>
              <a:buChar char="•"/>
            </a:pPr>
            <a:r>
              <a:rPr lang="en-US" sz="1400" dirty="0">
                <a:solidFill>
                  <a:schemeClr val="tx1">
                    <a:lumMod val="75000"/>
                    <a:lumOff val="25000"/>
                  </a:schemeClr>
                </a:solidFill>
              </a:rPr>
              <a:t> </a:t>
            </a:r>
            <a:r>
              <a:rPr lang="en-US" sz="1400" b="0" i="0" dirty="0">
                <a:solidFill>
                  <a:srgbClr val="202122"/>
                </a:solidFill>
                <a:effectLst/>
                <a:latin typeface="Arial" panose="020B0604020202020204" pitchFamily="34" charset="0"/>
              </a:rPr>
              <a:t>A deep neural network (DNN) is an </a:t>
            </a:r>
            <a:r>
              <a:rPr lang="en-US" sz="1400" b="0" i="0" u="sng" dirty="0">
                <a:effectLst/>
                <a:latin typeface="Arial" panose="020B0604020202020204" pitchFamily="34" charset="0"/>
              </a:rPr>
              <a:t>Art</a:t>
            </a:r>
            <a:r>
              <a:rPr lang="en-US" sz="1400" b="0" i="0" strike="noStrike" dirty="0">
                <a:solidFill>
                  <a:srgbClr val="0B0080"/>
                </a:solidFill>
                <a:effectLst/>
                <a:latin typeface="Arial" panose="020B0604020202020204" pitchFamily="34" charset="0"/>
                <a:hlinkClick r:id="rId2" tooltip="Artificial neural network"/>
              </a:rPr>
              <a:t>ificial neural network</a:t>
            </a:r>
            <a:r>
              <a:rPr lang="en-US" sz="1400" b="0" i="0" dirty="0">
                <a:solidFill>
                  <a:srgbClr val="202122"/>
                </a:solidFill>
                <a:effectLst/>
                <a:latin typeface="Arial" panose="020B0604020202020204" pitchFamily="34" charset="0"/>
              </a:rPr>
              <a:t> (ANN) with multiple layers       between the input and output layers.</a:t>
            </a:r>
            <a:endParaRPr lang="en-US" sz="1400" dirty="0">
              <a:solidFill>
                <a:schemeClr val="tx1">
                  <a:lumMod val="75000"/>
                  <a:lumOff val="25000"/>
                </a:schemeClr>
              </a:solidFill>
            </a:endParaRPr>
          </a:p>
          <a:p>
            <a:pPr>
              <a:buFont typeface="Arial" pitchFamily="34" charset="0"/>
              <a:buChar char="•"/>
            </a:pPr>
            <a:r>
              <a:rPr lang="en-US" sz="1400" dirty="0">
                <a:solidFill>
                  <a:schemeClr val="tx1">
                    <a:lumMod val="75000"/>
                    <a:lumOff val="25000"/>
                  </a:schemeClr>
                </a:solidFill>
              </a:rPr>
              <a:t> The neuron takes input in the input layer, does some computations (in the hidden layers) and accordingly produces output through the output layer.</a:t>
            </a:r>
          </a:p>
        </p:txBody>
      </p:sp>
      <p:pic>
        <p:nvPicPr>
          <p:cNvPr id="5" name="Picture 4" descr="dnn.png"/>
          <p:cNvPicPr>
            <a:picLocks noChangeAspect="1"/>
          </p:cNvPicPr>
          <p:nvPr/>
        </p:nvPicPr>
        <p:blipFill>
          <a:blip r:embed="rId3"/>
          <a:stretch>
            <a:fillRect/>
          </a:stretch>
        </p:blipFill>
        <p:spPr>
          <a:xfrm>
            <a:off x="1752600" y="1885950"/>
            <a:ext cx="5619088" cy="2990850"/>
          </a:xfrm>
          <a:prstGeom prst="rect">
            <a:avLst/>
          </a:prstGeom>
        </p:spPr>
      </p:pic>
      <p:sp>
        <p:nvSpPr>
          <p:cNvPr id="6" name="TextBox 5"/>
          <p:cNvSpPr txBox="1"/>
          <p:nvPr/>
        </p:nvSpPr>
        <p:spPr>
          <a:xfrm>
            <a:off x="6324600" y="4781550"/>
            <a:ext cx="2514600" cy="246221"/>
          </a:xfrm>
          <a:prstGeom prst="rect">
            <a:avLst/>
          </a:prstGeom>
          <a:noFill/>
        </p:spPr>
        <p:txBody>
          <a:bodyPr wrap="square" rtlCol="0">
            <a:spAutoFit/>
          </a:bodyPr>
          <a:lstStyle/>
          <a:p>
            <a:r>
              <a:rPr lang="en-US" sz="1000" dirty="0">
                <a:solidFill>
                  <a:schemeClr val="tx1">
                    <a:lumMod val="85000"/>
                    <a:lumOff val="15000"/>
                  </a:schemeClr>
                </a:solidFill>
              </a:rPr>
              <a:t>Image courtesy: </a:t>
            </a:r>
            <a:r>
              <a:rPr lang="en-US" sz="1000" u="sng" dirty="0">
                <a:solidFill>
                  <a:schemeClr val="accent2">
                    <a:lumMod val="50000"/>
                  </a:schemeClr>
                </a:solidFill>
              </a:rPr>
              <a:t>towardsdatascience.com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3200" dirty="0"/>
              <a:t>MULTI-LAYER PERCEPTRON</a:t>
            </a:r>
          </a:p>
        </p:txBody>
      </p:sp>
      <p:sp>
        <p:nvSpPr>
          <p:cNvPr id="4" name="Text Placeholder 3"/>
          <p:cNvSpPr>
            <a:spLocks noGrp="1"/>
          </p:cNvSpPr>
          <p:nvPr>
            <p:ph type="body" sz="quarter" idx="11"/>
          </p:nvPr>
        </p:nvSpPr>
        <p:spPr>
          <a:xfrm>
            <a:off x="1333500" y="792138"/>
            <a:ext cx="6477000" cy="1872208"/>
          </a:xfrm>
        </p:spPr>
        <p:txBody>
          <a:bodyPr/>
          <a:lstStyle/>
          <a:p>
            <a:pPr algn="just"/>
            <a:endParaRPr lang="en-US" dirty="0"/>
          </a:p>
          <a:p>
            <a:pPr algn="just"/>
            <a:r>
              <a:rPr lang="en-US" dirty="0"/>
              <a:t>A multilayer</a:t>
            </a:r>
            <a:r>
              <a:rPr lang="en-US" b="1" dirty="0"/>
              <a:t> </a:t>
            </a:r>
            <a:r>
              <a:rPr lang="en-US" dirty="0"/>
              <a:t>perceptron (MLP) is a class of feed-forward artificial neural</a:t>
            </a:r>
            <a:r>
              <a:rPr lang="en-US" b="1" dirty="0"/>
              <a:t> </a:t>
            </a:r>
            <a:r>
              <a:rPr lang="en-US" dirty="0"/>
              <a:t>network.</a:t>
            </a:r>
          </a:p>
          <a:p>
            <a:pPr algn="just"/>
            <a:r>
              <a:rPr lang="en-US" dirty="0"/>
              <a:t>An MLP (or Artificial Neural Network - ANN) with a single hidden layer can </a:t>
            </a:r>
          </a:p>
          <a:p>
            <a:pPr algn="just"/>
            <a:r>
              <a:rPr lang="en-US" dirty="0"/>
              <a:t>be represented graphically as follows:</a:t>
            </a:r>
          </a:p>
        </p:txBody>
      </p:sp>
      <p:pic>
        <p:nvPicPr>
          <p:cNvPr id="1026" name="Picture 2" descr="_images/mlp.png"/>
          <p:cNvPicPr>
            <a:picLocks noGrp="1" noChangeAspect="1" noChangeArrowheads="1"/>
          </p:cNvPicPr>
          <p:nvPr>
            <p:ph type="pic" idx="13"/>
          </p:nvPr>
        </p:nvPicPr>
        <p:blipFill>
          <a:blip r:embed="rId2"/>
          <a:srcRect l="1944" r="1944"/>
          <a:stretch>
            <a:fillRect/>
          </a:stretch>
        </p:blipFill>
        <p:spPr bwMode="auto">
          <a:xfrm>
            <a:off x="2286000" y="2952750"/>
            <a:ext cx="3678299" cy="1676400"/>
          </a:xfrm>
          <a:prstGeom prst="rect">
            <a:avLst/>
          </a:prstGeom>
          <a:noFill/>
        </p:spPr>
      </p:pic>
      <p:sp>
        <p:nvSpPr>
          <p:cNvPr id="5" name="TextBox 4"/>
          <p:cNvSpPr txBox="1"/>
          <p:nvPr/>
        </p:nvSpPr>
        <p:spPr>
          <a:xfrm>
            <a:off x="6629400" y="4629150"/>
            <a:ext cx="2209800" cy="253916"/>
          </a:xfrm>
          <a:prstGeom prst="rect">
            <a:avLst/>
          </a:prstGeom>
          <a:noFill/>
        </p:spPr>
        <p:txBody>
          <a:bodyPr wrap="square" rtlCol="0">
            <a:spAutoFit/>
          </a:bodyPr>
          <a:lstStyle/>
          <a:p>
            <a:r>
              <a:rPr lang="en-US" sz="1050" dirty="0">
                <a:solidFill>
                  <a:schemeClr val="tx1">
                    <a:lumMod val="75000"/>
                    <a:lumOff val="25000"/>
                  </a:schemeClr>
                </a:solidFill>
              </a:rPr>
              <a:t>Image courtesy: </a:t>
            </a:r>
            <a:r>
              <a:rPr lang="en-US" sz="1050" u="sng" dirty="0">
                <a:solidFill>
                  <a:schemeClr val="tx2">
                    <a:lumMod val="75000"/>
                  </a:schemeClr>
                </a:solidFill>
              </a:rPr>
              <a:t>deeplearning.net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873B88-8936-428B-8247-28DD58085C5F}"/>
              </a:ext>
            </a:extLst>
          </p:cNvPr>
          <p:cNvSpPr txBox="1"/>
          <p:nvPr/>
        </p:nvSpPr>
        <p:spPr>
          <a:xfrm>
            <a:off x="1104900" y="171007"/>
            <a:ext cx="6934200" cy="369332"/>
          </a:xfrm>
          <a:prstGeom prst="rect">
            <a:avLst/>
          </a:prstGeom>
          <a:noFill/>
        </p:spPr>
        <p:txBody>
          <a:bodyPr wrap="square" rtlCol="0">
            <a:spAutoFit/>
          </a:bodyPr>
          <a:lstStyle/>
          <a:p>
            <a:pPr algn="ctr"/>
            <a:r>
              <a:rPr lang="en-US" dirty="0"/>
              <a:t>MLP MODEL </a:t>
            </a:r>
          </a:p>
        </p:txBody>
      </p:sp>
      <p:pic>
        <p:nvPicPr>
          <p:cNvPr id="4" name="Picture 3">
            <a:extLst>
              <a:ext uri="{FF2B5EF4-FFF2-40B4-BE49-F238E27FC236}">
                <a16:creationId xmlns:a16="http://schemas.microsoft.com/office/drawing/2014/main" id="{46BD012D-F99F-4149-8ED1-0E90D96AA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666750"/>
            <a:ext cx="3276600" cy="4343400"/>
          </a:xfrm>
          <a:prstGeom prst="rect">
            <a:avLst/>
          </a:prstGeom>
        </p:spPr>
      </p:pic>
    </p:spTree>
    <p:extLst>
      <p:ext uri="{BB962C8B-B14F-4D97-AF65-F5344CB8AC3E}">
        <p14:creationId xmlns:p14="http://schemas.microsoft.com/office/powerpoint/2010/main" val="230400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77F610-9905-4141-B9A5-7AEB0AD9A09F}"/>
              </a:ext>
            </a:extLst>
          </p:cNvPr>
          <p:cNvSpPr txBox="1"/>
          <p:nvPr/>
        </p:nvSpPr>
        <p:spPr>
          <a:xfrm>
            <a:off x="1143000" y="338185"/>
            <a:ext cx="7239000" cy="381000"/>
          </a:xfrm>
          <a:prstGeom prst="rect">
            <a:avLst/>
          </a:prstGeom>
          <a:noFill/>
        </p:spPr>
        <p:txBody>
          <a:bodyPr wrap="square" rtlCol="0">
            <a:spAutoFit/>
          </a:bodyPr>
          <a:lstStyle/>
          <a:p>
            <a:pPr algn="ctr"/>
            <a:r>
              <a:rPr lang="en-US" dirty="0"/>
              <a:t>MLP MODEL – VALUES FOR DIFFERENT OPTIMISER</a:t>
            </a:r>
          </a:p>
        </p:txBody>
      </p:sp>
      <p:graphicFrame>
        <p:nvGraphicFramePr>
          <p:cNvPr id="4" name="Table 4">
            <a:extLst>
              <a:ext uri="{FF2B5EF4-FFF2-40B4-BE49-F238E27FC236}">
                <a16:creationId xmlns:a16="http://schemas.microsoft.com/office/drawing/2014/main" id="{1A475A34-E7E8-4E34-AD26-F126D6352514}"/>
              </a:ext>
            </a:extLst>
          </p:cNvPr>
          <p:cNvGraphicFramePr>
            <a:graphicFrameLocks noGrp="1"/>
          </p:cNvGraphicFramePr>
          <p:nvPr>
            <p:extLst>
              <p:ext uri="{D42A27DB-BD31-4B8C-83A1-F6EECF244321}">
                <p14:modId xmlns:p14="http://schemas.microsoft.com/office/powerpoint/2010/main" val="2319697319"/>
              </p:ext>
            </p:extLst>
          </p:nvPr>
        </p:nvGraphicFramePr>
        <p:xfrm>
          <a:off x="3962400" y="1118524"/>
          <a:ext cx="5029200" cy="2906451"/>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1522712078"/>
                    </a:ext>
                  </a:extLst>
                </a:gridCol>
                <a:gridCol w="838200">
                  <a:extLst>
                    <a:ext uri="{9D8B030D-6E8A-4147-A177-3AD203B41FA5}">
                      <a16:colId xmlns:a16="http://schemas.microsoft.com/office/drawing/2014/main" val="3419720073"/>
                    </a:ext>
                  </a:extLst>
                </a:gridCol>
                <a:gridCol w="838200">
                  <a:extLst>
                    <a:ext uri="{9D8B030D-6E8A-4147-A177-3AD203B41FA5}">
                      <a16:colId xmlns:a16="http://schemas.microsoft.com/office/drawing/2014/main" val="2206688354"/>
                    </a:ext>
                  </a:extLst>
                </a:gridCol>
                <a:gridCol w="838200">
                  <a:extLst>
                    <a:ext uri="{9D8B030D-6E8A-4147-A177-3AD203B41FA5}">
                      <a16:colId xmlns:a16="http://schemas.microsoft.com/office/drawing/2014/main" val="2147174468"/>
                    </a:ext>
                  </a:extLst>
                </a:gridCol>
                <a:gridCol w="838200">
                  <a:extLst>
                    <a:ext uri="{9D8B030D-6E8A-4147-A177-3AD203B41FA5}">
                      <a16:colId xmlns:a16="http://schemas.microsoft.com/office/drawing/2014/main" val="2008710408"/>
                    </a:ext>
                  </a:extLst>
                </a:gridCol>
                <a:gridCol w="838200">
                  <a:extLst>
                    <a:ext uri="{9D8B030D-6E8A-4147-A177-3AD203B41FA5}">
                      <a16:colId xmlns:a16="http://schemas.microsoft.com/office/drawing/2014/main" val="1766282762"/>
                    </a:ext>
                  </a:extLst>
                </a:gridCol>
              </a:tblGrid>
              <a:tr h="626813">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Optimizer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Loss at start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Loss at end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Mae at start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Mae at end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Time for each epoch(approx.)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87366537"/>
                  </a:ext>
                </a:extLst>
              </a:tr>
              <a:tr h="264548">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Adagrad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237.6s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6249467"/>
                  </a:ext>
                </a:extLst>
              </a:tr>
              <a:tr h="264548">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244.5s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2878557"/>
                  </a:ext>
                </a:extLst>
              </a:tr>
              <a:tr h="264548">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RMSprop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358.3s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9325773"/>
                  </a:ext>
                </a:extLst>
              </a:tr>
              <a:tr h="264548">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Adadelta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258.9s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58822677"/>
                  </a:ext>
                </a:extLst>
              </a:tr>
              <a:tr h="264548">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Adamax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228.8s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9630610"/>
                  </a:ext>
                </a:extLst>
              </a:tr>
              <a:tr h="264548">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Nadam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406.7s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092520"/>
                  </a:ext>
                </a:extLst>
              </a:tr>
              <a:tr h="264548">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Ftrl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281.2s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97306891"/>
                  </a:ext>
                </a:extLst>
              </a:tr>
              <a:tr h="264548">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SGD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11.1252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218.7s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2562939"/>
                  </a:ext>
                </a:extLst>
              </a:tr>
            </a:tbl>
          </a:graphicData>
        </a:graphic>
      </p:graphicFrame>
      <p:sp>
        <p:nvSpPr>
          <p:cNvPr id="6" name="TextBox 5">
            <a:extLst>
              <a:ext uri="{FF2B5EF4-FFF2-40B4-BE49-F238E27FC236}">
                <a16:creationId xmlns:a16="http://schemas.microsoft.com/office/drawing/2014/main" id="{F14D318E-0BF0-4731-992A-0CD0BF91C0C4}"/>
              </a:ext>
            </a:extLst>
          </p:cNvPr>
          <p:cNvSpPr txBox="1"/>
          <p:nvPr/>
        </p:nvSpPr>
        <p:spPr>
          <a:xfrm>
            <a:off x="3657600" y="4162704"/>
            <a:ext cx="5486400" cy="738664"/>
          </a:xfrm>
          <a:prstGeom prst="rect">
            <a:avLst/>
          </a:prstGeom>
          <a:noFill/>
        </p:spPr>
        <p:txBody>
          <a:bodyPr wrap="square" rtlCol="0">
            <a:spAutoFit/>
          </a:bodyPr>
          <a:lstStyle/>
          <a:p>
            <a:r>
              <a:rPr lang="en-US" sz="1400" dirty="0"/>
              <a:t>Table – Loss of all the optimizer with avg. time taken for each Epoch</a:t>
            </a:r>
          </a:p>
          <a:p>
            <a:endParaRPr lang="en-US" sz="1400" dirty="0"/>
          </a:p>
        </p:txBody>
      </p:sp>
      <p:sp>
        <p:nvSpPr>
          <p:cNvPr id="8" name="TextBox 7">
            <a:extLst>
              <a:ext uri="{FF2B5EF4-FFF2-40B4-BE49-F238E27FC236}">
                <a16:creationId xmlns:a16="http://schemas.microsoft.com/office/drawing/2014/main" id="{365F785A-8C23-411A-90B9-0B2AE69973D1}"/>
              </a:ext>
            </a:extLst>
          </p:cNvPr>
          <p:cNvSpPr txBox="1"/>
          <p:nvPr/>
        </p:nvSpPr>
        <p:spPr>
          <a:xfrm>
            <a:off x="609600" y="1521269"/>
            <a:ext cx="3124200" cy="1839350"/>
          </a:xfrm>
          <a:prstGeom prst="rect">
            <a:avLst/>
          </a:prstGeom>
          <a:noFill/>
        </p:spPr>
        <p:txBody>
          <a:bodyPr wrap="square" rtlCol="0">
            <a:spAutoFit/>
          </a:bodyPr>
          <a:lstStyle/>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Latent Factors = 20</a:t>
            </a: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Total number of epochs = 10</a:t>
            </a: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Total number of layers in MLP = 6</a:t>
            </a: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Activation = </a:t>
            </a:r>
            <a:r>
              <a:rPr lang="en-US" sz="1100" dirty="0" err="1">
                <a:effectLst/>
                <a:latin typeface="Times New Roman" panose="02020603050405020304" pitchFamily="18" charset="0"/>
                <a:ea typeface="Times New Roman" panose="02020603050405020304" pitchFamily="18" charset="0"/>
              </a:rPr>
              <a:t>ReLU</a:t>
            </a:r>
            <a:r>
              <a:rPr lang="en-US" sz="1100" dirty="0">
                <a:effectLst/>
                <a:latin typeface="Times New Roman" panose="02020603050405020304" pitchFamily="18" charset="0"/>
                <a:ea typeface="Times New Roman" panose="02020603050405020304" pitchFamily="18" charset="0"/>
              </a:rPr>
              <a:t> (for the inner layers) and </a:t>
            </a:r>
            <a:r>
              <a:rPr lang="en-US" sz="1100" dirty="0" err="1">
                <a:effectLst/>
                <a:latin typeface="Times New Roman" panose="02020603050405020304" pitchFamily="18" charset="0"/>
                <a:ea typeface="Times New Roman" panose="02020603050405020304" pitchFamily="18" charset="0"/>
              </a:rPr>
              <a:t>Softmax</a:t>
            </a:r>
            <a:r>
              <a:rPr lang="en-US" sz="1100" dirty="0">
                <a:effectLst/>
                <a:latin typeface="Times New Roman" panose="02020603050405020304" pitchFamily="18" charset="0"/>
                <a:ea typeface="Times New Roman" panose="02020603050405020304" pitchFamily="18" charset="0"/>
              </a:rPr>
              <a:t> (for the final layer)</a:t>
            </a: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Kernel Initializer = </a:t>
            </a:r>
            <a:r>
              <a:rPr lang="en-US" sz="1100" dirty="0" err="1">
                <a:effectLst/>
                <a:latin typeface="Times New Roman" panose="02020603050405020304" pitchFamily="18" charset="0"/>
                <a:ea typeface="Times New Roman" panose="02020603050405020304" pitchFamily="18" charset="0"/>
              </a:rPr>
              <a:t>lecun_uniform</a:t>
            </a:r>
            <a:r>
              <a:rPr lang="en-US" sz="1100" dirty="0">
                <a:effectLst/>
                <a:latin typeface="Times New Roman" panose="02020603050405020304" pitchFamily="18" charset="0"/>
                <a:ea typeface="Times New Roman" panose="02020603050405020304" pitchFamily="18" charset="0"/>
              </a:rPr>
              <a:t> (for the final layer) and </a:t>
            </a:r>
            <a:r>
              <a:rPr lang="en-US" sz="1100" dirty="0" err="1">
                <a:effectLst/>
                <a:latin typeface="Times New Roman" panose="02020603050405020304" pitchFamily="18" charset="0"/>
                <a:ea typeface="Times New Roman" panose="02020603050405020304" pitchFamily="18" charset="0"/>
              </a:rPr>
              <a:t>he_uniform</a:t>
            </a:r>
            <a:r>
              <a:rPr lang="en-US" sz="1100" dirty="0">
                <a:effectLst/>
                <a:latin typeface="Times New Roman" panose="02020603050405020304" pitchFamily="18" charset="0"/>
                <a:ea typeface="Times New Roman" panose="02020603050405020304" pitchFamily="18" charset="0"/>
              </a:rPr>
              <a:t> (for the rest of the layers) </a:t>
            </a:r>
          </a:p>
        </p:txBody>
      </p:sp>
    </p:spTree>
    <p:extLst>
      <p:ext uri="{BB962C8B-B14F-4D97-AF65-F5344CB8AC3E}">
        <p14:creationId xmlns:p14="http://schemas.microsoft.com/office/powerpoint/2010/main" val="94499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4A2BF9-5609-44DB-A972-6BF383999A98}"/>
              </a:ext>
            </a:extLst>
          </p:cNvPr>
          <p:cNvSpPr txBox="1"/>
          <p:nvPr/>
        </p:nvSpPr>
        <p:spPr>
          <a:xfrm>
            <a:off x="914400" y="361950"/>
            <a:ext cx="7010400" cy="369332"/>
          </a:xfrm>
          <a:prstGeom prst="rect">
            <a:avLst/>
          </a:prstGeom>
          <a:noFill/>
        </p:spPr>
        <p:txBody>
          <a:bodyPr wrap="square" rtlCol="0">
            <a:spAutoFit/>
          </a:bodyPr>
          <a:lstStyle/>
          <a:p>
            <a:pPr algn="ctr"/>
            <a:r>
              <a:rPr lang="en-US" dirty="0"/>
              <a:t>Neural Matrix </a:t>
            </a:r>
            <a:r>
              <a:rPr lang="en-US" dirty="0" err="1"/>
              <a:t>Factorisation</a:t>
            </a:r>
            <a:endParaRPr lang="en-US" dirty="0"/>
          </a:p>
        </p:txBody>
      </p:sp>
      <p:sp>
        <p:nvSpPr>
          <p:cNvPr id="6" name="TextBox 5">
            <a:extLst>
              <a:ext uri="{FF2B5EF4-FFF2-40B4-BE49-F238E27FC236}">
                <a16:creationId xmlns:a16="http://schemas.microsoft.com/office/drawing/2014/main" id="{133D3092-C476-490F-A800-79E80BED4C95}"/>
              </a:ext>
            </a:extLst>
          </p:cNvPr>
          <p:cNvSpPr txBox="1"/>
          <p:nvPr/>
        </p:nvSpPr>
        <p:spPr>
          <a:xfrm>
            <a:off x="838200" y="1123950"/>
            <a:ext cx="7696200"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effectLst/>
                <a:latin typeface="Times New Roman" panose="02020603050405020304" pitchFamily="18" charset="0"/>
                <a:ea typeface="Times New Roman" panose="02020603050405020304" pitchFamily="18" charset="0"/>
              </a:rPr>
              <a:t>NeuMF</a:t>
            </a:r>
            <a:r>
              <a:rPr lang="en-US" sz="1600" dirty="0">
                <a:effectLst/>
                <a:latin typeface="Times New Roman" panose="02020603050405020304" pitchFamily="18" charset="0"/>
                <a:ea typeface="Times New Roman" panose="02020603050405020304" pitchFamily="18" charset="0"/>
              </a:rPr>
              <a:t> is a more preferred approach for implementing recommendation systems as it supports flexibility and non-linearity of neural networks, and aims at enhancing the model expressiveness.</a:t>
            </a:r>
          </a:p>
          <a:p>
            <a:pPr marL="285750" indent="-285750">
              <a:buFont typeface="Arial" panose="020B0604020202020204" pitchFamily="34" charset="0"/>
              <a:buChar char="•"/>
            </a:pPr>
            <a:r>
              <a:rPr lang="en-US" sz="1600" dirty="0" err="1">
                <a:effectLst/>
                <a:latin typeface="Times New Roman" panose="02020603050405020304" pitchFamily="18" charset="0"/>
                <a:ea typeface="Times New Roman" panose="02020603050405020304" pitchFamily="18" charset="0"/>
              </a:rPr>
              <a:t>NeuMF</a:t>
            </a:r>
            <a:r>
              <a:rPr lang="en-US" sz="1600" dirty="0">
                <a:effectLst/>
                <a:latin typeface="Times New Roman" panose="02020603050405020304" pitchFamily="18" charset="0"/>
                <a:ea typeface="Times New Roman" panose="02020603050405020304" pitchFamily="18" charset="0"/>
              </a:rPr>
              <a:t> concatenates two sub-networks </a:t>
            </a:r>
            <a:r>
              <a:rPr lang="en-US" sz="1600" dirty="0">
                <a:latin typeface="Times New Roman" panose="02020603050405020304" pitchFamily="18" charset="0"/>
                <a:ea typeface="Times New Roman" panose="02020603050405020304" pitchFamily="18" charset="0"/>
              </a:rPr>
              <a:t>that is</a:t>
            </a:r>
            <a:r>
              <a:rPr lang="en-US" sz="1600" dirty="0">
                <a:effectLst/>
                <a:latin typeface="Times New Roman" panose="02020603050405020304" pitchFamily="18" charset="0"/>
                <a:ea typeface="Times New Roman" panose="02020603050405020304" pitchFamily="18" charset="0"/>
              </a:rPr>
              <a:t> GMF and MLP</a:t>
            </a:r>
            <a:r>
              <a:rPr lang="en-US" sz="1600" dirty="0">
                <a:latin typeface="Times New Roman" panose="02020603050405020304" pitchFamily="18" charset="0"/>
                <a:ea typeface="Times New Roman" panose="02020603050405020304" pitchFamily="18" charset="0"/>
              </a:rPr>
              <a:t> thus increasing the accuracy</a:t>
            </a:r>
            <a:r>
              <a:rPr lang="en-US" sz="1600" dirty="0">
                <a:effectLst/>
                <a:latin typeface="Times New Roman" panose="02020603050405020304" pitchFamily="18" charset="0"/>
                <a:ea typeface="Times New Roman" panose="02020603050405020304" pitchFamily="18" charset="0"/>
              </a:rPr>
              <a:t> of the model</a:t>
            </a:r>
          </a:p>
          <a:p>
            <a:pPr marL="285750" indent="-285750">
              <a:buFont typeface="Arial" panose="020B0604020202020204" pitchFamily="34" charset="0"/>
              <a:buChar char="•"/>
            </a:pPr>
            <a:endParaRPr lang="en-US" dirty="0"/>
          </a:p>
        </p:txBody>
      </p:sp>
      <p:pic>
        <p:nvPicPr>
          <p:cNvPr id="1026" name="Picture 2" descr="NeuMF Architecture">
            <a:extLst>
              <a:ext uri="{FF2B5EF4-FFF2-40B4-BE49-F238E27FC236}">
                <a16:creationId xmlns:a16="http://schemas.microsoft.com/office/drawing/2014/main" id="{5368AF89-94FF-4516-94BE-EC66A1A488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2419350"/>
            <a:ext cx="4160838" cy="246671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708F231-A16F-4A0D-A719-8AC4BC9F4B63}"/>
              </a:ext>
            </a:extLst>
          </p:cNvPr>
          <p:cNvSpPr txBox="1"/>
          <p:nvPr/>
        </p:nvSpPr>
        <p:spPr>
          <a:xfrm>
            <a:off x="6629400" y="4476750"/>
            <a:ext cx="2286000" cy="530915"/>
          </a:xfrm>
          <a:prstGeom prst="rect">
            <a:avLst/>
          </a:prstGeom>
          <a:noFill/>
        </p:spPr>
        <p:txBody>
          <a:bodyPr wrap="square" rtlCol="0">
            <a:spAutoFit/>
          </a:bodyPr>
          <a:lstStyle/>
          <a:p>
            <a:r>
              <a:rPr lang="en-US" sz="1050" dirty="0">
                <a:solidFill>
                  <a:schemeClr val="tx1">
                    <a:lumMod val="75000"/>
                    <a:lumOff val="25000"/>
                  </a:schemeClr>
                </a:solidFill>
              </a:rPr>
              <a:t>Image courtesy : </a:t>
            </a:r>
            <a:r>
              <a:rPr lang="en-US" sz="1050" u="sng" dirty="0">
                <a:solidFill>
                  <a:schemeClr val="tx2">
                    <a:lumMod val="75000"/>
                  </a:schemeClr>
                </a:solidFill>
              </a:rPr>
              <a:t>caravanuden.com</a:t>
            </a:r>
          </a:p>
          <a:p>
            <a:endParaRPr lang="en-US" dirty="0"/>
          </a:p>
        </p:txBody>
      </p:sp>
    </p:spTree>
    <p:extLst>
      <p:ext uri="{BB962C8B-B14F-4D97-AF65-F5344CB8AC3E}">
        <p14:creationId xmlns:p14="http://schemas.microsoft.com/office/powerpoint/2010/main" val="3641462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786D1E-35E9-44C4-84EE-61FE26C601C5}"/>
              </a:ext>
            </a:extLst>
          </p:cNvPr>
          <p:cNvSpPr txBox="1"/>
          <p:nvPr/>
        </p:nvSpPr>
        <p:spPr>
          <a:xfrm>
            <a:off x="1447800" y="102782"/>
            <a:ext cx="7010400" cy="369332"/>
          </a:xfrm>
          <a:prstGeom prst="rect">
            <a:avLst/>
          </a:prstGeom>
          <a:noFill/>
        </p:spPr>
        <p:txBody>
          <a:bodyPr wrap="square" rtlCol="0">
            <a:spAutoFit/>
          </a:bodyPr>
          <a:lstStyle/>
          <a:p>
            <a:pPr algn="ctr"/>
            <a:r>
              <a:rPr lang="en-US" dirty="0" err="1"/>
              <a:t>NeuMF</a:t>
            </a:r>
            <a:r>
              <a:rPr lang="en-US" dirty="0"/>
              <a:t> Model and TRAINING vs EPOCH GRAPH</a:t>
            </a:r>
          </a:p>
        </p:txBody>
      </p:sp>
      <p:pic>
        <p:nvPicPr>
          <p:cNvPr id="3" name="Picture Placeholder 3" descr="model neuMF.png">
            <a:extLst>
              <a:ext uri="{FF2B5EF4-FFF2-40B4-BE49-F238E27FC236}">
                <a16:creationId xmlns:a16="http://schemas.microsoft.com/office/drawing/2014/main" id="{07A88D11-2C0E-48D4-A49D-01D4E7FFF1D6}"/>
              </a:ext>
            </a:extLst>
          </p:cNvPr>
          <p:cNvPicPr>
            <a:picLocks noChangeAspect="1"/>
          </p:cNvPicPr>
          <p:nvPr/>
        </p:nvPicPr>
        <p:blipFill>
          <a:blip r:embed="rId2"/>
          <a:stretch>
            <a:fillRect/>
          </a:stretch>
        </p:blipFill>
        <p:spPr>
          <a:xfrm>
            <a:off x="228600" y="498650"/>
            <a:ext cx="4800600" cy="4644850"/>
          </a:xfrm>
          <a:prstGeom prst="rect">
            <a:avLst/>
          </a:prstGeom>
        </p:spPr>
      </p:pic>
      <p:pic>
        <p:nvPicPr>
          <p:cNvPr id="4" name="Picture Placeholder 6" descr="line graph neuMF.jpeg">
            <a:extLst>
              <a:ext uri="{FF2B5EF4-FFF2-40B4-BE49-F238E27FC236}">
                <a16:creationId xmlns:a16="http://schemas.microsoft.com/office/drawing/2014/main" id="{0222372E-84F1-4CC9-A0AF-A77D178C0995}"/>
              </a:ext>
            </a:extLst>
          </p:cNvPr>
          <p:cNvPicPr>
            <a:picLocks noChangeAspect="1"/>
          </p:cNvPicPr>
          <p:nvPr/>
        </p:nvPicPr>
        <p:blipFill>
          <a:blip r:embed="rId3"/>
          <a:stretch>
            <a:fillRect/>
          </a:stretch>
        </p:blipFill>
        <p:spPr>
          <a:xfrm>
            <a:off x="4921102" y="1352550"/>
            <a:ext cx="3901440" cy="2600960"/>
          </a:xfrm>
          <a:prstGeom prst="rect">
            <a:avLst/>
          </a:prstGeom>
        </p:spPr>
      </p:pic>
      <p:sp>
        <p:nvSpPr>
          <p:cNvPr id="5" name="TextBox 4">
            <a:extLst>
              <a:ext uri="{FF2B5EF4-FFF2-40B4-BE49-F238E27FC236}">
                <a16:creationId xmlns:a16="http://schemas.microsoft.com/office/drawing/2014/main" id="{4F34DC40-E042-44DD-BDE2-8841DE8C8F5B}"/>
              </a:ext>
            </a:extLst>
          </p:cNvPr>
          <p:cNvSpPr txBox="1"/>
          <p:nvPr/>
        </p:nvSpPr>
        <p:spPr>
          <a:xfrm>
            <a:off x="5334000" y="4324350"/>
            <a:ext cx="3200400" cy="692497"/>
          </a:xfrm>
          <a:prstGeom prst="rect">
            <a:avLst/>
          </a:prstGeom>
          <a:noFill/>
        </p:spPr>
        <p:txBody>
          <a:bodyPr wrap="square" rtlCol="0">
            <a:spAutoFit/>
          </a:bodyPr>
          <a:lstStyle/>
          <a:p>
            <a:r>
              <a:rPr lang="en-US" sz="1050" dirty="0">
                <a:effectLst/>
                <a:latin typeface="Times New Roman" panose="02020603050405020304" pitchFamily="18" charset="0"/>
                <a:ea typeface="Times New Roman" panose="02020603050405020304" pitchFamily="18" charset="0"/>
              </a:rPr>
              <a:t>Training Error vs Epoch for ‘</a:t>
            </a:r>
            <a:r>
              <a:rPr lang="en-US" sz="1050" dirty="0" err="1">
                <a:latin typeface="Times New Roman" panose="02020603050405020304" pitchFamily="18" charset="0"/>
                <a:ea typeface="Times New Roman" panose="02020603050405020304" pitchFamily="18" charset="0"/>
              </a:rPr>
              <a:t>Na</a:t>
            </a:r>
            <a:r>
              <a:rPr lang="en-US" sz="1050" dirty="0" err="1">
                <a:effectLst/>
                <a:latin typeface="Times New Roman" panose="02020603050405020304" pitchFamily="18" charset="0"/>
                <a:ea typeface="Times New Roman" panose="02020603050405020304" pitchFamily="18" charset="0"/>
              </a:rPr>
              <a:t>dam</a:t>
            </a:r>
            <a:r>
              <a:rPr lang="en-US" sz="1050" dirty="0">
                <a:effectLst/>
                <a:latin typeface="Times New Roman" panose="02020603050405020304" pitchFamily="18" charset="0"/>
                <a:ea typeface="Times New Roman" panose="02020603050405020304" pitchFamily="18" charset="0"/>
              </a:rPr>
              <a:t>’ </a:t>
            </a:r>
            <a:r>
              <a:rPr lang="en-US" sz="1050" dirty="0" err="1">
                <a:effectLst/>
                <a:latin typeface="Times New Roman" panose="02020603050405020304" pitchFamily="18" charset="0"/>
                <a:ea typeface="Times New Roman" panose="02020603050405020304" pitchFamily="18" charset="0"/>
              </a:rPr>
              <a:t>optimiser</a:t>
            </a:r>
            <a:r>
              <a:rPr lang="en-US" sz="1050" dirty="0">
                <a:effectLst/>
                <a:latin typeface="Times New Roman" panose="02020603050405020304" pitchFamily="18" charset="0"/>
                <a:ea typeface="Times New Roman" panose="02020603050405020304" pitchFamily="18" charset="0"/>
              </a:rPr>
              <a:t> in the </a:t>
            </a:r>
            <a:r>
              <a:rPr lang="en-US" sz="1050" dirty="0" err="1">
                <a:effectLst/>
                <a:latin typeface="Times New Roman" panose="02020603050405020304" pitchFamily="18" charset="0"/>
                <a:ea typeface="Times New Roman" panose="02020603050405020304" pitchFamily="18" charset="0"/>
              </a:rPr>
              <a:t>NeuMF</a:t>
            </a:r>
            <a:r>
              <a:rPr lang="en-US" sz="1050" dirty="0">
                <a:effectLst/>
                <a:latin typeface="Times New Roman" panose="02020603050405020304" pitchFamily="18" charset="0"/>
                <a:ea typeface="Times New Roman" panose="02020603050405020304" pitchFamily="18" charset="0"/>
              </a:rPr>
              <a:t> model</a:t>
            </a:r>
          </a:p>
          <a:p>
            <a:endParaRPr lang="en-US" dirty="0"/>
          </a:p>
        </p:txBody>
      </p:sp>
    </p:spTree>
    <p:extLst>
      <p:ext uri="{BB962C8B-B14F-4D97-AF65-F5344CB8AC3E}">
        <p14:creationId xmlns:p14="http://schemas.microsoft.com/office/powerpoint/2010/main" val="537498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0930D3-E96B-4A05-9DC2-CF8C80A98552}"/>
              </a:ext>
            </a:extLst>
          </p:cNvPr>
          <p:cNvSpPr txBox="1"/>
          <p:nvPr/>
        </p:nvSpPr>
        <p:spPr>
          <a:xfrm>
            <a:off x="1600200" y="361950"/>
            <a:ext cx="6858000" cy="381000"/>
          </a:xfrm>
          <a:prstGeom prst="rect">
            <a:avLst/>
          </a:prstGeom>
          <a:noFill/>
        </p:spPr>
        <p:txBody>
          <a:bodyPr wrap="square" rtlCol="0">
            <a:spAutoFit/>
          </a:bodyPr>
          <a:lstStyle/>
          <a:p>
            <a:pPr algn="ctr"/>
            <a:r>
              <a:rPr lang="en-US" dirty="0" err="1"/>
              <a:t>NeuMF</a:t>
            </a:r>
            <a:r>
              <a:rPr lang="en-US" dirty="0"/>
              <a:t> MODEL – VALUES FOR DIFFERENT OPTIMISER</a:t>
            </a:r>
          </a:p>
        </p:txBody>
      </p:sp>
      <p:graphicFrame>
        <p:nvGraphicFramePr>
          <p:cNvPr id="3" name="Table 3">
            <a:extLst>
              <a:ext uri="{FF2B5EF4-FFF2-40B4-BE49-F238E27FC236}">
                <a16:creationId xmlns:a16="http://schemas.microsoft.com/office/drawing/2014/main" id="{83A3A689-DBCC-4B91-84B5-551D77D598E6}"/>
              </a:ext>
            </a:extLst>
          </p:cNvPr>
          <p:cNvGraphicFramePr>
            <a:graphicFrameLocks noGrp="1"/>
          </p:cNvGraphicFramePr>
          <p:nvPr>
            <p:extLst>
              <p:ext uri="{D42A27DB-BD31-4B8C-83A1-F6EECF244321}">
                <p14:modId xmlns:p14="http://schemas.microsoft.com/office/powerpoint/2010/main" val="1838840839"/>
              </p:ext>
            </p:extLst>
          </p:nvPr>
        </p:nvGraphicFramePr>
        <p:xfrm>
          <a:off x="3733800" y="1200151"/>
          <a:ext cx="5257800" cy="2779659"/>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3515067"/>
                    </a:ext>
                  </a:extLst>
                </a:gridCol>
                <a:gridCol w="876300">
                  <a:extLst>
                    <a:ext uri="{9D8B030D-6E8A-4147-A177-3AD203B41FA5}">
                      <a16:colId xmlns:a16="http://schemas.microsoft.com/office/drawing/2014/main" val="158900413"/>
                    </a:ext>
                  </a:extLst>
                </a:gridCol>
                <a:gridCol w="876300">
                  <a:extLst>
                    <a:ext uri="{9D8B030D-6E8A-4147-A177-3AD203B41FA5}">
                      <a16:colId xmlns:a16="http://schemas.microsoft.com/office/drawing/2014/main" val="3200703350"/>
                    </a:ext>
                  </a:extLst>
                </a:gridCol>
                <a:gridCol w="876300">
                  <a:extLst>
                    <a:ext uri="{9D8B030D-6E8A-4147-A177-3AD203B41FA5}">
                      <a16:colId xmlns:a16="http://schemas.microsoft.com/office/drawing/2014/main" val="1730215469"/>
                    </a:ext>
                  </a:extLst>
                </a:gridCol>
                <a:gridCol w="876300">
                  <a:extLst>
                    <a:ext uri="{9D8B030D-6E8A-4147-A177-3AD203B41FA5}">
                      <a16:colId xmlns:a16="http://schemas.microsoft.com/office/drawing/2014/main" val="406837253"/>
                    </a:ext>
                  </a:extLst>
                </a:gridCol>
                <a:gridCol w="876300">
                  <a:extLst>
                    <a:ext uri="{9D8B030D-6E8A-4147-A177-3AD203B41FA5}">
                      <a16:colId xmlns:a16="http://schemas.microsoft.com/office/drawing/2014/main" val="1582317303"/>
                    </a:ext>
                  </a:extLst>
                </a:gridCol>
              </a:tblGrid>
              <a:tr h="753610">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Optimizer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Loss at start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Loss at end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Mae at start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Mae at end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Time for each epoch(approx.)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4163192"/>
                  </a:ext>
                </a:extLst>
              </a:tr>
              <a:tr h="248699">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Adagrad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1.2364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1.1253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0.8528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0.8203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263.8s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8427834"/>
                  </a:ext>
                </a:extLst>
              </a:tr>
              <a:tr h="248699">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1.1589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0.0972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0.2371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456.2s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04218178"/>
                  </a:ext>
                </a:extLst>
              </a:tr>
              <a:tr h="248699">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RMSprop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1.1551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0.2127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0.2975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438.6s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7810601"/>
                  </a:ext>
                </a:extLst>
              </a:tr>
              <a:tr h="248699">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Adadelta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7.7832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1.1253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2.3172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0.8203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259.8s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30084712"/>
                  </a:ext>
                </a:extLst>
              </a:tr>
              <a:tr h="248699">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Adamax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1.1505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0.8543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0.8259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0.6916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278.8s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8339065"/>
                  </a:ext>
                </a:extLst>
              </a:tr>
              <a:tr h="248699">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Nadam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1.1562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0.0792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0.2006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475.1s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1108592"/>
                  </a:ext>
                </a:extLst>
              </a:tr>
              <a:tr h="248699">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Ftrl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1.4667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1.1244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0.9079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0.8203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278.7s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5345257"/>
                  </a:ext>
                </a:extLst>
              </a:tr>
              <a:tr h="248699">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SGD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1.1427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1.1286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0.8239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0.8202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193.7s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73702714"/>
                  </a:ext>
                </a:extLst>
              </a:tr>
            </a:tbl>
          </a:graphicData>
        </a:graphic>
      </p:graphicFrame>
      <p:sp>
        <p:nvSpPr>
          <p:cNvPr id="4" name="TextBox 3">
            <a:extLst>
              <a:ext uri="{FF2B5EF4-FFF2-40B4-BE49-F238E27FC236}">
                <a16:creationId xmlns:a16="http://schemas.microsoft.com/office/drawing/2014/main" id="{2D197C1C-C545-4DAA-B439-8A98BC7F204C}"/>
              </a:ext>
            </a:extLst>
          </p:cNvPr>
          <p:cNvSpPr txBox="1"/>
          <p:nvPr/>
        </p:nvSpPr>
        <p:spPr>
          <a:xfrm>
            <a:off x="3733800" y="4248150"/>
            <a:ext cx="5181600" cy="800219"/>
          </a:xfrm>
          <a:prstGeom prst="rect">
            <a:avLst/>
          </a:prstGeom>
          <a:noFill/>
        </p:spPr>
        <p:txBody>
          <a:bodyPr wrap="square" rtlCol="0">
            <a:spAutoFit/>
          </a:bodyPr>
          <a:lstStyle/>
          <a:p>
            <a:r>
              <a:rPr lang="en-US" sz="1400" dirty="0"/>
              <a:t>Table – Loss of all the optimizer with avg. time taken for each Epoch</a:t>
            </a:r>
          </a:p>
          <a:p>
            <a:endParaRPr lang="en-US" dirty="0"/>
          </a:p>
        </p:txBody>
      </p:sp>
      <p:sp>
        <p:nvSpPr>
          <p:cNvPr id="5" name="TextBox 4">
            <a:extLst>
              <a:ext uri="{FF2B5EF4-FFF2-40B4-BE49-F238E27FC236}">
                <a16:creationId xmlns:a16="http://schemas.microsoft.com/office/drawing/2014/main" id="{0D0B0AE0-B8EC-45DC-A267-9B682F5170A2}"/>
              </a:ext>
            </a:extLst>
          </p:cNvPr>
          <p:cNvSpPr txBox="1"/>
          <p:nvPr/>
        </p:nvSpPr>
        <p:spPr>
          <a:xfrm>
            <a:off x="533400" y="1885950"/>
            <a:ext cx="3048000" cy="1839350"/>
          </a:xfrm>
          <a:prstGeom prst="rect">
            <a:avLst/>
          </a:prstGeom>
          <a:noFill/>
        </p:spPr>
        <p:txBody>
          <a:bodyPr wrap="square" rtlCol="0">
            <a:spAutoFit/>
          </a:bodyPr>
          <a:lstStyle/>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Latent Factors = 20</a:t>
            </a: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Total number of epochs = 10</a:t>
            </a: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Total number of layers in MLP = 6</a:t>
            </a: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Activation = </a:t>
            </a:r>
            <a:r>
              <a:rPr lang="en-US" sz="1100" dirty="0" err="1">
                <a:effectLst/>
                <a:latin typeface="Times New Roman" panose="02020603050405020304" pitchFamily="18" charset="0"/>
                <a:ea typeface="Times New Roman" panose="02020603050405020304" pitchFamily="18" charset="0"/>
              </a:rPr>
              <a:t>ReLU</a:t>
            </a:r>
            <a:r>
              <a:rPr lang="en-US" sz="1100" dirty="0">
                <a:effectLst/>
                <a:latin typeface="Times New Roman" panose="02020603050405020304" pitchFamily="18" charset="0"/>
                <a:ea typeface="Times New Roman" panose="02020603050405020304" pitchFamily="18" charset="0"/>
              </a:rPr>
              <a:t> (for the inner layers) and </a:t>
            </a:r>
            <a:r>
              <a:rPr lang="en-US" sz="1100" dirty="0" err="1">
                <a:effectLst/>
                <a:latin typeface="Times New Roman" panose="02020603050405020304" pitchFamily="18" charset="0"/>
                <a:ea typeface="Times New Roman" panose="02020603050405020304" pitchFamily="18" charset="0"/>
              </a:rPr>
              <a:t>Softmax</a:t>
            </a:r>
            <a:r>
              <a:rPr lang="en-US" sz="1100" dirty="0">
                <a:effectLst/>
                <a:latin typeface="Times New Roman" panose="02020603050405020304" pitchFamily="18" charset="0"/>
                <a:ea typeface="Times New Roman" panose="02020603050405020304" pitchFamily="18" charset="0"/>
              </a:rPr>
              <a:t> (for the final layer)</a:t>
            </a: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Kernel Initializer = </a:t>
            </a:r>
            <a:r>
              <a:rPr lang="en-US" sz="1100" dirty="0" err="1">
                <a:effectLst/>
                <a:latin typeface="Times New Roman" panose="02020603050405020304" pitchFamily="18" charset="0"/>
                <a:ea typeface="Times New Roman" panose="02020603050405020304" pitchFamily="18" charset="0"/>
              </a:rPr>
              <a:t>lecun_uniform</a:t>
            </a:r>
            <a:r>
              <a:rPr lang="en-US" sz="1100" dirty="0">
                <a:effectLst/>
                <a:latin typeface="Times New Roman" panose="02020603050405020304" pitchFamily="18" charset="0"/>
                <a:ea typeface="Times New Roman" panose="02020603050405020304" pitchFamily="18" charset="0"/>
              </a:rPr>
              <a:t> (for the final layer) and </a:t>
            </a:r>
            <a:r>
              <a:rPr lang="en-US" sz="1100" dirty="0" err="1">
                <a:effectLst/>
                <a:latin typeface="Times New Roman" panose="02020603050405020304" pitchFamily="18" charset="0"/>
                <a:ea typeface="Times New Roman" panose="02020603050405020304" pitchFamily="18" charset="0"/>
              </a:rPr>
              <a:t>he_uniform</a:t>
            </a:r>
            <a:r>
              <a:rPr lang="en-US" sz="1100" dirty="0">
                <a:effectLst/>
                <a:latin typeface="Times New Roman" panose="02020603050405020304" pitchFamily="18" charset="0"/>
                <a:ea typeface="Times New Roman" panose="02020603050405020304" pitchFamily="18" charset="0"/>
              </a:rPr>
              <a:t> (for the rest of the layers)</a:t>
            </a:r>
          </a:p>
        </p:txBody>
      </p:sp>
    </p:spTree>
    <p:extLst>
      <p:ext uri="{BB962C8B-B14F-4D97-AF65-F5344CB8AC3E}">
        <p14:creationId xmlns:p14="http://schemas.microsoft.com/office/powerpoint/2010/main" val="3622642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5100A3-EA7A-4FD8-99D0-EBDB5A000F5D}"/>
              </a:ext>
            </a:extLst>
          </p:cNvPr>
          <p:cNvSpPr txBox="1"/>
          <p:nvPr/>
        </p:nvSpPr>
        <p:spPr>
          <a:xfrm>
            <a:off x="1143000" y="361950"/>
            <a:ext cx="7086600" cy="400110"/>
          </a:xfrm>
          <a:prstGeom prst="rect">
            <a:avLst/>
          </a:prstGeom>
          <a:noFill/>
        </p:spPr>
        <p:txBody>
          <a:bodyPr wrap="square" rtlCol="0">
            <a:spAutoFit/>
          </a:bodyPr>
          <a:lstStyle/>
          <a:p>
            <a:pPr algn="ctr"/>
            <a:r>
              <a:rPr lang="en-US" sz="2000" dirty="0"/>
              <a:t>Conclusion</a:t>
            </a:r>
          </a:p>
        </p:txBody>
      </p:sp>
      <p:sp>
        <p:nvSpPr>
          <p:cNvPr id="3" name="TextBox 2">
            <a:extLst>
              <a:ext uri="{FF2B5EF4-FFF2-40B4-BE49-F238E27FC236}">
                <a16:creationId xmlns:a16="http://schemas.microsoft.com/office/drawing/2014/main" id="{085291A7-D836-401C-9FA3-33FB1AD017DA}"/>
              </a:ext>
            </a:extLst>
          </p:cNvPr>
          <p:cNvSpPr txBox="1"/>
          <p:nvPr/>
        </p:nvSpPr>
        <p:spPr>
          <a:xfrm>
            <a:off x="1752600" y="1200150"/>
            <a:ext cx="6781800" cy="2262671"/>
          </a:xfrm>
          <a:prstGeom prst="rect">
            <a:avLst/>
          </a:prstGeom>
          <a:noFill/>
        </p:spPr>
        <p:txBody>
          <a:bodyPr wrap="square" rtlCol="0">
            <a:spAutoFit/>
          </a:bodyPr>
          <a:lstStyle/>
          <a:p>
            <a:pPr>
              <a:lnSpc>
                <a:spcPct val="150000"/>
              </a:lnSpc>
            </a:pPr>
            <a:r>
              <a:rPr lang="en-US" sz="1600" dirty="0"/>
              <a:t>Thus from the value of the losses from the three models we can infer that MLP or GMF alone is not that accurate or suitable model for the recommendation. Whereas when we used the amalgamation of the two models   that is the </a:t>
            </a:r>
            <a:r>
              <a:rPr lang="en-US" sz="1600" dirty="0" err="1"/>
              <a:t>NeuMF</a:t>
            </a:r>
            <a:r>
              <a:rPr lang="en-US" sz="1600" dirty="0"/>
              <a:t> model we saw that the loss(1.5200) seen is significantly lower than that of MLP(11.08) and GMF (7.08) when performed on the test set. </a:t>
            </a:r>
          </a:p>
        </p:txBody>
      </p:sp>
    </p:spTree>
    <p:extLst>
      <p:ext uri="{BB962C8B-B14F-4D97-AF65-F5344CB8AC3E}">
        <p14:creationId xmlns:p14="http://schemas.microsoft.com/office/powerpoint/2010/main" val="3742036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 </a:t>
            </a:r>
          </a:p>
        </p:txBody>
      </p:sp>
    </p:spTree>
    <p:extLst>
      <p:ext uri="{BB962C8B-B14F-4D97-AF65-F5344CB8AC3E}">
        <p14:creationId xmlns:p14="http://schemas.microsoft.com/office/powerpoint/2010/main" val="61455909"/>
      </p:ext>
    </p:extLst>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895350"/>
            <a:ext cx="4648200" cy="2862322"/>
          </a:xfrm>
          <a:prstGeom prst="rect">
            <a:avLst/>
          </a:prstGeom>
          <a:noFill/>
        </p:spPr>
        <p:txBody>
          <a:bodyPr wrap="square" rtlCol="0">
            <a:spAutoFit/>
          </a:bodyPr>
          <a:lstStyle/>
          <a:p>
            <a:pPr>
              <a:lnSpc>
                <a:spcPct val="150000"/>
              </a:lnSpc>
            </a:pPr>
            <a:r>
              <a:rPr lang="en-US" dirty="0">
                <a:solidFill>
                  <a:schemeClr val="tx1">
                    <a:lumMod val="75000"/>
                    <a:lumOff val="25000"/>
                  </a:schemeClr>
                </a:solidFill>
              </a:rPr>
              <a:t>Kanishka Sharma 		- 18266</a:t>
            </a:r>
          </a:p>
          <a:p>
            <a:pPr>
              <a:lnSpc>
                <a:spcPct val="150000"/>
              </a:lnSpc>
            </a:pPr>
            <a:r>
              <a:rPr lang="en-US" dirty="0">
                <a:solidFill>
                  <a:schemeClr val="tx1">
                    <a:lumMod val="75000"/>
                    <a:lumOff val="25000"/>
                  </a:schemeClr>
                </a:solidFill>
              </a:rPr>
              <a:t>Ruchika Bhattacharjee		-18330</a:t>
            </a:r>
          </a:p>
          <a:p>
            <a:pPr>
              <a:lnSpc>
                <a:spcPct val="150000"/>
              </a:lnSpc>
            </a:pPr>
            <a:r>
              <a:rPr lang="en-US" dirty="0">
                <a:solidFill>
                  <a:schemeClr val="tx1">
                    <a:lumMod val="75000"/>
                    <a:lumOff val="25000"/>
                  </a:schemeClr>
                </a:solidFill>
              </a:rPr>
              <a:t>Rahul Thapa         		- 18338</a:t>
            </a:r>
          </a:p>
          <a:p>
            <a:pPr>
              <a:lnSpc>
                <a:spcPct val="150000"/>
              </a:lnSpc>
            </a:pPr>
            <a:r>
              <a:rPr lang="en-US" dirty="0">
                <a:solidFill>
                  <a:schemeClr val="tx1">
                    <a:lumMod val="75000"/>
                    <a:lumOff val="25000"/>
                  </a:schemeClr>
                </a:solidFill>
              </a:rPr>
              <a:t>Ranveer Singh </a:t>
            </a:r>
            <a:r>
              <a:rPr lang="en-US" dirty="0" err="1">
                <a:solidFill>
                  <a:schemeClr val="tx1">
                    <a:lumMod val="75000"/>
                    <a:lumOff val="25000"/>
                  </a:schemeClr>
                </a:solidFill>
              </a:rPr>
              <a:t>Oshan</a:t>
            </a:r>
            <a:r>
              <a:rPr lang="en-US" dirty="0">
                <a:solidFill>
                  <a:schemeClr val="tx1">
                    <a:lumMod val="75000"/>
                    <a:lumOff val="25000"/>
                  </a:schemeClr>
                </a:solidFill>
              </a:rPr>
              <a:t>		-18363</a:t>
            </a:r>
          </a:p>
          <a:p>
            <a:pPr>
              <a:lnSpc>
                <a:spcPct val="150000"/>
              </a:lnSpc>
            </a:pPr>
            <a:r>
              <a:rPr lang="en-US" dirty="0">
                <a:solidFill>
                  <a:schemeClr val="tx1">
                    <a:lumMod val="75000"/>
                    <a:lumOff val="25000"/>
                  </a:schemeClr>
                </a:solidFill>
              </a:rPr>
              <a:t>                                  </a:t>
            </a:r>
          </a:p>
          <a:p>
            <a:pPr>
              <a:lnSpc>
                <a:spcPct val="150000"/>
              </a:lnSpc>
            </a:pPr>
            <a:endParaRPr lang="en-US" dirty="0">
              <a:solidFill>
                <a:schemeClr val="tx1">
                  <a:lumMod val="75000"/>
                  <a:lumOff val="25000"/>
                </a:schemeClr>
              </a:solidFill>
            </a:endParaRPr>
          </a:p>
          <a:p>
            <a:endParaRPr lang="en-US" dirty="0"/>
          </a:p>
        </p:txBody>
      </p:sp>
      <p:sp>
        <p:nvSpPr>
          <p:cNvPr id="6" name="TextBox 5"/>
          <p:cNvSpPr txBox="1"/>
          <p:nvPr/>
        </p:nvSpPr>
        <p:spPr>
          <a:xfrm>
            <a:off x="1371600" y="285751"/>
            <a:ext cx="5029200" cy="646331"/>
          </a:xfrm>
          <a:prstGeom prst="rect">
            <a:avLst/>
          </a:prstGeom>
          <a:noFill/>
        </p:spPr>
        <p:txBody>
          <a:bodyPr wrap="square" rtlCol="0">
            <a:spAutoFit/>
          </a:bodyPr>
          <a:lstStyle/>
          <a:p>
            <a:r>
              <a:rPr lang="en-US" i="1" u="sng" dirty="0">
                <a:solidFill>
                  <a:schemeClr val="tx1">
                    <a:lumMod val="75000"/>
                    <a:lumOff val="25000"/>
                  </a:schemeClr>
                </a:solidFill>
              </a:rPr>
              <a:t>THE PROJECT IS COMPLETED BY-</a:t>
            </a:r>
          </a:p>
          <a:p>
            <a:endParaRPr lang="en-US" dirty="0"/>
          </a:p>
        </p:txBody>
      </p:sp>
      <p:sp>
        <p:nvSpPr>
          <p:cNvPr id="7" name="TextBox 6"/>
          <p:cNvSpPr txBox="1"/>
          <p:nvPr/>
        </p:nvSpPr>
        <p:spPr>
          <a:xfrm>
            <a:off x="1295400" y="3409950"/>
            <a:ext cx="6019800" cy="1200329"/>
          </a:xfrm>
          <a:prstGeom prst="rect">
            <a:avLst/>
          </a:prstGeom>
          <a:noFill/>
        </p:spPr>
        <p:txBody>
          <a:bodyPr wrap="square" rtlCol="0">
            <a:spAutoFit/>
          </a:bodyPr>
          <a:lstStyle/>
          <a:p>
            <a:r>
              <a:rPr lang="en-US" i="1" u="sng" dirty="0">
                <a:solidFill>
                  <a:schemeClr val="tx1">
                    <a:lumMod val="85000"/>
                    <a:lumOff val="15000"/>
                  </a:schemeClr>
                </a:solidFill>
              </a:rPr>
              <a:t>UNDER THE GUIDANCE OF PSG FACULTIES-</a:t>
            </a:r>
          </a:p>
          <a:p>
            <a:endParaRPr lang="en-US" dirty="0">
              <a:solidFill>
                <a:schemeClr val="tx1">
                  <a:lumMod val="85000"/>
                  <a:lumOff val="15000"/>
                </a:schemeClr>
              </a:solidFill>
            </a:endParaRPr>
          </a:p>
          <a:p>
            <a:r>
              <a:rPr lang="en-US" dirty="0">
                <a:solidFill>
                  <a:schemeClr val="tx1">
                    <a:lumMod val="85000"/>
                    <a:lumOff val="15000"/>
                  </a:schemeClr>
                </a:solidFill>
              </a:rPr>
              <a:t>Dr. G </a:t>
            </a:r>
            <a:r>
              <a:rPr lang="en-US" dirty="0" err="1">
                <a:solidFill>
                  <a:schemeClr val="tx1">
                    <a:lumMod val="85000"/>
                    <a:lumOff val="15000"/>
                  </a:schemeClr>
                </a:solidFill>
              </a:rPr>
              <a:t>Sudha</a:t>
            </a:r>
            <a:r>
              <a:rPr lang="en-US" dirty="0">
                <a:solidFill>
                  <a:schemeClr val="tx1">
                    <a:lumMod val="85000"/>
                    <a:lumOff val="15000"/>
                  </a:schemeClr>
                </a:solidFill>
              </a:rPr>
              <a:t> </a:t>
            </a:r>
            <a:r>
              <a:rPr lang="en-US" dirty="0" err="1">
                <a:solidFill>
                  <a:schemeClr val="tx1">
                    <a:lumMod val="85000"/>
                    <a:lumOff val="15000"/>
                  </a:schemeClr>
                </a:solidFill>
              </a:rPr>
              <a:t>Sadasivam</a:t>
            </a:r>
            <a:r>
              <a:rPr lang="en-US" dirty="0">
                <a:solidFill>
                  <a:schemeClr val="tx1">
                    <a:lumMod val="85000"/>
                    <a:lumOff val="15000"/>
                  </a:schemeClr>
                </a:solidFill>
              </a:rPr>
              <a:t> </a:t>
            </a:r>
          </a:p>
          <a:p>
            <a:r>
              <a:rPr lang="en-US" dirty="0">
                <a:solidFill>
                  <a:schemeClr val="tx1">
                    <a:lumMod val="85000"/>
                    <a:lumOff val="15000"/>
                  </a:schemeClr>
                </a:solidFill>
              </a:rPr>
              <a:t>Ms. K </a:t>
            </a:r>
            <a:r>
              <a:rPr lang="en-US" dirty="0" err="1">
                <a:solidFill>
                  <a:schemeClr val="tx1">
                    <a:lumMod val="85000"/>
                    <a:lumOff val="15000"/>
                  </a:schemeClr>
                </a:solidFill>
              </a:rPr>
              <a:t>Vani</a:t>
            </a:r>
            <a:endParaRPr lang="en-US" dirty="0">
              <a:solidFill>
                <a:schemeClr val="tx1">
                  <a:lumMod val="85000"/>
                  <a:lumOff val="1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 y="98532"/>
            <a:ext cx="9144000" cy="576064"/>
          </a:xfrm>
        </p:spPr>
        <p:txBody>
          <a:bodyPr/>
          <a:lstStyle/>
          <a:p>
            <a:r>
              <a:rPr lang="en-US" sz="2800" dirty="0"/>
              <a:t>WHAT IS A RECOMMENDER SYSTEM?</a:t>
            </a:r>
          </a:p>
        </p:txBody>
      </p:sp>
      <p:sp>
        <p:nvSpPr>
          <p:cNvPr id="3" name="Text Placeholder 2"/>
          <p:cNvSpPr>
            <a:spLocks noGrp="1"/>
          </p:cNvSpPr>
          <p:nvPr>
            <p:ph type="body" sz="quarter" idx="11"/>
          </p:nvPr>
        </p:nvSpPr>
        <p:spPr>
          <a:xfrm>
            <a:off x="4572000" y="1014214"/>
            <a:ext cx="3733800" cy="3691136"/>
          </a:xfrm>
        </p:spPr>
        <p:txBody>
          <a:bodyPr/>
          <a:lstStyle/>
          <a:p>
            <a:pPr algn="l"/>
            <a:endParaRPr lang="en-US" dirty="0">
              <a:cs typeface="Times New Roman" pitchFamily="18" charset="0"/>
            </a:endParaRPr>
          </a:p>
          <a:p>
            <a:pPr algn="l">
              <a:buFont typeface="Arial" pitchFamily="34" charset="0"/>
              <a:buChar char="•"/>
            </a:pPr>
            <a:r>
              <a:rPr lang="en-US" dirty="0">
                <a:cs typeface="Times New Roman" pitchFamily="18" charset="0"/>
              </a:rPr>
              <a:t>    It recommends the user certain items based on the user’s taste.</a:t>
            </a:r>
          </a:p>
          <a:p>
            <a:pPr algn="l"/>
            <a:endParaRPr lang="en-US" dirty="0">
              <a:cs typeface="Times New Roman" pitchFamily="18" charset="0"/>
            </a:endParaRPr>
          </a:p>
          <a:p>
            <a:pPr marL="285750" indent="-285750" algn="l">
              <a:buFont typeface="Arial" panose="020B0604020202020204" pitchFamily="34" charset="0"/>
              <a:buChar char="•"/>
            </a:pPr>
            <a:r>
              <a:rPr lang="en-US" dirty="0">
                <a:cs typeface="Times New Roman" pitchFamily="18" charset="0"/>
              </a:rPr>
              <a:t> It is a system performing information       filtering to bring information items such   as movies, music, books, news, images,   tools to a user.</a:t>
            </a:r>
          </a:p>
          <a:p>
            <a:pPr algn="l">
              <a:buFont typeface="Arial" pitchFamily="34" charset="0"/>
              <a:buChar char="•"/>
            </a:pPr>
            <a:endParaRPr lang="en-US" sz="1400" dirty="0">
              <a:cs typeface="Times New Roman" pitchFamily="18" charset="0"/>
            </a:endParaRPr>
          </a:p>
          <a:p>
            <a:pPr marL="285750" indent="-285750" algn="l">
              <a:buFont typeface="Arial" panose="020B0604020202020204" pitchFamily="34" charset="0"/>
              <a:buChar char="•"/>
            </a:pPr>
            <a:r>
              <a:rPr lang="en-US" sz="1400" dirty="0">
                <a:cs typeface="Times New Roman" pitchFamily="18" charset="0"/>
              </a:rPr>
              <a:t>A recommendation system also display    items that users might not have thought   to search for their own</a:t>
            </a:r>
            <a:r>
              <a:rPr lang="en-US" sz="1400" dirty="0"/>
              <a:t>. </a:t>
            </a:r>
          </a:p>
          <a:p>
            <a:pPr algn="l"/>
            <a:endParaRPr lang="en-US" dirty="0"/>
          </a:p>
        </p:txBody>
      </p:sp>
      <p:pic>
        <p:nvPicPr>
          <p:cNvPr id="4" name="Picture Placeholder 4" descr="rs.jpeg">
            <a:extLst>
              <a:ext uri="{FF2B5EF4-FFF2-40B4-BE49-F238E27FC236}">
                <a16:creationId xmlns:a16="http://schemas.microsoft.com/office/drawing/2014/main" id="{74006B99-D949-4F29-A088-3EBC346B85BC}"/>
              </a:ext>
            </a:extLst>
          </p:cNvPr>
          <p:cNvPicPr>
            <a:picLocks noChangeAspect="1"/>
          </p:cNvPicPr>
          <p:nvPr/>
        </p:nvPicPr>
        <p:blipFill>
          <a:blip r:embed="rId2"/>
          <a:srcRect t="5614" b="5614"/>
          <a:stretch>
            <a:fillRect/>
          </a:stretch>
        </p:blipFill>
        <p:spPr>
          <a:xfrm>
            <a:off x="616688" y="2859782"/>
            <a:ext cx="3814976" cy="1997968"/>
          </a:xfrm>
          <a:prstGeom prst="rect">
            <a:avLst/>
          </a:prstGeom>
        </p:spPr>
      </p:pic>
      <p:pic>
        <p:nvPicPr>
          <p:cNvPr id="6" name="Picture 5" descr="steve-jobs-quote.jpg">
            <a:extLst>
              <a:ext uri="{FF2B5EF4-FFF2-40B4-BE49-F238E27FC236}">
                <a16:creationId xmlns:a16="http://schemas.microsoft.com/office/drawing/2014/main" id="{CF893BDB-B443-4821-AE99-E89D9B3D6FA4}"/>
              </a:ext>
            </a:extLst>
          </p:cNvPr>
          <p:cNvPicPr>
            <a:picLocks noChangeAspect="1"/>
          </p:cNvPicPr>
          <p:nvPr/>
        </p:nvPicPr>
        <p:blipFill>
          <a:blip r:embed="rId3"/>
          <a:stretch>
            <a:fillRect/>
          </a:stretch>
        </p:blipFill>
        <p:spPr>
          <a:xfrm>
            <a:off x="644784" y="777063"/>
            <a:ext cx="3781904" cy="1828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WHY DO WE NEED RECOMMENDER SYSTEMS?</a:t>
            </a:r>
          </a:p>
        </p:txBody>
      </p:sp>
      <p:sp>
        <p:nvSpPr>
          <p:cNvPr id="3" name="Text Placeholder 2"/>
          <p:cNvSpPr>
            <a:spLocks noGrp="1"/>
          </p:cNvSpPr>
          <p:nvPr>
            <p:ph type="body" sz="quarter" idx="11"/>
          </p:nvPr>
        </p:nvSpPr>
        <p:spPr>
          <a:xfrm>
            <a:off x="838200" y="699542"/>
            <a:ext cx="7391400" cy="1567408"/>
          </a:xfrm>
        </p:spPr>
        <p:txBody>
          <a:bodyPr anchor="t"/>
          <a:lstStyle/>
          <a:p>
            <a:endParaRPr lang="en-US" dirty="0"/>
          </a:p>
          <a:p>
            <a:endParaRPr lang="en-US" dirty="0"/>
          </a:p>
          <a:p>
            <a:pPr marL="342900" indent="-342900" algn="l"/>
            <a:r>
              <a:rPr lang="en-US" dirty="0"/>
              <a:t>1. 35% of sales at Amazon arise from recommended products.</a:t>
            </a:r>
          </a:p>
          <a:p>
            <a:pPr marL="342900" indent="-342900" algn="l"/>
            <a:r>
              <a:rPr lang="en-US" dirty="0"/>
              <a:t>2. 38% of click through rates on Google News are recommended links.</a:t>
            </a:r>
          </a:p>
          <a:p>
            <a:pPr marL="342900" indent="-342900" algn="l"/>
            <a:r>
              <a:rPr lang="en-US" dirty="0"/>
              <a:t>3. Almost 67% of movies watched on Netflix are recommended movies.</a:t>
            </a:r>
          </a:p>
        </p:txBody>
      </p:sp>
      <p:pic>
        <p:nvPicPr>
          <p:cNvPr id="4" name="Picture 3" descr="amazon.png"/>
          <p:cNvPicPr>
            <a:picLocks noChangeAspect="1"/>
          </p:cNvPicPr>
          <p:nvPr/>
        </p:nvPicPr>
        <p:blipFill>
          <a:blip r:embed="rId2"/>
          <a:stretch>
            <a:fillRect/>
          </a:stretch>
        </p:blipFill>
        <p:spPr>
          <a:xfrm>
            <a:off x="1295400" y="2800350"/>
            <a:ext cx="1668780" cy="1752600"/>
          </a:xfrm>
          <a:prstGeom prst="rect">
            <a:avLst/>
          </a:prstGeom>
        </p:spPr>
      </p:pic>
      <p:pic>
        <p:nvPicPr>
          <p:cNvPr id="5" name="Picture 4" descr="gnews.png"/>
          <p:cNvPicPr>
            <a:picLocks noChangeAspect="1"/>
          </p:cNvPicPr>
          <p:nvPr/>
        </p:nvPicPr>
        <p:blipFill>
          <a:blip r:embed="rId3"/>
          <a:stretch>
            <a:fillRect/>
          </a:stretch>
        </p:blipFill>
        <p:spPr>
          <a:xfrm>
            <a:off x="3581400" y="2647950"/>
            <a:ext cx="1714500" cy="1714500"/>
          </a:xfrm>
          <a:prstGeom prst="rect">
            <a:avLst/>
          </a:prstGeom>
        </p:spPr>
      </p:pic>
      <p:pic>
        <p:nvPicPr>
          <p:cNvPr id="6" name="Picture 5" descr="netflix.png"/>
          <p:cNvPicPr>
            <a:picLocks noChangeAspect="1"/>
          </p:cNvPicPr>
          <p:nvPr/>
        </p:nvPicPr>
        <p:blipFill>
          <a:blip r:embed="rId4"/>
          <a:stretch>
            <a:fillRect/>
          </a:stretch>
        </p:blipFill>
        <p:spPr>
          <a:xfrm>
            <a:off x="6019800" y="2647950"/>
            <a:ext cx="1714500" cy="1714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267494"/>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2800" dirty="0">
                <a:solidFill>
                  <a:schemeClr val="tx1">
                    <a:lumMod val="75000"/>
                    <a:lumOff val="25000"/>
                  </a:schemeClr>
                </a:solidFill>
                <a:cs typeface="Arial" pitchFamily="34" charset="0"/>
              </a:rPr>
              <a:t>APPROACH</a:t>
            </a:r>
          </a:p>
        </p:txBody>
      </p:sp>
      <p:grpSp>
        <p:nvGrpSpPr>
          <p:cNvPr id="4" name="Group 3"/>
          <p:cNvGrpSpPr/>
          <p:nvPr/>
        </p:nvGrpSpPr>
        <p:grpSpPr>
          <a:xfrm>
            <a:off x="1676400" y="895350"/>
            <a:ext cx="6400328" cy="685800"/>
            <a:chOff x="1303872" y="3187498"/>
            <a:chExt cx="6400328" cy="914399"/>
          </a:xfrm>
        </p:grpSpPr>
        <p:sp>
          <p:nvSpPr>
            <p:cNvPr id="5" name="Pentagon 4"/>
            <p:cNvSpPr/>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entagon 5"/>
            <p:cNvSpPr/>
            <p:nvPr/>
          </p:nvSpPr>
          <p:spPr>
            <a:xfrm>
              <a:off x="1633824" y="3284701"/>
              <a:ext cx="5914970" cy="720000"/>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Diamond 6"/>
            <p:cNvSpPr/>
            <p:nvPr/>
          </p:nvSpPr>
          <p:spPr>
            <a:xfrm>
              <a:off x="1303872" y="3187498"/>
              <a:ext cx="685800" cy="914399"/>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800" b="1" dirty="0"/>
                <a:t>1</a:t>
              </a:r>
              <a:endParaRPr lang="ko-KR" altLang="en-US" sz="2800" b="1" dirty="0"/>
            </a:p>
          </p:txBody>
        </p:sp>
      </p:grpSp>
      <p:sp>
        <p:nvSpPr>
          <p:cNvPr id="8" name="직사각형 39"/>
          <p:cNvSpPr/>
          <p:nvPr/>
        </p:nvSpPr>
        <p:spPr>
          <a:xfrm>
            <a:off x="2509438" y="1262927"/>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 </a:t>
            </a:r>
            <a:endParaRPr lang="ko-KR" altLang="en-US" sz="2800" dirty="0">
              <a:solidFill>
                <a:schemeClr val="bg1"/>
              </a:solidFill>
            </a:endParaRPr>
          </a:p>
        </p:txBody>
      </p:sp>
      <p:sp>
        <p:nvSpPr>
          <p:cNvPr id="11" name="TextBox 12"/>
          <p:cNvSpPr txBox="1"/>
          <p:nvPr/>
        </p:nvSpPr>
        <p:spPr bwMode="auto">
          <a:xfrm>
            <a:off x="2590800" y="1047750"/>
            <a:ext cx="3962400"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b="1" dirty="0">
                <a:solidFill>
                  <a:schemeClr val="tx1">
                    <a:lumMod val="75000"/>
                    <a:lumOff val="25000"/>
                  </a:schemeClr>
                </a:solidFill>
              </a:rPr>
              <a:t>Content Based Approach </a:t>
            </a:r>
          </a:p>
        </p:txBody>
      </p:sp>
      <p:grpSp>
        <p:nvGrpSpPr>
          <p:cNvPr id="16" name="Group 15"/>
          <p:cNvGrpSpPr/>
          <p:nvPr/>
        </p:nvGrpSpPr>
        <p:grpSpPr>
          <a:xfrm>
            <a:off x="1676400" y="2800350"/>
            <a:ext cx="6476528" cy="685800"/>
            <a:chOff x="1227672" y="3278940"/>
            <a:chExt cx="6476528" cy="822960"/>
          </a:xfrm>
        </p:grpSpPr>
        <p:sp>
          <p:nvSpPr>
            <p:cNvPr id="17" name="Pentagon 16"/>
            <p:cNvSpPr/>
            <p:nvPr/>
          </p:nvSpPr>
          <p:spPr>
            <a:xfrm>
              <a:off x="1633824" y="3347030"/>
              <a:ext cx="6070376" cy="7200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Pentagon 17"/>
            <p:cNvSpPr/>
            <p:nvPr/>
          </p:nvSpPr>
          <p:spPr>
            <a:xfrm>
              <a:off x="1633824" y="3284701"/>
              <a:ext cx="5914970" cy="720000"/>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Diamond 18"/>
            <p:cNvSpPr/>
            <p:nvPr/>
          </p:nvSpPr>
          <p:spPr>
            <a:xfrm>
              <a:off x="1227672" y="3278940"/>
              <a:ext cx="762000" cy="82296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800" b="1" dirty="0"/>
                <a:t>2</a:t>
              </a:r>
              <a:endParaRPr lang="ko-KR" altLang="en-US" sz="2800" b="1" dirty="0"/>
            </a:p>
          </p:txBody>
        </p:sp>
      </p:grpSp>
      <p:sp>
        <p:nvSpPr>
          <p:cNvPr id="24" name="직사각형 39"/>
          <p:cNvSpPr/>
          <p:nvPr/>
        </p:nvSpPr>
        <p:spPr>
          <a:xfrm>
            <a:off x="2509438" y="2187449"/>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 </a:t>
            </a:r>
            <a:endParaRPr lang="ko-KR" altLang="en-US" sz="2800" dirty="0">
              <a:solidFill>
                <a:schemeClr val="bg1"/>
              </a:solidFill>
            </a:endParaRPr>
          </a:p>
        </p:txBody>
      </p:sp>
      <p:sp>
        <p:nvSpPr>
          <p:cNvPr id="28" name="직사각형 39"/>
          <p:cNvSpPr/>
          <p:nvPr/>
        </p:nvSpPr>
        <p:spPr>
          <a:xfrm>
            <a:off x="2509438" y="3111971"/>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 </a:t>
            </a:r>
            <a:endParaRPr lang="ko-KR" altLang="en-US" sz="2800" dirty="0">
              <a:solidFill>
                <a:schemeClr val="bg1"/>
              </a:solidFill>
            </a:endParaRPr>
          </a:p>
        </p:txBody>
      </p:sp>
      <p:sp>
        <p:nvSpPr>
          <p:cNvPr id="32" name="직사각형 39"/>
          <p:cNvSpPr/>
          <p:nvPr/>
        </p:nvSpPr>
        <p:spPr>
          <a:xfrm>
            <a:off x="2133600" y="4036493"/>
            <a:ext cx="6477000"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4 </a:t>
            </a:r>
            <a:endParaRPr lang="ko-KR" altLang="en-US" sz="2800" dirty="0">
              <a:solidFill>
                <a:schemeClr val="bg1"/>
              </a:solidFill>
            </a:endParaRPr>
          </a:p>
        </p:txBody>
      </p:sp>
      <p:sp>
        <p:nvSpPr>
          <p:cNvPr id="36" name="TextBox 35"/>
          <p:cNvSpPr txBox="1"/>
          <p:nvPr/>
        </p:nvSpPr>
        <p:spPr>
          <a:xfrm>
            <a:off x="1828800" y="1733551"/>
            <a:ext cx="6248400" cy="1015663"/>
          </a:xfrm>
          <a:prstGeom prst="rect">
            <a:avLst/>
          </a:prstGeom>
          <a:noFill/>
        </p:spPr>
        <p:txBody>
          <a:bodyPr wrap="square" rtlCol="0">
            <a:spAutoFit/>
          </a:bodyPr>
          <a:lstStyle/>
          <a:p>
            <a:pPr>
              <a:lnSpc>
                <a:spcPct val="150000"/>
              </a:lnSpc>
              <a:buFont typeface="Arial" pitchFamily="34" charset="0"/>
              <a:buChar char="•"/>
            </a:pPr>
            <a:r>
              <a:rPr lang="en-US" sz="1400" dirty="0" err="1">
                <a:solidFill>
                  <a:schemeClr val="tx1">
                    <a:lumMod val="75000"/>
                    <a:lumOff val="25000"/>
                  </a:schemeClr>
                </a:solidFill>
              </a:rPr>
              <a:t>Analysing</a:t>
            </a:r>
            <a:r>
              <a:rPr lang="en-US" sz="1400" dirty="0">
                <a:solidFill>
                  <a:schemeClr val="tx1">
                    <a:lumMod val="75000"/>
                    <a:lumOff val="25000"/>
                  </a:schemeClr>
                </a:solidFill>
              </a:rPr>
              <a:t> the content of  the items being recommended</a:t>
            </a:r>
          </a:p>
          <a:p>
            <a:pPr>
              <a:lnSpc>
                <a:spcPct val="150000"/>
              </a:lnSpc>
              <a:buFont typeface="Arial" pitchFamily="34" charset="0"/>
              <a:buChar char="•"/>
            </a:pPr>
            <a:r>
              <a:rPr lang="en-US" sz="1400" dirty="0">
                <a:solidFill>
                  <a:schemeClr val="tx1">
                    <a:lumMod val="75000"/>
                    <a:lumOff val="25000"/>
                  </a:schemeClr>
                </a:solidFill>
              </a:rPr>
              <a:t> Each user is treated individually.</a:t>
            </a:r>
          </a:p>
          <a:p>
            <a:endParaRPr lang="en-US" dirty="0"/>
          </a:p>
        </p:txBody>
      </p:sp>
      <p:sp>
        <p:nvSpPr>
          <p:cNvPr id="37" name="Rectangle 36"/>
          <p:cNvSpPr/>
          <p:nvPr/>
        </p:nvSpPr>
        <p:spPr>
          <a:xfrm>
            <a:off x="2590800" y="2952750"/>
            <a:ext cx="4031873" cy="369332"/>
          </a:xfrm>
          <a:prstGeom prst="rect">
            <a:avLst/>
          </a:prstGeom>
        </p:spPr>
        <p:txBody>
          <a:bodyPr wrap="square">
            <a:spAutoFit/>
          </a:bodyPr>
          <a:lstStyle/>
          <a:p>
            <a:r>
              <a:rPr lang="en-US" b="1" dirty="0"/>
              <a:t> </a:t>
            </a:r>
            <a:r>
              <a:rPr lang="en-US" b="1" dirty="0">
                <a:solidFill>
                  <a:schemeClr val="tx1">
                    <a:lumMod val="75000"/>
                    <a:lumOff val="25000"/>
                  </a:schemeClr>
                </a:solidFill>
              </a:rPr>
              <a:t>Collaborative information filtering</a:t>
            </a:r>
            <a:endParaRPr lang="en-US" dirty="0">
              <a:solidFill>
                <a:schemeClr val="tx1">
                  <a:lumMod val="75000"/>
                  <a:lumOff val="25000"/>
                </a:schemeClr>
              </a:solidFill>
            </a:endParaRPr>
          </a:p>
        </p:txBody>
      </p:sp>
      <p:sp>
        <p:nvSpPr>
          <p:cNvPr id="38" name="TextBox 37"/>
          <p:cNvSpPr txBox="1"/>
          <p:nvPr/>
        </p:nvSpPr>
        <p:spPr>
          <a:xfrm>
            <a:off x="1905000" y="3638550"/>
            <a:ext cx="6553200" cy="1154162"/>
          </a:xfrm>
          <a:prstGeom prst="rect">
            <a:avLst/>
          </a:prstGeom>
          <a:noFill/>
        </p:spPr>
        <p:txBody>
          <a:bodyPr wrap="square" rtlCol="0">
            <a:spAutoFit/>
          </a:bodyPr>
          <a:lstStyle/>
          <a:p>
            <a:pPr>
              <a:lnSpc>
                <a:spcPct val="150000"/>
              </a:lnSpc>
              <a:buFont typeface="Arial" pitchFamily="34" charset="0"/>
              <a:buChar char="•"/>
            </a:pPr>
            <a:r>
              <a:rPr lang="en-US" dirty="0"/>
              <a:t> </a:t>
            </a:r>
            <a:r>
              <a:rPr lang="en-US" sz="1400" dirty="0">
                <a:solidFill>
                  <a:schemeClr val="tx1">
                    <a:lumMod val="75000"/>
                    <a:lumOff val="25000"/>
                  </a:schemeClr>
                </a:solidFill>
              </a:rPr>
              <a:t>Overcome the constraints of Content-based filtering.</a:t>
            </a:r>
          </a:p>
          <a:p>
            <a:pPr>
              <a:lnSpc>
                <a:spcPct val="150000"/>
              </a:lnSpc>
              <a:buFont typeface="Arial" pitchFamily="34" charset="0"/>
              <a:buChar char="•"/>
            </a:pPr>
            <a:r>
              <a:rPr lang="en-US" sz="1400" dirty="0">
                <a:solidFill>
                  <a:schemeClr val="tx1">
                    <a:lumMod val="75000"/>
                    <a:lumOff val="25000"/>
                  </a:schemeClr>
                </a:solidFill>
              </a:rPr>
              <a:t>  Based on collection of taste information from similar users.</a:t>
            </a:r>
          </a:p>
          <a:p>
            <a:pPr>
              <a:lnSpc>
                <a:spcPct val="150000"/>
              </a:lnSpc>
              <a:buFont typeface="Arial" pitchFamily="34" charset="0"/>
              <a:buChar char="•"/>
            </a:pPr>
            <a:r>
              <a:rPr lang="en-US" sz="1400" dirty="0">
                <a:solidFill>
                  <a:schemeClr val="tx1">
                    <a:lumMod val="75000"/>
                    <a:lumOff val="25000"/>
                  </a:schemeClr>
                </a:solidFill>
              </a:rPr>
              <a:t>  Predicts the unobserved preferences of an active user.</a:t>
            </a:r>
          </a:p>
        </p:txBody>
      </p:sp>
    </p:spTree>
    <p:extLst>
      <p:ext uri="{BB962C8B-B14F-4D97-AF65-F5344CB8AC3E}">
        <p14:creationId xmlns:p14="http://schemas.microsoft.com/office/powerpoint/2010/main" val="109505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550"/>
            <a:ext cx="9144000" cy="576064"/>
          </a:xfrm>
        </p:spPr>
        <p:txBody>
          <a:bodyPr/>
          <a:lstStyle/>
          <a:p>
            <a:r>
              <a:rPr lang="en-US" sz="2800" dirty="0"/>
              <a:t>METHOD USED</a:t>
            </a:r>
          </a:p>
        </p:txBody>
      </p:sp>
      <p:sp>
        <p:nvSpPr>
          <p:cNvPr id="3" name="Text Placeholder 2"/>
          <p:cNvSpPr>
            <a:spLocks noGrp="1"/>
          </p:cNvSpPr>
          <p:nvPr>
            <p:ph type="body" sz="quarter" idx="11"/>
          </p:nvPr>
        </p:nvSpPr>
        <p:spPr>
          <a:xfrm>
            <a:off x="609600" y="1352550"/>
            <a:ext cx="4648200" cy="2895600"/>
          </a:xfrm>
        </p:spPr>
        <p:txBody>
          <a:bodyPr/>
          <a:lstStyle/>
          <a:p>
            <a:pPr marL="342900" indent="-342900"/>
            <a:r>
              <a:rPr lang="en-US" b="1" dirty="0"/>
              <a:t> </a:t>
            </a:r>
          </a:p>
          <a:p>
            <a:pPr marL="342900" indent="-342900"/>
            <a:endParaRPr lang="en-US" b="1" dirty="0"/>
          </a:p>
          <a:p>
            <a:pPr marL="342900" indent="-342900" algn="l"/>
            <a:r>
              <a:rPr lang="en-US" sz="1600" dirty="0">
                <a:cs typeface="Times New Roman" pitchFamily="18" charset="0"/>
              </a:rPr>
              <a:t>It is the method by which a matrix is</a:t>
            </a:r>
          </a:p>
          <a:p>
            <a:pPr marL="342900" indent="-342900" algn="l"/>
            <a:r>
              <a:rPr lang="en-US" sz="1600" dirty="0">
                <a:cs typeface="Times New Roman" pitchFamily="18" charset="0"/>
              </a:rPr>
              <a:t> decomposed to its constituent elements which</a:t>
            </a:r>
          </a:p>
          <a:p>
            <a:pPr marL="342900" indent="-342900" algn="l"/>
            <a:r>
              <a:rPr lang="en-US" sz="1600" dirty="0">
                <a:cs typeface="Times New Roman" pitchFamily="18" charset="0"/>
              </a:rPr>
              <a:t> makes complex computational matrix </a:t>
            </a:r>
          </a:p>
          <a:p>
            <a:pPr marL="342900" indent="-342900" algn="l"/>
            <a:r>
              <a:rPr lang="en-US" sz="1600" dirty="0">
                <a:cs typeface="Times New Roman" pitchFamily="18" charset="0"/>
              </a:rPr>
              <a:t> problems easier.</a:t>
            </a:r>
          </a:p>
          <a:p>
            <a:pPr marL="342900" indent="-342900"/>
            <a:r>
              <a:rPr lang="en-US" dirty="0">
                <a:cs typeface="Times New Roman" pitchFamily="18" charset="0"/>
              </a:rPr>
              <a:t> </a:t>
            </a:r>
          </a:p>
          <a:p>
            <a:pPr marL="342900" indent="-342900" algn="l"/>
            <a:endParaRPr lang="en-US" dirty="0">
              <a:cs typeface="Times New Roman" pitchFamily="18" charset="0"/>
            </a:endParaRPr>
          </a:p>
          <a:p>
            <a:pPr algn="l"/>
            <a:endParaRPr lang="en-US" dirty="0">
              <a:cs typeface="Times New Roman" pitchFamily="18" charset="0"/>
            </a:endParaRPr>
          </a:p>
          <a:p>
            <a:pPr marL="342900" indent="-342900"/>
            <a:endParaRPr lang="en-US" b="1"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descr="maxresdefault.jpg"/>
          <p:cNvPicPr>
            <a:picLocks noChangeAspect="1"/>
          </p:cNvPicPr>
          <p:nvPr/>
        </p:nvPicPr>
        <p:blipFill>
          <a:blip r:embed="rId2"/>
          <a:stretch>
            <a:fillRect/>
          </a:stretch>
        </p:blipFill>
        <p:spPr>
          <a:xfrm>
            <a:off x="5334000" y="1047750"/>
            <a:ext cx="3810000" cy="2743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971550"/>
            <a:ext cx="7315200" cy="3785652"/>
          </a:xfrm>
          <a:prstGeom prst="rect">
            <a:avLst/>
          </a:prstGeom>
          <a:noFill/>
        </p:spPr>
        <p:txBody>
          <a:bodyPr wrap="square" rtlCol="0">
            <a:spAutoFit/>
          </a:bodyPr>
          <a:lstStyle/>
          <a:p>
            <a:pPr lvl="0"/>
            <a:endParaRPr lang="en-US" sz="1600" b="1" dirty="0">
              <a:solidFill>
                <a:schemeClr val="tx1">
                  <a:lumMod val="75000"/>
                  <a:lumOff val="25000"/>
                </a:schemeClr>
              </a:solidFill>
            </a:endParaRPr>
          </a:p>
          <a:p>
            <a:pPr lvl="0"/>
            <a:endParaRPr lang="en-US" sz="1600" b="1" dirty="0">
              <a:solidFill>
                <a:schemeClr val="tx1">
                  <a:lumMod val="75000"/>
                  <a:lumOff val="25000"/>
                </a:schemeClr>
              </a:solidFill>
            </a:endParaRPr>
          </a:p>
          <a:p>
            <a:pPr lvl="0"/>
            <a:r>
              <a:rPr lang="en-US" sz="1600" b="1" dirty="0">
                <a:solidFill>
                  <a:schemeClr val="tx1">
                    <a:lumMod val="75000"/>
                    <a:lumOff val="25000"/>
                  </a:schemeClr>
                </a:solidFill>
              </a:rPr>
              <a:t>1. Single Value Decomposition (SVD):</a:t>
            </a:r>
          </a:p>
          <a:p>
            <a:pPr lvl="0">
              <a:buFont typeface="Arial" pitchFamily="34" charset="0"/>
              <a:buChar char="•"/>
            </a:pPr>
            <a:r>
              <a:rPr lang="en-US" sz="1600" dirty="0">
                <a:solidFill>
                  <a:schemeClr val="tx1">
                    <a:lumMod val="75000"/>
                    <a:lumOff val="25000"/>
                  </a:schemeClr>
                </a:solidFill>
              </a:rPr>
              <a:t>   Used to decrease the dimensionality of the matrix.</a:t>
            </a:r>
          </a:p>
          <a:p>
            <a:pPr lvl="0"/>
            <a:endParaRPr lang="en-US" sz="1600" b="1" dirty="0">
              <a:solidFill>
                <a:schemeClr val="tx1">
                  <a:lumMod val="75000"/>
                  <a:lumOff val="25000"/>
                </a:schemeClr>
              </a:solidFill>
            </a:endParaRPr>
          </a:p>
          <a:p>
            <a:pPr lvl="0"/>
            <a:r>
              <a:rPr lang="en-US" sz="1600" b="1" dirty="0">
                <a:solidFill>
                  <a:schemeClr val="tx1">
                    <a:lumMod val="75000"/>
                    <a:lumOff val="25000"/>
                  </a:schemeClr>
                </a:solidFill>
              </a:rPr>
              <a:t>2. Alternating Least Square (ALS): </a:t>
            </a:r>
          </a:p>
          <a:p>
            <a:pPr>
              <a:buFont typeface="Arial" pitchFamily="34" charset="0"/>
              <a:buChar char="•"/>
            </a:pPr>
            <a:r>
              <a:rPr lang="en-US" sz="1600" dirty="0">
                <a:solidFill>
                  <a:schemeClr val="tx1">
                    <a:lumMod val="75000"/>
                    <a:lumOff val="25000"/>
                  </a:schemeClr>
                </a:solidFill>
              </a:rPr>
              <a:t>  It one of the iterative methods in order to find two matrices X and Y that best approximates the rating matrix R.</a:t>
            </a:r>
            <a:endParaRPr lang="en-US" sz="1600" b="1" dirty="0">
              <a:solidFill>
                <a:schemeClr val="tx1">
                  <a:lumMod val="75000"/>
                  <a:lumOff val="25000"/>
                </a:schemeClr>
              </a:solidFill>
            </a:endParaRPr>
          </a:p>
          <a:p>
            <a:pPr lvl="0"/>
            <a:endParaRPr lang="en-US" sz="1600" b="1" dirty="0">
              <a:solidFill>
                <a:schemeClr val="tx1">
                  <a:lumMod val="75000"/>
                  <a:lumOff val="25000"/>
                </a:schemeClr>
              </a:solidFill>
            </a:endParaRPr>
          </a:p>
          <a:p>
            <a:pPr lvl="0"/>
            <a:r>
              <a:rPr lang="en-US" sz="1600" b="1" dirty="0">
                <a:solidFill>
                  <a:schemeClr val="tx1">
                    <a:lumMod val="75000"/>
                    <a:lumOff val="25000"/>
                  </a:schemeClr>
                </a:solidFill>
              </a:rPr>
              <a:t>3. Weighted Alternating Least Square (WALS):</a:t>
            </a:r>
          </a:p>
          <a:p>
            <a:pPr>
              <a:buFont typeface="Arial" pitchFamily="34" charset="0"/>
              <a:buChar char="•"/>
            </a:pPr>
            <a:r>
              <a:rPr lang="en-US" sz="1600" dirty="0">
                <a:solidFill>
                  <a:schemeClr val="tx1">
                    <a:lumMod val="75000"/>
                    <a:lumOff val="25000"/>
                  </a:schemeClr>
                </a:solidFill>
              </a:rPr>
              <a:t>  Weights are introduced in the loss function which vary for the zero and the non-zero entries of the matrix.</a:t>
            </a:r>
          </a:p>
          <a:p>
            <a:pPr>
              <a:buFont typeface="Arial" pitchFamily="34" charset="0"/>
              <a:buChar char="•"/>
            </a:pPr>
            <a:endParaRPr lang="en-US" sz="1600" dirty="0">
              <a:solidFill>
                <a:schemeClr val="tx1">
                  <a:lumMod val="75000"/>
                  <a:lumOff val="25000"/>
                </a:schemeClr>
              </a:solidFill>
            </a:endParaRPr>
          </a:p>
          <a:p>
            <a:r>
              <a:rPr lang="en-US" sz="1600" b="1" dirty="0">
                <a:solidFill>
                  <a:schemeClr val="tx1">
                    <a:lumMod val="75000"/>
                    <a:lumOff val="25000"/>
                  </a:schemeClr>
                </a:solidFill>
              </a:rPr>
              <a:t>4. General Matrix Factorization (GMF).</a:t>
            </a:r>
          </a:p>
          <a:p>
            <a:r>
              <a:rPr lang="en-US" sz="1600" dirty="0">
                <a:solidFill>
                  <a:schemeClr val="tx1">
                    <a:lumMod val="75000"/>
                    <a:lumOff val="25000"/>
                  </a:schemeClr>
                </a:solidFill>
              </a:rPr>
              <a:t>   </a:t>
            </a:r>
          </a:p>
        </p:txBody>
      </p:sp>
      <p:sp>
        <p:nvSpPr>
          <p:cNvPr id="3" name="TextBox 2"/>
          <p:cNvSpPr txBox="1"/>
          <p:nvPr/>
        </p:nvSpPr>
        <p:spPr>
          <a:xfrm>
            <a:off x="1143000" y="514350"/>
            <a:ext cx="7162800" cy="381000"/>
          </a:xfrm>
          <a:prstGeom prst="rect">
            <a:avLst/>
          </a:prstGeom>
          <a:noFill/>
        </p:spPr>
        <p:txBody>
          <a:bodyPr wrap="square" rtlCol="0">
            <a:spAutoFit/>
          </a:bodyPr>
          <a:lstStyle/>
          <a:p>
            <a:pPr algn="ctr"/>
            <a:r>
              <a:rPr lang="en-US" dirty="0">
                <a:solidFill>
                  <a:schemeClr val="tx1">
                    <a:lumMod val="75000"/>
                    <a:lumOff val="25000"/>
                  </a:schemeClr>
                </a:solidFill>
              </a:rPr>
              <a:t>ALGORITHM USED FOR MATRIX FACTORIZATION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14350"/>
            <a:ext cx="9144000" cy="523220"/>
          </a:xfrm>
          <a:prstGeom prst="rect">
            <a:avLst/>
          </a:prstGeom>
          <a:noFill/>
        </p:spPr>
        <p:txBody>
          <a:bodyPr wrap="square" rtlCol="0">
            <a:spAutoFit/>
          </a:bodyPr>
          <a:lstStyle/>
          <a:p>
            <a:pPr algn="ctr"/>
            <a:r>
              <a:rPr lang="en-US" sz="2800" dirty="0">
                <a:solidFill>
                  <a:schemeClr val="tx1">
                    <a:lumMod val="75000"/>
                    <a:lumOff val="25000"/>
                  </a:schemeClr>
                </a:solidFill>
              </a:rPr>
              <a:t>Normalized Discounted Cumulative Gain (NDCG)</a:t>
            </a:r>
          </a:p>
        </p:txBody>
      </p:sp>
      <p:sp>
        <p:nvSpPr>
          <p:cNvPr id="3" name="TextBox 2"/>
          <p:cNvSpPr txBox="1"/>
          <p:nvPr/>
        </p:nvSpPr>
        <p:spPr>
          <a:xfrm>
            <a:off x="990600" y="1504950"/>
            <a:ext cx="7696200" cy="2862322"/>
          </a:xfrm>
          <a:prstGeom prst="rect">
            <a:avLst/>
          </a:prstGeom>
          <a:noFill/>
        </p:spPr>
        <p:txBody>
          <a:bodyPr wrap="square" rtlCol="0">
            <a:spAutoFit/>
          </a:bodyPr>
          <a:lstStyle/>
          <a:p>
            <a:pPr>
              <a:buFont typeface="Arial" pitchFamily="34" charset="0"/>
              <a:buChar char="•"/>
            </a:pPr>
            <a:r>
              <a:rPr lang="en-US" dirty="0"/>
              <a:t>  </a:t>
            </a:r>
            <a:r>
              <a:rPr lang="en-US" dirty="0">
                <a:solidFill>
                  <a:schemeClr val="tx1">
                    <a:lumMod val="75000"/>
                    <a:lumOff val="25000"/>
                  </a:schemeClr>
                </a:solidFill>
              </a:rPr>
              <a:t>Method for measuring the quality of a set of search results. </a:t>
            </a:r>
          </a:p>
          <a:p>
            <a:pPr>
              <a:buFont typeface="Arial" pitchFamily="34" charset="0"/>
              <a:buChar char="•"/>
            </a:pPr>
            <a:endParaRPr lang="en-US" dirty="0">
              <a:solidFill>
                <a:schemeClr val="tx1">
                  <a:lumMod val="75000"/>
                  <a:lumOff val="25000"/>
                </a:schemeClr>
              </a:solidFill>
            </a:endParaRPr>
          </a:p>
          <a:p>
            <a:pPr>
              <a:buFont typeface="Arial" pitchFamily="34" charset="0"/>
              <a:buChar char="•"/>
            </a:pPr>
            <a:r>
              <a:rPr lang="en-US" dirty="0">
                <a:solidFill>
                  <a:schemeClr val="tx1">
                    <a:lumMod val="75000"/>
                    <a:lumOff val="25000"/>
                  </a:schemeClr>
                </a:solidFill>
              </a:rPr>
              <a:t>  It measures how the product is ranked on the basis of its relevance.</a:t>
            </a:r>
          </a:p>
          <a:p>
            <a:pPr>
              <a:buFont typeface="Arial" pitchFamily="34" charset="0"/>
              <a:buChar char="•"/>
            </a:pPr>
            <a:endParaRPr lang="en-US" dirty="0">
              <a:solidFill>
                <a:schemeClr val="tx1">
                  <a:lumMod val="75000"/>
                  <a:lumOff val="25000"/>
                </a:schemeClr>
              </a:solidFill>
            </a:endParaRPr>
          </a:p>
          <a:p>
            <a:pPr>
              <a:buFont typeface="Arial" pitchFamily="34" charset="0"/>
              <a:buChar char="•"/>
            </a:pPr>
            <a:r>
              <a:rPr lang="en-US" dirty="0">
                <a:solidFill>
                  <a:schemeClr val="tx1">
                    <a:lumMod val="75000"/>
                    <a:lumOff val="25000"/>
                  </a:schemeClr>
                </a:solidFill>
              </a:rPr>
              <a:t>  The NDCG value is calculated by calculating values of Cumulative Gain </a:t>
            </a:r>
          </a:p>
          <a:p>
            <a:r>
              <a:rPr lang="en-US" dirty="0">
                <a:solidFill>
                  <a:schemeClr val="tx1">
                    <a:lumMod val="75000"/>
                    <a:lumOff val="25000"/>
                  </a:schemeClr>
                </a:solidFill>
              </a:rPr>
              <a:t>   (CG) and Discounted Cumulative Gain (DCG). </a:t>
            </a:r>
          </a:p>
          <a:p>
            <a:endParaRPr lang="en-US" dirty="0">
              <a:solidFill>
                <a:schemeClr val="tx1">
                  <a:lumMod val="75000"/>
                  <a:lumOff val="25000"/>
                </a:schemeClr>
              </a:solidFill>
            </a:endParaRPr>
          </a:p>
          <a:p>
            <a:pPr>
              <a:buFont typeface="Arial" pitchFamily="34" charset="0"/>
              <a:buChar char="•"/>
            </a:pPr>
            <a:r>
              <a:rPr lang="en-US" dirty="0">
                <a:solidFill>
                  <a:schemeClr val="tx1">
                    <a:lumMod val="75000"/>
                    <a:lumOff val="25000"/>
                  </a:schemeClr>
                </a:solidFill>
              </a:rPr>
              <a:t>  Lastly Normalization of DCG is done to have a proper upper and lower     </a:t>
            </a:r>
          </a:p>
          <a:p>
            <a:r>
              <a:rPr lang="en-US" dirty="0">
                <a:solidFill>
                  <a:schemeClr val="tx1">
                    <a:lumMod val="75000"/>
                    <a:lumOff val="25000"/>
                  </a:schemeClr>
                </a:solidFill>
              </a:rPr>
              <a:t>   range.</a:t>
            </a:r>
          </a:p>
          <a:p>
            <a:pPr>
              <a:buFont typeface="Arial"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D0225F-7297-4DE2-808C-3BEA63248134}"/>
              </a:ext>
            </a:extLst>
          </p:cNvPr>
          <p:cNvSpPr txBox="1"/>
          <p:nvPr/>
        </p:nvSpPr>
        <p:spPr>
          <a:xfrm>
            <a:off x="1371600" y="591660"/>
            <a:ext cx="6858000" cy="369332"/>
          </a:xfrm>
          <a:prstGeom prst="rect">
            <a:avLst/>
          </a:prstGeom>
          <a:noFill/>
        </p:spPr>
        <p:txBody>
          <a:bodyPr wrap="square" rtlCol="0">
            <a:spAutoFit/>
          </a:bodyPr>
          <a:lstStyle/>
          <a:p>
            <a:pPr algn="ctr"/>
            <a:r>
              <a:rPr lang="en-US" dirty="0"/>
              <a:t>GMF MODEL- TRAINING vs EPOCH GRAPH</a:t>
            </a:r>
          </a:p>
        </p:txBody>
      </p:sp>
      <p:pic>
        <p:nvPicPr>
          <p:cNvPr id="9" name="Picture 8">
            <a:extLst>
              <a:ext uri="{FF2B5EF4-FFF2-40B4-BE49-F238E27FC236}">
                <a16:creationId xmlns:a16="http://schemas.microsoft.com/office/drawing/2014/main" id="{3FCC2E1B-5C11-4E14-A675-756F1D055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1581150"/>
            <a:ext cx="5066806" cy="2286000"/>
          </a:xfrm>
          <a:prstGeom prst="rect">
            <a:avLst/>
          </a:prstGeom>
        </p:spPr>
      </p:pic>
      <p:pic>
        <p:nvPicPr>
          <p:cNvPr id="2" name="Picture 1">
            <a:extLst>
              <a:ext uri="{FF2B5EF4-FFF2-40B4-BE49-F238E27FC236}">
                <a16:creationId xmlns:a16="http://schemas.microsoft.com/office/drawing/2014/main" id="{D3CC36C2-07AD-4612-8AE6-E7E5F3521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93" y="1636529"/>
            <a:ext cx="3402059" cy="2209800"/>
          </a:xfrm>
          <a:prstGeom prst="rect">
            <a:avLst/>
          </a:prstGeom>
        </p:spPr>
      </p:pic>
      <p:sp>
        <p:nvSpPr>
          <p:cNvPr id="5" name="TextBox 4">
            <a:extLst>
              <a:ext uri="{FF2B5EF4-FFF2-40B4-BE49-F238E27FC236}">
                <a16:creationId xmlns:a16="http://schemas.microsoft.com/office/drawing/2014/main" id="{5BF0D633-C618-4832-BB71-838857379567}"/>
              </a:ext>
            </a:extLst>
          </p:cNvPr>
          <p:cNvSpPr txBox="1"/>
          <p:nvPr/>
        </p:nvSpPr>
        <p:spPr>
          <a:xfrm>
            <a:off x="5791200" y="4095750"/>
            <a:ext cx="3200400" cy="692497"/>
          </a:xfrm>
          <a:prstGeom prst="rect">
            <a:avLst/>
          </a:prstGeom>
          <a:noFill/>
        </p:spPr>
        <p:txBody>
          <a:bodyPr wrap="square" rtlCol="0">
            <a:spAutoFit/>
          </a:bodyPr>
          <a:lstStyle/>
          <a:p>
            <a:r>
              <a:rPr lang="en-US" sz="1050" dirty="0">
                <a:effectLst/>
                <a:latin typeface="Times New Roman" panose="02020603050405020304" pitchFamily="18" charset="0"/>
                <a:ea typeface="Times New Roman" panose="02020603050405020304" pitchFamily="18" charset="0"/>
              </a:rPr>
              <a:t>Training Error vs Epoch for ‘Adam’ </a:t>
            </a:r>
            <a:r>
              <a:rPr lang="en-US" sz="1050" dirty="0" err="1">
                <a:effectLst/>
                <a:latin typeface="Times New Roman" panose="02020603050405020304" pitchFamily="18" charset="0"/>
                <a:ea typeface="Times New Roman" panose="02020603050405020304" pitchFamily="18" charset="0"/>
              </a:rPr>
              <a:t>optimiser</a:t>
            </a:r>
            <a:r>
              <a:rPr lang="en-US" sz="1050" dirty="0">
                <a:effectLst/>
                <a:latin typeface="Times New Roman" panose="02020603050405020304" pitchFamily="18" charset="0"/>
                <a:ea typeface="Times New Roman" panose="02020603050405020304" pitchFamily="18" charset="0"/>
              </a:rPr>
              <a:t> in the GMF model</a:t>
            </a:r>
          </a:p>
          <a:p>
            <a:endParaRPr lang="en-US" dirty="0"/>
          </a:p>
        </p:txBody>
      </p:sp>
    </p:spTree>
    <p:extLst>
      <p:ext uri="{BB962C8B-B14F-4D97-AF65-F5344CB8AC3E}">
        <p14:creationId xmlns:p14="http://schemas.microsoft.com/office/powerpoint/2010/main" val="983753047"/>
      </p:ext>
    </p:extLst>
  </p:cSld>
  <p:clrMapOvr>
    <a:masterClrMapping/>
  </p:clrMapOvr>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3018</TotalTime>
  <Words>1121</Words>
  <Application>Microsoft Office PowerPoint</Application>
  <PresentationFormat>On-screen Show (16:9)</PresentationFormat>
  <Paragraphs>277</Paragraphs>
  <Slides>19</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19</vt:i4>
      </vt:variant>
    </vt:vector>
  </HeadingPairs>
  <TitlesOfParts>
    <vt:vector size="25" baseType="lpstr">
      <vt:lpstr>맑은 고딕</vt:lpstr>
      <vt:lpstr>Arial</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ruchika bhattacharjee</cp:lastModifiedBy>
  <cp:revision>150</cp:revision>
  <dcterms:created xsi:type="dcterms:W3CDTF">2016-12-05T23:26:54Z</dcterms:created>
  <dcterms:modified xsi:type="dcterms:W3CDTF">2020-10-18T05:09:44Z</dcterms:modified>
</cp:coreProperties>
</file>