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66" r:id="rId5"/>
    <p:sldId id="283" r:id="rId6"/>
    <p:sldId id="259" r:id="rId7"/>
    <p:sldId id="276" r:id="rId8"/>
    <p:sldId id="260" r:id="rId9"/>
    <p:sldId id="273" r:id="rId10"/>
    <p:sldId id="279" r:id="rId11"/>
    <p:sldId id="274" r:id="rId12"/>
    <p:sldId id="280" r:id="rId13"/>
    <p:sldId id="275" r:id="rId14"/>
    <p:sldId id="281" r:id="rId15"/>
    <p:sldId id="256" r:id="rId16"/>
    <p:sldId id="277"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B89047-B469-4B04-8646-65E791473DEF}">
          <p14:sldIdLst>
            <p14:sldId id="266"/>
            <p14:sldId id="283"/>
            <p14:sldId id="259"/>
            <p14:sldId id="276"/>
            <p14:sldId id="260"/>
            <p14:sldId id="273"/>
            <p14:sldId id="279"/>
            <p14:sldId id="274"/>
            <p14:sldId id="280"/>
            <p14:sldId id="275"/>
            <p14:sldId id="281"/>
            <p14:sldId id="256"/>
            <p14:sldId id="277"/>
            <p14:sldId id="269"/>
          </p14:sldIdLst>
        </p14:section>
      </p14:sectionLst>
    </p:ex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74" d="100"/>
          <a:sy n="74" d="100"/>
        </p:scale>
        <p:origin x="576" y="72"/>
      </p:cViewPr>
      <p:guideLst>
        <p:guide pos="3840"/>
        <p:guide orient="horz" pos="2160"/>
      </p:guideLst>
    </p:cSldViewPr>
  </p:slideViewPr>
  <p:notesTextViewPr>
    <p:cViewPr>
      <p:scale>
        <a:sx n="1" d="1"/>
        <a:sy n="1" d="1"/>
      </p:scale>
      <p:origin x="0" y="0"/>
    </p:cViewPr>
  </p:notesTextViewPr>
  <p:sorterViewPr>
    <p:cViewPr>
      <p:scale>
        <a:sx n="100" d="100"/>
        <a:sy n="100" d="100"/>
      </p:scale>
      <p:origin x="0" y="-3882"/>
    </p:cViewPr>
  </p:sorter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22.11.2019</a:t>
            </a:fld>
            <a:endParaRPr lang="ru-RU"/>
          </a:p>
        </p:txBody>
      </p:sp>
      <p:sp>
        <p:nvSpPr>
          <p:cNvPr id="4" name="Footer Placeholder 3">
            <a:extLst>
              <a:ext uri="{FF2B5EF4-FFF2-40B4-BE49-F238E27FC236}">
                <a16:creationId xmlns=""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22.11.2019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78A92-0141-4330-8F3E-FAADFAC23844}" type="slidenum">
              <a:rPr lang="ru-RU" smtClean="0"/>
              <a:t>1</a:t>
            </a:fld>
            <a:endParaRPr lang="ru-RU" dirty="0"/>
          </a:p>
        </p:txBody>
      </p:sp>
    </p:spTree>
    <p:extLst>
      <p:ext uri="{BB962C8B-B14F-4D97-AF65-F5344CB8AC3E}">
        <p14:creationId xmlns:p14="http://schemas.microsoft.com/office/powerpoint/2010/main" val="327713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78A92-0141-4330-8F3E-FAADFAC23844}" type="slidenum">
              <a:rPr lang="ru-RU" smtClean="0"/>
              <a:t>4</a:t>
            </a:fld>
            <a:endParaRPr lang="ru-RU" dirty="0"/>
          </a:p>
        </p:txBody>
      </p:sp>
    </p:spTree>
    <p:extLst>
      <p:ext uri="{BB962C8B-B14F-4D97-AF65-F5344CB8AC3E}">
        <p14:creationId xmlns:p14="http://schemas.microsoft.com/office/powerpoint/2010/main" val="233255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78A92-0141-4330-8F3E-FAADFAC23844}" type="slidenum">
              <a:rPr lang="ru-RU" smtClean="0"/>
              <a:t>6</a:t>
            </a:fld>
            <a:endParaRPr lang="ru-RU" dirty="0"/>
          </a:p>
        </p:txBody>
      </p:sp>
    </p:spTree>
    <p:extLst>
      <p:ext uri="{BB962C8B-B14F-4D97-AF65-F5344CB8AC3E}">
        <p14:creationId xmlns:p14="http://schemas.microsoft.com/office/powerpoint/2010/main" val="3766511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11</a:t>
            </a:fld>
            <a:endParaRPr lang="ru-RU" dirty="0"/>
          </a:p>
        </p:txBody>
      </p:sp>
    </p:spTree>
    <p:extLst>
      <p:ext uri="{BB962C8B-B14F-4D97-AF65-F5344CB8AC3E}">
        <p14:creationId xmlns:p14="http://schemas.microsoft.com/office/powerpoint/2010/main" val="61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12</a:t>
            </a:fld>
            <a:endParaRPr lang="ru-RU" dirty="0"/>
          </a:p>
        </p:txBody>
      </p:sp>
    </p:spTree>
    <p:extLst>
      <p:ext uri="{BB962C8B-B14F-4D97-AF65-F5344CB8AC3E}">
        <p14:creationId xmlns:p14="http://schemas.microsoft.com/office/powerpoint/2010/main" val="290128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endParaRPr lang="ru-RU" dirty="0"/>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endParaRPr lang="ru-RU" dirty="0"/>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transition spd="slow">
    <p:push dir="u"/>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transition spd="slow">
    <p:push dir="u"/>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endParaRPr lang="ru-RU" dirty="0"/>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userDrawn="1"/>
        </p:nvPicPr>
        <p:blipFill>
          <a:blip r:embed="rId2">
            <a:extLst>
              <a:ext uri="{96DAC541-7B7A-43D3-8B79-37D633B846F1}">
                <asvg:svgBlip xmlns="" xmlns:asvg="http://schemas.microsoft.com/office/drawing/2016/SVG/main" r:embed="rId4"/>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ru-RU" dirty="0"/>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transition spd="slow">
    <p:push dir="u"/>
  </p:transition>
  <p:hf hdr="0" ft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CDD6760C-D868-43F4-99FB-1B78C91F8FE1}"/>
              </a:ext>
            </a:extLst>
          </p:cNvPr>
          <p:cNvSpPr>
            <a:spLocks noGrp="1"/>
          </p:cNvSpPr>
          <p:nvPr>
            <p:ph type="body" sz="quarter" idx="13"/>
          </p:nvPr>
        </p:nvSpPr>
        <p:spPr/>
        <p:txBody>
          <a:bodyPr/>
          <a:lstStyle/>
          <a:p>
            <a:r>
              <a:rPr lang="en-US" dirty="0" smtClean="0"/>
              <a:t>Project Report on Gaming Console</a:t>
            </a:r>
            <a:endParaRPr lang="ru-RU" dirty="0"/>
          </a:p>
        </p:txBody>
      </p:sp>
      <p:sp>
        <p:nvSpPr>
          <p:cNvPr id="3" name="Text Placeholder 2">
            <a:extLst>
              <a:ext uri="{FF2B5EF4-FFF2-40B4-BE49-F238E27FC236}">
                <a16:creationId xmlns="" xmlns:a16="http://schemas.microsoft.com/office/drawing/2014/main" id="{5ECCBAE3-CEA3-4EE0-83F6-41CFC54D2B4A}"/>
              </a:ext>
            </a:extLst>
          </p:cNvPr>
          <p:cNvSpPr>
            <a:spLocks noGrp="1"/>
          </p:cNvSpPr>
          <p:nvPr>
            <p:ph type="body" sz="quarter" idx="20"/>
          </p:nvPr>
        </p:nvSpPr>
        <p:spPr>
          <a:xfrm>
            <a:off x="786259" y="4503219"/>
            <a:ext cx="4367531" cy="496525"/>
          </a:xfrm>
        </p:spPr>
        <p:txBody>
          <a:bodyPr/>
          <a:lstStyle/>
          <a:p>
            <a:r>
              <a:rPr lang="en-US" dirty="0" smtClean="0"/>
              <a:t>Submitted to </a:t>
            </a:r>
            <a:endParaRPr lang="ru-R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0" y="0"/>
            <a:ext cx="2124075" cy="2152650"/>
          </a:xfrm>
          <a:prstGeom prst="rect">
            <a:avLst/>
          </a:prstGeom>
        </p:spPr>
      </p:pic>
      <p:sp>
        <p:nvSpPr>
          <p:cNvPr id="7" name="Title 1">
            <a:extLst>
              <a:ext uri="{FF2B5EF4-FFF2-40B4-BE49-F238E27FC236}">
                <a16:creationId xmlns="" xmlns:a16="http://schemas.microsoft.com/office/drawing/2014/main" id="{0264C9CC-E38A-467A-8F1C-459375F5EDFF}"/>
              </a:ext>
            </a:extLst>
          </p:cNvPr>
          <p:cNvSpPr txBox="1">
            <a:spLocks/>
          </p:cNvSpPr>
          <p:nvPr/>
        </p:nvSpPr>
        <p:spPr>
          <a:xfrm>
            <a:off x="2124075" y="256714"/>
            <a:ext cx="5690680" cy="15173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gradFill>
                  <a:gsLst>
                    <a:gs pos="0">
                      <a:schemeClr val="accent1"/>
                    </a:gs>
                    <a:gs pos="100000">
                      <a:schemeClr val="accent3"/>
                    </a:gs>
                  </a:gsLst>
                  <a:lin ang="0" scaled="1"/>
                </a:gradFill>
                <a:latin typeface="+mj-lt"/>
                <a:ea typeface="+mj-ea"/>
                <a:cs typeface="+mj-cs"/>
              </a:defRPr>
            </a:lvl1pPr>
          </a:lstStyle>
          <a:p>
            <a:r>
              <a:rPr lang="en-US" dirty="0" smtClean="0"/>
              <a:t>R.R.S.D.C.E, Begusarai</a:t>
            </a:r>
            <a:endParaRPr lang="ru-RU" dirty="0"/>
          </a:p>
        </p:txBody>
      </p:sp>
      <p:sp>
        <p:nvSpPr>
          <p:cNvPr id="13" name="Text Placeholder 2">
            <a:extLst>
              <a:ext uri="{FF2B5EF4-FFF2-40B4-BE49-F238E27FC236}">
                <a16:creationId xmlns="" xmlns:a16="http://schemas.microsoft.com/office/drawing/2014/main" id="{5ECCBAE3-CEA3-4EE0-83F6-41CFC54D2B4A}"/>
              </a:ext>
            </a:extLst>
          </p:cNvPr>
          <p:cNvSpPr txBox="1">
            <a:spLocks/>
          </p:cNvSpPr>
          <p:nvPr/>
        </p:nvSpPr>
        <p:spPr>
          <a:xfrm>
            <a:off x="772756" y="5217944"/>
            <a:ext cx="4367531" cy="9498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Department of Computer Science &amp; Engineering</a:t>
            </a:r>
            <a:endParaRPr lang="ru-RU" dirty="0"/>
          </a:p>
        </p:txBody>
      </p:sp>
      <p:pic>
        <p:nvPicPr>
          <p:cNvPr id="15" name="Picture Placeholder 14"/>
          <p:cNvPicPr>
            <a:picLocks noGrp="1" noChangeAspect="1"/>
          </p:cNvPicPr>
          <p:nvPr>
            <p:ph type="pic" sz="quarter" idx="21"/>
          </p:nvPr>
        </p:nvPicPr>
        <p:blipFill rotWithShape="1">
          <a:blip r:embed="rId4">
            <a:extLst>
              <a:ext uri="{28A0092B-C50C-407E-A947-70E740481C1C}">
                <a14:useLocalDpi xmlns:a14="http://schemas.microsoft.com/office/drawing/2010/main" val="0"/>
              </a:ext>
            </a:extLst>
          </a:blip>
          <a:srcRect l="189" t="7566" r="11636" b="-7566"/>
          <a:stretch/>
        </p:blipFill>
        <p:spPr/>
      </p:pic>
    </p:spTree>
    <p:extLst>
      <p:ext uri="{BB962C8B-B14F-4D97-AF65-F5344CB8AC3E}">
        <p14:creationId xmlns:p14="http://schemas.microsoft.com/office/powerpoint/2010/main" val="16500126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Preface</a:t>
            </a:r>
            <a:endParaRPr lang="en-US" dirty="0"/>
          </a:p>
        </p:txBody>
      </p:sp>
      <p:sp>
        <p:nvSpPr>
          <p:cNvPr id="8" name="Text Placeholder 7"/>
          <p:cNvSpPr>
            <a:spLocks noGrp="1"/>
          </p:cNvSpPr>
          <p:nvPr>
            <p:ph type="body" sz="quarter" idx="20"/>
          </p:nvPr>
        </p:nvSpPr>
        <p:spPr/>
        <p:txBody>
          <a:bodyPr>
            <a:normAutofit/>
          </a:bodyPr>
          <a:lstStyle/>
          <a:p>
            <a:pPr lvl="0"/>
            <a:r>
              <a:rPr lang="en-US" dirty="0">
                <a:solidFill>
                  <a:schemeClr val="accent1"/>
                </a:solidFill>
              </a:rPr>
              <a:t>In case of quiz, several questions are displayed on screen player can answer them and find if they are correct or not. They are given </a:t>
            </a:r>
            <a:r>
              <a:rPr lang="en-US" dirty="0" smtClean="0">
                <a:solidFill>
                  <a:schemeClr val="accent1"/>
                </a:solidFill>
              </a:rPr>
              <a:t>12 Questions, after answering 12 questions player will be taken to end screen along </a:t>
            </a:r>
            <a:r>
              <a:rPr lang="en-US" dirty="0">
                <a:solidFill>
                  <a:schemeClr val="accent1"/>
                </a:solidFill>
              </a:rPr>
              <a:t>with score.</a:t>
            </a:r>
          </a:p>
          <a:p>
            <a:endParaRPr lang="en-US" dirty="0">
              <a:solidFill>
                <a:schemeClr val="accent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791" y="2358293"/>
            <a:ext cx="6168461" cy="3218049"/>
          </a:xfrm>
          <a:prstGeom prst="rect">
            <a:avLst/>
          </a:prstGeom>
        </p:spPr>
      </p:pic>
      <p:sp>
        <p:nvSpPr>
          <p:cNvPr id="5" name="Slide Number Placeholder 4"/>
          <p:cNvSpPr>
            <a:spLocks noGrp="1"/>
          </p:cNvSpPr>
          <p:nvPr>
            <p:ph type="sldNum" sz="quarter" idx="12"/>
          </p:nvPr>
        </p:nvSpPr>
        <p:spPr/>
        <p:txBody>
          <a:bodyPr/>
          <a:lstStyle/>
          <a:p>
            <a:fld id="{D495E168-DA5E-4888-8D8A-92B118324C14}" type="slidenum">
              <a:rPr lang="ru-RU" smtClean="0"/>
              <a:t>10</a:t>
            </a:fld>
            <a:endParaRPr lang="ru-RU" dirty="0"/>
          </a:p>
        </p:txBody>
      </p:sp>
    </p:spTree>
    <p:extLst>
      <p:ext uri="{BB962C8B-B14F-4D97-AF65-F5344CB8AC3E}">
        <p14:creationId xmlns:p14="http://schemas.microsoft.com/office/powerpoint/2010/main" val="325525524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744" y="2275807"/>
            <a:ext cx="3403308" cy="676275"/>
          </a:xfrm>
        </p:spPr>
        <p:txBody>
          <a:bodyPr>
            <a:normAutofit fontScale="90000"/>
          </a:bodyPr>
          <a:lstStyle/>
          <a:p>
            <a:r>
              <a:rPr lang="en-US" dirty="0" smtClean="0"/>
              <a:t>Flowchart </a:t>
            </a:r>
            <a:r>
              <a:rPr lang="en-US" dirty="0" smtClean="0"/>
              <a:t>of </a:t>
            </a:r>
            <a:br>
              <a:rPr lang="en-US" dirty="0" smtClean="0"/>
            </a:br>
            <a:r>
              <a:rPr lang="en-US" dirty="0" smtClean="0"/>
              <a:t>Quiz Game</a:t>
            </a:r>
            <a:endParaRPr lang="en-US" dirty="0"/>
          </a:p>
        </p:txBody>
      </p:sp>
      <p:sp>
        <p:nvSpPr>
          <p:cNvPr id="7" name="Flowchart: Data 6"/>
          <p:cNvSpPr/>
          <p:nvPr/>
        </p:nvSpPr>
        <p:spPr>
          <a:xfrm>
            <a:off x="8005408" y="3033863"/>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21" name="Slide Number Placeholder 20"/>
          <p:cNvSpPr>
            <a:spLocks noGrp="1"/>
          </p:cNvSpPr>
          <p:nvPr>
            <p:ph type="sldNum" sz="quarter" idx="12"/>
          </p:nvPr>
        </p:nvSpPr>
        <p:spPr/>
        <p:txBody>
          <a:bodyPr/>
          <a:lstStyle/>
          <a:p>
            <a:fld id="{D495E168-DA5E-4888-8D8A-92B118324C14}" type="slidenum">
              <a:rPr lang="ru-RU" smtClean="0"/>
              <a:t>11</a:t>
            </a:fld>
            <a:endParaRPr lang="ru-RU" dirty="0"/>
          </a:p>
        </p:txBody>
      </p:sp>
      <p:sp>
        <p:nvSpPr>
          <p:cNvPr id="22" name="Oval 21"/>
          <p:cNvSpPr/>
          <p:nvPr/>
        </p:nvSpPr>
        <p:spPr>
          <a:xfrm>
            <a:off x="3348110" y="253218"/>
            <a:ext cx="1308296" cy="787791"/>
          </a:xfrm>
          <a:prstGeom prst="ellipse">
            <a:avLst/>
          </a:prstGeom>
          <a:noFill/>
          <a:ln w="12700" cap="flat">
            <a:solidFill>
              <a:schemeClr val="tx1"/>
            </a:solidFill>
            <a:prstDash val="solid"/>
            <a:miter/>
          </a:ln>
        </p:spPr>
        <p:txBody>
          <a:bodyPr rtlCol="0" anchor="ctr"/>
          <a:lstStyle/>
          <a:p>
            <a:pPr algn="l"/>
            <a:endParaRPr lang="en-US" dirty="0"/>
          </a:p>
        </p:txBody>
      </p:sp>
      <p:sp>
        <p:nvSpPr>
          <p:cNvPr id="23" name="TextBox 22"/>
          <p:cNvSpPr txBox="1"/>
          <p:nvPr/>
        </p:nvSpPr>
        <p:spPr>
          <a:xfrm>
            <a:off x="3649393" y="455538"/>
            <a:ext cx="1007013" cy="369332"/>
          </a:xfrm>
          <a:prstGeom prst="rect">
            <a:avLst/>
          </a:prstGeom>
          <a:noFill/>
        </p:spPr>
        <p:txBody>
          <a:bodyPr wrap="square" rtlCol="0">
            <a:spAutoFit/>
          </a:bodyPr>
          <a:lstStyle/>
          <a:p>
            <a:r>
              <a:rPr lang="en-US" dirty="0" smtClean="0">
                <a:gradFill>
                  <a:gsLst>
                    <a:gs pos="0">
                      <a:schemeClr val="accent1"/>
                    </a:gs>
                    <a:gs pos="100000">
                      <a:schemeClr val="accent3"/>
                    </a:gs>
                  </a:gsLst>
                  <a:lin ang="0" scaled="1"/>
                </a:gradFill>
              </a:rPr>
              <a:t>Start</a:t>
            </a:r>
            <a:endParaRPr lang="en-US" dirty="0">
              <a:gradFill>
                <a:gsLst>
                  <a:gs pos="0">
                    <a:schemeClr val="accent1"/>
                  </a:gs>
                  <a:gs pos="100000">
                    <a:schemeClr val="accent3"/>
                  </a:gs>
                </a:gsLst>
                <a:lin ang="0" scaled="1"/>
              </a:gradFill>
            </a:endParaRPr>
          </a:p>
        </p:txBody>
      </p:sp>
      <p:cxnSp>
        <p:nvCxnSpPr>
          <p:cNvPr id="24" name="Straight Arrow Connector 23"/>
          <p:cNvCxnSpPr/>
          <p:nvPr/>
        </p:nvCxnSpPr>
        <p:spPr>
          <a:xfrm flipV="1">
            <a:off x="4656406" y="640714"/>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Data 24"/>
          <p:cNvSpPr/>
          <p:nvPr/>
        </p:nvSpPr>
        <p:spPr>
          <a:xfrm>
            <a:off x="4896387" y="455538"/>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26" name="TextBox 25"/>
          <p:cNvSpPr txBox="1"/>
          <p:nvPr/>
        </p:nvSpPr>
        <p:spPr>
          <a:xfrm>
            <a:off x="5203360" y="547871"/>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Welcome</a:t>
            </a:r>
            <a:endParaRPr lang="en-US" sz="1200" dirty="0">
              <a:gradFill>
                <a:gsLst>
                  <a:gs pos="0">
                    <a:schemeClr val="accent1"/>
                  </a:gs>
                  <a:gs pos="100000">
                    <a:schemeClr val="accent3"/>
                  </a:gs>
                </a:gsLst>
                <a:lin ang="0" scaled="1"/>
              </a:gradFill>
            </a:endParaRPr>
          </a:p>
        </p:txBody>
      </p:sp>
      <p:cxnSp>
        <p:nvCxnSpPr>
          <p:cNvPr id="27" name="Straight Arrow Connector 26"/>
          <p:cNvCxnSpPr/>
          <p:nvPr/>
        </p:nvCxnSpPr>
        <p:spPr>
          <a:xfrm flipV="1">
            <a:off x="6210373" y="719130"/>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ata 27"/>
          <p:cNvSpPr/>
          <p:nvPr/>
        </p:nvSpPr>
        <p:spPr>
          <a:xfrm>
            <a:off x="6517346" y="457066"/>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29" name="Flowchart: Decision 28"/>
          <p:cNvSpPr/>
          <p:nvPr/>
        </p:nvSpPr>
        <p:spPr>
          <a:xfrm>
            <a:off x="8220367" y="260757"/>
            <a:ext cx="1055077" cy="930813"/>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cxnSp>
        <p:nvCxnSpPr>
          <p:cNvPr id="30" name="Straight Arrow Connector 29"/>
          <p:cNvCxnSpPr/>
          <p:nvPr/>
        </p:nvCxnSpPr>
        <p:spPr>
          <a:xfrm flipV="1">
            <a:off x="7790472" y="733198"/>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628083" y="403779"/>
            <a:ext cx="1308296" cy="787791"/>
          </a:xfrm>
          <a:prstGeom prst="ellipse">
            <a:avLst/>
          </a:prstGeom>
          <a:noFill/>
          <a:ln w="12700" cap="flat">
            <a:solidFill>
              <a:schemeClr val="tx1"/>
            </a:solidFill>
            <a:prstDash val="solid"/>
            <a:miter/>
          </a:ln>
        </p:spPr>
        <p:txBody>
          <a:bodyPr rtlCol="0" anchor="ctr"/>
          <a:lstStyle/>
          <a:p>
            <a:pPr algn="l"/>
            <a:endParaRPr lang="en-US" dirty="0"/>
          </a:p>
        </p:txBody>
      </p:sp>
      <p:sp>
        <p:nvSpPr>
          <p:cNvPr id="33" name="TextBox 32"/>
          <p:cNvSpPr txBox="1"/>
          <p:nvPr/>
        </p:nvSpPr>
        <p:spPr>
          <a:xfrm>
            <a:off x="9929366" y="606099"/>
            <a:ext cx="1007013" cy="369332"/>
          </a:xfrm>
          <a:prstGeom prst="rect">
            <a:avLst/>
          </a:prstGeom>
          <a:noFill/>
        </p:spPr>
        <p:txBody>
          <a:bodyPr wrap="square" rtlCol="0">
            <a:spAutoFit/>
          </a:bodyPr>
          <a:lstStyle/>
          <a:p>
            <a:r>
              <a:rPr lang="en-US" dirty="0" smtClean="0">
                <a:gradFill>
                  <a:gsLst>
                    <a:gs pos="0">
                      <a:schemeClr val="accent1"/>
                    </a:gs>
                    <a:gs pos="100000">
                      <a:schemeClr val="accent3"/>
                    </a:gs>
                  </a:gsLst>
                  <a:lin ang="0" scaled="1"/>
                </a:gradFill>
              </a:rPr>
              <a:t>End</a:t>
            </a:r>
            <a:endParaRPr lang="en-US" dirty="0">
              <a:gradFill>
                <a:gsLst>
                  <a:gs pos="0">
                    <a:schemeClr val="accent1"/>
                  </a:gs>
                  <a:gs pos="100000">
                    <a:schemeClr val="accent3"/>
                  </a:gs>
                </a:gsLst>
                <a:lin ang="0" scaled="1"/>
              </a:gradFill>
            </a:endParaRPr>
          </a:p>
        </p:txBody>
      </p:sp>
      <p:cxnSp>
        <p:nvCxnSpPr>
          <p:cNvPr id="34" name="Straight Arrow Connector 33"/>
          <p:cNvCxnSpPr/>
          <p:nvPr/>
        </p:nvCxnSpPr>
        <p:spPr>
          <a:xfrm>
            <a:off x="8736928" y="1191570"/>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223297" y="1436971"/>
            <a:ext cx="1171714" cy="563038"/>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37" name="TextBox 36"/>
          <p:cNvSpPr txBox="1"/>
          <p:nvPr/>
        </p:nvSpPr>
        <p:spPr>
          <a:xfrm>
            <a:off x="8437466" y="1575018"/>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Count ++</a:t>
            </a:r>
            <a:endParaRPr lang="en-US" sz="1200" dirty="0">
              <a:gradFill>
                <a:gsLst>
                  <a:gs pos="0">
                    <a:schemeClr val="accent1"/>
                  </a:gs>
                  <a:gs pos="100000">
                    <a:schemeClr val="accent3"/>
                  </a:gs>
                </a:gsLst>
                <a:lin ang="0" scaled="1"/>
              </a:gradFill>
            </a:endParaRPr>
          </a:p>
        </p:txBody>
      </p:sp>
      <p:sp>
        <p:nvSpPr>
          <p:cNvPr id="38" name="TextBox 37"/>
          <p:cNvSpPr txBox="1"/>
          <p:nvPr/>
        </p:nvSpPr>
        <p:spPr>
          <a:xfrm>
            <a:off x="8276520" y="580630"/>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Count &lt;=11</a:t>
            </a:r>
            <a:endParaRPr lang="en-US" sz="1200" dirty="0">
              <a:gradFill>
                <a:gsLst>
                  <a:gs pos="0">
                    <a:schemeClr val="accent1"/>
                  </a:gs>
                  <a:gs pos="100000">
                    <a:schemeClr val="accent3"/>
                  </a:gs>
                </a:gsLst>
                <a:lin ang="0" scaled="1"/>
              </a:gradFill>
            </a:endParaRPr>
          </a:p>
        </p:txBody>
      </p:sp>
      <p:sp>
        <p:nvSpPr>
          <p:cNvPr id="40" name="TextBox 39"/>
          <p:cNvSpPr txBox="1"/>
          <p:nvPr/>
        </p:nvSpPr>
        <p:spPr>
          <a:xfrm>
            <a:off x="6713879" y="58063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Loading</a:t>
            </a:r>
            <a:endParaRPr lang="en-US" sz="1200" dirty="0">
              <a:gradFill>
                <a:gsLst>
                  <a:gs pos="0">
                    <a:schemeClr val="accent1"/>
                  </a:gs>
                  <a:gs pos="100000">
                    <a:schemeClr val="accent3"/>
                  </a:gs>
                </a:gsLst>
                <a:lin ang="0" scaled="1"/>
              </a:gradFill>
            </a:endParaRPr>
          </a:p>
        </p:txBody>
      </p:sp>
      <p:cxnSp>
        <p:nvCxnSpPr>
          <p:cNvPr id="43" name="Straight Arrow Connector 42"/>
          <p:cNvCxnSpPr/>
          <p:nvPr/>
        </p:nvCxnSpPr>
        <p:spPr>
          <a:xfrm>
            <a:off x="8751248" y="2000009"/>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Process 45"/>
          <p:cNvSpPr/>
          <p:nvPr/>
        </p:nvSpPr>
        <p:spPr>
          <a:xfrm>
            <a:off x="8223297" y="2245683"/>
            <a:ext cx="1171714" cy="563038"/>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47" name="TextBox 46"/>
          <p:cNvSpPr txBox="1"/>
          <p:nvPr/>
        </p:nvSpPr>
        <p:spPr>
          <a:xfrm>
            <a:off x="8220367" y="2199913"/>
            <a:ext cx="1154497" cy="646331"/>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Questions are chosen in a random order </a:t>
            </a:r>
            <a:endParaRPr lang="en-US" sz="1200" dirty="0">
              <a:gradFill>
                <a:gsLst>
                  <a:gs pos="0">
                    <a:schemeClr val="accent1"/>
                  </a:gs>
                  <a:gs pos="100000">
                    <a:schemeClr val="accent3"/>
                  </a:gs>
                </a:gsLst>
                <a:lin ang="0" scaled="1"/>
              </a:gradFill>
            </a:endParaRPr>
          </a:p>
        </p:txBody>
      </p:sp>
      <p:sp>
        <p:nvSpPr>
          <p:cNvPr id="50" name="TextBox 49"/>
          <p:cNvSpPr txBox="1"/>
          <p:nvPr/>
        </p:nvSpPr>
        <p:spPr>
          <a:xfrm>
            <a:off x="8353056" y="3037636"/>
            <a:ext cx="1041136" cy="468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Print the question</a:t>
            </a:r>
            <a:endParaRPr lang="en-US" sz="1200" dirty="0">
              <a:gradFill>
                <a:gsLst>
                  <a:gs pos="0">
                    <a:schemeClr val="accent1"/>
                  </a:gs>
                  <a:gs pos="100000">
                    <a:schemeClr val="accent3"/>
                  </a:gs>
                </a:gsLst>
                <a:lin ang="0" scaled="1"/>
              </a:gradFill>
            </a:endParaRPr>
          </a:p>
        </p:txBody>
      </p:sp>
      <p:sp>
        <p:nvSpPr>
          <p:cNvPr id="52" name="Flowchart: Decision 51"/>
          <p:cNvSpPr/>
          <p:nvPr/>
        </p:nvSpPr>
        <p:spPr>
          <a:xfrm>
            <a:off x="8135959" y="3762406"/>
            <a:ext cx="1173825" cy="974715"/>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cxnSp>
        <p:nvCxnSpPr>
          <p:cNvPr id="53" name="Straight Arrow Connector 52"/>
          <p:cNvCxnSpPr/>
          <p:nvPr/>
        </p:nvCxnSpPr>
        <p:spPr>
          <a:xfrm>
            <a:off x="8725951" y="3533980"/>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76521" y="3960442"/>
            <a:ext cx="853412" cy="461665"/>
          </a:xfrm>
          <a:prstGeom prst="rect">
            <a:avLst/>
          </a:prstGeom>
          <a:noFill/>
        </p:spPr>
        <p:txBody>
          <a:bodyPr wrap="square" rtlCol="0">
            <a:spAutoFit/>
          </a:bodyPr>
          <a:lstStyle/>
          <a:p>
            <a:r>
              <a:rPr lang="en-US" sz="1200" dirty="0" err="1">
                <a:gradFill>
                  <a:gsLst>
                    <a:gs pos="0">
                      <a:schemeClr val="accent1"/>
                    </a:gs>
                    <a:gs pos="100000">
                      <a:schemeClr val="accent3"/>
                    </a:gs>
                  </a:gsLst>
                  <a:lin ang="0" scaled="1"/>
                </a:gradFill>
              </a:rPr>
              <a:t>g</a:t>
            </a:r>
            <a:r>
              <a:rPr lang="en-US" sz="1200" dirty="0" err="1" smtClean="0">
                <a:gradFill>
                  <a:gsLst>
                    <a:gs pos="0">
                      <a:schemeClr val="accent1"/>
                    </a:gs>
                    <a:gs pos="100000">
                      <a:schemeClr val="accent3"/>
                    </a:gs>
                  </a:gsLst>
                  <a:lin ang="0" scaled="1"/>
                </a:gradFill>
              </a:rPr>
              <a:t>etch</a:t>
            </a:r>
            <a:r>
              <a:rPr lang="en-US" sz="1200" dirty="0" smtClean="0">
                <a:gradFill>
                  <a:gsLst>
                    <a:gs pos="0">
                      <a:schemeClr val="accent1"/>
                    </a:gs>
                    <a:gs pos="100000">
                      <a:schemeClr val="accent3"/>
                    </a:gs>
                  </a:gsLst>
                  <a:lin ang="0" scaled="1"/>
                </a:gradFill>
              </a:rPr>
              <a:t>()==Answer</a:t>
            </a:r>
            <a:endParaRPr lang="en-US" sz="1200" dirty="0">
              <a:gradFill>
                <a:gsLst>
                  <a:gs pos="0">
                    <a:schemeClr val="accent1"/>
                  </a:gs>
                  <a:gs pos="100000">
                    <a:schemeClr val="accent3"/>
                  </a:gs>
                </a:gsLst>
                <a:lin ang="0" scaled="1"/>
              </a:gradFill>
            </a:endParaRPr>
          </a:p>
        </p:txBody>
      </p:sp>
      <p:cxnSp>
        <p:nvCxnSpPr>
          <p:cNvPr id="56" name="Straight Arrow Connector 55"/>
          <p:cNvCxnSpPr/>
          <p:nvPr/>
        </p:nvCxnSpPr>
        <p:spPr>
          <a:xfrm>
            <a:off x="8725950" y="4748129"/>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ata 60"/>
          <p:cNvSpPr/>
          <p:nvPr/>
        </p:nvSpPr>
        <p:spPr>
          <a:xfrm>
            <a:off x="8078917" y="6298226"/>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62" name="TextBox 61"/>
          <p:cNvSpPr txBox="1"/>
          <p:nvPr/>
        </p:nvSpPr>
        <p:spPr>
          <a:xfrm>
            <a:off x="8426565" y="6301999"/>
            <a:ext cx="1041136"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Wrong Answer</a:t>
            </a:r>
            <a:endParaRPr lang="en-US" sz="1200" dirty="0">
              <a:gradFill>
                <a:gsLst>
                  <a:gs pos="0">
                    <a:schemeClr val="accent1"/>
                  </a:gs>
                  <a:gs pos="100000">
                    <a:schemeClr val="accent3"/>
                  </a:gs>
                </a:gsLst>
                <a:lin ang="0" scaled="1"/>
              </a:gradFill>
            </a:endParaRPr>
          </a:p>
        </p:txBody>
      </p:sp>
      <p:sp>
        <p:nvSpPr>
          <p:cNvPr id="64" name="Flowchart: Data 63"/>
          <p:cNvSpPr/>
          <p:nvPr/>
        </p:nvSpPr>
        <p:spPr>
          <a:xfrm>
            <a:off x="6621516" y="3991725"/>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65" name="TextBox 64"/>
          <p:cNvSpPr txBox="1"/>
          <p:nvPr/>
        </p:nvSpPr>
        <p:spPr>
          <a:xfrm>
            <a:off x="6902063" y="4052774"/>
            <a:ext cx="1041136"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Print Correct</a:t>
            </a:r>
            <a:endParaRPr lang="en-US" sz="1200" dirty="0">
              <a:gradFill>
                <a:gsLst>
                  <a:gs pos="0">
                    <a:schemeClr val="accent1"/>
                  </a:gs>
                  <a:gs pos="100000">
                    <a:schemeClr val="accent3"/>
                  </a:gs>
                </a:gsLst>
                <a:lin ang="0" scaled="1"/>
              </a:gradFill>
            </a:endParaRPr>
          </a:p>
        </p:txBody>
      </p:sp>
      <p:sp>
        <p:nvSpPr>
          <p:cNvPr id="66" name="Flowchart: Process 65"/>
          <p:cNvSpPr/>
          <p:nvPr/>
        </p:nvSpPr>
        <p:spPr>
          <a:xfrm>
            <a:off x="5200554" y="3936420"/>
            <a:ext cx="1171714" cy="563038"/>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67" name="TextBox 66"/>
          <p:cNvSpPr txBox="1"/>
          <p:nvPr/>
        </p:nvSpPr>
        <p:spPr>
          <a:xfrm>
            <a:off x="5377918" y="4044850"/>
            <a:ext cx="1041136"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Score ++</a:t>
            </a:r>
            <a:endParaRPr lang="en-US" sz="1200" dirty="0">
              <a:gradFill>
                <a:gsLst>
                  <a:gs pos="0">
                    <a:schemeClr val="accent1"/>
                  </a:gs>
                  <a:gs pos="100000">
                    <a:schemeClr val="accent3"/>
                  </a:gs>
                </a:gsLst>
                <a:lin ang="0" scaled="1"/>
              </a:gradFill>
            </a:endParaRPr>
          </a:p>
        </p:txBody>
      </p:sp>
      <p:cxnSp>
        <p:nvCxnSpPr>
          <p:cNvPr id="69" name="Straight Arrow Connector 68"/>
          <p:cNvCxnSpPr/>
          <p:nvPr/>
        </p:nvCxnSpPr>
        <p:spPr>
          <a:xfrm flipH="1">
            <a:off x="7980385" y="4249763"/>
            <a:ext cx="166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6517346" y="4202730"/>
            <a:ext cx="27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66" idx="0"/>
            <a:endCxn id="36" idx="1"/>
          </p:cNvCxnSpPr>
          <p:nvPr/>
        </p:nvCxnSpPr>
        <p:spPr>
          <a:xfrm rot="5400000" flipH="1" flipV="1">
            <a:off x="5895889" y="1609012"/>
            <a:ext cx="2217930" cy="2436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1" idx="5"/>
          </p:cNvCxnSpPr>
          <p:nvPr/>
        </p:nvCxnSpPr>
        <p:spPr>
          <a:xfrm flipH="1" flipV="1">
            <a:off x="9312714" y="880523"/>
            <a:ext cx="82939" cy="5656854"/>
          </a:xfrm>
          <a:prstGeom prst="bentConnector4">
            <a:avLst>
              <a:gd name="adj1" fmla="val -224740"/>
              <a:gd name="adj2" fmla="val 9986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84423" y="437385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68" name="TextBox 67"/>
          <p:cNvSpPr txBox="1"/>
          <p:nvPr/>
        </p:nvSpPr>
        <p:spPr>
          <a:xfrm>
            <a:off x="8791436" y="108775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74" name="TextBox 73"/>
          <p:cNvSpPr txBox="1"/>
          <p:nvPr/>
        </p:nvSpPr>
        <p:spPr>
          <a:xfrm>
            <a:off x="9249384" y="63897"/>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83" name="Flowchart: Decision 82"/>
          <p:cNvSpPr/>
          <p:nvPr/>
        </p:nvSpPr>
        <p:spPr>
          <a:xfrm>
            <a:off x="8142523" y="5026796"/>
            <a:ext cx="1173825" cy="974715"/>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84" name="TextBox 83"/>
          <p:cNvSpPr txBox="1"/>
          <p:nvPr/>
        </p:nvSpPr>
        <p:spPr>
          <a:xfrm>
            <a:off x="8435480" y="5255705"/>
            <a:ext cx="709654" cy="461665"/>
          </a:xfrm>
          <a:prstGeom prst="rect">
            <a:avLst/>
          </a:prstGeom>
          <a:noFill/>
        </p:spPr>
        <p:txBody>
          <a:bodyPr wrap="square" rtlCol="0">
            <a:spAutoFit/>
          </a:bodyPr>
          <a:lstStyle/>
          <a:p>
            <a:r>
              <a:rPr lang="en-US" sz="1200" dirty="0" err="1">
                <a:gradFill>
                  <a:gsLst>
                    <a:gs pos="0">
                      <a:schemeClr val="accent1"/>
                    </a:gs>
                    <a:gs pos="100000">
                      <a:schemeClr val="accent3"/>
                    </a:gs>
                  </a:gsLst>
                  <a:lin ang="0" scaled="1"/>
                </a:gradFill>
              </a:rPr>
              <a:t>g</a:t>
            </a:r>
            <a:r>
              <a:rPr lang="en-US" sz="1200" dirty="0" err="1" smtClean="0">
                <a:gradFill>
                  <a:gsLst>
                    <a:gs pos="0">
                      <a:schemeClr val="accent1"/>
                    </a:gs>
                    <a:gs pos="100000">
                      <a:schemeClr val="accent3"/>
                    </a:gs>
                  </a:gsLst>
                  <a:lin ang="0" scaled="1"/>
                </a:gradFill>
              </a:rPr>
              <a:t>etch</a:t>
            </a:r>
            <a:r>
              <a:rPr lang="en-US" sz="1200" dirty="0" smtClean="0">
                <a:gradFill>
                  <a:gsLst>
                    <a:gs pos="0">
                      <a:schemeClr val="accent1"/>
                    </a:gs>
                    <a:gs pos="100000">
                      <a:schemeClr val="accent3"/>
                    </a:gs>
                  </a:gsLst>
                  <a:lin ang="0" scaled="1"/>
                </a:gradFill>
              </a:rPr>
              <a:t>()==27</a:t>
            </a:r>
            <a:endParaRPr lang="en-US" sz="1200" dirty="0">
              <a:gradFill>
                <a:gsLst>
                  <a:gs pos="0">
                    <a:schemeClr val="accent1"/>
                  </a:gs>
                  <a:gs pos="100000">
                    <a:schemeClr val="accent3"/>
                  </a:gs>
                </a:gsLst>
                <a:lin ang="0" scaled="1"/>
              </a:gradFill>
            </a:endParaRPr>
          </a:p>
        </p:txBody>
      </p:sp>
      <p:sp>
        <p:nvSpPr>
          <p:cNvPr id="85" name="TextBox 84"/>
          <p:cNvSpPr txBox="1"/>
          <p:nvPr/>
        </p:nvSpPr>
        <p:spPr>
          <a:xfrm>
            <a:off x="8799214" y="5998333"/>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86" name="TextBox 85"/>
          <p:cNvSpPr txBox="1"/>
          <p:nvPr/>
        </p:nvSpPr>
        <p:spPr>
          <a:xfrm>
            <a:off x="9011312" y="5024837"/>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cxnSp>
        <p:nvCxnSpPr>
          <p:cNvPr id="92" name="Elbow Connector 91"/>
          <p:cNvCxnSpPr>
            <a:endCxn id="32" idx="4"/>
          </p:cNvCxnSpPr>
          <p:nvPr/>
        </p:nvCxnSpPr>
        <p:spPr>
          <a:xfrm rot="5400000" flipH="1" flipV="1">
            <a:off x="7625084" y="2860528"/>
            <a:ext cx="4326104" cy="988189"/>
          </a:xfrm>
          <a:prstGeom prst="bentConnector3">
            <a:avLst>
              <a:gd name="adj1" fmla="val 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9249384" y="733198"/>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736502" y="5975266"/>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8751020" y="2810369"/>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164259" y="468539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Tree>
    <p:extLst>
      <p:ext uri="{BB962C8B-B14F-4D97-AF65-F5344CB8AC3E}">
        <p14:creationId xmlns:p14="http://schemas.microsoft.com/office/powerpoint/2010/main" val="38274736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 xmlns:a16="http://schemas.microsoft.com/office/drawing/2014/main" id="{262D17B0-1557-47A2-A8D6-91730FF9DB5D}"/>
              </a:ext>
            </a:extLst>
          </p:cNvPr>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rcRect l="320" t="3377" r="-320" b="-3377"/>
          <a:stretch/>
        </p:blipFill>
        <p:spPr>
          <a:xfrm>
            <a:off x="6717389" y="1483675"/>
            <a:ext cx="4530169" cy="3438427"/>
          </a:xfrm>
        </p:spPr>
      </p:pic>
      <p:sp>
        <p:nvSpPr>
          <p:cNvPr id="4" name="Title 3">
            <a:extLst>
              <a:ext uri="{FF2B5EF4-FFF2-40B4-BE49-F238E27FC236}">
                <a16:creationId xmlns="" xmlns:a16="http://schemas.microsoft.com/office/drawing/2014/main" id="{AEBC1A8D-E693-4704-8E11-5AAB4B40BAEF}"/>
              </a:ext>
            </a:extLst>
          </p:cNvPr>
          <p:cNvSpPr>
            <a:spLocks noGrp="1"/>
          </p:cNvSpPr>
          <p:nvPr>
            <p:ph type="title"/>
          </p:nvPr>
        </p:nvSpPr>
        <p:spPr>
          <a:xfrm>
            <a:off x="890933" y="1092356"/>
            <a:ext cx="4503295" cy="782638"/>
          </a:xfrm>
        </p:spPr>
        <p:txBody>
          <a:bodyPr>
            <a:normAutofit/>
          </a:bodyPr>
          <a:lstStyle/>
          <a:p>
            <a:r>
              <a:rPr lang="en-US" dirty="0" smtClean="0"/>
              <a:t>Screenshots</a:t>
            </a:r>
          </a:p>
        </p:txBody>
      </p:sp>
      <p:sp>
        <p:nvSpPr>
          <p:cNvPr id="2" name="Text Placeholder 1"/>
          <p:cNvSpPr>
            <a:spLocks noGrp="1"/>
          </p:cNvSpPr>
          <p:nvPr>
            <p:ph type="body" sz="quarter" idx="16"/>
          </p:nvPr>
        </p:nvSpPr>
        <p:spPr>
          <a:xfrm>
            <a:off x="864114" y="2374900"/>
            <a:ext cx="3875314" cy="4483100"/>
          </a:xfrm>
        </p:spPr>
        <p:txBody>
          <a:bodyPr/>
          <a:lstStyle/>
          <a:p>
            <a:r>
              <a:rPr lang="en-US" sz="1600" dirty="0" smtClean="0"/>
              <a:t>This is the overall snaps of the gameplay at different times.</a:t>
            </a:r>
            <a:endParaRPr lang="en-US" sz="1600" dirty="0"/>
          </a:p>
        </p:txBody>
      </p:sp>
      <p:sp>
        <p:nvSpPr>
          <p:cNvPr id="3" name="Slide Number Placeholder 2"/>
          <p:cNvSpPr>
            <a:spLocks noGrp="1"/>
          </p:cNvSpPr>
          <p:nvPr>
            <p:ph type="sldNum" sz="quarter" idx="12"/>
          </p:nvPr>
        </p:nvSpPr>
        <p:spPr/>
        <p:txBody>
          <a:bodyPr/>
          <a:lstStyle/>
          <a:p>
            <a:fld id="{D495E168-DA5E-4888-8D8A-92B118324C14}" type="slidenum">
              <a:rPr lang="ru-RU" smtClean="0"/>
              <a:t>12</a:t>
            </a:fld>
            <a:endParaRPr lang="ru-RU" dirty="0"/>
          </a:p>
        </p:txBody>
      </p:sp>
    </p:spTree>
    <p:extLst>
      <p:ext uri="{BB962C8B-B14F-4D97-AF65-F5344CB8AC3E}">
        <p14:creationId xmlns:p14="http://schemas.microsoft.com/office/powerpoint/2010/main" val="228721188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Gameplay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40" y="1970817"/>
            <a:ext cx="3481892" cy="1828800"/>
          </a:xfrm>
          <a:prstGeom prst="rect">
            <a:avLst/>
          </a:prstGeom>
        </p:spPr>
      </p:pic>
      <p:sp>
        <p:nvSpPr>
          <p:cNvPr id="2" name="Slide Number Placeholder 1"/>
          <p:cNvSpPr>
            <a:spLocks noGrp="1"/>
          </p:cNvSpPr>
          <p:nvPr>
            <p:ph type="sldNum" sz="quarter" idx="12"/>
          </p:nvPr>
        </p:nvSpPr>
        <p:spPr/>
        <p:txBody>
          <a:bodyPr/>
          <a:lstStyle/>
          <a:p>
            <a:fld id="{D495E168-DA5E-4888-8D8A-92B118324C14}" type="slidenum">
              <a:rPr lang="ru-RU" smtClean="0"/>
              <a:t>13</a:t>
            </a:fld>
            <a:endParaRPr lang="ru-RU" dirty="0"/>
          </a:p>
        </p:txBody>
      </p:sp>
      <p:pic>
        <p:nvPicPr>
          <p:cNvPr id="5" name="Picture 4"/>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54868" y="3945815"/>
            <a:ext cx="3483864" cy="1828800"/>
          </a:xfrm>
          <a:prstGeom prst="rect">
            <a:avLst/>
          </a:prstGeom>
        </p:spPr>
      </p:pic>
      <p:pic>
        <p:nvPicPr>
          <p:cNvPr id="3" name="Picture 2"/>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7888502" y="1970816"/>
            <a:ext cx="3483864" cy="1828800"/>
          </a:xfrm>
          <a:prstGeom prst="rect">
            <a:avLst/>
          </a:prstGeom>
        </p:spPr>
      </p:pic>
      <p:pic>
        <p:nvPicPr>
          <p:cNvPr id="6" name="Picture 5"/>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223657" y="1970816"/>
            <a:ext cx="3481892" cy="1828800"/>
          </a:xfrm>
          <a:prstGeom prst="rect">
            <a:avLst/>
          </a:prstGeom>
        </p:spPr>
      </p:pic>
      <p:pic>
        <p:nvPicPr>
          <p:cNvPr id="7" name="Picture 6"/>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4221685" y="3945815"/>
            <a:ext cx="3483864" cy="1828800"/>
          </a:xfrm>
          <a:prstGeom prst="rect">
            <a:avLst/>
          </a:prstGeom>
        </p:spPr>
      </p:pic>
      <p:pic>
        <p:nvPicPr>
          <p:cNvPr id="8" name="Picture 7"/>
          <p:cNvPicPr preferRelativeResize="0">
            <a:picLocks/>
          </p:cNvPicPr>
          <p:nvPr/>
        </p:nvPicPr>
        <p:blipFill rotWithShape="1">
          <a:blip r:embed="rId7">
            <a:extLst>
              <a:ext uri="{28A0092B-C50C-407E-A947-70E740481C1C}">
                <a14:useLocalDpi xmlns:a14="http://schemas.microsoft.com/office/drawing/2010/main" val="0"/>
              </a:ext>
            </a:extLst>
          </a:blip>
          <a:srcRect l="-1" r="1374" b="4295"/>
          <a:stretch/>
        </p:blipFill>
        <p:spPr>
          <a:xfrm>
            <a:off x="7888501" y="3985084"/>
            <a:ext cx="3483864" cy="1828800"/>
          </a:xfrm>
          <a:prstGeom prst="rect">
            <a:avLst/>
          </a:prstGeom>
        </p:spPr>
      </p:pic>
    </p:spTree>
    <p:extLst>
      <p:ext uri="{BB962C8B-B14F-4D97-AF65-F5344CB8AC3E}">
        <p14:creationId xmlns:p14="http://schemas.microsoft.com/office/powerpoint/2010/main" val="276776486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smtClean="0"/>
              <a:t>Team Gaming Console</a:t>
            </a:r>
          </a:p>
          <a:p>
            <a:r>
              <a:rPr lang="en-US" dirty="0" smtClean="0"/>
              <a:t>From Batch 18,CSE</a:t>
            </a:r>
            <a:endParaRPr lang="ru-RU" dirty="0"/>
          </a:p>
        </p:txBody>
      </p:sp>
      <p:pic>
        <p:nvPicPr>
          <p:cNvPr id="16" name="Picture Placeholder 15">
            <a:extLst>
              <a:ext uri="{FF2B5EF4-FFF2-40B4-BE49-F238E27FC236}">
                <a16:creationId xmlns="" xmlns:a16="http://schemas.microsoft.com/office/drawing/2014/main" id="{9AE9B74E-83A6-4E11-8B41-300A15318533}"/>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Lst>
          </a:blip>
          <a:srcRect l="2201" t="-18343" r="-2201" b="18343"/>
          <a:stretch/>
        </p:blipFill>
        <p:spPr>
          <a:xfrm>
            <a:off x="5749380" y="1"/>
            <a:ext cx="5934621" cy="5934621"/>
          </a:xfrm>
        </p:spPr>
      </p:pic>
    </p:spTree>
    <p:extLst>
      <p:ext uri="{BB962C8B-B14F-4D97-AF65-F5344CB8AC3E}">
        <p14:creationId xmlns:p14="http://schemas.microsoft.com/office/powerpoint/2010/main" val="131666359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Placeholder 7"/>
          <p:cNvGraphicFramePr>
            <a:graphicFrameLocks/>
          </p:cNvGraphicFramePr>
          <p:nvPr>
            <p:extLst>
              <p:ext uri="{D42A27DB-BD31-4B8C-83A1-F6EECF244321}">
                <p14:modId xmlns:p14="http://schemas.microsoft.com/office/powerpoint/2010/main" val="793395732"/>
              </p:ext>
            </p:extLst>
          </p:nvPr>
        </p:nvGraphicFramePr>
        <p:xfrm>
          <a:off x="904563" y="1784703"/>
          <a:ext cx="6561138" cy="3337560"/>
        </p:xfrm>
        <a:graphic>
          <a:graphicData uri="http://schemas.openxmlformats.org/drawingml/2006/table">
            <a:tbl>
              <a:tblPr firstRow="1" bandRow="1">
                <a:tableStyleId>{3B4B98B0-60AC-42C2-AFA5-B58CD77FA1E5}</a:tableStyleId>
              </a:tblPr>
              <a:tblGrid>
                <a:gridCol w="3280569"/>
                <a:gridCol w="3280569"/>
              </a:tblGrid>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NAME</a:t>
                      </a:r>
                      <a:endParaRPr lang="en-US" b="1" dirty="0">
                        <a:no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REG</a:t>
                      </a:r>
                      <a:r>
                        <a:rPr lang="en-US" b="1" baseline="0" dirty="0" smtClean="0">
                          <a:gradFill>
                            <a:gsLst>
                              <a:gs pos="0">
                                <a:schemeClr val="accent1"/>
                              </a:gs>
                              <a:gs pos="100000">
                                <a:schemeClr val="accent3"/>
                              </a:gs>
                            </a:gsLst>
                            <a:lin ang="0" scaled="0"/>
                          </a:gradFill>
                          <a:latin typeface="Century" panose="02040604050505020304" pitchFamily="18" charset="0"/>
                        </a:rPr>
                        <a:t> NO</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Hrithik Prasad</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18105125044</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Kumar</a:t>
                      </a:r>
                      <a:r>
                        <a:rPr lang="en-US" b="1" baseline="0" dirty="0" smtClean="0">
                          <a:gradFill>
                            <a:gsLst>
                              <a:gs pos="0">
                                <a:schemeClr val="accent1"/>
                              </a:gs>
                              <a:gs pos="100000">
                                <a:schemeClr val="accent3"/>
                              </a:gs>
                            </a:gsLst>
                            <a:lin ang="0" scaled="0"/>
                          </a:gradFill>
                          <a:latin typeface="Century" panose="02040604050505020304" pitchFamily="18" charset="0"/>
                        </a:rPr>
                        <a:t> Rahul</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18105125043</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Pratik Raj</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18105125041</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Ankit Kumar </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18105125042</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Shivanshi</a:t>
                      </a:r>
                      <a:r>
                        <a:rPr lang="en-US" b="1" baseline="0" dirty="0" smtClean="0">
                          <a:gradFill>
                            <a:gsLst>
                              <a:gs pos="0">
                                <a:schemeClr val="accent1"/>
                              </a:gs>
                              <a:gs pos="100000">
                                <a:schemeClr val="accent3"/>
                              </a:gs>
                            </a:gsLst>
                            <a:lin ang="0" scaled="0"/>
                          </a:gradFill>
                          <a:latin typeface="Century" panose="02040604050505020304" pitchFamily="18" charset="0"/>
                        </a:rPr>
                        <a:t> </a:t>
                      </a:r>
                      <a:r>
                        <a:rPr lang="en-US" b="1" baseline="0" dirty="0" err="1" smtClean="0">
                          <a:gradFill>
                            <a:gsLst>
                              <a:gs pos="0">
                                <a:schemeClr val="accent1"/>
                              </a:gs>
                              <a:gs pos="100000">
                                <a:schemeClr val="accent3"/>
                              </a:gs>
                            </a:gsLst>
                            <a:lin ang="0" scaled="0"/>
                          </a:gradFill>
                          <a:latin typeface="Century" panose="02040604050505020304" pitchFamily="18" charset="0"/>
                        </a:rPr>
                        <a:t>Shailja</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18105125039</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Nistha</a:t>
                      </a:r>
                      <a:r>
                        <a:rPr lang="en-US" b="1" baseline="0" dirty="0" smtClean="0">
                          <a:gradFill>
                            <a:gsLst>
                              <a:gs pos="0">
                                <a:schemeClr val="accent1"/>
                              </a:gs>
                              <a:gs pos="100000">
                                <a:schemeClr val="accent3"/>
                              </a:gs>
                            </a:gsLst>
                            <a:lin ang="0" scaled="0"/>
                          </a:gradFill>
                          <a:latin typeface="Century" panose="02040604050505020304" pitchFamily="18" charset="0"/>
                        </a:rPr>
                        <a:t> Mishra </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18105125014</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Stuti Kumari</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18105125007</a:t>
                      </a:r>
                      <a:endParaRPr lang="en-US" b="1" dirty="0">
                        <a:gradFill>
                          <a:gsLst>
                            <a:gs pos="0">
                              <a:schemeClr val="accent1"/>
                            </a:gs>
                            <a:gs pos="100000">
                              <a:schemeClr val="accent3"/>
                            </a:gs>
                          </a:gsLst>
                          <a:lin ang="0" scaled="0"/>
                        </a:gradFill>
                        <a:latin typeface="Century" panose="02040604050505020304" pitchFamily="18" charset="0"/>
                      </a:endParaRPr>
                    </a:p>
                  </a:txBody>
                  <a:tcPr/>
                </a:tc>
              </a:tr>
              <a:tr h="370840">
                <a:tc>
                  <a:txBody>
                    <a:bodyPr/>
                    <a:lstStyle/>
                    <a:p>
                      <a:r>
                        <a:rPr lang="en-US" b="1" dirty="0" smtClean="0">
                          <a:gradFill>
                            <a:gsLst>
                              <a:gs pos="0">
                                <a:schemeClr val="accent1"/>
                              </a:gs>
                              <a:gs pos="100000">
                                <a:schemeClr val="accent3"/>
                              </a:gs>
                            </a:gsLst>
                            <a:lin ang="0" scaled="0"/>
                          </a:gradFill>
                          <a:latin typeface="Century" panose="02040604050505020304" pitchFamily="18" charset="0"/>
                        </a:rPr>
                        <a:t>Jimmy</a:t>
                      </a:r>
                      <a:r>
                        <a:rPr lang="en-US" b="1" baseline="0" dirty="0" smtClean="0">
                          <a:gradFill>
                            <a:gsLst>
                              <a:gs pos="0">
                                <a:schemeClr val="accent1"/>
                              </a:gs>
                              <a:gs pos="100000">
                                <a:schemeClr val="accent3"/>
                              </a:gs>
                            </a:gsLst>
                            <a:lin ang="0" scaled="0"/>
                          </a:gradFill>
                          <a:latin typeface="Century" panose="02040604050505020304" pitchFamily="18" charset="0"/>
                        </a:rPr>
                        <a:t> Kumari</a:t>
                      </a:r>
                      <a:endParaRPr lang="en-US" b="1" dirty="0">
                        <a:gradFill>
                          <a:gsLst>
                            <a:gs pos="0">
                              <a:schemeClr val="accent1"/>
                            </a:gs>
                            <a:gs pos="100000">
                              <a:schemeClr val="accent3"/>
                            </a:gs>
                          </a:gsLst>
                          <a:lin ang="0" scaled="0"/>
                        </a:gradFill>
                        <a:latin typeface="Century" panose="02040604050505020304" pitchFamily="18" charset="0"/>
                      </a:endParaRPr>
                    </a:p>
                  </a:txBody>
                  <a:tcPr/>
                </a:tc>
                <a:tc>
                  <a:txBody>
                    <a:bodyPr/>
                    <a:lstStyle/>
                    <a:p>
                      <a:r>
                        <a:rPr lang="en-US" b="1" dirty="0" smtClean="0">
                          <a:gradFill>
                            <a:gsLst>
                              <a:gs pos="0">
                                <a:schemeClr val="accent1"/>
                              </a:gs>
                              <a:gs pos="100000">
                                <a:schemeClr val="accent3"/>
                              </a:gs>
                            </a:gsLst>
                            <a:lin ang="0" scaled="0"/>
                          </a:gradFill>
                          <a:latin typeface="Century" panose="02040604050505020304" pitchFamily="18" charset="0"/>
                        </a:rPr>
                        <a:t>18105125021</a:t>
                      </a:r>
                      <a:endParaRPr lang="en-US" b="1" dirty="0">
                        <a:gradFill>
                          <a:gsLst>
                            <a:gs pos="0">
                              <a:schemeClr val="accent1"/>
                            </a:gs>
                            <a:gs pos="100000">
                              <a:schemeClr val="accent3"/>
                            </a:gs>
                          </a:gsLst>
                          <a:lin ang="0" scaled="0"/>
                        </a:gradFill>
                        <a:latin typeface="Century" panose="02040604050505020304" pitchFamily="18" charset="0"/>
                      </a:endParaRPr>
                    </a:p>
                  </a:txBody>
                  <a:tcPr/>
                </a:tc>
              </a:tr>
            </a:tbl>
          </a:graphicData>
        </a:graphic>
      </p:graphicFrame>
      <p:sp>
        <p:nvSpPr>
          <p:cNvPr id="9" name="Title 1">
            <a:extLst>
              <a:ext uri="{FF2B5EF4-FFF2-40B4-BE49-F238E27FC236}">
                <a16:creationId xmlns="" xmlns:a16="http://schemas.microsoft.com/office/drawing/2014/main" id="{C42E5D49-E249-409D-B751-A559433D91A4}"/>
              </a:ext>
            </a:extLst>
          </p:cNvPr>
          <p:cNvSpPr txBox="1">
            <a:spLocks/>
          </p:cNvSpPr>
          <p:nvPr/>
        </p:nvSpPr>
        <p:spPr>
          <a:xfrm>
            <a:off x="781824" y="820480"/>
            <a:ext cx="3403308" cy="67627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smtClean="0"/>
              <a:t>SUBMITTED BY</a:t>
            </a:r>
            <a:endParaRPr lang="ru-RU" dirty="0"/>
          </a:p>
        </p:txBody>
      </p:sp>
      <p:sp>
        <p:nvSpPr>
          <p:cNvPr id="10" name="Text Placeholder 4">
            <a:extLst>
              <a:ext uri="{FF2B5EF4-FFF2-40B4-BE49-F238E27FC236}">
                <a16:creationId xmlns="" xmlns:a16="http://schemas.microsoft.com/office/drawing/2014/main" id="{E8546E56-D449-4019-86AD-4F0D3A1474E8}"/>
              </a:ext>
            </a:extLst>
          </p:cNvPr>
          <p:cNvSpPr txBox="1">
            <a:spLocks/>
          </p:cNvSpPr>
          <p:nvPr/>
        </p:nvSpPr>
        <p:spPr>
          <a:xfrm>
            <a:off x="7949187" y="5996557"/>
            <a:ext cx="3998111" cy="7288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Prof. Rajiv Ranjan</a:t>
            </a:r>
            <a:endParaRPr lang="ru-RU" dirty="0"/>
          </a:p>
        </p:txBody>
      </p:sp>
      <p:sp>
        <p:nvSpPr>
          <p:cNvPr id="11" name="Text Placeholder 4">
            <a:extLst>
              <a:ext uri="{FF2B5EF4-FFF2-40B4-BE49-F238E27FC236}">
                <a16:creationId xmlns="" xmlns:a16="http://schemas.microsoft.com/office/drawing/2014/main" id="{E8546E56-D449-4019-86AD-4F0D3A1474E8}"/>
              </a:ext>
            </a:extLst>
          </p:cNvPr>
          <p:cNvSpPr txBox="1">
            <a:spLocks/>
          </p:cNvSpPr>
          <p:nvPr/>
        </p:nvSpPr>
        <p:spPr>
          <a:xfrm>
            <a:off x="8427097" y="5551056"/>
            <a:ext cx="2491618" cy="7288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Supervised By </a:t>
            </a:r>
            <a:endParaRPr lang="ru-RU" dirty="0"/>
          </a:p>
        </p:txBody>
      </p:sp>
      <p:sp>
        <p:nvSpPr>
          <p:cNvPr id="12" name="Rounded Rectangle 11"/>
          <p:cNvSpPr/>
          <p:nvPr/>
        </p:nvSpPr>
        <p:spPr>
          <a:xfrm>
            <a:off x="8134500" y="5893175"/>
            <a:ext cx="2532184" cy="98021"/>
          </a:xfrm>
          <a:prstGeom prst="round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98645892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39155-1F5E-4F48-B50E-F00D8FC535D9}"/>
              </a:ext>
            </a:extLst>
          </p:cNvPr>
          <p:cNvSpPr>
            <a:spLocks noGrp="1"/>
          </p:cNvSpPr>
          <p:nvPr>
            <p:ph type="title"/>
          </p:nvPr>
        </p:nvSpPr>
        <p:spPr/>
        <p:txBody>
          <a:bodyPr/>
          <a:lstStyle/>
          <a:p>
            <a:r>
              <a:rPr lang="en-US" dirty="0" smtClean="0"/>
              <a:t>GAMING CONSOLE</a:t>
            </a:r>
            <a:endParaRPr lang="ru-RU" dirty="0"/>
          </a:p>
        </p:txBody>
      </p:sp>
      <p:sp>
        <p:nvSpPr>
          <p:cNvPr id="6" name="Text Placeholder 5">
            <a:extLst>
              <a:ext uri="{FF2B5EF4-FFF2-40B4-BE49-F238E27FC236}">
                <a16:creationId xmlns="" xmlns:a16="http://schemas.microsoft.com/office/drawing/2014/main" id="{55C6D235-86D2-43F6-A7D1-0DD3DC936D3D}"/>
              </a:ext>
            </a:extLst>
          </p:cNvPr>
          <p:cNvSpPr>
            <a:spLocks noGrp="1"/>
          </p:cNvSpPr>
          <p:nvPr>
            <p:ph type="body" sz="quarter" idx="16"/>
          </p:nvPr>
        </p:nvSpPr>
        <p:spPr>
          <a:xfrm>
            <a:off x="830066" y="1898650"/>
            <a:ext cx="10515599" cy="891044"/>
          </a:xfrm>
        </p:spPr>
        <p:txBody>
          <a:bodyPr/>
          <a:lstStyle/>
          <a:p>
            <a:r>
              <a:rPr lang="en-US" dirty="0"/>
              <a:t>“Game Console “this project is all about creating game and adding them in a one single running platform. What have we done is </a:t>
            </a:r>
            <a:r>
              <a:rPr lang="en-US" dirty="0" smtClean="0"/>
              <a:t>created </a:t>
            </a:r>
            <a:r>
              <a:rPr lang="en-US" dirty="0"/>
              <a:t>3 games and </a:t>
            </a:r>
            <a:r>
              <a:rPr lang="en-US" dirty="0" smtClean="0"/>
              <a:t>compressed it </a:t>
            </a:r>
            <a:r>
              <a:rPr lang="en-US" dirty="0"/>
              <a:t>into one console this console consist of games like.</a:t>
            </a:r>
          </a:p>
          <a:p>
            <a:endParaRPr lang="ru-RU" dirty="0"/>
          </a:p>
        </p:txBody>
      </p:sp>
      <p:sp>
        <p:nvSpPr>
          <p:cNvPr id="3" name="Text Placeholder 2">
            <a:extLst>
              <a:ext uri="{FF2B5EF4-FFF2-40B4-BE49-F238E27FC236}">
                <a16:creationId xmlns="" xmlns:a16="http://schemas.microsoft.com/office/drawing/2014/main" id="{C9DF92D8-1371-40FE-AB90-C65DFF928F5D}"/>
              </a:ext>
            </a:extLst>
          </p:cNvPr>
          <p:cNvSpPr>
            <a:spLocks noGrp="1"/>
          </p:cNvSpPr>
          <p:nvPr>
            <p:ph type="body" idx="1"/>
          </p:nvPr>
        </p:nvSpPr>
        <p:spPr>
          <a:xfrm>
            <a:off x="261761" y="2959593"/>
            <a:ext cx="4183650" cy="365125"/>
          </a:xfrm>
        </p:spPr>
        <p:txBody>
          <a:bodyPr>
            <a:normAutofit fontScale="92500" lnSpcReduction="20000"/>
          </a:bodyPr>
          <a:lstStyle/>
          <a:p>
            <a:r>
              <a:rPr lang="en-US" dirty="0" smtClean="0"/>
              <a:t>Snake Game</a:t>
            </a:r>
            <a:endParaRPr lang="ru-RU" dirty="0"/>
          </a:p>
        </p:txBody>
      </p:sp>
      <p:sp>
        <p:nvSpPr>
          <p:cNvPr id="7" name="Text Placeholder 6">
            <a:extLst>
              <a:ext uri="{FF2B5EF4-FFF2-40B4-BE49-F238E27FC236}">
                <a16:creationId xmlns="" xmlns:a16="http://schemas.microsoft.com/office/drawing/2014/main" id="{B0CA970E-796E-4258-8457-D1CEF7B4B866}"/>
              </a:ext>
            </a:extLst>
          </p:cNvPr>
          <p:cNvSpPr>
            <a:spLocks noGrp="1"/>
          </p:cNvSpPr>
          <p:nvPr>
            <p:ph type="body" idx="20"/>
          </p:nvPr>
        </p:nvSpPr>
        <p:spPr>
          <a:xfrm>
            <a:off x="276727" y="3521669"/>
            <a:ext cx="3873231" cy="3216759"/>
          </a:xfrm>
        </p:spPr>
        <p:txBody>
          <a:bodyPr>
            <a:normAutofit/>
          </a:bodyPr>
          <a:lstStyle/>
          <a:p>
            <a:r>
              <a:rPr lang="en-US" b="1" dirty="0">
                <a:solidFill>
                  <a:schemeClr val="accent1"/>
                </a:solidFill>
              </a:rPr>
              <a:t>This game involves the snake to eat food which are generated randomly in the screen, with the objective </a:t>
            </a:r>
            <a:r>
              <a:rPr lang="en-US" b="1" dirty="0" smtClean="0">
                <a:solidFill>
                  <a:schemeClr val="accent1"/>
                </a:solidFill>
              </a:rPr>
              <a:t>being, </a:t>
            </a:r>
            <a:r>
              <a:rPr lang="en-US" b="1" dirty="0">
                <a:solidFill>
                  <a:schemeClr val="accent1"/>
                </a:solidFill>
              </a:rPr>
              <a:t>to avoid running into a boarder or snake itself  for as long as possible</a:t>
            </a:r>
            <a:endParaRPr lang="ru-RU" b="1" dirty="0">
              <a:solidFill>
                <a:schemeClr val="accent1"/>
              </a:solidFill>
            </a:endParaRPr>
          </a:p>
        </p:txBody>
      </p:sp>
      <p:sp>
        <p:nvSpPr>
          <p:cNvPr id="8" name="Text Placeholder 7">
            <a:extLst>
              <a:ext uri="{FF2B5EF4-FFF2-40B4-BE49-F238E27FC236}">
                <a16:creationId xmlns="" xmlns:a16="http://schemas.microsoft.com/office/drawing/2014/main" id="{E3AB4F18-AE38-4488-9473-A828459DA8A4}"/>
              </a:ext>
            </a:extLst>
          </p:cNvPr>
          <p:cNvSpPr>
            <a:spLocks noGrp="1"/>
          </p:cNvSpPr>
          <p:nvPr>
            <p:ph type="body" idx="18"/>
          </p:nvPr>
        </p:nvSpPr>
        <p:spPr>
          <a:xfrm>
            <a:off x="4206230" y="2960996"/>
            <a:ext cx="4183650" cy="365125"/>
          </a:xfrm>
        </p:spPr>
        <p:txBody>
          <a:bodyPr>
            <a:normAutofit fontScale="92500" lnSpcReduction="20000"/>
          </a:bodyPr>
          <a:lstStyle/>
          <a:p>
            <a:r>
              <a:rPr lang="en-US" dirty="0" smtClean="0"/>
              <a:t>Tic-Tak-Toe</a:t>
            </a:r>
            <a:endParaRPr lang="ru-RU" dirty="0"/>
          </a:p>
        </p:txBody>
      </p:sp>
      <p:sp>
        <p:nvSpPr>
          <p:cNvPr id="17" name="Text Placeholder 16">
            <a:extLst>
              <a:ext uri="{FF2B5EF4-FFF2-40B4-BE49-F238E27FC236}">
                <a16:creationId xmlns="" xmlns:a16="http://schemas.microsoft.com/office/drawing/2014/main" id="{663B63A5-075F-4429-8F7A-8E50D3497170}"/>
              </a:ext>
            </a:extLst>
          </p:cNvPr>
          <p:cNvSpPr>
            <a:spLocks noGrp="1"/>
          </p:cNvSpPr>
          <p:nvPr>
            <p:ph type="body" sz="quarter" idx="21"/>
          </p:nvPr>
        </p:nvSpPr>
        <p:spPr>
          <a:xfrm>
            <a:off x="4206428" y="3521669"/>
            <a:ext cx="3277772" cy="2801355"/>
          </a:xfrm>
        </p:spPr>
        <p:txBody>
          <a:bodyPr>
            <a:normAutofit/>
          </a:bodyPr>
          <a:lstStyle/>
          <a:p>
            <a:r>
              <a:rPr lang="en-US" b="1" dirty="0">
                <a:solidFill>
                  <a:schemeClr val="accent1"/>
                </a:solidFill>
              </a:rPr>
              <a:t>It is basically a multiplayer game, this involves the player to put their character anywhere in the grid of 3*3. A player will win if their character is plotted 3 times in continuous sequence</a:t>
            </a:r>
            <a:r>
              <a:rPr lang="en-US" b="1" dirty="0"/>
              <a:t>.</a:t>
            </a:r>
            <a:endParaRPr lang="ru-RU" b="1" dirty="0"/>
          </a:p>
        </p:txBody>
      </p:sp>
      <p:sp>
        <p:nvSpPr>
          <p:cNvPr id="10" name="Text Placeholder 2">
            <a:extLst>
              <a:ext uri="{FF2B5EF4-FFF2-40B4-BE49-F238E27FC236}">
                <a16:creationId xmlns="" xmlns:a16="http://schemas.microsoft.com/office/drawing/2014/main" id="{C9DF92D8-1371-40FE-AB90-C65DFF928F5D}"/>
              </a:ext>
            </a:extLst>
          </p:cNvPr>
          <p:cNvSpPr txBox="1">
            <a:spLocks/>
          </p:cNvSpPr>
          <p:nvPr/>
        </p:nvSpPr>
        <p:spPr>
          <a:xfrm>
            <a:off x="7407073" y="2958584"/>
            <a:ext cx="3417093" cy="36185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5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Quiz</a:t>
            </a:r>
            <a:endParaRPr lang="ru-RU" dirty="0"/>
          </a:p>
        </p:txBody>
      </p:sp>
      <p:sp>
        <p:nvSpPr>
          <p:cNvPr id="11" name="Text Placeholder 6">
            <a:extLst>
              <a:ext uri="{FF2B5EF4-FFF2-40B4-BE49-F238E27FC236}">
                <a16:creationId xmlns="" xmlns:a16="http://schemas.microsoft.com/office/drawing/2014/main" id="{B0CA970E-796E-4258-8457-D1CEF7B4B866}"/>
              </a:ext>
            </a:extLst>
          </p:cNvPr>
          <p:cNvSpPr txBox="1">
            <a:spLocks/>
          </p:cNvSpPr>
          <p:nvPr/>
        </p:nvSpPr>
        <p:spPr>
          <a:xfrm>
            <a:off x="7407260" y="3543563"/>
            <a:ext cx="3565725" cy="2312696"/>
          </a:xfrm>
          <a:prstGeom prst="rect">
            <a:avLst/>
          </a:prstGeom>
          <a:solidFill>
            <a:schemeClr val="bg1"/>
          </a:solidFill>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rPr>
              <a:t>This game involves the player to answer the randomly generated question. With the objective to score as high as you </a:t>
            </a:r>
            <a:r>
              <a:rPr lang="en-US" b="1" dirty="0" smtClean="0">
                <a:solidFill>
                  <a:schemeClr val="accent1"/>
                </a:solidFill>
              </a:rPr>
              <a:t>can.</a:t>
            </a:r>
            <a:endParaRPr lang="en-US" b="1" dirty="0">
              <a:solidFill>
                <a:schemeClr val="accent1"/>
              </a:solidFill>
            </a:endParaRPr>
          </a:p>
          <a:p>
            <a:endParaRPr lang="ru-RU" b="1" dirty="0"/>
          </a:p>
        </p:txBody>
      </p:sp>
      <p:sp>
        <p:nvSpPr>
          <p:cNvPr id="4" name="Slide Number Placeholder 3"/>
          <p:cNvSpPr>
            <a:spLocks noGrp="1"/>
          </p:cNvSpPr>
          <p:nvPr>
            <p:ph type="sldNum" sz="quarter" idx="12"/>
          </p:nvPr>
        </p:nvSpPr>
        <p:spPr/>
        <p:txBody>
          <a:bodyPr/>
          <a:lstStyle/>
          <a:p>
            <a:fld id="{D495E168-DA5E-4888-8D8A-92B118324C14}" type="slidenum">
              <a:rPr lang="ru-RU" smtClean="0"/>
              <a:t>3</a:t>
            </a:fld>
            <a:endParaRPr lang="ru-RU" dirty="0"/>
          </a:p>
        </p:txBody>
      </p:sp>
    </p:spTree>
    <p:extLst>
      <p:ext uri="{BB962C8B-B14F-4D97-AF65-F5344CB8AC3E}">
        <p14:creationId xmlns:p14="http://schemas.microsoft.com/office/powerpoint/2010/main" val="395350045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REQUIREMENTS</a:t>
            </a:r>
            <a:endParaRPr lang="en-US" dirty="0">
              <a:latin typeface="+mn-lt"/>
            </a:endParaRPr>
          </a:p>
        </p:txBody>
      </p:sp>
      <p:sp>
        <p:nvSpPr>
          <p:cNvPr id="3" name="Text Placeholder 2"/>
          <p:cNvSpPr>
            <a:spLocks noGrp="1"/>
          </p:cNvSpPr>
          <p:nvPr>
            <p:ph type="body" idx="1"/>
          </p:nvPr>
        </p:nvSpPr>
        <p:spPr/>
        <p:txBody>
          <a:bodyPr>
            <a:normAutofit fontScale="92500" lnSpcReduction="20000"/>
          </a:bodyPr>
          <a:lstStyle/>
          <a:p>
            <a:r>
              <a:rPr lang="en-US" dirty="0" smtClean="0">
                <a:latin typeface="+mn-lt"/>
              </a:rPr>
              <a:t>Software Requirement	</a:t>
            </a:r>
            <a:endParaRPr lang="en-US" dirty="0">
              <a:latin typeface="+mn-lt"/>
            </a:endParaRPr>
          </a:p>
        </p:txBody>
      </p:sp>
      <p:sp>
        <p:nvSpPr>
          <p:cNvPr id="6" name="Text Placeholder 5"/>
          <p:cNvSpPr>
            <a:spLocks noGrp="1"/>
          </p:cNvSpPr>
          <p:nvPr>
            <p:ph type="body" idx="18"/>
          </p:nvPr>
        </p:nvSpPr>
        <p:spPr/>
        <p:txBody>
          <a:bodyPr>
            <a:normAutofit fontScale="92500" lnSpcReduction="20000"/>
          </a:bodyPr>
          <a:lstStyle/>
          <a:p>
            <a:r>
              <a:rPr lang="en-US" dirty="0" smtClean="0">
                <a:latin typeface="+mn-lt"/>
              </a:rPr>
              <a:t>Hardware Requirement</a:t>
            </a:r>
            <a:endParaRPr lang="en-US" dirty="0">
              <a:latin typeface="+mn-lt"/>
            </a:endParaRPr>
          </a:p>
        </p:txBody>
      </p:sp>
      <p:sp>
        <p:nvSpPr>
          <p:cNvPr id="7" name="Text Placeholder 6"/>
          <p:cNvSpPr>
            <a:spLocks noGrp="1"/>
          </p:cNvSpPr>
          <p:nvPr>
            <p:ph type="body" sz="quarter" idx="20"/>
          </p:nvPr>
        </p:nvSpPr>
        <p:spPr/>
        <p:txBody>
          <a:bodyPr/>
          <a:lstStyle/>
          <a:p>
            <a:endParaRPr lang="en-US" b="1" dirty="0" smtClean="0">
              <a:solidFill>
                <a:schemeClr val="accent1"/>
              </a:solidFill>
            </a:endParaRPr>
          </a:p>
          <a:p>
            <a:r>
              <a:rPr lang="en-US" b="1" dirty="0" smtClean="0">
                <a:solidFill>
                  <a:schemeClr val="accent1"/>
                </a:solidFill>
              </a:rPr>
              <a:t>Operating </a:t>
            </a:r>
            <a:r>
              <a:rPr lang="en-US" b="1" dirty="0">
                <a:solidFill>
                  <a:schemeClr val="accent1"/>
                </a:solidFill>
              </a:rPr>
              <a:t>System: -               </a:t>
            </a:r>
            <a:r>
              <a:rPr lang="en-US" b="1" dirty="0" smtClean="0">
                <a:solidFill>
                  <a:schemeClr val="accent1"/>
                </a:solidFill>
              </a:rPr>
              <a:t>  Windows 10 </a:t>
            </a:r>
          </a:p>
          <a:p>
            <a:r>
              <a:rPr lang="en-US" b="1" dirty="0" smtClean="0">
                <a:solidFill>
                  <a:schemeClr val="accent1"/>
                </a:solidFill>
              </a:rPr>
              <a:t>Application </a:t>
            </a:r>
            <a:r>
              <a:rPr lang="en-US" b="1" dirty="0">
                <a:solidFill>
                  <a:schemeClr val="accent1"/>
                </a:solidFill>
              </a:rPr>
              <a:t>Software</a:t>
            </a:r>
            <a:r>
              <a:rPr lang="en-US" b="1" dirty="0" smtClean="0">
                <a:solidFill>
                  <a:schemeClr val="accent1"/>
                </a:solidFill>
              </a:rPr>
              <a:t>: -             Dev </a:t>
            </a:r>
            <a:r>
              <a:rPr lang="en-US" b="1" dirty="0">
                <a:solidFill>
                  <a:schemeClr val="accent1"/>
                </a:solidFill>
              </a:rPr>
              <a:t>C++</a:t>
            </a:r>
          </a:p>
          <a:p>
            <a:r>
              <a:rPr lang="en-US" b="1" dirty="0">
                <a:solidFill>
                  <a:schemeClr val="accent1"/>
                </a:solidFill>
              </a:rPr>
              <a:t>Language: -  	 </a:t>
            </a:r>
            <a:r>
              <a:rPr lang="en-US" b="1" dirty="0" smtClean="0">
                <a:solidFill>
                  <a:schemeClr val="accent1"/>
                </a:solidFill>
              </a:rPr>
              <a:t>                  C</a:t>
            </a:r>
            <a:endParaRPr lang="en-US" b="1" dirty="0">
              <a:solidFill>
                <a:schemeClr val="accent1"/>
              </a:solidFill>
            </a:endParaRPr>
          </a:p>
          <a:p>
            <a:endParaRPr lang="en-US" b="1" dirty="0">
              <a:solidFill>
                <a:schemeClr val="accent1"/>
              </a:solidFill>
            </a:endParaRPr>
          </a:p>
        </p:txBody>
      </p:sp>
      <p:sp>
        <p:nvSpPr>
          <p:cNvPr id="8" name="Text Placeholder 7"/>
          <p:cNvSpPr>
            <a:spLocks noGrp="1"/>
          </p:cNvSpPr>
          <p:nvPr>
            <p:ph type="body" sz="quarter" idx="21"/>
          </p:nvPr>
        </p:nvSpPr>
        <p:spPr/>
        <p:txBody>
          <a:bodyPr/>
          <a:lstStyle/>
          <a:p>
            <a:endParaRPr lang="en-US" b="1" dirty="0" smtClean="0">
              <a:solidFill>
                <a:schemeClr val="accent1"/>
              </a:solidFill>
            </a:endParaRPr>
          </a:p>
          <a:p>
            <a:r>
              <a:rPr lang="en-US" b="1" dirty="0" smtClean="0">
                <a:solidFill>
                  <a:schemeClr val="accent1"/>
                </a:solidFill>
              </a:rPr>
              <a:t>Hard </a:t>
            </a:r>
            <a:r>
              <a:rPr lang="en-US" b="1" dirty="0">
                <a:solidFill>
                  <a:schemeClr val="accent1"/>
                </a:solidFill>
              </a:rPr>
              <a:t>Disk: -   		        32GB</a:t>
            </a:r>
          </a:p>
          <a:p>
            <a:r>
              <a:rPr lang="en-US" b="1" dirty="0">
                <a:solidFill>
                  <a:schemeClr val="accent1"/>
                </a:solidFill>
              </a:rPr>
              <a:t>Ram: - 			        128MB</a:t>
            </a:r>
          </a:p>
          <a:p>
            <a:endParaRPr lang="en-US" b="1" dirty="0">
              <a:solidFill>
                <a:schemeClr val="accent1"/>
              </a:solidFill>
            </a:endParaRPr>
          </a:p>
        </p:txBody>
      </p:sp>
      <p:sp>
        <p:nvSpPr>
          <p:cNvPr id="5" name="Slide Number Placeholder 4"/>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234384251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1AEBC-6D9D-4D30-BB4C-43FE1370375F}"/>
              </a:ext>
            </a:extLst>
          </p:cNvPr>
          <p:cNvSpPr>
            <a:spLocks noGrp="1"/>
          </p:cNvSpPr>
          <p:nvPr>
            <p:ph type="title"/>
          </p:nvPr>
        </p:nvSpPr>
        <p:spPr>
          <a:xfrm>
            <a:off x="813725" y="2238985"/>
            <a:ext cx="3776767" cy="676275"/>
          </a:xfrm>
        </p:spPr>
        <p:txBody>
          <a:bodyPr>
            <a:normAutofit fontScale="90000"/>
          </a:bodyPr>
          <a:lstStyle/>
          <a:p>
            <a:r>
              <a:rPr lang="en-US" smtClean="0"/>
              <a:t>Flowchart </a:t>
            </a:r>
            <a:r>
              <a:rPr lang="en-US" dirty="0" smtClean="0"/>
              <a:t>of Driver Function</a:t>
            </a:r>
            <a:endParaRPr lang="ru-RU" dirty="0"/>
          </a:p>
        </p:txBody>
      </p:sp>
      <p:sp>
        <p:nvSpPr>
          <p:cNvPr id="5" name="Text Placeholder 4">
            <a:extLst>
              <a:ext uri="{FF2B5EF4-FFF2-40B4-BE49-F238E27FC236}">
                <a16:creationId xmlns="" xmlns:a16="http://schemas.microsoft.com/office/drawing/2014/main" id="{C7BFDBF9-B20C-4919-9CE3-90C6CDC85BDD}"/>
              </a:ext>
            </a:extLst>
          </p:cNvPr>
          <p:cNvSpPr>
            <a:spLocks noGrp="1"/>
          </p:cNvSpPr>
          <p:nvPr>
            <p:ph type="body" sz="quarter" idx="16"/>
          </p:nvPr>
        </p:nvSpPr>
        <p:spPr/>
        <p:txBody>
          <a:bodyPr/>
          <a:lstStyle/>
          <a:p>
            <a:r>
              <a:rPr lang="en-US" dirty="0" smtClean="0">
                <a:gradFill>
                  <a:gsLst>
                    <a:gs pos="12000">
                      <a:schemeClr val="accent1"/>
                    </a:gs>
                    <a:gs pos="100000">
                      <a:schemeClr val="accent3"/>
                    </a:gs>
                  </a:gsLst>
                  <a:lin ang="0" scaled="1"/>
                </a:gradFill>
              </a:rPr>
              <a:t>It is the driver structure of the main code</a:t>
            </a:r>
            <a:r>
              <a:rPr lang="en-US" dirty="0" smtClean="0">
                <a:gradFill>
                  <a:gsLst>
                    <a:gs pos="12000">
                      <a:schemeClr val="accent1"/>
                    </a:gs>
                    <a:gs pos="100000">
                      <a:schemeClr val="accent3"/>
                    </a:gs>
                  </a:gsLst>
                  <a:lin ang="0" scaled="1"/>
                </a:gradFill>
              </a:rPr>
              <a:t>. </a:t>
            </a:r>
            <a:endParaRPr lang="ru-RU" dirty="0">
              <a:gradFill>
                <a:gsLst>
                  <a:gs pos="12000">
                    <a:schemeClr val="accent1"/>
                  </a:gs>
                  <a:gs pos="100000">
                    <a:schemeClr val="accent3"/>
                  </a:gs>
                </a:gsLst>
                <a:lin ang="0" scaled="1"/>
              </a:gradFill>
            </a:endParaRPr>
          </a:p>
        </p:txBody>
      </p:sp>
      <p:sp>
        <p:nvSpPr>
          <p:cNvPr id="26" name="Oval 25"/>
          <p:cNvSpPr/>
          <p:nvPr/>
        </p:nvSpPr>
        <p:spPr>
          <a:xfrm>
            <a:off x="6893169" y="168814"/>
            <a:ext cx="1252024" cy="60725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gradFill>
                  <a:gsLst>
                    <a:gs pos="12000">
                      <a:schemeClr val="accent1"/>
                    </a:gs>
                    <a:gs pos="100000">
                      <a:schemeClr val="accent3"/>
                    </a:gs>
                  </a:gsLst>
                  <a:lin ang="0" scaled="1"/>
                </a:gradFill>
              </a:rPr>
              <a:t>Start</a:t>
            </a:r>
            <a:endParaRPr lang="en-US" dirty="0">
              <a:gradFill>
                <a:gsLst>
                  <a:gs pos="12000">
                    <a:schemeClr val="accent1"/>
                  </a:gs>
                  <a:gs pos="100000">
                    <a:schemeClr val="accent3"/>
                  </a:gs>
                </a:gsLst>
                <a:lin ang="0" scaled="1"/>
              </a:gradFill>
            </a:endParaRPr>
          </a:p>
        </p:txBody>
      </p:sp>
      <p:cxnSp>
        <p:nvCxnSpPr>
          <p:cNvPr id="30" name="Straight Connector 29"/>
          <p:cNvCxnSpPr>
            <a:stCxn id="26" idx="4"/>
          </p:cNvCxnSpPr>
          <p:nvPr/>
        </p:nvCxnSpPr>
        <p:spPr>
          <a:xfrm>
            <a:off x="7519181" y="776068"/>
            <a:ext cx="0" cy="1891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893169" y="1972212"/>
            <a:ext cx="1252024" cy="703385"/>
          </a:xfrm>
          <a:prstGeom prst="rect">
            <a:avLst/>
          </a:prstGeom>
          <a:noFill/>
          <a:ln w="12700" cap="flat">
            <a:noFill/>
            <a:prstDash val="solid"/>
            <a:miter/>
          </a:ln>
        </p:spPr>
        <p:txBody>
          <a:bodyPr rtlCol="0" anchor="ctr"/>
          <a:lstStyle/>
          <a:p>
            <a:pPr algn="ctr"/>
            <a:endParaRPr lang="en-US" sz="1100" dirty="0">
              <a:gradFill>
                <a:gsLst>
                  <a:gs pos="12000">
                    <a:schemeClr val="accent1"/>
                  </a:gs>
                  <a:gs pos="100000">
                    <a:schemeClr val="accent3"/>
                  </a:gs>
                </a:gsLst>
                <a:lin ang="0" scaled="1"/>
              </a:gradFill>
            </a:endParaRPr>
          </a:p>
        </p:txBody>
      </p:sp>
      <p:sp>
        <p:nvSpPr>
          <p:cNvPr id="32" name="Rectangle 31"/>
          <p:cNvSpPr/>
          <p:nvPr/>
        </p:nvSpPr>
        <p:spPr>
          <a:xfrm>
            <a:off x="6879101" y="2044895"/>
            <a:ext cx="1266092" cy="532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gradFill>
                  <a:gsLst>
                    <a:gs pos="12000">
                      <a:schemeClr val="accent1"/>
                    </a:gs>
                    <a:gs pos="100000">
                      <a:schemeClr val="accent3"/>
                    </a:gs>
                  </a:gsLst>
                  <a:lin ang="0" scaled="1"/>
                </a:gradFill>
              </a:rPr>
              <a:t>Switch(x)</a:t>
            </a:r>
            <a:endParaRPr lang="en-US" sz="1100" dirty="0">
              <a:gradFill>
                <a:gsLst>
                  <a:gs pos="12000">
                    <a:schemeClr val="accent1"/>
                  </a:gs>
                  <a:gs pos="100000">
                    <a:schemeClr val="accent3"/>
                  </a:gs>
                </a:gsLst>
                <a:lin ang="0" scaled="1"/>
              </a:gradFill>
            </a:endParaRPr>
          </a:p>
        </p:txBody>
      </p:sp>
      <p:sp>
        <p:nvSpPr>
          <p:cNvPr id="38" name="Flowchart: Decision 37"/>
          <p:cNvSpPr/>
          <p:nvPr/>
        </p:nvSpPr>
        <p:spPr>
          <a:xfrm>
            <a:off x="6888577" y="2748281"/>
            <a:ext cx="1242548" cy="538968"/>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gradFill>
                  <a:gsLst>
                    <a:gs pos="12000">
                      <a:schemeClr val="accent1"/>
                    </a:gs>
                    <a:gs pos="100000">
                      <a:schemeClr val="accent3"/>
                    </a:gs>
                  </a:gsLst>
                  <a:lin ang="0" scaled="1"/>
                </a:gradFill>
              </a:rPr>
              <a:t>Case 1</a:t>
            </a:r>
            <a:endParaRPr lang="en-US" sz="1100" dirty="0">
              <a:gradFill>
                <a:gsLst>
                  <a:gs pos="12000">
                    <a:schemeClr val="accent1"/>
                  </a:gs>
                  <a:gs pos="100000">
                    <a:schemeClr val="accent3"/>
                  </a:gs>
                </a:gsLst>
                <a:lin ang="0" scaled="1"/>
              </a:gradFill>
            </a:endParaRPr>
          </a:p>
        </p:txBody>
      </p:sp>
      <p:cxnSp>
        <p:nvCxnSpPr>
          <p:cNvPr id="42" name="Straight Arrow Connector 41"/>
          <p:cNvCxnSpPr>
            <a:stCxn id="32" idx="2"/>
            <a:endCxn id="38" idx="0"/>
          </p:cNvCxnSpPr>
          <p:nvPr/>
        </p:nvCxnSpPr>
        <p:spPr>
          <a:xfrm flipH="1">
            <a:off x="7509851" y="2577123"/>
            <a:ext cx="2296" cy="1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6897907" y="3511208"/>
            <a:ext cx="1242548" cy="528955"/>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gradFill>
                  <a:gsLst>
                    <a:gs pos="12000">
                      <a:schemeClr val="accent1"/>
                    </a:gs>
                    <a:gs pos="100000">
                      <a:schemeClr val="accent3"/>
                    </a:gs>
                  </a:gsLst>
                  <a:lin ang="0" scaled="1"/>
                </a:gradFill>
              </a:rPr>
              <a:t>Case </a:t>
            </a:r>
            <a:r>
              <a:rPr lang="en-US" sz="1100" dirty="0" smtClean="0">
                <a:gradFill>
                  <a:gsLst>
                    <a:gs pos="12000">
                      <a:schemeClr val="accent1"/>
                    </a:gs>
                    <a:gs pos="100000">
                      <a:schemeClr val="accent3"/>
                    </a:gs>
                  </a:gsLst>
                  <a:lin ang="0" scaled="1"/>
                </a:gradFill>
              </a:rPr>
              <a:t>2</a:t>
            </a:r>
            <a:endParaRPr lang="en-US" sz="1100" dirty="0">
              <a:gradFill>
                <a:gsLst>
                  <a:gs pos="12000">
                    <a:schemeClr val="accent1"/>
                  </a:gs>
                  <a:gs pos="100000">
                    <a:schemeClr val="accent3"/>
                  </a:gs>
                </a:gsLst>
                <a:lin ang="0" scaled="1"/>
              </a:gradFill>
            </a:endParaRPr>
          </a:p>
        </p:txBody>
      </p:sp>
      <p:cxnSp>
        <p:nvCxnSpPr>
          <p:cNvPr id="45" name="Straight Arrow Connector 44"/>
          <p:cNvCxnSpPr>
            <a:endCxn id="44" idx="0"/>
          </p:cNvCxnSpPr>
          <p:nvPr/>
        </p:nvCxnSpPr>
        <p:spPr>
          <a:xfrm flipH="1">
            <a:off x="7519181" y="3340051"/>
            <a:ext cx="2296" cy="17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Decision 57"/>
          <p:cNvSpPr/>
          <p:nvPr/>
        </p:nvSpPr>
        <p:spPr>
          <a:xfrm>
            <a:off x="6907384" y="4251326"/>
            <a:ext cx="1242548" cy="538968"/>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gradFill>
                  <a:gsLst>
                    <a:gs pos="12000">
                      <a:schemeClr val="accent1"/>
                    </a:gs>
                    <a:gs pos="100000">
                      <a:schemeClr val="accent3"/>
                    </a:gs>
                  </a:gsLst>
                  <a:lin ang="0" scaled="1"/>
                </a:gradFill>
              </a:rPr>
              <a:t>Case 3</a:t>
            </a:r>
          </a:p>
        </p:txBody>
      </p:sp>
      <p:cxnSp>
        <p:nvCxnSpPr>
          <p:cNvPr id="59" name="Straight Arrow Connector 58"/>
          <p:cNvCxnSpPr>
            <a:endCxn id="58" idx="0"/>
          </p:cNvCxnSpPr>
          <p:nvPr/>
        </p:nvCxnSpPr>
        <p:spPr>
          <a:xfrm flipH="1">
            <a:off x="7528658" y="4080168"/>
            <a:ext cx="2296" cy="1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6916714" y="5014253"/>
            <a:ext cx="1242548" cy="528955"/>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gradFill>
                  <a:gsLst>
                    <a:gs pos="12000">
                      <a:schemeClr val="accent1"/>
                    </a:gs>
                    <a:gs pos="100000">
                      <a:schemeClr val="accent3"/>
                    </a:gs>
                  </a:gsLst>
                  <a:lin ang="0" scaled="1"/>
                </a:gradFill>
              </a:rPr>
              <a:t>Case 4</a:t>
            </a:r>
          </a:p>
        </p:txBody>
      </p:sp>
      <p:cxnSp>
        <p:nvCxnSpPr>
          <p:cNvPr id="61" name="Straight Arrow Connector 60"/>
          <p:cNvCxnSpPr>
            <a:endCxn id="60" idx="0"/>
          </p:cNvCxnSpPr>
          <p:nvPr/>
        </p:nvCxnSpPr>
        <p:spPr>
          <a:xfrm flipH="1">
            <a:off x="7537988" y="4843096"/>
            <a:ext cx="2296" cy="17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Decision 61"/>
          <p:cNvSpPr/>
          <p:nvPr/>
        </p:nvSpPr>
        <p:spPr>
          <a:xfrm>
            <a:off x="6888577" y="5760304"/>
            <a:ext cx="1242548" cy="528955"/>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gradFill>
                  <a:gsLst>
                    <a:gs pos="12000">
                      <a:schemeClr val="accent1"/>
                    </a:gs>
                    <a:gs pos="100000">
                      <a:schemeClr val="accent3"/>
                    </a:gs>
                  </a:gsLst>
                  <a:lin ang="0" scaled="1"/>
                </a:gradFill>
              </a:rPr>
              <a:t>default</a:t>
            </a:r>
            <a:endParaRPr lang="en-US" sz="1100" dirty="0">
              <a:gradFill>
                <a:gsLst>
                  <a:gs pos="12000">
                    <a:schemeClr val="accent1"/>
                  </a:gs>
                  <a:gs pos="100000">
                    <a:schemeClr val="accent3"/>
                  </a:gs>
                </a:gsLst>
                <a:lin ang="0" scaled="1"/>
              </a:gradFill>
            </a:endParaRPr>
          </a:p>
        </p:txBody>
      </p:sp>
      <p:cxnSp>
        <p:nvCxnSpPr>
          <p:cNvPr id="63" name="Straight Arrow Connector 62"/>
          <p:cNvCxnSpPr>
            <a:endCxn id="62" idx="0"/>
          </p:cNvCxnSpPr>
          <p:nvPr/>
        </p:nvCxnSpPr>
        <p:spPr>
          <a:xfrm flipH="1">
            <a:off x="7509851" y="5589147"/>
            <a:ext cx="2296" cy="17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8" idx="3"/>
          </p:cNvCxnSpPr>
          <p:nvPr/>
        </p:nvCxnSpPr>
        <p:spPr>
          <a:xfrm>
            <a:off x="8131125" y="3017765"/>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lowchart: Process 65"/>
          <p:cNvSpPr/>
          <p:nvPr/>
        </p:nvSpPr>
        <p:spPr>
          <a:xfrm>
            <a:off x="8637563" y="2748281"/>
            <a:ext cx="1463040" cy="53896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gradFill>
                  <a:gsLst>
                    <a:gs pos="12000">
                      <a:schemeClr val="accent1"/>
                    </a:gs>
                    <a:gs pos="100000">
                      <a:schemeClr val="accent3"/>
                    </a:gs>
                  </a:gsLst>
                  <a:lin ang="0" scaled="1"/>
                </a:gradFill>
              </a:rPr>
              <a:t>Snake Game</a:t>
            </a:r>
          </a:p>
        </p:txBody>
      </p:sp>
      <p:cxnSp>
        <p:nvCxnSpPr>
          <p:cNvPr id="67" name="Straight Arrow Connector 66"/>
          <p:cNvCxnSpPr/>
          <p:nvPr/>
        </p:nvCxnSpPr>
        <p:spPr>
          <a:xfrm>
            <a:off x="8131124" y="3774771"/>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Process 67"/>
          <p:cNvSpPr/>
          <p:nvPr/>
        </p:nvSpPr>
        <p:spPr>
          <a:xfrm>
            <a:off x="8637414" y="3511208"/>
            <a:ext cx="1463040" cy="53896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gradFill>
                  <a:gsLst>
                    <a:gs pos="12000">
                      <a:schemeClr val="accent1"/>
                    </a:gs>
                    <a:gs pos="100000">
                      <a:schemeClr val="accent3"/>
                    </a:gs>
                  </a:gsLst>
                  <a:lin ang="0" scaled="1"/>
                </a:gradFill>
              </a:rPr>
              <a:t>Tic-Tak-Toe</a:t>
            </a:r>
            <a:endParaRPr lang="en-US" sz="1400" dirty="0">
              <a:gradFill>
                <a:gsLst>
                  <a:gs pos="12000">
                    <a:schemeClr val="accent1"/>
                  </a:gs>
                  <a:gs pos="100000">
                    <a:schemeClr val="accent3"/>
                  </a:gs>
                </a:gsLst>
                <a:lin ang="0" scaled="1"/>
              </a:gradFill>
            </a:endParaRPr>
          </a:p>
        </p:txBody>
      </p:sp>
      <p:cxnSp>
        <p:nvCxnSpPr>
          <p:cNvPr id="69" name="Straight Arrow Connector 68"/>
          <p:cNvCxnSpPr/>
          <p:nvPr/>
        </p:nvCxnSpPr>
        <p:spPr>
          <a:xfrm>
            <a:off x="8131125" y="4506522"/>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Process 69"/>
          <p:cNvSpPr/>
          <p:nvPr/>
        </p:nvSpPr>
        <p:spPr>
          <a:xfrm>
            <a:off x="8637563" y="4237038"/>
            <a:ext cx="1463040" cy="53896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gradFill>
                  <a:gsLst>
                    <a:gs pos="12000">
                      <a:schemeClr val="accent1"/>
                    </a:gs>
                    <a:gs pos="100000">
                      <a:schemeClr val="accent3"/>
                    </a:gs>
                  </a:gsLst>
                  <a:lin ang="0" scaled="1"/>
                </a:gradFill>
              </a:rPr>
              <a:t>Quiz Game</a:t>
            </a:r>
            <a:endParaRPr lang="en-US" sz="1400" dirty="0">
              <a:gradFill>
                <a:gsLst>
                  <a:gs pos="12000">
                    <a:schemeClr val="accent1"/>
                  </a:gs>
                  <a:gs pos="100000">
                    <a:schemeClr val="accent3"/>
                  </a:gs>
                </a:gsLst>
                <a:lin ang="0" scaled="1"/>
              </a:gradFill>
            </a:endParaRPr>
          </a:p>
        </p:txBody>
      </p:sp>
      <p:cxnSp>
        <p:nvCxnSpPr>
          <p:cNvPr id="71" name="Straight Arrow Connector 70"/>
          <p:cNvCxnSpPr/>
          <p:nvPr/>
        </p:nvCxnSpPr>
        <p:spPr>
          <a:xfrm>
            <a:off x="8131124" y="5263528"/>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131124" y="6020523"/>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Flowchart: Process 73"/>
          <p:cNvSpPr/>
          <p:nvPr/>
        </p:nvSpPr>
        <p:spPr>
          <a:xfrm>
            <a:off x="8637414" y="5756960"/>
            <a:ext cx="1463040" cy="53896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gradFill>
                  <a:gsLst>
                    <a:gs pos="12000">
                      <a:schemeClr val="accent1"/>
                    </a:gs>
                    <a:gs pos="100000">
                      <a:schemeClr val="accent3"/>
                    </a:gs>
                  </a:gsLst>
                  <a:lin ang="0" scaled="1"/>
                </a:gradFill>
              </a:rPr>
              <a:t>Caller();</a:t>
            </a:r>
            <a:endParaRPr lang="en-US" sz="1400" dirty="0">
              <a:gradFill>
                <a:gsLst>
                  <a:gs pos="12000">
                    <a:schemeClr val="accent1"/>
                  </a:gs>
                  <a:gs pos="100000">
                    <a:schemeClr val="accent3"/>
                  </a:gs>
                </a:gsLst>
                <a:lin ang="0" scaled="1"/>
              </a:gradFill>
            </a:endParaRPr>
          </a:p>
        </p:txBody>
      </p:sp>
      <p:sp>
        <p:nvSpPr>
          <p:cNvPr id="76" name="Flowchart: Data 75"/>
          <p:cNvSpPr/>
          <p:nvPr/>
        </p:nvSpPr>
        <p:spPr>
          <a:xfrm>
            <a:off x="8589837" y="5034911"/>
            <a:ext cx="1262135" cy="457200"/>
          </a:xfrm>
          <a:prstGeom prst="flowChartInputOutp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gradFill>
                  <a:gsLst>
                    <a:gs pos="12000">
                      <a:schemeClr val="accent1"/>
                    </a:gs>
                    <a:gs pos="100000">
                      <a:schemeClr val="accent3"/>
                    </a:gs>
                  </a:gsLst>
                  <a:lin ang="0" scaled="1"/>
                </a:gradFill>
              </a:rPr>
              <a:t>Screen3();</a:t>
            </a:r>
            <a:endParaRPr lang="en-US" sz="1200" dirty="0">
              <a:gradFill>
                <a:gsLst>
                  <a:gs pos="12000">
                    <a:schemeClr val="accent1"/>
                  </a:gs>
                  <a:gs pos="100000">
                    <a:schemeClr val="accent3"/>
                  </a:gs>
                </a:gsLst>
                <a:lin ang="0" scaled="1"/>
              </a:gradFill>
            </a:endParaRPr>
          </a:p>
        </p:txBody>
      </p:sp>
      <p:sp>
        <p:nvSpPr>
          <p:cNvPr id="77" name="Flowchart: Data 76"/>
          <p:cNvSpPr/>
          <p:nvPr/>
        </p:nvSpPr>
        <p:spPr>
          <a:xfrm>
            <a:off x="6868989" y="1515012"/>
            <a:ext cx="1262135" cy="457200"/>
          </a:xfrm>
          <a:prstGeom prst="flowChartInputOutp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gradFill>
                  <a:gsLst>
                    <a:gs pos="12000">
                      <a:schemeClr val="accent1"/>
                    </a:gs>
                    <a:gs pos="100000">
                      <a:schemeClr val="accent3"/>
                    </a:gs>
                  </a:gsLst>
                  <a:lin ang="0" scaled="1"/>
                </a:gradFill>
              </a:rPr>
              <a:t>Screen2();</a:t>
            </a:r>
            <a:endParaRPr lang="en-US" sz="1200" dirty="0">
              <a:gradFill>
                <a:gsLst>
                  <a:gs pos="12000">
                    <a:schemeClr val="accent1"/>
                  </a:gs>
                  <a:gs pos="100000">
                    <a:schemeClr val="accent3"/>
                  </a:gs>
                </a:gsLst>
                <a:lin ang="0" scaled="1"/>
              </a:gradFill>
            </a:endParaRPr>
          </a:p>
        </p:txBody>
      </p:sp>
      <p:cxnSp>
        <p:nvCxnSpPr>
          <p:cNvPr id="86" name="Straight Connector 85"/>
          <p:cNvCxnSpPr>
            <a:stCxn id="77" idx="4"/>
            <a:endCxn id="32" idx="0"/>
          </p:cNvCxnSpPr>
          <p:nvPr/>
        </p:nvCxnSpPr>
        <p:spPr>
          <a:xfrm>
            <a:off x="7500057" y="1972212"/>
            <a:ext cx="12090" cy="72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829643" y="1743612"/>
            <a:ext cx="2039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a:off x="4829643" y="1733183"/>
            <a:ext cx="4552316" cy="4552316"/>
          </a:xfrm>
          <a:prstGeom prst="bentConnector3">
            <a:avLst>
              <a:gd name="adj1" fmla="val -5022"/>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6" idx="3"/>
          </p:cNvCxnSpPr>
          <p:nvPr/>
        </p:nvCxnSpPr>
        <p:spPr>
          <a:xfrm flipH="1" flipV="1">
            <a:off x="8159262" y="1733183"/>
            <a:ext cx="1941341" cy="1284582"/>
          </a:xfrm>
          <a:prstGeom prst="bentConnector3">
            <a:avLst>
              <a:gd name="adj1" fmla="val -11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10100454" y="3026495"/>
            <a:ext cx="241281" cy="7401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flipV="1">
            <a:off x="10097555" y="3774771"/>
            <a:ext cx="241281" cy="74012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0338836" y="4927962"/>
            <a:ext cx="1252024" cy="60725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gradFill>
                  <a:gsLst>
                    <a:gs pos="12000">
                      <a:schemeClr val="accent1"/>
                    </a:gs>
                    <a:gs pos="100000">
                      <a:schemeClr val="accent3"/>
                    </a:gs>
                  </a:gsLst>
                  <a:lin ang="0" scaled="1"/>
                </a:gradFill>
              </a:rPr>
              <a:t>End</a:t>
            </a:r>
            <a:endParaRPr lang="en-US" dirty="0">
              <a:gradFill>
                <a:gsLst>
                  <a:gs pos="12000">
                    <a:schemeClr val="accent1"/>
                  </a:gs>
                  <a:gs pos="100000">
                    <a:schemeClr val="accent3"/>
                  </a:gs>
                </a:gsLst>
                <a:lin ang="0" scaled="1"/>
              </a:gradFill>
            </a:endParaRPr>
          </a:p>
        </p:txBody>
      </p:sp>
      <p:sp>
        <p:nvSpPr>
          <p:cNvPr id="75" name="TextBox 74"/>
          <p:cNvSpPr txBox="1"/>
          <p:nvPr/>
        </p:nvSpPr>
        <p:spPr>
          <a:xfrm>
            <a:off x="8015883" y="3474072"/>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True</a:t>
            </a:r>
            <a:endParaRPr lang="en-US" sz="1100" dirty="0">
              <a:gradFill>
                <a:gsLst>
                  <a:gs pos="12000">
                    <a:schemeClr val="accent1"/>
                  </a:gs>
                  <a:gs pos="100000">
                    <a:schemeClr val="accent3"/>
                  </a:gs>
                </a:gsLst>
                <a:lin ang="0" scaled="1"/>
              </a:gradFill>
            </a:endParaRPr>
          </a:p>
        </p:txBody>
      </p:sp>
      <p:sp>
        <p:nvSpPr>
          <p:cNvPr id="78" name="TextBox 77"/>
          <p:cNvSpPr txBox="1"/>
          <p:nvPr/>
        </p:nvSpPr>
        <p:spPr>
          <a:xfrm>
            <a:off x="8015883" y="2732894"/>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True</a:t>
            </a:r>
            <a:endParaRPr lang="en-US" sz="1100" dirty="0">
              <a:gradFill>
                <a:gsLst>
                  <a:gs pos="12000">
                    <a:schemeClr val="accent1"/>
                  </a:gs>
                  <a:gs pos="100000">
                    <a:schemeClr val="accent3"/>
                  </a:gs>
                </a:gsLst>
                <a:lin ang="0" scaled="1"/>
              </a:gradFill>
            </a:endParaRPr>
          </a:p>
        </p:txBody>
      </p:sp>
      <p:sp>
        <p:nvSpPr>
          <p:cNvPr id="79" name="TextBox 78"/>
          <p:cNvSpPr txBox="1"/>
          <p:nvPr/>
        </p:nvSpPr>
        <p:spPr>
          <a:xfrm>
            <a:off x="8015882" y="4249547"/>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True</a:t>
            </a:r>
            <a:endParaRPr lang="en-US" sz="1100" dirty="0">
              <a:gradFill>
                <a:gsLst>
                  <a:gs pos="12000">
                    <a:schemeClr val="accent1"/>
                  </a:gs>
                  <a:gs pos="100000">
                    <a:schemeClr val="accent3"/>
                  </a:gs>
                </a:gsLst>
                <a:lin ang="0" scaled="1"/>
              </a:gradFill>
            </a:endParaRPr>
          </a:p>
        </p:txBody>
      </p:sp>
      <p:sp>
        <p:nvSpPr>
          <p:cNvPr id="80" name="TextBox 79"/>
          <p:cNvSpPr txBox="1"/>
          <p:nvPr/>
        </p:nvSpPr>
        <p:spPr>
          <a:xfrm>
            <a:off x="8015882" y="4967775"/>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True</a:t>
            </a:r>
            <a:endParaRPr lang="en-US" sz="1100" dirty="0">
              <a:gradFill>
                <a:gsLst>
                  <a:gs pos="12000">
                    <a:schemeClr val="accent1"/>
                  </a:gs>
                  <a:gs pos="100000">
                    <a:schemeClr val="accent3"/>
                  </a:gs>
                </a:gsLst>
                <a:lin ang="0" scaled="1"/>
              </a:gradFill>
            </a:endParaRPr>
          </a:p>
        </p:txBody>
      </p:sp>
      <p:sp>
        <p:nvSpPr>
          <p:cNvPr id="81" name="TextBox 80"/>
          <p:cNvSpPr txBox="1"/>
          <p:nvPr/>
        </p:nvSpPr>
        <p:spPr>
          <a:xfrm>
            <a:off x="8017332" y="5741132"/>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True</a:t>
            </a:r>
            <a:endParaRPr lang="en-US" sz="1100" dirty="0">
              <a:gradFill>
                <a:gsLst>
                  <a:gs pos="12000">
                    <a:schemeClr val="accent1"/>
                  </a:gs>
                  <a:gs pos="100000">
                    <a:schemeClr val="accent3"/>
                  </a:gs>
                </a:gsLst>
                <a:lin ang="0" scaled="1"/>
              </a:gradFill>
            </a:endParaRPr>
          </a:p>
        </p:txBody>
      </p:sp>
      <p:sp>
        <p:nvSpPr>
          <p:cNvPr id="82" name="TextBox 81"/>
          <p:cNvSpPr txBox="1"/>
          <p:nvPr/>
        </p:nvSpPr>
        <p:spPr>
          <a:xfrm>
            <a:off x="6879101" y="3274822"/>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False</a:t>
            </a:r>
            <a:endParaRPr lang="en-US" sz="1100" dirty="0">
              <a:gradFill>
                <a:gsLst>
                  <a:gs pos="12000">
                    <a:schemeClr val="accent1"/>
                  </a:gs>
                  <a:gs pos="100000">
                    <a:schemeClr val="accent3"/>
                  </a:gs>
                </a:gsLst>
                <a:lin ang="0" scaled="1"/>
              </a:gradFill>
            </a:endParaRPr>
          </a:p>
        </p:txBody>
      </p:sp>
      <p:sp>
        <p:nvSpPr>
          <p:cNvPr id="84" name="TextBox 83"/>
          <p:cNvSpPr txBox="1"/>
          <p:nvPr/>
        </p:nvSpPr>
        <p:spPr>
          <a:xfrm>
            <a:off x="6888577" y="4079800"/>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False</a:t>
            </a:r>
            <a:endParaRPr lang="en-US" sz="1100" dirty="0">
              <a:gradFill>
                <a:gsLst>
                  <a:gs pos="12000">
                    <a:schemeClr val="accent1"/>
                  </a:gs>
                  <a:gs pos="100000">
                    <a:schemeClr val="accent3"/>
                  </a:gs>
                </a:gsLst>
                <a:lin ang="0" scaled="1"/>
              </a:gradFill>
            </a:endParaRPr>
          </a:p>
        </p:txBody>
      </p:sp>
      <p:sp>
        <p:nvSpPr>
          <p:cNvPr id="85" name="TextBox 84"/>
          <p:cNvSpPr txBox="1"/>
          <p:nvPr/>
        </p:nvSpPr>
        <p:spPr>
          <a:xfrm>
            <a:off x="6888577" y="4797157"/>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False</a:t>
            </a:r>
            <a:endParaRPr lang="en-US" sz="1100" dirty="0">
              <a:gradFill>
                <a:gsLst>
                  <a:gs pos="12000">
                    <a:schemeClr val="accent1"/>
                  </a:gs>
                  <a:gs pos="100000">
                    <a:schemeClr val="accent3"/>
                  </a:gs>
                </a:gsLst>
                <a:lin ang="0" scaled="1"/>
              </a:gradFill>
            </a:endParaRPr>
          </a:p>
        </p:txBody>
      </p:sp>
      <p:sp>
        <p:nvSpPr>
          <p:cNvPr id="87" name="TextBox 86"/>
          <p:cNvSpPr txBox="1"/>
          <p:nvPr/>
        </p:nvSpPr>
        <p:spPr>
          <a:xfrm>
            <a:off x="6873203" y="5555209"/>
            <a:ext cx="946081" cy="261610"/>
          </a:xfrm>
          <a:prstGeom prst="rect">
            <a:avLst/>
          </a:prstGeom>
          <a:noFill/>
        </p:spPr>
        <p:txBody>
          <a:bodyPr wrap="square" rtlCol="0">
            <a:spAutoFit/>
          </a:bodyPr>
          <a:lstStyle/>
          <a:p>
            <a:r>
              <a:rPr lang="en-US" sz="1100" dirty="0" smtClean="0">
                <a:gradFill>
                  <a:gsLst>
                    <a:gs pos="12000">
                      <a:schemeClr val="accent1"/>
                    </a:gs>
                    <a:gs pos="100000">
                      <a:schemeClr val="accent3"/>
                    </a:gs>
                  </a:gsLst>
                  <a:lin ang="0" scaled="1"/>
                </a:gradFill>
              </a:rPr>
              <a:t>False</a:t>
            </a:r>
            <a:endParaRPr lang="en-US" sz="1100" dirty="0">
              <a:gradFill>
                <a:gsLst>
                  <a:gs pos="12000">
                    <a:schemeClr val="accent1"/>
                  </a:gs>
                  <a:gs pos="100000">
                    <a:schemeClr val="accent3"/>
                  </a:gs>
                </a:gsLst>
                <a:lin ang="0" scaled="1"/>
              </a:gradFill>
            </a:endParaRPr>
          </a:p>
        </p:txBody>
      </p:sp>
      <p:sp>
        <p:nvSpPr>
          <p:cNvPr id="17" name="Slide Number Placeholder 16"/>
          <p:cNvSpPr>
            <a:spLocks noGrp="1"/>
          </p:cNvSpPr>
          <p:nvPr>
            <p:ph type="sldNum" sz="quarter" idx="12"/>
          </p:nvPr>
        </p:nvSpPr>
        <p:spPr/>
        <p:txBody>
          <a:bodyPr/>
          <a:lstStyle/>
          <a:p>
            <a:fld id="{D495E168-DA5E-4888-8D8A-92B118324C14}" type="slidenum">
              <a:rPr lang="ru-RU" smtClean="0"/>
              <a:t>5</a:t>
            </a:fld>
            <a:endParaRPr lang="ru-RU" dirty="0"/>
          </a:p>
        </p:txBody>
      </p:sp>
      <p:cxnSp>
        <p:nvCxnSpPr>
          <p:cNvPr id="52" name="Straight Arrow Connector 51"/>
          <p:cNvCxnSpPr/>
          <p:nvPr/>
        </p:nvCxnSpPr>
        <p:spPr>
          <a:xfrm>
            <a:off x="9719837" y="5278730"/>
            <a:ext cx="506438" cy="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Data 46"/>
          <p:cNvSpPr/>
          <p:nvPr/>
        </p:nvSpPr>
        <p:spPr>
          <a:xfrm>
            <a:off x="6905130" y="926122"/>
            <a:ext cx="1262135" cy="457200"/>
          </a:xfrm>
          <a:prstGeom prst="flowChartInputOutp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gradFill>
                  <a:gsLst>
                    <a:gs pos="12000">
                      <a:schemeClr val="accent1"/>
                    </a:gs>
                    <a:gs pos="100000">
                      <a:schemeClr val="accent3"/>
                    </a:gs>
                  </a:gsLst>
                  <a:lin ang="0" scaled="1"/>
                </a:gradFill>
              </a:rPr>
              <a:t>Screen1();</a:t>
            </a:r>
            <a:endParaRPr lang="en-US" sz="1200" dirty="0">
              <a:gradFill>
                <a:gsLst>
                  <a:gs pos="12000">
                    <a:schemeClr val="accent1"/>
                  </a:gs>
                  <a:gs pos="100000">
                    <a:schemeClr val="accent3"/>
                  </a:gs>
                </a:gsLst>
                <a:lin ang="0" scaled="1"/>
              </a:gradFill>
            </a:endParaRPr>
          </a:p>
        </p:txBody>
      </p:sp>
      <p:cxnSp>
        <p:nvCxnSpPr>
          <p:cNvPr id="48" name="Straight Arrow Connector 47"/>
          <p:cNvCxnSpPr/>
          <p:nvPr/>
        </p:nvCxnSpPr>
        <p:spPr>
          <a:xfrm flipH="1">
            <a:off x="7497760" y="1367361"/>
            <a:ext cx="2296" cy="1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1579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Snake Game</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Preface</a:t>
            </a:r>
            <a:endParaRPr lang="en-US" dirty="0"/>
          </a:p>
        </p:txBody>
      </p:sp>
      <p:sp>
        <p:nvSpPr>
          <p:cNvPr id="8" name="Text Placeholder 7"/>
          <p:cNvSpPr>
            <a:spLocks noGrp="1"/>
          </p:cNvSpPr>
          <p:nvPr>
            <p:ph type="body" sz="quarter" idx="20"/>
          </p:nvPr>
        </p:nvSpPr>
        <p:spPr/>
        <p:txBody>
          <a:bodyPr/>
          <a:lstStyle/>
          <a:p>
            <a:pPr lvl="0"/>
            <a:r>
              <a:rPr lang="en-US" dirty="0">
                <a:solidFill>
                  <a:schemeClr val="accent1"/>
                </a:solidFill>
              </a:rPr>
              <a:t>In case of snake game you control the snake movement by pressing W-up, A-left, S-down, D-right </a:t>
            </a:r>
          </a:p>
          <a:p>
            <a:pPr lvl="0"/>
            <a:r>
              <a:rPr lang="en-US" dirty="0">
                <a:solidFill>
                  <a:schemeClr val="accent1"/>
                </a:solidFill>
              </a:rPr>
              <a:t>Foods are provided at several coordinates of the screen for the snake to eat, every time the snake eats the food its length will be increased by one element(on its tail) along score</a:t>
            </a:r>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175" y="2116502"/>
            <a:ext cx="5464197" cy="3511368"/>
          </a:xfrm>
          <a:prstGeom prst="rect">
            <a:avLst/>
          </a:prstGeom>
        </p:spPr>
      </p:pic>
      <p:sp>
        <p:nvSpPr>
          <p:cNvPr id="4" name="Slide Number Placeholder 3"/>
          <p:cNvSpPr>
            <a:spLocks noGrp="1"/>
          </p:cNvSpPr>
          <p:nvPr>
            <p:ph type="sldNum" sz="quarter" idx="12"/>
          </p:nvPr>
        </p:nvSpPr>
        <p:spPr/>
        <p:txBody>
          <a:bodyPr/>
          <a:lstStyle/>
          <a:p>
            <a:fld id="{D495E168-DA5E-4888-8D8A-92B118324C14}" type="slidenum">
              <a:rPr lang="ru-RU" smtClean="0"/>
              <a:t>6</a:t>
            </a:fld>
            <a:endParaRPr lang="ru-RU" dirty="0"/>
          </a:p>
        </p:txBody>
      </p:sp>
    </p:spTree>
    <p:extLst>
      <p:ext uri="{BB962C8B-B14F-4D97-AF65-F5344CB8AC3E}">
        <p14:creationId xmlns:p14="http://schemas.microsoft.com/office/powerpoint/2010/main" val="263136443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55" y="1904340"/>
            <a:ext cx="3403308" cy="1038421"/>
          </a:xfrm>
        </p:spPr>
        <p:txBody>
          <a:bodyPr>
            <a:normAutofit fontScale="90000"/>
          </a:bodyPr>
          <a:lstStyle/>
          <a:p>
            <a:r>
              <a:rPr lang="en-US" dirty="0" smtClean="0">
                <a:gradFill>
                  <a:gsLst>
                    <a:gs pos="12000">
                      <a:schemeClr val="accent1"/>
                    </a:gs>
                    <a:gs pos="100000">
                      <a:schemeClr val="accent3"/>
                    </a:gs>
                  </a:gsLst>
                  <a:lin ang="0" scaled="1"/>
                </a:gradFill>
              </a:rPr>
              <a:t>Flowchart </a:t>
            </a:r>
            <a:r>
              <a:rPr lang="en-US" dirty="0" smtClean="0">
                <a:gradFill>
                  <a:gsLst>
                    <a:gs pos="12000">
                      <a:schemeClr val="accent1"/>
                    </a:gs>
                    <a:gs pos="100000">
                      <a:schemeClr val="accent3"/>
                    </a:gs>
                  </a:gsLst>
                  <a:lin ang="0" scaled="1"/>
                </a:gradFill>
              </a:rPr>
              <a:t>of Snake Game</a:t>
            </a:r>
            <a:endParaRPr lang="en-US" dirty="0">
              <a:gradFill>
                <a:gsLst>
                  <a:gs pos="12000">
                    <a:schemeClr val="accent1"/>
                  </a:gs>
                  <a:gs pos="100000">
                    <a:schemeClr val="accent3"/>
                  </a:gs>
                </a:gsLst>
                <a:lin ang="0" scaled="1"/>
              </a:gradFill>
            </a:endParaRPr>
          </a:p>
        </p:txBody>
      </p:sp>
      <p:sp>
        <p:nvSpPr>
          <p:cNvPr id="8" name="Oval 7"/>
          <p:cNvSpPr/>
          <p:nvPr/>
        </p:nvSpPr>
        <p:spPr>
          <a:xfrm>
            <a:off x="4994230" y="71522"/>
            <a:ext cx="1294228" cy="872197"/>
          </a:xfrm>
          <a:prstGeom prst="ellipse">
            <a:avLst/>
          </a:prstGeom>
          <a:noFill/>
          <a:ln w="12700" cap="flat">
            <a:solidFill>
              <a:schemeClr val="dk1"/>
            </a:solidFill>
            <a:prstDash val="solid"/>
            <a:miter/>
          </a:ln>
        </p:spPr>
        <p:txBody>
          <a:bodyPr rtlCol="0" anchor="ctr"/>
          <a:lstStyle/>
          <a:p>
            <a:pPr algn="l"/>
            <a:endParaRPr lang="en-US" dirty="0">
              <a:gradFill>
                <a:gsLst>
                  <a:gs pos="12000">
                    <a:schemeClr val="accent1"/>
                  </a:gs>
                  <a:gs pos="100000">
                    <a:schemeClr val="accent3"/>
                  </a:gs>
                </a:gsLst>
                <a:lin ang="0" scaled="1"/>
              </a:gradFill>
            </a:endParaRPr>
          </a:p>
        </p:txBody>
      </p:sp>
      <p:sp>
        <p:nvSpPr>
          <p:cNvPr id="10" name="TextBox 9"/>
          <p:cNvSpPr txBox="1"/>
          <p:nvPr/>
        </p:nvSpPr>
        <p:spPr>
          <a:xfrm>
            <a:off x="6991832" y="411323"/>
            <a:ext cx="844062"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Welcome</a:t>
            </a:r>
            <a:endParaRPr lang="en-US" sz="1200" dirty="0">
              <a:gradFill>
                <a:gsLst>
                  <a:gs pos="12000">
                    <a:schemeClr val="accent1"/>
                  </a:gs>
                  <a:gs pos="100000">
                    <a:schemeClr val="accent3"/>
                  </a:gs>
                </a:gsLst>
                <a:lin ang="0" scaled="1"/>
              </a:gradFill>
            </a:endParaRPr>
          </a:p>
        </p:txBody>
      </p:sp>
      <p:cxnSp>
        <p:nvCxnSpPr>
          <p:cNvPr id="12" name="Straight Arrow Connector 11"/>
          <p:cNvCxnSpPr/>
          <p:nvPr/>
        </p:nvCxnSpPr>
        <p:spPr>
          <a:xfrm flipV="1">
            <a:off x="6302516" y="493553"/>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6682343" y="310673"/>
            <a:ext cx="1463040" cy="478301"/>
          </a:xfrm>
          <a:prstGeom prst="flowChartInputOutput">
            <a:avLst/>
          </a:prstGeom>
          <a:noFill/>
          <a:ln w="12700" cap="flat">
            <a:solidFill>
              <a:schemeClr val="tx1"/>
            </a:solidFill>
            <a:prstDash val="solid"/>
            <a:miter/>
          </a:ln>
        </p:spPr>
        <p:txBody>
          <a:bodyPr rtlCol="0" anchor="ctr"/>
          <a:lstStyle/>
          <a:p>
            <a:pPr algn="l"/>
            <a:endParaRPr lang="en-US" dirty="0"/>
          </a:p>
        </p:txBody>
      </p:sp>
      <p:sp>
        <p:nvSpPr>
          <p:cNvPr id="14" name="TextBox 13"/>
          <p:cNvSpPr txBox="1"/>
          <p:nvPr/>
        </p:nvSpPr>
        <p:spPr>
          <a:xfrm>
            <a:off x="5303710" y="324740"/>
            <a:ext cx="844062" cy="365760"/>
          </a:xfrm>
          <a:prstGeom prst="rect">
            <a:avLst/>
          </a:prstGeom>
          <a:noFill/>
        </p:spPr>
        <p:txBody>
          <a:bodyPr wrap="square" rtlCol="0">
            <a:spAutoFit/>
          </a:bodyPr>
          <a:lstStyle/>
          <a:p>
            <a:r>
              <a:rPr lang="en-US" dirty="0" smtClean="0">
                <a:gradFill>
                  <a:gsLst>
                    <a:gs pos="12000">
                      <a:schemeClr val="accent1"/>
                    </a:gs>
                    <a:gs pos="100000">
                      <a:schemeClr val="accent3"/>
                    </a:gs>
                  </a:gsLst>
                  <a:lin ang="0" scaled="1"/>
                </a:gradFill>
              </a:rPr>
              <a:t>Start</a:t>
            </a:r>
            <a:endParaRPr lang="en-US" dirty="0">
              <a:gradFill>
                <a:gsLst>
                  <a:gs pos="12000">
                    <a:schemeClr val="accent1"/>
                  </a:gs>
                  <a:gs pos="100000">
                    <a:schemeClr val="accent3"/>
                  </a:gs>
                </a:gsLst>
                <a:lin ang="0" scaled="1"/>
              </a:gradFill>
            </a:endParaRPr>
          </a:p>
        </p:txBody>
      </p:sp>
      <p:sp>
        <p:nvSpPr>
          <p:cNvPr id="15" name="TextBox 14"/>
          <p:cNvSpPr txBox="1"/>
          <p:nvPr/>
        </p:nvSpPr>
        <p:spPr>
          <a:xfrm>
            <a:off x="8705746" y="365157"/>
            <a:ext cx="1130098" cy="461665"/>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Loading Screen </a:t>
            </a:r>
            <a:endParaRPr lang="en-US" sz="1200" dirty="0">
              <a:gradFill>
                <a:gsLst>
                  <a:gs pos="12000">
                    <a:schemeClr val="accent1"/>
                  </a:gs>
                  <a:gs pos="100000">
                    <a:schemeClr val="accent3"/>
                  </a:gs>
                </a:gsLst>
                <a:lin ang="0" scaled="1"/>
              </a:gradFill>
            </a:endParaRPr>
          </a:p>
        </p:txBody>
      </p:sp>
      <p:sp>
        <p:nvSpPr>
          <p:cNvPr id="16" name="Flowchart: Data 15"/>
          <p:cNvSpPr/>
          <p:nvPr/>
        </p:nvSpPr>
        <p:spPr>
          <a:xfrm>
            <a:off x="8396257" y="324740"/>
            <a:ext cx="1463040" cy="478301"/>
          </a:xfrm>
          <a:prstGeom prst="flowChartInputOutput">
            <a:avLst/>
          </a:prstGeom>
          <a:noFill/>
          <a:ln w="12700" cap="flat">
            <a:solidFill>
              <a:schemeClr val="tx1"/>
            </a:solidFill>
            <a:prstDash val="solid"/>
            <a:miter/>
          </a:ln>
        </p:spPr>
        <p:txBody>
          <a:bodyPr rtlCol="0" anchor="ctr"/>
          <a:lstStyle/>
          <a:p>
            <a:pPr algn="l"/>
            <a:endParaRPr lang="en-US" dirty="0"/>
          </a:p>
        </p:txBody>
      </p:sp>
      <p:cxnSp>
        <p:nvCxnSpPr>
          <p:cNvPr id="17" name="Straight Arrow Connector 16"/>
          <p:cNvCxnSpPr/>
          <p:nvPr/>
        </p:nvCxnSpPr>
        <p:spPr>
          <a:xfrm flipV="1">
            <a:off x="7981261" y="535754"/>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300081" y="432424"/>
            <a:ext cx="1099626"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Set Values</a:t>
            </a:r>
            <a:endParaRPr lang="en-US" sz="1200" dirty="0">
              <a:gradFill>
                <a:gsLst>
                  <a:gs pos="12000">
                    <a:schemeClr val="accent1"/>
                  </a:gs>
                  <a:gs pos="100000">
                    <a:schemeClr val="accent3"/>
                  </a:gs>
                </a:gsLst>
                <a:lin ang="0" scaled="1"/>
              </a:gradFill>
            </a:endParaRPr>
          </a:p>
        </p:txBody>
      </p:sp>
      <p:cxnSp>
        <p:nvCxnSpPr>
          <p:cNvPr id="20" name="Straight Arrow Connector 19"/>
          <p:cNvCxnSpPr/>
          <p:nvPr/>
        </p:nvCxnSpPr>
        <p:spPr>
          <a:xfrm flipV="1">
            <a:off x="9739721" y="549822"/>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30506" y="1154186"/>
            <a:ext cx="1210889" cy="461665"/>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Reinitialize Certain Value</a:t>
            </a:r>
            <a:endParaRPr lang="en-US" sz="1200" dirty="0">
              <a:gradFill>
                <a:gsLst>
                  <a:gs pos="12000">
                    <a:schemeClr val="accent1"/>
                  </a:gs>
                  <a:gs pos="100000">
                    <a:schemeClr val="accent3"/>
                  </a:gs>
                </a:gsLst>
                <a:lin ang="0" scaled="1"/>
              </a:gradFill>
            </a:endParaRPr>
          </a:p>
        </p:txBody>
      </p:sp>
      <p:cxnSp>
        <p:nvCxnSpPr>
          <p:cNvPr id="26" name="Straight Arrow Connector 25"/>
          <p:cNvCxnSpPr/>
          <p:nvPr/>
        </p:nvCxnSpPr>
        <p:spPr>
          <a:xfrm flipH="1">
            <a:off x="10758470" y="836429"/>
            <a:ext cx="1" cy="25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10194575" y="324740"/>
            <a:ext cx="1153551" cy="506437"/>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28" name="Flowchart: Decision 27"/>
          <p:cNvSpPr/>
          <p:nvPr/>
        </p:nvSpPr>
        <p:spPr>
          <a:xfrm>
            <a:off x="10189886" y="1136156"/>
            <a:ext cx="1209821" cy="516149"/>
          </a:xfrm>
          <a:prstGeom prst="flowChartDecision">
            <a:avLst/>
          </a:prstGeom>
          <a:noFill/>
          <a:ln w="12700" cap="flat">
            <a:solidFill>
              <a:schemeClr val="tx1"/>
            </a:solidFill>
            <a:prstDash val="solid"/>
            <a:miter/>
          </a:ln>
        </p:spPr>
        <p:txBody>
          <a:bodyPr rtlCol="0" anchor="ctr"/>
          <a:lstStyle/>
          <a:p>
            <a:pPr algn="l"/>
            <a:endParaRPr lang="en-US" dirty="0"/>
          </a:p>
        </p:txBody>
      </p:sp>
      <p:sp>
        <p:nvSpPr>
          <p:cNvPr id="29" name="TextBox 28"/>
          <p:cNvSpPr txBox="1"/>
          <p:nvPr/>
        </p:nvSpPr>
        <p:spPr>
          <a:xfrm>
            <a:off x="10312977" y="1242163"/>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!Game over</a:t>
            </a:r>
            <a:endParaRPr lang="en-US" sz="1200" dirty="0">
              <a:gradFill>
                <a:gsLst>
                  <a:gs pos="12000">
                    <a:schemeClr val="accent1"/>
                  </a:gs>
                  <a:gs pos="100000">
                    <a:schemeClr val="accent3"/>
                  </a:gs>
                </a:gsLst>
                <a:lin ang="0" scaled="1"/>
              </a:gradFill>
            </a:endParaRPr>
          </a:p>
        </p:txBody>
      </p:sp>
      <p:cxnSp>
        <p:nvCxnSpPr>
          <p:cNvPr id="30" name="Straight Arrow Connector 29"/>
          <p:cNvCxnSpPr>
            <a:stCxn id="28" idx="2"/>
          </p:cNvCxnSpPr>
          <p:nvPr/>
        </p:nvCxnSpPr>
        <p:spPr>
          <a:xfrm flipH="1">
            <a:off x="10794796" y="1652305"/>
            <a:ext cx="1" cy="25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9929634" y="1373307"/>
            <a:ext cx="313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Data 33"/>
          <p:cNvSpPr/>
          <p:nvPr/>
        </p:nvSpPr>
        <p:spPr>
          <a:xfrm>
            <a:off x="8813375" y="1197954"/>
            <a:ext cx="1235249" cy="392552"/>
          </a:xfrm>
          <a:prstGeom prst="flowChartInputOutput">
            <a:avLst/>
          </a:prstGeom>
          <a:noFill/>
          <a:ln w="12700" cap="flat">
            <a:solidFill>
              <a:schemeClr val="tx1"/>
            </a:solidFill>
            <a:prstDash val="solid"/>
            <a:miter/>
          </a:ln>
        </p:spPr>
        <p:txBody>
          <a:bodyPr rtlCol="0" anchor="ctr"/>
          <a:lstStyle/>
          <a:p>
            <a:pPr algn="l"/>
            <a:endParaRPr lang="en-US" dirty="0"/>
          </a:p>
        </p:txBody>
      </p:sp>
      <p:sp>
        <p:nvSpPr>
          <p:cNvPr id="37" name="Flowchart: Process 36"/>
          <p:cNvSpPr/>
          <p:nvPr/>
        </p:nvSpPr>
        <p:spPr>
          <a:xfrm>
            <a:off x="7446582" y="1134156"/>
            <a:ext cx="1153551" cy="506437"/>
          </a:xfrm>
          <a:prstGeom prst="flowChartProcess">
            <a:avLst/>
          </a:prstGeom>
          <a:noFill/>
          <a:ln w="12700" cap="flat">
            <a:solidFill>
              <a:schemeClr val="tx1"/>
            </a:solidFill>
            <a:prstDash val="solid"/>
            <a:miter/>
          </a:ln>
        </p:spPr>
        <p:txBody>
          <a:bodyPr rtlCol="0" anchor="ctr"/>
          <a:lstStyle/>
          <a:p>
            <a:pPr algn="l"/>
            <a:endParaRPr lang="en-US" dirty="0"/>
          </a:p>
        </p:txBody>
      </p:sp>
      <p:cxnSp>
        <p:nvCxnSpPr>
          <p:cNvPr id="38" name="Straight Arrow Connector 37"/>
          <p:cNvCxnSpPr>
            <a:stCxn id="34" idx="2"/>
          </p:cNvCxnSpPr>
          <p:nvPr/>
        </p:nvCxnSpPr>
        <p:spPr>
          <a:xfrm flipH="1" flipV="1">
            <a:off x="8656579" y="1387374"/>
            <a:ext cx="280321" cy="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59297" y="1408799"/>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False</a:t>
            </a:r>
            <a:endParaRPr lang="en-US" sz="1200" dirty="0">
              <a:gradFill>
                <a:gsLst>
                  <a:gs pos="12000">
                    <a:schemeClr val="accent1"/>
                  </a:gs>
                  <a:gs pos="100000">
                    <a:schemeClr val="accent3"/>
                  </a:gs>
                </a:gsLst>
                <a:lin ang="0" scaled="1"/>
              </a:gradFill>
            </a:endParaRPr>
          </a:p>
        </p:txBody>
      </p:sp>
      <p:sp>
        <p:nvSpPr>
          <p:cNvPr id="42" name="TextBox 41"/>
          <p:cNvSpPr txBox="1"/>
          <p:nvPr/>
        </p:nvSpPr>
        <p:spPr>
          <a:xfrm>
            <a:off x="8957051" y="1246520"/>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Print Score</a:t>
            </a:r>
            <a:endParaRPr lang="en-US" sz="1200" dirty="0">
              <a:gradFill>
                <a:gsLst>
                  <a:gs pos="12000">
                    <a:schemeClr val="accent1"/>
                  </a:gs>
                  <a:gs pos="100000">
                    <a:schemeClr val="accent3"/>
                  </a:gs>
                </a:gsLst>
                <a:lin ang="0" scaled="1"/>
              </a:gradFill>
            </a:endParaRPr>
          </a:p>
        </p:txBody>
      </p:sp>
      <p:sp>
        <p:nvSpPr>
          <p:cNvPr id="45" name="TextBox 44"/>
          <p:cNvSpPr txBox="1"/>
          <p:nvPr/>
        </p:nvSpPr>
        <p:spPr>
          <a:xfrm>
            <a:off x="10924336" y="1526953"/>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True</a:t>
            </a:r>
            <a:endParaRPr lang="en-US" sz="1200" dirty="0">
              <a:gradFill>
                <a:gsLst>
                  <a:gs pos="12000">
                    <a:schemeClr val="accent1"/>
                  </a:gs>
                  <a:gs pos="100000">
                    <a:schemeClr val="accent3"/>
                  </a:gs>
                </a:gsLst>
                <a:lin ang="0" scaled="1"/>
              </a:gradFill>
            </a:endParaRPr>
          </a:p>
        </p:txBody>
      </p:sp>
      <p:sp>
        <p:nvSpPr>
          <p:cNvPr id="46" name="Flowchart: Data 45"/>
          <p:cNvSpPr/>
          <p:nvPr/>
        </p:nvSpPr>
        <p:spPr>
          <a:xfrm>
            <a:off x="10039829" y="1937095"/>
            <a:ext cx="1463040" cy="478301"/>
          </a:xfrm>
          <a:prstGeom prst="flowChartInputOutput">
            <a:avLst/>
          </a:prstGeom>
          <a:noFill/>
          <a:ln w="12700" cap="flat">
            <a:solidFill>
              <a:schemeClr val="tx1"/>
            </a:solidFill>
            <a:prstDash val="solid"/>
            <a:miter/>
          </a:ln>
        </p:spPr>
        <p:txBody>
          <a:bodyPr rtlCol="0" anchor="ctr"/>
          <a:lstStyle/>
          <a:p>
            <a:pPr algn="l"/>
            <a:endParaRPr lang="en-US" dirty="0"/>
          </a:p>
        </p:txBody>
      </p:sp>
      <p:sp>
        <p:nvSpPr>
          <p:cNvPr id="47" name="TextBox 46"/>
          <p:cNvSpPr txBox="1"/>
          <p:nvPr/>
        </p:nvSpPr>
        <p:spPr>
          <a:xfrm>
            <a:off x="10267842" y="1946889"/>
            <a:ext cx="1408532" cy="461665"/>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Draws Game Display</a:t>
            </a:r>
            <a:endParaRPr lang="en-US" sz="1200" dirty="0">
              <a:gradFill>
                <a:gsLst>
                  <a:gs pos="12000">
                    <a:schemeClr val="accent1"/>
                  </a:gs>
                  <a:gs pos="100000">
                    <a:schemeClr val="accent3"/>
                  </a:gs>
                </a:gsLst>
                <a:lin ang="0" scaled="1"/>
              </a:gradFill>
            </a:endParaRPr>
          </a:p>
        </p:txBody>
      </p:sp>
      <p:sp>
        <p:nvSpPr>
          <p:cNvPr id="49" name="Flowchart: Decision 48"/>
          <p:cNvSpPr/>
          <p:nvPr/>
        </p:nvSpPr>
        <p:spPr>
          <a:xfrm>
            <a:off x="10243227" y="2700187"/>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cxnSp>
        <p:nvCxnSpPr>
          <p:cNvPr id="51" name="Straight Arrow Connector 50"/>
          <p:cNvCxnSpPr/>
          <p:nvPr/>
        </p:nvCxnSpPr>
        <p:spPr>
          <a:xfrm flipH="1">
            <a:off x="10762449" y="2449991"/>
            <a:ext cx="1" cy="25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504655" y="2830141"/>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Kbit()</a:t>
            </a:r>
            <a:endParaRPr lang="en-US" sz="1200" dirty="0">
              <a:gradFill>
                <a:gsLst>
                  <a:gs pos="12000">
                    <a:schemeClr val="accent1"/>
                  </a:gs>
                  <a:gs pos="100000">
                    <a:schemeClr val="accent3"/>
                  </a:gs>
                </a:gsLst>
                <a:lin ang="0" scaled="1"/>
              </a:gradFill>
            </a:endParaRPr>
          </a:p>
        </p:txBody>
      </p:sp>
      <p:sp>
        <p:nvSpPr>
          <p:cNvPr id="54" name="Flowchart: Process 53"/>
          <p:cNvSpPr/>
          <p:nvPr/>
        </p:nvSpPr>
        <p:spPr>
          <a:xfrm>
            <a:off x="10257881" y="3561229"/>
            <a:ext cx="1153551" cy="506437"/>
          </a:xfrm>
          <a:prstGeom prst="flowChartProcess">
            <a:avLst/>
          </a:prstGeom>
          <a:noFill/>
          <a:ln w="9525" cap="flat">
            <a:solidFill>
              <a:schemeClr val="tx1"/>
            </a:solidFill>
            <a:prstDash val="solid"/>
            <a:miter/>
          </a:ln>
        </p:spPr>
        <p:txBody>
          <a:bodyPr rtlCol="0" anchor="ctr"/>
          <a:lstStyle/>
          <a:p>
            <a:pPr algn="l"/>
            <a:endParaRPr lang="en-US" dirty="0"/>
          </a:p>
        </p:txBody>
      </p:sp>
      <p:sp>
        <p:nvSpPr>
          <p:cNvPr id="55" name="Flowchart: Process 54"/>
          <p:cNvSpPr/>
          <p:nvPr/>
        </p:nvSpPr>
        <p:spPr>
          <a:xfrm>
            <a:off x="4105815" y="3687676"/>
            <a:ext cx="900332" cy="395030"/>
          </a:xfrm>
          <a:prstGeom prst="flowChartProcess">
            <a:avLst/>
          </a:prstGeom>
          <a:noFill/>
          <a:ln w="12700" cap="flat">
            <a:solidFill>
              <a:schemeClr val="tx1"/>
            </a:solidFill>
            <a:prstDash val="solid"/>
            <a:miter/>
          </a:ln>
        </p:spPr>
        <p:txBody>
          <a:bodyPr rtlCol="0" anchor="ctr"/>
          <a:lstStyle/>
          <a:p>
            <a:pPr algn="l"/>
            <a:endParaRPr lang="en-US" dirty="0"/>
          </a:p>
        </p:txBody>
      </p:sp>
      <p:cxnSp>
        <p:nvCxnSpPr>
          <p:cNvPr id="56" name="Straight Arrow Connector 55"/>
          <p:cNvCxnSpPr/>
          <p:nvPr/>
        </p:nvCxnSpPr>
        <p:spPr>
          <a:xfrm flipH="1">
            <a:off x="10762448" y="3290506"/>
            <a:ext cx="1" cy="25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246741" y="3659625"/>
            <a:ext cx="1220380"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Switch(getch())</a:t>
            </a:r>
            <a:endParaRPr lang="en-US" sz="1200" dirty="0">
              <a:gradFill>
                <a:gsLst>
                  <a:gs pos="12000">
                    <a:schemeClr val="accent1"/>
                  </a:gs>
                  <a:gs pos="100000">
                    <a:schemeClr val="accent3"/>
                  </a:gs>
                </a:gsLst>
                <a:lin ang="0" scaled="1"/>
              </a:gradFill>
            </a:endParaRPr>
          </a:p>
        </p:txBody>
      </p:sp>
      <p:sp>
        <p:nvSpPr>
          <p:cNvPr id="58" name="Flowchart: Decision 57"/>
          <p:cNvSpPr/>
          <p:nvPr/>
        </p:nvSpPr>
        <p:spPr>
          <a:xfrm>
            <a:off x="9031818" y="3509998"/>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59" name="Flowchart: Decision 58"/>
          <p:cNvSpPr/>
          <p:nvPr/>
        </p:nvSpPr>
        <p:spPr>
          <a:xfrm>
            <a:off x="7751424" y="3509998"/>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60" name="Flowchart: Decision 59"/>
          <p:cNvSpPr/>
          <p:nvPr/>
        </p:nvSpPr>
        <p:spPr>
          <a:xfrm>
            <a:off x="6525361" y="3509998"/>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61" name="Flowchart: Decision 60"/>
          <p:cNvSpPr/>
          <p:nvPr/>
        </p:nvSpPr>
        <p:spPr>
          <a:xfrm>
            <a:off x="5301157" y="3509998"/>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63" name="TextBox 62"/>
          <p:cNvSpPr txBox="1"/>
          <p:nvPr/>
        </p:nvSpPr>
        <p:spPr>
          <a:xfrm>
            <a:off x="9196439" y="3641876"/>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‘A’</a:t>
            </a:r>
            <a:endParaRPr lang="en-US" sz="1200" dirty="0">
              <a:gradFill>
                <a:gsLst>
                  <a:gs pos="12000">
                    <a:schemeClr val="accent1"/>
                  </a:gs>
                  <a:gs pos="100000">
                    <a:schemeClr val="accent3"/>
                  </a:gs>
                </a:gsLst>
                <a:lin ang="0" scaled="1"/>
              </a:gradFill>
            </a:endParaRPr>
          </a:p>
        </p:txBody>
      </p:sp>
      <p:sp>
        <p:nvSpPr>
          <p:cNvPr id="64" name="TextBox 63"/>
          <p:cNvSpPr txBox="1"/>
          <p:nvPr/>
        </p:nvSpPr>
        <p:spPr>
          <a:xfrm>
            <a:off x="7892750" y="3657280"/>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‘D’</a:t>
            </a:r>
            <a:endParaRPr lang="en-US" sz="1200" dirty="0">
              <a:gradFill>
                <a:gsLst>
                  <a:gs pos="12000">
                    <a:schemeClr val="accent1"/>
                  </a:gs>
                  <a:gs pos="100000">
                    <a:schemeClr val="accent3"/>
                  </a:gs>
                </a:gsLst>
                <a:lin ang="0" scaled="1"/>
              </a:gradFill>
            </a:endParaRPr>
          </a:p>
        </p:txBody>
      </p:sp>
      <p:sp>
        <p:nvSpPr>
          <p:cNvPr id="65" name="TextBox 64"/>
          <p:cNvSpPr txBox="1"/>
          <p:nvPr/>
        </p:nvSpPr>
        <p:spPr>
          <a:xfrm>
            <a:off x="6666706" y="3638783"/>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‘W’</a:t>
            </a:r>
            <a:endParaRPr lang="en-US" sz="1200" dirty="0">
              <a:gradFill>
                <a:gsLst>
                  <a:gs pos="12000">
                    <a:schemeClr val="accent1"/>
                  </a:gs>
                  <a:gs pos="100000">
                    <a:schemeClr val="accent3"/>
                  </a:gs>
                </a:gsLst>
                <a:lin ang="0" scaled="1"/>
              </a:gradFill>
            </a:endParaRPr>
          </a:p>
        </p:txBody>
      </p:sp>
      <p:sp>
        <p:nvSpPr>
          <p:cNvPr id="66" name="TextBox 65"/>
          <p:cNvSpPr txBox="1"/>
          <p:nvPr/>
        </p:nvSpPr>
        <p:spPr>
          <a:xfrm>
            <a:off x="5444004" y="3640961"/>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‘S’</a:t>
            </a:r>
            <a:endParaRPr lang="en-US" sz="1200" dirty="0">
              <a:gradFill>
                <a:gsLst>
                  <a:gs pos="12000">
                    <a:schemeClr val="accent1"/>
                  </a:gs>
                  <a:gs pos="100000">
                    <a:schemeClr val="accent3"/>
                  </a:gs>
                </a:gsLst>
                <a:lin ang="0" scaled="1"/>
              </a:gradFill>
            </a:endParaRPr>
          </a:p>
        </p:txBody>
      </p:sp>
      <p:cxnSp>
        <p:nvCxnSpPr>
          <p:cNvPr id="67" name="Straight Arrow Connector 66"/>
          <p:cNvCxnSpPr/>
          <p:nvPr/>
        </p:nvCxnSpPr>
        <p:spPr>
          <a:xfrm flipH="1">
            <a:off x="3368273" y="5563865"/>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0086430" y="3795779"/>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8858502" y="3795779"/>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7613106" y="3795779"/>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372619" y="3806165"/>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9545288" y="3342624"/>
            <a:ext cx="140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8264894" y="3342624"/>
            <a:ext cx="140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828695" y="3341709"/>
            <a:ext cx="140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7059777" y="3341709"/>
            <a:ext cx="140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Process 87"/>
          <p:cNvSpPr/>
          <p:nvPr/>
        </p:nvSpPr>
        <p:spPr>
          <a:xfrm>
            <a:off x="9102156" y="2912278"/>
            <a:ext cx="900332" cy="39503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89" name="Flowchart: Process 88"/>
          <p:cNvSpPr/>
          <p:nvPr/>
        </p:nvSpPr>
        <p:spPr>
          <a:xfrm>
            <a:off x="7871940" y="2925627"/>
            <a:ext cx="900332" cy="39503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90" name="Flowchart: Process 89"/>
          <p:cNvSpPr/>
          <p:nvPr/>
        </p:nvSpPr>
        <p:spPr>
          <a:xfrm>
            <a:off x="6588891" y="2912278"/>
            <a:ext cx="900332" cy="39503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91" name="Flowchart: Process 90"/>
          <p:cNvSpPr/>
          <p:nvPr/>
        </p:nvSpPr>
        <p:spPr>
          <a:xfrm>
            <a:off x="5479380" y="2926563"/>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92" name="TextBox 91"/>
          <p:cNvSpPr txBox="1"/>
          <p:nvPr/>
        </p:nvSpPr>
        <p:spPr>
          <a:xfrm>
            <a:off x="9170054" y="2964280"/>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Dir = left</a:t>
            </a:r>
            <a:endParaRPr lang="en-US" sz="1200" dirty="0">
              <a:gradFill>
                <a:gsLst>
                  <a:gs pos="12000">
                    <a:schemeClr val="accent1"/>
                  </a:gs>
                  <a:gs pos="100000">
                    <a:schemeClr val="accent3"/>
                  </a:gs>
                </a:gsLst>
                <a:lin ang="0" scaled="1"/>
              </a:gradFill>
            </a:endParaRPr>
          </a:p>
        </p:txBody>
      </p:sp>
      <p:sp>
        <p:nvSpPr>
          <p:cNvPr id="93" name="TextBox 92"/>
          <p:cNvSpPr txBox="1"/>
          <p:nvPr/>
        </p:nvSpPr>
        <p:spPr>
          <a:xfrm>
            <a:off x="7872084" y="2964280"/>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Dir = right</a:t>
            </a:r>
            <a:endParaRPr lang="en-US" sz="1200" dirty="0">
              <a:gradFill>
                <a:gsLst>
                  <a:gs pos="12000">
                    <a:schemeClr val="accent1"/>
                  </a:gs>
                  <a:gs pos="100000">
                    <a:schemeClr val="accent3"/>
                  </a:gs>
                </a:gsLst>
                <a:lin ang="0" scaled="1"/>
              </a:gradFill>
            </a:endParaRPr>
          </a:p>
        </p:txBody>
      </p:sp>
      <p:sp>
        <p:nvSpPr>
          <p:cNvPr id="94" name="TextBox 93"/>
          <p:cNvSpPr txBox="1"/>
          <p:nvPr/>
        </p:nvSpPr>
        <p:spPr>
          <a:xfrm>
            <a:off x="6589820" y="2977043"/>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Dir = up</a:t>
            </a:r>
            <a:endParaRPr lang="en-US" sz="1200" dirty="0">
              <a:gradFill>
                <a:gsLst>
                  <a:gs pos="12000">
                    <a:schemeClr val="accent1"/>
                  </a:gs>
                  <a:gs pos="100000">
                    <a:schemeClr val="accent3"/>
                  </a:gs>
                </a:gsLst>
                <a:lin ang="0" scaled="1"/>
              </a:gradFill>
            </a:endParaRPr>
          </a:p>
        </p:txBody>
      </p:sp>
      <p:sp>
        <p:nvSpPr>
          <p:cNvPr id="95" name="TextBox 94"/>
          <p:cNvSpPr txBox="1"/>
          <p:nvPr/>
        </p:nvSpPr>
        <p:spPr>
          <a:xfrm>
            <a:off x="5474149" y="2963365"/>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Dir = down</a:t>
            </a:r>
            <a:endParaRPr lang="en-US" sz="1200" dirty="0">
              <a:gradFill>
                <a:gsLst>
                  <a:gs pos="12000">
                    <a:schemeClr val="accent1"/>
                  </a:gs>
                  <a:gs pos="100000">
                    <a:schemeClr val="accent3"/>
                  </a:gs>
                </a:gsLst>
                <a:lin ang="0" scaled="1"/>
              </a:gradFill>
            </a:endParaRPr>
          </a:p>
        </p:txBody>
      </p:sp>
      <p:cxnSp>
        <p:nvCxnSpPr>
          <p:cNvPr id="113" name="Straight Connector 112"/>
          <p:cNvCxnSpPr>
            <a:stCxn id="88" idx="0"/>
          </p:cNvCxnSpPr>
          <p:nvPr/>
        </p:nvCxnSpPr>
        <p:spPr>
          <a:xfrm flipV="1">
            <a:off x="9552322" y="2618608"/>
            <a:ext cx="0" cy="293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5163499" y="5563865"/>
            <a:ext cx="5598949" cy="1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586266" y="2620387"/>
            <a:ext cx="0" cy="297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Flowchart: Process 118"/>
          <p:cNvSpPr/>
          <p:nvPr/>
        </p:nvSpPr>
        <p:spPr>
          <a:xfrm>
            <a:off x="4134802" y="2926975"/>
            <a:ext cx="1326770" cy="365378"/>
          </a:xfrm>
          <a:prstGeom prst="flowChartProcess">
            <a:avLst/>
          </a:prstGeom>
          <a:noFill/>
          <a:ln w="12700" cap="flat">
            <a:solidFill>
              <a:schemeClr val="tx1"/>
            </a:solidFill>
            <a:prstDash val="solid"/>
            <a:miter/>
          </a:ln>
        </p:spPr>
        <p:txBody>
          <a:bodyPr rtlCol="0" anchor="ctr"/>
          <a:lstStyle/>
          <a:p>
            <a:pPr algn="l"/>
            <a:endParaRPr lang="en-US" dirty="0"/>
          </a:p>
        </p:txBody>
      </p:sp>
      <p:cxnSp>
        <p:nvCxnSpPr>
          <p:cNvPr id="120" name="Straight Connector 119"/>
          <p:cNvCxnSpPr/>
          <p:nvPr/>
        </p:nvCxnSpPr>
        <p:spPr>
          <a:xfrm flipV="1">
            <a:off x="8319045" y="2631957"/>
            <a:ext cx="0" cy="293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7039057" y="2631957"/>
            <a:ext cx="0" cy="293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897986" y="2618608"/>
            <a:ext cx="0" cy="29367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134696" y="2883183"/>
            <a:ext cx="1294529" cy="461665"/>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Statement for tail length</a:t>
            </a:r>
            <a:endParaRPr lang="en-US" sz="1200" dirty="0">
              <a:gradFill>
                <a:gsLst>
                  <a:gs pos="12000">
                    <a:schemeClr val="accent1"/>
                  </a:gs>
                  <a:gs pos="100000">
                    <a:schemeClr val="accent3"/>
                  </a:gs>
                </a:gsLst>
                <a:lin ang="0" scaled="1"/>
              </a:gradFill>
            </a:endParaRPr>
          </a:p>
        </p:txBody>
      </p:sp>
      <p:cxnSp>
        <p:nvCxnSpPr>
          <p:cNvPr id="126" name="Straight Arrow Connector 125"/>
          <p:cNvCxnSpPr/>
          <p:nvPr/>
        </p:nvCxnSpPr>
        <p:spPr>
          <a:xfrm>
            <a:off x="4586266" y="3320657"/>
            <a:ext cx="0" cy="30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090352" y="3715189"/>
            <a:ext cx="1073147"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Switch (dir)</a:t>
            </a:r>
            <a:endParaRPr lang="en-US" sz="1200" dirty="0">
              <a:gradFill>
                <a:gsLst>
                  <a:gs pos="12000">
                    <a:schemeClr val="accent1"/>
                  </a:gs>
                  <a:gs pos="100000">
                    <a:schemeClr val="accent3"/>
                  </a:gs>
                </a:gsLst>
                <a:lin ang="0" scaled="1"/>
              </a:gradFill>
            </a:endParaRPr>
          </a:p>
        </p:txBody>
      </p:sp>
      <p:cxnSp>
        <p:nvCxnSpPr>
          <p:cNvPr id="129" name="Elbow Connector 128"/>
          <p:cNvCxnSpPr>
            <a:stCxn id="55" idx="2"/>
          </p:cNvCxnSpPr>
          <p:nvPr/>
        </p:nvCxnSpPr>
        <p:spPr>
          <a:xfrm rot="16200000" flipH="1">
            <a:off x="4692428" y="3946259"/>
            <a:ext cx="472282" cy="7451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Flowchart: Decision 129"/>
          <p:cNvSpPr/>
          <p:nvPr/>
        </p:nvSpPr>
        <p:spPr>
          <a:xfrm>
            <a:off x="5385720" y="4266862"/>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131" name="Flowchart: Decision 130"/>
          <p:cNvSpPr/>
          <p:nvPr/>
        </p:nvSpPr>
        <p:spPr>
          <a:xfrm>
            <a:off x="6666706" y="4255736"/>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132" name="Flowchart: Decision 131"/>
          <p:cNvSpPr/>
          <p:nvPr/>
        </p:nvSpPr>
        <p:spPr>
          <a:xfrm>
            <a:off x="7833549" y="4233531"/>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133" name="Flowchart: Decision 132"/>
          <p:cNvSpPr/>
          <p:nvPr/>
        </p:nvSpPr>
        <p:spPr>
          <a:xfrm>
            <a:off x="9031818" y="4233531"/>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cxnSp>
        <p:nvCxnSpPr>
          <p:cNvPr id="137" name="Straight Arrow Connector 136"/>
          <p:cNvCxnSpPr/>
          <p:nvPr/>
        </p:nvCxnSpPr>
        <p:spPr>
          <a:xfrm>
            <a:off x="6430630" y="4554987"/>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7691504" y="4543861"/>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8858502" y="4525665"/>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498524" y="4415979"/>
            <a:ext cx="917051"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‘left’</a:t>
            </a:r>
            <a:endParaRPr lang="en-US" sz="1200" dirty="0">
              <a:gradFill>
                <a:gsLst>
                  <a:gs pos="12000">
                    <a:schemeClr val="accent1"/>
                  </a:gs>
                  <a:gs pos="100000">
                    <a:schemeClr val="accent3"/>
                  </a:gs>
                </a:gsLst>
                <a:lin ang="0" scaled="1"/>
              </a:gradFill>
            </a:endParaRPr>
          </a:p>
        </p:txBody>
      </p:sp>
      <p:sp>
        <p:nvSpPr>
          <p:cNvPr id="142" name="TextBox 141"/>
          <p:cNvSpPr txBox="1"/>
          <p:nvPr/>
        </p:nvSpPr>
        <p:spPr>
          <a:xfrm>
            <a:off x="6720346" y="4401910"/>
            <a:ext cx="1073147"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‘right’</a:t>
            </a:r>
            <a:endParaRPr lang="en-US" sz="1200" dirty="0">
              <a:gradFill>
                <a:gsLst>
                  <a:gs pos="12000">
                    <a:schemeClr val="accent1"/>
                  </a:gs>
                  <a:gs pos="100000">
                    <a:schemeClr val="accent3"/>
                  </a:gs>
                </a:gsLst>
                <a:lin ang="0" scaled="1"/>
              </a:gradFill>
            </a:endParaRPr>
          </a:p>
        </p:txBody>
      </p:sp>
      <p:sp>
        <p:nvSpPr>
          <p:cNvPr id="143" name="TextBox 142"/>
          <p:cNvSpPr txBox="1"/>
          <p:nvPr/>
        </p:nvSpPr>
        <p:spPr>
          <a:xfrm>
            <a:off x="7930268" y="4387842"/>
            <a:ext cx="1073147"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‘up’</a:t>
            </a:r>
            <a:endParaRPr lang="en-US" sz="1200" dirty="0">
              <a:gradFill>
                <a:gsLst>
                  <a:gs pos="12000">
                    <a:schemeClr val="accent1"/>
                  </a:gs>
                  <a:gs pos="100000">
                    <a:schemeClr val="accent3"/>
                  </a:gs>
                </a:gsLst>
                <a:lin ang="0" scaled="1"/>
              </a:gradFill>
            </a:endParaRPr>
          </a:p>
        </p:txBody>
      </p:sp>
      <p:sp>
        <p:nvSpPr>
          <p:cNvPr id="144" name="TextBox 143"/>
          <p:cNvSpPr txBox="1"/>
          <p:nvPr/>
        </p:nvSpPr>
        <p:spPr>
          <a:xfrm>
            <a:off x="9054242" y="4387770"/>
            <a:ext cx="1073147"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Case ‘down’</a:t>
            </a:r>
            <a:endParaRPr lang="en-US" sz="1200" dirty="0">
              <a:gradFill>
                <a:gsLst>
                  <a:gs pos="12000">
                    <a:schemeClr val="accent1"/>
                  </a:gs>
                  <a:gs pos="100000">
                    <a:schemeClr val="accent3"/>
                  </a:gs>
                </a:gsLst>
                <a:lin ang="0" scaled="1"/>
              </a:gradFill>
            </a:endParaRPr>
          </a:p>
        </p:txBody>
      </p:sp>
      <p:sp>
        <p:nvSpPr>
          <p:cNvPr id="146" name="Flowchart: Process 145"/>
          <p:cNvSpPr/>
          <p:nvPr/>
        </p:nvSpPr>
        <p:spPr>
          <a:xfrm>
            <a:off x="5504813" y="4987648"/>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147" name="Flowchart: Process 146"/>
          <p:cNvSpPr/>
          <p:nvPr/>
        </p:nvSpPr>
        <p:spPr>
          <a:xfrm>
            <a:off x="6793314" y="4972950"/>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148" name="Flowchart: Process 147"/>
          <p:cNvSpPr/>
          <p:nvPr/>
        </p:nvSpPr>
        <p:spPr>
          <a:xfrm>
            <a:off x="8023357" y="4987648"/>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149" name="Flowchart: Process 148"/>
          <p:cNvSpPr/>
          <p:nvPr/>
        </p:nvSpPr>
        <p:spPr>
          <a:xfrm>
            <a:off x="9172209" y="4987648"/>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150" name="TextBox 149"/>
          <p:cNvSpPr txBox="1"/>
          <p:nvPr/>
        </p:nvSpPr>
        <p:spPr>
          <a:xfrm>
            <a:off x="5602347" y="5043218"/>
            <a:ext cx="1007013" cy="276999"/>
          </a:xfrm>
          <a:prstGeom prst="rect">
            <a:avLst/>
          </a:prstGeom>
          <a:noFill/>
        </p:spPr>
        <p:txBody>
          <a:bodyPr wrap="square" rtlCol="0">
            <a:spAutoFit/>
          </a:bodyPr>
          <a:lstStyle/>
          <a:p>
            <a:r>
              <a:rPr lang="en-US" sz="1200" dirty="0">
                <a:gradFill>
                  <a:gsLst>
                    <a:gs pos="12000">
                      <a:schemeClr val="accent1"/>
                    </a:gs>
                    <a:gs pos="100000">
                      <a:schemeClr val="accent3"/>
                    </a:gs>
                  </a:gsLst>
                  <a:lin ang="0" scaled="1"/>
                </a:gradFill>
              </a:rPr>
              <a:t>x</a:t>
            </a:r>
            <a:r>
              <a:rPr lang="en-US" sz="1200" dirty="0" smtClean="0">
                <a:gradFill>
                  <a:gsLst>
                    <a:gs pos="12000">
                      <a:schemeClr val="accent1"/>
                    </a:gs>
                    <a:gs pos="100000">
                      <a:schemeClr val="accent3"/>
                    </a:gs>
                  </a:gsLst>
                  <a:lin ang="0" scaled="1"/>
                </a:gradFill>
              </a:rPr>
              <a:t>--</a:t>
            </a:r>
            <a:endParaRPr lang="en-US" sz="1200" dirty="0">
              <a:gradFill>
                <a:gsLst>
                  <a:gs pos="12000">
                    <a:schemeClr val="accent1"/>
                  </a:gs>
                  <a:gs pos="100000">
                    <a:schemeClr val="accent3"/>
                  </a:gs>
                </a:gsLst>
                <a:lin ang="0" scaled="1"/>
              </a:gradFill>
            </a:endParaRPr>
          </a:p>
        </p:txBody>
      </p:sp>
      <p:sp>
        <p:nvSpPr>
          <p:cNvPr id="151" name="TextBox 150"/>
          <p:cNvSpPr txBox="1"/>
          <p:nvPr/>
        </p:nvSpPr>
        <p:spPr>
          <a:xfrm>
            <a:off x="6910356" y="5029550"/>
            <a:ext cx="1007013" cy="276999"/>
          </a:xfrm>
          <a:prstGeom prst="rect">
            <a:avLst/>
          </a:prstGeom>
          <a:noFill/>
        </p:spPr>
        <p:txBody>
          <a:bodyPr wrap="square" rtlCol="0">
            <a:spAutoFit/>
          </a:bodyPr>
          <a:lstStyle/>
          <a:p>
            <a:r>
              <a:rPr lang="en-US" sz="1200" dirty="0">
                <a:gradFill>
                  <a:gsLst>
                    <a:gs pos="12000">
                      <a:schemeClr val="accent1"/>
                    </a:gs>
                    <a:gs pos="100000">
                      <a:schemeClr val="accent3"/>
                    </a:gs>
                  </a:gsLst>
                  <a:lin ang="0" scaled="1"/>
                </a:gradFill>
              </a:rPr>
              <a:t>x</a:t>
            </a:r>
            <a:r>
              <a:rPr lang="en-US" sz="1200" dirty="0" smtClean="0">
                <a:gradFill>
                  <a:gsLst>
                    <a:gs pos="12000">
                      <a:schemeClr val="accent1"/>
                    </a:gs>
                    <a:gs pos="100000">
                      <a:schemeClr val="accent3"/>
                    </a:gs>
                  </a:gsLst>
                  <a:lin ang="0" scaled="1"/>
                </a:gradFill>
              </a:rPr>
              <a:t>++</a:t>
            </a:r>
            <a:endParaRPr lang="en-US" sz="1200" dirty="0">
              <a:gradFill>
                <a:gsLst>
                  <a:gs pos="12000">
                    <a:schemeClr val="accent1"/>
                  </a:gs>
                  <a:gs pos="100000">
                    <a:schemeClr val="accent3"/>
                  </a:gs>
                </a:gsLst>
                <a:lin ang="0" scaled="1"/>
              </a:gradFill>
            </a:endParaRPr>
          </a:p>
        </p:txBody>
      </p:sp>
      <p:sp>
        <p:nvSpPr>
          <p:cNvPr id="152" name="TextBox 151"/>
          <p:cNvSpPr txBox="1"/>
          <p:nvPr/>
        </p:nvSpPr>
        <p:spPr>
          <a:xfrm>
            <a:off x="8145383" y="5014941"/>
            <a:ext cx="1007013" cy="276999"/>
          </a:xfrm>
          <a:prstGeom prst="rect">
            <a:avLst/>
          </a:prstGeom>
          <a:noFill/>
        </p:spPr>
        <p:txBody>
          <a:bodyPr wrap="square" rtlCol="0">
            <a:spAutoFit/>
          </a:bodyPr>
          <a:lstStyle/>
          <a:p>
            <a:r>
              <a:rPr lang="en-US" sz="1200" dirty="0">
                <a:gradFill>
                  <a:gsLst>
                    <a:gs pos="12000">
                      <a:schemeClr val="accent1"/>
                    </a:gs>
                    <a:gs pos="100000">
                      <a:schemeClr val="accent3"/>
                    </a:gs>
                  </a:gsLst>
                  <a:lin ang="0" scaled="1"/>
                </a:gradFill>
              </a:rPr>
              <a:t>y</a:t>
            </a:r>
            <a:r>
              <a:rPr lang="en-US" sz="1200" dirty="0" smtClean="0">
                <a:gradFill>
                  <a:gsLst>
                    <a:gs pos="12000">
                      <a:schemeClr val="accent1"/>
                    </a:gs>
                    <a:gs pos="100000">
                      <a:schemeClr val="accent3"/>
                    </a:gs>
                  </a:gsLst>
                  <a:lin ang="0" scaled="1"/>
                </a:gradFill>
              </a:rPr>
              <a:t>--</a:t>
            </a:r>
            <a:endParaRPr lang="en-US" sz="1200" dirty="0">
              <a:gradFill>
                <a:gsLst>
                  <a:gs pos="12000">
                    <a:schemeClr val="accent1"/>
                  </a:gs>
                  <a:gs pos="100000">
                    <a:schemeClr val="accent3"/>
                  </a:gs>
                </a:gsLst>
                <a:lin ang="0" scaled="1"/>
              </a:gradFill>
            </a:endParaRPr>
          </a:p>
        </p:txBody>
      </p:sp>
      <p:sp>
        <p:nvSpPr>
          <p:cNvPr id="153" name="TextBox 152"/>
          <p:cNvSpPr txBox="1"/>
          <p:nvPr/>
        </p:nvSpPr>
        <p:spPr>
          <a:xfrm>
            <a:off x="9314048" y="5001678"/>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y++</a:t>
            </a:r>
            <a:endParaRPr lang="en-US" sz="1200" dirty="0">
              <a:gradFill>
                <a:gsLst>
                  <a:gs pos="12000">
                    <a:schemeClr val="accent1"/>
                  </a:gs>
                  <a:gs pos="100000">
                    <a:schemeClr val="accent3"/>
                  </a:gs>
                </a:gsLst>
                <a:lin ang="0" scaled="1"/>
              </a:gradFill>
            </a:endParaRPr>
          </a:p>
        </p:txBody>
      </p:sp>
      <p:cxnSp>
        <p:nvCxnSpPr>
          <p:cNvPr id="155" name="Straight Arrow Connector 154"/>
          <p:cNvCxnSpPr/>
          <p:nvPr/>
        </p:nvCxnSpPr>
        <p:spPr>
          <a:xfrm>
            <a:off x="5913258" y="4831987"/>
            <a:ext cx="0" cy="16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7170212" y="4821630"/>
            <a:ext cx="0" cy="16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8357013" y="4831987"/>
            <a:ext cx="0" cy="16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9574029" y="4807885"/>
            <a:ext cx="0" cy="16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10181874" y="4261740"/>
            <a:ext cx="1055077" cy="576251"/>
          </a:xfrm>
          <a:prstGeom prst="flowChartDecision">
            <a:avLst/>
          </a:prstGeom>
          <a:solidFill>
            <a:schemeClr val="bg1"/>
          </a:solidFill>
          <a:ln w="12700" cap="flat">
            <a:solidFill>
              <a:schemeClr val="tx1"/>
            </a:solidFill>
            <a:prstDash val="solid"/>
            <a:miter/>
          </a:ln>
        </p:spPr>
        <p:txBody>
          <a:bodyPr rtlCol="0" anchor="ctr"/>
          <a:lstStyle/>
          <a:p>
            <a:pPr algn="l"/>
            <a:endParaRPr lang="en-US" dirty="0"/>
          </a:p>
        </p:txBody>
      </p:sp>
      <p:sp>
        <p:nvSpPr>
          <p:cNvPr id="160" name="TextBox 159"/>
          <p:cNvSpPr txBox="1"/>
          <p:nvPr/>
        </p:nvSpPr>
        <p:spPr>
          <a:xfrm>
            <a:off x="10387182" y="4401911"/>
            <a:ext cx="740562"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default</a:t>
            </a:r>
            <a:endParaRPr lang="en-US" sz="1200" dirty="0">
              <a:gradFill>
                <a:gsLst>
                  <a:gs pos="12000">
                    <a:schemeClr val="accent1"/>
                  </a:gs>
                  <a:gs pos="100000">
                    <a:schemeClr val="accent3"/>
                  </a:gs>
                </a:gsLst>
                <a:lin ang="0" scaled="1"/>
              </a:gradFill>
            </a:endParaRPr>
          </a:p>
        </p:txBody>
      </p:sp>
      <p:cxnSp>
        <p:nvCxnSpPr>
          <p:cNvPr id="161" name="Straight Arrow Connector 160"/>
          <p:cNvCxnSpPr/>
          <p:nvPr/>
        </p:nvCxnSpPr>
        <p:spPr>
          <a:xfrm>
            <a:off x="10045191" y="4543861"/>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Flowchart: Process 161"/>
          <p:cNvSpPr/>
          <p:nvPr/>
        </p:nvSpPr>
        <p:spPr>
          <a:xfrm>
            <a:off x="10313137" y="5000911"/>
            <a:ext cx="837212" cy="366460"/>
          </a:xfrm>
          <a:prstGeom prst="flowChartProcess">
            <a:avLst/>
          </a:prstGeom>
          <a:noFill/>
          <a:ln w="12700" cap="flat">
            <a:solidFill>
              <a:schemeClr val="tx1"/>
            </a:solidFill>
            <a:prstDash val="solid"/>
            <a:miter/>
          </a:ln>
        </p:spPr>
        <p:txBody>
          <a:bodyPr rtlCol="0" anchor="ctr"/>
          <a:lstStyle/>
          <a:p>
            <a:pPr algn="l"/>
            <a:endParaRPr lang="en-US" dirty="0"/>
          </a:p>
        </p:txBody>
      </p:sp>
      <p:sp>
        <p:nvSpPr>
          <p:cNvPr id="163" name="TextBox 162"/>
          <p:cNvSpPr txBox="1"/>
          <p:nvPr/>
        </p:nvSpPr>
        <p:spPr>
          <a:xfrm>
            <a:off x="10454976" y="5014941"/>
            <a:ext cx="1007013" cy="276999"/>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break</a:t>
            </a:r>
            <a:endParaRPr lang="en-US" sz="1200" dirty="0">
              <a:gradFill>
                <a:gsLst>
                  <a:gs pos="12000">
                    <a:schemeClr val="accent1"/>
                  </a:gs>
                  <a:gs pos="100000">
                    <a:schemeClr val="accent3"/>
                  </a:gs>
                </a:gsLst>
                <a:lin ang="0" scaled="1"/>
              </a:gradFill>
            </a:endParaRPr>
          </a:p>
        </p:txBody>
      </p:sp>
      <p:cxnSp>
        <p:nvCxnSpPr>
          <p:cNvPr id="164" name="Straight Arrow Connector 163"/>
          <p:cNvCxnSpPr/>
          <p:nvPr/>
        </p:nvCxnSpPr>
        <p:spPr>
          <a:xfrm>
            <a:off x="10714957" y="4821148"/>
            <a:ext cx="0" cy="16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0748276" y="5354108"/>
            <a:ext cx="14172" cy="21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9538511" y="5367371"/>
            <a:ext cx="14172" cy="21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8369322" y="5367371"/>
            <a:ext cx="14172" cy="21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156040" y="5354106"/>
            <a:ext cx="14172" cy="21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863848" y="5356181"/>
            <a:ext cx="14172" cy="21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H="1" flipV="1">
            <a:off x="5089326" y="5589978"/>
            <a:ext cx="498953" cy="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4586266" y="2610662"/>
            <a:ext cx="4964361" cy="5154"/>
          </a:xfrm>
          <a:prstGeom prst="line">
            <a:avLst/>
          </a:prstGeom>
        </p:spPr>
        <p:style>
          <a:lnRef idx="1">
            <a:schemeClr val="accent1"/>
          </a:lnRef>
          <a:fillRef idx="0">
            <a:schemeClr val="accent1"/>
          </a:fillRef>
          <a:effectRef idx="0">
            <a:schemeClr val="accent1"/>
          </a:effectRef>
          <a:fontRef idx="minor">
            <a:schemeClr val="tx1"/>
          </a:fontRef>
        </p:style>
      </p:cxnSp>
      <p:sp>
        <p:nvSpPr>
          <p:cNvPr id="211" name="Flowchart: Process 210"/>
          <p:cNvSpPr/>
          <p:nvPr/>
        </p:nvSpPr>
        <p:spPr>
          <a:xfrm>
            <a:off x="3525069" y="5227323"/>
            <a:ext cx="1468972" cy="719782"/>
          </a:xfrm>
          <a:prstGeom prst="flowChartProcess">
            <a:avLst/>
          </a:prstGeom>
          <a:noFill/>
          <a:ln w="9525" cap="flat">
            <a:solidFill>
              <a:schemeClr val="tx1"/>
            </a:solidFill>
            <a:prstDash val="solid"/>
            <a:miter/>
          </a:ln>
        </p:spPr>
        <p:txBody>
          <a:bodyPr rtlCol="0" anchor="ctr"/>
          <a:lstStyle/>
          <a:p>
            <a:pPr algn="l"/>
            <a:endParaRPr lang="en-US" dirty="0"/>
          </a:p>
        </p:txBody>
      </p:sp>
      <p:sp>
        <p:nvSpPr>
          <p:cNvPr id="215" name="TextBox 214"/>
          <p:cNvSpPr txBox="1"/>
          <p:nvPr/>
        </p:nvSpPr>
        <p:spPr>
          <a:xfrm>
            <a:off x="3555476" y="5339410"/>
            <a:ext cx="1438563" cy="646331"/>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Checking condition for game over</a:t>
            </a:r>
            <a:endParaRPr lang="en-US" sz="1200" dirty="0">
              <a:gradFill>
                <a:gsLst>
                  <a:gs pos="12000">
                    <a:schemeClr val="accent1"/>
                  </a:gs>
                  <a:gs pos="100000">
                    <a:schemeClr val="accent3"/>
                  </a:gs>
                </a:gsLst>
                <a:lin ang="0" scaled="1"/>
              </a:gradFill>
            </a:endParaRPr>
          </a:p>
        </p:txBody>
      </p:sp>
      <p:sp>
        <p:nvSpPr>
          <p:cNvPr id="218" name="Flowchart: Process 217"/>
          <p:cNvSpPr/>
          <p:nvPr/>
        </p:nvSpPr>
        <p:spPr>
          <a:xfrm>
            <a:off x="401825" y="5245336"/>
            <a:ext cx="1001715" cy="583273"/>
          </a:xfrm>
          <a:prstGeom prst="flowChartProcess">
            <a:avLst/>
          </a:prstGeom>
          <a:noFill/>
          <a:ln w="9525" cap="flat">
            <a:solidFill>
              <a:schemeClr val="tx1"/>
            </a:solidFill>
            <a:prstDash val="solid"/>
            <a:miter/>
          </a:ln>
        </p:spPr>
        <p:txBody>
          <a:bodyPr rtlCol="0" anchor="ctr"/>
          <a:lstStyle/>
          <a:p>
            <a:pPr algn="l"/>
            <a:endParaRPr lang="en-US" dirty="0"/>
          </a:p>
        </p:txBody>
      </p:sp>
      <p:sp>
        <p:nvSpPr>
          <p:cNvPr id="219" name="TextBox 218"/>
          <p:cNvSpPr txBox="1"/>
          <p:nvPr/>
        </p:nvSpPr>
        <p:spPr>
          <a:xfrm>
            <a:off x="494321" y="5217831"/>
            <a:ext cx="909219" cy="646331"/>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Loop for delaying time</a:t>
            </a:r>
            <a:endParaRPr lang="en-US" sz="1200" dirty="0">
              <a:gradFill>
                <a:gsLst>
                  <a:gs pos="12000">
                    <a:schemeClr val="accent1"/>
                  </a:gs>
                  <a:gs pos="100000">
                    <a:schemeClr val="accent3"/>
                  </a:gs>
                </a:gsLst>
                <a:lin ang="0" scaled="1"/>
              </a:gradFill>
            </a:endParaRPr>
          </a:p>
        </p:txBody>
      </p:sp>
      <p:sp>
        <p:nvSpPr>
          <p:cNvPr id="221" name="Oval 220"/>
          <p:cNvSpPr/>
          <p:nvPr/>
        </p:nvSpPr>
        <p:spPr>
          <a:xfrm>
            <a:off x="5779617" y="978356"/>
            <a:ext cx="1294228" cy="872197"/>
          </a:xfrm>
          <a:prstGeom prst="ellipse">
            <a:avLst/>
          </a:prstGeom>
          <a:noFill/>
          <a:ln w="12700" cap="flat">
            <a:solidFill>
              <a:schemeClr val="dk1"/>
            </a:solidFill>
            <a:prstDash val="solid"/>
            <a:miter/>
          </a:ln>
        </p:spPr>
        <p:txBody>
          <a:bodyPr rtlCol="0" anchor="ctr"/>
          <a:lstStyle/>
          <a:p>
            <a:pPr algn="l"/>
            <a:endParaRPr lang="en-US" dirty="0">
              <a:gradFill>
                <a:gsLst>
                  <a:gs pos="12000">
                    <a:schemeClr val="accent1"/>
                  </a:gs>
                  <a:gs pos="100000">
                    <a:schemeClr val="accent3"/>
                  </a:gs>
                </a:gsLst>
                <a:lin ang="0" scaled="1"/>
              </a:gradFill>
            </a:endParaRPr>
          </a:p>
        </p:txBody>
      </p:sp>
      <p:sp>
        <p:nvSpPr>
          <p:cNvPr id="222" name="TextBox 221"/>
          <p:cNvSpPr txBox="1"/>
          <p:nvPr/>
        </p:nvSpPr>
        <p:spPr>
          <a:xfrm>
            <a:off x="6089097" y="1231574"/>
            <a:ext cx="844062" cy="365760"/>
          </a:xfrm>
          <a:prstGeom prst="rect">
            <a:avLst/>
          </a:prstGeom>
          <a:noFill/>
        </p:spPr>
        <p:txBody>
          <a:bodyPr wrap="square" rtlCol="0">
            <a:spAutoFit/>
          </a:bodyPr>
          <a:lstStyle/>
          <a:p>
            <a:r>
              <a:rPr lang="en-US" dirty="0" smtClean="0">
                <a:gradFill>
                  <a:gsLst>
                    <a:gs pos="12000">
                      <a:schemeClr val="accent1"/>
                    </a:gs>
                    <a:gs pos="100000">
                      <a:schemeClr val="accent3"/>
                    </a:gs>
                  </a:gsLst>
                  <a:lin ang="0" scaled="1"/>
                </a:gradFill>
              </a:rPr>
              <a:t>End</a:t>
            </a:r>
            <a:endParaRPr lang="en-US" dirty="0">
              <a:gradFill>
                <a:gsLst>
                  <a:gs pos="12000">
                    <a:schemeClr val="accent1"/>
                  </a:gs>
                  <a:gs pos="100000">
                    <a:schemeClr val="accent3"/>
                  </a:gs>
                </a:gsLst>
                <a:lin ang="0" scaled="1"/>
              </a:gradFill>
            </a:endParaRPr>
          </a:p>
        </p:txBody>
      </p:sp>
      <p:cxnSp>
        <p:nvCxnSpPr>
          <p:cNvPr id="238" name="Straight Arrow Connector 237"/>
          <p:cNvCxnSpPr/>
          <p:nvPr/>
        </p:nvCxnSpPr>
        <p:spPr>
          <a:xfrm flipH="1" flipV="1">
            <a:off x="7163126" y="1361637"/>
            <a:ext cx="280321" cy="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218" idx="2"/>
          </p:cNvCxnSpPr>
          <p:nvPr/>
        </p:nvCxnSpPr>
        <p:spPr>
          <a:xfrm rot="5400000" flipH="1" flipV="1">
            <a:off x="6288510" y="317890"/>
            <a:ext cx="124892" cy="10896546"/>
          </a:xfrm>
          <a:prstGeom prst="bentConnector4">
            <a:avLst>
              <a:gd name="adj1" fmla="val -183038"/>
              <a:gd name="adj2" fmla="val 52298"/>
            </a:avLst>
          </a:prstGeom>
        </p:spPr>
        <p:style>
          <a:lnRef idx="1">
            <a:schemeClr val="accent1"/>
          </a:lnRef>
          <a:fillRef idx="0">
            <a:schemeClr val="accent1"/>
          </a:fillRef>
          <a:effectRef idx="0">
            <a:schemeClr val="accent1"/>
          </a:effectRef>
          <a:fontRef idx="minor">
            <a:schemeClr val="tx1"/>
          </a:fontRef>
        </p:style>
      </p:cxnSp>
      <p:cxnSp>
        <p:nvCxnSpPr>
          <p:cNvPr id="254" name="Elbow Connector 253"/>
          <p:cNvCxnSpPr>
            <a:endCxn id="28" idx="0"/>
          </p:cNvCxnSpPr>
          <p:nvPr/>
        </p:nvCxnSpPr>
        <p:spPr>
          <a:xfrm rot="16200000" flipV="1">
            <a:off x="9017770" y="2913184"/>
            <a:ext cx="4569185" cy="1015130"/>
          </a:xfrm>
          <a:prstGeom prst="bentConnector3">
            <a:avLst>
              <a:gd name="adj1" fmla="val 105003"/>
            </a:avLst>
          </a:prstGeom>
        </p:spPr>
        <p:style>
          <a:lnRef idx="1">
            <a:schemeClr val="accent1"/>
          </a:lnRef>
          <a:fillRef idx="0">
            <a:schemeClr val="accent1"/>
          </a:fillRef>
          <a:effectRef idx="0">
            <a:schemeClr val="accent1"/>
          </a:effectRef>
          <a:fontRef idx="minor">
            <a:schemeClr val="tx1"/>
          </a:fontRef>
        </p:style>
      </p:cxnSp>
      <p:sp>
        <p:nvSpPr>
          <p:cNvPr id="263" name="Flowchart: Process 262"/>
          <p:cNvSpPr/>
          <p:nvPr/>
        </p:nvSpPr>
        <p:spPr>
          <a:xfrm>
            <a:off x="1705717" y="5293772"/>
            <a:ext cx="1488187" cy="512332"/>
          </a:xfrm>
          <a:prstGeom prst="flowChartProcess">
            <a:avLst/>
          </a:prstGeom>
          <a:noFill/>
          <a:ln w="9525" cap="flat">
            <a:solidFill>
              <a:schemeClr val="tx1"/>
            </a:solidFill>
            <a:prstDash val="solid"/>
            <a:miter/>
          </a:ln>
        </p:spPr>
        <p:txBody>
          <a:bodyPr rtlCol="0" anchor="ctr"/>
          <a:lstStyle/>
          <a:p>
            <a:pPr algn="l"/>
            <a:endParaRPr lang="en-US" dirty="0"/>
          </a:p>
        </p:txBody>
      </p:sp>
      <p:sp>
        <p:nvSpPr>
          <p:cNvPr id="266" name="TextBox 265"/>
          <p:cNvSpPr txBox="1"/>
          <p:nvPr/>
        </p:nvSpPr>
        <p:spPr>
          <a:xfrm>
            <a:off x="1698714" y="5293771"/>
            <a:ext cx="1455829" cy="461665"/>
          </a:xfrm>
          <a:prstGeom prst="rect">
            <a:avLst/>
          </a:prstGeom>
          <a:noFill/>
        </p:spPr>
        <p:txBody>
          <a:bodyPr wrap="square" rtlCol="0">
            <a:spAutoFit/>
          </a:bodyPr>
          <a:lstStyle/>
          <a:p>
            <a:r>
              <a:rPr lang="en-US" sz="1200" dirty="0" smtClean="0">
                <a:gradFill>
                  <a:gsLst>
                    <a:gs pos="12000">
                      <a:schemeClr val="accent1"/>
                    </a:gs>
                    <a:gs pos="100000">
                      <a:schemeClr val="accent3"/>
                    </a:gs>
                  </a:gsLst>
                  <a:lin ang="0" scaled="1"/>
                </a:gradFill>
              </a:rPr>
              <a:t>Update score and setting values</a:t>
            </a:r>
            <a:endParaRPr lang="en-US" sz="1200" dirty="0">
              <a:gradFill>
                <a:gsLst>
                  <a:gs pos="12000">
                    <a:schemeClr val="accent1"/>
                  </a:gs>
                  <a:gs pos="100000">
                    <a:schemeClr val="accent3"/>
                  </a:gs>
                </a:gsLst>
                <a:lin ang="0" scaled="1"/>
              </a:gradFill>
            </a:endParaRPr>
          </a:p>
        </p:txBody>
      </p:sp>
      <p:cxnSp>
        <p:nvCxnSpPr>
          <p:cNvPr id="268" name="Straight Arrow Connector 267"/>
          <p:cNvCxnSpPr/>
          <p:nvPr/>
        </p:nvCxnSpPr>
        <p:spPr>
          <a:xfrm flipH="1">
            <a:off x="1548921" y="5551178"/>
            <a:ext cx="1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1" name="Slide Number Placeholder 270"/>
          <p:cNvSpPr>
            <a:spLocks noGrp="1"/>
          </p:cNvSpPr>
          <p:nvPr>
            <p:ph type="sldNum" sz="quarter" idx="12"/>
          </p:nvPr>
        </p:nvSpPr>
        <p:spPr/>
        <p:txBody>
          <a:bodyPr/>
          <a:lstStyle/>
          <a:p>
            <a:fld id="{D495E168-DA5E-4888-8D8A-92B118324C14}" type="slidenum">
              <a:rPr lang="ru-RU" smtClean="0"/>
              <a:t>7</a:t>
            </a:fld>
            <a:endParaRPr lang="ru-RU" dirty="0"/>
          </a:p>
        </p:txBody>
      </p:sp>
      <p:cxnSp>
        <p:nvCxnSpPr>
          <p:cNvPr id="276" name="Elbow Connector 275"/>
          <p:cNvCxnSpPr>
            <a:endCxn id="127" idx="1"/>
          </p:cNvCxnSpPr>
          <p:nvPr/>
        </p:nvCxnSpPr>
        <p:spPr>
          <a:xfrm rot="10800000" flipV="1">
            <a:off x="4090352" y="2407321"/>
            <a:ext cx="5745492" cy="1446367"/>
          </a:xfrm>
          <a:prstGeom prst="bentConnector3">
            <a:avLst>
              <a:gd name="adj1" fmla="val 101286"/>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9835844" y="2423550"/>
            <a:ext cx="0" cy="35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Elbow Connector 291"/>
          <p:cNvCxnSpPr>
            <a:endCxn id="49" idx="1"/>
          </p:cNvCxnSpPr>
          <p:nvPr/>
        </p:nvCxnSpPr>
        <p:spPr>
          <a:xfrm>
            <a:off x="9835844" y="2778792"/>
            <a:ext cx="407383" cy="209521"/>
          </a:xfrm>
          <a:prstGeom prst="bentConnector3">
            <a:avLst>
              <a:gd name="adj1" fmla="val 63813"/>
            </a:avLst>
          </a:prstGeom>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a:off x="5279670" y="333614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298" name="TextBox 297"/>
          <p:cNvSpPr txBox="1"/>
          <p:nvPr/>
        </p:nvSpPr>
        <p:spPr>
          <a:xfrm>
            <a:off x="6500451" y="332031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299" name="TextBox 298"/>
          <p:cNvSpPr txBox="1"/>
          <p:nvPr/>
        </p:nvSpPr>
        <p:spPr>
          <a:xfrm>
            <a:off x="7642935" y="329366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00" name="TextBox 299"/>
          <p:cNvSpPr txBox="1"/>
          <p:nvPr/>
        </p:nvSpPr>
        <p:spPr>
          <a:xfrm>
            <a:off x="9117147" y="3281003"/>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03" name="TextBox 302"/>
          <p:cNvSpPr txBox="1"/>
          <p:nvPr/>
        </p:nvSpPr>
        <p:spPr>
          <a:xfrm>
            <a:off x="8657353" y="381777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04" name="TextBox 303"/>
          <p:cNvSpPr txBox="1"/>
          <p:nvPr/>
        </p:nvSpPr>
        <p:spPr>
          <a:xfrm>
            <a:off x="7389243" y="381777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05" name="TextBox 304"/>
          <p:cNvSpPr txBox="1"/>
          <p:nvPr/>
        </p:nvSpPr>
        <p:spPr>
          <a:xfrm>
            <a:off x="6222632" y="384539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06" name="TextBox 305"/>
          <p:cNvSpPr txBox="1"/>
          <p:nvPr/>
        </p:nvSpPr>
        <p:spPr>
          <a:xfrm>
            <a:off x="5993703" y="473030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07" name="TextBox 306"/>
          <p:cNvSpPr txBox="1"/>
          <p:nvPr/>
        </p:nvSpPr>
        <p:spPr>
          <a:xfrm>
            <a:off x="7288172" y="471595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08" name="TextBox 307"/>
          <p:cNvSpPr txBox="1"/>
          <p:nvPr/>
        </p:nvSpPr>
        <p:spPr>
          <a:xfrm>
            <a:off x="8497385" y="471595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09" name="TextBox 308"/>
          <p:cNvSpPr txBox="1"/>
          <p:nvPr/>
        </p:nvSpPr>
        <p:spPr>
          <a:xfrm>
            <a:off x="9664680" y="470239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0" name="TextBox 309"/>
          <p:cNvSpPr txBox="1"/>
          <p:nvPr/>
        </p:nvSpPr>
        <p:spPr>
          <a:xfrm>
            <a:off x="10860355" y="471595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1" name="TextBox 310"/>
          <p:cNvSpPr txBox="1"/>
          <p:nvPr/>
        </p:nvSpPr>
        <p:spPr>
          <a:xfrm>
            <a:off x="6222632" y="425328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12" name="TextBox 311"/>
          <p:cNvSpPr txBox="1"/>
          <p:nvPr/>
        </p:nvSpPr>
        <p:spPr>
          <a:xfrm>
            <a:off x="16458437" y="458949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3" name="TextBox 312"/>
          <p:cNvSpPr txBox="1"/>
          <p:nvPr/>
        </p:nvSpPr>
        <p:spPr>
          <a:xfrm>
            <a:off x="7489223" y="4211949"/>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14" name="TextBox 313"/>
          <p:cNvSpPr txBox="1"/>
          <p:nvPr/>
        </p:nvSpPr>
        <p:spPr>
          <a:xfrm>
            <a:off x="17725028" y="4548164"/>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5" name="TextBox 314"/>
          <p:cNvSpPr txBox="1"/>
          <p:nvPr/>
        </p:nvSpPr>
        <p:spPr>
          <a:xfrm>
            <a:off x="8656579" y="4127762"/>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16" name="TextBox 315"/>
          <p:cNvSpPr txBox="1"/>
          <p:nvPr/>
        </p:nvSpPr>
        <p:spPr>
          <a:xfrm>
            <a:off x="18892384" y="4463977"/>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7" name="TextBox 316"/>
          <p:cNvSpPr txBox="1"/>
          <p:nvPr/>
        </p:nvSpPr>
        <p:spPr>
          <a:xfrm>
            <a:off x="9863212" y="4170153"/>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18" name="TextBox 317"/>
          <p:cNvSpPr txBox="1"/>
          <p:nvPr/>
        </p:nvSpPr>
        <p:spPr>
          <a:xfrm>
            <a:off x="20099017" y="450636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19" name="TextBox 318"/>
          <p:cNvSpPr txBox="1"/>
          <p:nvPr/>
        </p:nvSpPr>
        <p:spPr>
          <a:xfrm>
            <a:off x="10819946" y="3223545"/>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320" name="TextBox 319"/>
          <p:cNvSpPr txBox="1"/>
          <p:nvPr/>
        </p:nvSpPr>
        <p:spPr>
          <a:xfrm>
            <a:off x="10093042" y="2536786"/>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321" name="TextBox 320"/>
          <p:cNvSpPr txBox="1"/>
          <p:nvPr/>
        </p:nvSpPr>
        <p:spPr>
          <a:xfrm>
            <a:off x="20288438" y="1380591"/>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Tree>
    <p:extLst>
      <p:ext uri="{BB962C8B-B14F-4D97-AF65-F5344CB8AC3E}">
        <p14:creationId xmlns:p14="http://schemas.microsoft.com/office/powerpoint/2010/main" val="71397697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Tik – Tac – Toe </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Preface</a:t>
            </a:r>
            <a:endParaRPr lang="en-US" dirty="0"/>
          </a:p>
        </p:txBody>
      </p:sp>
      <p:sp>
        <p:nvSpPr>
          <p:cNvPr id="8" name="Text Placeholder 7"/>
          <p:cNvSpPr>
            <a:spLocks noGrp="1"/>
          </p:cNvSpPr>
          <p:nvPr>
            <p:ph type="body" sz="quarter" idx="20"/>
          </p:nvPr>
        </p:nvSpPr>
        <p:spPr/>
        <p:txBody>
          <a:bodyPr>
            <a:normAutofit fontScale="92500"/>
          </a:bodyPr>
          <a:lstStyle/>
          <a:p>
            <a:pPr lvl="0"/>
            <a:r>
              <a:rPr lang="en-US" dirty="0">
                <a:solidFill>
                  <a:schemeClr val="accent1"/>
                </a:solidFill>
              </a:rPr>
              <a:t>In case of </a:t>
            </a:r>
            <a:r>
              <a:rPr lang="en-US" dirty="0" smtClean="0">
                <a:solidFill>
                  <a:schemeClr val="accent1"/>
                </a:solidFill>
              </a:rPr>
              <a:t>tic-tac-toe </a:t>
            </a:r>
            <a:r>
              <a:rPr lang="en-US" dirty="0">
                <a:solidFill>
                  <a:schemeClr val="accent1"/>
                </a:solidFill>
              </a:rPr>
              <a:t>it can be played in multiplayer mode, in this gameplay there’s a grid of 3*3  in which numbers are printed to grid numbers for the purpose of selecting a specific box </a:t>
            </a:r>
          </a:p>
          <a:p>
            <a:pPr lvl="0"/>
            <a:r>
              <a:rPr lang="en-US" dirty="0">
                <a:solidFill>
                  <a:schemeClr val="accent1"/>
                </a:solidFill>
              </a:rPr>
              <a:t>A player can input number from 1 to 9 and put their character in that position.</a:t>
            </a:r>
          </a:p>
          <a:p>
            <a:pPr lvl="0"/>
            <a:r>
              <a:rPr lang="en-US" dirty="0">
                <a:solidFill>
                  <a:schemeClr val="accent1"/>
                </a:solidFill>
              </a:rPr>
              <a:t>The first player to get 3 of her character in sequential order (up, down, across, diagonal) is winner.</a:t>
            </a:r>
          </a:p>
          <a:p>
            <a:pPr lvl="0"/>
            <a:r>
              <a:rPr lang="en-US" dirty="0">
                <a:solidFill>
                  <a:schemeClr val="accent1"/>
                </a:solidFill>
              </a:rPr>
              <a:t>When all 9 squares are full and no player has there 3 character in continuous order, the game ends in tie. </a:t>
            </a:r>
          </a:p>
          <a:p>
            <a:endParaRPr lang="en-US" dirty="0">
              <a:solidFill>
                <a:schemeClr val="accent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59" y="2221548"/>
            <a:ext cx="5970634" cy="3406322"/>
          </a:xfrm>
          <a:prstGeom prst="rect">
            <a:avLst/>
          </a:prstGeom>
        </p:spPr>
      </p:pic>
      <p:sp>
        <p:nvSpPr>
          <p:cNvPr id="5" name="Slide Number Placeholder 4"/>
          <p:cNvSpPr>
            <a:spLocks noGrp="1"/>
          </p:cNvSpPr>
          <p:nvPr>
            <p:ph type="sldNum" sz="quarter" idx="12"/>
          </p:nvPr>
        </p:nvSpPr>
        <p:spPr/>
        <p:txBody>
          <a:bodyPr/>
          <a:lstStyle/>
          <a:p>
            <a:fld id="{D495E168-DA5E-4888-8D8A-92B118324C14}" type="slidenum">
              <a:rPr lang="ru-RU" smtClean="0"/>
              <a:t>8</a:t>
            </a:fld>
            <a:endParaRPr lang="ru-RU" dirty="0"/>
          </a:p>
        </p:txBody>
      </p:sp>
    </p:spTree>
    <p:extLst>
      <p:ext uri="{BB962C8B-B14F-4D97-AF65-F5344CB8AC3E}">
        <p14:creationId xmlns:p14="http://schemas.microsoft.com/office/powerpoint/2010/main" val="38291296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79" y="1866246"/>
            <a:ext cx="3249979" cy="1579080"/>
          </a:xfrm>
        </p:spPr>
        <p:txBody>
          <a:bodyPr>
            <a:normAutofit fontScale="90000"/>
          </a:bodyPr>
          <a:lstStyle/>
          <a:p>
            <a:r>
              <a:rPr lang="en-US" dirty="0" smtClean="0"/>
              <a:t>Flowchart </a:t>
            </a:r>
            <a:r>
              <a:rPr lang="en-US" dirty="0" smtClean="0"/>
              <a:t>of </a:t>
            </a:r>
            <a:br>
              <a:rPr lang="en-US" dirty="0" smtClean="0"/>
            </a:br>
            <a:r>
              <a:rPr lang="en-US" dirty="0" smtClean="0"/>
              <a:t>Tic Tak Toe</a:t>
            </a:r>
            <a:br>
              <a:rPr lang="en-US" dirty="0" smtClean="0"/>
            </a:br>
            <a:endParaRPr lang="en-US" dirty="0"/>
          </a:p>
        </p:txBody>
      </p:sp>
      <p:sp>
        <p:nvSpPr>
          <p:cNvPr id="17" name="Oval 16"/>
          <p:cNvSpPr/>
          <p:nvPr/>
        </p:nvSpPr>
        <p:spPr>
          <a:xfrm>
            <a:off x="3696297" y="221181"/>
            <a:ext cx="1294228" cy="872197"/>
          </a:xfrm>
          <a:prstGeom prst="ellipse">
            <a:avLst/>
          </a:prstGeom>
          <a:noFill/>
          <a:ln w="12700" cap="flat">
            <a:solidFill>
              <a:schemeClr val="dk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18" name="TextBox 17"/>
          <p:cNvSpPr txBox="1"/>
          <p:nvPr/>
        </p:nvSpPr>
        <p:spPr>
          <a:xfrm>
            <a:off x="5577988" y="560982"/>
            <a:ext cx="844062"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Welcome</a:t>
            </a:r>
            <a:endParaRPr lang="en-US" sz="1200" dirty="0">
              <a:gradFill>
                <a:gsLst>
                  <a:gs pos="0">
                    <a:schemeClr val="accent1"/>
                  </a:gs>
                  <a:gs pos="100000">
                    <a:schemeClr val="accent3"/>
                  </a:gs>
                </a:gsLst>
                <a:lin ang="0" scaled="1"/>
              </a:gradFill>
            </a:endParaRPr>
          </a:p>
        </p:txBody>
      </p:sp>
      <p:cxnSp>
        <p:nvCxnSpPr>
          <p:cNvPr id="19" name="Straight Arrow Connector 18"/>
          <p:cNvCxnSpPr/>
          <p:nvPr/>
        </p:nvCxnSpPr>
        <p:spPr>
          <a:xfrm flipV="1">
            <a:off x="5004583" y="643212"/>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Data 19"/>
          <p:cNvSpPr/>
          <p:nvPr/>
        </p:nvSpPr>
        <p:spPr>
          <a:xfrm>
            <a:off x="5268499" y="460332"/>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21" name="TextBox 20"/>
          <p:cNvSpPr txBox="1"/>
          <p:nvPr/>
        </p:nvSpPr>
        <p:spPr>
          <a:xfrm>
            <a:off x="4005777" y="474399"/>
            <a:ext cx="844062" cy="365760"/>
          </a:xfrm>
          <a:prstGeom prst="rect">
            <a:avLst/>
          </a:prstGeom>
          <a:noFill/>
        </p:spPr>
        <p:txBody>
          <a:bodyPr wrap="square" rtlCol="0">
            <a:spAutoFit/>
          </a:bodyPr>
          <a:lstStyle/>
          <a:p>
            <a:r>
              <a:rPr lang="en-US" dirty="0" smtClean="0">
                <a:gradFill>
                  <a:gsLst>
                    <a:gs pos="0">
                      <a:schemeClr val="accent1"/>
                    </a:gs>
                    <a:gs pos="100000">
                      <a:schemeClr val="accent3"/>
                    </a:gs>
                  </a:gsLst>
                  <a:lin ang="0" scaled="1"/>
                </a:gradFill>
              </a:rPr>
              <a:t>Start</a:t>
            </a:r>
            <a:endParaRPr lang="en-US" dirty="0">
              <a:gradFill>
                <a:gsLst>
                  <a:gs pos="0">
                    <a:schemeClr val="accent1"/>
                  </a:gs>
                  <a:gs pos="100000">
                    <a:schemeClr val="accent3"/>
                  </a:gs>
                </a:gsLst>
                <a:lin ang="0" scaled="1"/>
              </a:gradFill>
            </a:endParaRPr>
          </a:p>
        </p:txBody>
      </p:sp>
      <p:sp>
        <p:nvSpPr>
          <p:cNvPr id="22" name="TextBox 21"/>
          <p:cNvSpPr txBox="1"/>
          <p:nvPr/>
        </p:nvSpPr>
        <p:spPr>
          <a:xfrm>
            <a:off x="7137354" y="514816"/>
            <a:ext cx="1130098"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Loading Screen </a:t>
            </a:r>
            <a:endParaRPr lang="en-US" sz="1200" dirty="0">
              <a:gradFill>
                <a:gsLst>
                  <a:gs pos="0">
                    <a:schemeClr val="accent1"/>
                  </a:gs>
                  <a:gs pos="100000">
                    <a:schemeClr val="accent3"/>
                  </a:gs>
                </a:gsLst>
                <a:lin ang="0" scaled="1"/>
              </a:gradFill>
            </a:endParaRPr>
          </a:p>
        </p:txBody>
      </p:sp>
      <p:sp>
        <p:nvSpPr>
          <p:cNvPr id="23" name="Flowchart: Data 22"/>
          <p:cNvSpPr/>
          <p:nvPr/>
        </p:nvSpPr>
        <p:spPr>
          <a:xfrm>
            <a:off x="6827865" y="474399"/>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cxnSp>
        <p:nvCxnSpPr>
          <p:cNvPr id="24" name="Straight Arrow Connector 23"/>
          <p:cNvCxnSpPr/>
          <p:nvPr/>
        </p:nvCxnSpPr>
        <p:spPr>
          <a:xfrm flipV="1">
            <a:off x="6567417" y="685413"/>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171329" y="699481"/>
            <a:ext cx="379827"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8710560" y="290346"/>
            <a:ext cx="1278281" cy="1023299"/>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28" name="TextBox 27"/>
          <p:cNvSpPr txBox="1"/>
          <p:nvPr/>
        </p:nvSpPr>
        <p:spPr>
          <a:xfrm>
            <a:off x="8861870" y="569309"/>
            <a:ext cx="1062576"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(!Complete &amp;&amp; time !=9</a:t>
            </a:r>
            <a:endParaRPr lang="en-US" sz="1200" dirty="0">
              <a:gradFill>
                <a:gsLst>
                  <a:gs pos="0">
                    <a:schemeClr val="accent1"/>
                  </a:gs>
                  <a:gs pos="100000">
                    <a:schemeClr val="accent3"/>
                  </a:gs>
                </a:gsLst>
                <a:lin ang="0" scaled="1"/>
              </a:gradFill>
            </a:endParaRPr>
          </a:p>
        </p:txBody>
      </p:sp>
      <p:sp>
        <p:nvSpPr>
          <p:cNvPr id="29" name="Oval 28"/>
          <p:cNvSpPr/>
          <p:nvPr/>
        </p:nvSpPr>
        <p:spPr>
          <a:xfrm>
            <a:off x="10145487" y="347790"/>
            <a:ext cx="1294228" cy="872197"/>
          </a:xfrm>
          <a:prstGeom prst="ellipse">
            <a:avLst/>
          </a:prstGeom>
          <a:noFill/>
          <a:ln w="12700" cap="flat">
            <a:solidFill>
              <a:schemeClr val="dk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30" name="TextBox 29"/>
          <p:cNvSpPr txBox="1"/>
          <p:nvPr/>
        </p:nvSpPr>
        <p:spPr>
          <a:xfrm>
            <a:off x="10454967" y="601008"/>
            <a:ext cx="844062" cy="365760"/>
          </a:xfrm>
          <a:prstGeom prst="rect">
            <a:avLst/>
          </a:prstGeom>
          <a:noFill/>
        </p:spPr>
        <p:txBody>
          <a:bodyPr wrap="square" rtlCol="0">
            <a:spAutoFit/>
          </a:bodyPr>
          <a:lstStyle/>
          <a:p>
            <a:r>
              <a:rPr lang="en-US" dirty="0" smtClean="0">
                <a:gradFill>
                  <a:gsLst>
                    <a:gs pos="0">
                      <a:schemeClr val="accent1"/>
                    </a:gs>
                    <a:gs pos="100000">
                      <a:schemeClr val="accent3"/>
                    </a:gs>
                  </a:gsLst>
                  <a:lin ang="0" scaled="1"/>
                </a:gradFill>
              </a:rPr>
              <a:t>End</a:t>
            </a:r>
            <a:endParaRPr lang="en-US" dirty="0">
              <a:gradFill>
                <a:gsLst>
                  <a:gs pos="0">
                    <a:schemeClr val="accent1"/>
                  </a:gs>
                  <a:gs pos="100000">
                    <a:schemeClr val="accent3"/>
                  </a:gs>
                </a:gsLst>
                <a:lin ang="0" scaled="1"/>
              </a:gradFill>
            </a:endParaRPr>
          </a:p>
        </p:txBody>
      </p:sp>
      <p:cxnSp>
        <p:nvCxnSpPr>
          <p:cNvPr id="32" name="Straight Arrow Connector 31"/>
          <p:cNvCxnSpPr/>
          <p:nvPr/>
        </p:nvCxnSpPr>
        <p:spPr>
          <a:xfrm>
            <a:off x="9987226" y="815988"/>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323942" y="1340313"/>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ata 37"/>
          <p:cNvSpPr/>
          <p:nvPr/>
        </p:nvSpPr>
        <p:spPr>
          <a:xfrm>
            <a:off x="8601460" y="1559874"/>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40" name="TextBox 39"/>
          <p:cNvSpPr txBox="1"/>
          <p:nvPr/>
        </p:nvSpPr>
        <p:spPr>
          <a:xfrm>
            <a:off x="8821465" y="1564571"/>
            <a:ext cx="1154497"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Draws game display</a:t>
            </a:r>
            <a:endParaRPr lang="en-US" sz="1200" dirty="0">
              <a:gradFill>
                <a:gsLst>
                  <a:gs pos="0">
                    <a:schemeClr val="accent1"/>
                  </a:gs>
                  <a:gs pos="100000">
                    <a:schemeClr val="accent3"/>
                  </a:gs>
                </a:gsLst>
                <a:lin ang="0" scaled="1"/>
              </a:gradFill>
            </a:endParaRPr>
          </a:p>
        </p:txBody>
      </p:sp>
      <p:cxnSp>
        <p:nvCxnSpPr>
          <p:cNvPr id="42" name="Straight Arrow Connector 41"/>
          <p:cNvCxnSpPr/>
          <p:nvPr/>
        </p:nvCxnSpPr>
        <p:spPr>
          <a:xfrm>
            <a:off x="9307189" y="2017242"/>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Decision 42"/>
          <p:cNvSpPr/>
          <p:nvPr/>
        </p:nvSpPr>
        <p:spPr>
          <a:xfrm>
            <a:off x="8779650" y="2281118"/>
            <a:ext cx="1144796" cy="930813"/>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44" name="Flowchart: Data 43"/>
          <p:cNvSpPr/>
          <p:nvPr/>
        </p:nvSpPr>
        <p:spPr>
          <a:xfrm>
            <a:off x="7316610" y="2501389"/>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45" name="TextBox 44"/>
          <p:cNvSpPr txBox="1"/>
          <p:nvPr/>
        </p:nvSpPr>
        <p:spPr>
          <a:xfrm>
            <a:off x="7496044" y="2602039"/>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Print2[0] Turn</a:t>
            </a:r>
            <a:endParaRPr lang="en-US" sz="1200" dirty="0">
              <a:gradFill>
                <a:gsLst>
                  <a:gs pos="0">
                    <a:schemeClr val="accent1"/>
                  </a:gs>
                  <a:gs pos="100000">
                    <a:schemeClr val="accent3"/>
                  </a:gs>
                </a:gsLst>
                <a:lin ang="0" scaled="1"/>
              </a:gradFill>
            </a:endParaRPr>
          </a:p>
        </p:txBody>
      </p:sp>
      <p:sp>
        <p:nvSpPr>
          <p:cNvPr id="46" name="Flowchart: Data 45"/>
          <p:cNvSpPr/>
          <p:nvPr/>
        </p:nvSpPr>
        <p:spPr>
          <a:xfrm>
            <a:off x="9975962" y="2500381"/>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47" name="TextBox 46"/>
          <p:cNvSpPr txBox="1"/>
          <p:nvPr/>
        </p:nvSpPr>
        <p:spPr>
          <a:xfrm>
            <a:off x="10155396" y="2601031"/>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Print1[X] Turn</a:t>
            </a:r>
            <a:endParaRPr lang="en-US" sz="1200" dirty="0">
              <a:gradFill>
                <a:gsLst>
                  <a:gs pos="0">
                    <a:schemeClr val="accent1"/>
                  </a:gs>
                  <a:gs pos="100000">
                    <a:schemeClr val="accent3"/>
                  </a:gs>
                </a:gsLst>
                <a:lin ang="0" scaled="1"/>
              </a:gradFill>
            </a:endParaRPr>
          </a:p>
        </p:txBody>
      </p:sp>
      <p:sp>
        <p:nvSpPr>
          <p:cNvPr id="54" name="TextBox 53"/>
          <p:cNvSpPr txBox="1"/>
          <p:nvPr/>
        </p:nvSpPr>
        <p:spPr>
          <a:xfrm>
            <a:off x="8875493" y="2542273"/>
            <a:ext cx="1065684"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Active player ==‘x’</a:t>
            </a:r>
            <a:endParaRPr lang="en-US" sz="1200" dirty="0">
              <a:gradFill>
                <a:gsLst>
                  <a:gs pos="0">
                    <a:schemeClr val="accent1"/>
                  </a:gs>
                  <a:gs pos="100000">
                    <a:schemeClr val="accent3"/>
                  </a:gs>
                </a:gsLst>
                <a:lin ang="0" scaled="1"/>
              </a:gradFill>
            </a:endParaRPr>
          </a:p>
        </p:txBody>
      </p:sp>
      <p:cxnSp>
        <p:nvCxnSpPr>
          <p:cNvPr id="56" name="Straight Arrow Connector 55"/>
          <p:cNvCxnSpPr/>
          <p:nvPr/>
        </p:nvCxnSpPr>
        <p:spPr>
          <a:xfrm>
            <a:off x="9926618" y="2738769"/>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8635564" y="2738769"/>
            <a:ext cx="166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44" idx="4"/>
          </p:cNvCxnSpPr>
          <p:nvPr/>
        </p:nvCxnSpPr>
        <p:spPr>
          <a:xfrm rot="16200000" flipH="1">
            <a:off x="8482022" y="2545798"/>
            <a:ext cx="436134" cy="13039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6" idx="4"/>
          </p:cNvCxnSpPr>
          <p:nvPr/>
        </p:nvCxnSpPr>
        <p:spPr>
          <a:xfrm rot="5400000">
            <a:off x="9811194" y="2519536"/>
            <a:ext cx="437142" cy="135543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9334919" y="3415824"/>
            <a:ext cx="0" cy="26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Flowchart: Process 77"/>
          <p:cNvSpPr/>
          <p:nvPr/>
        </p:nvSpPr>
        <p:spPr>
          <a:xfrm>
            <a:off x="5943320" y="5049774"/>
            <a:ext cx="806313" cy="347909"/>
          </a:xfrm>
          <a:prstGeom prst="flowChartProcess">
            <a:avLst/>
          </a:prstGeom>
          <a:noFill/>
          <a:ln w="12700" cap="flat">
            <a:solidFill>
              <a:schemeClr val="dk1"/>
            </a:solidFill>
            <a:prstDash val="solid"/>
            <a:miter/>
          </a:ln>
        </p:spPr>
        <p:txBody>
          <a:bodyPr rtlCol="0" anchor="ctr"/>
          <a:lstStyle/>
          <a:p>
            <a:pPr algn="l"/>
            <a:endParaRPr lang="en-US" dirty="0"/>
          </a:p>
        </p:txBody>
      </p:sp>
      <p:sp>
        <p:nvSpPr>
          <p:cNvPr id="79" name="Flowchart: Process 78"/>
          <p:cNvSpPr/>
          <p:nvPr/>
        </p:nvSpPr>
        <p:spPr>
          <a:xfrm>
            <a:off x="8706171" y="3814077"/>
            <a:ext cx="1313645" cy="370660"/>
          </a:xfrm>
          <a:prstGeom prst="flowChartProcess">
            <a:avLst/>
          </a:prstGeom>
          <a:noFill/>
          <a:ln w="12700" cap="flat">
            <a:solidFill>
              <a:schemeClr val="dk1"/>
            </a:solidFill>
            <a:prstDash val="solid"/>
            <a:miter/>
          </a:ln>
        </p:spPr>
        <p:txBody>
          <a:bodyPr rtlCol="0" anchor="ctr"/>
          <a:lstStyle/>
          <a:p>
            <a:pPr algn="l"/>
            <a:endParaRPr lang="en-US" dirty="0"/>
          </a:p>
        </p:txBody>
      </p:sp>
      <p:sp>
        <p:nvSpPr>
          <p:cNvPr id="80" name="TextBox 79"/>
          <p:cNvSpPr txBox="1"/>
          <p:nvPr/>
        </p:nvSpPr>
        <p:spPr>
          <a:xfrm>
            <a:off x="8710560" y="3837397"/>
            <a:ext cx="1498815"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Choice = getch();</a:t>
            </a:r>
            <a:endParaRPr lang="en-US" sz="1200" dirty="0">
              <a:gradFill>
                <a:gsLst>
                  <a:gs pos="0">
                    <a:schemeClr val="accent1"/>
                  </a:gs>
                  <a:gs pos="100000">
                    <a:schemeClr val="accent3"/>
                  </a:gs>
                </a:gsLst>
                <a:lin ang="0" scaled="1"/>
              </a:gradFill>
            </a:endParaRPr>
          </a:p>
        </p:txBody>
      </p:sp>
      <p:sp>
        <p:nvSpPr>
          <p:cNvPr id="81" name="Flowchart: Decision 80"/>
          <p:cNvSpPr/>
          <p:nvPr/>
        </p:nvSpPr>
        <p:spPr>
          <a:xfrm>
            <a:off x="10209375" y="3536256"/>
            <a:ext cx="1144796" cy="930813"/>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82" name="TextBox 81"/>
          <p:cNvSpPr txBox="1"/>
          <p:nvPr/>
        </p:nvSpPr>
        <p:spPr>
          <a:xfrm>
            <a:off x="10234878" y="3853683"/>
            <a:ext cx="1238512"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Choice == 27</a:t>
            </a:r>
            <a:endParaRPr lang="en-US" sz="1200" dirty="0">
              <a:gradFill>
                <a:gsLst>
                  <a:gs pos="0">
                    <a:schemeClr val="accent1"/>
                  </a:gs>
                  <a:gs pos="100000">
                    <a:schemeClr val="accent3"/>
                  </a:gs>
                </a:gsLst>
                <a:lin ang="0" scaled="1"/>
              </a:gradFill>
            </a:endParaRPr>
          </a:p>
        </p:txBody>
      </p:sp>
      <p:cxnSp>
        <p:nvCxnSpPr>
          <p:cNvPr id="88" name="Elbow Connector 87"/>
          <p:cNvCxnSpPr>
            <a:endCxn id="29" idx="6"/>
          </p:cNvCxnSpPr>
          <p:nvPr/>
        </p:nvCxnSpPr>
        <p:spPr>
          <a:xfrm rot="5400000" flipH="1" flipV="1">
            <a:off x="9792823" y="2344866"/>
            <a:ext cx="3207868" cy="85915"/>
          </a:xfrm>
          <a:prstGeom prst="bentConnector4">
            <a:avLst>
              <a:gd name="adj1" fmla="val 226"/>
              <a:gd name="adj2" fmla="val 3660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0029765" y="3999407"/>
            <a:ext cx="158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0790290" y="4455142"/>
            <a:ext cx="10977" cy="21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215827" y="4694916"/>
            <a:ext cx="1498815" cy="646331"/>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Selecting row and column through user input</a:t>
            </a:r>
            <a:endParaRPr lang="en-US" sz="1200" dirty="0">
              <a:gradFill>
                <a:gsLst>
                  <a:gs pos="0">
                    <a:schemeClr val="accent1"/>
                  </a:gs>
                  <a:gs pos="100000">
                    <a:schemeClr val="accent3"/>
                  </a:gs>
                </a:gsLst>
                <a:lin ang="0" scaled="1"/>
              </a:gradFill>
            </a:endParaRPr>
          </a:p>
        </p:txBody>
      </p:sp>
      <p:sp>
        <p:nvSpPr>
          <p:cNvPr id="96" name="Flowchart: Data 95"/>
          <p:cNvSpPr/>
          <p:nvPr/>
        </p:nvSpPr>
        <p:spPr>
          <a:xfrm>
            <a:off x="10008350" y="4683419"/>
            <a:ext cx="1635951" cy="634488"/>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cxnSp>
        <p:nvCxnSpPr>
          <p:cNvPr id="98" name="Elbow Connector 97"/>
          <p:cNvCxnSpPr>
            <a:stCxn id="96" idx="4"/>
          </p:cNvCxnSpPr>
          <p:nvPr/>
        </p:nvCxnSpPr>
        <p:spPr>
          <a:xfrm rot="5400000">
            <a:off x="10098596" y="5233245"/>
            <a:ext cx="643068" cy="81239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8" name="Flowchart: Process 107"/>
          <p:cNvSpPr/>
          <p:nvPr/>
        </p:nvSpPr>
        <p:spPr>
          <a:xfrm>
            <a:off x="8712623" y="5644823"/>
            <a:ext cx="1317142" cy="666388"/>
          </a:xfrm>
          <a:prstGeom prst="flowChartProcess">
            <a:avLst/>
          </a:prstGeom>
          <a:noFill/>
          <a:ln w="12700" cap="flat">
            <a:solidFill>
              <a:schemeClr val="dk1"/>
            </a:solidFill>
            <a:prstDash val="solid"/>
            <a:miter/>
          </a:ln>
        </p:spPr>
        <p:txBody>
          <a:bodyPr rtlCol="0" anchor="ctr"/>
          <a:lstStyle/>
          <a:p>
            <a:pPr algn="l"/>
            <a:endParaRPr lang="en-US" dirty="0"/>
          </a:p>
        </p:txBody>
      </p:sp>
      <p:sp>
        <p:nvSpPr>
          <p:cNvPr id="109" name="TextBox 108"/>
          <p:cNvSpPr txBox="1"/>
          <p:nvPr/>
        </p:nvSpPr>
        <p:spPr>
          <a:xfrm>
            <a:off x="8717012" y="5668143"/>
            <a:ext cx="1498815" cy="646331"/>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Set the value and change the active player</a:t>
            </a:r>
            <a:endParaRPr lang="en-US" sz="1200" dirty="0">
              <a:gradFill>
                <a:gsLst>
                  <a:gs pos="0">
                    <a:schemeClr val="accent1"/>
                  </a:gs>
                  <a:gs pos="100000">
                    <a:schemeClr val="accent3"/>
                  </a:gs>
                </a:gsLst>
                <a:lin ang="0" scaled="1"/>
              </a:gradFill>
            </a:endParaRPr>
          </a:p>
        </p:txBody>
      </p:sp>
      <p:cxnSp>
        <p:nvCxnSpPr>
          <p:cNvPr id="111" name="Straight Arrow Connector 110"/>
          <p:cNvCxnSpPr/>
          <p:nvPr/>
        </p:nvCxnSpPr>
        <p:spPr>
          <a:xfrm flipH="1" flipV="1">
            <a:off x="8405137" y="5976533"/>
            <a:ext cx="291795" cy="1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Flowchart: Process 111"/>
          <p:cNvSpPr/>
          <p:nvPr/>
        </p:nvSpPr>
        <p:spPr>
          <a:xfrm>
            <a:off x="7059843" y="5700180"/>
            <a:ext cx="1313645" cy="557813"/>
          </a:xfrm>
          <a:prstGeom prst="flowChartProcess">
            <a:avLst/>
          </a:prstGeom>
          <a:noFill/>
          <a:ln w="12700" cap="flat">
            <a:solidFill>
              <a:schemeClr val="dk1"/>
            </a:solidFill>
            <a:prstDash val="solid"/>
            <a:miter/>
          </a:ln>
        </p:spPr>
        <p:txBody>
          <a:bodyPr rtlCol="0" anchor="ctr"/>
          <a:lstStyle/>
          <a:p>
            <a:pPr algn="l"/>
            <a:endParaRPr lang="en-US" dirty="0"/>
          </a:p>
        </p:txBody>
      </p:sp>
      <p:sp>
        <p:nvSpPr>
          <p:cNvPr id="113" name="TextBox 112"/>
          <p:cNvSpPr txBox="1"/>
          <p:nvPr/>
        </p:nvSpPr>
        <p:spPr>
          <a:xfrm>
            <a:off x="7056023" y="5727935"/>
            <a:ext cx="1317465"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Complete = checks();</a:t>
            </a:r>
            <a:endParaRPr lang="en-US" sz="1200" dirty="0">
              <a:gradFill>
                <a:gsLst>
                  <a:gs pos="0">
                    <a:schemeClr val="accent1"/>
                  </a:gs>
                  <a:gs pos="100000">
                    <a:schemeClr val="accent3"/>
                  </a:gs>
                </a:gsLst>
                <a:lin ang="0" scaled="1"/>
              </a:gradFill>
            </a:endParaRPr>
          </a:p>
        </p:txBody>
      </p:sp>
      <p:sp>
        <p:nvSpPr>
          <p:cNvPr id="114" name="Flowchart: Decision 113"/>
          <p:cNvSpPr/>
          <p:nvPr/>
        </p:nvSpPr>
        <p:spPr>
          <a:xfrm>
            <a:off x="5814884" y="5511126"/>
            <a:ext cx="1055077" cy="930813"/>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cxnSp>
        <p:nvCxnSpPr>
          <p:cNvPr id="115" name="Straight Arrow Connector 114"/>
          <p:cNvCxnSpPr/>
          <p:nvPr/>
        </p:nvCxnSpPr>
        <p:spPr>
          <a:xfrm flipH="1">
            <a:off x="6889930" y="6012866"/>
            <a:ext cx="166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782929" y="5844956"/>
            <a:ext cx="1198900"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Complete==1</a:t>
            </a:r>
            <a:endParaRPr lang="en-US" sz="1200" dirty="0">
              <a:gradFill>
                <a:gsLst>
                  <a:gs pos="0">
                    <a:schemeClr val="accent1"/>
                  </a:gs>
                  <a:gs pos="100000">
                    <a:schemeClr val="accent3"/>
                  </a:gs>
                </a:gsLst>
                <a:lin ang="0" scaled="1"/>
              </a:gradFill>
            </a:endParaRPr>
          </a:p>
        </p:txBody>
      </p:sp>
      <p:cxnSp>
        <p:nvCxnSpPr>
          <p:cNvPr id="117" name="Straight Arrow Connector 116"/>
          <p:cNvCxnSpPr/>
          <p:nvPr/>
        </p:nvCxnSpPr>
        <p:spPr>
          <a:xfrm flipH="1">
            <a:off x="5643610" y="5976533"/>
            <a:ext cx="166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Flowchart: Data 117"/>
          <p:cNvSpPr/>
          <p:nvPr/>
        </p:nvSpPr>
        <p:spPr>
          <a:xfrm>
            <a:off x="4250230" y="5760230"/>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119" name="TextBox 118"/>
          <p:cNvSpPr txBox="1"/>
          <p:nvPr/>
        </p:nvSpPr>
        <p:spPr>
          <a:xfrm>
            <a:off x="4438306" y="5852808"/>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Player Won </a:t>
            </a:r>
            <a:endParaRPr lang="en-US" sz="1200" dirty="0">
              <a:gradFill>
                <a:gsLst>
                  <a:gs pos="0">
                    <a:schemeClr val="accent1"/>
                  </a:gs>
                  <a:gs pos="100000">
                    <a:schemeClr val="accent3"/>
                  </a:gs>
                </a:gsLst>
                <a:lin ang="0" scaled="1"/>
              </a:gradFill>
            </a:endParaRPr>
          </a:p>
        </p:txBody>
      </p:sp>
      <p:cxnSp>
        <p:nvCxnSpPr>
          <p:cNvPr id="120" name="Straight Arrow Connector 119"/>
          <p:cNvCxnSpPr/>
          <p:nvPr/>
        </p:nvCxnSpPr>
        <p:spPr>
          <a:xfrm flipH="1" flipV="1">
            <a:off x="6335387" y="5393840"/>
            <a:ext cx="7035"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60932" y="5083401"/>
            <a:ext cx="777589" cy="276906"/>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Time ++</a:t>
            </a:r>
            <a:endParaRPr lang="en-US" sz="1200" dirty="0">
              <a:gradFill>
                <a:gsLst>
                  <a:gs pos="0">
                    <a:schemeClr val="accent1"/>
                  </a:gs>
                  <a:gs pos="100000">
                    <a:schemeClr val="accent3"/>
                  </a:gs>
                </a:gsLst>
                <a:lin ang="0" scaled="1"/>
              </a:gradFill>
            </a:endParaRPr>
          </a:p>
        </p:txBody>
      </p:sp>
      <p:sp>
        <p:nvSpPr>
          <p:cNvPr id="125" name="Flowchart: Decision 124"/>
          <p:cNvSpPr/>
          <p:nvPr/>
        </p:nvSpPr>
        <p:spPr>
          <a:xfrm>
            <a:off x="5698796" y="3863395"/>
            <a:ext cx="1258751" cy="1061714"/>
          </a:xfrm>
          <a:prstGeom prst="flowChartDecision">
            <a:avLst/>
          </a:prstGeom>
          <a:solidFill>
            <a:schemeClr val="bg1"/>
          </a:solid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127" name="TextBox 126"/>
          <p:cNvSpPr txBox="1"/>
          <p:nvPr/>
        </p:nvSpPr>
        <p:spPr>
          <a:xfrm>
            <a:off x="5781567" y="4161495"/>
            <a:ext cx="1154514" cy="461665"/>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Time ==9 &amp;&amp; complete ==0</a:t>
            </a:r>
            <a:endParaRPr lang="en-US" sz="1200" dirty="0">
              <a:gradFill>
                <a:gsLst>
                  <a:gs pos="0">
                    <a:schemeClr val="accent1"/>
                  </a:gs>
                  <a:gs pos="100000">
                    <a:schemeClr val="accent3"/>
                  </a:gs>
                </a:gsLst>
                <a:lin ang="0" scaled="1"/>
              </a:gradFill>
            </a:endParaRPr>
          </a:p>
        </p:txBody>
      </p:sp>
      <p:cxnSp>
        <p:nvCxnSpPr>
          <p:cNvPr id="134" name="Straight Arrow Connector 133"/>
          <p:cNvCxnSpPr>
            <a:stCxn id="78" idx="0"/>
          </p:cNvCxnSpPr>
          <p:nvPr/>
        </p:nvCxnSpPr>
        <p:spPr>
          <a:xfrm flipH="1" flipV="1">
            <a:off x="6312084" y="4889772"/>
            <a:ext cx="34393" cy="16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flipV="1">
            <a:off x="6310673" y="3613713"/>
            <a:ext cx="11383" cy="22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Flowchart: Data 136"/>
          <p:cNvSpPr/>
          <p:nvPr/>
        </p:nvSpPr>
        <p:spPr>
          <a:xfrm>
            <a:off x="5584215" y="3089123"/>
            <a:ext cx="1463040" cy="478301"/>
          </a:xfrm>
          <a:prstGeom prst="flowChartInputOutput">
            <a:avLst/>
          </a:prstGeom>
          <a:noFill/>
          <a:ln w="12700" cap="flat">
            <a:solidFill>
              <a:schemeClr val="tx1"/>
            </a:solidFill>
            <a:prstDash val="solid"/>
            <a:miter/>
          </a:ln>
        </p:spPr>
        <p:txBody>
          <a:bodyPr rtlCol="0" anchor="ctr"/>
          <a:lstStyle/>
          <a:p>
            <a:pPr algn="l"/>
            <a:endParaRPr lang="en-US" dirty="0">
              <a:gradFill>
                <a:gsLst>
                  <a:gs pos="0">
                    <a:schemeClr val="accent1"/>
                  </a:gs>
                  <a:gs pos="100000">
                    <a:schemeClr val="accent3"/>
                  </a:gs>
                </a:gsLst>
                <a:lin ang="0" scaled="1"/>
              </a:gradFill>
            </a:endParaRPr>
          </a:p>
        </p:txBody>
      </p:sp>
      <p:sp>
        <p:nvSpPr>
          <p:cNvPr id="138" name="TextBox 137"/>
          <p:cNvSpPr txBox="1"/>
          <p:nvPr/>
        </p:nvSpPr>
        <p:spPr>
          <a:xfrm>
            <a:off x="5814287" y="3177201"/>
            <a:ext cx="1154497"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Game Over</a:t>
            </a:r>
            <a:endParaRPr lang="en-US" sz="1200" dirty="0">
              <a:gradFill>
                <a:gsLst>
                  <a:gs pos="0">
                    <a:schemeClr val="accent1"/>
                  </a:gs>
                  <a:gs pos="100000">
                    <a:schemeClr val="accent3"/>
                  </a:gs>
                </a:gsLst>
                <a:lin ang="0" scaled="1"/>
              </a:gradFill>
            </a:endParaRPr>
          </a:p>
        </p:txBody>
      </p:sp>
      <p:cxnSp>
        <p:nvCxnSpPr>
          <p:cNvPr id="142" name="Elbow Connector 141"/>
          <p:cNvCxnSpPr>
            <a:stCxn id="137" idx="0"/>
          </p:cNvCxnSpPr>
          <p:nvPr/>
        </p:nvCxnSpPr>
        <p:spPr>
          <a:xfrm rot="5400000" flipH="1" flipV="1">
            <a:off x="6653139" y="1368773"/>
            <a:ext cx="1529251" cy="191145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9" name="Elbow Connector 148"/>
          <p:cNvCxnSpPr>
            <a:endCxn id="27" idx="1"/>
          </p:cNvCxnSpPr>
          <p:nvPr/>
        </p:nvCxnSpPr>
        <p:spPr>
          <a:xfrm rot="5400000" flipH="1" flipV="1">
            <a:off x="8163085" y="1012399"/>
            <a:ext cx="757878" cy="33707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18" idx="1"/>
          </p:cNvCxnSpPr>
          <p:nvPr/>
        </p:nvCxnSpPr>
        <p:spPr>
          <a:xfrm rot="5400000" flipH="1" flipV="1">
            <a:off x="3621716" y="2919908"/>
            <a:ext cx="4200357" cy="1480289"/>
          </a:xfrm>
          <a:prstGeom prst="bentConnector3">
            <a:avLst>
              <a:gd name="adj1" fmla="val 99903"/>
            </a:avLst>
          </a:prstGeom>
        </p:spPr>
        <p:style>
          <a:lnRef idx="1">
            <a:schemeClr val="accent1"/>
          </a:lnRef>
          <a:fillRef idx="0">
            <a:schemeClr val="accent1"/>
          </a:fillRef>
          <a:effectRef idx="0">
            <a:schemeClr val="accent1"/>
          </a:effectRef>
          <a:fontRef idx="minor">
            <a:schemeClr val="tx1"/>
          </a:fontRef>
        </p:style>
      </p:cxnSp>
      <p:sp>
        <p:nvSpPr>
          <p:cNvPr id="155" name="Slide Number Placeholder 154"/>
          <p:cNvSpPr>
            <a:spLocks noGrp="1"/>
          </p:cNvSpPr>
          <p:nvPr>
            <p:ph type="sldNum" sz="quarter" idx="12"/>
          </p:nvPr>
        </p:nvSpPr>
        <p:spPr/>
        <p:txBody>
          <a:bodyPr/>
          <a:lstStyle/>
          <a:p>
            <a:fld id="{D495E168-DA5E-4888-8D8A-92B118324C14}" type="slidenum">
              <a:rPr lang="ru-RU" smtClean="0"/>
              <a:t>9</a:t>
            </a:fld>
            <a:endParaRPr lang="ru-RU" dirty="0"/>
          </a:p>
        </p:txBody>
      </p:sp>
      <p:sp>
        <p:nvSpPr>
          <p:cNvPr id="158" name="TextBox 157"/>
          <p:cNvSpPr txBox="1"/>
          <p:nvPr/>
        </p:nvSpPr>
        <p:spPr>
          <a:xfrm>
            <a:off x="6468853" y="3660052"/>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160" name="TextBox 159"/>
          <p:cNvSpPr txBox="1"/>
          <p:nvPr/>
        </p:nvSpPr>
        <p:spPr>
          <a:xfrm>
            <a:off x="5475749" y="6108111"/>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161" name="TextBox 160"/>
          <p:cNvSpPr txBox="1"/>
          <p:nvPr/>
        </p:nvSpPr>
        <p:spPr>
          <a:xfrm>
            <a:off x="6432357" y="542219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163" name="TextBox 162"/>
          <p:cNvSpPr txBox="1"/>
          <p:nvPr/>
        </p:nvSpPr>
        <p:spPr>
          <a:xfrm>
            <a:off x="11140794" y="3607009"/>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164" name="TextBox 163"/>
          <p:cNvSpPr txBox="1"/>
          <p:nvPr/>
        </p:nvSpPr>
        <p:spPr>
          <a:xfrm>
            <a:off x="10876998" y="4367977"/>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165" name="TextBox 164"/>
          <p:cNvSpPr txBox="1"/>
          <p:nvPr/>
        </p:nvSpPr>
        <p:spPr>
          <a:xfrm>
            <a:off x="9731371" y="2355582"/>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166" name="TextBox 165"/>
          <p:cNvSpPr txBox="1"/>
          <p:nvPr/>
        </p:nvSpPr>
        <p:spPr>
          <a:xfrm>
            <a:off x="8387231" y="2230891"/>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167" name="TextBox 166"/>
          <p:cNvSpPr txBox="1"/>
          <p:nvPr/>
        </p:nvSpPr>
        <p:spPr>
          <a:xfrm>
            <a:off x="17273123" y="-1652058"/>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sp>
        <p:nvSpPr>
          <p:cNvPr id="172" name="TextBox 171"/>
          <p:cNvSpPr txBox="1"/>
          <p:nvPr/>
        </p:nvSpPr>
        <p:spPr>
          <a:xfrm>
            <a:off x="9651889" y="331387"/>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
        <p:nvSpPr>
          <p:cNvPr id="173" name="TextBox 172"/>
          <p:cNvSpPr txBox="1"/>
          <p:nvPr/>
        </p:nvSpPr>
        <p:spPr>
          <a:xfrm>
            <a:off x="9307189" y="1270380"/>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True</a:t>
            </a:r>
            <a:endParaRPr lang="en-US" sz="1200" dirty="0">
              <a:gradFill>
                <a:gsLst>
                  <a:gs pos="0">
                    <a:schemeClr val="accent1"/>
                  </a:gs>
                  <a:gs pos="100000">
                    <a:schemeClr val="accent3"/>
                  </a:gs>
                </a:gsLst>
                <a:lin ang="0" scaled="1"/>
              </a:gradFill>
            </a:endParaRPr>
          </a:p>
        </p:txBody>
      </p:sp>
      <p:cxnSp>
        <p:nvCxnSpPr>
          <p:cNvPr id="5" name="Straight Connector 4"/>
          <p:cNvCxnSpPr>
            <a:stCxn id="125" idx="1"/>
          </p:cNvCxnSpPr>
          <p:nvPr/>
        </p:nvCxnSpPr>
        <p:spPr>
          <a:xfrm flipH="1" flipV="1">
            <a:off x="4981750" y="4367977"/>
            <a:ext cx="717046" cy="26275"/>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94496" y="4114396"/>
            <a:ext cx="1007013" cy="276999"/>
          </a:xfrm>
          <a:prstGeom prst="rect">
            <a:avLst/>
          </a:prstGeom>
          <a:noFill/>
        </p:spPr>
        <p:txBody>
          <a:bodyPr wrap="square" rtlCol="0">
            <a:spAutoFit/>
          </a:bodyPr>
          <a:lstStyle/>
          <a:p>
            <a:r>
              <a:rPr lang="en-US" sz="1200" dirty="0" smtClean="0">
                <a:gradFill>
                  <a:gsLst>
                    <a:gs pos="0">
                      <a:schemeClr val="accent1"/>
                    </a:gs>
                    <a:gs pos="100000">
                      <a:schemeClr val="accent3"/>
                    </a:gs>
                  </a:gsLst>
                  <a:lin ang="0" scaled="1"/>
                </a:gradFill>
              </a:rPr>
              <a:t>False</a:t>
            </a:r>
            <a:endParaRPr lang="en-US" sz="1200" dirty="0">
              <a:gradFill>
                <a:gsLst>
                  <a:gs pos="0">
                    <a:schemeClr val="accent1"/>
                  </a:gs>
                  <a:gs pos="100000">
                    <a:schemeClr val="accent3"/>
                  </a:gs>
                </a:gsLst>
                <a:lin ang="0" scaled="1"/>
              </a:gradFill>
            </a:endParaRPr>
          </a:p>
        </p:txBody>
      </p:sp>
    </p:spTree>
    <p:extLst>
      <p:ext uri="{BB962C8B-B14F-4D97-AF65-F5344CB8AC3E}">
        <p14:creationId xmlns:p14="http://schemas.microsoft.com/office/powerpoint/2010/main" val="28147096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6dc4bcd6-49db-4c07-9060-8acfc67cef9f"/>
    <ds:schemaRef ds:uri="http://schemas.microsoft.com/office/2006/documentManagement/types"/>
    <ds:schemaRef ds:uri="http://www.w3.org/XML/1998/namespace"/>
    <ds:schemaRef ds:uri="fb0879af-3eba-417a-a55a-ffe6dcd6ca77"/>
    <ds:schemaRef ds:uri="http://purl.org/dc/dcmityp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763</Words>
  <Application>Microsoft Office PowerPoint</Application>
  <PresentationFormat>Widescreen</PresentationFormat>
  <Paragraphs>215</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vt:lpstr>
      <vt:lpstr>Century Gothic</vt:lpstr>
      <vt:lpstr>Office Theme</vt:lpstr>
      <vt:lpstr>PowerPoint Presentation</vt:lpstr>
      <vt:lpstr>PowerPoint Presentation</vt:lpstr>
      <vt:lpstr>GAMING CONSOLE</vt:lpstr>
      <vt:lpstr>REQUIREMENTS</vt:lpstr>
      <vt:lpstr>Flowchart of Driver Function</vt:lpstr>
      <vt:lpstr>Snake Game</vt:lpstr>
      <vt:lpstr>Flowchart of Snake Game</vt:lpstr>
      <vt:lpstr>Tik – Tac – Toe </vt:lpstr>
      <vt:lpstr>Flowchart of  Tic Tak Toe </vt:lpstr>
      <vt:lpstr>Quiz</vt:lpstr>
      <vt:lpstr>Flowchart of  Quiz Game</vt:lpstr>
      <vt:lpstr>Screenshots</vt:lpstr>
      <vt:lpstr>Gameplay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2019-11-15T03:37:18Z</dcterms:created>
  <dcterms:modified xsi:type="dcterms:W3CDTF">2019-11-22T06:07:41Z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