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68" r:id="rId12"/>
    <p:sldId id="2146847055" r:id="rId13"/>
    <p:sldId id="269" r:id="rId14"/>
    <p:sldId id="2146847059" r:id="rId15"/>
    <p:sldId id="2146847060" r:id="rId16"/>
    <p:sldId id="2146847061"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66" d="100"/>
          <a:sy n="66" d="100"/>
        </p:scale>
        <p:origin x="-876" y="-12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8/3/2025</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8/3/2025</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8/3/2025</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8/3/2025</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8/3/2025</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loud.ibm.com/docs/watsonx-assistant" TargetMode="External"/><Relationship Id="rId2" Type="http://schemas.openxmlformats.org/officeDocument/2006/relationships/hyperlink" Target="https://github.com/rahul0-7/FitnessBuddyBot-IBM-Project.g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GB" b="1" dirty="0" smtClean="0"/>
              <a:t>Fitness Buddy </a:t>
            </a:r>
            <a:r>
              <a:rPr lang="en-GB" b="1" dirty="0" err="1" smtClean="0"/>
              <a:t>Bot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300289" y="4071938"/>
            <a:ext cx="8797424" cy="1015663"/>
          </a:xfrm>
          <a:prstGeom prst="rect">
            <a:avLst/>
          </a:prstGeom>
          <a:noFill/>
        </p:spPr>
        <p:txBody>
          <a:bodyPr wrap="square" lIns="91440" tIns="45720" rIns="91440" bIns="45720" rtlCol="0" anchor="t">
            <a:spAutoFit/>
          </a:bodyPr>
          <a:lstStyle/>
          <a:p>
            <a:r>
              <a:rPr lang="en-US" sz="2000" b="1" dirty="0" smtClean="0">
                <a:solidFill>
                  <a:schemeClr val="accent1">
                    <a:lumMod val="75000"/>
                  </a:schemeClr>
                </a:solidFill>
                <a:latin typeface="Arial" pitchFamily="34" charset="0"/>
                <a:cs typeface="Arial" pitchFamily="34" charset="0"/>
              </a:rPr>
              <a:t>Presented By: </a:t>
            </a:r>
            <a:r>
              <a:rPr lang="en-IN" sz="2000" b="1" dirty="0" err="1" smtClean="0">
                <a:solidFill>
                  <a:schemeClr val="accent1">
                    <a:lumMod val="75000"/>
                  </a:schemeClr>
                </a:solidFill>
                <a:latin typeface="Arial"/>
                <a:cs typeface="Arial"/>
              </a:rPr>
              <a:t>Rahul</a:t>
            </a:r>
            <a:r>
              <a:rPr lang="en-IN" sz="2000" b="1" dirty="0" smtClean="0">
                <a:solidFill>
                  <a:schemeClr val="accent1">
                    <a:lumMod val="75000"/>
                  </a:schemeClr>
                </a:solidFill>
                <a:latin typeface="Arial"/>
                <a:cs typeface="Arial"/>
              </a:rPr>
              <a:t> Singh </a:t>
            </a:r>
            <a:r>
              <a:rPr lang="en-IN" sz="2000" b="1" dirty="0" err="1" smtClean="0">
                <a:solidFill>
                  <a:schemeClr val="accent1">
                    <a:lumMod val="75000"/>
                  </a:schemeClr>
                </a:solidFill>
                <a:latin typeface="Arial"/>
                <a:cs typeface="Arial"/>
              </a:rPr>
              <a:t>Parmar</a:t>
            </a:r>
            <a:endParaRPr lang="en-IN" sz="2000" b="1" dirty="0" smtClean="0">
              <a:solidFill>
                <a:schemeClr val="accent1">
                  <a:lumMod val="75000"/>
                </a:schemeClr>
              </a:solidFill>
              <a:latin typeface="Arial"/>
              <a:cs typeface="Arial"/>
            </a:endParaRPr>
          </a:p>
          <a:p>
            <a:r>
              <a:rPr lang="en-IN" sz="2000" b="1" dirty="0" smtClean="0">
                <a:solidFill>
                  <a:schemeClr val="accent1">
                    <a:lumMod val="75000"/>
                  </a:schemeClr>
                </a:solidFill>
                <a:latin typeface="Arial"/>
                <a:cs typeface="Arial"/>
              </a:rPr>
              <a:t>Collage name – </a:t>
            </a:r>
            <a:r>
              <a:rPr lang="en-IN" sz="2000" b="1" dirty="0" err="1" smtClean="0">
                <a:solidFill>
                  <a:schemeClr val="accent1">
                    <a:lumMod val="75000"/>
                  </a:schemeClr>
                </a:solidFill>
                <a:latin typeface="Arial"/>
                <a:cs typeface="Arial"/>
              </a:rPr>
              <a:t>Grapic</a:t>
            </a:r>
            <a:r>
              <a:rPr lang="en-IN" sz="2000" b="1" dirty="0" smtClean="0">
                <a:solidFill>
                  <a:schemeClr val="accent1">
                    <a:lumMod val="75000"/>
                  </a:schemeClr>
                </a:solidFill>
                <a:latin typeface="Arial"/>
                <a:cs typeface="Arial"/>
              </a:rPr>
              <a:t> Era Deemed to be university</a:t>
            </a:r>
          </a:p>
          <a:p>
            <a:r>
              <a:rPr lang="en-IN" sz="2000" b="1" dirty="0" smtClean="0">
                <a:solidFill>
                  <a:schemeClr val="accent1">
                    <a:lumMod val="75000"/>
                  </a:schemeClr>
                </a:solidFill>
                <a:latin typeface="Arial"/>
                <a:cs typeface="Arial"/>
              </a:rPr>
              <a:t>Course/Branch – </a:t>
            </a:r>
            <a:r>
              <a:rPr lang="en-IN" sz="2000" b="1" dirty="0" err="1" smtClean="0">
                <a:solidFill>
                  <a:schemeClr val="accent1">
                    <a:lumMod val="75000"/>
                  </a:schemeClr>
                </a:solidFill>
                <a:latin typeface="Arial"/>
                <a:cs typeface="Arial"/>
              </a:rPr>
              <a:t>Btech</a:t>
            </a:r>
            <a:r>
              <a:rPr lang="en-IN" sz="2000" b="1" dirty="0" smtClean="0">
                <a:solidFill>
                  <a:schemeClr val="accent1">
                    <a:lumMod val="75000"/>
                  </a:schemeClr>
                </a:solidFill>
                <a:latin typeface="Arial"/>
                <a:cs typeface="Arial"/>
              </a:rPr>
              <a:t>  CSE</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a:xfrm>
            <a:off x="304800" y="1302026"/>
            <a:ext cx="11524343" cy="4673324"/>
          </a:xfrm>
        </p:spPr>
        <p:txBody>
          <a:bodyPr>
            <a:normAutofit/>
          </a:bodyPr>
          <a:lstStyle/>
          <a:p>
            <a:endParaRPr lang="en-US" sz="2400" dirty="0" smtClean="0"/>
          </a:p>
          <a:p>
            <a:r>
              <a:rPr lang="en-US" sz="2400" dirty="0" err="1" smtClean="0"/>
              <a:t>Git</a:t>
            </a:r>
            <a:r>
              <a:rPr lang="en-US" sz="2400" dirty="0" smtClean="0"/>
              <a:t> Hub repository link : </a:t>
            </a:r>
            <a:r>
              <a:rPr lang="en-US" sz="2400" dirty="0" smtClean="0">
                <a:hlinkClick r:id="rId2"/>
              </a:rPr>
              <a:t>https://github.com/rahul0-7/FitnessBuddyBot-IBM-Project.git</a:t>
            </a:r>
            <a:endParaRPr lang="en-US" sz="2400" dirty="0" smtClean="0"/>
          </a:p>
          <a:p>
            <a:r>
              <a:rPr lang="en-US" sz="2400" dirty="0" smtClean="0"/>
              <a:t>IBM </a:t>
            </a:r>
            <a:r>
              <a:rPr lang="en-US" sz="2400" dirty="0" err="1" smtClean="0"/>
              <a:t>Watsonx</a:t>
            </a:r>
            <a:r>
              <a:rPr lang="en-US" sz="2400" dirty="0" smtClean="0"/>
              <a:t> Assistant Docs: </a:t>
            </a:r>
            <a:r>
              <a:rPr lang="en-US" sz="2400" dirty="0" smtClean="0">
                <a:hlinkClick r:id="rId3"/>
              </a:rPr>
              <a:t>https://cloud.ibm.com/docs/watsonx-assistant</a:t>
            </a:r>
            <a:endParaRPr lang="en-US" sz="2400" dirty="0" smtClean="0"/>
          </a:p>
          <a:p>
            <a:r>
              <a:rPr lang="en-US" sz="2400" dirty="0" smtClean="0"/>
              <a:t>IBM </a:t>
            </a:r>
            <a:r>
              <a:rPr lang="en-US" sz="2400" dirty="0" err="1" smtClean="0"/>
              <a:t>SkillsBuild</a:t>
            </a:r>
            <a:r>
              <a:rPr lang="en-US" sz="2400" dirty="0" smtClean="0"/>
              <a:t> Platform</a:t>
            </a:r>
          </a:p>
          <a:p>
            <a:r>
              <a:rPr lang="en-US" sz="2400" dirty="0" smtClean="0"/>
              <a:t>IBM Cloud Docs</a:t>
            </a:r>
          </a:p>
          <a:p>
            <a:r>
              <a:rPr lang="en-US" sz="2400" dirty="0" smtClean="0"/>
              <a:t>Personal experimentation and testing.</a:t>
            </a:r>
            <a:endParaRPr lang="en-US"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 xmlns:a16="http://schemas.microsoft.com/office/drawing/2014/main" id="{177D9613-6E93-8A63-8EC7-750760D77FD8}"/>
              </a:ext>
            </a:extLst>
          </p:cNvPr>
          <p:cNvSpPr>
            <a:spLocks noGrp="1"/>
          </p:cNvSpPr>
          <p:nvPr>
            <p:ph idx="1"/>
          </p:nvPr>
        </p:nvSpPr>
        <p:spPr>
          <a:xfrm>
            <a:off x="581192" y="1302026"/>
            <a:ext cx="11029615" cy="555803"/>
          </a:xfrm>
        </p:spPr>
        <p:txBody>
          <a:bodyPr/>
          <a:lstStyle/>
          <a:p>
            <a:r>
              <a:rPr lang="en-IN" dirty="0"/>
              <a:t>Screenshot/ </a:t>
            </a:r>
            <a:r>
              <a:rPr lang="en-IN" dirty="0" err="1"/>
              <a:t>credly</a:t>
            </a:r>
            <a:r>
              <a:rPr lang="en-IN" dirty="0"/>
              <a:t> certificate( getting started with AI)</a:t>
            </a:r>
          </a:p>
        </p:txBody>
      </p:sp>
      <p:pic>
        <p:nvPicPr>
          <p:cNvPr id="6" name="Picture 5" descr="Screenshot 2025-08-03 115856.png"/>
          <p:cNvPicPr>
            <a:picLocks noChangeAspect="1"/>
          </p:cNvPicPr>
          <p:nvPr/>
        </p:nvPicPr>
        <p:blipFill>
          <a:blip r:embed="rId2"/>
          <a:stretch>
            <a:fillRect/>
          </a:stretch>
        </p:blipFill>
        <p:spPr>
          <a:xfrm>
            <a:off x="1083074" y="1857828"/>
            <a:ext cx="7088469" cy="4615543"/>
          </a:xfrm>
          <a:prstGeom prst="rect">
            <a:avLst/>
          </a:prstGeom>
        </p:spPr>
      </p:pic>
    </p:spTree>
    <p:extLst>
      <p:ext uri="{BB962C8B-B14F-4D97-AF65-F5344CB8AC3E}">
        <p14:creationId xmlns="" xmlns:p14="http://schemas.microsoft.com/office/powerpoint/2010/main" val="384733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 xmlns:a16="http://schemas.microsoft.com/office/drawing/2014/main" id="{177D9613-6E93-8A63-8EC7-750760D77FD8}"/>
              </a:ext>
            </a:extLst>
          </p:cNvPr>
          <p:cNvSpPr>
            <a:spLocks noGrp="1"/>
          </p:cNvSpPr>
          <p:nvPr>
            <p:ph idx="1"/>
          </p:nvPr>
        </p:nvSpPr>
        <p:spPr>
          <a:xfrm>
            <a:off x="581192" y="1302026"/>
            <a:ext cx="11029615" cy="497745"/>
          </a:xfrm>
        </p:spPr>
        <p:txBody>
          <a:bodyPr/>
          <a:lstStyle/>
          <a:p>
            <a:r>
              <a:rPr lang="en-IN" dirty="0"/>
              <a:t>Screenshot/ </a:t>
            </a:r>
            <a:r>
              <a:rPr lang="en-IN" dirty="0" err="1"/>
              <a:t>credly</a:t>
            </a:r>
            <a:r>
              <a:rPr lang="en-IN" dirty="0"/>
              <a:t> certificate( Journey to Cloud)</a:t>
            </a:r>
          </a:p>
        </p:txBody>
      </p:sp>
      <p:pic>
        <p:nvPicPr>
          <p:cNvPr id="4" name="Picture 3" descr="Screenshot 2025-08-03 115856.png"/>
          <p:cNvPicPr>
            <a:picLocks noChangeAspect="1"/>
          </p:cNvPicPr>
          <p:nvPr/>
        </p:nvPicPr>
        <p:blipFill>
          <a:blip r:embed="rId2"/>
          <a:stretch>
            <a:fillRect/>
          </a:stretch>
        </p:blipFill>
        <p:spPr>
          <a:xfrm>
            <a:off x="1071087" y="1843314"/>
            <a:ext cx="7100456" cy="4673600"/>
          </a:xfrm>
          <a:prstGeom prst="rect">
            <a:avLst/>
          </a:prstGeom>
        </p:spPr>
      </p:pic>
    </p:spTree>
    <p:extLst>
      <p:ext uri="{BB962C8B-B14F-4D97-AF65-F5344CB8AC3E}">
        <p14:creationId xmlns="" xmlns:p14="http://schemas.microsoft.com/office/powerpoint/2010/main" val="4128710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 xmlns:a16="http://schemas.microsoft.com/office/drawing/2014/main" id="{177D9613-6E93-8A63-8EC7-750760D77FD8}"/>
              </a:ext>
            </a:extLst>
          </p:cNvPr>
          <p:cNvSpPr>
            <a:spLocks noGrp="1"/>
          </p:cNvSpPr>
          <p:nvPr>
            <p:ph idx="1"/>
          </p:nvPr>
        </p:nvSpPr>
        <p:spPr>
          <a:xfrm>
            <a:off x="581192" y="1302026"/>
            <a:ext cx="11029615" cy="657403"/>
          </a:xfrm>
        </p:spPr>
        <p:txBody>
          <a:bodyPr/>
          <a:lstStyle/>
          <a:p>
            <a:r>
              <a:rPr lang="en-IN" dirty="0"/>
              <a:t>Screenshot/ </a:t>
            </a:r>
            <a:r>
              <a:rPr lang="en-IN" dirty="0" err="1"/>
              <a:t>credly</a:t>
            </a:r>
            <a:r>
              <a:rPr lang="en-IN" dirty="0"/>
              <a:t> certificate( RAG Lab)</a:t>
            </a:r>
          </a:p>
        </p:txBody>
      </p:sp>
      <p:pic>
        <p:nvPicPr>
          <p:cNvPr id="5" name="Picture 4" descr="Screenshot 2025-08-03 115856.png"/>
          <p:cNvPicPr>
            <a:picLocks noChangeAspect="1"/>
          </p:cNvPicPr>
          <p:nvPr/>
        </p:nvPicPr>
        <p:blipFill>
          <a:blip r:embed="rId2"/>
          <a:stretch>
            <a:fillRect/>
          </a:stretch>
        </p:blipFill>
        <p:spPr>
          <a:xfrm>
            <a:off x="1050949" y="1843314"/>
            <a:ext cx="7216272" cy="4444259"/>
          </a:xfrm>
          <a:prstGeom prst="rect">
            <a:avLst/>
          </a:prstGeom>
        </p:spPr>
      </p:pic>
    </p:spTree>
    <p:extLst>
      <p:ext uri="{BB962C8B-B14F-4D97-AF65-F5344CB8AC3E}">
        <p14:creationId xmlns="" xmlns:p14="http://schemas.microsoft.com/office/powerpoint/2010/main" val="2171852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00051" y="1300163"/>
            <a:ext cx="11081968" cy="4610793"/>
          </a:xfrm>
        </p:spPr>
        <p:txBody>
          <a:bodyPr>
            <a:normAutofit/>
          </a:bodyPr>
          <a:lstStyle/>
          <a:p>
            <a:pPr marL="0" indent="0" algn="just">
              <a:buNone/>
            </a:pPr>
            <a:r>
              <a:rPr lang="en-GB" sz="2400" b="1" dirty="0" smtClean="0"/>
              <a:t>Problem Statement No.13  : </a:t>
            </a:r>
            <a:r>
              <a:rPr lang="en-GB" sz="2400" dirty="0" smtClean="0"/>
              <a:t> </a:t>
            </a:r>
            <a:r>
              <a:rPr lang="en-GB" sz="2400" b="1" dirty="0" smtClean="0"/>
              <a:t>Fitness Buddy The challenge </a:t>
            </a:r>
          </a:p>
          <a:p>
            <a:pPr marL="0" indent="0" algn="just">
              <a:buNone/>
            </a:pPr>
            <a:r>
              <a:rPr lang="en-GB" sz="2400" dirty="0" smtClean="0"/>
              <a:t>In today’s fast-paced world, many individuals struggle to maintain a healthy lifestyle due to lack of personalized guidance, time constraints, and inconsistent motivation. Traditional fitness solutions often require expensive subscriptions, in-person consultations, or rigid schedules that don't adapt to personal preferences or daily routines. There is a growing need for an accessible, friendly, and intelligent virtual assistant that can provide on demand fitness advice, healthy lifestyle suggestions, and basic nutrition guidance—all tailored to individual needs and available at any time.</a:t>
            </a:r>
            <a:endParaRPr lang="en-IN" sz="2400"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None/>
            </a:pPr>
            <a:r>
              <a:rPr lang="en-US" sz="2000" b="1" dirty="0" smtClean="0"/>
              <a:t>We propose </a:t>
            </a:r>
            <a:r>
              <a:rPr lang="en-US" sz="2000" b="1" dirty="0" err="1" smtClean="0"/>
              <a:t>FitnessBuddyBot</a:t>
            </a:r>
            <a:r>
              <a:rPr lang="en-US" sz="2000" b="1" dirty="0" smtClean="0"/>
              <a:t>, a </a:t>
            </a:r>
            <a:r>
              <a:rPr lang="en-US" sz="2000" b="1" dirty="0" err="1" smtClean="0"/>
              <a:t>chatbot</a:t>
            </a:r>
            <a:r>
              <a:rPr lang="en-US" sz="2000" b="1" dirty="0" smtClean="0"/>
              <a:t> built on IBM </a:t>
            </a:r>
            <a:r>
              <a:rPr lang="en-US" sz="2000" b="1" dirty="0" err="1" smtClean="0"/>
              <a:t>Watsonx</a:t>
            </a:r>
            <a:r>
              <a:rPr lang="en-US" sz="2000" b="1" dirty="0" smtClean="0"/>
              <a:t> Assistant, hosted on IBM Cloud (</a:t>
            </a:r>
            <a:r>
              <a:rPr lang="en-US" sz="2000" b="1" dirty="0" err="1" smtClean="0"/>
              <a:t>Lite</a:t>
            </a:r>
            <a:r>
              <a:rPr lang="en-US" sz="2000" b="1" dirty="0" smtClean="0"/>
              <a:t> Plan). </a:t>
            </a:r>
          </a:p>
          <a:p>
            <a:pPr>
              <a:buNone/>
            </a:pPr>
            <a:r>
              <a:rPr lang="en-US" sz="2000" b="1" dirty="0" smtClean="0"/>
              <a:t>It provides:</a:t>
            </a:r>
          </a:p>
          <a:p>
            <a:r>
              <a:rPr lang="en-US" dirty="0" smtClean="0"/>
              <a:t>Home workout suggestions</a:t>
            </a:r>
          </a:p>
          <a:p>
            <a:r>
              <a:rPr lang="en-US" dirty="0" smtClean="0"/>
              <a:t>Healthy eating tips</a:t>
            </a:r>
          </a:p>
          <a:p>
            <a:r>
              <a:rPr lang="en-US" dirty="0" smtClean="0"/>
              <a:t>Motivation messages</a:t>
            </a:r>
          </a:p>
          <a:p>
            <a:r>
              <a:rPr lang="en-US" dirty="0" smtClean="0"/>
              <a:t>Night fitness routines</a:t>
            </a:r>
          </a:p>
          <a:p>
            <a:pPr>
              <a:buNone/>
            </a:pPr>
            <a:r>
              <a:rPr lang="en-US" sz="2400" b="1" dirty="0" smtClean="0"/>
              <a:t>Key features:</a:t>
            </a:r>
          </a:p>
          <a:p>
            <a:r>
              <a:rPr lang="en-US" dirty="0" smtClean="0"/>
              <a:t>No code or API needed</a:t>
            </a:r>
          </a:p>
          <a:p>
            <a:r>
              <a:rPr lang="en-US" dirty="0" smtClean="0"/>
              <a:t>Drag-and-drop action-based design</a:t>
            </a:r>
          </a:p>
          <a:p>
            <a:r>
              <a:rPr lang="en-US" dirty="0" smtClean="0"/>
              <a:t>Simple interface for easy fitness Q&amp;A</a:t>
            </a:r>
          </a:p>
          <a:p>
            <a:r>
              <a:rPr lang="en-US" dirty="0" smtClean="0"/>
              <a:t>Available 24/7 with instant answers</a:t>
            </a:r>
          </a:p>
          <a:p>
            <a:pPr marL="0" indent="0">
              <a:buNone/>
            </a:pPr>
            <a:endParaRPr lang="en-IN" dirty="0"/>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a:buNone/>
            </a:pPr>
            <a:r>
              <a:rPr lang="en-US" sz="2000" b="1" dirty="0" smtClean="0"/>
              <a:t>Tools &amp; Platform:</a:t>
            </a:r>
            <a:endParaRPr lang="en-US" sz="2000" dirty="0" smtClean="0"/>
          </a:p>
          <a:p>
            <a:r>
              <a:rPr lang="en-US" sz="1800" dirty="0" smtClean="0"/>
              <a:t>IBM Cloud → </a:t>
            </a:r>
            <a:r>
              <a:rPr lang="en-US" sz="1800" dirty="0" err="1" smtClean="0"/>
              <a:t>Watsonx</a:t>
            </a:r>
            <a:r>
              <a:rPr lang="en-US" sz="1800" dirty="0" smtClean="0"/>
              <a:t> Assistant (</a:t>
            </a:r>
            <a:r>
              <a:rPr lang="en-US" sz="1800" dirty="0" err="1" smtClean="0"/>
              <a:t>Lite</a:t>
            </a:r>
            <a:r>
              <a:rPr lang="en-US" sz="1800" dirty="0" smtClean="0"/>
              <a:t> Plan)</a:t>
            </a:r>
          </a:p>
          <a:p>
            <a:r>
              <a:rPr lang="en-US" sz="1800" dirty="0" smtClean="0"/>
              <a:t>Actions-based Q&amp;A steps (no coding)</a:t>
            </a:r>
          </a:p>
          <a:p>
            <a:r>
              <a:rPr lang="en-US" sz="1800" dirty="0" smtClean="0"/>
              <a:t>Simple condition-response logic</a:t>
            </a:r>
          </a:p>
          <a:p>
            <a:r>
              <a:rPr lang="en-US" sz="1800" dirty="0" smtClean="0"/>
              <a:t>Web preview chat interface</a:t>
            </a:r>
          </a:p>
          <a:p>
            <a:pPr>
              <a:buNone/>
            </a:pPr>
            <a:r>
              <a:rPr lang="en-US" sz="2000" b="1" dirty="0" smtClean="0"/>
              <a:t>Steps Taken:</a:t>
            </a:r>
            <a:endParaRPr lang="en-US" sz="2000" dirty="0" smtClean="0"/>
          </a:p>
          <a:p>
            <a:r>
              <a:rPr lang="en-US" sz="1800" dirty="0" smtClean="0"/>
              <a:t>Created </a:t>
            </a:r>
            <a:r>
              <a:rPr lang="en-US" sz="1800" dirty="0" err="1" smtClean="0"/>
              <a:t>Watsonx</a:t>
            </a:r>
            <a:r>
              <a:rPr lang="en-US" sz="1800" dirty="0" smtClean="0"/>
              <a:t> Assistant project</a:t>
            </a:r>
          </a:p>
          <a:p>
            <a:r>
              <a:rPr lang="en-US" sz="1800" dirty="0" smtClean="0"/>
              <a:t>Added fitness Q&amp;A as “Actions”</a:t>
            </a:r>
          </a:p>
          <a:p>
            <a:r>
              <a:rPr lang="en-US" sz="1800" dirty="0" smtClean="0"/>
              <a:t>Previewed and tested all chat responses</a:t>
            </a:r>
          </a:p>
          <a:p>
            <a:r>
              <a:rPr lang="en-US" sz="1800" dirty="0" smtClean="0"/>
              <a:t>Collected screenshots for results</a:t>
            </a:r>
            <a:endParaRPr lang="en-US" sz="1800" dirty="0"/>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a:bodyPr>
          <a:lstStyle/>
          <a:p>
            <a:r>
              <a:rPr lang="en-US" sz="1600" b="1" dirty="0" smtClean="0"/>
              <a:t>Algorithm</a:t>
            </a:r>
            <a:r>
              <a:rPr lang="en-US" sz="1600" dirty="0" smtClean="0"/>
              <a:t>: No ML model used. This is an </a:t>
            </a:r>
            <a:r>
              <a:rPr lang="en-US" sz="1600" b="1" dirty="0" smtClean="0"/>
              <a:t>Action-based </a:t>
            </a:r>
            <a:r>
              <a:rPr lang="en-US" sz="1600" b="1" dirty="0" err="1" smtClean="0"/>
              <a:t>chatbot</a:t>
            </a:r>
            <a:r>
              <a:rPr lang="en-US" sz="1600" b="1" dirty="0" smtClean="0"/>
              <a:t> logic</a:t>
            </a:r>
            <a:r>
              <a:rPr lang="en-US" sz="1600" dirty="0" smtClean="0"/>
              <a:t>:</a:t>
            </a:r>
          </a:p>
          <a:p>
            <a:r>
              <a:rPr lang="en-US" sz="1600" dirty="0" smtClean="0"/>
              <a:t>"If user says X" → give predefined Y response</a:t>
            </a:r>
          </a:p>
          <a:p>
            <a:r>
              <a:rPr lang="en-US" sz="1600" dirty="0" smtClean="0"/>
              <a:t>Designed using “User says something like…” condition</a:t>
            </a:r>
          </a:p>
          <a:p>
            <a:r>
              <a:rPr lang="en-US" sz="1600" b="1" dirty="0" smtClean="0"/>
              <a:t>Examples:</a:t>
            </a:r>
            <a:endParaRPr lang="en-US" sz="1600" dirty="0" smtClean="0"/>
          </a:p>
          <a:p>
            <a:r>
              <a:rPr lang="en-US" sz="1600" dirty="0" smtClean="0"/>
              <a:t>Intent                				 Condition      							 Response      </a:t>
            </a:r>
          </a:p>
          <a:p>
            <a:r>
              <a:rPr lang="en-US" sz="1600" dirty="0" err="1" smtClean="0"/>
              <a:t>HomeWorkout</a:t>
            </a:r>
            <a:r>
              <a:rPr lang="en-US" sz="1600" dirty="0" smtClean="0"/>
              <a:t>  				suggest a home workout					"Try 10 pushups, 20 squats...“</a:t>
            </a:r>
          </a:p>
          <a:p>
            <a:pPr lvl="1">
              <a:buNone/>
            </a:pPr>
            <a:r>
              <a:rPr lang="en-US" sz="1600" dirty="0" err="1" smtClean="0"/>
              <a:t>HealthyBreakfast</a:t>
            </a:r>
            <a:r>
              <a:rPr lang="en-US" sz="1600" dirty="0" smtClean="0"/>
              <a:t>				what to eat for breakfast					 "Try oats, eggs, banana.“</a:t>
            </a:r>
          </a:p>
          <a:p>
            <a:pPr lvl="1">
              <a:buNone/>
            </a:pPr>
            <a:r>
              <a:rPr lang="en-US" sz="1600" dirty="0" err="1" smtClean="0"/>
              <a:t>MotivationTips</a:t>
            </a:r>
            <a:r>
              <a:rPr lang="en-US" sz="1600" dirty="0" smtClean="0"/>
              <a:t>				motivate me							 "You’re stronger than you think!“</a:t>
            </a:r>
          </a:p>
          <a:p>
            <a:pPr lvl="1">
              <a:buNone/>
            </a:pPr>
            <a:r>
              <a:rPr lang="en-US" sz="1600" dirty="0" err="1" smtClean="0"/>
              <a:t>NightRoutine</a:t>
            </a:r>
            <a:r>
              <a:rPr lang="en-US" sz="1600" dirty="0" smtClean="0"/>
              <a:t>				night workout routine						 "Try stretching and deep breathing."</a:t>
            </a:r>
          </a:p>
          <a:p>
            <a:r>
              <a:rPr lang="en-US" sz="1600" b="1" dirty="0" smtClean="0"/>
              <a:t>Deployment</a:t>
            </a:r>
            <a:r>
              <a:rPr lang="en-US" sz="1600" dirty="0" smtClean="0"/>
              <a:t>: Previewed within IBM Cloud. Optional: Deploy to </a:t>
            </a:r>
            <a:r>
              <a:rPr lang="en-US" sz="1600" dirty="0" err="1" smtClean="0"/>
              <a:t>webchat</a:t>
            </a:r>
            <a:r>
              <a:rPr lang="en-US" sz="1600" dirty="0" smtClean="0"/>
              <a:t> or other apps.</a:t>
            </a:r>
            <a:endParaRPr lang="en-US" sz="1600" dirty="0"/>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a:xfrm>
            <a:off x="371642" y="1276350"/>
            <a:ext cx="11029615" cy="876300"/>
          </a:xfrm>
        </p:spPr>
        <p:txBody>
          <a:bodyPr>
            <a:normAutofit/>
          </a:bodyPr>
          <a:lstStyle/>
          <a:p>
            <a:r>
              <a:rPr lang="en-US" sz="2400" dirty="0" smtClean="0"/>
              <a:t>Chat works as expected with all user inputs tested successfully.</a:t>
            </a:r>
            <a:endParaRPr lang="en-US" sz="2400" dirty="0"/>
          </a:p>
        </p:txBody>
      </p:sp>
      <p:pic>
        <p:nvPicPr>
          <p:cNvPr id="4" name="Picture 3" descr="Screenshot 2025-08-03 102438.png"/>
          <p:cNvPicPr>
            <a:picLocks noChangeAspect="1"/>
          </p:cNvPicPr>
          <p:nvPr/>
        </p:nvPicPr>
        <p:blipFill>
          <a:blip r:embed="rId2"/>
          <a:stretch>
            <a:fillRect/>
          </a:stretch>
        </p:blipFill>
        <p:spPr>
          <a:xfrm>
            <a:off x="7819771" y="1990101"/>
            <a:ext cx="3639058" cy="4467849"/>
          </a:xfrm>
          <a:prstGeom prst="rect">
            <a:avLst/>
          </a:prstGeom>
        </p:spPr>
      </p:pic>
      <p:pic>
        <p:nvPicPr>
          <p:cNvPr id="6" name="Picture 5" descr="Screenshot 2025-08-03 102452.png"/>
          <p:cNvPicPr>
            <a:picLocks noChangeAspect="1"/>
          </p:cNvPicPr>
          <p:nvPr/>
        </p:nvPicPr>
        <p:blipFill>
          <a:blip r:embed="rId3"/>
          <a:stretch>
            <a:fillRect/>
          </a:stretch>
        </p:blipFill>
        <p:spPr>
          <a:xfrm>
            <a:off x="762000" y="2038351"/>
            <a:ext cx="6705600" cy="3986806"/>
          </a:xfrm>
          <a:prstGeom prst="rect">
            <a:avLst/>
          </a:prstGeom>
        </p:spPr>
      </p:pic>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GB" sz="2400" dirty="0" err="1" smtClean="0"/>
              <a:t>FitnessBuddyBot</a:t>
            </a:r>
            <a:r>
              <a:rPr lang="en-GB" sz="2400" dirty="0" smtClean="0"/>
              <a:t> successfully demonstrates a simple and effective way to create a personal fitness assistant using IBM Cloud. With no coding or AI training required, students and beginners can build helpful </a:t>
            </a:r>
            <a:r>
              <a:rPr lang="en-GB" sz="2400" dirty="0" err="1" smtClean="0"/>
              <a:t>chatbots</a:t>
            </a:r>
            <a:r>
              <a:rPr lang="en-GB" sz="2400" dirty="0" smtClean="0"/>
              <a:t> to promote healthy living. It is quick to build, lightweight, and easy to expand.</a:t>
            </a:r>
            <a:endParaRPr lang="en-IN" sz="24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r>
              <a:rPr lang="en-GB" sz="2000" dirty="0" smtClean="0"/>
              <a:t>Deploy to </a:t>
            </a:r>
            <a:r>
              <a:rPr lang="en-GB" sz="2000" dirty="0" err="1" smtClean="0"/>
              <a:t>WhatsApp</a:t>
            </a:r>
            <a:r>
              <a:rPr lang="en-GB" sz="2000" dirty="0" smtClean="0"/>
              <a:t>, Telegram, or a website</a:t>
            </a:r>
          </a:p>
          <a:p>
            <a:r>
              <a:rPr lang="en-GB" sz="2000" dirty="0" smtClean="0"/>
              <a:t>Add more actions (mental health, diet tracker, etc.)</a:t>
            </a:r>
          </a:p>
          <a:p>
            <a:r>
              <a:rPr lang="en-GB" sz="2000" dirty="0" smtClean="0"/>
              <a:t>Voice-based interface</a:t>
            </a:r>
          </a:p>
          <a:p>
            <a:r>
              <a:rPr lang="en-GB" sz="2000" dirty="0" smtClean="0"/>
              <a:t>Connect to APIs for weather-aware workouts</a:t>
            </a:r>
          </a:p>
          <a:p>
            <a:r>
              <a:rPr lang="en-GB" sz="2000" dirty="0" smtClean="0"/>
              <a:t>Expand to multilingual support</a:t>
            </a:r>
            <a:endParaRPr lang="en-GB" sz="2000"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98</TotalTime>
  <Words>439</Words>
  <Application>Microsoft Office PowerPoint</Application>
  <PresentationFormat>Custom</PresentationFormat>
  <Paragraphs>76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Fitness Buddy Bot</vt:lpstr>
      <vt:lpstr>OUTLINE</vt:lpstr>
      <vt:lpstr>Problem Statement</vt:lpstr>
      <vt:lpstr>Proposed Solution</vt:lpstr>
      <vt:lpstr>System  Approach</vt:lpstr>
      <vt:lpstr>Algorithm &amp; Deployment</vt:lpstr>
      <vt:lpstr>Result</vt:lpstr>
      <vt:lpstr>Conclusion</vt:lpstr>
      <vt:lpstr>Slide 9</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Dell</cp:lastModifiedBy>
  <cp:revision>35</cp:revision>
  <dcterms:created xsi:type="dcterms:W3CDTF">2021-05-26T16:50:10Z</dcterms:created>
  <dcterms:modified xsi:type="dcterms:W3CDTF">2025-08-03T07:16:05Z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