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sldIdLst>
    <p:sldId id="256" r:id="rId5"/>
    <p:sldId id="258" r:id="rId6"/>
    <p:sldId id="259" r:id="rId7"/>
    <p:sldId id="263" r:id="rId8"/>
    <p:sldId id="261" r:id="rId9"/>
    <p:sldId id="257" r:id="rId10"/>
    <p:sldId id="266" r:id="rId11"/>
    <p:sldId id="267" r:id="rId12"/>
    <p:sldId id="268" r:id="rId13"/>
    <p:sldId id="269" r:id="rId14"/>
    <p:sldId id="270" r:id="rId15"/>
    <p:sldId id="271" r:id="rId16"/>
    <p:sldId id="272" r:id="rId17"/>
    <p:sldId id="273" r:id="rId18"/>
    <p:sldId id="274" r:id="rId19"/>
    <p:sldId id="275" r:id="rId20"/>
    <p:sldId id="262" r:id="rId21"/>
    <p:sldId id="277" r:id="rId22"/>
    <p:sldId id="276" r:id="rId23"/>
    <p:sldId id="278" r:id="rId24"/>
    <p:sldId id="279" r:id="rId25"/>
    <p:sldId id="280" r:id="rId26"/>
    <p:sldId id="265" r:id="rId27"/>
    <p:sldId id="281" r:id="rId28"/>
    <p:sldId id="282"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4AC5E-84B0-4826-81F4-9A55613E4819}" v="84" dt="2024-11-22T10:53:45.104"/>
    <p1510:client id="{F8E14098-C289-7107-2F1E-E2174DF52134}" v="1924" dt="2024-11-22T10:36:50.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21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10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24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6484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89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248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6224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2480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124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632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8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1163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67DF-8C92-1551-A0A9-FD202DBB7826}"/>
              </a:ext>
            </a:extLst>
          </p:cNvPr>
          <p:cNvSpPr>
            <a:spLocks noGrp="1"/>
          </p:cNvSpPr>
          <p:nvPr>
            <p:ph type="ctrTitle"/>
          </p:nvPr>
        </p:nvSpPr>
        <p:spPr/>
        <p:txBody>
          <a:bodyPr>
            <a:normAutofit fontScale="90000"/>
          </a:bodyPr>
          <a:lstStyle/>
          <a:p>
            <a:r>
              <a:rPr lang="en-US" sz="6000"/>
              <a:t>Package Recommendation Using Dependency Graphs</a:t>
            </a:r>
            <a:br>
              <a:rPr lang="en-IN" sz="6000"/>
            </a:br>
            <a:endParaRPr lang="en-IN" sz="6000"/>
          </a:p>
        </p:txBody>
      </p:sp>
      <p:sp>
        <p:nvSpPr>
          <p:cNvPr id="3" name="Subtitle 2">
            <a:extLst>
              <a:ext uri="{FF2B5EF4-FFF2-40B4-BE49-F238E27FC236}">
                <a16:creationId xmlns:a16="http://schemas.microsoft.com/office/drawing/2014/main" id="{CF6F2E0C-9639-82E4-371C-5AA926887BE1}"/>
              </a:ext>
            </a:extLst>
          </p:cNvPr>
          <p:cNvSpPr>
            <a:spLocks noGrp="1"/>
          </p:cNvSpPr>
          <p:nvPr>
            <p:ph type="subTitle" idx="1"/>
          </p:nvPr>
        </p:nvSpPr>
        <p:spPr/>
        <p:txBody>
          <a:bodyPr/>
          <a:lstStyle/>
          <a:p>
            <a:r>
              <a:rPr lang="en-IN"/>
              <a:t>CS5284 – Team 19</a:t>
            </a:r>
          </a:p>
        </p:txBody>
      </p:sp>
    </p:spTree>
    <p:extLst>
      <p:ext uri="{BB962C8B-B14F-4D97-AF65-F5344CB8AC3E}">
        <p14:creationId xmlns:p14="http://schemas.microsoft.com/office/powerpoint/2010/main" val="305716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903D-29A2-DA0B-3C81-B43CE564DF7B}"/>
              </a:ext>
            </a:extLst>
          </p:cNvPr>
          <p:cNvSpPr>
            <a:spLocks noGrp="1"/>
          </p:cNvSpPr>
          <p:nvPr>
            <p:ph type="title"/>
          </p:nvPr>
        </p:nvSpPr>
        <p:spPr/>
        <p:txBody>
          <a:bodyPr/>
          <a:lstStyle/>
          <a:p>
            <a:r>
              <a:rPr lang="en-US" dirty="0"/>
              <a:t>Training Matrix</a:t>
            </a:r>
            <a:endParaRPr lang="en-IN" dirty="0"/>
          </a:p>
        </p:txBody>
      </p:sp>
      <p:sp>
        <p:nvSpPr>
          <p:cNvPr id="3" name="Content Placeholder 2">
            <a:extLst>
              <a:ext uri="{FF2B5EF4-FFF2-40B4-BE49-F238E27FC236}">
                <a16:creationId xmlns:a16="http://schemas.microsoft.com/office/drawing/2014/main" id="{C543B3C5-010F-C194-3E98-148E64B01254}"/>
              </a:ext>
            </a:extLst>
          </p:cNvPr>
          <p:cNvSpPr>
            <a:spLocks noGrp="1"/>
          </p:cNvSpPr>
          <p:nvPr>
            <p:ph idx="1"/>
          </p:nvPr>
        </p:nvSpPr>
        <p:spPr/>
        <p:txBody>
          <a:bodyPr/>
          <a:lstStyle/>
          <a:p>
            <a:r>
              <a:rPr lang="en-US" dirty="0"/>
              <a:t>For our training matrix, we apply a mask over the ground truth matrix. We mask 95% of known values, replacing them with a value of -1. These are the packages we want our model to predict.</a:t>
            </a:r>
            <a:endParaRPr lang="en-IN" dirty="0"/>
          </a:p>
        </p:txBody>
      </p:sp>
      <p:pic>
        <p:nvPicPr>
          <p:cNvPr id="7" name="Picture 6">
            <a:extLst>
              <a:ext uri="{FF2B5EF4-FFF2-40B4-BE49-F238E27FC236}">
                <a16:creationId xmlns:a16="http://schemas.microsoft.com/office/drawing/2014/main" id="{D183C1B5-6FA1-0331-FD5A-BF52714A6907}"/>
              </a:ext>
            </a:extLst>
          </p:cNvPr>
          <p:cNvPicPr>
            <a:picLocks noChangeAspect="1"/>
          </p:cNvPicPr>
          <p:nvPr/>
        </p:nvPicPr>
        <p:blipFill>
          <a:blip r:embed="rId2"/>
          <a:stretch>
            <a:fillRect/>
          </a:stretch>
        </p:blipFill>
        <p:spPr>
          <a:xfrm>
            <a:off x="3449085" y="3308592"/>
            <a:ext cx="4883041" cy="3549408"/>
          </a:xfrm>
          <a:prstGeom prst="rect">
            <a:avLst/>
          </a:prstGeom>
        </p:spPr>
      </p:pic>
    </p:spTree>
    <p:extLst>
      <p:ext uri="{BB962C8B-B14F-4D97-AF65-F5344CB8AC3E}">
        <p14:creationId xmlns:p14="http://schemas.microsoft.com/office/powerpoint/2010/main" val="148948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7021-D4F9-B742-EA07-982941EE612A}"/>
              </a:ext>
            </a:extLst>
          </p:cNvPr>
          <p:cNvSpPr>
            <a:spLocks noGrp="1"/>
          </p:cNvSpPr>
          <p:nvPr>
            <p:ph type="title"/>
          </p:nvPr>
        </p:nvSpPr>
        <p:spPr/>
        <p:txBody>
          <a:bodyPr/>
          <a:lstStyle/>
          <a:p>
            <a:r>
              <a:rPr lang="en-US" dirty="0"/>
              <a:t>Model Result</a:t>
            </a:r>
            <a:endParaRPr lang="en-IN" dirty="0"/>
          </a:p>
        </p:txBody>
      </p:sp>
      <p:sp>
        <p:nvSpPr>
          <p:cNvPr id="8" name="Content Placeholder 7">
            <a:extLst>
              <a:ext uri="{FF2B5EF4-FFF2-40B4-BE49-F238E27FC236}">
                <a16:creationId xmlns:a16="http://schemas.microsoft.com/office/drawing/2014/main" id="{10473858-31B2-1C1A-4B4E-A6C4C28FB1D5}"/>
              </a:ext>
            </a:extLst>
          </p:cNvPr>
          <p:cNvSpPr>
            <a:spLocks noGrp="1"/>
          </p:cNvSpPr>
          <p:nvPr>
            <p:ph idx="1"/>
          </p:nvPr>
        </p:nvSpPr>
        <p:spPr/>
        <p:txBody>
          <a:bodyPr>
            <a:normAutofit/>
          </a:bodyPr>
          <a:lstStyle/>
          <a:p>
            <a:r>
              <a:rPr lang="en-US" sz="1800" dirty="0"/>
              <a:t>RSME = 0.18985931087867747</a:t>
            </a:r>
          </a:p>
          <a:p>
            <a:endParaRPr lang="en-IN" sz="1800" dirty="0"/>
          </a:p>
        </p:txBody>
      </p:sp>
      <p:pic>
        <p:nvPicPr>
          <p:cNvPr id="12" name="Picture 11">
            <a:extLst>
              <a:ext uri="{FF2B5EF4-FFF2-40B4-BE49-F238E27FC236}">
                <a16:creationId xmlns:a16="http://schemas.microsoft.com/office/drawing/2014/main" id="{0698FF5D-F316-6EA6-2757-CF227B8E5B32}"/>
              </a:ext>
            </a:extLst>
          </p:cNvPr>
          <p:cNvPicPr>
            <a:picLocks noChangeAspect="1"/>
          </p:cNvPicPr>
          <p:nvPr/>
        </p:nvPicPr>
        <p:blipFill>
          <a:blip r:embed="rId2"/>
          <a:stretch>
            <a:fillRect/>
          </a:stretch>
        </p:blipFill>
        <p:spPr>
          <a:xfrm>
            <a:off x="411829" y="2628889"/>
            <a:ext cx="5684171" cy="4131737"/>
          </a:xfrm>
          <a:prstGeom prst="rect">
            <a:avLst/>
          </a:prstGeom>
        </p:spPr>
      </p:pic>
      <p:pic>
        <p:nvPicPr>
          <p:cNvPr id="13" name="Picture 12">
            <a:extLst>
              <a:ext uri="{FF2B5EF4-FFF2-40B4-BE49-F238E27FC236}">
                <a16:creationId xmlns:a16="http://schemas.microsoft.com/office/drawing/2014/main" id="{8F19AEC4-F268-FA52-8BB6-D73F3D64ED99}"/>
              </a:ext>
            </a:extLst>
          </p:cNvPr>
          <p:cNvPicPr>
            <a:picLocks noChangeAspect="1"/>
          </p:cNvPicPr>
          <p:nvPr/>
        </p:nvPicPr>
        <p:blipFill>
          <a:blip r:embed="rId3"/>
          <a:stretch>
            <a:fillRect/>
          </a:stretch>
        </p:blipFill>
        <p:spPr>
          <a:xfrm>
            <a:off x="6477583" y="2628889"/>
            <a:ext cx="5567869" cy="4047200"/>
          </a:xfrm>
          <a:prstGeom prst="rect">
            <a:avLst/>
          </a:prstGeom>
        </p:spPr>
      </p:pic>
      <p:sp>
        <p:nvSpPr>
          <p:cNvPr id="14" name="TextBox 13">
            <a:extLst>
              <a:ext uri="{FF2B5EF4-FFF2-40B4-BE49-F238E27FC236}">
                <a16:creationId xmlns:a16="http://schemas.microsoft.com/office/drawing/2014/main" id="{3C8B52A2-22AE-0937-7AC3-2E52559877A1}"/>
              </a:ext>
            </a:extLst>
          </p:cNvPr>
          <p:cNvSpPr txBox="1"/>
          <p:nvPr/>
        </p:nvSpPr>
        <p:spPr>
          <a:xfrm>
            <a:off x="7489704" y="2259557"/>
            <a:ext cx="2928366" cy="369332"/>
          </a:xfrm>
          <a:prstGeom prst="rect">
            <a:avLst/>
          </a:prstGeom>
          <a:noFill/>
        </p:spPr>
        <p:txBody>
          <a:bodyPr wrap="none" rtlCol="0">
            <a:spAutoFit/>
          </a:bodyPr>
          <a:lstStyle/>
          <a:p>
            <a:r>
              <a:rPr lang="en-US" dirty="0"/>
              <a:t>Ground truth (For comparison)</a:t>
            </a:r>
            <a:endParaRPr lang="en-IN" dirty="0"/>
          </a:p>
        </p:txBody>
      </p:sp>
    </p:spTree>
    <p:extLst>
      <p:ext uri="{BB962C8B-B14F-4D97-AF65-F5344CB8AC3E}">
        <p14:creationId xmlns:p14="http://schemas.microsoft.com/office/powerpoint/2010/main" val="268102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1183D-82E0-096B-706B-E18742049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BFD3E-2C43-EC7C-D39A-53B3BF79EE70}"/>
              </a:ext>
            </a:extLst>
          </p:cNvPr>
          <p:cNvSpPr>
            <a:spLocks noGrp="1"/>
          </p:cNvSpPr>
          <p:nvPr>
            <p:ph type="title"/>
          </p:nvPr>
        </p:nvSpPr>
        <p:spPr>
          <a:xfrm>
            <a:off x="310617" y="4813554"/>
            <a:ext cx="7772400" cy="1463040"/>
          </a:xfrm>
        </p:spPr>
        <p:txBody>
          <a:bodyPr>
            <a:normAutofit fontScale="90000"/>
          </a:bodyPr>
          <a:lstStyle/>
          <a:p>
            <a:pPr algn="ctr"/>
            <a:br>
              <a:rPr lang="en-IN" sz="5400" dirty="0"/>
            </a:br>
            <a:r>
              <a:rPr lang="en-US" sz="5400" dirty="0"/>
              <a:t>Low-Rank Matrix Collaborative Filtering</a:t>
            </a:r>
            <a:br>
              <a:rPr lang="en-IN" sz="5400" dirty="0"/>
            </a:br>
            <a:endParaRPr lang="en-IN" dirty="0"/>
          </a:p>
        </p:txBody>
      </p:sp>
      <p:sp>
        <p:nvSpPr>
          <p:cNvPr id="3" name="Text Placeholder 2">
            <a:extLst>
              <a:ext uri="{FF2B5EF4-FFF2-40B4-BE49-F238E27FC236}">
                <a16:creationId xmlns:a16="http://schemas.microsoft.com/office/drawing/2014/main" id="{0A26802C-0B6A-725E-6B8C-4F029DE1986E}"/>
              </a:ext>
            </a:extLst>
          </p:cNvPr>
          <p:cNvSpPr>
            <a:spLocks noGrp="1"/>
          </p:cNvSpPr>
          <p:nvPr>
            <p:ph type="body" idx="1"/>
          </p:nvPr>
        </p:nvSpPr>
        <p:spPr/>
        <p:txBody>
          <a:bodyPr>
            <a:normAutofit/>
          </a:bodyPr>
          <a:lstStyle/>
          <a:p>
            <a:pPr algn="ctr"/>
            <a:r>
              <a:rPr lang="en-IN" sz="3600" dirty="0"/>
              <a:t>Model</a:t>
            </a:r>
          </a:p>
        </p:txBody>
      </p:sp>
    </p:spTree>
    <p:extLst>
      <p:ext uri="{BB962C8B-B14F-4D97-AF65-F5344CB8AC3E}">
        <p14:creationId xmlns:p14="http://schemas.microsoft.com/office/powerpoint/2010/main" val="267893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F1E1-F289-41F3-BA39-D639FA231BF7}"/>
              </a:ext>
            </a:extLst>
          </p:cNvPr>
          <p:cNvSpPr>
            <a:spLocks noGrp="1"/>
          </p:cNvSpPr>
          <p:nvPr>
            <p:ph type="title"/>
          </p:nvPr>
        </p:nvSpPr>
        <p:spPr/>
        <p:txBody>
          <a:bodyPr/>
          <a:lstStyle/>
          <a:p>
            <a:r>
              <a:rPr lang="en-US" sz="4800" dirty="0"/>
              <a:t>Low-Rank Matrix CF</a:t>
            </a:r>
            <a:endParaRPr lang="en-IN" dirty="0"/>
          </a:p>
        </p:txBody>
      </p:sp>
      <p:sp>
        <p:nvSpPr>
          <p:cNvPr id="3" name="Content Placeholder 2">
            <a:extLst>
              <a:ext uri="{FF2B5EF4-FFF2-40B4-BE49-F238E27FC236}">
                <a16:creationId xmlns:a16="http://schemas.microsoft.com/office/drawing/2014/main" id="{3E5D1E39-871B-4C2A-96ED-81EF12492921}"/>
              </a:ext>
            </a:extLst>
          </p:cNvPr>
          <p:cNvSpPr>
            <a:spLocks noGrp="1"/>
          </p:cNvSpPr>
          <p:nvPr>
            <p:ph idx="1"/>
          </p:nvPr>
        </p:nvSpPr>
        <p:spPr/>
        <p:txBody>
          <a:bodyPr/>
          <a:lstStyle/>
          <a:p>
            <a:r>
              <a:rPr lang="en-US" dirty="0"/>
              <a:t>Low-Rank Matrix Collaborative Filtering works by decomposing ground truth matrix into lower dimensional latent factors. These factors capture hidden patterns, such as similarities between projects and shared usage trends among packages. </a:t>
            </a:r>
          </a:p>
          <a:p>
            <a:r>
              <a:rPr lang="en-US" dirty="0"/>
              <a:t>This helps the model to predict the likelihood of a package being relevant to a project, even if the project has no prior interaction with that package, making it highly effective for a sparse datasets like ours.</a:t>
            </a:r>
            <a:endParaRPr lang="en-IN" dirty="0"/>
          </a:p>
        </p:txBody>
      </p:sp>
    </p:spTree>
    <p:extLst>
      <p:ext uri="{BB962C8B-B14F-4D97-AF65-F5344CB8AC3E}">
        <p14:creationId xmlns:p14="http://schemas.microsoft.com/office/powerpoint/2010/main" val="71121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5F8-4642-EBE3-8476-729DA9B8BCF9}"/>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FC97A761-9C5B-FFDA-C7C1-CAC53B352CE9}"/>
              </a:ext>
            </a:extLst>
          </p:cNvPr>
          <p:cNvSpPr>
            <a:spLocks noGrp="1"/>
          </p:cNvSpPr>
          <p:nvPr>
            <p:ph idx="1"/>
          </p:nvPr>
        </p:nvSpPr>
        <p:spPr>
          <a:xfrm>
            <a:off x="800763" y="2223697"/>
            <a:ext cx="9720073" cy="369332"/>
          </a:xfrm>
        </p:spPr>
        <p:txBody>
          <a:bodyPr>
            <a:normAutofit/>
          </a:bodyPr>
          <a:lstStyle/>
          <a:p>
            <a:r>
              <a:rPr lang="en-US" sz="1800" dirty="0"/>
              <a:t>RSME = 0.08638970308679021</a:t>
            </a:r>
            <a:endParaRPr lang="en-IN" sz="1800" dirty="0"/>
          </a:p>
        </p:txBody>
      </p:sp>
      <p:pic>
        <p:nvPicPr>
          <p:cNvPr id="4" name="Picture 3">
            <a:extLst>
              <a:ext uri="{FF2B5EF4-FFF2-40B4-BE49-F238E27FC236}">
                <a16:creationId xmlns:a16="http://schemas.microsoft.com/office/drawing/2014/main" id="{953F4A05-3DA1-529D-3FD1-48D2926EE352}"/>
              </a:ext>
            </a:extLst>
          </p:cNvPr>
          <p:cNvPicPr>
            <a:picLocks noChangeAspect="1"/>
          </p:cNvPicPr>
          <p:nvPr/>
        </p:nvPicPr>
        <p:blipFill>
          <a:blip r:embed="rId2"/>
          <a:stretch>
            <a:fillRect/>
          </a:stretch>
        </p:blipFill>
        <p:spPr>
          <a:xfrm>
            <a:off x="6470602" y="2602446"/>
            <a:ext cx="5567869" cy="4047200"/>
          </a:xfrm>
          <a:prstGeom prst="rect">
            <a:avLst/>
          </a:prstGeom>
        </p:spPr>
      </p:pic>
      <p:sp>
        <p:nvSpPr>
          <p:cNvPr id="6" name="TextBox 5">
            <a:extLst>
              <a:ext uri="{FF2B5EF4-FFF2-40B4-BE49-F238E27FC236}">
                <a16:creationId xmlns:a16="http://schemas.microsoft.com/office/drawing/2014/main" id="{3ECB9BE3-3FE4-F2DB-C430-430D929402A4}"/>
              </a:ext>
            </a:extLst>
          </p:cNvPr>
          <p:cNvSpPr txBox="1"/>
          <p:nvPr/>
        </p:nvSpPr>
        <p:spPr>
          <a:xfrm>
            <a:off x="6915615" y="2214279"/>
            <a:ext cx="6097218" cy="369332"/>
          </a:xfrm>
          <a:prstGeom prst="rect">
            <a:avLst/>
          </a:prstGeom>
          <a:noFill/>
        </p:spPr>
        <p:txBody>
          <a:bodyPr wrap="square">
            <a:spAutoFit/>
          </a:bodyPr>
          <a:lstStyle/>
          <a:p>
            <a:r>
              <a:rPr lang="en-US" dirty="0"/>
              <a:t>Ground truth (For comparison)</a:t>
            </a:r>
            <a:endParaRPr lang="en-IN" dirty="0"/>
          </a:p>
        </p:txBody>
      </p:sp>
      <p:pic>
        <p:nvPicPr>
          <p:cNvPr id="8" name="Picture 7">
            <a:extLst>
              <a:ext uri="{FF2B5EF4-FFF2-40B4-BE49-F238E27FC236}">
                <a16:creationId xmlns:a16="http://schemas.microsoft.com/office/drawing/2014/main" id="{01E44E4D-79F2-89A5-A819-DDD2BAE2A986}"/>
              </a:ext>
            </a:extLst>
          </p:cNvPr>
          <p:cNvPicPr>
            <a:picLocks noChangeAspect="1"/>
          </p:cNvPicPr>
          <p:nvPr/>
        </p:nvPicPr>
        <p:blipFill>
          <a:blip r:embed="rId3"/>
          <a:stretch>
            <a:fillRect/>
          </a:stretch>
        </p:blipFill>
        <p:spPr>
          <a:xfrm>
            <a:off x="637750" y="2602445"/>
            <a:ext cx="5659125" cy="4105481"/>
          </a:xfrm>
          <a:prstGeom prst="rect">
            <a:avLst/>
          </a:prstGeom>
        </p:spPr>
      </p:pic>
    </p:spTree>
    <p:extLst>
      <p:ext uri="{BB962C8B-B14F-4D97-AF65-F5344CB8AC3E}">
        <p14:creationId xmlns:p14="http://schemas.microsoft.com/office/powerpoint/2010/main" val="203426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CFE94-3AB9-AE64-C70F-586AFE57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56BA5-707F-3E79-7FC6-372E5352B1AD}"/>
              </a:ext>
            </a:extLst>
          </p:cNvPr>
          <p:cNvSpPr>
            <a:spLocks noGrp="1"/>
          </p:cNvSpPr>
          <p:nvPr>
            <p:ph type="title"/>
          </p:nvPr>
        </p:nvSpPr>
        <p:spPr>
          <a:xfrm>
            <a:off x="310617" y="4813554"/>
            <a:ext cx="7772400" cy="1463040"/>
          </a:xfrm>
        </p:spPr>
        <p:txBody>
          <a:bodyPr>
            <a:normAutofit fontScale="90000"/>
          </a:bodyPr>
          <a:lstStyle/>
          <a:p>
            <a:pPr algn="ctr"/>
            <a:br>
              <a:rPr lang="en-IN" sz="5400" dirty="0"/>
            </a:br>
            <a:r>
              <a:rPr lang="en-US" sz="5400" dirty="0"/>
              <a:t>Page Rank</a:t>
            </a:r>
            <a:br>
              <a:rPr lang="en-IN" sz="5400" dirty="0"/>
            </a:br>
            <a:endParaRPr lang="en-IN" dirty="0"/>
          </a:p>
        </p:txBody>
      </p:sp>
      <p:sp>
        <p:nvSpPr>
          <p:cNvPr id="3" name="Text Placeholder 2">
            <a:extLst>
              <a:ext uri="{FF2B5EF4-FFF2-40B4-BE49-F238E27FC236}">
                <a16:creationId xmlns:a16="http://schemas.microsoft.com/office/drawing/2014/main" id="{F2626D7E-A2B5-FE58-84A9-7BC47040658B}"/>
              </a:ext>
            </a:extLst>
          </p:cNvPr>
          <p:cNvSpPr>
            <a:spLocks noGrp="1"/>
          </p:cNvSpPr>
          <p:nvPr>
            <p:ph type="body" idx="1"/>
          </p:nvPr>
        </p:nvSpPr>
        <p:spPr/>
        <p:txBody>
          <a:bodyPr>
            <a:normAutofit/>
          </a:bodyPr>
          <a:lstStyle/>
          <a:p>
            <a:pPr algn="ctr"/>
            <a:r>
              <a:rPr lang="en-IN" sz="3600" dirty="0"/>
              <a:t>Model</a:t>
            </a:r>
          </a:p>
        </p:txBody>
      </p:sp>
    </p:spTree>
    <p:extLst>
      <p:ext uri="{BB962C8B-B14F-4D97-AF65-F5344CB8AC3E}">
        <p14:creationId xmlns:p14="http://schemas.microsoft.com/office/powerpoint/2010/main" val="172763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9097-4737-6EC4-DFA8-402F49A559AA}"/>
              </a:ext>
            </a:extLst>
          </p:cNvPr>
          <p:cNvSpPr>
            <a:spLocks noGrp="1"/>
          </p:cNvSpPr>
          <p:nvPr>
            <p:ph type="title"/>
          </p:nvPr>
        </p:nvSpPr>
        <p:spPr/>
        <p:txBody>
          <a:bodyPr/>
          <a:lstStyle/>
          <a:p>
            <a:r>
              <a:rPr lang="en-IN" dirty="0"/>
              <a:t>PageRank</a:t>
            </a:r>
          </a:p>
        </p:txBody>
      </p:sp>
      <p:sp>
        <p:nvSpPr>
          <p:cNvPr id="3" name="Content Placeholder 2">
            <a:extLst>
              <a:ext uri="{FF2B5EF4-FFF2-40B4-BE49-F238E27FC236}">
                <a16:creationId xmlns:a16="http://schemas.microsoft.com/office/drawing/2014/main" id="{DD945E80-18E0-4CAF-4E5C-FF2677248C81}"/>
              </a:ext>
            </a:extLst>
          </p:cNvPr>
          <p:cNvSpPr>
            <a:spLocks noGrp="1"/>
          </p:cNvSpPr>
          <p:nvPr>
            <p:ph idx="1"/>
          </p:nvPr>
        </p:nvSpPr>
        <p:spPr/>
        <p:txBody>
          <a:bodyPr vert="horz" lIns="45720" tIns="45720" rIns="45720" bIns="45720" rtlCol="0" anchor="t">
            <a:normAutofit/>
          </a:bodyPr>
          <a:lstStyle/>
          <a:p>
            <a:r>
              <a:rPr lang="en-IN"/>
              <a:t>Construct a co-dependency graph from project data</a:t>
            </a:r>
            <a:endParaRPr lang="en-US"/>
          </a:p>
          <a:p>
            <a:pPr marL="264795" lvl="1">
              <a:buFont typeface="Courier New" panose="020B0602020104020603" pitchFamily="34" charset="0"/>
              <a:buChar char="o"/>
            </a:pPr>
            <a:r>
              <a:rPr lang="en-IN"/>
              <a:t> Nodes represent packages</a:t>
            </a:r>
          </a:p>
          <a:p>
            <a:pPr marL="264795" lvl="1">
              <a:buFont typeface="Courier New" panose="020B0602020104020603" pitchFamily="34" charset="0"/>
              <a:buChar char="o"/>
            </a:pPr>
            <a:r>
              <a:rPr lang="en-IN"/>
              <a:t> Edge between nodes indicates they appear together as dependencies in a project</a:t>
            </a:r>
          </a:p>
          <a:p>
            <a:r>
              <a:rPr lang="en-IN"/>
              <a:t>Use PageRank algorithm to rank packages for recommendation</a:t>
            </a:r>
          </a:p>
          <a:p>
            <a:r>
              <a:rPr lang="en-IN"/>
              <a:t>Improve PageRank recommendation by implementing topic-specific PageRank</a:t>
            </a:r>
          </a:p>
        </p:txBody>
      </p:sp>
    </p:spTree>
    <p:extLst>
      <p:ext uri="{BB962C8B-B14F-4D97-AF65-F5344CB8AC3E}">
        <p14:creationId xmlns:p14="http://schemas.microsoft.com/office/powerpoint/2010/main" val="411662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616D-7EF6-5824-DB7B-F5C4F024C229}"/>
              </a:ext>
            </a:extLst>
          </p:cNvPr>
          <p:cNvSpPr>
            <a:spLocks noGrp="1"/>
          </p:cNvSpPr>
          <p:nvPr>
            <p:ph type="title"/>
          </p:nvPr>
        </p:nvSpPr>
        <p:spPr/>
        <p:txBody>
          <a:bodyPr/>
          <a:lstStyle/>
          <a:p>
            <a:r>
              <a:rPr lang="en-IN" err="1"/>
              <a:t>Pagerank</a:t>
            </a:r>
            <a:r>
              <a:rPr lang="en-IN"/>
              <a:t> </a:t>
            </a:r>
            <a:r>
              <a:rPr lang="en-IN" err="1"/>
              <a:t>CO-Dependency</a:t>
            </a:r>
            <a:r>
              <a:rPr lang="en-IN"/>
              <a:t> Graph</a:t>
            </a:r>
          </a:p>
        </p:txBody>
      </p:sp>
      <p:sp>
        <p:nvSpPr>
          <p:cNvPr id="3" name="Content Placeholder 2">
            <a:extLst>
              <a:ext uri="{FF2B5EF4-FFF2-40B4-BE49-F238E27FC236}">
                <a16:creationId xmlns:a16="http://schemas.microsoft.com/office/drawing/2014/main" id="{65D41543-9882-7284-B2C2-6BE42F17A936}"/>
              </a:ext>
            </a:extLst>
          </p:cNvPr>
          <p:cNvSpPr>
            <a:spLocks noGrp="1"/>
          </p:cNvSpPr>
          <p:nvPr>
            <p:ph idx="1"/>
          </p:nvPr>
        </p:nvSpPr>
        <p:spPr/>
        <p:txBody>
          <a:bodyPr vert="horz" lIns="91440" tIns="45720" rIns="91440" bIns="45720" rtlCol="0" anchor="t">
            <a:normAutofit/>
          </a:bodyPr>
          <a:lstStyle/>
          <a:p>
            <a:r>
              <a:rPr lang="en-IN"/>
              <a:t>Limitation</a:t>
            </a:r>
          </a:p>
          <a:p>
            <a:pPr marL="264795" lvl="1">
              <a:buFont typeface="Courier New" panose="020B0602020104020603" pitchFamily="34" charset="0"/>
              <a:buChar char="o"/>
            </a:pPr>
            <a:r>
              <a:rPr lang="en-IN"/>
              <a:t> Package Space consists of ~16000 nodes</a:t>
            </a:r>
          </a:p>
          <a:p>
            <a:pPr marL="264795" lvl="1">
              <a:buFont typeface="Courier New" panose="020B0602020104020603" pitchFamily="34" charset="0"/>
              <a:buChar char="o"/>
            </a:pPr>
            <a:r>
              <a:rPr lang="en-IN"/>
              <a:t> Computation of full graph is too expensive</a:t>
            </a:r>
          </a:p>
          <a:p>
            <a:r>
              <a:rPr lang="en-IN"/>
              <a:t>Workaround</a:t>
            </a:r>
          </a:p>
          <a:p>
            <a:pPr marL="264795" lvl="1">
              <a:buFont typeface="Courier New" panose="020B0602020104020603" pitchFamily="34" charset="0"/>
              <a:buChar char="o"/>
            </a:pPr>
            <a:r>
              <a:rPr lang="en-IN"/>
              <a:t> Sort packages by popularity within each project (download count)</a:t>
            </a:r>
          </a:p>
          <a:p>
            <a:pPr marL="264795" lvl="1">
              <a:buFont typeface="Courier New" panose="020B0602020104020603" pitchFamily="34" charset="0"/>
              <a:buChar char="o"/>
            </a:pPr>
            <a:r>
              <a:rPr lang="en-IN"/>
              <a:t> Select top k packages and create an edge between every pair of packages</a:t>
            </a:r>
          </a:p>
          <a:p>
            <a:pPr marL="264795" lvl="1">
              <a:buFont typeface="Courier New" panose="020B0602020104020603" pitchFamily="34" charset="0"/>
              <a:buChar char="o"/>
            </a:pPr>
            <a:r>
              <a:rPr lang="en-IN"/>
              <a:t> We considered 3 values of k</a:t>
            </a:r>
          </a:p>
          <a:p>
            <a:pPr marL="447675" lvl="2">
              <a:buFont typeface="Wingdings" panose="020B0602020104020603" pitchFamily="34" charset="0"/>
              <a:buChar char="§"/>
            </a:pPr>
            <a:r>
              <a:rPr lang="en-IN"/>
              <a:t> 100</a:t>
            </a:r>
          </a:p>
          <a:p>
            <a:pPr marL="447675" lvl="2">
              <a:buFont typeface="Wingdings" panose="020B0602020104020603" pitchFamily="34" charset="0"/>
              <a:buChar char="§"/>
            </a:pPr>
            <a:r>
              <a:rPr lang="en-IN"/>
              <a:t> 300</a:t>
            </a:r>
          </a:p>
          <a:p>
            <a:pPr marL="447675" lvl="2">
              <a:buFont typeface="Wingdings" panose="020B0602020104020603" pitchFamily="34" charset="0"/>
              <a:buChar char="§"/>
            </a:pPr>
            <a:r>
              <a:rPr lang="en-IN"/>
              <a:t> 500</a:t>
            </a:r>
          </a:p>
        </p:txBody>
      </p:sp>
    </p:spTree>
    <p:extLst>
      <p:ext uri="{BB962C8B-B14F-4D97-AF65-F5344CB8AC3E}">
        <p14:creationId xmlns:p14="http://schemas.microsoft.com/office/powerpoint/2010/main" val="109929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D564-9191-B4B3-F884-CEA781F8FB64}"/>
              </a:ext>
            </a:extLst>
          </p:cNvPr>
          <p:cNvSpPr>
            <a:spLocks noGrp="1"/>
          </p:cNvSpPr>
          <p:nvPr>
            <p:ph type="title"/>
          </p:nvPr>
        </p:nvSpPr>
        <p:spPr/>
        <p:txBody>
          <a:bodyPr/>
          <a:lstStyle/>
          <a:p>
            <a:r>
              <a:rPr lang="en-US"/>
              <a:t>Topic-Specific PageRank</a:t>
            </a:r>
          </a:p>
        </p:txBody>
      </p:sp>
      <p:sp>
        <p:nvSpPr>
          <p:cNvPr id="3" name="Content Placeholder 2">
            <a:extLst>
              <a:ext uri="{FF2B5EF4-FFF2-40B4-BE49-F238E27FC236}">
                <a16:creationId xmlns:a16="http://schemas.microsoft.com/office/drawing/2014/main" id="{86AB82E5-D348-4677-2BDF-8CFACF345198}"/>
              </a:ext>
            </a:extLst>
          </p:cNvPr>
          <p:cNvSpPr>
            <a:spLocks noGrp="1"/>
          </p:cNvSpPr>
          <p:nvPr>
            <p:ph idx="1"/>
          </p:nvPr>
        </p:nvSpPr>
        <p:spPr/>
        <p:txBody>
          <a:bodyPr vert="horz" lIns="45720" tIns="45720" rIns="45720" bIns="45720" rtlCol="0" anchor="t">
            <a:normAutofit/>
          </a:bodyPr>
          <a:lstStyle/>
          <a:p>
            <a:r>
              <a:rPr lang="en-US"/>
              <a:t>Consider an input set of keywords (for testing we use project topics)</a:t>
            </a:r>
          </a:p>
          <a:p>
            <a:r>
              <a:rPr lang="en-US"/>
              <a:t>Compute how closely each package fits those keywords and assign a score</a:t>
            </a:r>
          </a:p>
          <a:p>
            <a:r>
              <a:rPr lang="en-US"/>
              <a:t>Higher similarity packages should get more importance</a:t>
            </a:r>
          </a:p>
          <a:p>
            <a:r>
              <a:rPr lang="en-US"/>
              <a:t>Run PageRank with these importance scores</a:t>
            </a:r>
          </a:p>
        </p:txBody>
      </p:sp>
    </p:spTree>
    <p:extLst>
      <p:ext uri="{BB962C8B-B14F-4D97-AF65-F5344CB8AC3E}">
        <p14:creationId xmlns:p14="http://schemas.microsoft.com/office/powerpoint/2010/main" val="307857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C8E0-7D03-0BAF-327F-CDA7B40FE087}"/>
              </a:ext>
            </a:extLst>
          </p:cNvPr>
          <p:cNvSpPr>
            <a:spLocks noGrp="1"/>
          </p:cNvSpPr>
          <p:nvPr>
            <p:ph type="title"/>
          </p:nvPr>
        </p:nvSpPr>
        <p:spPr/>
        <p:txBody>
          <a:bodyPr/>
          <a:lstStyle/>
          <a:p>
            <a:r>
              <a:rPr lang="en-US"/>
              <a:t>PageRank Results</a:t>
            </a:r>
          </a:p>
        </p:txBody>
      </p:sp>
      <p:graphicFrame>
        <p:nvGraphicFramePr>
          <p:cNvPr id="4" name="Table 3">
            <a:extLst>
              <a:ext uri="{FF2B5EF4-FFF2-40B4-BE49-F238E27FC236}">
                <a16:creationId xmlns:a16="http://schemas.microsoft.com/office/drawing/2014/main" id="{D1B79AE0-9C0D-7F7B-0E67-A991B60D1E02}"/>
              </a:ext>
            </a:extLst>
          </p:cNvPr>
          <p:cNvGraphicFramePr>
            <a:graphicFrameLocks noGrp="1"/>
          </p:cNvGraphicFramePr>
          <p:nvPr>
            <p:extLst>
              <p:ext uri="{D42A27DB-BD31-4B8C-83A1-F6EECF244321}">
                <p14:modId xmlns:p14="http://schemas.microsoft.com/office/powerpoint/2010/main" val="2816519493"/>
              </p:ext>
            </p:extLst>
          </p:nvPr>
        </p:nvGraphicFramePr>
        <p:xfrm>
          <a:off x="849400" y="3844296"/>
          <a:ext cx="10290044" cy="2602992"/>
        </p:xfrm>
        <a:graphic>
          <a:graphicData uri="http://schemas.openxmlformats.org/drawingml/2006/table">
            <a:tbl>
              <a:tblPr firstRow="1" bandRow="1">
                <a:tableStyleId>{5C22544A-7EE6-4342-B048-85BDC9FD1C3A}</a:tableStyleId>
              </a:tblPr>
              <a:tblGrid>
                <a:gridCol w="2572511">
                  <a:extLst>
                    <a:ext uri="{9D8B030D-6E8A-4147-A177-3AD203B41FA5}">
                      <a16:colId xmlns:a16="http://schemas.microsoft.com/office/drawing/2014/main" val="2406425729"/>
                    </a:ext>
                  </a:extLst>
                </a:gridCol>
                <a:gridCol w="2572511">
                  <a:extLst>
                    <a:ext uri="{9D8B030D-6E8A-4147-A177-3AD203B41FA5}">
                      <a16:colId xmlns:a16="http://schemas.microsoft.com/office/drawing/2014/main" val="148117819"/>
                    </a:ext>
                  </a:extLst>
                </a:gridCol>
                <a:gridCol w="2572511">
                  <a:extLst>
                    <a:ext uri="{9D8B030D-6E8A-4147-A177-3AD203B41FA5}">
                      <a16:colId xmlns:a16="http://schemas.microsoft.com/office/drawing/2014/main" val="653310680"/>
                    </a:ext>
                  </a:extLst>
                </a:gridCol>
                <a:gridCol w="2572511">
                  <a:extLst>
                    <a:ext uri="{9D8B030D-6E8A-4147-A177-3AD203B41FA5}">
                      <a16:colId xmlns:a16="http://schemas.microsoft.com/office/drawing/2014/main" val="3370565417"/>
                    </a:ext>
                  </a:extLst>
                </a:gridCol>
              </a:tblGrid>
              <a:tr h="377952">
                <a:tc>
                  <a:txBody>
                    <a:bodyPr/>
                    <a:lstStyle/>
                    <a:p>
                      <a:r>
                        <a:rPr lang="en-US"/>
                        <a:t>PageRank Model</a:t>
                      </a:r>
                    </a:p>
                  </a:txBody>
                  <a:tcPr/>
                </a:tc>
                <a:tc>
                  <a:txBody>
                    <a:bodyPr/>
                    <a:lstStyle/>
                    <a:p>
                      <a:r>
                        <a:rPr lang="en-US" dirty="0"/>
                        <a:t>RMSE(Limit=100)</a:t>
                      </a:r>
                    </a:p>
                  </a:txBody>
                  <a:tcPr/>
                </a:tc>
                <a:tc>
                  <a:txBody>
                    <a:bodyPr/>
                    <a:lstStyle/>
                    <a:p>
                      <a:pPr lvl="0">
                        <a:buNone/>
                      </a:pPr>
                      <a:r>
                        <a:rPr lang="en-US" sz="1800" b="1" i="0" u="none" strike="noStrike" noProof="0">
                          <a:solidFill>
                            <a:srgbClr val="FFFFFF"/>
                          </a:solidFill>
                          <a:latin typeface="Tw Cen MT"/>
                        </a:rPr>
                        <a:t>RMSE(Limit=300)</a:t>
                      </a:r>
                      <a:endParaRPr lang="en-US"/>
                    </a:p>
                  </a:txBody>
                  <a:tcPr/>
                </a:tc>
                <a:tc>
                  <a:txBody>
                    <a:bodyPr/>
                    <a:lstStyle/>
                    <a:p>
                      <a:pPr lvl="0">
                        <a:buNone/>
                      </a:pPr>
                      <a:r>
                        <a:rPr lang="en-US" sz="1800" b="1" i="0" u="none" strike="noStrike" noProof="0">
                          <a:solidFill>
                            <a:srgbClr val="FFFFFF"/>
                          </a:solidFill>
                          <a:latin typeface="Tw Cen MT"/>
                        </a:rPr>
                        <a:t>RMSE(Limit=500)</a:t>
                      </a:r>
                      <a:endParaRPr lang="en-US"/>
                    </a:p>
                  </a:txBody>
                  <a:tcPr/>
                </a:tc>
                <a:extLst>
                  <a:ext uri="{0D108BD9-81ED-4DB2-BD59-A6C34878D82A}">
                    <a16:rowId xmlns:a16="http://schemas.microsoft.com/office/drawing/2014/main" val="1322494651"/>
                  </a:ext>
                </a:extLst>
              </a:tr>
              <a:tr h="370840">
                <a:tc>
                  <a:txBody>
                    <a:bodyPr/>
                    <a:lstStyle/>
                    <a:p>
                      <a:r>
                        <a:rPr lang="en-US"/>
                        <a:t>V</a:t>
                      </a:r>
                    </a:p>
                  </a:txBody>
                  <a:tcPr/>
                </a:tc>
                <a:tc>
                  <a:txBody>
                    <a:bodyPr/>
                    <a:lstStyle/>
                    <a:p>
                      <a:pPr marL="0" lvl="0" indent="0" algn="l">
                        <a:lnSpc>
                          <a:spcPct val="100000"/>
                        </a:lnSpc>
                        <a:buNone/>
                      </a:pPr>
                      <a:r>
                        <a:rPr lang="en-US" sz="1800" b="0" i="0" u="none" strike="noStrike" baseline="0" noProof="0">
                          <a:solidFill>
                            <a:srgbClr val="000000"/>
                          </a:solidFill>
                          <a:latin typeface="Tw Cen MT"/>
                        </a:rPr>
                        <a:t>0.18946835228967515</a:t>
                      </a:r>
                    </a:p>
                  </a:txBody>
                  <a:tcPr/>
                </a:tc>
                <a:tc>
                  <a:txBody>
                    <a:bodyPr/>
                    <a:lstStyle/>
                    <a:p>
                      <a:pPr lvl="0">
                        <a:buNone/>
                      </a:pPr>
                      <a:r>
                        <a:rPr lang="en-US" sz="1800" b="0" i="0" u="none" strike="noStrike" noProof="0">
                          <a:latin typeface="Tw Cen MT"/>
                        </a:rPr>
                        <a:t>0.18716205274311482</a:t>
                      </a:r>
                      <a:endParaRPr lang="en-US"/>
                    </a:p>
                  </a:txBody>
                  <a:tcPr/>
                </a:tc>
                <a:tc>
                  <a:txBody>
                    <a:bodyPr/>
                    <a:lstStyle/>
                    <a:p>
                      <a:pPr lvl="0">
                        <a:buNone/>
                      </a:pPr>
                      <a:r>
                        <a:rPr lang="en-US" sz="1800" b="0" i="0" u="none" strike="noStrike" noProof="0">
                          <a:latin typeface="Tw Cen MT"/>
                        </a:rPr>
                        <a:t>0.1865130635372371</a:t>
                      </a:r>
                      <a:endParaRPr lang="en-US"/>
                    </a:p>
                  </a:txBody>
                  <a:tcPr/>
                </a:tc>
                <a:extLst>
                  <a:ext uri="{0D108BD9-81ED-4DB2-BD59-A6C34878D82A}">
                    <a16:rowId xmlns:a16="http://schemas.microsoft.com/office/drawing/2014/main" val="3321556863"/>
                  </a:ext>
                </a:extLst>
              </a:tr>
              <a:tr h="370840">
                <a:tc>
                  <a:txBody>
                    <a:bodyPr/>
                    <a:lstStyle/>
                    <a:p>
                      <a:r>
                        <a:rPr lang="en-US"/>
                        <a:t>V(E)</a:t>
                      </a:r>
                    </a:p>
                  </a:txBody>
                  <a:tcPr/>
                </a:tc>
                <a:tc>
                  <a:txBody>
                    <a:bodyPr/>
                    <a:lstStyle/>
                    <a:p>
                      <a:pPr marL="0" lvl="0" indent="0" algn="l">
                        <a:lnSpc>
                          <a:spcPct val="100000"/>
                        </a:lnSpc>
                        <a:buNone/>
                      </a:pPr>
                      <a:r>
                        <a:rPr lang="en-US" sz="1800" b="0" i="0" u="none" strike="noStrike" baseline="0" noProof="0">
                          <a:solidFill>
                            <a:srgbClr val="000000"/>
                          </a:solidFill>
                          <a:latin typeface="Tw Cen MT"/>
                        </a:rPr>
                        <a:t>0.18840229196293373</a:t>
                      </a:r>
                      <a:endParaRPr lang="en-US"/>
                    </a:p>
                  </a:txBody>
                  <a:tcPr/>
                </a:tc>
                <a:tc>
                  <a:txBody>
                    <a:bodyPr/>
                    <a:lstStyle/>
                    <a:p>
                      <a:pPr lvl="0">
                        <a:buNone/>
                      </a:pPr>
                      <a:r>
                        <a:rPr lang="en-US" sz="1800" b="0" i="0" u="none" strike="noStrike" noProof="0">
                          <a:latin typeface="Tw Cen MT"/>
                        </a:rPr>
                        <a:t>0.18621596371394109</a:t>
                      </a:r>
                      <a:endParaRPr lang="en-US"/>
                    </a:p>
                  </a:txBody>
                  <a:tcPr/>
                </a:tc>
                <a:tc>
                  <a:txBody>
                    <a:bodyPr/>
                    <a:lstStyle/>
                    <a:p>
                      <a:pPr lvl="0">
                        <a:buNone/>
                      </a:pPr>
                      <a:r>
                        <a:rPr lang="en-US" sz="1800" b="0" i="0" u="none" strike="noStrike" noProof="0">
                          <a:latin typeface="Tw Cen MT"/>
                        </a:rPr>
                        <a:t>0.18573929194740293</a:t>
                      </a:r>
                      <a:endParaRPr lang="en-US"/>
                    </a:p>
                  </a:txBody>
                  <a:tcPr/>
                </a:tc>
                <a:extLst>
                  <a:ext uri="{0D108BD9-81ED-4DB2-BD59-A6C34878D82A}">
                    <a16:rowId xmlns:a16="http://schemas.microsoft.com/office/drawing/2014/main" val="1217439684"/>
                  </a:ext>
                </a:extLst>
              </a:tr>
              <a:tr h="370840">
                <a:tc>
                  <a:txBody>
                    <a:bodyPr/>
                    <a:lstStyle/>
                    <a:p>
                      <a:r>
                        <a:rPr lang="en-US"/>
                        <a:t>V(P)</a:t>
                      </a:r>
                    </a:p>
                  </a:txBody>
                  <a:tcPr/>
                </a:tc>
                <a:tc>
                  <a:txBody>
                    <a:bodyPr/>
                    <a:lstStyle/>
                    <a:p>
                      <a:pPr lvl="0">
                        <a:buNone/>
                      </a:pPr>
                      <a:r>
                        <a:rPr lang="en-US" sz="1800" b="0" i="0" u="none" strike="noStrike" noProof="0">
                          <a:latin typeface="Tw Cen MT"/>
                        </a:rPr>
                        <a:t>0.18840229196293373</a:t>
                      </a:r>
                      <a:endParaRPr lang="en-US"/>
                    </a:p>
                  </a:txBody>
                  <a:tcPr/>
                </a:tc>
                <a:tc>
                  <a:txBody>
                    <a:bodyPr/>
                    <a:lstStyle/>
                    <a:p>
                      <a:pPr lvl="0">
                        <a:buNone/>
                      </a:pPr>
                      <a:r>
                        <a:rPr lang="en-US" sz="1800" b="0" i="0" u="none" strike="noStrike" noProof="0">
                          <a:latin typeface="Tw Cen MT"/>
                        </a:rPr>
                        <a:t>0.18621717403631108</a:t>
                      </a:r>
                      <a:endParaRPr lang="en-US"/>
                    </a:p>
                  </a:txBody>
                  <a:tcPr/>
                </a:tc>
                <a:tc>
                  <a:txBody>
                    <a:bodyPr/>
                    <a:lstStyle/>
                    <a:p>
                      <a:pPr lvl="0">
                        <a:buNone/>
                      </a:pPr>
                      <a:r>
                        <a:rPr lang="en-US" sz="1800" b="0" i="0" u="none" strike="noStrike" noProof="0">
                          <a:latin typeface="Tw Cen MT"/>
                        </a:rPr>
                        <a:t>0.1862615470922385</a:t>
                      </a:r>
                      <a:endParaRPr lang="en-US"/>
                    </a:p>
                  </a:txBody>
                  <a:tcPr/>
                </a:tc>
                <a:extLst>
                  <a:ext uri="{0D108BD9-81ED-4DB2-BD59-A6C34878D82A}">
                    <a16:rowId xmlns:a16="http://schemas.microsoft.com/office/drawing/2014/main" val="821605400"/>
                  </a:ext>
                </a:extLst>
              </a:tr>
              <a:tr h="370840">
                <a:tc>
                  <a:txBody>
                    <a:bodyPr/>
                    <a:lstStyle/>
                    <a:p>
                      <a:r>
                        <a:rPr lang="en-US"/>
                        <a:t>V(E+P)</a:t>
                      </a:r>
                    </a:p>
                  </a:txBody>
                  <a:tcPr/>
                </a:tc>
                <a:tc>
                  <a:txBody>
                    <a:bodyPr/>
                    <a:lstStyle/>
                    <a:p>
                      <a:pPr lvl="0">
                        <a:buNone/>
                      </a:pPr>
                      <a:r>
                        <a:rPr lang="en-US" sz="1800" b="0" i="0" u="none" strike="noStrike" noProof="0">
                          <a:latin typeface="Tw Cen MT"/>
                        </a:rPr>
                        <a:t>0.18625993371178068</a:t>
                      </a:r>
                      <a:endParaRPr lang="en-US"/>
                    </a:p>
                  </a:txBody>
                  <a:tcPr/>
                </a:tc>
                <a:tc>
                  <a:txBody>
                    <a:bodyPr/>
                    <a:lstStyle/>
                    <a:p>
                      <a:pPr lvl="0">
                        <a:buNone/>
                      </a:pPr>
                      <a:r>
                        <a:rPr lang="en-US" sz="1800" b="0" i="0" u="none" strike="noStrike" noProof="0">
                          <a:latin typeface="Tw Cen MT"/>
                        </a:rPr>
                        <a:t>0.18616149106301383</a:t>
                      </a:r>
                      <a:endParaRPr lang="en-US"/>
                    </a:p>
                  </a:txBody>
                  <a:tcPr/>
                </a:tc>
                <a:tc>
                  <a:txBody>
                    <a:bodyPr/>
                    <a:lstStyle/>
                    <a:p>
                      <a:pPr lvl="0">
                        <a:buNone/>
                      </a:pPr>
                      <a:r>
                        <a:rPr lang="en-US" sz="1800" b="0" i="0" u="none" strike="noStrike" noProof="0">
                          <a:latin typeface="Tw Cen MT"/>
                        </a:rPr>
                        <a:t>0.18617077271513052</a:t>
                      </a:r>
                      <a:endParaRPr lang="en-US"/>
                    </a:p>
                  </a:txBody>
                  <a:tcPr/>
                </a:tc>
                <a:extLst>
                  <a:ext uri="{0D108BD9-81ED-4DB2-BD59-A6C34878D82A}">
                    <a16:rowId xmlns:a16="http://schemas.microsoft.com/office/drawing/2014/main" val="4042459328"/>
                  </a:ext>
                </a:extLst>
              </a:tr>
              <a:tr h="370840">
                <a:tc>
                  <a:txBody>
                    <a:bodyPr/>
                    <a:lstStyle/>
                    <a:p>
                      <a:r>
                        <a:rPr lang="en-US"/>
                        <a:t>TS</a:t>
                      </a:r>
                    </a:p>
                  </a:txBody>
                  <a:tcPr/>
                </a:tc>
                <a:tc>
                  <a:txBody>
                    <a:bodyPr/>
                    <a:lstStyle/>
                    <a:p>
                      <a:pPr lvl="0">
                        <a:buNone/>
                      </a:pPr>
                      <a:r>
                        <a:rPr lang="en-US" sz="1800" b="0" i="0" u="none" strike="noStrike" noProof="0">
                          <a:latin typeface="Tw Cen MT"/>
                        </a:rPr>
                        <a:t>0.1646278993694155</a:t>
                      </a:r>
                      <a:endParaRPr lang="en-US"/>
                    </a:p>
                  </a:txBody>
                  <a:tcPr/>
                </a:tc>
                <a:tc>
                  <a:txBody>
                    <a:bodyPr/>
                    <a:lstStyle/>
                    <a:p>
                      <a:pPr lvl="0">
                        <a:buNone/>
                      </a:pPr>
                      <a:r>
                        <a:rPr lang="en-US" sz="1800" b="0" i="0" u="none" strike="noStrike" noProof="0">
                          <a:latin typeface="Tw Cen MT"/>
                        </a:rPr>
                        <a:t>0.150243359227015</a:t>
                      </a:r>
                      <a:endParaRPr lang="en-US"/>
                    </a:p>
                  </a:txBody>
                  <a:tcPr/>
                </a:tc>
                <a:tc>
                  <a:txBody>
                    <a:bodyPr/>
                    <a:lstStyle/>
                    <a:p>
                      <a:pPr lvl="0">
                        <a:buNone/>
                      </a:pPr>
                      <a:r>
                        <a:rPr lang="en-US" sz="1800" b="0" i="0" u="none" strike="noStrike" noProof="0">
                          <a:latin typeface="Tw Cen MT"/>
                        </a:rPr>
                        <a:t>0.1443565967370671</a:t>
                      </a:r>
                      <a:endParaRPr lang="en-US"/>
                    </a:p>
                  </a:txBody>
                  <a:tcPr/>
                </a:tc>
                <a:extLst>
                  <a:ext uri="{0D108BD9-81ED-4DB2-BD59-A6C34878D82A}">
                    <a16:rowId xmlns:a16="http://schemas.microsoft.com/office/drawing/2014/main" val="1590102763"/>
                  </a:ext>
                </a:extLst>
              </a:tr>
              <a:tr h="370840">
                <a:tc>
                  <a:txBody>
                    <a:bodyPr/>
                    <a:lstStyle/>
                    <a:p>
                      <a:r>
                        <a:rPr lang="en-US"/>
                        <a:t>TS(E)</a:t>
                      </a:r>
                    </a:p>
                  </a:txBody>
                  <a:tcPr/>
                </a:tc>
                <a:tc>
                  <a:txBody>
                    <a:bodyPr/>
                    <a:lstStyle/>
                    <a:p>
                      <a:pPr lvl="0">
                        <a:buNone/>
                      </a:pPr>
                      <a:r>
                        <a:rPr lang="en-US" sz="1800" b="0" i="0" u="none" strike="noStrike" noProof="0">
                          <a:latin typeface="Tw Cen MT"/>
                        </a:rPr>
                        <a:t>0.16557937029977407</a:t>
                      </a:r>
                      <a:endParaRPr lang="en-US"/>
                    </a:p>
                  </a:txBody>
                  <a:tcPr/>
                </a:tc>
                <a:tc>
                  <a:txBody>
                    <a:bodyPr/>
                    <a:lstStyle/>
                    <a:p>
                      <a:pPr lvl="0">
                        <a:buNone/>
                      </a:pPr>
                      <a:r>
                        <a:rPr lang="en-US" sz="1800" b="0" i="0" u="none" strike="noStrike" noProof="0">
                          <a:latin typeface="Tw Cen MT"/>
                        </a:rPr>
                        <a:t>0.15009627611749693</a:t>
                      </a:r>
                      <a:endParaRPr lang="en-US"/>
                    </a:p>
                  </a:txBody>
                  <a:tcPr/>
                </a:tc>
                <a:tc>
                  <a:txBody>
                    <a:bodyPr/>
                    <a:lstStyle/>
                    <a:p>
                      <a:pPr lvl="0">
                        <a:buNone/>
                      </a:pPr>
                      <a:r>
                        <a:rPr lang="en-US" sz="1800" b="0" i="0" u="none" strike="noStrike" noProof="0" dirty="0">
                          <a:latin typeface="Tw Cen MT"/>
                        </a:rPr>
                        <a:t>0.1420376751504513</a:t>
                      </a:r>
                      <a:endParaRPr lang="en-US" dirty="0"/>
                    </a:p>
                  </a:txBody>
                  <a:tcPr/>
                </a:tc>
                <a:extLst>
                  <a:ext uri="{0D108BD9-81ED-4DB2-BD59-A6C34878D82A}">
                    <a16:rowId xmlns:a16="http://schemas.microsoft.com/office/drawing/2014/main" val="2329887369"/>
                  </a:ext>
                </a:extLst>
              </a:tr>
            </a:tbl>
          </a:graphicData>
        </a:graphic>
      </p:graphicFrame>
      <p:sp>
        <p:nvSpPr>
          <p:cNvPr id="5" name="TextBox 4">
            <a:extLst>
              <a:ext uri="{FF2B5EF4-FFF2-40B4-BE49-F238E27FC236}">
                <a16:creationId xmlns:a16="http://schemas.microsoft.com/office/drawing/2014/main" id="{A2AC524A-BFFA-7EA8-B1EF-0341E7449F02}"/>
              </a:ext>
            </a:extLst>
          </p:cNvPr>
          <p:cNvSpPr txBox="1"/>
          <p:nvPr/>
        </p:nvSpPr>
        <p:spPr>
          <a:xfrm>
            <a:off x="850730" y="2081671"/>
            <a:ext cx="40233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accent1"/>
                </a:solidFill>
              </a:rPr>
              <a:t>V</a:t>
            </a:r>
            <a:r>
              <a:rPr lang="en-US"/>
              <a:t> – Vanilla PageRank</a:t>
            </a:r>
          </a:p>
          <a:p>
            <a:pPr marL="285750" indent="-285750">
              <a:buFont typeface="Arial"/>
              <a:buChar char="•"/>
            </a:pPr>
            <a:r>
              <a:rPr lang="en-US">
                <a:solidFill>
                  <a:schemeClr val="accent1"/>
                </a:solidFill>
              </a:rPr>
              <a:t>E</a:t>
            </a:r>
            <a:r>
              <a:rPr lang="en-US"/>
              <a:t> – PageRank with edge-weights</a:t>
            </a:r>
          </a:p>
          <a:p>
            <a:pPr marL="285750" indent="-285750">
              <a:buFont typeface="Arial"/>
              <a:buChar char="•"/>
            </a:pPr>
            <a:r>
              <a:rPr lang="en-US">
                <a:solidFill>
                  <a:schemeClr val="accent1"/>
                </a:solidFill>
              </a:rPr>
              <a:t>P</a:t>
            </a:r>
            <a:r>
              <a:rPr lang="en-US"/>
              <a:t> – PageRank with personalization</a:t>
            </a:r>
          </a:p>
          <a:p>
            <a:pPr marL="285750" indent="-285750">
              <a:buFont typeface="Arial"/>
              <a:buChar char="•"/>
            </a:pPr>
            <a:r>
              <a:rPr lang="en-US">
                <a:solidFill>
                  <a:schemeClr val="accent1"/>
                </a:solidFill>
              </a:rPr>
              <a:t>TS</a:t>
            </a:r>
            <a:r>
              <a:rPr lang="en-US"/>
              <a:t> – Topic-specific PageRank</a:t>
            </a:r>
          </a:p>
        </p:txBody>
      </p:sp>
    </p:spTree>
    <p:extLst>
      <p:ext uri="{BB962C8B-B14F-4D97-AF65-F5344CB8AC3E}">
        <p14:creationId xmlns:p14="http://schemas.microsoft.com/office/powerpoint/2010/main" val="108558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A7B4-E1E8-E465-820E-0DEBBDAB2BCF}"/>
              </a:ext>
            </a:extLst>
          </p:cNvPr>
          <p:cNvSpPr>
            <a:spLocks noGrp="1"/>
          </p:cNvSpPr>
          <p:nvPr>
            <p:ph type="title"/>
          </p:nvPr>
        </p:nvSpPr>
        <p:spPr/>
        <p:txBody>
          <a:bodyPr/>
          <a:lstStyle/>
          <a:p>
            <a:r>
              <a:rPr lang="en-IN"/>
              <a:t>Project Focus</a:t>
            </a:r>
          </a:p>
        </p:txBody>
      </p:sp>
      <p:sp>
        <p:nvSpPr>
          <p:cNvPr id="3" name="Content Placeholder 2">
            <a:extLst>
              <a:ext uri="{FF2B5EF4-FFF2-40B4-BE49-F238E27FC236}">
                <a16:creationId xmlns:a16="http://schemas.microsoft.com/office/drawing/2014/main" id="{4A6F13F4-5E67-D480-4260-12840DEB95A2}"/>
              </a:ext>
            </a:extLst>
          </p:cNvPr>
          <p:cNvSpPr>
            <a:spLocks noGrp="1"/>
          </p:cNvSpPr>
          <p:nvPr>
            <p:ph idx="1"/>
          </p:nvPr>
        </p:nvSpPr>
        <p:spPr/>
        <p:txBody>
          <a:bodyPr/>
          <a:lstStyle/>
          <a:p>
            <a:r>
              <a:rPr lang="en-US" dirty="0"/>
              <a:t>The goal of this project is to build a model that analyzes metadata about a project, such as its existing dependencies, the topic it is based on, and other contextual information, to recommend new dependencies it could use.</a:t>
            </a:r>
          </a:p>
          <a:p>
            <a:r>
              <a:rPr lang="en-IN" dirty="0"/>
              <a:t>During our research, we did not find any other projects trying to solve this problem or solve it using Graph ML techniques.</a:t>
            </a:r>
          </a:p>
        </p:txBody>
      </p:sp>
    </p:spTree>
    <p:extLst>
      <p:ext uri="{BB962C8B-B14F-4D97-AF65-F5344CB8AC3E}">
        <p14:creationId xmlns:p14="http://schemas.microsoft.com/office/powerpoint/2010/main" val="125893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ECF6-6829-4A67-D23F-4177924C0014}"/>
              </a:ext>
            </a:extLst>
          </p:cNvPr>
          <p:cNvSpPr>
            <a:spLocks noGrp="1"/>
          </p:cNvSpPr>
          <p:nvPr>
            <p:ph type="title"/>
          </p:nvPr>
        </p:nvSpPr>
        <p:spPr/>
        <p:txBody>
          <a:bodyPr/>
          <a:lstStyle/>
          <a:p>
            <a:r>
              <a:rPr lang="en-US"/>
              <a:t>Graph-Based </a:t>
            </a:r>
            <a:r>
              <a:rPr lang="en-US" err="1"/>
              <a:t>COntent</a:t>
            </a:r>
            <a:r>
              <a:rPr lang="en-US"/>
              <a:t> Filtering</a:t>
            </a:r>
          </a:p>
        </p:txBody>
      </p:sp>
      <p:sp>
        <p:nvSpPr>
          <p:cNvPr id="3" name="Text Placeholder 2">
            <a:extLst>
              <a:ext uri="{FF2B5EF4-FFF2-40B4-BE49-F238E27FC236}">
                <a16:creationId xmlns:a16="http://schemas.microsoft.com/office/drawing/2014/main" id="{8FC34618-23F4-3BE7-19BA-62ED90790787}"/>
              </a:ext>
            </a:extLst>
          </p:cNvPr>
          <p:cNvSpPr>
            <a:spLocks noGrp="1"/>
          </p:cNvSpPr>
          <p:nvPr>
            <p:ph type="body" idx="1"/>
          </p:nvPr>
        </p:nvSpPr>
        <p:spPr/>
        <p:txBody>
          <a:bodyPr>
            <a:normAutofit/>
          </a:bodyPr>
          <a:lstStyle/>
          <a:p>
            <a:pPr algn="ctr"/>
            <a:r>
              <a:rPr lang="en-US" sz="3600"/>
              <a:t>Model</a:t>
            </a:r>
          </a:p>
        </p:txBody>
      </p:sp>
    </p:spTree>
    <p:extLst>
      <p:ext uri="{BB962C8B-B14F-4D97-AF65-F5344CB8AC3E}">
        <p14:creationId xmlns:p14="http://schemas.microsoft.com/office/powerpoint/2010/main" val="49997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89F5-4987-6374-2F4C-04145F283F37}"/>
              </a:ext>
            </a:extLst>
          </p:cNvPr>
          <p:cNvSpPr>
            <a:spLocks noGrp="1"/>
          </p:cNvSpPr>
          <p:nvPr>
            <p:ph type="title"/>
          </p:nvPr>
        </p:nvSpPr>
        <p:spPr/>
        <p:txBody>
          <a:bodyPr/>
          <a:lstStyle/>
          <a:p>
            <a:r>
              <a:rPr lang="en-US"/>
              <a:t>Graph Construction</a:t>
            </a:r>
          </a:p>
        </p:txBody>
      </p:sp>
      <p:sp>
        <p:nvSpPr>
          <p:cNvPr id="3" name="Content Placeholder 2">
            <a:extLst>
              <a:ext uri="{FF2B5EF4-FFF2-40B4-BE49-F238E27FC236}">
                <a16:creationId xmlns:a16="http://schemas.microsoft.com/office/drawing/2014/main" id="{EC7437B3-FED5-787C-5416-A3EE0202BD17}"/>
              </a:ext>
            </a:extLst>
          </p:cNvPr>
          <p:cNvSpPr>
            <a:spLocks noGrp="1"/>
          </p:cNvSpPr>
          <p:nvPr>
            <p:ph idx="1"/>
          </p:nvPr>
        </p:nvSpPr>
        <p:spPr/>
        <p:txBody>
          <a:bodyPr vert="horz" lIns="45720" tIns="45720" rIns="45720" bIns="45720" rtlCol="0" anchor="t">
            <a:normAutofit/>
          </a:bodyPr>
          <a:lstStyle/>
          <a:p>
            <a:r>
              <a:rPr lang="en-US"/>
              <a:t>Construct KNN graphs for packages and projects</a:t>
            </a:r>
          </a:p>
          <a:p>
            <a:r>
              <a:rPr lang="en-US"/>
              <a:t>Consider text features and numerical features separately</a:t>
            </a:r>
          </a:p>
        </p:txBody>
      </p:sp>
    </p:spTree>
    <p:extLst>
      <p:ext uri="{BB962C8B-B14F-4D97-AF65-F5344CB8AC3E}">
        <p14:creationId xmlns:p14="http://schemas.microsoft.com/office/powerpoint/2010/main" val="195529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8883-1B58-3E46-6C9D-E4697F63DDF6}"/>
              </a:ext>
            </a:extLst>
          </p:cNvPr>
          <p:cNvSpPr>
            <a:spLocks noGrp="1"/>
          </p:cNvSpPr>
          <p:nvPr>
            <p:ph type="title"/>
          </p:nvPr>
        </p:nvSpPr>
        <p:spPr/>
        <p:txBody>
          <a:bodyPr/>
          <a:lstStyle/>
          <a:p>
            <a:r>
              <a:rPr lang="en-US"/>
              <a:t>Graph </a:t>
            </a:r>
            <a:r>
              <a:rPr lang="en-US" err="1"/>
              <a:t>ConsTruction</a:t>
            </a:r>
            <a:r>
              <a:rPr lang="en-US"/>
              <a:t> (contd.)</a:t>
            </a:r>
          </a:p>
        </p:txBody>
      </p:sp>
      <p:pic>
        <p:nvPicPr>
          <p:cNvPr id="3" name="Picture 2" descr="A diagram of a constellation&#10;&#10;Description automatically generated">
            <a:extLst>
              <a:ext uri="{FF2B5EF4-FFF2-40B4-BE49-F238E27FC236}">
                <a16:creationId xmlns:a16="http://schemas.microsoft.com/office/drawing/2014/main" id="{3171C99B-EA61-931E-9B92-7562A3F5E6A8}"/>
              </a:ext>
            </a:extLst>
          </p:cNvPr>
          <p:cNvPicPr>
            <a:picLocks noChangeAspect="1"/>
          </p:cNvPicPr>
          <p:nvPr/>
        </p:nvPicPr>
        <p:blipFill>
          <a:blip r:embed="rId2"/>
          <a:stretch>
            <a:fillRect/>
          </a:stretch>
        </p:blipFill>
        <p:spPr>
          <a:xfrm>
            <a:off x="1691069" y="2200275"/>
            <a:ext cx="3713607" cy="3853434"/>
          </a:xfrm>
          <a:prstGeom prst="rect">
            <a:avLst/>
          </a:prstGeom>
          <a:ln>
            <a:solidFill>
              <a:schemeClr val="tx1"/>
            </a:solidFill>
          </a:ln>
        </p:spPr>
      </p:pic>
      <p:pic>
        <p:nvPicPr>
          <p:cNvPr id="4" name="Picture 3" descr="A map of a network&#10;&#10;Description automatically generated">
            <a:extLst>
              <a:ext uri="{FF2B5EF4-FFF2-40B4-BE49-F238E27FC236}">
                <a16:creationId xmlns:a16="http://schemas.microsoft.com/office/drawing/2014/main" id="{25BC8C94-23B8-4CB7-328C-82851A82A44E}"/>
              </a:ext>
            </a:extLst>
          </p:cNvPr>
          <p:cNvPicPr>
            <a:picLocks noChangeAspect="1"/>
          </p:cNvPicPr>
          <p:nvPr/>
        </p:nvPicPr>
        <p:blipFill>
          <a:blip r:embed="rId3"/>
          <a:stretch>
            <a:fillRect/>
          </a:stretch>
        </p:blipFill>
        <p:spPr>
          <a:xfrm>
            <a:off x="6610540" y="2200275"/>
            <a:ext cx="3713607" cy="3853434"/>
          </a:xfrm>
          <a:prstGeom prst="rect">
            <a:avLst/>
          </a:prstGeom>
          <a:ln>
            <a:solidFill>
              <a:schemeClr val="tx1"/>
            </a:solidFill>
          </a:ln>
        </p:spPr>
      </p:pic>
      <p:sp>
        <p:nvSpPr>
          <p:cNvPr id="6" name="TextBox 5">
            <a:extLst>
              <a:ext uri="{FF2B5EF4-FFF2-40B4-BE49-F238E27FC236}">
                <a16:creationId xmlns:a16="http://schemas.microsoft.com/office/drawing/2014/main" id="{3F4F62C7-9D62-3F00-A0BF-05F19EEFA8A5}"/>
              </a:ext>
            </a:extLst>
          </p:cNvPr>
          <p:cNvSpPr txBox="1"/>
          <p:nvPr/>
        </p:nvSpPr>
        <p:spPr>
          <a:xfrm>
            <a:off x="1691430" y="6171411"/>
            <a:ext cx="37185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Figure 1: Package KNN Graph (Subset)</a:t>
            </a:r>
          </a:p>
        </p:txBody>
      </p:sp>
      <p:sp>
        <p:nvSpPr>
          <p:cNvPr id="7" name="TextBox 6">
            <a:extLst>
              <a:ext uri="{FF2B5EF4-FFF2-40B4-BE49-F238E27FC236}">
                <a16:creationId xmlns:a16="http://schemas.microsoft.com/office/drawing/2014/main" id="{CBFDBE91-751D-B191-E6E1-7643546BE318}"/>
              </a:ext>
            </a:extLst>
          </p:cNvPr>
          <p:cNvSpPr txBox="1"/>
          <p:nvPr/>
        </p:nvSpPr>
        <p:spPr>
          <a:xfrm>
            <a:off x="6610901" y="6171410"/>
            <a:ext cx="37185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Figure 2: Project KNN Graph</a:t>
            </a:r>
          </a:p>
        </p:txBody>
      </p:sp>
    </p:spTree>
    <p:extLst>
      <p:ext uri="{BB962C8B-B14F-4D97-AF65-F5344CB8AC3E}">
        <p14:creationId xmlns:p14="http://schemas.microsoft.com/office/powerpoint/2010/main" val="55951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95B9-C7FE-5077-0D28-25DCA5970CFF}"/>
              </a:ext>
            </a:extLst>
          </p:cNvPr>
          <p:cNvSpPr>
            <a:spLocks noGrp="1"/>
          </p:cNvSpPr>
          <p:nvPr>
            <p:ph type="title"/>
          </p:nvPr>
        </p:nvSpPr>
        <p:spPr/>
        <p:txBody>
          <a:bodyPr/>
          <a:lstStyle/>
          <a:p>
            <a:r>
              <a:rPr lang="en-IN"/>
              <a:t>Model Training</a:t>
            </a:r>
          </a:p>
        </p:txBody>
      </p:sp>
      <p:pic>
        <p:nvPicPr>
          <p:cNvPr id="4" name="Picture 3" descr="A red and green chart&#10;&#10;Description automatically generated">
            <a:extLst>
              <a:ext uri="{FF2B5EF4-FFF2-40B4-BE49-F238E27FC236}">
                <a16:creationId xmlns:a16="http://schemas.microsoft.com/office/drawing/2014/main" id="{A571A33F-A4E1-76BA-4E9F-7D1E68600477}"/>
              </a:ext>
            </a:extLst>
          </p:cNvPr>
          <p:cNvPicPr>
            <a:picLocks noChangeAspect="1"/>
          </p:cNvPicPr>
          <p:nvPr/>
        </p:nvPicPr>
        <p:blipFill>
          <a:blip r:embed="rId2"/>
          <a:srcRect r="879" b="155"/>
          <a:stretch/>
        </p:blipFill>
        <p:spPr>
          <a:xfrm>
            <a:off x="738867" y="2388514"/>
            <a:ext cx="5355510" cy="3922157"/>
          </a:xfrm>
          <a:prstGeom prst="rect">
            <a:avLst/>
          </a:prstGeom>
        </p:spPr>
      </p:pic>
      <p:pic>
        <p:nvPicPr>
          <p:cNvPr id="5" name="Picture 4">
            <a:extLst>
              <a:ext uri="{FF2B5EF4-FFF2-40B4-BE49-F238E27FC236}">
                <a16:creationId xmlns:a16="http://schemas.microsoft.com/office/drawing/2014/main" id="{656E3556-10FE-B10E-2F2B-072FA25371BD}"/>
              </a:ext>
            </a:extLst>
          </p:cNvPr>
          <p:cNvPicPr>
            <a:picLocks noChangeAspect="1"/>
          </p:cNvPicPr>
          <p:nvPr/>
        </p:nvPicPr>
        <p:blipFill>
          <a:blip r:embed="rId3"/>
          <a:srcRect r="484" b="232"/>
          <a:stretch/>
        </p:blipFill>
        <p:spPr>
          <a:xfrm>
            <a:off x="6531053" y="2388513"/>
            <a:ext cx="5376851" cy="3919113"/>
          </a:xfrm>
          <a:prstGeom prst="rect">
            <a:avLst/>
          </a:prstGeom>
        </p:spPr>
      </p:pic>
      <p:sp>
        <p:nvSpPr>
          <p:cNvPr id="6" name="TextBox 5">
            <a:extLst>
              <a:ext uri="{FF2B5EF4-FFF2-40B4-BE49-F238E27FC236}">
                <a16:creationId xmlns:a16="http://schemas.microsoft.com/office/drawing/2014/main" id="{22BD0DAF-1F3F-5010-04FD-109F9BB2E295}"/>
              </a:ext>
            </a:extLst>
          </p:cNvPr>
          <p:cNvSpPr txBox="1"/>
          <p:nvPr/>
        </p:nvSpPr>
        <p:spPr>
          <a:xfrm>
            <a:off x="743712" y="2021553"/>
            <a:ext cx="5354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Ground Truth</a:t>
            </a:r>
          </a:p>
        </p:txBody>
      </p:sp>
      <p:sp>
        <p:nvSpPr>
          <p:cNvPr id="7" name="TextBox 6">
            <a:extLst>
              <a:ext uri="{FF2B5EF4-FFF2-40B4-BE49-F238E27FC236}">
                <a16:creationId xmlns:a16="http://schemas.microsoft.com/office/drawing/2014/main" id="{F88018C9-932E-A283-E59F-2BAE519B6E50}"/>
              </a:ext>
            </a:extLst>
          </p:cNvPr>
          <p:cNvSpPr txBox="1"/>
          <p:nvPr/>
        </p:nvSpPr>
        <p:spPr>
          <a:xfrm>
            <a:off x="6528816" y="2052033"/>
            <a:ext cx="5379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Matrix</a:t>
            </a:r>
          </a:p>
        </p:txBody>
      </p:sp>
    </p:spTree>
    <p:extLst>
      <p:ext uri="{BB962C8B-B14F-4D97-AF65-F5344CB8AC3E}">
        <p14:creationId xmlns:p14="http://schemas.microsoft.com/office/powerpoint/2010/main" val="289747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95B9-C7FE-5077-0D28-25DCA5970CFF}"/>
              </a:ext>
            </a:extLst>
          </p:cNvPr>
          <p:cNvSpPr>
            <a:spLocks noGrp="1"/>
          </p:cNvSpPr>
          <p:nvPr>
            <p:ph type="title"/>
          </p:nvPr>
        </p:nvSpPr>
        <p:spPr/>
        <p:txBody>
          <a:bodyPr/>
          <a:lstStyle/>
          <a:p>
            <a:r>
              <a:rPr lang="en-IN"/>
              <a:t>Result</a:t>
            </a:r>
          </a:p>
        </p:txBody>
      </p:sp>
      <p:pic>
        <p:nvPicPr>
          <p:cNvPr id="4" name="Picture 3" descr="A red and green chart&#10;&#10;Description automatically generated">
            <a:extLst>
              <a:ext uri="{FF2B5EF4-FFF2-40B4-BE49-F238E27FC236}">
                <a16:creationId xmlns:a16="http://schemas.microsoft.com/office/drawing/2014/main" id="{A571A33F-A4E1-76BA-4E9F-7D1E68600477}"/>
              </a:ext>
            </a:extLst>
          </p:cNvPr>
          <p:cNvPicPr>
            <a:picLocks noChangeAspect="1"/>
          </p:cNvPicPr>
          <p:nvPr/>
        </p:nvPicPr>
        <p:blipFill>
          <a:blip r:embed="rId2"/>
          <a:srcRect r="879" b="155"/>
          <a:stretch/>
        </p:blipFill>
        <p:spPr>
          <a:xfrm>
            <a:off x="738867" y="2388514"/>
            <a:ext cx="5355510" cy="3922157"/>
          </a:xfrm>
          <a:prstGeom prst="rect">
            <a:avLst/>
          </a:prstGeom>
        </p:spPr>
      </p:pic>
      <p:sp>
        <p:nvSpPr>
          <p:cNvPr id="6" name="TextBox 5">
            <a:extLst>
              <a:ext uri="{FF2B5EF4-FFF2-40B4-BE49-F238E27FC236}">
                <a16:creationId xmlns:a16="http://schemas.microsoft.com/office/drawing/2014/main" id="{22BD0DAF-1F3F-5010-04FD-109F9BB2E295}"/>
              </a:ext>
            </a:extLst>
          </p:cNvPr>
          <p:cNvSpPr txBox="1"/>
          <p:nvPr/>
        </p:nvSpPr>
        <p:spPr>
          <a:xfrm>
            <a:off x="743712" y="2021553"/>
            <a:ext cx="5354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Ground Truth</a:t>
            </a:r>
          </a:p>
        </p:txBody>
      </p:sp>
      <p:sp>
        <p:nvSpPr>
          <p:cNvPr id="7" name="TextBox 6">
            <a:extLst>
              <a:ext uri="{FF2B5EF4-FFF2-40B4-BE49-F238E27FC236}">
                <a16:creationId xmlns:a16="http://schemas.microsoft.com/office/drawing/2014/main" id="{F88018C9-932E-A283-E59F-2BAE519B6E50}"/>
              </a:ext>
            </a:extLst>
          </p:cNvPr>
          <p:cNvSpPr txBox="1"/>
          <p:nvPr/>
        </p:nvSpPr>
        <p:spPr>
          <a:xfrm>
            <a:off x="6528816" y="2052033"/>
            <a:ext cx="5379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Matrix</a:t>
            </a:r>
          </a:p>
        </p:txBody>
      </p:sp>
      <p:pic>
        <p:nvPicPr>
          <p:cNvPr id="3" name="Picture 2" descr="A red and green chart&#10;&#10;Description automatically generated">
            <a:extLst>
              <a:ext uri="{FF2B5EF4-FFF2-40B4-BE49-F238E27FC236}">
                <a16:creationId xmlns:a16="http://schemas.microsoft.com/office/drawing/2014/main" id="{716586E6-2C9D-19D6-6F21-DE94A70811CA}"/>
              </a:ext>
            </a:extLst>
          </p:cNvPr>
          <p:cNvPicPr>
            <a:picLocks noChangeAspect="1"/>
          </p:cNvPicPr>
          <p:nvPr/>
        </p:nvPicPr>
        <p:blipFill>
          <a:blip r:embed="rId3"/>
          <a:stretch>
            <a:fillRect/>
          </a:stretch>
        </p:blipFill>
        <p:spPr>
          <a:xfrm>
            <a:off x="6529741" y="2388658"/>
            <a:ext cx="5510742" cy="3915128"/>
          </a:xfrm>
          <a:prstGeom prst="rect">
            <a:avLst/>
          </a:prstGeom>
        </p:spPr>
      </p:pic>
    </p:spTree>
    <p:extLst>
      <p:ext uri="{BB962C8B-B14F-4D97-AF65-F5344CB8AC3E}">
        <p14:creationId xmlns:p14="http://schemas.microsoft.com/office/powerpoint/2010/main" val="194880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3F98-E4CD-22EE-BDED-9CF49EFD1583}"/>
              </a:ext>
            </a:extLst>
          </p:cNvPr>
          <p:cNvSpPr>
            <a:spLocks noGrp="1"/>
          </p:cNvSpPr>
          <p:nvPr>
            <p:ph type="title"/>
          </p:nvPr>
        </p:nvSpPr>
        <p:spPr/>
        <p:txBody>
          <a:bodyPr/>
          <a:lstStyle/>
          <a:p>
            <a:r>
              <a:rPr lang="en-US"/>
              <a:t>Analysis</a:t>
            </a:r>
          </a:p>
        </p:txBody>
      </p:sp>
      <p:graphicFrame>
        <p:nvGraphicFramePr>
          <p:cNvPr id="4" name="Content Placeholder 3">
            <a:extLst>
              <a:ext uri="{FF2B5EF4-FFF2-40B4-BE49-F238E27FC236}">
                <a16:creationId xmlns:a16="http://schemas.microsoft.com/office/drawing/2014/main" id="{913129FD-4F3F-E604-7F9D-3EBFE92B7F3D}"/>
              </a:ext>
            </a:extLst>
          </p:cNvPr>
          <p:cNvGraphicFramePr>
            <a:graphicFrameLocks noGrp="1"/>
          </p:cNvGraphicFramePr>
          <p:nvPr>
            <p:ph idx="1"/>
            <p:extLst>
              <p:ext uri="{D42A27DB-BD31-4B8C-83A1-F6EECF244321}">
                <p14:modId xmlns:p14="http://schemas.microsoft.com/office/powerpoint/2010/main" val="2172786983"/>
              </p:ext>
            </p:extLst>
          </p:nvPr>
        </p:nvGraphicFramePr>
        <p:xfrm>
          <a:off x="1023938" y="2077156"/>
          <a:ext cx="9720261" cy="26619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526707018"/>
                    </a:ext>
                  </a:extLst>
                </a:gridCol>
                <a:gridCol w="3240087">
                  <a:extLst>
                    <a:ext uri="{9D8B030D-6E8A-4147-A177-3AD203B41FA5}">
                      <a16:colId xmlns:a16="http://schemas.microsoft.com/office/drawing/2014/main" val="3218568113"/>
                    </a:ext>
                  </a:extLst>
                </a:gridCol>
                <a:gridCol w="3240087">
                  <a:extLst>
                    <a:ext uri="{9D8B030D-6E8A-4147-A177-3AD203B41FA5}">
                      <a16:colId xmlns:a16="http://schemas.microsoft.com/office/drawing/2014/main" val="3762765186"/>
                    </a:ext>
                  </a:extLst>
                </a:gridCol>
              </a:tblGrid>
              <a:tr h="370840">
                <a:tc>
                  <a:txBody>
                    <a:bodyPr/>
                    <a:lstStyle/>
                    <a:p>
                      <a:r>
                        <a:rPr lang="en-US"/>
                        <a:t>Model</a:t>
                      </a:r>
                    </a:p>
                  </a:txBody>
                  <a:tcPr/>
                </a:tc>
                <a:tc>
                  <a:txBody>
                    <a:bodyPr/>
                    <a:lstStyle/>
                    <a:p>
                      <a:r>
                        <a:rPr lang="en-US"/>
                        <a:t>RMSE</a:t>
                      </a:r>
                    </a:p>
                  </a:txBody>
                  <a:tcPr/>
                </a:tc>
                <a:tc>
                  <a:txBody>
                    <a:bodyPr/>
                    <a:lstStyle/>
                    <a:p>
                      <a:r>
                        <a:rPr lang="en-US"/>
                        <a:t>Runtime</a:t>
                      </a:r>
                    </a:p>
                  </a:txBody>
                  <a:tcPr/>
                </a:tc>
                <a:extLst>
                  <a:ext uri="{0D108BD9-81ED-4DB2-BD59-A6C34878D82A}">
                    <a16:rowId xmlns:a16="http://schemas.microsoft.com/office/drawing/2014/main" val="2616698317"/>
                  </a:ext>
                </a:extLst>
              </a:tr>
              <a:tr h="370840">
                <a:tc>
                  <a:txBody>
                    <a:bodyPr/>
                    <a:lstStyle/>
                    <a:p>
                      <a:pPr lvl="0">
                        <a:buNone/>
                      </a:pPr>
                      <a:r>
                        <a:rPr lang="en-US" sz="1800" b="0" i="0" u="none" strike="noStrike" noProof="0">
                          <a:latin typeface="Tw Cen MT"/>
                        </a:rPr>
                        <a:t>Memory based Collaborative Filtering (Item based)</a:t>
                      </a:r>
                      <a:endParaRPr lang="en-US"/>
                    </a:p>
                  </a:txBody>
                  <a:tcPr/>
                </a:tc>
                <a:tc>
                  <a:txBody>
                    <a:bodyPr/>
                    <a:lstStyle/>
                    <a:p>
                      <a:pPr lvl="0">
                        <a:buNone/>
                      </a:pPr>
                      <a:r>
                        <a:rPr lang="en-US" sz="1800" b="0" i="0" u="none" strike="noStrike" noProof="0">
                          <a:latin typeface="Tw Cen MT"/>
                        </a:rPr>
                        <a:t>0.18985931087867747</a:t>
                      </a:r>
                      <a:endParaRPr lang="en-US"/>
                    </a:p>
                  </a:txBody>
                  <a:tcPr/>
                </a:tc>
                <a:tc>
                  <a:txBody>
                    <a:bodyPr/>
                    <a:lstStyle/>
                    <a:p>
                      <a:pPr lvl="0">
                        <a:buNone/>
                      </a:pPr>
                      <a:r>
                        <a:rPr lang="en-US" sz="1800" b="0" i="0" u="none" strike="noStrike" noProof="0">
                          <a:latin typeface="Tw Cen MT"/>
                        </a:rPr>
                        <a:t>8.699s </a:t>
                      </a:r>
                      <a:endParaRPr lang="en-US"/>
                    </a:p>
                  </a:txBody>
                  <a:tcPr/>
                </a:tc>
                <a:extLst>
                  <a:ext uri="{0D108BD9-81ED-4DB2-BD59-A6C34878D82A}">
                    <a16:rowId xmlns:a16="http://schemas.microsoft.com/office/drawing/2014/main" val="249823665"/>
                  </a:ext>
                </a:extLst>
              </a:tr>
              <a:tr h="370840">
                <a:tc>
                  <a:txBody>
                    <a:bodyPr/>
                    <a:lstStyle/>
                    <a:p>
                      <a:pPr lvl="0">
                        <a:buNone/>
                      </a:pPr>
                      <a:r>
                        <a:rPr lang="en-US" sz="1800" b="0" i="0" u="none" strike="noStrike" noProof="0">
                          <a:latin typeface="Tw Cen MT"/>
                        </a:rPr>
                        <a:t>Low-Rank Matrix Collaborative Filtering</a:t>
                      </a:r>
                      <a:endParaRPr lang="en-US"/>
                    </a:p>
                  </a:txBody>
                  <a:tcPr/>
                </a:tc>
                <a:tc>
                  <a:txBody>
                    <a:bodyPr/>
                    <a:lstStyle/>
                    <a:p>
                      <a:pPr lvl="0">
                        <a:buNone/>
                      </a:pPr>
                      <a:r>
                        <a:rPr lang="en-US" sz="1800" b="0" i="0" u="none" strike="noStrike" noProof="0">
                          <a:latin typeface="Tw Cen MT"/>
                        </a:rPr>
                        <a:t>0.08638970308679021</a:t>
                      </a:r>
                      <a:endParaRPr lang="en-US"/>
                    </a:p>
                  </a:txBody>
                  <a:tcPr/>
                </a:tc>
                <a:tc>
                  <a:txBody>
                    <a:bodyPr/>
                    <a:lstStyle/>
                    <a:p>
                      <a:pPr lvl="0">
                        <a:buNone/>
                      </a:pPr>
                      <a:r>
                        <a:rPr lang="en-US" sz="1800" b="0" i="0" u="none" strike="noStrike" noProof="0">
                          <a:latin typeface="Tw Cen MT"/>
                        </a:rPr>
                        <a:t>21.549s</a:t>
                      </a:r>
                      <a:endParaRPr lang="en-US"/>
                    </a:p>
                  </a:txBody>
                  <a:tcPr/>
                </a:tc>
                <a:extLst>
                  <a:ext uri="{0D108BD9-81ED-4DB2-BD59-A6C34878D82A}">
                    <a16:rowId xmlns:a16="http://schemas.microsoft.com/office/drawing/2014/main" val="2634303644"/>
                  </a:ext>
                </a:extLst>
              </a:tr>
              <a:tr h="370840">
                <a:tc>
                  <a:txBody>
                    <a:bodyPr/>
                    <a:lstStyle/>
                    <a:p>
                      <a:pPr lvl="0">
                        <a:buNone/>
                      </a:pPr>
                      <a:r>
                        <a:rPr lang="en-US" sz="1800" b="0" i="0" u="none" strike="noStrike" noProof="0">
                          <a:latin typeface="Tw Cen MT"/>
                        </a:rPr>
                        <a:t>PageRank (Topic Specific + Weighted)</a:t>
                      </a:r>
                      <a:endParaRPr lang="en-US"/>
                    </a:p>
                  </a:txBody>
                  <a:tcPr/>
                </a:tc>
                <a:tc>
                  <a:txBody>
                    <a:bodyPr/>
                    <a:lstStyle/>
                    <a:p>
                      <a:pPr lvl="0">
                        <a:buNone/>
                      </a:pPr>
                      <a:r>
                        <a:rPr lang="en-US" sz="1800" b="0" i="0" u="none" strike="noStrike" noProof="0">
                          <a:latin typeface="Tw Cen MT"/>
                        </a:rPr>
                        <a:t>0.1443565967370671</a:t>
                      </a:r>
                      <a:endParaRPr lang="en-US"/>
                    </a:p>
                  </a:txBody>
                  <a:tcPr/>
                </a:tc>
                <a:tc>
                  <a:txBody>
                    <a:bodyPr/>
                    <a:lstStyle/>
                    <a:p>
                      <a:pPr lvl="0">
                        <a:buNone/>
                      </a:pPr>
                      <a:r>
                        <a:rPr lang="en-US" sz="1800" b="0" i="0" u="none" strike="noStrike" noProof="0">
                          <a:latin typeface="Tw Cen MT"/>
                        </a:rPr>
                        <a:t>29min 31s</a:t>
                      </a:r>
                      <a:endParaRPr lang="en-US"/>
                    </a:p>
                  </a:txBody>
                  <a:tcPr/>
                </a:tc>
                <a:extLst>
                  <a:ext uri="{0D108BD9-81ED-4DB2-BD59-A6C34878D82A}">
                    <a16:rowId xmlns:a16="http://schemas.microsoft.com/office/drawing/2014/main" val="1205858555"/>
                  </a:ext>
                </a:extLst>
              </a:tr>
              <a:tr h="370840">
                <a:tc>
                  <a:txBody>
                    <a:bodyPr/>
                    <a:lstStyle/>
                    <a:p>
                      <a:pPr lvl="0">
                        <a:buNone/>
                      </a:pPr>
                      <a:r>
                        <a:rPr lang="en-US" sz="1800" b="0" i="0" u="none" strike="noStrike" noProof="0">
                          <a:latin typeface="Tw Cen MT"/>
                        </a:rPr>
                        <a:t>Graph based Content Filtering</a:t>
                      </a:r>
                      <a:endParaRPr lang="en-US"/>
                    </a:p>
                  </a:txBody>
                  <a:tcPr/>
                </a:tc>
                <a:tc>
                  <a:txBody>
                    <a:bodyPr/>
                    <a:lstStyle/>
                    <a:p>
                      <a:pPr lvl="0">
                        <a:buNone/>
                      </a:pPr>
                      <a:r>
                        <a:rPr lang="en-US" sz="1800" b="0" i="0" u="none" strike="noStrike" noProof="0">
                          <a:latin typeface="Tw Cen MT"/>
                        </a:rPr>
                        <a:t>0.1661170458956928</a:t>
                      </a:r>
                      <a:endParaRPr lang="en-US"/>
                    </a:p>
                  </a:txBody>
                  <a:tcPr/>
                </a:tc>
                <a:tc>
                  <a:txBody>
                    <a:bodyPr/>
                    <a:lstStyle/>
                    <a:p>
                      <a:pPr lvl="0">
                        <a:buNone/>
                      </a:pPr>
                      <a:r>
                        <a:rPr lang="en-US" sz="1800" b="0" i="0" u="none" strike="noStrike" noProof="0">
                          <a:latin typeface="Tw Cen MT"/>
                        </a:rPr>
                        <a:t>16.360s</a:t>
                      </a:r>
                      <a:endParaRPr lang="en-US"/>
                    </a:p>
                  </a:txBody>
                  <a:tcPr/>
                </a:tc>
                <a:extLst>
                  <a:ext uri="{0D108BD9-81ED-4DB2-BD59-A6C34878D82A}">
                    <a16:rowId xmlns:a16="http://schemas.microsoft.com/office/drawing/2014/main" val="3692545408"/>
                  </a:ext>
                </a:extLst>
              </a:tr>
            </a:tbl>
          </a:graphicData>
        </a:graphic>
      </p:graphicFrame>
    </p:spTree>
    <p:extLst>
      <p:ext uri="{BB962C8B-B14F-4D97-AF65-F5344CB8AC3E}">
        <p14:creationId xmlns:p14="http://schemas.microsoft.com/office/powerpoint/2010/main" val="345682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226D-EF51-8550-7C09-FE1107E399B8}"/>
              </a:ext>
            </a:extLst>
          </p:cNvPr>
          <p:cNvSpPr>
            <a:spLocks noGrp="1"/>
          </p:cNvSpPr>
          <p:nvPr>
            <p:ph type="title"/>
          </p:nvPr>
        </p:nvSpPr>
        <p:spPr/>
        <p:txBody>
          <a:bodyPr/>
          <a:lstStyle/>
          <a:p>
            <a:r>
              <a:rPr lang="en-IN" err="1"/>
              <a:t>ImproveMents</a:t>
            </a:r>
            <a:r>
              <a:rPr lang="en-IN"/>
              <a:t> and Future Scope</a:t>
            </a:r>
          </a:p>
        </p:txBody>
      </p:sp>
      <p:sp>
        <p:nvSpPr>
          <p:cNvPr id="3" name="Content Placeholder 2">
            <a:extLst>
              <a:ext uri="{FF2B5EF4-FFF2-40B4-BE49-F238E27FC236}">
                <a16:creationId xmlns:a16="http://schemas.microsoft.com/office/drawing/2014/main" id="{A3F1BD19-B204-C127-1AAA-50AB4F031FBB}"/>
              </a:ext>
            </a:extLst>
          </p:cNvPr>
          <p:cNvSpPr>
            <a:spLocks noGrp="1"/>
          </p:cNvSpPr>
          <p:nvPr>
            <p:ph idx="1"/>
          </p:nvPr>
        </p:nvSpPr>
        <p:spPr/>
        <p:txBody>
          <a:bodyPr vert="horz" lIns="91440" tIns="45720" rIns="91440" bIns="45720" rtlCol="0" anchor="t">
            <a:normAutofit/>
          </a:bodyPr>
          <a:lstStyle/>
          <a:p>
            <a:r>
              <a:rPr lang="en-IN"/>
              <a:t>Model can be extended for other languages and ecosystems</a:t>
            </a:r>
          </a:p>
          <a:p>
            <a:r>
              <a:rPr lang="en-IN"/>
              <a:t>Conflict Resolution</a:t>
            </a:r>
          </a:p>
          <a:p>
            <a:r>
              <a:rPr lang="en-IN"/>
              <a:t>Automated Dependency Management</a:t>
            </a:r>
          </a:p>
          <a:p>
            <a:endParaRPr lang="en-IN" dirty="0"/>
          </a:p>
        </p:txBody>
      </p:sp>
    </p:spTree>
    <p:extLst>
      <p:ext uri="{BB962C8B-B14F-4D97-AF65-F5344CB8AC3E}">
        <p14:creationId xmlns:p14="http://schemas.microsoft.com/office/powerpoint/2010/main" val="413363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E632-5F11-96B2-46C5-5EA930AE94E2}"/>
              </a:ext>
            </a:extLst>
          </p:cNvPr>
          <p:cNvSpPr>
            <a:spLocks noGrp="1"/>
          </p:cNvSpPr>
          <p:nvPr>
            <p:ph type="title"/>
          </p:nvPr>
        </p:nvSpPr>
        <p:spPr/>
        <p:txBody>
          <a:bodyPr/>
          <a:lstStyle/>
          <a:p>
            <a:r>
              <a:rPr lang="en-IN" dirty="0"/>
              <a:t>Project Steps</a:t>
            </a:r>
          </a:p>
        </p:txBody>
      </p:sp>
      <p:sp>
        <p:nvSpPr>
          <p:cNvPr id="3" name="Content Placeholder 2">
            <a:extLst>
              <a:ext uri="{FF2B5EF4-FFF2-40B4-BE49-F238E27FC236}">
                <a16:creationId xmlns:a16="http://schemas.microsoft.com/office/drawing/2014/main" id="{EE38B6FC-6CDA-61C6-A575-2DFD024B92B4}"/>
              </a:ext>
            </a:extLst>
          </p:cNvPr>
          <p:cNvSpPr>
            <a:spLocks noGrp="1"/>
          </p:cNvSpPr>
          <p:nvPr>
            <p:ph idx="1"/>
          </p:nvPr>
        </p:nvSpPr>
        <p:spPr/>
        <p:txBody>
          <a:bodyPr>
            <a:normAutofit/>
          </a:bodyPr>
          <a:lstStyle/>
          <a:p>
            <a:pPr marL="457200" indent="-457200">
              <a:buFont typeface="+mj-lt"/>
              <a:buAutoNum type="arabicPeriod"/>
            </a:pPr>
            <a:r>
              <a:rPr lang="en-IN" dirty="0"/>
              <a:t>Data modelling</a:t>
            </a:r>
          </a:p>
          <a:p>
            <a:pPr marL="457200" indent="-457200">
              <a:buFont typeface="+mj-lt"/>
              <a:buAutoNum type="arabicPeriod"/>
            </a:pPr>
            <a:r>
              <a:rPr lang="en-IN" dirty="0"/>
              <a:t>Data Pipeline creation for projects and packages</a:t>
            </a:r>
          </a:p>
          <a:p>
            <a:pPr marL="457200" indent="-457200">
              <a:buFont typeface="+mj-lt"/>
              <a:buAutoNum type="arabicPeriod"/>
            </a:pPr>
            <a:r>
              <a:rPr lang="en-IN" dirty="0"/>
              <a:t>Sample dataset creation for model training</a:t>
            </a:r>
          </a:p>
          <a:p>
            <a:pPr marL="457200" indent="-457200">
              <a:buFont typeface="+mj-lt"/>
              <a:buAutoNum type="arabicPeriod"/>
            </a:pPr>
            <a:r>
              <a:rPr lang="en-IN" dirty="0"/>
              <a:t>Implement the following models :</a:t>
            </a:r>
          </a:p>
          <a:p>
            <a:pPr marL="630936" lvl="1" indent="-457200">
              <a:buFont typeface="+mj-lt"/>
              <a:buAutoNum type="arabicPeriod"/>
            </a:pPr>
            <a:r>
              <a:rPr lang="en-IN" dirty="0"/>
              <a:t>Memory-Based Collaborative Filtering (Items-based)</a:t>
            </a:r>
          </a:p>
          <a:p>
            <a:pPr marL="630936" lvl="1" indent="-457200">
              <a:buFont typeface="+mj-lt"/>
              <a:buAutoNum type="arabicPeriod"/>
            </a:pPr>
            <a:r>
              <a:rPr lang="en-IN" dirty="0"/>
              <a:t>Low-Rank Matrix Collaborative Filtering</a:t>
            </a:r>
          </a:p>
          <a:p>
            <a:pPr marL="630936" lvl="1" indent="-457200">
              <a:buFont typeface="+mj-lt"/>
              <a:buAutoNum type="arabicPeriod"/>
            </a:pPr>
            <a:r>
              <a:rPr lang="en-IN" dirty="0"/>
              <a:t>PageRank</a:t>
            </a:r>
          </a:p>
          <a:p>
            <a:pPr marL="630936" lvl="1" indent="-457200">
              <a:buFont typeface="+mj-lt"/>
              <a:buAutoNum type="arabicPeriod"/>
            </a:pPr>
            <a:r>
              <a:rPr lang="en-IN" dirty="0"/>
              <a:t>Graph-Based Content Filtering</a:t>
            </a:r>
          </a:p>
          <a:p>
            <a:pPr marL="457200" indent="-457200">
              <a:buFont typeface="+mj-lt"/>
              <a:buAutoNum type="arabicPeriod"/>
            </a:pPr>
            <a:r>
              <a:rPr lang="en-IN" dirty="0"/>
              <a:t>Result Analysis</a:t>
            </a:r>
          </a:p>
          <a:p>
            <a:pPr marL="630936" lvl="1" indent="-457200">
              <a:buFont typeface="+mj-lt"/>
              <a:buAutoNum type="arabicPeriod"/>
            </a:pPr>
            <a:endParaRPr lang="en-IN" dirty="0"/>
          </a:p>
        </p:txBody>
      </p:sp>
    </p:spTree>
    <p:extLst>
      <p:ext uri="{BB962C8B-B14F-4D97-AF65-F5344CB8AC3E}">
        <p14:creationId xmlns:p14="http://schemas.microsoft.com/office/powerpoint/2010/main" val="307195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F981-6A33-CDD0-F047-B43DE1C4CBEC}"/>
              </a:ext>
            </a:extLst>
          </p:cNvPr>
          <p:cNvSpPr>
            <a:spLocks noGrp="1"/>
          </p:cNvSpPr>
          <p:nvPr>
            <p:ph type="title"/>
          </p:nvPr>
        </p:nvSpPr>
        <p:spPr/>
        <p:txBody>
          <a:bodyPr/>
          <a:lstStyle/>
          <a:p>
            <a:r>
              <a:rPr lang="en-US" dirty="0"/>
              <a:t>Data Model Assumptions</a:t>
            </a:r>
          </a:p>
        </p:txBody>
      </p:sp>
      <p:sp>
        <p:nvSpPr>
          <p:cNvPr id="3" name="Content Placeholder 2">
            <a:extLst>
              <a:ext uri="{FF2B5EF4-FFF2-40B4-BE49-F238E27FC236}">
                <a16:creationId xmlns:a16="http://schemas.microsoft.com/office/drawing/2014/main" id="{C81D626E-A72A-1196-B6BA-BC8F7EB76A11}"/>
              </a:ext>
            </a:extLst>
          </p:cNvPr>
          <p:cNvSpPr>
            <a:spLocks noGrp="1"/>
          </p:cNvSpPr>
          <p:nvPr>
            <p:ph idx="1"/>
          </p:nvPr>
        </p:nvSpPr>
        <p:spPr/>
        <p:txBody>
          <a:bodyPr vert="horz" lIns="91440" tIns="45720" rIns="91440" bIns="45720" rtlCol="0" anchor="t">
            <a:normAutofit/>
          </a:bodyPr>
          <a:lstStyle/>
          <a:p>
            <a:r>
              <a:rPr lang="en-US" dirty="0"/>
              <a:t>To reduce our project scope we only consider -  </a:t>
            </a:r>
          </a:p>
          <a:p>
            <a:r>
              <a:rPr lang="en-US" dirty="0"/>
              <a:t>The package names when linking dependencies not versions</a:t>
            </a:r>
          </a:p>
          <a:p>
            <a:r>
              <a:rPr lang="en-US" dirty="0"/>
              <a:t>JavaScript based projects using NPM for package management</a:t>
            </a:r>
          </a:p>
          <a:p>
            <a:pPr marL="0" indent="0">
              <a:buNone/>
            </a:pPr>
            <a:endParaRPr lang="en-US" dirty="0"/>
          </a:p>
          <a:p>
            <a:endParaRPr lang="en-US" dirty="0"/>
          </a:p>
        </p:txBody>
      </p:sp>
    </p:spTree>
    <p:extLst>
      <p:ext uri="{BB962C8B-B14F-4D97-AF65-F5344CB8AC3E}">
        <p14:creationId xmlns:p14="http://schemas.microsoft.com/office/powerpoint/2010/main" val="215768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A7C1-7648-BC8D-DBE7-3BF5930B5353}"/>
              </a:ext>
            </a:extLst>
          </p:cNvPr>
          <p:cNvSpPr>
            <a:spLocks noGrp="1"/>
          </p:cNvSpPr>
          <p:nvPr>
            <p:ph type="title"/>
          </p:nvPr>
        </p:nvSpPr>
        <p:spPr/>
        <p:txBody>
          <a:bodyPr/>
          <a:lstStyle/>
          <a:p>
            <a:r>
              <a:rPr lang="en-IN"/>
              <a:t>Dataset Creation</a:t>
            </a:r>
          </a:p>
        </p:txBody>
      </p:sp>
      <p:sp>
        <p:nvSpPr>
          <p:cNvPr id="3" name="Content Placeholder 2">
            <a:extLst>
              <a:ext uri="{FF2B5EF4-FFF2-40B4-BE49-F238E27FC236}">
                <a16:creationId xmlns:a16="http://schemas.microsoft.com/office/drawing/2014/main" id="{E7504560-BF5D-C907-D204-9A770F2953F4}"/>
              </a:ext>
            </a:extLst>
          </p:cNvPr>
          <p:cNvSpPr>
            <a:spLocks noGrp="1"/>
          </p:cNvSpPr>
          <p:nvPr>
            <p:ph idx="1"/>
          </p:nvPr>
        </p:nvSpPr>
        <p:spPr/>
        <p:txBody>
          <a:bodyPr>
            <a:normAutofit/>
          </a:bodyPr>
          <a:lstStyle/>
          <a:p>
            <a:pPr marL="0" indent="0">
              <a:buNone/>
            </a:pPr>
            <a:r>
              <a:rPr lang="en-IN" sz="2000" dirty="0"/>
              <a:t>Projects (Content)</a:t>
            </a:r>
          </a:p>
          <a:p>
            <a:pPr marL="285750" indent="-285750">
              <a:buFont typeface="Arial"/>
              <a:buChar char="•"/>
            </a:pPr>
            <a:r>
              <a:rPr lang="en-US" sz="2000" dirty="0"/>
              <a:t>Used </a:t>
            </a:r>
            <a:r>
              <a:rPr lang="en-US" sz="2000" dirty="0" err="1"/>
              <a:t>Githubs</a:t>
            </a:r>
            <a:r>
              <a:rPr lang="en-US" sz="2000" dirty="0"/>
              <a:t> REST API to get data on user projects</a:t>
            </a:r>
          </a:p>
          <a:p>
            <a:pPr marL="285750" indent="-285750">
              <a:buFont typeface="Arial"/>
              <a:buChar char="•"/>
            </a:pPr>
            <a:r>
              <a:rPr lang="en-US" sz="2000" dirty="0"/>
              <a:t>In particular used the </a:t>
            </a:r>
            <a:r>
              <a:rPr lang="en-US" sz="2000" dirty="0" err="1"/>
              <a:t>Github</a:t>
            </a:r>
            <a:r>
              <a:rPr lang="en-US" sz="2000" dirty="0"/>
              <a:t> Search API with the following parameters</a:t>
            </a:r>
          </a:p>
          <a:p>
            <a:pPr marL="742950" lvl="1" indent="-285750">
              <a:buFont typeface="Arial"/>
              <a:buChar char="•"/>
            </a:pPr>
            <a:r>
              <a:rPr lang="en-US" sz="2000" dirty="0"/>
              <a:t>Primary language : JS</a:t>
            </a:r>
          </a:p>
          <a:p>
            <a:pPr marL="742950" lvl="1" indent="-285750">
              <a:buFont typeface="Arial"/>
              <a:buChar char="•"/>
            </a:pPr>
            <a:r>
              <a:rPr lang="en-US" sz="2000" dirty="0"/>
              <a:t>Topic/Tag: CMS, Payroll, etc.</a:t>
            </a:r>
          </a:p>
          <a:p>
            <a:pPr marL="742950" lvl="1" indent="-285750">
              <a:buFont typeface="Arial"/>
              <a:buChar char="•"/>
            </a:pPr>
            <a:r>
              <a:rPr lang="en-US" sz="2000" dirty="0"/>
              <a:t>Sort by star count and defined minimum star count threshold</a:t>
            </a:r>
          </a:p>
          <a:p>
            <a:pPr marL="285750" indent="-285750">
              <a:buFont typeface="Arial"/>
              <a:buChar char="•"/>
            </a:pPr>
            <a:endParaRPr lang="en-US" sz="2000" dirty="0"/>
          </a:p>
          <a:p>
            <a:pPr marL="285750" indent="-285750">
              <a:buFont typeface="Arial"/>
              <a:buChar char="•"/>
            </a:pPr>
            <a:endParaRPr lang="en-US" sz="1800" dirty="0"/>
          </a:p>
          <a:p>
            <a:pPr marL="0" indent="0">
              <a:buNone/>
            </a:pPr>
            <a:endParaRPr lang="en-IN" sz="1800" dirty="0"/>
          </a:p>
          <a:p>
            <a:endParaRPr lang="en-IN" sz="1800" dirty="0"/>
          </a:p>
        </p:txBody>
      </p:sp>
      <p:pic>
        <p:nvPicPr>
          <p:cNvPr id="5" name="Picture 4">
            <a:extLst>
              <a:ext uri="{FF2B5EF4-FFF2-40B4-BE49-F238E27FC236}">
                <a16:creationId xmlns:a16="http://schemas.microsoft.com/office/drawing/2014/main" id="{6268DE71-E244-AC03-450A-911E2A5110D4}"/>
              </a:ext>
            </a:extLst>
          </p:cNvPr>
          <p:cNvPicPr>
            <a:picLocks noChangeAspect="1"/>
          </p:cNvPicPr>
          <p:nvPr/>
        </p:nvPicPr>
        <p:blipFill>
          <a:blip r:embed="rId2"/>
          <a:stretch>
            <a:fillRect/>
          </a:stretch>
        </p:blipFill>
        <p:spPr>
          <a:xfrm>
            <a:off x="3406873" y="4650649"/>
            <a:ext cx="8439552" cy="1982338"/>
          </a:xfrm>
          <a:prstGeom prst="rect">
            <a:avLst/>
          </a:prstGeom>
        </p:spPr>
      </p:pic>
    </p:spTree>
    <p:extLst>
      <p:ext uri="{BB962C8B-B14F-4D97-AF65-F5344CB8AC3E}">
        <p14:creationId xmlns:p14="http://schemas.microsoft.com/office/powerpoint/2010/main" val="140119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D2BE-6157-04BA-478D-C85824B8E333}"/>
              </a:ext>
            </a:extLst>
          </p:cNvPr>
          <p:cNvSpPr>
            <a:spLocks noGrp="1"/>
          </p:cNvSpPr>
          <p:nvPr>
            <p:ph type="title"/>
          </p:nvPr>
        </p:nvSpPr>
        <p:spPr/>
        <p:txBody>
          <a:bodyPr/>
          <a:lstStyle/>
          <a:p>
            <a:r>
              <a:rPr lang="en-IN"/>
              <a:t>Dataset Creation</a:t>
            </a:r>
          </a:p>
        </p:txBody>
      </p:sp>
      <p:sp>
        <p:nvSpPr>
          <p:cNvPr id="3" name="Content Placeholder 2">
            <a:extLst>
              <a:ext uri="{FF2B5EF4-FFF2-40B4-BE49-F238E27FC236}">
                <a16:creationId xmlns:a16="http://schemas.microsoft.com/office/drawing/2014/main" id="{EE0AA30B-9511-A2C9-0CD4-2903C2DCB18F}"/>
              </a:ext>
            </a:extLst>
          </p:cNvPr>
          <p:cNvSpPr>
            <a:spLocks noGrp="1"/>
          </p:cNvSpPr>
          <p:nvPr>
            <p:ph idx="1"/>
          </p:nvPr>
        </p:nvSpPr>
        <p:spPr/>
        <p:txBody>
          <a:bodyPr vert="horz" lIns="91440" tIns="45720" rIns="91440" bIns="45720" rtlCol="0" anchor="t">
            <a:normAutofit/>
          </a:bodyPr>
          <a:lstStyle/>
          <a:p>
            <a:pPr marL="0" indent="0">
              <a:buNone/>
            </a:pPr>
            <a:r>
              <a:rPr lang="en-IN"/>
              <a:t>Packages</a:t>
            </a:r>
            <a:endParaRPr lang="en-US"/>
          </a:p>
        </p:txBody>
      </p:sp>
      <p:sp>
        <p:nvSpPr>
          <p:cNvPr id="4" name="TextBox 3">
            <a:extLst>
              <a:ext uri="{FF2B5EF4-FFF2-40B4-BE49-F238E27FC236}">
                <a16:creationId xmlns:a16="http://schemas.microsoft.com/office/drawing/2014/main" id="{898FDDD5-6589-05EF-5DA9-BE81D45427C2}"/>
              </a:ext>
            </a:extLst>
          </p:cNvPr>
          <p:cNvSpPr txBox="1"/>
          <p:nvPr/>
        </p:nvSpPr>
        <p:spPr>
          <a:xfrm>
            <a:off x="841925" y="2801451"/>
            <a:ext cx="7107935" cy="23134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200"/>
              </a:spcBef>
              <a:spcAft>
                <a:spcPts val="200"/>
              </a:spcAft>
              <a:buFont typeface="Arial"/>
              <a:buChar char="•"/>
            </a:pPr>
            <a:r>
              <a:rPr lang="en-US" dirty="0"/>
              <a:t>Use the NPM Registry API to fetch package details</a:t>
            </a:r>
          </a:p>
          <a:p>
            <a:pPr marL="285750" indent="-285750">
              <a:spcBef>
                <a:spcPts val="200"/>
              </a:spcBef>
              <a:spcAft>
                <a:spcPts val="200"/>
              </a:spcAft>
              <a:buFont typeface="Arial"/>
              <a:buChar char="•"/>
            </a:pPr>
            <a:r>
              <a:rPr lang="en-US" dirty="0"/>
              <a:t>Create a package space using top GitHub projects</a:t>
            </a:r>
          </a:p>
          <a:p>
            <a:pPr marL="285750" indent="-285750">
              <a:spcBef>
                <a:spcPts val="200"/>
              </a:spcBef>
              <a:spcAft>
                <a:spcPts val="200"/>
              </a:spcAft>
              <a:buFont typeface="Arial"/>
              <a:buChar char="•"/>
            </a:pPr>
            <a:r>
              <a:rPr lang="en-US" dirty="0"/>
              <a:t>Features Considered</a:t>
            </a:r>
          </a:p>
          <a:p>
            <a:pPr marL="742950" lvl="1" indent="-285750">
              <a:spcBef>
                <a:spcPts val="200"/>
              </a:spcBef>
              <a:spcAft>
                <a:spcPts val="200"/>
              </a:spcAft>
              <a:buFont typeface="Courier New"/>
              <a:buChar char="o"/>
            </a:pPr>
            <a:r>
              <a:rPr lang="en-US" dirty="0"/>
              <a:t>Keywords</a:t>
            </a:r>
          </a:p>
          <a:p>
            <a:pPr marL="742950" lvl="1" indent="-285750">
              <a:spcBef>
                <a:spcPts val="200"/>
              </a:spcBef>
              <a:spcAft>
                <a:spcPts val="200"/>
              </a:spcAft>
              <a:buFont typeface="Courier New"/>
              <a:buChar char="o"/>
            </a:pPr>
            <a:r>
              <a:rPr lang="en-US" dirty="0"/>
              <a:t>Description</a:t>
            </a:r>
          </a:p>
          <a:p>
            <a:pPr marL="742950" lvl="1" indent="-285750">
              <a:spcBef>
                <a:spcPts val="200"/>
              </a:spcBef>
              <a:spcAft>
                <a:spcPts val="200"/>
              </a:spcAft>
              <a:buFont typeface="Courier New"/>
              <a:buChar char="o"/>
            </a:pPr>
            <a:r>
              <a:rPr lang="en-US" dirty="0"/>
              <a:t>Number of downloads</a:t>
            </a:r>
          </a:p>
          <a:p>
            <a:pPr marL="285750" indent="-285750">
              <a:buFont typeface="Arial"/>
              <a:buChar char="•"/>
            </a:pPr>
            <a:endParaRPr lang="en-US" dirty="0"/>
          </a:p>
        </p:txBody>
      </p:sp>
      <p:sp>
        <p:nvSpPr>
          <p:cNvPr id="8" name="TextBox 7">
            <a:extLst>
              <a:ext uri="{FF2B5EF4-FFF2-40B4-BE49-F238E27FC236}">
                <a16:creationId xmlns:a16="http://schemas.microsoft.com/office/drawing/2014/main" id="{458672F1-4E6A-D132-48DE-9A21B6D8FBAB}"/>
              </a:ext>
            </a:extLst>
          </p:cNvPr>
          <p:cNvSpPr txBox="1"/>
          <p:nvPr/>
        </p:nvSpPr>
        <p:spPr>
          <a:xfrm>
            <a:off x="6738918" y="5476467"/>
            <a:ext cx="52669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t>Figure 1: Preview of package features</a:t>
            </a:r>
          </a:p>
        </p:txBody>
      </p:sp>
      <p:pic>
        <p:nvPicPr>
          <p:cNvPr id="9" name="Picture 8">
            <a:extLst>
              <a:ext uri="{FF2B5EF4-FFF2-40B4-BE49-F238E27FC236}">
                <a16:creationId xmlns:a16="http://schemas.microsoft.com/office/drawing/2014/main" id="{C14F9E6F-A6EC-C013-1BDD-19B20D49F2E7}"/>
              </a:ext>
            </a:extLst>
          </p:cNvPr>
          <p:cNvPicPr>
            <a:picLocks noChangeAspect="1"/>
          </p:cNvPicPr>
          <p:nvPr/>
        </p:nvPicPr>
        <p:blipFill>
          <a:blip r:embed="rId2"/>
          <a:stretch>
            <a:fillRect/>
          </a:stretch>
        </p:blipFill>
        <p:spPr>
          <a:xfrm>
            <a:off x="6738918" y="548640"/>
            <a:ext cx="4998136" cy="4622411"/>
          </a:xfrm>
          <a:prstGeom prst="rect">
            <a:avLst/>
          </a:prstGeom>
        </p:spPr>
      </p:pic>
    </p:spTree>
    <p:extLst>
      <p:ext uri="{BB962C8B-B14F-4D97-AF65-F5344CB8AC3E}">
        <p14:creationId xmlns:p14="http://schemas.microsoft.com/office/powerpoint/2010/main" val="216497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6C8C-1DF6-6C3B-CDA5-D444880750FD}"/>
              </a:ext>
            </a:extLst>
          </p:cNvPr>
          <p:cNvSpPr>
            <a:spLocks noGrp="1"/>
          </p:cNvSpPr>
          <p:nvPr>
            <p:ph type="title"/>
          </p:nvPr>
        </p:nvSpPr>
        <p:spPr>
          <a:xfrm>
            <a:off x="310617" y="4813554"/>
            <a:ext cx="7772400" cy="1463040"/>
          </a:xfrm>
        </p:spPr>
        <p:txBody>
          <a:bodyPr>
            <a:normAutofit fontScale="90000"/>
          </a:bodyPr>
          <a:lstStyle/>
          <a:p>
            <a:pPr algn="ctr"/>
            <a:br>
              <a:rPr lang="en-IN" sz="5400" dirty="0"/>
            </a:br>
            <a:r>
              <a:rPr lang="en-IN" sz="5400" dirty="0"/>
              <a:t>Memory-Based Collaborative Filtering (Items-based)</a:t>
            </a:r>
            <a:br>
              <a:rPr lang="en-IN" sz="5400" dirty="0"/>
            </a:br>
            <a:endParaRPr lang="en-IN" dirty="0"/>
          </a:p>
        </p:txBody>
      </p:sp>
      <p:sp>
        <p:nvSpPr>
          <p:cNvPr id="3" name="Text Placeholder 2">
            <a:extLst>
              <a:ext uri="{FF2B5EF4-FFF2-40B4-BE49-F238E27FC236}">
                <a16:creationId xmlns:a16="http://schemas.microsoft.com/office/drawing/2014/main" id="{665BD385-2FDA-0CDC-1F77-ED0FAB82A76D}"/>
              </a:ext>
            </a:extLst>
          </p:cNvPr>
          <p:cNvSpPr>
            <a:spLocks noGrp="1"/>
          </p:cNvSpPr>
          <p:nvPr>
            <p:ph type="body" idx="1"/>
          </p:nvPr>
        </p:nvSpPr>
        <p:spPr/>
        <p:txBody>
          <a:bodyPr>
            <a:normAutofit/>
          </a:bodyPr>
          <a:lstStyle/>
          <a:p>
            <a:pPr algn="ctr"/>
            <a:r>
              <a:rPr lang="en-IN" sz="3600" dirty="0"/>
              <a:t>Model</a:t>
            </a:r>
          </a:p>
        </p:txBody>
      </p:sp>
    </p:spTree>
    <p:extLst>
      <p:ext uri="{BB962C8B-B14F-4D97-AF65-F5344CB8AC3E}">
        <p14:creationId xmlns:p14="http://schemas.microsoft.com/office/powerpoint/2010/main" val="238580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17FE-285B-B7E8-C975-DA2DCBC917D6}"/>
              </a:ext>
            </a:extLst>
          </p:cNvPr>
          <p:cNvSpPr>
            <a:spLocks noGrp="1"/>
          </p:cNvSpPr>
          <p:nvPr>
            <p:ph type="title"/>
          </p:nvPr>
        </p:nvSpPr>
        <p:spPr/>
        <p:txBody>
          <a:bodyPr/>
          <a:lstStyle/>
          <a:p>
            <a:r>
              <a:rPr lang="en-US" dirty="0"/>
              <a:t>Memory Based CF</a:t>
            </a:r>
            <a:endParaRPr lang="en-IN" dirty="0"/>
          </a:p>
        </p:txBody>
      </p:sp>
      <p:sp>
        <p:nvSpPr>
          <p:cNvPr id="3" name="Content Placeholder 2">
            <a:extLst>
              <a:ext uri="{FF2B5EF4-FFF2-40B4-BE49-F238E27FC236}">
                <a16:creationId xmlns:a16="http://schemas.microsoft.com/office/drawing/2014/main" id="{BC57AD25-9AFA-BF4B-49B5-D840022873E4}"/>
              </a:ext>
            </a:extLst>
          </p:cNvPr>
          <p:cNvSpPr>
            <a:spLocks noGrp="1"/>
          </p:cNvSpPr>
          <p:nvPr>
            <p:ph idx="1"/>
          </p:nvPr>
        </p:nvSpPr>
        <p:spPr/>
        <p:txBody>
          <a:bodyPr/>
          <a:lstStyle/>
          <a:p>
            <a:r>
              <a:rPr lang="en-US" dirty="0"/>
              <a:t>Memory based CF models are simple recommendation systems which predict a user’s preference based on the similarities between users or items.</a:t>
            </a:r>
          </a:p>
          <a:p>
            <a:r>
              <a:rPr lang="en-US" dirty="0"/>
              <a:t>In our case the users are the </a:t>
            </a:r>
            <a:r>
              <a:rPr lang="en-US" dirty="0" err="1"/>
              <a:t>Github</a:t>
            </a:r>
            <a:r>
              <a:rPr lang="en-US" dirty="0"/>
              <a:t> Projects and the content to be recommended are the NPM packages.</a:t>
            </a:r>
          </a:p>
          <a:p>
            <a:r>
              <a:rPr lang="en-IN" dirty="0"/>
              <a:t>We perform simple items-based memory CF using cosine similarity as our similarity metric.</a:t>
            </a:r>
            <a:endParaRPr lang="en-US" dirty="0"/>
          </a:p>
        </p:txBody>
      </p:sp>
    </p:spTree>
    <p:extLst>
      <p:ext uri="{BB962C8B-B14F-4D97-AF65-F5344CB8AC3E}">
        <p14:creationId xmlns:p14="http://schemas.microsoft.com/office/powerpoint/2010/main" val="345595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3D95-3FBF-F7AE-DB06-192DD89AEFB9}"/>
              </a:ext>
            </a:extLst>
          </p:cNvPr>
          <p:cNvSpPr>
            <a:spLocks noGrp="1"/>
          </p:cNvSpPr>
          <p:nvPr>
            <p:ph type="title"/>
          </p:nvPr>
        </p:nvSpPr>
        <p:spPr/>
        <p:txBody>
          <a:bodyPr/>
          <a:lstStyle/>
          <a:p>
            <a:r>
              <a:rPr lang="en-US" dirty="0" err="1"/>
              <a:t>GrounD</a:t>
            </a:r>
            <a:r>
              <a:rPr lang="en-US" dirty="0"/>
              <a:t> Truth</a:t>
            </a:r>
            <a:endParaRPr lang="en-IN" dirty="0"/>
          </a:p>
        </p:txBody>
      </p:sp>
      <p:sp>
        <p:nvSpPr>
          <p:cNvPr id="3" name="Content Placeholder 2">
            <a:extLst>
              <a:ext uri="{FF2B5EF4-FFF2-40B4-BE49-F238E27FC236}">
                <a16:creationId xmlns:a16="http://schemas.microsoft.com/office/drawing/2014/main" id="{200BEA0D-3195-D69F-023E-8F2B9A2B73FF}"/>
              </a:ext>
            </a:extLst>
          </p:cNvPr>
          <p:cNvSpPr>
            <a:spLocks noGrp="1"/>
          </p:cNvSpPr>
          <p:nvPr>
            <p:ph idx="1"/>
          </p:nvPr>
        </p:nvSpPr>
        <p:spPr/>
        <p:txBody>
          <a:bodyPr/>
          <a:lstStyle/>
          <a:p>
            <a:r>
              <a:rPr lang="en-US" dirty="0"/>
              <a:t>Before we can build our model, we need to define a ground truth matrix. This is defined by keeping the projects as the rows and all the package dependencies as columns. We give a value of 1 if the package is used by a project and 0 if not.</a:t>
            </a:r>
          </a:p>
          <a:p>
            <a:r>
              <a:rPr lang="en-US" dirty="0"/>
              <a:t>As we can see, our data is sparse with most packages being used in only a handful of projects.</a:t>
            </a:r>
            <a:endParaRPr lang="en-IN" dirty="0"/>
          </a:p>
        </p:txBody>
      </p:sp>
      <p:pic>
        <p:nvPicPr>
          <p:cNvPr id="5" name="Picture 4">
            <a:extLst>
              <a:ext uri="{FF2B5EF4-FFF2-40B4-BE49-F238E27FC236}">
                <a16:creationId xmlns:a16="http://schemas.microsoft.com/office/drawing/2014/main" id="{DE1AE77A-6748-B449-1FD3-6B3BF01D778C}"/>
              </a:ext>
            </a:extLst>
          </p:cNvPr>
          <p:cNvPicPr>
            <a:picLocks noChangeAspect="1"/>
          </p:cNvPicPr>
          <p:nvPr/>
        </p:nvPicPr>
        <p:blipFill>
          <a:blip r:embed="rId2"/>
          <a:stretch>
            <a:fillRect/>
          </a:stretch>
        </p:blipFill>
        <p:spPr>
          <a:xfrm>
            <a:off x="4764821" y="3713440"/>
            <a:ext cx="4202775" cy="3054934"/>
          </a:xfrm>
          <a:prstGeom prst="rect">
            <a:avLst/>
          </a:prstGeom>
        </p:spPr>
      </p:pic>
    </p:spTree>
    <p:extLst>
      <p:ext uri="{BB962C8B-B14F-4D97-AF65-F5344CB8AC3E}">
        <p14:creationId xmlns:p14="http://schemas.microsoft.com/office/powerpoint/2010/main" val="4280794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BD3F11EBA0214FAA7D6309152C1ADF" ma:contentTypeVersion="8" ma:contentTypeDescription="Create a new document." ma:contentTypeScope="" ma:versionID="403eff97ce9d91c22dd69b44b7bcf5eb">
  <xsd:schema xmlns:xsd="http://www.w3.org/2001/XMLSchema" xmlns:xs="http://www.w3.org/2001/XMLSchema" xmlns:p="http://schemas.microsoft.com/office/2006/metadata/properties" xmlns:ns3="4dbd1215-5f83-4432-9419-88955265b033" xmlns:ns4="92dfa8d2-b197-41d8-b7ef-55294c214062" targetNamespace="http://schemas.microsoft.com/office/2006/metadata/properties" ma:root="true" ma:fieldsID="1e4358bc735770dcfe7959e2080fadc4" ns3:_="" ns4:_="">
    <xsd:import namespace="4dbd1215-5f83-4432-9419-88955265b033"/>
    <xsd:import namespace="92dfa8d2-b197-41d8-b7ef-55294c21406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d1215-5f83-4432-9419-88955265b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dfa8d2-b197-41d8-b7ef-55294c21406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dbd1215-5f83-4432-9419-88955265b033" xsi:nil="true"/>
  </documentManagement>
</p:properties>
</file>

<file path=customXml/itemProps1.xml><?xml version="1.0" encoding="utf-8"?>
<ds:datastoreItem xmlns:ds="http://schemas.openxmlformats.org/officeDocument/2006/customXml" ds:itemID="{D5B14921-86CC-4E20-92C8-23223AEF19EF}">
  <ds:schemaRefs>
    <ds:schemaRef ds:uri="4dbd1215-5f83-4432-9419-88955265b033"/>
    <ds:schemaRef ds:uri="92dfa8d2-b197-41d8-b7ef-55294c2140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0696DF8-431E-4C73-A8DE-281BFEB88064}">
  <ds:schemaRefs>
    <ds:schemaRef ds:uri="http://schemas.microsoft.com/sharepoint/v3/contenttype/forms"/>
  </ds:schemaRefs>
</ds:datastoreItem>
</file>

<file path=customXml/itemProps3.xml><?xml version="1.0" encoding="utf-8"?>
<ds:datastoreItem xmlns:ds="http://schemas.openxmlformats.org/officeDocument/2006/customXml" ds:itemID="{06418520-574F-4712-815E-713E91B7E76C}">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elements/1.1/"/>
    <ds:schemaRef ds:uri="http://schemas.openxmlformats.org/package/2006/metadata/core-properties"/>
    <ds:schemaRef ds:uri="92dfa8d2-b197-41d8-b7ef-55294c214062"/>
    <ds:schemaRef ds:uri="4dbd1215-5f83-4432-9419-88955265b033"/>
    <ds:schemaRef ds:uri="http://purl.org/dc/terms/"/>
  </ds:schemaRefs>
</ds:datastoreItem>
</file>

<file path=docProps/app.xml><?xml version="1.0" encoding="utf-8"?>
<Properties xmlns="http://schemas.openxmlformats.org/officeDocument/2006/extended-properties" xmlns:vt="http://schemas.openxmlformats.org/officeDocument/2006/docPropsVTypes">
  <Template>Integral</Template>
  <TotalTime>110</TotalTime>
  <Words>853</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Courier New</vt:lpstr>
      <vt:lpstr>Tw Cen MT</vt:lpstr>
      <vt:lpstr>Tw Cen MT Condensed</vt:lpstr>
      <vt:lpstr>Wingdings</vt:lpstr>
      <vt:lpstr>Wingdings 3</vt:lpstr>
      <vt:lpstr>Integral</vt:lpstr>
      <vt:lpstr>Package Recommendation Using Dependency Graphs </vt:lpstr>
      <vt:lpstr>Project Focus</vt:lpstr>
      <vt:lpstr>Project Steps</vt:lpstr>
      <vt:lpstr>Data Model Assumptions</vt:lpstr>
      <vt:lpstr>Dataset Creation</vt:lpstr>
      <vt:lpstr>Dataset Creation</vt:lpstr>
      <vt:lpstr> Memory-Based Collaborative Filtering (Items-based) </vt:lpstr>
      <vt:lpstr>Memory Based CF</vt:lpstr>
      <vt:lpstr>GrounD Truth</vt:lpstr>
      <vt:lpstr>Training Matrix</vt:lpstr>
      <vt:lpstr>Model Result</vt:lpstr>
      <vt:lpstr> Low-Rank Matrix Collaborative Filtering </vt:lpstr>
      <vt:lpstr>Low-Rank Matrix CF</vt:lpstr>
      <vt:lpstr>Result</vt:lpstr>
      <vt:lpstr> Page Rank </vt:lpstr>
      <vt:lpstr>PageRank</vt:lpstr>
      <vt:lpstr>Pagerank CO-Dependency Graph</vt:lpstr>
      <vt:lpstr>Topic-Specific PageRank</vt:lpstr>
      <vt:lpstr>PageRank Results</vt:lpstr>
      <vt:lpstr>Graph-Based COntent Filtering</vt:lpstr>
      <vt:lpstr>Graph Construction</vt:lpstr>
      <vt:lpstr>Graph ConsTruction (contd.)</vt:lpstr>
      <vt:lpstr>Model Training</vt:lpstr>
      <vt:lpstr>Result</vt:lpstr>
      <vt:lpstr>Analysis</vt:lpstr>
      <vt:lpstr>ImproveMents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Deb</dc:creator>
  <cp:lastModifiedBy>Vaibhav Deb</cp:lastModifiedBy>
  <cp:revision>9</cp:revision>
  <dcterms:created xsi:type="dcterms:W3CDTF">2024-11-13T04:33:06Z</dcterms:created>
  <dcterms:modified xsi:type="dcterms:W3CDTF">2024-11-22T10:53:45Z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0x01010060BD3F11EBA0214FAA7D6309152C1ADF</vt:lpwstr>
  </property>
</Properties>
</file>