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Roboto Mono Regula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13C46-4925-4E13-9DD7-BD865DA3662A}">
  <a:tblStyle styleId="{96D13C46-4925-4E13-9DD7-BD865DA366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A97786-C0C7-42D1-8BF8-567F6D7A18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boldItalic.fntdata"/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Regular-regular.fnt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Regular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Regular-bold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62970ca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62970c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emanticscholar.org/paper/Stairs-Detection-Algorithm-for-Tri-Star-Wheeled-and-Thu/edd12c81adde5f042a3efe1b880fa853c86bb46e" TargetMode="External"/><Relationship Id="rId10" Type="http://schemas.openxmlformats.org/officeDocument/2006/relationships/hyperlink" Target="https://ieeexplore.ieee.org/document/4525517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8.png"/><Relationship Id="rId9" Type="http://schemas.openxmlformats.org/officeDocument/2006/relationships/hyperlink" Target="https://www-users.cs.umn.edu/~stergios/papers/stair_climbing_IROS02.pdf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52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281160" y="2423520"/>
            <a:ext cx="8744760" cy="7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Autonomous Stair Climbing Robot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999360" y="3653280"/>
            <a:ext cx="6779880" cy="109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Team Name     :  La</a:t>
            </a:r>
            <a:r>
              <a:rPr b="1" lang="en-I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zyBot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Institute Name: </a:t>
            </a:r>
            <a:r>
              <a:rPr b="1" lang="en-IN" sz="19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IIIT Hyderabad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759820" y="-167385"/>
            <a:ext cx="75135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5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Execution Plan</a:t>
            </a:r>
            <a:endParaRPr i="0" sz="1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69375" y="1817675"/>
            <a:ext cx="3643200" cy="2794500"/>
          </a:xfrm>
          <a:prstGeom prst="roundRect">
            <a:avLst>
              <a:gd fmla="val 16289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Cost Estimation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Brushless DC Motor 350W   	 4 x ₹ 3,600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Motor Controller - 350W       4 x ₹ 800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25Ah 24V Li ion Battery        2 x ₹ 7,500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5Ah 12V Li ion Battery          1 x ₹ 500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Chassis Assembly 	         	 ₹ 1,500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Wheel Assembly                    4 x ₹ 2,500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Raspberry Pi 3                       ₹ 3,000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Camera Module 		 ₹ 600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Sensors and Actuators          ₹ 6,000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-I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Suspension system                ₹ 2,500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</a:t>
            </a:r>
            <a:r>
              <a:rPr b="1" lang="en-IN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Total 	      ₹ 56,200</a:t>
            </a:r>
            <a:endParaRPr b="1"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74275" y="390175"/>
            <a:ext cx="1276800" cy="1209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Exploring various solutions based on cost, feasibility, etc.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(July 1-2)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972588" y="390175"/>
            <a:ext cx="1218300" cy="1209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Making a list of the requirements for a particular solution.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(July 3-4)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591500" y="390175"/>
            <a:ext cx="1390200" cy="1209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Drawing a rough sketch  sketch of the bot and the algorithm flowchart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(July 5-7)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342650" y="390200"/>
            <a:ext cx="1450800" cy="120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Making CAD model of proposed Design using Solidworks and developing code.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(July 8-17)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7324575" y="390175"/>
            <a:ext cx="1276800" cy="9600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Testing the robot in simulation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(July 18-25)</a:t>
            </a:r>
            <a:endParaRPr b="1" sz="900"/>
          </a:p>
        </p:txBody>
      </p:sp>
      <p:sp>
        <p:nvSpPr>
          <p:cNvPr id="178" name="Google Shape;178;p23"/>
          <p:cNvSpPr/>
          <p:nvPr/>
        </p:nvSpPr>
        <p:spPr>
          <a:xfrm>
            <a:off x="7464975" y="1644100"/>
            <a:ext cx="1330200" cy="9264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Improving the algorithm and design based on  the results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(July 26-29)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045875" y="1665575"/>
            <a:ext cx="1218300" cy="8901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</a:rPr>
              <a:t>Order the parts required for the robot.</a:t>
            </a:r>
            <a:endParaRPr b="1" sz="1200"/>
          </a:p>
        </p:txBody>
      </p:sp>
      <p:sp>
        <p:nvSpPr>
          <p:cNvPr id="180" name="Google Shape;180;p23"/>
          <p:cNvSpPr/>
          <p:nvPr/>
        </p:nvSpPr>
        <p:spPr>
          <a:xfrm>
            <a:off x="4608000" y="1640350"/>
            <a:ext cx="1144500" cy="8901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Asse</a:t>
            </a:r>
            <a:r>
              <a:rPr b="1" lang="en-IN" sz="1100">
                <a:solidFill>
                  <a:schemeClr val="dk1"/>
                </a:solidFill>
              </a:rPr>
              <a:t>mble the hardware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368075" y="2770975"/>
            <a:ext cx="1390200" cy="10287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Testing the Algorithm on the board and verifying the commands without body.</a:t>
            </a:r>
            <a:endParaRPr b="1" sz="900"/>
          </a:p>
        </p:txBody>
      </p:sp>
      <p:sp>
        <p:nvSpPr>
          <p:cNvPr id="182" name="Google Shape;182;p23"/>
          <p:cNvSpPr/>
          <p:nvPr/>
        </p:nvSpPr>
        <p:spPr>
          <a:xfrm>
            <a:off x="6042075" y="2770975"/>
            <a:ext cx="1144500" cy="10287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Testing the hypothesis on the bot</a:t>
            </a:r>
            <a:endParaRPr b="1" sz="900"/>
          </a:p>
        </p:txBody>
      </p:sp>
      <p:sp>
        <p:nvSpPr>
          <p:cNvPr id="183" name="Google Shape;183;p23"/>
          <p:cNvSpPr/>
          <p:nvPr/>
        </p:nvSpPr>
        <p:spPr>
          <a:xfrm>
            <a:off x="7511775" y="2904325"/>
            <a:ext cx="1144500" cy="7197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Improving the results</a:t>
            </a:r>
            <a:endParaRPr b="1" sz="900"/>
          </a:p>
        </p:txBody>
      </p:sp>
      <p:sp>
        <p:nvSpPr>
          <p:cNvPr id="184" name="Google Shape;184;p23"/>
          <p:cNvSpPr/>
          <p:nvPr/>
        </p:nvSpPr>
        <p:spPr>
          <a:xfrm>
            <a:off x="7392500" y="3830950"/>
            <a:ext cx="1330200" cy="89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/>
              <a:t>Final submission</a:t>
            </a:r>
            <a:endParaRPr b="1" sz="1000"/>
          </a:p>
        </p:txBody>
      </p:sp>
      <p:sp>
        <p:nvSpPr>
          <p:cNvPr id="185" name="Google Shape;185;p23"/>
          <p:cNvSpPr/>
          <p:nvPr/>
        </p:nvSpPr>
        <p:spPr>
          <a:xfrm>
            <a:off x="1651075" y="759450"/>
            <a:ext cx="3135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3198900" y="759450"/>
            <a:ext cx="3819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992425" y="759450"/>
            <a:ext cx="3501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793450" y="785600"/>
            <a:ext cx="5310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7881075" y="1358150"/>
            <a:ext cx="243900" cy="2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260675" y="1957900"/>
            <a:ext cx="199500" cy="255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5751650" y="1974550"/>
            <a:ext cx="294600" cy="255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963850" y="2534200"/>
            <a:ext cx="243900" cy="23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58275" y="3121650"/>
            <a:ext cx="2946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186575" y="3156350"/>
            <a:ext cx="313500" cy="25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7935650" y="3624025"/>
            <a:ext cx="243900" cy="20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122850" y="3980950"/>
            <a:ext cx="199500" cy="132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122850" y="4209550"/>
            <a:ext cx="199500" cy="132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122850" y="4438150"/>
            <a:ext cx="199500" cy="132900"/>
          </a:xfrm>
          <a:prstGeom prst="roundRect">
            <a:avLst>
              <a:gd fmla="val 16667" name="adj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314425" y="3913175"/>
            <a:ext cx="7440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Done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00" name="Google Shape;200;p23"/>
          <p:cNvSpPr txBox="1"/>
          <p:nvPr/>
        </p:nvSpPr>
        <p:spPr>
          <a:xfrm>
            <a:off x="6314425" y="4141775"/>
            <a:ext cx="918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In Progress</a:t>
            </a:r>
            <a:endParaRPr b="1" sz="900"/>
          </a:p>
        </p:txBody>
      </p:sp>
      <p:sp>
        <p:nvSpPr>
          <p:cNvPr id="201" name="Google Shape;201;p23"/>
          <p:cNvSpPr txBox="1"/>
          <p:nvPr/>
        </p:nvSpPr>
        <p:spPr>
          <a:xfrm>
            <a:off x="6279313" y="4352775"/>
            <a:ext cx="880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/>
              <a:t>Yet to start</a:t>
            </a:r>
            <a:endParaRPr b="1" sz="900"/>
          </a:p>
        </p:txBody>
      </p:sp>
      <p:sp>
        <p:nvSpPr>
          <p:cNvPr id="202" name="Google Shape;202;p23"/>
          <p:cNvSpPr txBox="1"/>
          <p:nvPr/>
        </p:nvSpPr>
        <p:spPr>
          <a:xfrm>
            <a:off x="4343975" y="4037650"/>
            <a:ext cx="1614300" cy="57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Note: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Tentative Timeline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37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59525" y="-6950"/>
            <a:ext cx="7091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Roboto Mono"/>
                <a:ea typeface="Roboto Mono"/>
                <a:cs typeface="Roboto Mono"/>
                <a:sym typeface="Roboto Mono"/>
              </a:rPr>
              <a:t>Autonomous climbing using Vision Algorithms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35720" y="919320"/>
            <a:ext cx="83724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25" y="840400"/>
            <a:ext cx="2377975" cy="38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2375950" y="506925"/>
            <a:ext cx="3801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b="1"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Gabor Filter</a:t>
            </a: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used: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Eliminate influence of illumination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Keep Stair Edges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Generic edge detector</a:t>
            </a: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on filtered image: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Removes small, vertical edges.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Remainder adjacent edges linked into horizontal parallel edges (Stair edges)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Midpoints of horizontal lines estimated.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line is fitted joining centres of detected stair edges by </a:t>
            </a:r>
            <a:r>
              <a:rPr b="1"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RANSAC</a:t>
            </a: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method (white line in Fig 4) and 2 offset parameters are estimated w.r.t robot orientation (blue line in Fig 4):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𝜃 = angle b/w bot orientation and the line		 joining centres of detected edges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𝚫𝑥 = distance b/w bot orientation and line	 	joining centres of detected edges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</a:t>
            </a:r>
            <a:r>
              <a:rPr lang="en-I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𝜃 and 𝚫𝑥 are less than a fixed threshold, maintain previous orientation, else change direction to minimise 𝜃.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6209150" y="5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{EDA97786-C0C7-42D1-8BF8-567F6D7A18AE}</a:tableStyleId>
              </a:tblPr>
              <a:tblGrid>
                <a:gridCol w="1419000"/>
                <a:gridCol w="1419000"/>
              </a:tblGrid>
              <a:tr h="16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3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150" y="566325"/>
            <a:ext cx="1363425" cy="1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4475" y="566325"/>
            <a:ext cx="1419000" cy="1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063" y="2222625"/>
            <a:ext cx="1363425" cy="16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6300" y="2222625"/>
            <a:ext cx="1419000" cy="16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/>
          <p:nvPr/>
        </p:nvSpPr>
        <p:spPr>
          <a:xfrm>
            <a:off x="7080875" y="1926425"/>
            <a:ext cx="4917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Fig1</a:t>
            </a:r>
            <a:endParaRPr sz="1200"/>
          </a:p>
        </p:txBody>
      </p:sp>
      <p:sp>
        <p:nvSpPr>
          <p:cNvPr id="218" name="Google Shape;218;p24"/>
          <p:cNvSpPr/>
          <p:nvPr/>
        </p:nvSpPr>
        <p:spPr>
          <a:xfrm>
            <a:off x="8523600" y="1926425"/>
            <a:ext cx="4917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Fig2</a:t>
            </a:r>
            <a:endParaRPr sz="1200"/>
          </a:p>
        </p:txBody>
      </p:sp>
      <p:sp>
        <p:nvSpPr>
          <p:cNvPr id="219" name="Google Shape;219;p24"/>
          <p:cNvSpPr/>
          <p:nvPr/>
        </p:nvSpPr>
        <p:spPr>
          <a:xfrm>
            <a:off x="7080875" y="3561925"/>
            <a:ext cx="4917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Fig3</a:t>
            </a:r>
            <a:endParaRPr sz="1200"/>
          </a:p>
        </p:txBody>
      </p:sp>
      <p:sp>
        <p:nvSpPr>
          <p:cNvPr id="220" name="Google Shape;220;p24"/>
          <p:cNvSpPr/>
          <p:nvPr/>
        </p:nvSpPr>
        <p:spPr>
          <a:xfrm>
            <a:off x="8523600" y="3561925"/>
            <a:ext cx="491700" cy="2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Fig4</a:t>
            </a:r>
            <a:endParaRPr sz="1200"/>
          </a:p>
        </p:txBody>
      </p:sp>
      <p:sp>
        <p:nvSpPr>
          <p:cNvPr id="221" name="Google Shape;221;p24"/>
          <p:cNvSpPr txBox="1"/>
          <p:nvPr/>
        </p:nvSpPr>
        <p:spPr>
          <a:xfrm>
            <a:off x="6101100" y="4547525"/>
            <a:ext cx="2946000" cy="34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These are references </a:t>
            </a:r>
            <a:r>
              <a:rPr lang="en-IN" sz="1200" u="sng">
                <a:solidFill>
                  <a:schemeClr val="hlink"/>
                </a:solidFill>
                <a:hlinkClick r:id="rId9"/>
              </a:rPr>
              <a:t>ref_1</a:t>
            </a:r>
            <a:r>
              <a:rPr lang="en-IN" sz="1200"/>
              <a:t>, </a:t>
            </a:r>
            <a:r>
              <a:rPr lang="en-IN" sz="1200" u="sng">
                <a:solidFill>
                  <a:schemeClr val="hlink"/>
                </a:solidFill>
                <a:hlinkClick r:id="rId10"/>
              </a:rPr>
              <a:t>ref_2</a:t>
            </a:r>
            <a:r>
              <a:rPr lang="en-IN" sz="1200"/>
              <a:t>, </a:t>
            </a:r>
            <a:r>
              <a:rPr lang="en-IN" sz="1200" u="sng">
                <a:solidFill>
                  <a:schemeClr val="hlink"/>
                </a:solidFill>
                <a:hlinkClick r:id="rId11"/>
              </a:rPr>
              <a:t>ref_3</a:t>
            </a:r>
            <a:r>
              <a:rPr lang="en-IN" sz="1200"/>
              <a:t> </a:t>
            </a:r>
            <a:endParaRPr sz="1200"/>
          </a:p>
        </p:txBody>
      </p:sp>
      <p:sp>
        <p:nvSpPr>
          <p:cNvPr id="222" name="Google Shape;222;p24"/>
          <p:cNvSpPr/>
          <p:nvPr/>
        </p:nvSpPr>
        <p:spPr>
          <a:xfrm>
            <a:off x="6209150" y="3928175"/>
            <a:ext cx="2838000" cy="609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</a:rPr>
              <a:t>Fig 1: Output of Gabor filter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</a:rPr>
              <a:t>Fig 2: Output after eliminating small vertical edges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</a:rPr>
              <a:t>Fig 3: Output after edge-linking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</a:rPr>
              <a:t>Fig 4: Demonstration of calculating offset parameters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135720" y="65065"/>
            <a:ext cx="72918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Roboto Mono"/>
                <a:ea typeface="Roboto Mono"/>
                <a:cs typeface="Roboto Mono"/>
                <a:sym typeface="Roboto Mono"/>
              </a:rPr>
              <a:t>Control flow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5" y="578400"/>
            <a:ext cx="4777625" cy="43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1645850" y="2143975"/>
            <a:ext cx="23499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5828077" y="566751"/>
            <a:ext cx="2654373" cy="4115909"/>
            <a:chOff x="233216" y="624625"/>
            <a:chExt cx="2337007" cy="3568811"/>
          </a:xfrm>
        </p:grpSpPr>
        <p:pic>
          <p:nvPicPr>
            <p:cNvPr id="232" name="Google Shape;232;p25"/>
            <p:cNvPicPr preferRelativeResize="0"/>
            <p:nvPr/>
          </p:nvPicPr>
          <p:blipFill rotWithShape="1">
            <a:blip r:embed="rId5">
              <a:alphaModFix/>
            </a:blip>
            <a:srcRect b="8667" l="18732" r="0" t="0"/>
            <a:stretch/>
          </p:blipFill>
          <p:spPr>
            <a:xfrm>
              <a:off x="672617" y="624625"/>
              <a:ext cx="1897605" cy="719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5"/>
            <p:cNvPicPr preferRelativeResize="0"/>
            <p:nvPr/>
          </p:nvPicPr>
          <p:blipFill rotWithShape="1">
            <a:blip r:embed="rId6">
              <a:alphaModFix/>
            </a:blip>
            <a:srcRect b="0" l="27782" r="0" t="0"/>
            <a:stretch/>
          </p:blipFill>
          <p:spPr>
            <a:xfrm>
              <a:off x="618140" y="1544029"/>
              <a:ext cx="1651457" cy="719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5"/>
            <p:cNvSpPr/>
            <p:nvPr/>
          </p:nvSpPr>
          <p:spPr>
            <a:xfrm rot="180972">
              <a:off x="235188" y="2706347"/>
              <a:ext cx="380982" cy="84369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257522" y="3846335"/>
              <a:ext cx="22884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36" name="Google Shape;236;p25"/>
          <p:cNvSpPr/>
          <p:nvPr/>
        </p:nvSpPr>
        <p:spPr>
          <a:xfrm>
            <a:off x="5738075" y="4310200"/>
            <a:ext cx="2677800" cy="523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switching logic for wheels</a:t>
            </a:r>
            <a:endParaRPr b="1" sz="600"/>
          </a:p>
        </p:txBody>
      </p:sp>
      <p:sp>
        <p:nvSpPr>
          <p:cNvPr id="237" name="Google Shape;237;p25"/>
          <p:cNvSpPr/>
          <p:nvPr/>
        </p:nvSpPr>
        <p:spPr>
          <a:xfrm>
            <a:off x="5044325" y="638450"/>
            <a:ext cx="1133400" cy="609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𝜃= 0 degrees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 &lt;= a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 &lt;=y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Increase power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5042150" y="1960150"/>
            <a:ext cx="1133400" cy="572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𝜃= 120 degrees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 &gt; a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 &lt;=y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 power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5042150" y="3145550"/>
            <a:ext cx="1133400" cy="7197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𝜃= 0/120 degrees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 &gt; a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 &gt; y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Decrease power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034838" y="1248350"/>
            <a:ext cx="600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Rolling</a:t>
            </a:r>
            <a:endParaRPr sz="1000"/>
          </a:p>
        </p:txBody>
      </p:sp>
      <p:sp>
        <p:nvSpPr>
          <p:cNvPr id="241" name="Google Shape;241;p25"/>
          <p:cNvSpPr txBox="1"/>
          <p:nvPr/>
        </p:nvSpPr>
        <p:spPr>
          <a:xfrm>
            <a:off x="5775474" y="1248350"/>
            <a:ext cx="939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Ascending</a:t>
            </a:r>
            <a:endParaRPr sz="1000"/>
          </a:p>
        </p:txBody>
      </p:sp>
      <p:sp>
        <p:nvSpPr>
          <p:cNvPr id="242" name="Google Shape;242;p25"/>
          <p:cNvSpPr txBox="1"/>
          <p:nvPr/>
        </p:nvSpPr>
        <p:spPr>
          <a:xfrm>
            <a:off x="4965950" y="2636375"/>
            <a:ext cx="862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Ascending</a:t>
            </a:r>
            <a:endParaRPr sz="1000"/>
          </a:p>
        </p:txBody>
      </p:sp>
      <p:sp>
        <p:nvSpPr>
          <p:cNvPr id="243" name="Google Shape;243;p25"/>
          <p:cNvSpPr txBox="1"/>
          <p:nvPr/>
        </p:nvSpPr>
        <p:spPr>
          <a:xfrm>
            <a:off x="4965938" y="3845050"/>
            <a:ext cx="600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Rolling</a:t>
            </a:r>
            <a:endParaRPr sz="1000"/>
          </a:p>
        </p:txBody>
      </p:sp>
      <p:sp>
        <p:nvSpPr>
          <p:cNvPr id="244" name="Google Shape;244;p25"/>
          <p:cNvSpPr txBox="1"/>
          <p:nvPr/>
        </p:nvSpPr>
        <p:spPr>
          <a:xfrm>
            <a:off x="5690305" y="3845050"/>
            <a:ext cx="862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Descending</a:t>
            </a:r>
            <a:endParaRPr sz="1000"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898" y="2818375"/>
            <a:ext cx="2085552" cy="8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5903788" y="2632275"/>
            <a:ext cx="6006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Rolling</a:t>
            </a:r>
            <a:endParaRPr sz="1000"/>
          </a:p>
        </p:txBody>
      </p:sp>
      <p:sp>
        <p:nvSpPr>
          <p:cNvPr id="247" name="Google Shape;247;p25"/>
          <p:cNvSpPr/>
          <p:nvPr/>
        </p:nvSpPr>
        <p:spPr>
          <a:xfrm>
            <a:off x="5566550" y="1366700"/>
            <a:ext cx="254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690300" y="2727725"/>
            <a:ext cx="254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5483975" y="3936275"/>
            <a:ext cx="254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6642800" y="3760300"/>
            <a:ext cx="2620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𝜃: gyroscope reading to get angle above horizontal</a:t>
            </a:r>
            <a:endParaRPr b="1"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d: Distance in front through ultrasonic sensor</a:t>
            </a:r>
            <a:endParaRPr b="1"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x: Inclined distance through ultrasonic sensor</a:t>
            </a:r>
            <a:endParaRPr b="1"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761900" y="2203925"/>
            <a:ext cx="1870800" cy="674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transitions for each set of wheels</a:t>
            </a:r>
            <a:endParaRPr b="1"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0"/>
            <a:ext cx="9143640" cy="513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35720" y="145440"/>
            <a:ext cx="7291800" cy="7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77375" y="1349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{96D13C46-4925-4E13-9DD7-BD865DA3662A}</a:tableStyleId>
              </a:tblPr>
              <a:tblGrid>
                <a:gridCol w="1840975"/>
                <a:gridCol w="1332675"/>
                <a:gridCol w="1251800"/>
                <a:gridCol w="1419475"/>
                <a:gridCol w="1600425"/>
                <a:gridCol w="1588725"/>
              </a:tblGrid>
              <a:tr h="4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LazyBot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 hMerge="1"/>
                <a:tc hMerge="1"/>
                <a:tc hMerge="1"/>
                <a:tc hMerge="1"/>
              </a:tr>
              <a:tr h="4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International Institute of Information Technology Hyderabad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 hMerge="1"/>
                <a:tc hMerge="1"/>
                <a:tc hMerge="1"/>
                <a:tc hMerge="1"/>
              </a:tr>
              <a:tr h="35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Vedant Mundheda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Karan  Mirakhor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Dipanwita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Guhathakurta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Rahul </a:t>
                      </a:r>
                      <a:r>
                        <a:rPr lang="en-IN"/>
                        <a:t>Kashyap Swayampakula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Puppala Avinash Prabhu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42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2023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2023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000" u="none" cap="none" strike="noStrike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Area of expertise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Design &amp; Vision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Design &amp; Mechanism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Robotics Vision &amp; AI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Design &amp; Sensor Placement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Control &amp; Locomotion</a:t>
                      </a:r>
                      <a:endParaRPr/>
                    </a:p>
                  </a:txBody>
                  <a:tcPr marT="91425" marB="91425" marR="91425" marL="91425">
                    <a:lnL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0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2" y="70413"/>
            <a:ext cx="9147237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815250" y="-67503"/>
            <a:ext cx="7513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Functionalities of the Robot</a:t>
            </a:r>
            <a:endParaRPr b="1"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153137" y="417741"/>
            <a:ext cx="4569974" cy="1999647"/>
            <a:chOff x="439081" y="323226"/>
            <a:chExt cx="3591900" cy="2318700"/>
          </a:xfrm>
        </p:grpSpPr>
        <p:sp>
          <p:nvSpPr>
            <p:cNvPr id="76" name="Google Shape;76;p16"/>
            <p:cNvSpPr/>
            <p:nvPr/>
          </p:nvSpPr>
          <p:spPr>
            <a:xfrm>
              <a:off x="439081" y="323226"/>
              <a:ext cx="3591900" cy="2318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912486" y="1291981"/>
              <a:ext cx="2645100" cy="4761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300">
                  <a:solidFill>
                    <a:schemeClr val="dk1"/>
                  </a:solidFill>
                </a:rPr>
                <a:t>What all can the robot do?</a:t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31050" y="382374"/>
              <a:ext cx="1133700" cy="8952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900">
                  <a:solidFill>
                    <a:schemeClr val="dk1"/>
                  </a:solidFill>
                </a:rPr>
                <a:t>Autonomously detects Stairs and Plans Path for climbing up or down the stairs  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732693" y="382374"/>
              <a:ext cx="996000" cy="8610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800">
                  <a:solidFill>
                    <a:schemeClr val="dk1"/>
                  </a:solidFill>
                </a:rPr>
                <a:t>Fast, Robust, Maneuverable in any terrain, reliable and stable while climbing</a:t>
              </a:r>
              <a:endParaRPr b="1" sz="11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270150" y="463950"/>
            <a:ext cx="4375670" cy="1908709"/>
            <a:chOff x="-1103569" y="458637"/>
            <a:chExt cx="5156340" cy="3860657"/>
          </a:xfrm>
        </p:grpSpPr>
        <p:sp>
          <p:nvSpPr>
            <p:cNvPr id="81" name="Google Shape;81;p16"/>
            <p:cNvSpPr/>
            <p:nvPr/>
          </p:nvSpPr>
          <p:spPr>
            <a:xfrm>
              <a:off x="2237582" y="458637"/>
              <a:ext cx="1733700" cy="15732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800">
                  <a:solidFill>
                    <a:schemeClr val="dk1"/>
                  </a:solidFill>
                </a:rPr>
                <a:t>Autonomously detects and changes state b/w Climbing Mode and Driving Mode, independently for front and rear wheels.</a:t>
              </a:r>
              <a:endParaRPr b="1" sz="11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68503" y="2977094"/>
              <a:ext cx="1869000" cy="13422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800">
                  <a:solidFill>
                    <a:schemeClr val="dk1"/>
                  </a:solidFill>
                </a:rPr>
                <a:t>Keeps payload compartment aligned horizontally always. (using linear actuators and gyro)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299271" y="2863016"/>
              <a:ext cx="1753500" cy="14016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800">
                  <a:solidFill>
                    <a:schemeClr val="dk1"/>
                  </a:solidFill>
                </a:rPr>
                <a:t>Adjusts bot orientation to remain centrally aligned during Stair Climbing without use of side walls</a:t>
              </a:r>
              <a:endParaRPr b="1" sz="800"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-1103569" y="2977094"/>
              <a:ext cx="1410300" cy="1342200"/>
            </a:xfrm>
            <a:prstGeom prst="roundRect">
              <a:avLst>
                <a:gd fmla="val 16667" name="adj"/>
              </a:avLst>
            </a:prstGeom>
            <a:solidFill>
              <a:srgbClr val="C6F9F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900">
                  <a:solidFill>
                    <a:schemeClr val="dk1"/>
                  </a:solidFill>
                </a:rPr>
                <a:t>Independently looks for the next Staircase on a landing.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4809675" y="417750"/>
            <a:ext cx="4193400" cy="2116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990473" y="506525"/>
            <a:ext cx="3751200" cy="574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Are there any things that the robot can do above and beyond the requirement?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887875" y="1124650"/>
            <a:ext cx="1545600" cy="6282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Moves effortlessly on an inclined plane in Driving Mode. 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969650" y="1789075"/>
            <a:ext cx="1960500" cy="6282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Server and an App to track the Bot’s location, sensor data, battery status etc remotely.</a:t>
            </a:r>
            <a:endParaRPr b="1" sz="900"/>
          </a:p>
        </p:txBody>
      </p:sp>
      <p:sp>
        <p:nvSpPr>
          <p:cNvPr id="89" name="Google Shape;89;p16"/>
          <p:cNvSpPr/>
          <p:nvPr/>
        </p:nvSpPr>
        <p:spPr>
          <a:xfrm>
            <a:off x="6468675" y="1124675"/>
            <a:ext cx="1203000" cy="6282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Fast and stable on Rough and Rocky </a:t>
            </a:r>
            <a:r>
              <a:rPr b="1" lang="en-IN" sz="1000">
                <a:solidFill>
                  <a:schemeClr val="dk1"/>
                </a:solidFill>
              </a:rPr>
              <a:t>terrains.</a:t>
            </a:r>
            <a:endParaRPr b="1" sz="1000"/>
          </a:p>
        </p:txBody>
      </p:sp>
      <p:sp>
        <p:nvSpPr>
          <p:cNvPr id="90" name="Google Shape;90;p16"/>
          <p:cNvSpPr/>
          <p:nvPr/>
        </p:nvSpPr>
        <p:spPr>
          <a:xfrm>
            <a:off x="7715250" y="1124650"/>
            <a:ext cx="1164900" cy="6282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</a:rPr>
              <a:t>Carry payload weight upto 25 Kg on a Staircase.</a:t>
            </a:r>
            <a:r>
              <a:rPr b="1" lang="en-IN" sz="1000">
                <a:solidFill>
                  <a:schemeClr val="dk1"/>
                </a:solidFill>
              </a:rPr>
              <a:t>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970000" y="1796225"/>
            <a:ext cx="1817400" cy="6282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Climb up or down even on Curved or Spiral Staircase.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635125" y="2584125"/>
            <a:ext cx="4461900" cy="22917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007875" y="4042150"/>
            <a:ext cx="1914900" cy="6954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Prevents overload using Separate Batteries for Front and Rear wheels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837600" y="4058050"/>
            <a:ext cx="2132400" cy="6954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chemeClr val="dk1"/>
                </a:solidFill>
              </a:rPr>
              <a:t>Simple, efficient and effective Wheel Mechanism for Stair climbing.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837600" y="3211275"/>
            <a:ext cx="2132400" cy="7956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Overcomes scenarios in which only two wheels remain in contact with Ground.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chemeClr val="dk1"/>
                </a:solidFill>
              </a:rPr>
              <a:t>By Toppling the wheel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007875" y="3211275"/>
            <a:ext cx="1914900" cy="779700"/>
          </a:xfrm>
          <a:prstGeom prst="roundRect">
            <a:avLst>
              <a:gd fmla="val 16667" name="adj"/>
            </a:avLst>
          </a:prstGeom>
          <a:solidFill>
            <a:srgbClr val="C6F9F9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000">
                <a:solidFill>
                  <a:schemeClr val="dk1"/>
                </a:solidFill>
              </a:rPr>
              <a:t>Passive tumbling of the Tri wheel and Suspensions give extra stability in Driving Mode.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035625" y="2682800"/>
            <a:ext cx="3660900" cy="477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chemeClr val="dk1"/>
                </a:solidFill>
              </a:rPr>
              <a:t>Are there any out of the box functionalities?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0" y="2453475"/>
            <a:ext cx="4753900" cy="2536125"/>
            <a:chOff x="99325" y="2460525"/>
            <a:chExt cx="4753900" cy="2536125"/>
          </a:xfrm>
        </p:grpSpPr>
        <p:pic>
          <p:nvPicPr>
            <p:cNvPr id="99" name="Google Shape;9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9513" y="3034074"/>
              <a:ext cx="2023501" cy="789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554713" y="2756500"/>
              <a:ext cx="15243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u="sng">
                  <a:solidFill>
                    <a:srgbClr val="741B47"/>
                  </a:solidFill>
                </a:rPr>
                <a:t>Driving Mode</a:t>
              </a:r>
              <a:endParaRPr b="1" u="sng">
                <a:solidFill>
                  <a:srgbClr val="741B47"/>
                </a:solidFill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589525" y="2756500"/>
              <a:ext cx="2023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u="sng">
                  <a:solidFill>
                    <a:srgbClr val="20124D"/>
                  </a:solidFill>
                </a:rPr>
                <a:t>Stair Climbing Mode</a:t>
              </a:r>
              <a:endParaRPr b="1" u="sng">
                <a:solidFill>
                  <a:srgbClr val="20124D"/>
                </a:solidFill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99325" y="3877050"/>
              <a:ext cx="24351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/>
                <a:t>1) Only the three wheels are driven to rotate in this mode.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/>
                <a:t>2) Tri Wheel is able to passively pivot about its centroid to adapt for obstacles and slopes.</a:t>
              </a:r>
              <a:endParaRPr b="1" sz="1100"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2332325" y="3746100"/>
              <a:ext cx="2520900" cy="10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/>
                <a:t>1) Braking mechanism is engaged to cause the entire Tri Wheel to rotate about centroid.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100"/>
                <a:t>2) Rotation occurs in the same direction as the three spinning wheels which are locked now.</a:t>
              </a:r>
              <a:endParaRPr b="1" sz="1100"/>
            </a:p>
          </p:txBody>
        </p:sp>
        <p:pic>
          <p:nvPicPr>
            <p:cNvPr id="104" name="Google Shape;10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63" y="3079562"/>
              <a:ext cx="1735815" cy="85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6"/>
            <p:cNvSpPr txBox="1"/>
            <p:nvPr/>
          </p:nvSpPr>
          <p:spPr>
            <a:xfrm>
              <a:off x="881075" y="2460525"/>
              <a:ext cx="30717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 u="sng"/>
                <a:t>Tri- Wheel Rotational Modes</a:t>
              </a:r>
              <a:endParaRPr b="1" sz="1600" u="sng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2" y="0"/>
            <a:ext cx="9147225" cy="514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435750" y="-2825"/>
            <a:ext cx="4043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IN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Robot Specifications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4175" y="494575"/>
            <a:ext cx="4321200" cy="4228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0" y="616575"/>
            <a:ext cx="43212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i="0" lang="en-I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hysical </a:t>
            </a:r>
            <a:r>
              <a:rPr b="1" lang="en-IN" sz="17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i="0" lang="en-I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pecs 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Robot Dimensions :</a:t>
            </a:r>
            <a:r>
              <a:rPr lang="en-IN" sz="1600"/>
              <a:t> 50x50x96.59 cm (lxbxh)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</a:rPr>
              <a:t>Ground Clearance : 16.59cm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</a:rPr>
              <a:t>Chassis dimension : 50x50x20 cm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</a:rPr>
              <a:t>Payload box dimension : 40x40x60 cm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Wheel design : </a:t>
            </a:r>
            <a:r>
              <a:rPr lang="en-IN" sz="1600">
                <a:solidFill>
                  <a:schemeClr val="dk1"/>
                </a:solidFill>
              </a:rPr>
              <a:t>Tri-Star wheel design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Wheel dimensions 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</a:rPr>
              <a:t>Each wheel radius: 7.62cm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IN" sz="1600">
                <a:solidFill>
                  <a:schemeClr val="dk1"/>
                </a:solidFill>
              </a:rPr>
              <a:t>Spoke Length: 13.97cm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Material used for robot body :</a:t>
            </a:r>
            <a:r>
              <a:rPr lang="en-IN" sz="1600">
                <a:solidFill>
                  <a:schemeClr val="dk1"/>
                </a:solidFill>
              </a:rPr>
              <a:t> Aluminium and plastic.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Weight </a:t>
            </a:r>
            <a:r>
              <a:rPr lang="en-IN" sz="1600"/>
              <a:t>: 50kgs (without payload)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4" name="Google Shape;114;p17"/>
          <p:cNvSpPr/>
          <p:nvPr/>
        </p:nvSpPr>
        <p:spPr>
          <a:xfrm>
            <a:off x="4494375" y="494575"/>
            <a:ext cx="4543800" cy="4432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395375" y="413450"/>
            <a:ext cx="45438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Technical Specs</a:t>
            </a:r>
            <a:endParaRPr b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Ideal operation speed of the bot in Driving Mode:</a:t>
            </a:r>
            <a:r>
              <a:rPr lang="en-IN" sz="1500">
                <a:solidFill>
                  <a:schemeClr val="dk1"/>
                </a:solidFill>
              </a:rPr>
              <a:t> 8 - 10 Km/hr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Ideal operation speed of the bot in Stair Climbing Mode:</a:t>
            </a:r>
            <a:r>
              <a:rPr lang="en-IN" sz="1500">
                <a:solidFill>
                  <a:schemeClr val="dk1"/>
                </a:solidFill>
              </a:rPr>
              <a:t> 2 - 3 Km/hr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Max Obstacle Height it can cross over in Driving Mode:</a:t>
            </a:r>
            <a:r>
              <a:rPr lang="en-IN" sz="1500">
                <a:solidFill>
                  <a:schemeClr val="dk1"/>
                </a:solidFill>
              </a:rPr>
              <a:t> 40 cm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Max Obstacle Height it can cross over in Stair Climbing Mode:</a:t>
            </a:r>
            <a:r>
              <a:rPr lang="en-IN" sz="1500">
                <a:solidFill>
                  <a:schemeClr val="dk1"/>
                </a:solidFill>
              </a:rPr>
              <a:t> 20 cm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Power consumption:</a:t>
            </a:r>
            <a:r>
              <a:rPr lang="en-IN" sz="1500">
                <a:solidFill>
                  <a:schemeClr val="dk1"/>
                </a:solidFill>
              </a:rPr>
              <a:t> 180 - 1415 W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Distance the Bot can go upto on one full charge:</a:t>
            </a:r>
            <a:r>
              <a:rPr lang="en-IN" sz="1500">
                <a:solidFill>
                  <a:schemeClr val="dk1"/>
                </a:solidFill>
              </a:rPr>
              <a:t> 7.5 - 65 Km depending upon the use case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Turning radius: </a:t>
            </a:r>
            <a:r>
              <a:rPr lang="en-IN" sz="1500">
                <a:solidFill>
                  <a:schemeClr val="dk1"/>
                </a:solidFill>
              </a:rPr>
              <a:t>~0 cm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IN" sz="1500">
                <a:solidFill>
                  <a:schemeClr val="dk1"/>
                </a:solidFill>
              </a:rPr>
              <a:t>Ideal Working Scenario Endurance: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</a:rPr>
              <a:t>22.23 Km (70% time on flat terrain, 15% time on 45° inclined plane, 15% time in Stair Climbing) 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2082125" y="122050"/>
            <a:ext cx="4983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Robot/Solution Limitations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17700" y="657225"/>
            <a:ext cx="8546700" cy="3404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Limitations other than Requirements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Robot and Tri Wheel system is designed to operate on Staircases of 15-20 cms Height with 24-30 cm of Tread in Stair Climbing Mode.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Speed restricted to 11 Km/hr due to the choice of Geared DC Motors for excess Torque during Stair climbing.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carry a maximum payload of upto 25Kg only.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one full battery charge 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Upto 65 Km in Driving Mode on a flat terrain.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Upto 7.5 Km in Stair Climbing Mode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 Limitation : Vision algorithm works less efficiently in case of curved stairs.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rely on Ultrasonic Sensor Data and IMU to climb Curved stairs.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98125" y="4145850"/>
            <a:ext cx="7338300" cy="607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No Limitations compared to the Requirements!!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87725" y="494675"/>
            <a:ext cx="85467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400850" y="168800"/>
            <a:ext cx="2253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 u="sng"/>
              <a:t>Wheel Design</a:t>
            </a:r>
            <a:endParaRPr b="1" sz="1500" u="sng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025" y="579475"/>
            <a:ext cx="2792974" cy="22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50" y="494675"/>
            <a:ext cx="6004051" cy="4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625" y="2709050"/>
            <a:ext cx="3337200" cy="2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431500" y="94200"/>
            <a:ext cx="2825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 u="sng">
                <a:latin typeface="Lato"/>
                <a:ea typeface="Lato"/>
                <a:cs typeface="Lato"/>
                <a:sym typeface="Lato"/>
              </a:rPr>
              <a:t>Robot Top View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87725" y="47775"/>
            <a:ext cx="2126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/>
              <a:t>Robot Design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1490525" y="239650"/>
            <a:ext cx="2825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 u="sng">
                <a:latin typeface="Lato"/>
                <a:ea typeface="Lato"/>
                <a:cs typeface="Lato"/>
                <a:sym typeface="Lato"/>
              </a:rPr>
              <a:t>Robot Side View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28325" y="653425"/>
            <a:ext cx="5274400" cy="3462900"/>
            <a:chOff x="34525" y="1193150"/>
            <a:chExt cx="5274400" cy="3462900"/>
          </a:xfrm>
        </p:grpSpPr>
        <p:pic>
          <p:nvPicPr>
            <p:cNvPr id="141" name="Google Shape;14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25" y="1209275"/>
              <a:ext cx="5274400" cy="344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0"/>
            <p:cNvSpPr/>
            <p:nvPr/>
          </p:nvSpPr>
          <p:spPr>
            <a:xfrm>
              <a:off x="2064825" y="1193150"/>
              <a:ext cx="1483800" cy="185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/>
        </p:nvSpPr>
        <p:spPr>
          <a:xfrm>
            <a:off x="6235400" y="1024350"/>
            <a:ext cx="2825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 u="sng">
                <a:latin typeface="Lato"/>
                <a:ea typeface="Lato"/>
                <a:cs typeface="Lato"/>
                <a:sym typeface="Lato"/>
              </a:rPr>
              <a:t>Robot Front View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025" y="1389325"/>
            <a:ext cx="3895974" cy="23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58125" y="25800"/>
            <a:ext cx="2571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Architecture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125" y="0"/>
            <a:ext cx="6274824" cy="4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107275" y="698375"/>
            <a:ext cx="2474100" cy="1610100"/>
          </a:xfrm>
          <a:prstGeom prst="wedgeRoundRectCallout">
            <a:avLst>
              <a:gd fmla="val 55884" name="adj1"/>
              <a:gd fmla="val 63243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Oswald"/>
                <a:ea typeface="Oswald"/>
                <a:cs typeface="Oswald"/>
                <a:sym typeface="Oswald"/>
              </a:rPr>
              <a:t>The diagram describes how the electrical modules are connected in the bot. And explains the transfer of different signals among the 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modules at a higher level.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107275" y="2755775"/>
            <a:ext cx="2474100" cy="1610100"/>
          </a:xfrm>
          <a:prstGeom prst="wedgeRoundRectCallout">
            <a:avLst>
              <a:gd fmla="val 55608" name="adj1"/>
              <a:gd fmla="val 62973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latin typeface="Oswald"/>
                <a:ea typeface="Oswald"/>
                <a:cs typeface="Oswald"/>
                <a:sym typeface="Oswald"/>
              </a:rPr>
              <a:t>Note:</a:t>
            </a:r>
            <a:r>
              <a:rPr b="1" lang="en-IN" u="sng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IN">
                <a:latin typeface="Oswald"/>
                <a:ea typeface="Oswald"/>
                <a:cs typeface="Oswald"/>
                <a:sym typeface="Oswald"/>
              </a:rPr>
              <a:t>The Motors and brakes are connected to wheels and linear actuators are used to stabilise payload. The power lining is explained in the previous slide.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72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55500" y="116400"/>
            <a:ext cx="21138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Brief on Progra</a:t>
            </a:r>
            <a:r>
              <a:rPr b="1" lang="en-IN" sz="2200">
                <a:latin typeface="Roboto Mono"/>
                <a:ea typeface="Roboto Mono"/>
                <a:cs typeface="Roboto Mono"/>
                <a:sym typeface="Roboto Mono"/>
              </a:rPr>
              <a:t>mming</a:t>
            </a:r>
            <a:r>
              <a:rPr b="1" i="0" lang="en-IN" sz="2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Module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238175" y="61825"/>
            <a:ext cx="2862300" cy="236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Raspberry Pi modules to support hardware: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GPIO support on Raspberry Pi:  </a:t>
            </a:r>
            <a:r>
              <a:rPr b="1"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RPi.GPIO</a:t>
            </a:r>
            <a:r>
              <a:rPr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the HC-SR04 ultrasonic sensor.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Raspberry Pi Camera module:  </a:t>
            </a:r>
            <a:r>
              <a:rPr b="1"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Picamera </a:t>
            </a:r>
            <a:r>
              <a:rPr lang="en-I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capture to get a stream of images of the staircase.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169350" y="76675"/>
            <a:ext cx="3821700" cy="2346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Python </a:t>
            </a:r>
            <a:r>
              <a:rPr b="1" lang="en-IN">
                <a:solidFill>
                  <a:schemeClr val="dk1"/>
                </a:solidFill>
              </a:rPr>
              <a:t>Modules to be built (for stair detection through image processing):</a:t>
            </a:r>
            <a:br>
              <a:rPr b="1" lang="en-I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Gabor filter</a:t>
            </a:r>
            <a:r>
              <a:rPr lang="en-IN" sz="1200">
                <a:solidFill>
                  <a:schemeClr val="dk1"/>
                </a:solidFill>
              </a:rPr>
              <a:t>: using OpenCV’s inbuilt </a:t>
            </a:r>
            <a:r>
              <a:rPr lang="en-IN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getGaborKernel</a:t>
            </a:r>
            <a:r>
              <a:rPr lang="en-IN" sz="1200">
                <a:solidFill>
                  <a:schemeClr val="dk1"/>
                </a:solidFill>
              </a:rPr>
              <a:t>, </a:t>
            </a:r>
            <a:r>
              <a:rPr lang="en-IN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filter2D.</a:t>
            </a:r>
            <a:endParaRPr sz="12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Edge detector</a:t>
            </a:r>
            <a:r>
              <a:rPr lang="en-IN" sz="1200">
                <a:solidFill>
                  <a:schemeClr val="dk1"/>
                </a:solidFill>
              </a:rPr>
              <a:t>: using OpenCV ’s inbuilt  </a:t>
            </a:r>
            <a:r>
              <a:rPr lang="en-IN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Canny </a:t>
            </a:r>
            <a:r>
              <a:rPr lang="en-IN" sz="1200">
                <a:solidFill>
                  <a:schemeClr val="dk1"/>
                </a:solidFill>
              </a:rPr>
              <a:t>edge detector.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Edge linking:</a:t>
            </a:r>
            <a:r>
              <a:rPr lang="en-IN" sz="1200">
                <a:solidFill>
                  <a:schemeClr val="dk1"/>
                </a:solidFill>
              </a:rPr>
              <a:t> to be coded from scratch using Python.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IN" sz="1200">
                <a:solidFill>
                  <a:schemeClr val="dk1"/>
                </a:solidFill>
              </a:rPr>
              <a:t>RANSAC:</a:t>
            </a:r>
            <a:r>
              <a:rPr lang="en-IN" sz="1200">
                <a:solidFill>
                  <a:schemeClr val="dk1"/>
                </a:solidFill>
              </a:rPr>
              <a:t> using skimage’s inbuilt </a:t>
            </a:r>
            <a:r>
              <a:rPr lang="en-IN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ransac.</a:t>
            </a:r>
            <a:endParaRPr sz="12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Estimated overtime of the system is less than 60 ms</a:t>
            </a:r>
            <a:r>
              <a:rPr b="1" lang="en-I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860725" y="2460475"/>
            <a:ext cx="7202400" cy="2419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Custom built modules to control the various hardware components</a:t>
            </a:r>
            <a:r>
              <a:rPr b="1" lang="en-I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Program to control the various states(rolling, ascending, descending) by processing the inputs from the ultrasonic sensor, IMU and gyroscope and controlling the brakes.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Program in the Microcontroller which will control the wheels (taking turns) based on the current state and path plan.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Program for the autonomous orientation of robot in the direction of the next stairway by processing distance inputs from lateral ultrasonic sensors at the quarter-landing.</a:t>
            </a:r>
            <a:endParaRPr sz="1300"/>
          </a:p>
        </p:txBody>
      </p:sp>
      <p:sp>
        <p:nvSpPr>
          <p:cNvPr id="163" name="Google Shape;163;p22"/>
          <p:cNvSpPr/>
          <p:nvPr/>
        </p:nvSpPr>
        <p:spPr>
          <a:xfrm>
            <a:off x="30900" y="1508425"/>
            <a:ext cx="1774200" cy="2200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</a:rPr>
              <a:t>Programming language used: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Python</a:t>
            </a:r>
            <a:endParaRPr sz="15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5" y="3782925"/>
            <a:ext cx="437800" cy="5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00" y="3811612"/>
            <a:ext cx="507000" cy="49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325" y="3782938"/>
            <a:ext cx="454376" cy="55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