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3;p1" descr=""/>
          <p:cNvPicPr/>
          <p:nvPr/>
        </p:nvPicPr>
        <p:blipFill>
          <a:blip r:embed="rId2"/>
          <a:stretch/>
        </p:blipFill>
        <p:spPr>
          <a:xfrm>
            <a:off x="7929720" y="209520"/>
            <a:ext cx="813600" cy="216720"/>
          </a:xfrm>
          <a:prstGeom prst="rect">
            <a:avLst/>
          </a:prstGeom>
          <a:ln w="0">
            <a:noFill/>
          </a:ln>
        </p:spPr>
      </p:pic>
      <p:sp>
        <p:nvSpPr>
          <p:cNvPr id="1" name="PlaceHolder 1"/>
          <p:cNvSpPr>
            <a:spLocks noGrp="1"/>
          </p:cNvSpPr>
          <p:nvPr>
            <p:ph type="title"/>
          </p:nvPr>
        </p:nvSpPr>
        <p:spPr>
          <a:xfrm>
            <a:off x="1143000" y="841680"/>
            <a:ext cx="6857640" cy="1790280"/>
          </a:xfrm>
          <a:prstGeom prst="rect">
            <a:avLst/>
          </a:prstGeom>
        </p:spPr>
        <p:txBody>
          <a:bodyPr anchor="b">
            <a:noAutofit/>
          </a:bodyPr>
          <a:p>
            <a:pPr algn="ctr"/>
            <a:r>
              <a:rPr b="0" lang="en-IN" sz="4500" spc="-1" strike="noStrike">
                <a:solidFill>
                  <a:srgbClr val="000000"/>
                </a:solidFill>
                <a:latin typeface="Arial"/>
              </a:rPr>
              <a:t>Click to edit the title text format</a:t>
            </a:r>
            <a:endParaRPr b="0" lang="en-IN" sz="4500" spc="-1" strike="noStrike">
              <a:solidFill>
                <a:srgbClr val="000000"/>
              </a:solidFill>
              <a:latin typeface="Arial"/>
            </a:endParaRPr>
          </a:p>
        </p:txBody>
      </p:sp>
      <p:sp>
        <p:nvSpPr>
          <p:cNvPr id="2" name="PlaceHolder 2"/>
          <p:cNvSpPr>
            <a:spLocks noGrp="1"/>
          </p:cNvSpPr>
          <p:nvPr>
            <p:ph type="dt"/>
          </p:nvPr>
        </p:nvSpPr>
        <p:spPr>
          <a:xfrm>
            <a:off x="663840" y="4653720"/>
            <a:ext cx="2057040" cy="273600"/>
          </a:xfrm>
          <a:prstGeom prst="rect">
            <a:avLst/>
          </a:prstGeom>
        </p:spPr>
        <p:txBody>
          <a:bodyPr anchor="ctr">
            <a:noAutofit/>
          </a:bodyPr>
          <a:p>
            <a:endParaRPr b="0" lang="en-IN" sz="2400" spc="-1" strike="noStrike">
              <a:latin typeface="Times New Roman"/>
            </a:endParaRPr>
          </a:p>
        </p:txBody>
      </p:sp>
      <p:sp>
        <p:nvSpPr>
          <p:cNvPr id="3" name="PlaceHolder 3"/>
          <p:cNvSpPr>
            <a:spLocks noGrp="1"/>
          </p:cNvSpPr>
          <p:nvPr>
            <p:ph type="sldNum"/>
          </p:nvPr>
        </p:nvSpPr>
        <p:spPr>
          <a:xfrm>
            <a:off x="6616800" y="4012560"/>
            <a:ext cx="2057040" cy="273600"/>
          </a:xfrm>
          <a:prstGeom prst="rect">
            <a:avLst/>
          </a:prstGeom>
        </p:spPr>
        <p:txBody>
          <a:bodyPr anchor="ctr">
            <a:noAutofit/>
          </a:bodyPr>
          <a:p>
            <a:pPr algn="r">
              <a:lnSpc>
                <a:spcPct val="100000"/>
              </a:lnSpc>
              <a:tabLst>
                <a:tab algn="l" pos="0"/>
              </a:tabLst>
            </a:pPr>
            <a:fld id="{3BA8F713-C887-4A99-9EA7-FFABA38E1531}" type="slidenum">
              <a:rPr b="0" lang="en-IN" sz="900" spc="-1" strike="noStrike">
                <a:solidFill>
                  <a:srgbClr val="e72d40"/>
                </a:solidFill>
                <a:latin typeface="Proxima Nova"/>
                <a:ea typeface="Proxima Nova"/>
              </a:rPr>
              <a:t>&lt;number&gt;</a:t>
            </a:fld>
            <a:endParaRPr b="0" lang="en-IN" sz="900" spc="-1" strike="noStrike">
              <a:latin typeface="Times New Roman"/>
            </a:endParaRPr>
          </a:p>
        </p:txBody>
      </p:sp>
      <p:sp>
        <p:nvSpPr>
          <p:cNvPr id="4" name="CustomShape 4"/>
          <p:cNvSpPr/>
          <p:nvPr/>
        </p:nvSpPr>
        <p:spPr>
          <a:xfrm>
            <a:off x="0" y="0"/>
            <a:ext cx="9143640" cy="4653360"/>
          </a:xfrm>
          <a:prstGeom prst="rect">
            <a:avLst/>
          </a:prstGeom>
          <a:solidFill>
            <a:schemeClr val="lt1"/>
          </a:solidFill>
          <a:ln w="12700">
            <a:solidFill>
              <a:schemeClr val="lt1"/>
            </a:solidFill>
            <a:miter/>
          </a:ln>
        </p:spPr>
        <p:style>
          <a:lnRef idx="0"/>
          <a:fillRef idx="0"/>
          <a:effectRef idx="0"/>
          <a:fontRef idx="minor"/>
        </p:style>
      </p:sp>
      <p:pic>
        <p:nvPicPr>
          <p:cNvPr id="5" name="Google Shape;20;p2" descr=""/>
          <p:cNvPicPr/>
          <p:nvPr/>
        </p:nvPicPr>
        <p:blipFill>
          <a:blip r:embed="rId3"/>
          <a:stretch/>
        </p:blipFill>
        <p:spPr>
          <a:xfrm>
            <a:off x="663840" y="572040"/>
            <a:ext cx="2057040" cy="548640"/>
          </a:xfrm>
          <a:prstGeom prst="rect">
            <a:avLst/>
          </a:prstGeom>
          <a:ln w="0">
            <a:noFill/>
          </a:ln>
        </p:spPr>
      </p:pic>
      <p:sp>
        <p:nvSpPr>
          <p:cNvPr id="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Google Shape;13;p1" descr=""/>
          <p:cNvPicPr/>
          <p:nvPr/>
        </p:nvPicPr>
        <p:blipFill>
          <a:blip r:embed="rId2"/>
          <a:stretch/>
        </p:blipFill>
        <p:spPr>
          <a:xfrm>
            <a:off x="7929720" y="209520"/>
            <a:ext cx="813600" cy="216720"/>
          </a:xfrm>
          <a:prstGeom prst="rect">
            <a:avLst/>
          </a:prstGeom>
          <a:ln w="0">
            <a:noFill/>
          </a:ln>
        </p:spPr>
      </p:pic>
      <p:sp>
        <p:nvSpPr>
          <p:cNvPr id="44" name="PlaceHolder 1"/>
          <p:cNvSpPr>
            <a:spLocks noGrp="1"/>
          </p:cNvSpPr>
          <p:nvPr>
            <p:ph type="body"/>
          </p:nvPr>
        </p:nvSpPr>
        <p:spPr>
          <a:xfrm>
            <a:off x="0" y="0"/>
            <a:ext cx="9143640" cy="5143320"/>
          </a:xfrm>
          <a:prstGeom prst="rect">
            <a:avLst/>
          </a:prstGeom>
        </p:spPr>
        <p:txBody>
          <a:bodyPr>
            <a:noAutofit/>
          </a:bodyPr>
          <a:p>
            <a:pPr marL="432000" indent="-324000" algn="ctr">
              <a:spcBef>
                <a:spcPts val="1417"/>
              </a:spcBef>
              <a:buClr>
                <a:srgbClr val="000000"/>
              </a:buClr>
              <a:buSzPct val="45000"/>
              <a:buFont typeface="Wingdings" charset="2"/>
              <a:buChar char=""/>
            </a:pPr>
            <a:r>
              <a:rPr b="0" lang="en-IN" sz="900" spc="-1" strike="noStrike">
                <a:solidFill>
                  <a:srgbClr val="000000"/>
                </a:solidFill>
                <a:latin typeface="Arial"/>
              </a:rPr>
              <a:t>Click to edit the outline text format</a:t>
            </a:r>
            <a:endParaRPr b="0" lang="en-IN" sz="9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900" spc="-1" strike="noStrike">
                <a:solidFill>
                  <a:srgbClr val="000000"/>
                </a:solidFill>
                <a:latin typeface="Arial"/>
              </a:rPr>
              <a:t>Second Outline Level</a:t>
            </a:r>
            <a:endParaRPr b="0" lang="en-IN" sz="9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900" spc="-1" strike="noStrike">
                <a:solidFill>
                  <a:srgbClr val="000000"/>
                </a:solidFill>
                <a:latin typeface="Arial"/>
              </a:rPr>
              <a:t>Third Outline Level</a:t>
            </a:r>
            <a:endParaRPr b="0" lang="en-IN" sz="9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900" spc="-1" strike="noStrike">
                <a:solidFill>
                  <a:srgbClr val="000000"/>
                </a:solidFill>
                <a:latin typeface="Arial"/>
              </a:rPr>
              <a:t>Fourth Outline Level</a:t>
            </a:r>
            <a:endParaRPr b="0" lang="en-IN" sz="9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900" spc="-1" strike="noStrike">
                <a:solidFill>
                  <a:srgbClr val="000000"/>
                </a:solidFill>
                <a:latin typeface="Arial"/>
              </a:rPr>
              <a:t>Fifth Outline Level</a:t>
            </a:r>
            <a:endParaRPr b="0" lang="en-IN" sz="9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900" spc="-1" strike="noStrike">
                <a:solidFill>
                  <a:srgbClr val="000000"/>
                </a:solidFill>
                <a:latin typeface="Arial"/>
              </a:rPr>
              <a:t>Sixth Outline Level</a:t>
            </a:r>
            <a:endParaRPr b="0" lang="en-IN" sz="9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900" spc="-1" strike="noStrike">
                <a:solidFill>
                  <a:srgbClr val="000000"/>
                </a:solidFill>
                <a:latin typeface="Arial"/>
              </a:rPr>
              <a:t>Seventh Outline Level</a:t>
            </a:r>
            <a:endParaRPr b="0" lang="en-IN" sz="900" spc="-1" strike="noStrike">
              <a:solidFill>
                <a:srgbClr val="000000"/>
              </a:solidFill>
              <a:latin typeface="Arial"/>
            </a:endParaRPr>
          </a:p>
        </p:txBody>
      </p:sp>
      <p:sp>
        <p:nvSpPr>
          <p:cNvPr id="45" name="PlaceHolder 2"/>
          <p:cNvSpPr>
            <a:spLocks noGrp="1"/>
          </p:cNvSpPr>
          <p:nvPr>
            <p:ph type="dt"/>
          </p:nvPr>
        </p:nvSpPr>
        <p:spPr>
          <a:xfrm>
            <a:off x="628560" y="4767120"/>
            <a:ext cx="2057040" cy="273600"/>
          </a:xfrm>
          <a:prstGeom prst="rect">
            <a:avLst/>
          </a:prstGeom>
        </p:spPr>
        <p:txBody>
          <a:bodyPr anchor="ctr">
            <a:noAutofit/>
          </a:bodyPr>
          <a:p>
            <a:endParaRPr b="0" lang="en-IN" sz="2400" spc="-1" strike="noStrike">
              <a:latin typeface="Times New Roman"/>
            </a:endParaRPr>
          </a:p>
        </p:txBody>
      </p:sp>
      <p:sp>
        <p:nvSpPr>
          <p:cNvPr id="46" name="PlaceHolder 3"/>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4C033808-97F8-4288-B289-173A6DCBC0AC}" type="slidenum">
              <a:rPr b="0" lang="en-IN" sz="900" spc="-1" strike="noStrike">
                <a:solidFill>
                  <a:srgbClr val="888888"/>
                </a:solidFill>
                <a:latin typeface="Proxima Nova"/>
                <a:ea typeface="Proxima Nova"/>
              </a:rPr>
              <a:t>&lt;number&gt;</a:t>
            </a:fld>
            <a:endParaRPr b="0" lang="en-IN" sz="900" spc="-1" strike="noStrike">
              <a:latin typeface="Times New Roman"/>
            </a:endParaRPr>
          </a:p>
        </p:txBody>
      </p:sp>
      <p:pic>
        <p:nvPicPr>
          <p:cNvPr id="47" name="Google Shape;25;p3" descr=""/>
          <p:cNvPicPr/>
          <p:nvPr/>
        </p:nvPicPr>
        <p:blipFill>
          <a:blip r:embed="rId3"/>
          <a:stretch/>
        </p:blipFill>
        <p:spPr>
          <a:xfrm>
            <a:off x="628560" y="546120"/>
            <a:ext cx="3259440" cy="4033800"/>
          </a:xfrm>
          <a:prstGeom prst="rect">
            <a:avLst/>
          </a:prstGeom>
          <a:ln w="0">
            <a:noFill/>
          </a:ln>
        </p:spPr>
      </p:pic>
      <p:sp>
        <p:nvSpPr>
          <p:cNvPr id="48" name="CustomShape 4"/>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pic>
        <p:nvPicPr>
          <p:cNvPr id="49" name="Google Shape;27;p3" descr=""/>
          <p:cNvPicPr/>
          <p:nvPr/>
        </p:nvPicPr>
        <p:blipFill>
          <a:blip r:embed="rId4"/>
          <a:stretch/>
        </p:blipFill>
        <p:spPr>
          <a:xfrm>
            <a:off x="628560" y="546120"/>
            <a:ext cx="3259440" cy="4033800"/>
          </a:xfrm>
          <a:prstGeom prst="rect">
            <a:avLst/>
          </a:prstGeom>
          <a:ln w="0">
            <a:noFill/>
          </a:ln>
        </p:spPr>
      </p:pic>
      <p:sp>
        <p:nvSpPr>
          <p:cNvPr id="50" name="CustomShape 5"/>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sp>
        <p:nvSpPr>
          <p:cNvPr id="51"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Google Shape;13;p1" descr=""/>
          <p:cNvPicPr/>
          <p:nvPr/>
        </p:nvPicPr>
        <p:blipFill>
          <a:blip r:embed="rId2"/>
          <a:stretch/>
        </p:blipFill>
        <p:spPr>
          <a:xfrm>
            <a:off x="7929720" y="209520"/>
            <a:ext cx="813600" cy="216720"/>
          </a:xfrm>
          <a:prstGeom prst="rect">
            <a:avLst/>
          </a:prstGeom>
          <a:ln w="0">
            <a:noFill/>
          </a:ln>
        </p:spPr>
      </p:pic>
      <p:sp>
        <p:nvSpPr>
          <p:cNvPr id="89" name="CustomShape 1"/>
          <p:cNvSpPr/>
          <p:nvPr/>
        </p:nvSpPr>
        <p:spPr>
          <a:xfrm>
            <a:off x="-360" y="0"/>
            <a:ext cx="9143640" cy="5143320"/>
          </a:xfrm>
          <a:prstGeom prst="rect">
            <a:avLst/>
          </a:prstGeom>
          <a:solidFill>
            <a:srgbClr val="f1333f"/>
          </a:solidFill>
          <a:ln w="0">
            <a:noFill/>
          </a:ln>
        </p:spPr>
        <p:style>
          <a:lnRef idx="0"/>
          <a:fillRef idx="0"/>
          <a:effectRef idx="0"/>
          <a:fontRef idx="minor"/>
        </p:style>
      </p:sp>
      <p:sp>
        <p:nvSpPr>
          <p:cNvPr id="90" name="PlaceHolder 2"/>
          <p:cNvSpPr>
            <a:spLocks noGrp="1"/>
          </p:cNvSpPr>
          <p:nvPr>
            <p:ph type="title"/>
          </p:nvPr>
        </p:nvSpPr>
        <p:spPr>
          <a:xfrm>
            <a:off x="630360" y="544320"/>
            <a:ext cx="5990040" cy="561960"/>
          </a:xfrm>
          <a:prstGeom prst="rect">
            <a:avLst/>
          </a:prstGeom>
        </p:spPr>
        <p:txBody>
          <a:bodyPr anchor="ctr">
            <a:noAutofit/>
          </a:bodyPr>
          <a:p>
            <a:pPr algn="ctr"/>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91" name="PlaceHolder 3"/>
          <p:cNvSpPr>
            <a:spLocks noGrp="1"/>
          </p:cNvSpPr>
          <p:nvPr>
            <p:ph type="dt"/>
          </p:nvPr>
        </p:nvSpPr>
        <p:spPr>
          <a:xfrm>
            <a:off x="628560" y="4767120"/>
            <a:ext cx="2057040" cy="273600"/>
          </a:xfrm>
          <a:prstGeom prst="rect">
            <a:avLst/>
          </a:prstGeom>
        </p:spPr>
        <p:txBody>
          <a:bodyPr anchor="ctr">
            <a:noAutofit/>
          </a:bodyPr>
          <a:p>
            <a:endParaRPr b="0" lang="en-IN" sz="2400" spc="-1" strike="noStrike">
              <a:latin typeface="Times New Roman"/>
            </a:endParaRPr>
          </a:p>
        </p:txBody>
      </p:sp>
      <p:sp>
        <p:nvSpPr>
          <p:cNvPr id="92" name="PlaceHolder 4"/>
          <p:cNvSpPr>
            <a:spLocks noGrp="1"/>
          </p:cNvSpPr>
          <p:nvPr>
            <p:ph type="ftr"/>
          </p:nvPr>
        </p:nvSpPr>
        <p:spPr>
          <a:xfrm>
            <a:off x="3029040" y="4767120"/>
            <a:ext cx="3085920" cy="273600"/>
          </a:xfrm>
          <a:prstGeom prst="rect">
            <a:avLst/>
          </a:prstGeom>
        </p:spPr>
        <p:txBody>
          <a:bodyPr>
            <a:noAutofit/>
          </a:bodyPr>
          <a:p>
            <a:endParaRPr b="0" lang="en-IN" sz="2400" spc="-1" strike="noStrike">
              <a:latin typeface="Times New Roman"/>
            </a:endParaRPr>
          </a:p>
        </p:txBody>
      </p:sp>
      <p:sp>
        <p:nvSpPr>
          <p:cNvPr id="93" name="PlaceHolder 5"/>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CC0E3856-5C8D-4139-BEEA-6CB1FB8FA6DB}" type="slidenum">
              <a:rPr b="0" lang="en-IN" sz="900" spc="-1" strike="noStrike">
                <a:solidFill>
                  <a:srgbClr val="ffffff"/>
                </a:solidFill>
                <a:latin typeface="Proxima Nova"/>
                <a:ea typeface="Proxima Nova"/>
              </a:rPr>
              <a:t>&lt;number&gt;</a:t>
            </a:fld>
            <a:endParaRPr b="0" lang="en-IN" sz="900" spc="-1" strike="noStrike">
              <a:latin typeface="Times New Roman"/>
            </a:endParaRPr>
          </a:p>
        </p:txBody>
      </p:sp>
      <p:pic>
        <p:nvPicPr>
          <p:cNvPr id="94" name="Google Shape;35;p4" descr=""/>
          <p:cNvPicPr/>
          <p:nvPr/>
        </p:nvPicPr>
        <p:blipFill>
          <a:blip r:embed="rId3"/>
          <a:stretch/>
        </p:blipFill>
        <p:spPr>
          <a:xfrm>
            <a:off x="7611840" y="303480"/>
            <a:ext cx="909360" cy="242640"/>
          </a:xfrm>
          <a:prstGeom prst="rect">
            <a:avLst/>
          </a:prstGeom>
          <a:ln w="0">
            <a:noFill/>
          </a:ln>
        </p:spPr>
      </p:pic>
      <p:sp>
        <p:nvSpPr>
          <p:cNvPr id="95" name="CustomShape 6"/>
          <p:cNvSpPr/>
          <p:nvPr/>
        </p:nvSpPr>
        <p:spPr>
          <a:xfrm>
            <a:off x="0" y="0"/>
            <a:ext cx="9143640" cy="5143320"/>
          </a:xfrm>
          <a:prstGeom prst="rect">
            <a:avLst/>
          </a:prstGeom>
          <a:solidFill>
            <a:srgbClr val="f1333f"/>
          </a:solidFill>
          <a:ln w="0">
            <a:noFill/>
          </a:ln>
        </p:spPr>
        <p:style>
          <a:lnRef idx="0"/>
          <a:fillRef idx="0"/>
          <a:effectRef idx="0"/>
          <a:fontRef idx="minor"/>
        </p:style>
      </p:sp>
      <p:pic>
        <p:nvPicPr>
          <p:cNvPr id="96" name="Google Shape;37;p4" descr=""/>
          <p:cNvPicPr/>
          <p:nvPr/>
        </p:nvPicPr>
        <p:blipFill>
          <a:blip r:embed="rId4"/>
          <a:stretch/>
        </p:blipFill>
        <p:spPr>
          <a:xfrm>
            <a:off x="7929360" y="210240"/>
            <a:ext cx="813240" cy="216720"/>
          </a:xfrm>
          <a:prstGeom prst="rect">
            <a:avLst/>
          </a:prstGeom>
          <a:ln w="0">
            <a:noFill/>
          </a:ln>
        </p:spPr>
      </p:pic>
      <p:sp>
        <p:nvSpPr>
          <p:cNvPr id="97"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4" name="Google Shape;13;p1" descr=""/>
          <p:cNvPicPr/>
          <p:nvPr/>
        </p:nvPicPr>
        <p:blipFill>
          <a:blip r:embed="rId2"/>
          <a:stretch/>
        </p:blipFill>
        <p:spPr>
          <a:xfrm>
            <a:off x="7929720" y="209520"/>
            <a:ext cx="813600" cy="216720"/>
          </a:xfrm>
          <a:prstGeom prst="rect">
            <a:avLst/>
          </a:prstGeom>
          <a:ln w="0">
            <a:noFill/>
          </a:ln>
        </p:spPr>
      </p:pic>
      <p:sp>
        <p:nvSpPr>
          <p:cNvPr id="135" name="PlaceHolder 1"/>
          <p:cNvSpPr>
            <a:spLocks noGrp="1"/>
          </p:cNvSpPr>
          <p:nvPr>
            <p:ph type="dt"/>
          </p:nvPr>
        </p:nvSpPr>
        <p:spPr>
          <a:xfrm>
            <a:off x="628560" y="4767120"/>
            <a:ext cx="2057040" cy="273600"/>
          </a:xfrm>
          <a:prstGeom prst="rect">
            <a:avLst/>
          </a:prstGeom>
        </p:spPr>
        <p:txBody>
          <a:bodyPr anchor="ctr">
            <a:noAutofit/>
          </a:bodyPr>
          <a:p>
            <a:endParaRPr b="0" lang="en-IN" sz="2400" spc="-1" strike="noStrike">
              <a:latin typeface="Times New Roman"/>
            </a:endParaRPr>
          </a:p>
        </p:txBody>
      </p:sp>
      <p:sp>
        <p:nvSpPr>
          <p:cNvPr id="136" name="PlaceHolder 2"/>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5DBF23D4-6EB0-48C6-9E6E-B85D49C3C266}" type="slidenum">
              <a:rPr b="0" lang="en-IN" sz="900" spc="-1" strike="noStrike">
                <a:solidFill>
                  <a:srgbClr val="888888"/>
                </a:solidFill>
                <a:latin typeface="Proxima Nova"/>
                <a:ea typeface="Proxima Nova"/>
              </a:rPr>
              <a:t>&lt;number&gt;</a:t>
            </a:fld>
            <a:endParaRPr b="0" lang="en-IN" sz="900" spc="-1" strike="noStrike">
              <a:latin typeface="Times New Roman"/>
            </a:endParaRPr>
          </a:p>
        </p:txBody>
      </p:sp>
      <p:sp>
        <p:nvSpPr>
          <p:cNvPr id="137" name="PlaceHolder 3"/>
          <p:cNvSpPr>
            <a:spLocks noGrp="1"/>
          </p:cNvSpPr>
          <p:nvPr>
            <p:ph type="body"/>
          </p:nvPr>
        </p:nvSpPr>
        <p:spPr>
          <a:xfrm>
            <a:off x="3303720" y="1816200"/>
            <a:ext cx="5265360" cy="2619000"/>
          </a:xfrm>
          <a:prstGeom prst="rect">
            <a:avLst/>
          </a:prstGeom>
        </p:spPr>
        <p:txBody>
          <a:bodyPr>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8" name="CustomShape 4"/>
          <p:cNvSpPr/>
          <p:nvPr/>
        </p:nvSpPr>
        <p:spPr>
          <a:xfrm>
            <a:off x="0" y="0"/>
            <a:ext cx="9143640" cy="636480"/>
          </a:xfrm>
          <a:prstGeom prst="rect">
            <a:avLst/>
          </a:prstGeom>
          <a:solidFill>
            <a:srgbClr val="f5333f"/>
          </a:solidFill>
          <a:ln w="0">
            <a:noFill/>
          </a:ln>
        </p:spPr>
        <p:style>
          <a:lnRef idx="0"/>
          <a:fillRef idx="0"/>
          <a:effectRef idx="0"/>
          <a:fontRef idx="minor"/>
        </p:style>
      </p:sp>
      <p:sp>
        <p:nvSpPr>
          <p:cNvPr id="139" name="PlaceHolder 5"/>
          <p:cNvSpPr>
            <a:spLocks noGrp="1"/>
          </p:cNvSpPr>
          <p:nvPr>
            <p:ph type="title"/>
          </p:nvPr>
        </p:nvSpPr>
        <p:spPr>
          <a:xfrm>
            <a:off x="316800" y="122040"/>
            <a:ext cx="3735720" cy="382320"/>
          </a:xfrm>
          <a:prstGeom prst="rect">
            <a:avLst/>
          </a:prstGeom>
        </p:spPr>
        <p:txBody>
          <a:bodyPr anchor="ctr">
            <a:noAutofit/>
          </a:bodyPr>
          <a:p>
            <a:pPr algn="ct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pic>
        <p:nvPicPr>
          <p:cNvPr id="140" name="Google Shape;55;p6" descr=""/>
          <p:cNvPicPr/>
          <p:nvPr/>
        </p:nvPicPr>
        <p:blipFill>
          <a:blip r:embed="rId3"/>
          <a:stretch/>
        </p:blipFill>
        <p:spPr>
          <a:xfrm>
            <a:off x="7929360" y="210240"/>
            <a:ext cx="813240" cy="216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7" name="Google Shape;13;p1" descr=""/>
          <p:cNvPicPr/>
          <p:nvPr/>
        </p:nvPicPr>
        <p:blipFill>
          <a:blip r:embed="rId2"/>
          <a:stretch/>
        </p:blipFill>
        <p:spPr>
          <a:xfrm>
            <a:off x="7929720" y="209520"/>
            <a:ext cx="813600" cy="216720"/>
          </a:xfrm>
          <a:prstGeom prst="rect">
            <a:avLst/>
          </a:prstGeom>
          <a:ln w="0">
            <a:noFill/>
          </a:ln>
        </p:spPr>
      </p:pic>
      <p:sp>
        <p:nvSpPr>
          <p:cNvPr id="178" name="PlaceHolder 1"/>
          <p:cNvSpPr>
            <a:spLocks noGrp="1"/>
          </p:cNvSpPr>
          <p:nvPr>
            <p:ph type="dt"/>
          </p:nvPr>
        </p:nvSpPr>
        <p:spPr>
          <a:xfrm>
            <a:off x="628560" y="4767120"/>
            <a:ext cx="2057040" cy="273600"/>
          </a:xfrm>
          <a:prstGeom prst="rect">
            <a:avLst/>
          </a:prstGeom>
        </p:spPr>
        <p:txBody>
          <a:bodyPr anchor="ctr">
            <a:noAutofit/>
          </a:bodyPr>
          <a:p>
            <a:endParaRPr b="0" lang="en-IN" sz="2400" spc="-1" strike="noStrike">
              <a:latin typeface="Times New Roman"/>
            </a:endParaRPr>
          </a:p>
        </p:txBody>
      </p:sp>
      <p:sp>
        <p:nvSpPr>
          <p:cNvPr id="179" name="PlaceHolder 2"/>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8EBA6BB9-32C5-424C-99E8-BAFE44972D78}" type="slidenum">
              <a:rPr b="0" lang="en-IN" sz="900" spc="-1" strike="noStrike">
                <a:solidFill>
                  <a:srgbClr val="888888"/>
                </a:solidFill>
                <a:latin typeface="Proxima Nova"/>
                <a:ea typeface="Proxima Nova"/>
              </a:rPr>
              <a:t>&lt;number&gt;</a:t>
            </a:fld>
            <a:endParaRPr b="0" lang="en-IN" sz="900" spc="-1" strike="noStrike">
              <a:latin typeface="Times New Roman"/>
            </a:endParaRPr>
          </a:p>
        </p:txBody>
      </p:sp>
      <p:sp>
        <p:nvSpPr>
          <p:cNvPr id="180" name="PlaceHolder 3"/>
          <p:cNvSpPr>
            <a:spLocks noGrp="1"/>
          </p:cNvSpPr>
          <p:nvPr>
            <p:ph type="body"/>
          </p:nvPr>
        </p:nvSpPr>
        <p:spPr>
          <a:xfrm>
            <a:off x="3303720" y="1816200"/>
            <a:ext cx="5265360" cy="2619000"/>
          </a:xfrm>
          <a:prstGeom prst="rect">
            <a:avLst/>
          </a:prstGeom>
        </p:spPr>
        <p:txBody>
          <a:bodyPr>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CustomShape 4"/>
          <p:cNvSpPr/>
          <p:nvPr/>
        </p:nvSpPr>
        <p:spPr>
          <a:xfrm>
            <a:off x="0" y="0"/>
            <a:ext cx="9143640" cy="636480"/>
          </a:xfrm>
          <a:prstGeom prst="rect">
            <a:avLst/>
          </a:prstGeom>
          <a:solidFill>
            <a:srgbClr val="f5333f"/>
          </a:solidFill>
          <a:ln w="0">
            <a:noFill/>
          </a:ln>
        </p:spPr>
        <p:style>
          <a:lnRef idx="0"/>
          <a:fillRef idx="0"/>
          <a:effectRef idx="0"/>
          <a:fontRef idx="minor"/>
        </p:style>
      </p:sp>
      <p:sp>
        <p:nvSpPr>
          <p:cNvPr id="182" name="PlaceHolder 5"/>
          <p:cNvSpPr>
            <a:spLocks noGrp="1"/>
          </p:cNvSpPr>
          <p:nvPr>
            <p:ph type="title"/>
          </p:nvPr>
        </p:nvSpPr>
        <p:spPr>
          <a:xfrm>
            <a:off x="316800" y="122040"/>
            <a:ext cx="3735720" cy="382320"/>
          </a:xfrm>
          <a:prstGeom prst="rect">
            <a:avLst/>
          </a:prstGeom>
        </p:spPr>
        <p:txBody>
          <a:bodyPr anchor="ctr">
            <a:noAutofit/>
          </a:bodyPr>
          <a:p>
            <a:pPr algn="ct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pic>
        <p:nvPicPr>
          <p:cNvPr id="183" name="Google Shape;55;p6" descr=""/>
          <p:cNvPicPr/>
          <p:nvPr/>
        </p:nvPicPr>
        <p:blipFill>
          <a:blip r:embed="rId3"/>
          <a:stretch/>
        </p:blipFill>
        <p:spPr>
          <a:xfrm>
            <a:off x="7929360" y="210240"/>
            <a:ext cx="813240" cy="216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tabLst>
                <a:tab algn="l" pos="0"/>
              </a:tabLst>
            </a:pPr>
            <a:r>
              <a:rPr b="0" lang="en-IN" sz="4000" spc="-1" strike="noStrike">
                <a:solidFill>
                  <a:srgbClr val="000000"/>
                </a:solidFill>
                <a:latin typeface="Proxima Nova"/>
                <a:ea typeface="Proxima Nova"/>
              </a:rPr>
              <a:t>Static &amp; Dynamic web pages, Servlet and JSP</a:t>
            </a:r>
            <a:endParaRPr b="0" lang="en-IN" sz="4000" spc="-1" strike="noStrike">
              <a:latin typeface="Arial"/>
            </a:endParaRPr>
          </a:p>
        </p:txBody>
      </p:sp>
      <p:pic>
        <p:nvPicPr>
          <p:cNvPr id="221" name="Google Shape;616;p34" descr=""/>
          <p:cNvPicPr/>
          <p:nvPr/>
        </p:nvPicPr>
        <p:blipFill>
          <a:blip r:embed="rId1"/>
          <a:stretch/>
        </p:blipFill>
        <p:spPr>
          <a:xfrm>
            <a:off x="7582320" y="0"/>
            <a:ext cx="1356120" cy="1577160"/>
          </a:xfrm>
          <a:prstGeom prst="rect">
            <a:avLst/>
          </a:prstGeom>
          <a:ln w="0">
            <a:noFill/>
          </a:ln>
        </p:spPr>
      </p:pic>
      <p:sp>
        <p:nvSpPr>
          <p:cNvPr id="222" name="TextShape 2"/>
          <p:cNvSpPr txBox="1"/>
          <p:nvPr/>
        </p:nvSpPr>
        <p:spPr>
          <a:xfrm>
            <a:off x="6616800" y="4012560"/>
            <a:ext cx="2057040" cy="273600"/>
          </a:xfrm>
          <a:prstGeom prst="rect">
            <a:avLst/>
          </a:prstGeom>
          <a:noFill/>
          <a:ln w="0">
            <a:noFill/>
          </a:ln>
        </p:spPr>
        <p:txBody>
          <a:bodyPr anchor="ctr">
            <a:noAutofit/>
          </a:bodyPr>
          <a:p>
            <a:pPr algn="r">
              <a:lnSpc>
                <a:spcPct val="100000"/>
              </a:lnSpc>
              <a:tabLst>
                <a:tab algn="l" pos="0"/>
              </a:tabLst>
            </a:pPr>
            <a:fld id="{E637057D-6B00-47CF-B97D-2E49E491EFDE}" type="slidenum">
              <a:rPr b="0" lang="en-IN" sz="900" spc="-1" strike="noStrike">
                <a:solidFill>
                  <a:srgbClr val="e72d40"/>
                </a:solidFill>
                <a:latin typeface="Proxima Nova"/>
                <a:ea typeface="Proxima Nova"/>
              </a:rPr>
              <a:t>&lt;number&gt;</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F1DA3606-276C-4B4C-A035-A9A8B64E4DFA}"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59"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is CGI and its drawback?</a:t>
            </a:r>
            <a:endParaRPr b="0" lang="en-IN" sz="1800" spc="-1" strike="noStrike">
              <a:latin typeface="Arial"/>
            </a:endParaRPr>
          </a:p>
        </p:txBody>
      </p:sp>
      <p:sp>
        <p:nvSpPr>
          <p:cNvPr id="260"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pic>
        <p:nvPicPr>
          <p:cNvPr id="261" name="Google Shape;692;p43" descr=""/>
          <p:cNvPicPr/>
          <p:nvPr/>
        </p:nvPicPr>
        <p:blipFill>
          <a:blip r:embed="rId1"/>
          <a:stretch/>
        </p:blipFill>
        <p:spPr>
          <a:xfrm>
            <a:off x="5592600" y="1500120"/>
            <a:ext cx="2857320" cy="2142720"/>
          </a:xfrm>
          <a:prstGeom prst="rect">
            <a:avLst/>
          </a:prstGeom>
          <a:ln w="0">
            <a:noFill/>
          </a:ln>
        </p:spPr>
      </p:pic>
      <p:sp>
        <p:nvSpPr>
          <p:cNvPr id="262" name="CustomShape 4"/>
          <p:cNvSpPr/>
          <p:nvPr/>
        </p:nvSpPr>
        <p:spPr>
          <a:xfrm>
            <a:off x="885960" y="1530720"/>
            <a:ext cx="3685680" cy="23875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IN" sz="1350" spc="-1" strike="noStrike">
                <a:solidFill>
                  <a:srgbClr val="40424e"/>
                </a:solidFill>
                <a:highlight>
                  <a:srgbClr val="ffffff"/>
                </a:highlight>
                <a:latin typeface="Arial"/>
                <a:ea typeface="Arial"/>
              </a:rPr>
              <a:t>So, in </a:t>
            </a:r>
            <a:r>
              <a:rPr b="1" lang="en-IN" sz="1350" spc="-1" strike="noStrike">
                <a:solidFill>
                  <a:srgbClr val="40424e"/>
                </a:solidFill>
                <a:highlight>
                  <a:srgbClr val="ffffff"/>
                </a:highlight>
                <a:latin typeface="Arial"/>
                <a:ea typeface="Arial"/>
              </a:rPr>
              <a:t>CGI</a:t>
            </a:r>
            <a:r>
              <a:rPr b="0" lang="en-IN" sz="1350" spc="-1" strike="noStrike">
                <a:solidFill>
                  <a:srgbClr val="40424e"/>
                </a:solidFill>
                <a:highlight>
                  <a:srgbClr val="ffffff"/>
                </a:highlight>
                <a:latin typeface="Arial"/>
                <a:ea typeface="Arial"/>
              </a:rPr>
              <a:t> server has to create and destroy the process for every request. It’s easy to understand that this approach is applicable for handling few clients but as the number of clients increases, the workload on the server increases and so the time taken to process requests increases.</a:t>
            </a: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7CC1CF89-F8FF-4FC0-80D1-1DE83F0E0DE5}"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64"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Advantages of Java Servlet</a:t>
            </a:r>
            <a:endParaRPr b="0" lang="en-IN" sz="1800" spc="-1" strike="noStrike">
              <a:latin typeface="Arial"/>
            </a:endParaRPr>
          </a:p>
        </p:txBody>
      </p:sp>
      <p:sp>
        <p:nvSpPr>
          <p:cNvPr id="265"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66"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350" spc="-1" strike="noStrike">
                <a:solidFill>
                  <a:srgbClr val="40424e"/>
                </a:solidFill>
                <a:highlight>
                  <a:srgbClr val="ffffff"/>
                </a:highlight>
                <a:latin typeface="Arial"/>
                <a:ea typeface="Arial"/>
              </a:rPr>
              <a:t>Advantages of a Java Servlet</a:t>
            </a:r>
            <a:endParaRPr b="0" lang="en-IN" sz="1350" spc="-1" strike="noStrike">
              <a:latin typeface="Arial"/>
            </a:endParaRPr>
          </a:p>
          <a:p>
            <a:pPr marL="685800" indent="-313920">
              <a:lnSpc>
                <a:spcPct val="158000"/>
              </a:lnSpc>
              <a:spcBef>
                <a:spcPts val="799"/>
              </a:spcBef>
              <a:buClr>
                <a:srgbClr val="40424e"/>
              </a:buClr>
              <a:buFont typeface="Arial"/>
              <a:buChar char="●"/>
              <a:tabLst>
                <a:tab algn="l" pos="0"/>
              </a:tabLst>
            </a:pPr>
            <a:r>
              <a:rPr b="0" lang="en-IN" sz="1350" spc="-1" strike="noStrike">
                <a:solidFill>
                  <a:srgbClr val="40424e"/>
                </a:solidFill>
                <a:highlight>
                  <a:srgbClr val="ffffff"/>
                </a:highlight>
                <a:latin typeface="Arial"/>
                <a:ea typeface="Arial"/>
              </a:rPr>
              <a:t>Servlet is </a:t>
            </a:r>
            <a:r>
              <a:rPr b="1" lang="en-IN" sz="1350" spc="-1" strike="noStrike">
                <a:solidFill>
                  <a:srgbClr val="40424e"/>
                </a:solidFill>
                <a:highlight>
                  <a:srgbClr val="ffffff"/>
                </a:highlight>
                <a:latin typeface="Arial"/>
                <a:ea typeface="Arial"/>
              </a:rPr>
              <a:t>faster</a:t>
            </a:r>
            <a:r>
              <a:rPr b="0" lang="en-IN" sz="1350" spc="-1" strike="noStrike">
                <a:solidFill>
                  <a:srgbClr val="40424e"/>
                </a:solidFill>
                <a:highlight>
                  <a:srgbClr val="ffffff"/>
                </a:highlight>
                <a:latin typeface="Arial"/>
                <a:ea typeface="Arial"/>
              </a:rPr>
              <a:t> than CGI as it doesn’t involve the creation of a new process for every new request received.</a:t>
            </a:r>
            <a:endParaRPr b="0" lang="en-IN" sz="1350" spc="-1" strike="noStrike">
              <a:latin typeface="Arial"/>
            </a:endParaRPr>
          </a:p>
          <a:p>
            <a:pPr marL="685800" indent="-313920">
              <a:lnSpc>
                <a:spcPct val="158000"/>
              </a:lnSpc>
              <a:buClr>
                <a:srgbClr val="40424e"/>
              </a:buClr>
              <a:buFont typeface="Arial"/>
              <a:buChar char="●"/>
              <a:tabLst>
                <a:tab algn="l" pos="0"/>
              </a:tabLst>
            </a:pPr>
            <a:r>
              <a:rPr b="0" lang="en-IN" sz="1350" spc="-1" strike="noStrike">
                <a:solidFill>
                  <a:srgbClr val="40424e"/>
                </a:solidFill>
                <a:highlight>
                  <a:srgbClr val="ffffff"/>
                </a:highlight>
                <a:latin typeface="Arial"/>
                <a:ea typeface="Arial"/>
              </a:rPr>
              <a:t>Servlets as written in Java are </a:t>
            </a:r>
            <a:r>
              <a:rPr b="1" lang="en-IN" sz="1350" spc="-1" strike="noStrike">
                <a:solidFill>
                  <a:srgbClr val="40424e"/>
                </a:solidFill>
                <a:highlight>
                  <a:srgbClr val="ffffff"/>
                </a:highlight>
                <a:latin typeface="Arial"/>
                <a:ea typeface="Arial"/>
              </a:rPr>
              <a:t>platform independent</a:t>
            </a:r>
            <a:r>
              <a:rPr b="0" lang="en-IN" sz="1350" spc="-1" strike="noStrike">
                <a:solidFill>
                  <a:srgbClr val="40424e"/>
                </a:solidFill>
                <a:highlight>
                  <a:srgbClr val="ffffff"/>
                </a:highlight>
                <a:latin typeface="Arial"/>
                <a:ea typeface="Arial"/>
              </a:rPr>
              <a:t>.</a:t>
            </a:r>
            <a:endParaRPr b="0" lang="en-IN" sz="1350" spc="-1" strike="noStrike">
              <a:latin typeface="Arial"/>
            </a:endParaRPr>
          </a:p>
          <a:p>
            <a:pPr marL="685800" indent="-313920">
              <a:lnSpc>
                <a:spcPct val="158000"/>
              </a:lnSpc>
              <a:buClr>
                <a:srgbClr val="40424e"/>
              </a:buClr>
              <a:buFont typeface="Arial"/>
              <a:buChar char="●"/>
              <a:tabLst>
                <a:tab algn="l" pos="0"/>
              </a:tabLst>
            </a:pPr>
            <a:r>
              <a:rPr b="0" lang="en-IN" sz="1350" spc="-1" strike="noStrike">
                <a:solidFill>
                  <a:srgbClr val="40424e"/>
                </a:solidFill>
                <a:highlight>
                  <a:srgbClr val="ffffff"/>
                </a:highlight>
                <a:latin typeface="Arial"/>
                <a:ea typeface="Arial"/>
              </a:rPr>
              <a:t>Removes the overhead of creating a </a:t>
            </a:r>
            <a:r>
              <a:rPr b="1" lang="en-IN" sz="1350" spc="-1" strike="noStrike">
                <a:solidFill>
                  <a:srgbClr val="40424e"/>
                </a:solidFill>
                <a:highlight>
                  <a:srgbClr val="ffffff"/>
                </a:highlight>
                <a:latin typeface="Arial"/>
                <a:ea typeface="Arial"/>
              </a:rPr>
              <a:t>new process</a:t>
            </a:r>
            <a:r>
              <a:rPr b="0" lang="en-IN" sz="1350" spc="-1" strike="noStrike">
                <a:solidFill>
                  <a:srgbClr val="40424e"/>
                </a:solidFill>
                <a:highlight>
                  <a:srgbClr val="ffffff"/>
                </a:highlight>
                <a:latin typeface="Arial"/>
                <a:ea typeface="Arial"/>
              </a:rPr>
              <a:t> for each request as Servlet doesn’t run in a separate process. There is only a single instance which handles all requests concurrently. This also saves the memory and allows a Servlet to easily manage client state.</a:t>
            </a:r>
            <a:endParaRPr b="0" lang="en-IN" sz="1350" spc="-1" strike="noStrike">
              <a:latin typeface="Arial"/>
            </a:endParaRPr>
          </a:p>
          <a:p>
            <a:pPr marL="685800" indent="-313920">
              <a:lnSpc>
                <a:spcPct val="158000"/>
              </a:lnSpc>
              <a:buClr>
                <a:srgbClr val="40424e"/>
              </a:buClr>
              <a:buFont typeface="Arial"/>
              <a:buChar char="●"/>
              <a:tabLst>
                <a:tab algn="l" pos="0"/>
              </a:tabLst>
            </a:pPr>
            <a:r>
              <a:rPr b="0" lang="en-IN" sz="1350" spc="-1" strike="noStrike">
                <a:solidFill>
                  <a:srgbClr val="40424e"/>
                </a:solidFill>
                <a:highlight>
                  <a:srgbClr val="ffffff"/>
                </a:highlight>
                <a:latin typeface="Arial"/>
                <a:ea typeface="Arial"/>
              </a:rPr>
              <a:t>It is a server-side component, so Servlet inherits the </a:t>
            </a:r>
            <a:r>
              <a:rPr b="1" lang="en-IN" sz="1350" spc="-1" strike="noStrike">
                <a:solidFill>
                  <a:srgbClr val="40424e"/>
                </a:solidFill>
                <a:highlight>
                  <a:srgbClr val="ffffff"/>
                </a:highlight>
                <a:latin typeface="Arial"/>
                <a:ea typeface="Arial"/>
              </a:rPr>
              <a:t>security</a:t>
            </a:r>
            <a:r>
              <a:rPr b="0" lang="en-IN" sz="1350" spc="-1" strike="noStrike">
                <a:solidFill>
                  <a:srgbClr val="40424e"/>
                </a:solidFill>
                <a:highlight>
                  <a:srgbClr val="ffffff"/>
                </a:highlight>
                <a:latin typeface="Arial"/>
                <a:ea typeface="Arial"/>
              </a:rPr>
              <a:t> provided by the Web server.</a:t>
            </a:r>
            <a:endParaRPr b="0" lang="en-IN" sz="1350" spc="-1" strike="noStrike">
              <a:latin typeface="Arial"/>
            </a:endParaRPr>
          </a:p>
          <a:p>
            <a:pPr marL="685800" indent="-313920">
              <a:lnSpc>
                <a:spcPct val="158000"/>
              </a:lnSpc>
              <a:buClr>
                <a:srgbClr val="40424e"/>
              </a:buClr>
              <a:buFont typeface="Arial"/>
              <a:buChar char="●"/>
              <a:tabLst>
                <a:tab algn="l" pos="0"/>
              </a:tabLst>
            </a:pPr>
            <a:r>
              <a:rPr b="0" lang="en-IN" sz="1350" spc="-1" strike="noStrike">
                <a:solidFill>
                  <a:srgbClr val="40424e"/>
                </a:solidFill>
                <a:highlight>
                  <a:srgbClr val="ffffff"/>
                </a:highlight>
                <a:latin typeface="Arial"/>
                <a:ea typeface="Arial"/>
              </a:rPr>
              <a:t>The </a:t>
            </a:r>
            <a:r>
              <a:rPr b="1" lang="en-IN" sz="1350" spc="-1" strike="noStrike">
                <a:solidFill>
                  <a:srgbClr val="40424e"/>
                </a:solidFill>
                <a:highlight>
                  <a:srgbClr val="ffffff"/>
                </a:highlight>
                <a:latin typeface="Arial"/>
                <a:ea typeface="Arial"/>
              </a:rPr>
              <a:t>API</a:t>
            </a:r>
            <a:r>
              <a:rPr b="0" lang="en-IN" sz="1350" spc="-1" strike="noStrike">
                <a:solidFill>
                  <a:srgbClr val="40424e"/>
                </a:solidFill>
                <a:highlight>
                  <a:srgbClr val="ffffff"/>
                </a:highlight>
                <a:latin typeface="Arial"/>
                <a:ea typeface="Arial"/>
              </a:rPr>
              <a:t> designed for Java Servlet automatically acquires the advantages of Java platform such as platform independent and portability. In addition, it obviously can use the wide range of APIs created on Java platform such as </a:t>
            </a:r>
            <a:r>
              <a:rPr b="1" lang="en-IN" sz="1350" spc="-1" strike="noStrike">
                <a:solidFill>
                  <a:srgbClr val="40424e"/>
                </a:solidFill>
                <a:highlight>
                  <a:srgbClr val="ffffff"/>
                </a:highlight>
                <a:latin typeface="Arial"/>
                <a:ea typeface="Arial"/>
              </a:rPr>
              <a:t>JDBC</a:t>
            </a:r>
            <a:r>
              <a:rPr b="0" lang="en-IN" sz="1350" spc="-1" strike="noStrike">
                <a:solidFill>
                  <a:srgbClr val="40424e"/>
                </a:solidFill>
                <a:highlight>
                  <a:srgbClr val="ffffff"/>
                </a:highlight>
                <a:latin typeface="Arial"/>
                <a:ea typeface="Arial"/>
              </a:rPr>
              <a:t> to access the database.</a:t>
            </a: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55EF546F-4E5B-4AF1-89DA-2EAA0F34D91B}"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68"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The Servlet container</a:t>
            </a:r>
            <a:endParaRPr b="0" lang="en-IN" sz="1800" spc="-1" strike="noStrike">
              <a:latin typeface="Arial"/>
            </a:endParaRPr>
          </a:p>
        </p:txBody>
      </p:sp>
      <p:sp>
        <p:nvSpPr>
          <p:cNvPr id="269"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70"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IN" sz="1400" spc="-1" strike="noStrike">
                <a:solidFill>
                  <a:srgbClr val="000000"/>
                </a:solidFill>
                <a:highlight>
                  <a:srgbClr val="ffffff"/>
                </a:highlight>
                <a:latin typeface="Arial"/>
                <a:ea typeface="Arial"/>
              </a:rPr>
              <a:t>A </a:t>
            </a:r>
            <a:r>
              <a:rPr b="1" lang="en-IN" sz="1400" spc="-1" strike="noStrike">
                <a:solidFill>
                  <a:srgbClr val="000000"/>
                </a:solidFill>
                <a:highlight>
                  <a:srgbClr val="ffffff"/>
                </a:highlight>
                <a:latin typeface="Arial"/>
                <a:ea typeface="Arial"/>
              </a:rPr>
              <a:t>servlet </a:t>
            </a:r>
            <a:r>
              <a:rPr b="0" lang="en-IN" sz="1400" spc="-1" strike="noStrike">
                <a:solidFill>
                  <a:srgbClr val="000000"/>
                </a:solidFill>
                <a:highlight>
                  <a:srgbClr val="ffffff"/>
                </a:highlight>
                <a:latin typeface="Arial"/>
                <a:ea typeface="Arial"/>
              </a:rPr>
              <a:t>is a class that you will use to receive HTTP requests as methods and reply back with stuff (usually HTML).</a:t>
            </a:r>
            <a:endParaRPr b="0" lang="en-IN" sz="1400" spc="-1" strike="noStrike">
              <a:latin typeface="Arial"/>
            </a:endParaRPr>
          </a:p>
          <a:p>
            <a:pPr>
              <a:lnSpc>
                <a:spcPct val="115000"/>
              </a:lnSpc>
              <a:tabLst>
                <a:tab algn="l" pos="0"/>
              </a:tabLst>
            </a:pPr>
            <a:endParaRPr b="0" lang="en-IN" sz="1400" spc="-1" strike="noStrike">
              <a:latin typeface="Arial"/>
            </a:endParaRPr>
          </a:p>
          <a:p>
            <a:pPr>
              <a:lnSpc>
                <a:spcPct val="115000"/>
              </a:lnSpc>
              <a:tabLst>
                <a:tab algn="l" pos="0"/>
              </a:tabLst>
            </a:pPr>
            <a:r>
              <a:rPr b="0" lang="en-IN" sz="1400" spc="-1" strike="noStrike">
                <a:solidFill>
                  <a:srgbClr val="000000"/>
                </a:solidFill>
                <a:highlight>
                  <a:srgbClr val="ffffff"/>
                </a:highlight>
                <a:latin typeface="Arial"/>
                <a:ea typeface="Arial"/>
              </a:rPr>
              <a:t>A </a:t>
            </a:r>
            <a:r>
              <a:rPr b="1" lang="en-IN" sz="1400" spc="-1" strike="noStrike">
                <a:solidFill>
                  <a:srgbClr val="000000"/>
                </a:solidFill>
                <a:highlight>
                  <a:srgbClr val="ffffff"/>
                </a:highlight>
                <a:latin typeface="Arial"/>
                <a:ea typeface="Arial"/>
              </a:rPr>
              <a:t>servlet container</a:t>
            </a:r>
            <a:r>
              <a:rPr b="0" lang="en-IN" sz="1400" spc="-1" strike="noStrike">
                <a:solidFill>
                  <a:srgbClr val="000000"/>
                </a:solidFill>
                <a:highlight>
                  <a:srgbClr val="ffffff"/>
                </a:highlight>
                <a:latin typeface="Arial"/>
                <a:ea typeface="Arial"/>
              </a:rPr>
              <a:t> is a server program which provides everything else; the opening of the socket, the transformation framework to turn HTTP into Java API calls, and a number of interfaces which allow you to plug in your servlet code.</a:t>
            </a:r>
            <a:endParaRPr b="0" lang="en-IN" sz="1400" spc="-1" strike="noStrike">
              <a:latin typeface="Arial"/>
            </a:endParaRPr>
          </a:p>
          <a:p>
            <a:pPr>
              <a:lnSpc>
                <a:spcPct val="115000"/>
              </a:lnSpc>
              <a:tabLst>
                <a:tab algn="l" pos="0"/>
              </a:tabLst>
            </a:pPr>
            <a:endParaRPr b="0" lang="en-IN" sz="1400" spc="-1" strike="noStrike">
              <a:latin typeface="Arial"/>
            </a:endParaRPr>
          </a:p>
          <a:p>
            <a:pPr>
              <a:lnSpc>
                <a:spcPct val="115000"/>
              </a:lnSpc>
              <a:tabLst>
                <a:tab algn="l" pos="0"/>
              </a:tabLst>
            </a:pPr>
            <a:r>
              <a:rPr b="0" lang="en-IN" sz="1400" spc="-1" strike="noStrike">
                <a:solidFill>
                  <a:srgbClr val="000000"/>
                </a:solidFill>
                <a:highlight>
                  <a:srgbClr val="ffffff"/>
                </a:highlight>
                <a:latin typeface="Arial"/>
                <a:ea typeface="Arial"/>
              </a:rPr>
              <a:t>If it were an electrical outlet, the servlet container would be the socket in the wall, and the servlet would be the plug and cord that attaches to the socket; but, Java used a 'container' analogy. The servlet container is the "bucket" you put your servlet stuff into.</a:t>
            </a:r>
            <a:endParaRPr b="0" lang="en-IN" sz="1400" spc="-1" strike="noStrike">
              <a:latin typeface="Arial"/>
            </a:endParaRPr>
          </a:p>
          <a:p>
            <a:pPr marL="457200">
              <a:lnSpc>
                <a:spcPct val="158000"/>
              </a:lnSpc>
              <a:spcAft>
                <a:spcPts val="3600"/>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F1A225E5-07B2-4EFF-A532-8EF24A19098F}"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72"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The Servlet container</a:t>
            </a:r>
            <a:endParaRPr b="0" lang="en-IN" sz="1800" spc="-1" strike="noStrike">
              <a:latin typeface="Arial"/>
            </a:endParaRPr>
          </a:p>
        </p:txBody>
      </p:sp>
      <p:sp>
        <p:nvSpPr>
          <p:cNvPr id="273"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74"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350" spc="-1" strike="noStrike">
                <a:solidFill>
                  <a:srgbClr val="40424e"/>
                </a:solidFill>
                <a:highlight>
                  <a:srgbClr val="ffffff"/>
                </a:highlight>
                <a:latin typeface="Arial"/>
                <a:ea typeface="Arial"/>
              </a:rPr>
              <a:t>Servlet container</a:t>
            </a:r>
            <a:r>
              <a:rPr b="0" lang="en-IN" sz="1350" spc="-1" strike="noStrike">
                <a:solidFill>
                  <a:srgbClr val="40424e"/>
                </a:solidFill>
                <a:highlight>
                  <a:srgbClr val="ffffff"/>
                </a:highlight>
                <a:latin typeface="Arial"/>
                <a:ea typeface="Arial"/>
              </a:rPr>
              <a:t>, also known as </a:t>
            </a:r>
            <a:r>
              <a:rPr b="1" lang="en-IN" sz="1350" spc="-1" strike="noStrike">
                <a:solidFill>
                  <a:srgbClr val="40424e"/>
                </a:solidFill>
                <a:highlight>
                  <a:srgbClr val="ffffff"/>
                </a:highlight>
                <a:latin typeface="Arial"/>
                <a:ea typeface="Arial"/>
              </a:rPr>
              <a:t>Servlet engine</a:t>
            </a:r>
            <a:r>
              <a:rPr b="0" lang="en-IN" sz="1350" spc="-1" strike="noStrike">
                <a:solidFill>
                  <a:srgbClr val="40424e"/>
                </a:solidFill>
                <a:highlight>
                  <a:srgbClr val="ffffff"/>
                </a:highlight>
                <a:latin typeface="Arial"/>
                <a:ea typeface="Arial"/>
              </a:rPr>
              <a:t> is an integrated set of objects that provide run time environment for Java Servlet components.</a:t>
            </a:r>
            <a:endParaRPr b="0" lang="en-IN" sz="1350" spc="-1" strike="noStrike">
              <a:latin typeface="Arial"/>
            </a:endParaRPr>
          </a:p>
          <a:p>
            <a:pPr>
              <a:lnSpc>
                <a:spcPct val="115000"/>
              </a:lnSpc>
              <a:spcBef>
                <a:spcPts val="799"/>
              </a:spcBef>
              <a:tabLst>
                <a:tab algn="l" pos="0"/>
              </a:tabLst>
            </a:pPr>
            <a:r>
              <a:rPr b="0" lang="en-IN" sz="1350" spc="-1" strike="noStrike">
                <a:solidFill>
                  <a:srgbClr val="40424e"/>
                </a:solidFill>
                <a:highlight>
                  <a:srgbClr val="ffffff"/>
                </a:highlight>
                <a:latin typeface="Arial"/>
                <a:ea typeface="Arial"/>
              </a:rPr>
              <a:t>In simple words, it is a system that manages Java Servlet components on top of the Web server to handle the Web client requests.</a:t>
            </a:r>
            <a:endParaRPr b="0" lang="en-IN" sz="1350" spc="-1" strike="noStrike">
              <a:latin typeface="Arial"/>
            </a:endParaRPr>
          </a:p>
          <a:p>
            <a:pPr>
              <a:lnSpc>
                <a:spcPct val="115000"/>
              </a:lnSpc>
              <a:spcBef>
                <a:spcPts val="799"/>
              </a:spcBef>
              <a:tabLst>
                <a:tab algn="l" pos="0"/>
              </a:tabLst>
            </a:pPr>
            <a:r>
              <a:rPr b="1" lang="en-IN" sz="1350" spc="-1" strike="noStrike">
                <a:solidFill>
                  <a:srgbClr val="40424e"/>
                </a:solidFill>
                <a:highlight>
                  <a:srgbClr val="ffffff"/>
                </a:highlight>
                <a:latin typeface="Arial"/>
                <a:ea typeface="Arial"/>
              </a:rPr>
              <a:t>Services provided by the Servlet container :</a:t>
            </a:r>
            <a:endParaRPr b="0" lang="en-IN" sz="1350" spc="-1" strike="noStrike">
              <a:latin typeface="Arial"/>
            </a:endParaRPr>
          </a:p>
          <a:p>
            <a:pPr marL="685800" indent="-313920">
              <a:lnSpc>
                <a:spcPct val="158000"/>
              </a:lnSpc>
              <a:spcBef>
                <a:spcPts val="799"/>
              </a:spcBef>
              <a:buClr>
                <a:srgbClr val="40424e"/>
              </a:buClr>
              <a:buFont typeface="Arial"/>
              <a:buChar char="●"/>
              <a:tabLst>
                <a:tab algn="l" pos="0"/>
              </a:tabLst>
            </a:pPr>
            <a:r>
              <a:rPr b="1" lang="en-IN" sz="1350" spc="-1" strike="noStrike">
                <a:solidFill>
                  <a:srgbClr val="40424e"/>
                </a:solidFill>
                <a:highlight>
                  <a:srgbClr val="ffffff"/>
                </a:highlight>
                <a:latin typeface="Arial"/>
                <a:ea typeface="Arial"/>
              </a:rPr>
              <a:t>Network Services :</a:t>
            </a:r>
            <a:r>
              <a:rPr b="0" lang="en-IN" sz="1350" spc="-1" strike="noStrike">
                <a:solidFill>
                  <a:srgbClr val="40424e"/>
                </a:solidFill>
                <a:highlight>
                  <a:srgbClr val="ffffff"/>
                </a:highlight>
                <a:latin typeface="Arial"/>
                <a:ea typeface="Arial"/>
              </a:rPr>
              <a:t> Loads a Servlet class. The loading may be from a local file system, a remote file system or other network services. The Servlet container provides the network services over which the request and response are sent.</a:t>
            </a:r>
            <a:endParaRPr b="0" lang="en-IN" sz="1350" spc="-1" strike="noStrike">
              <a:latin typeface="Arial"/>
            </a:endParaRPr>
          </a:p>
          <a:p>
            <a:pPr marL="685800" indent="-313920">
              <a:lnSpc>
                <a:spcPct val="158000"/>
              </a:lnSpc>
              <a:buClr>
                <a:srgbClr val="40424e"/>
              </a:buClr>
              <a:buFont typeface="Arial"/>
              <a:buChar char="●"/>
              <a:tabLst>
                <a:tab algn="l" pos="0"/>
              </a:tabLst>
            </a:pPr>
            <a:r>
              <a:rPr b="1" lang="en-IN" sz="1350" spc="-1" strike="noStrike">
                <a:solidFill>
                  <a:srgbClr val="40424e"/>
                </a:solidFill>
                <a:highlight>
                  <a:srgbClr val="ffffff"/>
                </a:highlight>
                <a:latin typeface="Arial"/>
                <a:ea typeface="Arial"/>
              </a:rPr>
              <a:t>Decode and Encode MIME based messages :</a:t>
            </a:r>
            <a:r>
              <a:rPr b="0" lang="en-IN" sz="1350" spc="-1" strike="noStrike">
                <a:solidFill>
                  <a:srgbClr val="40424e"/>
                </a:solidFill>
                <a:highlight>
                  <a:srgbClr val="ffffff"/>
                </a:highlight>
                <a:latin typeface="Arial"/>
                <a:ea typeface="Arial"/>
              </a:rPr>
              <a:t> Provides the service of decoding and encoding MIME-based messages.</a:t>
            </a:r>
            <a:endParaRPr b="0" lang="en-IN" sz="1350" spc="-1" strike="noStrike">
              <a:latin typeface="Arial"/>
            </a:endParaRPr>
          </a:p>
          <a:p>
            <a:pPr marL="685800" indent="-313920">
              <a:lnSpc>
                <a:spcPct val="158000"/>
              </a:lnSpc>
              <a:buClr>
                <a:srgbClr val="40424e"/>
              </a:buClr>
              <a:buFont typeface="Arial"/>
              <a:buChar char="●"/>
              <a:tabLst>
                <a:tab algn="l" pos="0"/>
              </a:tabLst>
            </a:pPr>
            <a:r>
              <a:rPr b="1" lang="en-IN" sz="1350" spc="-1" strike="noStrike">
                <a:solidFill>
                  <a:srgbClr val="40424e"/>
                </a:solidFill>
                <a:highlight>
                  <a:srgbClr val="ffffff"/>
                </a:highlight>
                <a:latin typeface="Arial"/>
                <a:ea typeface="Arial"/>
              </a:rPr>
              <a:t>Manage Servlet container :</a:t>
            </a:r>
            <a:r>
              <a:rPr b="0" lang="en-IN" sz="1350" spc="-1" strike="noStrike">
                <a:solidFill>
                  <a:srgbClr val="40424e"/>
                </a:solidFill>
                <a:highlight>
                  <a:srgbClr val="ffffff"/>
                </a:highlight>
                <a:latin typeface="Arial"/>
                <a:ea typeface="Arial"/>
              </a:rPr>
              <a:t> Manages the lifecycle of a Servlet.</a:t>
            </a:r>
            <a:endParaRPr b="0" lang="en-IN" sz="1350" spc="-1" strike="noStrike">
              <a:latin typeface="Arial"/>
            </a:endParaRPr>
          </a:p>
          <a:p>
            <a:pPr marL="457200">
              <a:lnSpc>
                <a:spcPct val="158000"/>
              </a:lnSpc>
              <a:spcBef>
                <a:spcPts val="3600"/>
              </a:spcBef>
              <a:spcAft>
                <a:spcPts val="3600"/>
              </a:spcAft>
              <a:tabLst>
                <a:tab algn="l" pos="0"/>
              </a:tabLst>
            </a:pP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CF5DC35F-7A02-42A4-84A4-EB237DBFF34E}"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76"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The Servlet container</a:t>
            </a:r>
            <a:endParaRPr b="0" lang="en-IN" sz="1800" spc="-1" strike="noStrike">
              <a:latin typeface="Arial"/>
            </a:endParaRPr>
          </a:p>
        </p:txBody>
      </p:sp>
      <p:sp>
        <p:nvSpPr>
          <p:cNvPr id="277"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78"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marL="685800" indent="-313920">
              <a:lnSpc>
                <a:spcPct val="158000"/>
              </a:lnSpc>
              <a:buClr>
                <a:srgbClr val="40424e"/>
              </a:buClr>
              <a:buFont typeface="Arial"/>
              <a:buChar char="●"/>
            </a:pPr>
            <a:r>
              <a:rPr b="1" lang="en-IN" sz="1350" spc="-1" strike="noStrike">
                <a:solidFill>
                  <a:srgbClr val="40424e"/>
                </a:solidFill>
                <a:highlight>
                  <a:srgbClr val="ffffff"/>
                </a:highlight>
                <a:latin typeface="Arial"/>
                <a:ea typeface="Arial"/>
              </a:rPr>
              <a:t>Resource management :</a:t>
            </a:r>
            <a:r>
              <a:rPr b="0" lang="en-IN" sz="1350" spc="-1" strike="noStrike">
                <a:solidFill>
                  <a:srgbClr val="40424e"/>
                </a:solidFill>
                <a:highlight>
                  <a:srgbClr val="ffffff"/>
                </a:highlight>
                <a:latin typeface="Arial"/>
                <a:ea typeface="Arial"/>
              </a:rPr>
              <a:t> Manages the static and dynamic resources, such as HTML files, Servlets and JSP pages.</a:t>
            </a:r>
            <a:endParaRPr b="0" lang="en-IN" sz="1350" spc="-1" strike="noStrike">
              <a:latin typeface="Arial"/>
            </a:endParaRPr>
          </a:p>
          <a:p>
            <a:pPr marL="685800" indent="-313920">
              <a:lnSpc>
                <a:spcPct val="158000"/>
              </a:lnSpc>
              <a:buClr>
                <a:srgbClr val="40424e"/>
              </a:buClr>
              <a:buFont typeface="Arial"/>
              <a:buChar char="●"/>
            </a:pPr>
            <a:r>
              <a:rPr b="1" lang="en-IN" sz="1350" spc="-1" strike="noStrike">
                <a:solidFill>
                  <a:srgbClr val="40424e"/>
                </a:solidFill>
                <a:highlight>
                  <a:srgbClr val="ffffff"/>
                </a:highlight>
                <a:latin typeface="Arial"/>
                <a:ea typeface="Arial"/>
              </a:rPr>
              <a:t>Security Service :</a:t>
            </a:r>
            <a:r>
              <a:rPr b="0" lang="en-IN" sz="1350" spc="-1" strike="noStrike">
                <a:solidFill>
                  <a:srgbClr val="40424e"/>
                </a:solidFill>
                <a:highlight>
                  <a:srgbClr val="ffffff"/>
                </a:highlight>
                <a:latin typeface="Arial"/>
                <a:ea typeface="Arial"/>
              </a:rPr>
              <a:t> Handles authorization and authentication of resource access.</a:t>
            </a:r>
            <a:endParaRPr b="0" lang="en-IN" sz="1350" spc="-1" strike="noStrike">
              <a:latin typeface="Arial"/>
            </a:endParaRPr>
          </a:p>
          <a:p>
            <a:pPr marL="685800" indent="-313920">
              <a:lnSpc>
                <a:spcPct val="158000"/>
              </a:lnSpc>
              <a:buClr>
                <a:srgbClr val="40424e"/>
              </a:buClr>
              <a:buFont typeface="Arial"/>
              <a:buChar char="●"/>
            </a:pPr>
            <a:r>
              <a:rPr b="1" lang="en-IN" sz="1350" spc="-1" strike="noStrike">
                <a:solidFill>
                  <a:srgbClr val="40424e"/>
                </a:solidFill>
                <a:highlight>
                  <a:srgbClr val="ffffff"/>
                </a:highlight>
                <a:latin typeface="Arial"/>
                <a:ea typeface="Arial"/>
              </a:rPr>
              <a:t>Session Management :</a:t>
            </a:r>
            <a:r>
              <a:rPr b="0" lang="en-IN" sz="1350" spc="-1" strike="noStrike">
                <a:solidFill>
                  <a:srgbClr val="40424e"/>
                </a:solidFill>
                <a:highlight>
                  <a:srgbClr val="ffffff"/>
                </a:highlight>
                <a:latin typeface="Arial"/>
                <a:ea typeface="Arial"/>
              </a:rPr>
              <a:t> Maintains a session by appending a </a:t>
            </a:r>
            <a:r>
              <a:rPr b="1" lang="en-IN" sz="1350" spc="-1" strike="noStrike">
                <a:solidFill>
                  <a:srgbClr val="40424e"/>
                </a:solidFill>
                <a:highlight>
                  <a:srgbClr val="ffffff"/>
                </a:highlight>
                <a:latin typeface="Arial"/>
                <a:ea typeface="Arial"/>
              </a:rPr>
              <a:t>session ID</a:t>
            </a:r>
            <a:r>
              <a:rPr b="0" lang="en-IN" sz="1350" spc="-1" strike="noStrike">
                <a:solidFill>
                  <a:srgbClr val="40424e"/>
                </a:solidFill>
                <a:highlight>
                  <a:srgbClr val="ffffff"/>
                </a:highlight>
                <a:latin typeface="Arial"/>
                <a:ea typeface="Arial"/>
              </a:rPr>
              <a:t> to the URL path.</a:t>
            </a:r>
            <a:endParaRPr b="0" lang="en-IN" sz="1350" spc="-1" strike="noStrike">
              <a:latin typeface="Arial"/>
            </a:endParaRPr>
          </a:p>
          <a:p>
            <a:pPr marL="457200">
              <a:lnSpc>
                <a:spcPct val="158000"/>
              </a:lnSpc>
              <a:spcBef>
                <a:spcPts val="3600"/>
              </a:spcBef>
              <a:spcAft>
                <a:spcPts val="3600"/>
              </a:spcAft>
              <a:tabLst>
                <a:tab algn="l" pos="0"/>
              </a:tabLst>
            </a:pP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17419764-153C-48E1-B647-1D6CBDA341AB}"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80"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Introduction to Maven </a:t>
            </a:r>
            <a:endParaRPr b="0" lang="en-IN" sz="1800" spc="-1" strike="noStrike">
              <a:latin typeface="Arial"/>
            </a:endParaRPr>
          </a:p>
        </p:txBody>
      </p:sp>
      <p:sp>
        <p:nvSpPr>
          <p:cNvPr id="281" name="CustomShape 3"/>
          <p:cNvSpPr/>
          <p:nvPr/>
        </p:nvSpPr>
        <p:spPr>
          <a:xfrm>
            <a:off x="0" y="634680"/>
            <a:ext cx="9143640" cy="346680"/>
          </a:xfrm>
          <a:prstGeom prst="rect">
            <a:avLst/>
          </a:prstGeom>
          <a:solidFill>
            <a:srgbClr val="e72d40"/>
          </a:solidFill>
          <a:ln w="0">
            <a:noFill/>
          </a:ln>
        </p:spPr>
        <p:style>
          <a:lnRef idx="0"/>
          <a:fillRef idx="0"/>
          <a:effectRef idx="0"/>
          <a:fontRef idx="minor"/>
        </p:style>
      </p:sp>
      <p:sp>
        <p:nvSpPr>
          <p:cNvPr id="282" name="CustomShape 4"/>
          <p:cNvSpPr/>
          <p:nvPr/>
        </p:nvSpPr>
        <p:spPr>
          <a:xfrm>
            <a:off x="306000" y="1087200"/>
            <a:ext cx="8449920" cy="3826440"/>
          </a:xfrm>
          <a:prstGeom prst="rect">
            <a:avLst/>
          </a:prstGeom>
          <a:noFill/>
          <a:ln w="0">
            <a:noFill/>
          </a:ln>
        </p:spPr>
        <p:style>
          <a:lnRef idx="0"/>
          <a:fillRef idx="0"/>
          <a:effectRef idx="0"/>
          <a:fontRef idx="minor"/>
        </p:style>
        <p:txBody>
          <a:bodyPr tIns="91440" bIns="91440">
            <a:noAutofit/>
          </a:bodyPr>
          <a:p>
            <a:pPr marL="457200" indent="-317160">
              <a:lnSpc>
                <a:spcPct val="115000"/>
              </a:lnSpc>
              <a:buClr>
                <a:srgbClr val="000000"/>
              </a:buClr>
              <a:buFont typeface="Proxima Nova"/>
              <a:buAutoNum type="arabicPeriod"/>
            </a:pPr>
            <a:r>
              <a:rPr b="1" lang="en-IN" sz="1050" spc="-1" strike="noStrike">
                <a:solidFill>
                  <a:srgbClr val="333333"/>
                </a:solidFill>
                <a:highlight>
                  <a:srgbClr val="ffffff"/>
                </a:highlight>
                <a:latin typeface="Arial"/>
                <a:ea typeface="Arial"/>
              </a:rPr>
              <a:t>Apache Maven</a:t>
            </a:r>
            <a:r>
              <a:rPr b="0" lang="en-IN" sz="1050" spc="-1" strike="noStrike">
                <a:solidFill>
                  <a:srgbClr val="333333"/>
                </a:solidFill>
                <a:highlight>
                  <a:srgbClr val="ffffff"/>
                </a:highlight>
                <a:latin typeface="Arial"/>
                <a:ea typeface="Arial"/>
              </a:rPr>
              <a:t> is a software project management and comprehension tool. Based on the concept of a project object model (POM), Maven can manage a project's build, reporting and documentation from a central piece of information.</a:t>
            </a:r>
            <a:endParaRPr b="0" lang="en-IN" sz="1050" spc="-1" strike="noStrike">
              <a:latin typeface="Arial"/>
            </a:endParaRPr>
          </a:p>
          <a:p>
            <a:pPr>
              <a:lnSpc>
                <a:spcPct val="115000"/>
              </a:lnSpc>
              <a:spcBef>
                <a:spcPts val="799"/>
              </a:spcBef>
              <a:tabLst>
                <a:tab algn="l" pos="0"/>
              </a:tabLst>
            </a:pPr>
            <a:r>
              <a:rPr b="1" lang="en-IN" sz="1400" spc="-1" strike="noStrike">
                <a:solidFill>
                  <a:srgbClr val="333333"/>
                </a:solidFill>
                <a:highlight>
                  <a:srgbClr val="ffffff"/>
                </a:highlight>
                <a:latin typeface="Arial"/>
                <a:ea typeface="Arial"/>
              </a:rPr>
              <a:t>Why and how Maven project started?</a:t>
            </a:r>
            <a:endParaRPr b="0" lang="en-IN" sz="1400" spc="-1" strike="noStrike">
              <a:latin typeface="Arial"/>
            </a:endParaRPr>
          </a:p>
          <a:p>
            <a:pPr marL="457200" indent="-298080">
              <a:lnSpc>
                <a:spcPct val="115000"/>
              </a:lnSpc>
              <a:spcBef>
                <a:spcPts val="799"/>
              </a:spcBef>
              <a:buClr>
                <a:srgbClr val="333333"/>
              </a:buClr>
              <a:buFont typeface="Arial"/>
              <a:buAutoNum type="arabicPeriod"/>
              <a:tabLst>
                <a:tab algn="l" pos="0"/>
              </a:tabLst>
            </a:pPr>
            <a:r>
              <a:rPr b="1" lang="en-IN" sz="1050" spc="-1" strike="noStrike">
                <a:solidFill>
                  <a:srgbClr val="333333"/>
                </a:solidFill>
                <a:highlight>
                  <a:srgbClr val="ffffff"/>
                </a:highlight>
                <a:latin typeface="Arial"/>
                <a:ea typeface="Arial"/>
              </a:rPr>
              <a:t>Maven</a:t>
            </a:r>
            <a:r>
              <a:rPr b="0" lang="en-IN" sz="1050" spc="-1" strike="noStrike">
                <a:solidFill>
                  <a:srgbClr val="333333"/>
                </a:solidFill>
                <a:highlight>
                  <a:srgbClr val="ffffff"/>
                </a:highlight>
                <a:latin typeface="Arial"/>
                <a:ea typeface="Arial"/>
              </a:rPr>
              <a:t>, a Yiddish word meaning </a:t>
            </a:r>
            <a:r>
              <a:rPr b="0" i="1" lang="en-IN" sz="1050" spc="-1" strike="noStrike">
                <a:solidFill>
                  <a:srgbClr val="333333"/>
                </a:solidFill>
                <a:highlight>
                  <a:srgbClr val="ffffff"/>
                </a:highlight>
                <a:latin typeface="Arial"/>
                <a:ea typeface="Arial"/>
              </a:rPr>
              <a:t>accumulator of knowledge</a:t>
            </a:r>
            <a:r>
              <a:rPr b="0" lang="en-IN" sz="1050" spc="-1" strike="noStrike">
                <a:solidFill>
                  <a:srgbClr val="333333"/>
                </a:solidFill>
                <a:highlight>
                  <a:srgbClr val="ffffff"/>
                </a:highlight>
                <a:latin typeface="Arial"/>
                <a:ea typeface="Arial"/>
              </a:rPr>
              <a:t>, began as an attempt to simplify the build processes in the Jakarta Turbine project. </a:t>
            </a:r>
            <a:endParaRPr b="0" lang="en-IN" sz="1050" spc="-1" strike="noStrike">
              <a:latin typeface="Arial"/>
            </a:endParaRPr>
          </a:p>
          <a:p>
            <a:pPr marL="457200" indent="-298080">
              <a:lnSpc>
                <a:spcPct val="115000"/>
              </a:lnSpc>
              <a:buClr>
                <a:srgbClr val="333333"/>
              </a:buClr>
              <a:buFont typeface="Arial"/>
              <a:buAutoNum type="arabicPeriod"/>
              <a:tabLst>
                <a:tab algn="l" pos="0"/>
              </a:tabLst>
            </a:pPr>
            <a:r>
              <a:rPr b="0" lang="en-IN" sz="1050" spc="-1" strike="noStrike">
                <a:solidFill>
                  <a:srgbClr val="333333"/>
                </a:solidFill>
                <a:highlight>
                  <a:srgbClr val="ffffff"/>
                </a:highlight>
                <a:latin typeface="Arial"/>
                <a:ea typeface="Arial"/>
              </a:rPr>
              <a:t>There were several projects, each with their own Ant build files, that were all slightly different. JARs were checked into CVS. </a:t>
            </a:r>
            <a:endParaRPr b="0" lang="en-IN" sz="1050" spc="-1" strike="noStrike">
              <a:latin typeface="Arial"/>
            </a:endParaRPr>
          </a:p>
          <a:p>
            <a:pPr marL="457200" indent="-298080">
              <a:lnSpc>
                <a:spcPct val="115000"/>
              </a:lnSpc>
              <a:buClr>
                <a:srgbClr val="333333"/>
              </a:buClr>
              <a:buFont typeface="Arial"/>
              <a:buAutoNum type="arabicPeriod"/>
              <a:tabLst>
                <a:tab algn="l" pos="0"/>
              </a:tabLst>
            </a:pPr>
            <a:r>
              <a:rPr b="0" lang="en-IN" sz="1050" spc="-1" strike="noStrike">
                <a:solidFill>
                  <a:srgbClr val="333333"/>
                </a:solidFill>
                <a:highlight>
                  <a:srgbClr val="ffffff"/>
                </a:highlight>
                <a:latin typeface="Arial"/>
                <a:ea typeface="Arial"/>
              </a:rPr>
              <a:t>Jakarta project team wanted a standard way to build the projects, a clear definition of what the project consisted of, an easy way to publish project information, and a way to share JARs across several projects.</a:t>
            </a:r>
            <a:endParaRPr b="0" lang="en-IN" sz="1050" spc="-1" strike="noStrike">
              <a:latin typeface="Arial"/>
            </a:endParaRPr>
          </a:p>
          <a:p>
            <a:pPr>
              <a:lnSpc>
                <a:spcPct val="115000"/>
              </a:lnSpc>
              <a:spcBef>
                <a:spcPts val="799"/>
              </a:spcBef>
              <a:tabLst>
                <a:tab algn="l" pos="0"/>
              </a:tabLst>
            </a:pPr>
            <a:r>
              <a:rPr b="1" lang="en-IN" sz="1400" spc="-1" strike="noStrike">
                <a:solidFill>
                  <a:srgbClr val="333333"/>
                </a:solidFill>
                <a:highlight>
                  <a:srgbClr val="ffffff"/>
                </a:highlight>
                <a:latin typeface="Arial"/>
                <a:ea typeface="Arial"/>
              </a:rPr>
              <a:t>Maven’s objectives</a:t>
            </a:r>
            <a:endParaRPr b="0" lang="en-IN" sz="140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Maven’s primary goal is to allow a developer to comprehend the complete state of a development effort in the shortest period of time. In order to attain this goal, Maven deals with several areas of concern:</a:t>
            </a:r>
            <a:endParaRPr b="0" lang="en-IN" sz="1050" spc="-1" strike="noStrike">
              <a:latin typeface="Arial"/>
            </a:endParaRPr>
          </a:p>
          <a:p>
            <a:pPr marL="698400" indent="-294840">
              <a:lnSpc>
                <a:spcPct val="142000"/>
              </a:lnSpc>
              <a:spcBef>
                <a:spcPts val="799"/>
              </a:spcBef>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Making the build process easy</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Providing a uniform build system</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Providing quality project information</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Encouraging better development practices</a:t>
            </a:r>
            <a:endParaRPr b="0" lang="en-IN" sz="1050" spc="-1" strike="noStrike">
              <a:latin typeface="Arial"/>
            </a:endParaRPr>
          </a:p>
          <a:p>
            <a:pPr>
              <a:lnSpc>
                <a:spcPct val="115000"/>
              </a:lnSpc>
              <a:spcBef>
                <a:spcPts val="1599"/>
              </a:spcBef>
              <a:spcAft>
                <a:spcPts val="799"/>
              </a:spcAft>
              <a:tabLst>
                <a:tab algn="l" pos="0"/>
              </a:tabLs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6E8A75AD-254A-46B9-9848-AB941526E779}"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84"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Introduction to Maven </a:t>
            </a:r>
            <a:endParaRPr b="0" lang="en-IN" sz="1800" spc="-1" strike="noStrike">
              <a:latin typeface="Arial"/>
            </a:endParaRPr>
          </a:p>
        </p:txBody>
      </p:sp>
      <p:sp>
        <p:nvSpPr>
          <p:cNvPr id="285"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86" name="CustomShape 4"/>
          <p:cNvSpPr/>
          <p:nvPr/>
        </p:nvSpPr>
        <p:spPr>
          <a:xfrm>
            <a:off x="223200" y="981360"/>
            <a:ext cx="8725320" cy="4161600"/>
          </a:xfrm>
          <a:prstGeom prst="rect">
            <a:avLst/>
          </a:prstGeom>
          <a:noFill/>
          <a:ln w="0">
            <a:noFill/>
          </a:ln>
        </p:spPr>
        <p:style>
          <a:lnRef idx="0"/>
          <a:fillRef idx="0"/>
          <a:effectRef idx="0"/>
          <a:fontRef idx="minor"/>
        </p:style>
        <p:txBody>
          <a:bodyPr tIns="91440" bIns="91440">
            <a:noAutofit/>
          </a:bodyPr>
          <a:p>
            <a:pPr marL="457200" indent="-317160">
              <a:lnSpc>
                <a:spcPct val="115000"/>
              </a:lnSpc>
              <a:buClr>
                <a:srgbClr val="000000"/>
              </a:buClr>
              <a:buFont typeface="Proxima Nova"/>
              <a:buAutoNum type="arabicPeriod"/>
            </a:pPr>
            <a:r>
              <a:rPr b="1" lang="en-IN" sz="1050" spc="-1" strike="noStrike">
                <a:solidFill>
                  <a:srgbClr val="333333"/>
                </a:solidFill>
                <a:highlight>
                  <a:srgbClr val="ffffff"/>
                </a:highlight>
                <a:latin typeface="Arial"/>
                <a:ea typeface="Arial"/>
              </a:rPr>
              <a:t>Apache Maven</a:t>
            </a:r>
            <a:r>
              <a:rPr b="0" lang="en-IN" sz="1050" spc="-1" strike="noStrike">
                <a:solidFill>
                  <a:srgbClr val="333333"/>
                </a:solidFill>
                <a:highlight>
                  <a:srgbClr val="ffffff"/>
                </a:highlight>
                <a:latin typeface="Arial"/>
                <a:ea typeface="Arial"/>
              </a:rPr>
              <a:t> is a software project management and comprehension tool. Based on the concept of a project object model (POM), Maven can manage a project's build, reporting and documentation from a central piece of information.</a:t>
            </a:r>
            <a:endParaRPr b="0" lang="en-IN" sz="1050" spc="-1" strike="noStrike">
              <a:latin typeface="Arial"/>
            </a:endParaRPr>
          </a:p>
          <a:p>
            <a:pPr>
              <a:lnSpc>
                <a:spcPct val="115000"/>
              </a:lnSpc>
              <a:spcBef>
                <a:spcPts val="799"/>
              </a:spcBef>
              <a:tabLst>
                <a:tab algn="l" pos="0"/>
              </a:tabLst>
            </a:pPr>
            <a:r>
              <a:rPr b="1" lang="en-IN" sz="1400" spc="-1" strike="noStrike">
                <a:solidFill>
                  <a:srgbClr val="333333"/>
                </a:solidFill>
                <a:highlight>
                  <a:srgbClr val="ffffff"/>
                </a:highlight>
                <a:latin typeface="Arial"/>
                <a:ea typeface="Arial"/>
              </a:rPr>
              <a:t>Why and how Maven project started?</a:t>
            </a:r>
            <a:endParaRPr b="0" lang="en-IN" sz="1400" spc="-1" strike="noStrike">
              <a:latin typeface="Arial"/>
            </a:endParaRPr>
          </a:p>
          <a:p>
            <a:pPr marL="457200" indent="-298080">
              <a:lnSpc>
                <a:spcPct val="115000"/>
              </a:lnSpc>
              <a:spcBef>
                <a:spcPts val="799"/>
              </a:spcBef>
              <a:buClr>
                <a:srgbClr val="333333"/>
              </a:buClr>
              <a:buFont typeface="Arial"/>
              <a:buAutoNum type="arabicPeriod"/>
              <a:tabLst>
                <a:tab algn="l" pos="0"/>
              </a:tabLst>
            </a:pPr>
            <a:r>
              <a:rPr b="1" lang="en-IN" sz="1050" spc="-1" strike="noStrike">
                <a:solidFill>
                  <a:srgbClr val="333333"/>
                </a:solidFill>
                <a:highlight>
                  <a:srgbClr val="ffffff"/>
                </a:highlight>
                <a:latin typeface="Arial"/>
                <a:ea typeface="Arial"/>
              </a:rPr>
              <a:t>Maven</a:t>
            </a:r>
            <a:r>
              <a:rPr b="0" lang="en-IN" sz="1050" spc="-1" strike="noStrike">
                <a:solidFill>
                  <a:srgbClr val="333333"/>
                </a:solidFill>
                <a:highlight>
                  <a:srgbClr val="ffffff"/>
                </a:highlight>
                <a:latin typeface="Arial"/>
                <a:ea typeface="Arial"/>
              </a:rPr>
              <a:t>, a Yiddish word meaning </a:t>
            </a:r>
            <a:r>
              <a:rPr b="0" i="1" lang="en-IN" sz="1050" spc="-1" strike="noStrike">
                <a:solidFill>
                  <a:srgbClr val="333333"/>
                </a:solidFill>
                <a:highlight>
                  <a:srgbClr val="ffffff"/>
                </a:highlight>
                <a:latin typeface="Arial"/>
                <a:ea typeface="Arial"/>
              </a:rPr>
              <a:t>accumulator of knowledge</a:t>
            </a:r>
            <a:r>
              <a:rPr b="0" lang="en-IN" sz="1050" spc="-1" strike="noStrike">
                <a:solidFill>
                  <a:srgbClr val="333333"/>
                </a:solidFill>
                <a:highlight>
                  <a:srgbClr val="ffffff"/>
                </a:highlight>
                <a:latin typeface="Arial"/>
                <a:ea typeface="Arial"/>
              </a:rPr>
              <a:t>, began as an attempt to simplify the build processes in the Jakarta Turbine project. </a:t>
            </a:r>
            <a:endParaRPr b="0" lang="en-IN" sz="1050" spc="-1" strike="noStrike">
              <a:latin typeface="Arial"/>
            </a:endParaRPr>
          </a:p>
          <a:p>
            <a:pPr marL="457200" indent="-298080">
              <a:lnSpc>
                <a:spcPct val="115000"/>
              </a:lnSpc>
              <a:buClr>
                <a:srgbClr val="333333"/>
              </a:buClr>
              <a:buFont typeface="Arial"/>
              <a:buAutoNum type="arabicPeriod"/>
              <a:tabLst>
                <a:tab algn="l" pos="0"/>
              </a:tabLst>
            </a:pPr>
            <a:r>
              <a:rPr b="0" lang="en-IN" sz="1050" spc="-1" strike="noStrike">
                <a:solidFill>
                  <a:srgbClr val="333333"/>
                </a:solidFill>
                <a:highlight>
                  <a:srgbClr val="ffffff"/>
                </a:highlight>
                <a:latin typeface="Arial"/>
                <a:ea typeface="Arial"/>
              </a:rPr>
              <a:t>There were several projects, each with their own Ant build files, that were all slightly different. JARs were checked into CVS. </a:t>
            </a:r>
            <a:endParaRPr b="0" lang="en-IN" sz="1050" spc="-1" strike="noStrike">
              <a:latin typeface="Arial"/>
            </a:endParaRPr>
          </a:p>
          <a:p>
            <a:pPr marL="457200" indent="-298080">
              <a:lnSpc>
                <a:spcPct val="115000"/>
              </a:lnSpc>
              <a:buClr>
                <a:srgbClr val="333333"/>
              </a:buClr>
              <a:buFont typeface="Arial"/>
              <a:buAutoNum type="arabicPeriod"/>
              <a:tabLst>
                <a:tab algn="l" pos="0"/>
              </a:tabLst>
            </a:pPr>
            <a:r>
              <a:rPr b="0" lang="en-IN" sz="1050" spc="-1" strike="noStrike">
                <a:solidFill>
                  <a:srgbClr val="333333"/>
                </a:solidFill>
                <a:highlight>
                  <a:srgbClr val="ffffff"/>
                </a:highlight>
                <a:latin typeface="Arial"/>
                <a:ea typeface="Arial"/>
              </a:rPr>
              <a:t>Jakarta project team wanted a standard way to build the projects, a clear definition of what the project consisted of, an easy way to publish project information, and a way to share JARs across several projects.</a:t>
            </a:r>
            <a:endParaRPr b="0" lang="en-IN" sz="1050" spc="-1" strike="noStrike">
              <a:latin typeface="Arial"/>
            </a:endParaRPr>
          </a:p>
          <a:p>
            <a:pPr>
              <a:lnSpc>
                <a:spcPct val="115000"/>
              </a:lnSpc>
              <a:spcBef>
                <a:spcPts val="799"/>
              </a:spcBef>
              <a:tabLst>
                <a:tab algn="l" pos="0"/>
              </a:tabLst>
            </a:pPr>
            <a:r>
              <a:rPr b="1" lang="en-IN" sz="1400" spc="-1" strike="noStrike">
                <a:solidFill>
                  <a:srgbClr val="333333"/>
                </a:solidFill>
                <a:highlight>
                  <a:srgbClr val="ffffff"/>
                </a:highlight>
                <a:latin typeface="Arial"/>
                <a:ea typeface="Arial"/>
              </a:rPr>
              <a:t>Maven’s objectives</a:t>
            </a:r>
            <a:endParaRPr b="0" lang="en-IN" sz="140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Maven’s primary goal is to allow a developer to comprehend the complete state of a development effort in the shortest period of time. In order to attain this goal, Maven deals with several areas of concern:</a:t>
            </a:r>
            <a:endParaRPr b="0" lang="en-IN" sz="1050" spc="-1" strike="noStrike">
              <a:latin typeface="Arial"/>
            </a:endParaRPr>
          </a:p>
          <a:p>
            <a:pPr marL="698400" indent="-294840">
              <a:lnSpc>
                <a:spcPct val="142000"/>
              </a:lnSpc>
              <a:spcBef>
                <a:spcPts val="799"/>
              </a:spcBef>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Making the build process easy</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Providing a uniform build system</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Providing quality project information</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Encouraging better development practices</a:t>
            </a:r>
            <a:endParaRPr b="0" lang="en-IN" sz="1050" spc="-1" strike="noStrike">
              <a:latin typeface="Arial"/>
            </a:endParaRPr>
          </a:p>
          <a:p>
            <a:pPr marL="457200">
              <a:lnSpc>
                <a:spcPct val="142000"/>
              </a:lnSpc>
              <a:spcBef>
                <a:spcPts val="1599"/>
              </a:spcBef>
              <a:tabLst>
                <a:tab algn="l" pos="0"/>
              </a:tabLst>
            </a:pPr>
            <a:endParaRPr b="0" lang="en-IN" sz="1050" spc="-1" strike="noStrike">
              <a:latin typeface="Arial"/>
            </a:endParaRPr>
          </a:p>
          <a:p>
            <a:pPr>
              <a:lnSpc>
                <a:spcPct val="115000"/>
              </a:lnSpc>
              <a:spcBef>
                <a:spcPts val="1599"/>
              </a:spcBef>
              <a:spcAft>
                <a:spcPts val="799"/>
              </a:spcAft>
              <a:tabLst>
                <a:tab algn="l" pos="0"/>
              </a:tabLs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DAE73401-3A91-4F4F-8E4B-7D8CF2896A4B}"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88"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Introduction to Maven : Maven’s objectives</a:t>
            </a:r>
            <a:endParaRPr b="0" lang="en-IN" sz="1800" spc="-1" strike="noStrike">
              <a:latin typeface="Arial"/>
            </a:endParaRPr>
          </a:p>
        </p:txBody>
      </p:sp>
      <p:sp>
        <p:nvSpPr>
          <p:cNvPr id="289"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90" name="CustomShape 4"/>
          <p:cNvSpPr/>
          <p:nvPr/>
        </p:nvSpPr>
        <p:spPr>
          <a:xfrm>
            <a:off x="223200" y="981360"/>
            <a:ext cx="8725320" cy="4161600"/>
          </a:xfrm>
          <a:prstGeom prst="rect">
            <a:avLst/>
          </a:prstGeom>
          <a:noFill/>
          <a:ln w="0">
            <a:noFill/>
          </a:ln>
        </p:spPr>
        <p:style>
          <a:lnRef idx="0"/>
          <a:fillRef idx="0"/>
          <a:effectRef idx="0"/>
          <a:fontRef idx="minor"/>
        </p:style>
        <p:txBody>
          <a:bodyPr tIns="91440" bIns="91440">
            <a:noAutofit/>
          </a:bodyPr>
          <a:p>
            <a:pPr marL="88920">
              <a:lnSpc>
                <a:spcPct val="100000"/>
              </a:lnSpc>
              <a:spcBef>
                <a:spcPts val="799"/>
              </a:spcBef>
              <a:tabLst>
                <a:tab algn="l" pos="0"/>
              </a:tabLst>
            </a:pPr>
            <a:r>
              <a:rPr b="1" lang="en-IN" sz="1400" spc="-1" strike="noStrike">
                <a:solidFill>
                  <a:srgbClr val="333333"/>
                </a:solidFill>
                <a:highlight>
                  <a:srgbClr val="ffffff"/>
                </a:highlight>
                <a:latin typeface="Arial"/>
                <a:ea typeface="Arial"/>
              </a:rPr>
              <a:t>Making the build process easy</a:t>
            </a:r>
            <a:endParaRPr b="0" lang="en-IN" sz="140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While using Maven doesn’t eliminate the need to know about the underlying mechanisms, Maven does shield developers from many details.</a:t>
            </a:r>
            <a:endParaRPr b="0" lang="en-IN" sz="1050" spc="-1" strike="noStrike">
              <a:latin typeface="Arial"/>
            </a:endParaRPr>
          </a:p>
          <a:p>
            <a:pPr marL="88920">
              <a:lnSpc>
                <a:spcPct val="100000"/>
              </a:lnSpc>
              <a:spcBef>
                <a:spcPts val="799"/>
              </a:spcBef>
              <a:tabLst>
                <a:tab algn="l" pos="0"/>
              </a:tabLst>
            </a:pPr>
            <a:r>
              <a:rPr b="1" lang="en-IN" sz="1400" spc="-1" strike="noStrike">
                <a:solidFill>
                  <a:srgbClr val="333333"/>
                </a:solidFill>
                <a:highlight>
                  <a:srgbClr val="ffffff"/>
                </a:highlight>
                <a:latin typeface="Arial"/>
                <a:ea typeface="Arial"/>
              </a:rPr>
              <a:t>Providing a uniform build system</a:t>
            </a:r>
            <a:endParaRPr b="0" lang="en-IN" sz="140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Maven builds a project using its project object model (POM) and a set of plugins. Once you familiarize yourself with one Maven project, you know how all Maven projects build. This saves time when navigating many projects.</a:t>
            </a:r>
            <a:endParaRPr b="0" lang="en-IN" sz="1050" spc="-1" strike="noStrike">
              <a:latin typeface="Arial"/>
            </a:endParaRPr>
          </a:p>
          <a:p>
            <a:pPr marL="88920">
              <a:lnSpc>
                <a:spcPct val="100000"/>
              </a:lnSpc>
              <a:spcBef>
                <a:spcPts val="799"/>
              </a:spcBef>
              <a:tabLst>
                <a:tab algn="l" pos="0"/>
              </a:tabLst>
            </a:pPr>
            <a:r>
              <a:rPr b="1" lang="en-IN" sz="1400" spc="-1" strike="noStrike">
                <a:solidFill>
                  <a:srgbClr val="333333"/>
                </a:solidFill>
                <a:highlight>
                  <a:srgbClr val="ffffff"/>
                </a:highlight>
                <a:latin typeface="Arial"/>
                <a:ea typeface="Arial"/>
              </a:rPr>
              <a:t>Providing quality project information</a:t>
            </a:r>
            <a:endParaRPr b="0" lang="en-IN" sz="140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Maven provides useful project information that is in part taken from your POM and in part generated from your project’s sources. For example, Maven can provide:</a:t>
            </a:r>
            <a:endParaRPr b="0" lang="en-IN" sz="1050" spc="-1" strike="noStrike">
              <a:latin typeface="Arial"/>
            </a:endParaRPr>
          </a:p>
          <a:p>
            <a:pPr marL="698400" indent="-294840">
              <a:lnSpc>
                <a:spcPct val="142000"/>
              </a:lnSpc>
              <a:spcBef>
                <a:spcPts val="799"/>
              </a:spcBef>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Change log created directly from source control</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Cross referenced sources</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Mailing lists managed by the project</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Dependencies used by the project</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Unit test reports including coverage</a:t>
            </a:r>
            <a:endParaRPr b="0" lang="en-IN" sz="1050" spc="-1" strike="noStrike">
              <a:latin typeface="Arial"/>
            </a:endParaRPr>
          </a:p>
          <a:p>
            <a:pPr>
              <a:lnSpc>
                <a:spcPct val="115000"/>
              </a:lnSpc>
              <a:spcBef>
                <a:spcPts val="1599"/>
              </a:spcBef>
              <a:tabLst>
                <a:tab algn="l" pos="0"/>
              </a:tabLst>
            </a:pPr>
            <a:r>
              <a:rPr b="0" lang="en-IN" sz="1050" spc="-1" strike="noStrike">
                <a:solidFill>
                  <a:srgbClr val="333333"/>
                </a:solidFill>
                <a:highlight>
                  <a:srgbClr val="ffffff"/>
                </a:highlight>
                <a:latin typeface="Arial"/>
                <a:ea typeface="Arial"/>
              </a:rPr>
              <a:t>Third party code analysis products also provide Maven plugins that add their reports to the standard information given by Maven.</a:t>
            </a:r>
            <a:endParaRPr b="0" lang="en-IN" sz="1050" spc="-1" strike="noStrike">
              <a:latin typeface="Arial"/>
            </a:endParaRPr>
          </a:p>
          <a:p>
            <a:pPr>
              <a:lnSpc>
                <a:spcPct val="115000"/>
              </a:lnSpc>
              <a:spcBef>
                <a:spcPts val="799"/>
              </a:spcBef>
              <a:spcAft>
                <a:spcPts val="799"/>
              </a:spcAft>
              <a:tabLst>
                <a:tab algn="l" pos="0"/>
              </a:tabLs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8306AA95-2942-47EF-87A5-55A91B21C0A5}"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92"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Introduction to Maven : Maven’s objectives</a:t>
            </a:r>
            <a:endParaRPr b="0" lang="en-IN" sz="1800" spc="-1" strike="noStrike">
              <a:latin typeface="Arial"/>
            </a:endParaRPr>
          </a:p>
        </p:txBody>
      </p:sp>
      <p:sp>
        <p:nvSpPr>
          <p:cNvPr id="293"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94" name="CustomShape 4"/>
          <p:cNvSpPr/>
          <p:nvPr/>
        </p:nvSpPr>
        <p:spPr>
          <a:xfrm>
            <a:off x="223200" y="981360"/>
            <a:ext cx="8725320" cy="4161600"/>
          </a:xfrm>
          <a:prstGeom prst="rect">
            <a:avLst/>
          </a:prstGeom>
          <a:noFill/>
          <a:ln w="0">
            <a:noFill/>
          </a:ln>
        </p:spPr>
        <p:style>
          <a:lnRef idx="0"/>
          <a:fillRef idx="0"/>
          <a:effectRef idx="0"/>
          <a:fontRef idx="minor"/>
        </p:style>
        <p:txBody>
          <a:bodyPr tIns="91440" bIns="91440">
            <a:noAutofit/>
          </a:bodyPr>
          <a:p>
            <a:pPr marL="88920">
              <a:lnSpc>
                <a:spcPct val="100000"/>
              </a:lnSpc>
              <a:spcBef>
                <a:spcPts val="799"/>
              </a:spcBef>
              <a:tabLst>
                <a:tab algn="l" pos="0"/>
              </a:tabLst>
            </a:pPr>
            <a:r>
              <a:rPr b="1" lang="en-IN" sz="1400" spc="-1" strike="noStrike">
                <a:solidFill>
                  <a:srgbClr val="333333"/>
                </a:solidFill>
                <a:highlight>
                  <a:srgbClr val="ffffff"/>
                </a:highlight>
                <a:latin typeface="Arial"/>
                <a:ea typeface="Arial"/>
              </a:rPr>
              <a:t>Providing guidelines for best practices development</a:t>
            </a:r>
            <a:endParaRPr b="0" lang="en-IN" sz="140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Maven aims to gather current principles for best practices development and make it easy to guide a project in that direction.</a:t>
            </a:r>
            <a:endParaRPr b="0" lang="en-IN" sz="105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For example, specification, execution, and reporting of unit tests are part of the normal build cycle using Maven. Current unit testing best practices were used as guidelines:</a:t>
            </a:r>
            <a:endParaRPr b="0" lang="en-IN" sz="1050" spc="-1" strike="noStrike">
              <a:latin typeface="Arial"/>
            </a:endParaRPr>
          </a:p>
          <a:p>
            <a:pPr marL="698400" indent="-294840">
              <a:lnSpc>
                <a:spcPct val="142000"/>
              </a:lnSpc>
              <a:spcBef>
                <a:spcPts val="799"/>
              </a:spcBef>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Keeping test source code in a separate, but parallel source tree</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Using test case naming conventions to locate and execute tests</a:t>
            </a:r>
            <a:endParaRPr b="0" lang="en-IN" sz="1050" spc="-1" strike="noStrike">
              <a:latin typeface="Arial"/>
            </a:endParaRPr>
          </a:p>
          <a:p>
            <a:pPr marL="698400" indent="-294840">
              <a:lnSpc>
                <a:spcPct val="142000"/>
              </a:lnSpc>
              <a:buClr>
                <a:srgbClr val="404040"/>
              </a:buClr>
              <a:buFont typeface="Arial"/>
              <a:buChar char="■"/>
              <a:tabLst>
                <a:tab algn="l" pos="0"/>
              </a:tabLst>
            </a:pPr>
            <a:r>
              <a:rPr b="0" lang="en-IN" sz="1050" spc="-1" strike="noStrike">
                <a:solidFill>
                  <a:srgbClr val="404040"/>
                </a:solidFill>
                <a:highlight>
                  <a:srgbClr val="ffffff"/>
                </a:highlight>
                <a:latin typeface="Arial"/>
                <a:ea typeface="Arial"/>
              </a:rPr>
              <a:t>Having test cases setup their environment instead of customizing the build for test preparation</a:t>
            </a:r>
            <a:endParaRPr b="0" lang="en-IN" sz="1050" spc="-1" strike="noStrike">
              <a:latin typeface="Arial"/>
            </a:endParaRPr>
          </a:p>
          <a:p>
            <a:pPr>
              <a:lnSpc>
                <a:spcPct val="115000"/>
              </a:lnSpc>
              <a:spcBef>
                <a:spcPts val="1599"/>
              </a:spcBef>
              <a:tabLst>
                <a:tab algn="l" pos="0"/>
              </a:tabLst>
            </a:pPr>
            <a:r>
              <a:rPr b="0" lang="en-IN" sz="1050" spc="-1" strike="noStrike">
                <a:solidFill>
                  <a:srgbClr val="333333"/>
                </a:solidFill>
                <a:highlight>
                  <a:srgbClr val="ffffff"/>
                </a:highlight>
                <a:latin typeface="Arial"/>
                <a:ea typeface="Arial"/>
              </a:rPr>
              <a:t>Maven also assists in project workflow such as release and issue management.</a:t>
            </a:r>
            <a:endParaRPr b="0" lang="en-IN" sz="1050" spc="-1" strike="noStrike">
              <a:latin typeface="Arial"/>
            </a:endParaRPr>
          </a:p>
          <a:p>
            <a:pPr>
              <a:lnSpc>
                <a:spcPct val="115000"/>
              </a:lnSpc>
              <a:spcBef>
                <a:spcPts val="799"/>
              </a:spcBef>
              <a:tabLst>
                <a:tab algn="l" pos="0"/>
              </a:tabLst>
            </a:pPr>
            <a:r>
              <a:rPr b="0" lang="en-IN" sz="1050" spc="-1" strike="noStrike">
                <a:solidFill>
                  <a:srgbClr val="333333"/>
                </a:solidFill>
                <a:highlight>
                  <a:srgbClr val="ffffff"/>
                </a:highlight>
                <a:latin typeface="Arial"/>
                <a:ea typeface="Arial"/>
              </a:rPr>
              <a:t>Maven also suggests some guidelines on how to layout your project’s directory structure. Once you learn the layout, you can easily navigate other projects that use Maven.</a:t>
            </a:r>
            <a:endParaRPr b="0" lang="en-IN" sz="1050" spc="-1" strike="noStrike">
              <a:latin typeface="Arial"/>
            </a:endParaRPr>
          </a:p>
          <a:p>
            <a:pPr>
              <a:lnSpc>
                <a:spcPct val="115000"/>
              </a:lnSpc>
              <a:spcBef>
                <a:spcPts val="799"/>
              </a:spcBef>
              <a:spcAft>
                <a:spcPts val="799"/>
              </a:spcAft>
              <a:tabLst>
                <a:tab algn="l" pos="0"/>
              </a:tabLs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36A09D70-5442-4D10-B989-AF51D8BC8AAA}"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96"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Introduction to Maven : pom.xml</a:t>
            </a:r>
            <a:endParaRPr b="0" lang="en-IN" sz="1800" spc="-1" strike="noStrike">
              <a:latin typeface="Arial"/>
            </a:endParaRPr>
          </a:p>
        </p:txBody>
      </p:sp>
      <p:sp>
        <p:nvSpPr>
          <p:cNvPr id="297"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98" name="CustomShape 4"/>
          <p:cNvSpPr/>
          <p:nvPr/>
        </p:nvSpPr>
        <p:spPr>
          <a:xfrm>
            <a:off x="114120" y="981360"/>
            <a:ext cx="9029520" cy="416160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IN" sz="2000" spc="-1" strike="noStrike">
                <a:solidFill>
                  <a:srgbClr val="000000"/>
                </a:solidFill>
                <a:latin typeface="Arial"/>
                <a:ea typeface="Arial"/>
              </a:rPr>
              <a:t>●</a:t>
            </a:r>
            <a:r>
              <a:rPr b="0" lang="en-IN" sz="1400" spc="-1" strike="noStrike">
                <a:solidFill>
                  <a:srgbClr val="000000"/>
                </a:solidFill>
                <a:latin typeface="Arial"/>
                <a:ea typeface="Arial"/>
              </a:rPr>
              <a:t>Maven resolves dependencies via a </a:t>
            </a:r>
            <a:r>
              <a:rPr b="1" lang="en-IN" sz="1400" spc="-1" strike="noStrike">
                <a:solidFill>
                  <a:srgbClr val="000000"/>
                </a:solidFill>
                <a:latin typeface="Arial"/>
                <a:ea typeface="Arial"/>
              </a:rPr>
              <a:t>POM.xml</a:t>
            </a:r>
            <a:r>
              <a:rPr b="0" lang="en-IN" sz="1400" spc="-1" strike="noStrike">
                <a:solidFill>
                  <a:srgbClr val="000000"/>
                </a:solidFill>
                <a:latin typeface="Arial"/>
                <a:ea typeface="Arial"/>
              </a:rPr>
              <a:t> file.</a:t>
            </a:r>
            <a:endParaRPr b="0" lang="en-IN" sz="1400" spc="-1" strike="noStrike">
              <a:latin typeface="Arial"/>
            </a:endParaRPr>
          </a:p>
          <a:p>
            <a:pPr>
              <a:lnSpc>
                <a:spcPct val="115000"/>
              </a:lnSpc>
              <a:tabLst>
                <a:tab algn="l" pos="0"/>
              </a:tabLst>
            </a:pPr>
            <a:r>
              <a:rPr b="0" lang="en-IN" sz="1400" spc="-1" strike="noStrike">
                <a:solidFill>
                  <a:srgbClr val="000000"/>
                </a:solidFill>
                <a:latin typeface="Arial"/>
                <a:ea typeface="Arial"/>
              </a:rPr>
              <a:t>●</a:t>
            </a:r>
            <a:r>
              <a:rPr b="0" lang="en-IN" sz="1400" spc="-1" strike="noStrike">
                <a:solidFill>
                  <a:srgbClr val="000000"/>
                </a:solidFill>
                <a:latin typeface="Arial"/>
                <a:ea typeface="Arial"/>
              </a:rPr>
              <a:t>This is a file where the developer, i.e., you, will mention all the other code and libraries that your program will be dependent upon.</a:t>
            </a:r>
            <a:endParaRPr b="0" lang="en-IN" sz="1400" spc="-1" strike="noStrike">
              <a:latin typeface="Arial"/>
            </a:endParaRPr>
          </a:p>
          <a:p>
            <a:pPr>
              <a:lnSpc>
                <a:spcPct val="115000"/>
              </a:lnSpc>
              <a:tabLst>
                <a:tab algn="l" pos="0"/>
              </a:tabLst>
            </a:pPr>
            <a:r>
              <a:rPr b="0" lang="en-IN" sz="1400" spc="-1" strike="noStrike">
                <a:solidFill>
                  <a:srgbClr val="000000"/>
                </a:solidFill>
                <a:latin typeface="Arial"/>
                <a:ea typeface="Arial"/>
              </a:rPr>
              <a:t>●</a:t>
            </a:r>
            <a:r>
              <a:rPr b="0" lang="en-IN" sz="1400" spc="-1" strike="noStrike">
                <a:solidFill>
                  <a:srgbClr val="000000"/>
                </a:solidFill>
                <a:latin typeface="Arial"/>
                <a:ea typeface="Arial"/>
              </a:rPr>
              <a:t>There are some third-party libraries with pre-written code that you can use and install in your project.</a:t>
            </a:r>
            <a:endParaRPr b="0" lang="en-IN" sz="1400" spc="-1" strike="noStrike">
              <a:latin typeface="Arial"/>
            </a:endParaRPr>
          </a:p>
          <a:p>
            <a:pPr>
              <a:lnSpc>
                <a:spcPct val="115000"/>
              </a:lnSpc>
              <a:tabLst>
                <a:tab algn="l" pos="0"/>
              </a:tabLst>
            </a:pPr>
            <a:r>
              <a:rPr b="0" lang="en-IN" sz="1400" spc="-1" strike="noStrike">
                <a:solidFill>
                  <a:srgbClr val="000000"/>
                </a:solidFill>
                <a:latin typeface="Arial"/>
                <a:ea typeface="Arial"/>
              </a:rPr>
              <a:t>●</a:t>
            </a:r>
            <a:r>
              <a:rPr b="0" lang="en-IN" sz="1400" spc="-1" strike="noStrike">
                <a:solidFill>
                  <a:srgbClr val="000000"/>
                </a:solidFill>
                <a:latin typeface="Arial"/>
                <a:ea typeface="Arial"/>
              </a:rPr>
              <a:t>You just need to refer the same in the POM file such that Maven downloads all these pre-written Java codes in the form of JARs.</a:t>
            </a:r>
            <a:endParaRPr b="0" lang="en-IN" sz="1400" spc="-1" strike="noStrike">
              <a:latin typeface="Arial"/>
            </a:endParaRPr>
          </a:p>
          <a:p>
            <a:pPr>
              <a:lnSpc>
                <a:spcPct val="115000"/>
              </a:lnSpc>
              <a:tabLst>
                <a:tab algn="l" pos="0"/>
              </a:tabLst>
            </a:pPr>
            <a:r>
              <a:rPr b="1" lang="en-IN" sz="1400" spc="-1" strike="noStrike">
                <a:solidFill>
                  <a:srgbClr val="000000"/>
                </a:solidFill>
                <a:latin typeface="Arial"/>
                <a:ea typeface="Arial"/>
              </a:rPr>
              <a:t>Example :</a:t>
            </a:r>
            <a:endParaRPr b="0" lang="en-IN" sz="1400" spc="-1" strike="noStrike">
              <a:latin typeface="Arial"/>
            </a:endParaRPr>
          </a:p>
          <a:p>
            <a:pPr>
              <a:lnSpc>
                <a:spcPct val="150000"/>
              </a:lnSpc>
              <a:tabLst>
                <a:tab algn="l" pos="0"/>
              </a:tabLst>
            </a:pPr>
            <a:r>
              <a:rPr b="0" lang="en-IN" sz="800" spc="-1" strike="noStrike">
                <a:solidFill>
                  <a:srgbClr val="000088"/>
                </a:solidFill>
                <a:latin typeface="Courier New"/>
                <a:ea typeface="Courier New"/>
              </a:rPr>
              <a:t>&lt;project&gt;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&lt;modelVersion&gt;</a:t>
            </a:r>
            <a:r>
              <a:rPr b="0" lang="en-IN" sz="800" spc="-1" strike="noStrike">
                <a:solidFill>
                  <a:srgbClr val="000000"/>
                </a:solidFill>
                <a:highlight>
                  <a:srgbClr val="eeeeee"/>
                </a:highlight>
                <a:latin typeface="Courier New"/>
                <a:ea typeface="Courier New"/>
              </a:rPr>
              <a:t>4.0.0</a:t>
            </a:r>
            <a:r>
              <a:rPr b="0" lang="en-IN" sz="800" spc="-1" strike="noStrike">
                <a:solidFill>
                  <a:srgbClr val="000088"/>
                </a:solidFill>
                <a:highlight>
                  <a:srgbClr val="eeeeee"/>
                </a:highlight>
                <a:latin typeface="Courier New"/>
                <a:ea typeface="Courier New"/>
              </a:rPr>
              <a:t>&lt;/modelVersion&gt;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&lt;parent&gt;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&lt;groupId&gt;</a:t>
            </a:r>
            <a:r>
              <a:rPr b="0" lang="en-IN" sz="800" spc="-1" strike="noStrike">
                <a:solidFill>
                  <a:srgbClr val="000000"/>
                </a:solidFill>
                <a:highlight>
                  <a:srgbClr val="eeeeee"/>
                </a:highlight>
                <a:latin typeface="Courier New"/>
                <a:ea typeface="Courier New"/>
              </a:rPr>
              <a:t>com.mycompany.app</a:t>
            </a:r>
            <a:r>
              <a:rPr b="0" lang="en-IN" sz="800" spc="-1" strike="noStrike">
                <a:solidFill>
                  <a:srgbClr val="000088"/>
                </a:solidFill>
                <a:highlight>
                  <a:srgbClr val="eeeeee"/>
                </a:highlight>
                <a:latin typeface="Courier New"/>
                <a:ea typeface="Courier New"/>
              </a:rPr>
              <a:t>&lt;/groupId&gt;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&lt;artifactId&gt;</a:t>
            </a:r>
            <a:r>
              <a:rPr b="0" lang="en-IN" sz="800" spc="-1" strike="noStrike">
                <a:solidFill>
                  <a:srgbClr val="000000"/>
                </a:solidFill>
                <a:highlight>
                  <a:srgbClr val="eeeeee"/>
                </a:highlight>
                <a:latin typeface="Courier New"/>
                <a:ea typeface="Courier New"/>
              </a:rPr>
              <a:t>my-app</a:t>
            </a:r>
            <a:r>
              <a:rPr b="0" lang="en-IN" sz="800" spc="-1" strike="noStrike">
                <a:solidFill>
                  <a:srgbClr val="000088"/>
                </a:solidFill>
                <a:highlight>
                  <a:srgbClr val="eeeeee"/>
                </a:highlight>
                <a:latin typeface="Courier New"/>
                <a:ea typeface="Courier New"/>
              </a:rPr>
              <a:t>&lt;/artifactId&gt;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&lt;version&gt;</a:t>
            </a:r>
            <a:r>
              <a:rPr b="0" lang="en-IN" sz="800" spc="-1" strike="noStrike">
                <a:solidFill>
                  <a:srgbClr val="000000"/>
                </a:solidFill>
                <a:highlight>
                  <a:srgbClr val="eeeeee"/>
                </a:highlight>
                <a:latin typeface="Courier New"/>
                <a:ea typeface="Courier New"/>
              </a:rPr>
              <a:t>1</a:t>
            </a:r>
            <a:r>
              <a:rPr b="0" lang="en-IN" sz="800" spc="-1" strike="noStrike">
                <a:solidFill>
                  <a:srgbClr val="000088"/>
                </a:solidFill>
                <a:highlight>
                  <a:srgbClr val="eeeeee"/>
                </a:highlight>
                <a:latin typeface="Courier New"/>
                <a:ea typeface="Courier New"/>
              </a:rPr>
              <a:t>&lt;/version&gt;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&lt;/parent&gt;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&lt;groupId&gt;</a:t>
            </a:r>
            <a:r>
              <a:rPr b="0" lang="en-IN" sz="800" spc="-1" strike="noStrike">
                <a:solidFill>
                  <a:srgbClr val="000000"/>
                </a:solidFill>
                <a:highlight>
                  <a:srgbClr val="eeeeee"/>
                </a:highlight>
                <a:latin typeface="Courier New"/>
                <a:ea typeface="Courier New"/>
              </a:rPr>
              <a:t>com.mycompany.app</a:t>
            </a:r>
            <a:r>
              <a:rPr b="0" lang="en-IN" sz="800" spc="-1" strike="noStrike">
                <a:solidFill>
                  <a:srgbClr val="000088"/>
                </a:solidFill>
                <a:highlight>
                  <a:srgbClr val="eeeeee"/>
                </a:highlight>
                <a:latin typeface="Courier New"/>
                <a:ea typeface="Courier New"/>
              </a:rPr>
              <a:t>&lt;/groupId&gt;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&lt;artifactId&gt;</a:t>
            </a:r>
            <a:r>
              <a:rPr b="0" lang="en-IN" sz="800" spc="-1" strike="noStrike">
                <a:solidFill>
                  <a:srgbClr val="000000"/>
                </a:solidFill>
                <a:highlight>
                  <a:srgbClr val="eeeeee"/>
                </a:highlight>
                <a:latin typeface="Courier New"/>
                <a:ea typeface="Courier New"/>
              </a:rPr>
              <a:t>my-module</a:t>
            </a:r>
            <a:r>
              <a:rPr b="0" lang="en-IN" sz="800" spc="-1" strike="noStrike">
                <a:solidFill>
                  <a:srgbClr val="000088"/>
                </a:solidFill>
                <a:highlight>
                  <a:srgbClr val="eeeeee"/>
                </a:highlight>
                <a:latin typeface="Courier New"/>
                <a:ea typeface="Courier New"/>
              </a:rPr>
              <a:t>&lt;/artifactId&gt;</a:t>
            </a:r>
            <a:endParaRPr b="0" lang="en-IN" sz="800" spc="-1" strike="noStrike">
              <a:latin typeface="Arial"/>
            </a:endParaRPr>
          </a:p>
          <a:p>
            <a:pPr>
              <a:lnSpc>
                <a:spcPct val="150000"/>
              </a:lnSpc>
              <a:tabLst>
                <a:tab algn="l" pos="0"/>
              </a:tabLst>
            </a:pPr>
            <a:r>
              <a:rPr b="0" lang="en-IN" sz="800" spc="-1" strike="noStrike">
                <a:solidFill>
                  <a:srgbClr val="000000"/>
                </a:solidFill>
                <a:highlight>
                  <a:srgbClr val="eeeeee"/>
                </a:highlight>
                <a:latin typeface="Courier New"/>
                <a:ea typeface="Courier New"/>
              </a:rPr>
              <a:t> </a:t>
            </a:r>
            <a:r>
              <a:rPr b="0" lang="en-IN" sz="800" spc="-1" strike="noStrike">
                <a:solidFill>
                  <a:srgbClr val="000088"/>
                </a:solidFill>
                <a:highlight>
                  <a:srgbClr val="eeeeee"/>
                </a:highlight>
                <a:latin typeface="Courier New"/>
                <a:ea typeface="Courier New"/>
              </a:rPr>
              <a:t>&lt;version&gt;</a:t>
            </a:r>
            <a:r>
              <a:rPr b="0" lang="en-IN" sz="800" spc="-1" strike="noStrike">
                <a:solidFill>
                  <a:srgbClr val="000000"/>
                </a:solidFill>
                <a:highlight>
                  <a:srgbClr val="eeeeee"/>
                </a:highlight>
                <a:latin typeface="Courier New"/>
                <a:ea typeface="Courier New"/>
              </a:rPr>
              <a:t>1</a:t>
            </a:r>
            <a:r>
              <a:rPr b="0" lang="en-IN" sz="800" spc="-1" strike="noStrike">
                <a:solidFill>
                  <a:srgbClr val="000088"/>
                </a:solidFill>
                <a:highlight>
                  <a:srgbClr val="eeeeee"/>
                </a:highlight>
                <a:latin typeface="Courier New"/>
                <a:ea typeface="Courier New"/>
              </a:rPr>
              <a:t>&lt;/version&gt;</a:t>
            </a:r>
            <a:endParaRPr b="0" lang="en-IN" sz="800" spc="-1" strike="noStrike">
              <a:latin typeface="Arial"/>
            </a:endParaRPr>
          </a:p>
          <a:p>
            <a:pPr>
              <a:lnSpc>
                <a:spcPct val="150000"/>
              </a:lnSpc>
              <a:tabLst>
                <a:tab algn="l" pos="0"/>
              </a:tabLst>
            </a:pPr>
            <a:r>
              <a:rPr b="0" lang="en-IN" sz="800" spc="-1" strike="noStrike">
                <a:solidFill>
                  <a:srgbClr val="000088"/>
                </a:solidFill>
                <a:highlight>
                  <a:srgbClr val="eeeeee"/>
                </a:highlight>
                <a:latin typeface="Courier New"/>
                <a:ea typeface="Courier New"/>
              </a:rPr>
              <a:t>&lt;/project&gt;</a:t>
            </a:r>
            <a:endParaRPr b="0" lang="en-IN" sz="800" spc="-1" strike="noStrike">
              <a:latin typeface="Arial"/>
            </a:endParaRPr>
          </a:p>
          <a:p>
            <a:pPr>
              <a:lnSpc>
                <a:spcPct val="115000"/>
              </a:lnSpc>
              <a:tabLst>
                <a:tab algn="l" pos="0"/>
              </a:tabLst>
            </a:pPr>
            <a:endParaRPr b="0" lang="en-IN" sz="800" spc="-1" strike="noStrike">
              <a:latin typeface="Arial"/>
            </a:endParaRPr>
          </a:p>
          <a:p>
            <a:pPr>
              <a:lnSpc>
                <a:spcPct val="115000"/>
              </a:lnSpc>
              <a:spcAft>
                <a:spcPts val="799"/>
              </a:spcAft>
              <a:tabLst>
                <a:tab algn="l" pos="0"/>
              </a:tabLst>
            </a:pP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Google Shape;622;p35" descr=""/>
          <p:cNvPicPr/>
          <p:nvPr/>
        </p:nvPicPr>
        <p:blipFill>
          <a:blip r:embed="rId1"/>
          <a:srcRect l="0" t="7700" r="0" b="7698"/>
          <a:stretch/>
        </p:blipFill>
        <p:spPr>
          <a:xfrm>
            <a:off x="0" y="0"/>
            <a:ext cx="9143640" cy="5143320"/>
          </a:xfrm>
          <a:prstGeom prst="rect">
            <a:avLst/>
          </a:prstGeom>
          <a:ln w="0">
            <a:noFill/>
          </a:ln>
        </p:spPr>
      </p:pic>
      <p:sp>
        <p:nvSpPr>
          <p:cNvPr id="224" name="TextShape 1"/>
          <p:cNvSpPr txBox="1"/>
          <p:nvPr/>
        </p:nvSpPr>
        <p:spPr>
          <a:xfrm>
            <a:off x="638280" y="4767120"/>
            <a:ext cx="2057040" cy="273600"/>
          </a:xfrm>
          <a:prstGeom prst="rect">
            <a:avLst/>
          </a:prstGeom>
          <a:noFill/>
          <a:ln w="0">
            <a:noFill/>
          </a:ln>
        </p:spPr>
        <p:txBody>
          <a:bodyPr anchor="ctr">
            <a:noAutofit/>
          </a:bodyPr>
          <a:p>
            <a:pPr>
              <a:lnSpc>
                <a:spcPct val="100000"/>
              </a:lnSpc>
              <a:tabLst>
                <a:tab algn="l" pos="0"/>
              </a:tabLst>
            </a:pPr>
            <a:r>
              <a:rPr b="0" lang="en-IN" sz="900" spc="-1" strike="noStrike">
                <a:solidFill>
                  <a:srgbClr val="e72d3f"/>
                </a:solidFill>
                <a:latin typeface="Proxima Nova"/>
                <a:ea typeface="Proxima Nova"/>
              </a:rPr>
              <a:t>23/05/19</a:t>
            </a:r>
            <a:endParaRPr b="0" lang="en-IN" sz="900" spc="-1" strike="noStrike">
              <a:latin typeface="Times New Roman"/>
            </a:endParaRPr>
          </a:p>
        </p:txBody>
      </p:sp>
      <p:sp>
        <p:nvSpPr>
          <p:cNvPr id="225" name="TextShape 2"/>
          <p:cNvSpPr txBox="1"/>
          <p:nvPr/>
        </p:nvSpPr>
        <p:spPr>
          <a:xfrm>
            <a:off x="6467400" y="4767120"/>
            <a:ext cx="2057040" cy="273600"/>
          </a:xfrm>
          <a:prstGeom prst="rect">
            <a:avLst/>
          </a:prstGeom>
          <a:noFill/>
          <a:ln w="0">
            <a:noFill/>
          </a:ln>
        </p:spPr>
        <p:txBody>
          <a:bodyPr anchor="ctr">
            <a:noAutofit/>
          </a:bodyPr>
          <a:p>
            <a:pPr algn="r">
              <a:lnSpc>
                <a:spcPct val="100000"/>
              </a:lnSpc>
              <a:tabLst>
                <a:tab algn="l" pos="0"/>
              </a:tabLst>
            </a:pPr>
            <a:fld id="{1E3DD387-9CB0-4AAD-9B00-F1684D1045FD}" type="slidenum">
              <a:rPr b="0" lang="en-IN" sz="900" spc="-1" strike="noStrike">
                <a:solidFill>
                  <a:srgbClr val="e72d3f"/>
                </a:solidFill>
                <a:latin typeface="Proxima Nova"/>
                <a:ea typeface="Proxima Nova"/>
              </a:rPr>
              <a:t>&lt;number&gt;</a:t>
            </a:fld>
            <a:endParaRPr b="0" lang="en-IN" sz="900" spc="-1" strike="noStrike">
              <a:latin typeface="Times New Roman"/>
            </a:endParaRPr>
          </a:p>
        </p:txBody>
      </p:sp>
      <p:pic>
        <p:nvPicPr>
          <p:cNvPr id="226" name="Google Shape;625;p35" descr=""/>
          <p:cNvPicPr/>
          <p:nvPr/>
        </p:nvPicPr>
        <p:blipFill>
          <a:blip r:embed="rId2"/>
          <a:stretch/>
        </p:blipFill>
        <p:spPr>
          <a:xfrm>
            <a:off x="635040" y="0"/>
            <a:ext cx="3259440" cy="4041360"/>
          </a:xfrm>
          <a:prstGeom prst="rect">
            <a:avLst/>
          </a:prstGeom>
          <a:ln w="0">
            <a:noFill/>
          </a:ln>
        </p:spPr>
      </p:pic>
      <p:sp>
        <p:nvSpPr>
          <p:cNvPr id="227" name="CustomShape 3"/>
          <p:cNvSpPr/>
          <p:nvPr/>
        </p:nvSpPr>
        <p:spPr>
          <a:xfrm>
            <a:off x="733680" y="719640"/>
            <a:ext cx="3000600" cy="1729440"/>
          </a:xfrm>
          <a:prstGeom prst="rect">
            <a:avLst/>
          </a:prstGeom>
          <a:noFill/>
          <a:ln w="0">
            <a:noFill/>
          </a:ln>
        </p:spPr>
        <p:style>
          <a:lnRef idx="0"/>
          <a:fillRef idx="0"/>
          <a:effectRef idx="0"/>
          <a:fontRef idx="minor"/>
        </p:style>
        <p:txBody>
          <a:bodyPr>
            <a:noAutofit/>
          </a:bodyPr>
          <a:p>
            <a:pPr algn="ctr">
              <a:lnSpc>
                <a:spcPct val="90000"/>
              </a:lnSpc>
              <a:tabLst>
                <a:tab algn="l" pos="0"/>
              </a:tabLst>
            </a:pPr>
            <a:r>
              <a:rPr b="1" lang="en-IN" sz="1600" spc="-1" strike="noStrike">
                <a:solidFill>
                  <a:srgbClr val="ffffff"/>
                </a:solidFill>
                <a:latin typeface="Proxima Nova"/>
                <a:ea typeface="Proxima Nova"/>
              </a:rPr>
              <a:t>Course :</a:t>
            </a:r>
            <a:r>
              <a:rPr b="0" lang="en-IN" sz="1600" spc="-1" strike="noStrike">
                <a:solidFill>
                  <a:srgbClr val="ffffff"/>
                </a:solidFill>
                <a:latin typeface="Proxima Nova"/>
                <a:ea typeface="Proxima Nova"/>
              </a:rPr>
              <a:t> Backend</a:t>
            </a:r>
            <a:endParaRPr b="0" lang="en-IN" sz="1600" spc="-1" strike="noStrike">
              <a:latin typeface="Arial"/>
            </a:endParaRPr>
          </a:p>
          <a:p>
            <a:pPr algn="ctr">
              <a:lnSpc>
                <a:spcPct val="90000"/>
              </a:lnSpc>
              <a:spcBef>
                <a:spcPts val="1001"/>
              </a:spcBef>
              <a:tabLst>
                <a:tab algn="l" pos="0"/>
              </a:tabLst>
            </a:pPr>
            <a:r>
              <a:rPr b="1" lang="en-IN" sz="1600" spc="-1" strike="noStrike">
                <a:solidFill>
                  <a:srgbClr val="ffffff"/>
                </a:solidFill>
                <a:latin typeface="Proxima Nova"/>
                <a:ea typeface="Proxima Nova"/>
              </a:rPr>
              <a:t>Lecture On :</a:t>
            </a:r>
            <a:r>
              <a:rPr b="0" lang="en-IN" sz="1600" spc="-1" strike="noStrike">
                <a:solidFill>
                  <a:srgbClr val="ffffff"/>
                </a:solidFill>
                <a:latin typeface="Proxima Nova"/>
                <a:ea typeface="Proxima Nova"/>
              </a:rPr>
              <a:t> Static &amp; Dynamic web pages, Servlet and JSP</a:t>
            </a:r>
            <a:endParaRPr b="0" lang="en-IN" sz="1600" spc="-1" strike="noStrike">
              <a:latin typeface="Arial"/>
            </a:endParaRPr>
          </a:p>
          <a:p>
            <a:pPr algn="ctr">
              <a:lnSpc>
                <a:spcPct val="90000"/>
              </a:lnSpc>
              <a:spcBef>
                <a:spcPts val="1001"/>
              </a:spcBef>
              <a:tabLst>
                <a:tab algn="l" pos="0"/>
              </a:tabLst>
            </a:pPr>
            <a:r>
              <a:rPr b="1" lang="en-IN" sz="1600" spc="-1" strike="noStrike">
                <a:solidFill>
                  <a:srgbClr val="ffffff"/>
                </a:solidFill>
                <a:latin typeface="Proxima Nova"/>
                <a:ea typeface="Proxima Nova"/>
              </a:rPr>
              <a:t>Instructor : Rahul Kumar</a:t>
            </a:r>
            <a:r>
              <a:rPr b="0" lang="en-IN" sz="1600" spc="-1" strike="noStrike">
                <a:solidFill>
                  <a:srgbClr val="ffffff"/>
                </a:solidFill>
                <a:latin typeface="Proxima Nova"/>
                <a:ea typeface="Proxima Nova"/>
              </a:rPr>
              <a:t> </a:t>
            </a:r>
            <a:endParaRPr b="0" lang="en-IN" sz="1600" spc="-1" strike="noStrike">
              <a:latin typeface="Arial"/>
            </a:endParaRPr>
          </a:p>
        </p:txBody>
      </p:sp>
      <p:pic>
        <p:nvPicPr>
          <p:cNvPr id="228" name="Google Shape;627;p35" descr=""/>
          <p:cNvPicPr/>
          <p:nvPr/>
        </p:nvPicPr>
        <p:blipFill>
          <a:blip r:embed="rId3"/>
          <a:stretch/>
        </p:blipFill>
        <p:spPr>
          <a:xfrm>
            <a:off x="7929360" y="210240"/>
            <a:ext cx="813240" cy="2167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A5D5A722-1A8C-473B-B2BD-510D33A91303}"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00"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Servlet lifecycle</a:t>
            </a:r>
            <a:endParaRPr b="0" lang="en-IN" sz="1800" spc="-1" strike="noStrike">
              <a:latin typeface="Arial"/>
            </a:endParaRPr>
          </a:p>
        </p:txBody>
      </p:sp>
      <p:sp>
        <p:nvSpPr>
          <p:cNvPr id="301"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02" name="CustomShape 4"/>
          <p:cNvSpPr/>
          <p:nvPr/>
        </p:nvSpPr>
        <p:spPr>
          <a:xfrm>
            <a:off x="902160" y="1547280"/>
            <a:ext cx="2999520" cy="2999520"/>
          </a:xfrm>
          <a:prstGeom prst="rect">
            <a:avLst/>
          </a:prstGeom>
          <a:noFill/>
          <a:ln w="0">
            <a:noFill/>
          </a:ln>
        </p:spPr>
        <p:style>
          <a:lnRef idx="0"/>
          <a:fillRef idx="0"/>
          <a:effectRef idx="0"/>
          <a:fontRef idx="minor"/>
        </p:style>
        <p:txBody>
          <a:bodyPr tIns="91440" bIns="91440">
            <a:noAutofit/>
          </a:bodyPr>
          <a:p>
            <a:pPr>
              <a:lnSpc>
                <a:spcPct val="115000"/>
              </a:lnSpc>
              <a:spcBef>
                <a:spcPts val="1100"/>
              </a:spcBef>
              <a:tabLst>
                <a:tab algn="l" pos="0"/>
              </a:tabLst>
            </a:pPr>
            <a:r>
              <a:rPr b="0" lang="en-IN" sz="1100" spc="-1" strike="noStrike">
                <a:solidFill>
                  <a:srgbClr val="000000"/>
                </a:solidFill>
                <a:highlight>
                  <a:srgbClr val="ffffff"/>
                </a:highlight>
                <a:latin typeface="Verdana"/>
                <a:ea typeface="Verdana"/>
              </a:rPr>
              <a:t>The web container maintains the life cycle of a servlet instance. Let's see the life cycle of the servlet:</a:t>
            </a:r>
            <a:endParaRPr b="0" lang="en-IN" sz="1100" spc="-1" strike="noStrike">
              <a:latin typeface="Arial"/>
            </a:endParaRPr>
          </a:p>
          <a:p>
            <a:pPr marL="457200" indent="-298080">
              <a:lnSpc>
                <a:spcPct val="163000"/>
              </a:lnSpc>
              <a:spcBef>
                <a:spcPts val="1400"/>
              </a:spcBef>
              <a:buClr>
                <a:srgbClr val="000000"/>
              </a:buClr>
              <a:buFont typeface="Verdana"/>
              <a:buAutoNum type="arabicPeriod"/>
              <a:tabLst>
                <a:tab algn="l" pos="0"/>
              </a:tabLst>
            </a:pPr>
            <a:r>
              <a:rPr b="0" lang="en-IN" sz="1100" spc="-1" strike="noStrike">
                <a:solidFill>
                  <a:srgbClr val="000000"/>
                </a:solidFill>
                <a:highlight>
                  <a:srgbClr val="ffffff"/>
                </a:highlight>
                <a:latin typeface="Verdana"/>
                <a:ea typeface="Verdana"/>
              </a:rPr>
              <a:t>Servlet class is loaded.</a:t>
            </a:r>
            <a:endParaRPr b="0" lang="en-IN" sz="1100" spc="-1" strike="noStrike">
              <a:latin typeface="Arial"/>
            </a:endParaRPr>
          </a:p>
          <a:p>
            <a:pPr marL="457200" indent="-298080">
              <a:lnSpc>
                <a:spcPct val="163000"/>
              </a:lnSpc>
              <a:buClr>
                <a:srgbClr val="000000"/>
              </a:buClr>
              <a:buFont typeface="Verdana"/>
              <a:buAutoNum type="arabicPeriod"/>
              <a:tabLst>
                <a:tab algn="l" pos="0"/>
              </a:tabLst>
            </a:pPr>
            <a:r>
              <a:rPr b="0" lang="en-IN" sz="1100" spc="-1" strike="noStrike">
                <a:solidFill>
                  <a:srgbClr val="000000"/>
                </a:solidFill>
                <a:highlight>
                  <a:srgbClr val="ffffff"/>
                </a:highlight>
                <a:latin typeface="Verdana"/>
                <a:ea typeface="Verdana"/>
              </a:rPr>
              <a:t>Servlet instance is created.</a:t>
            </a:r>
            <a:endParaRPr b="0" lang="en-IN" sz="1100" spc="-1" strike="noStrike">
              <a:latin typeface="Arial"/>
            </a:endParaRPr>
          </a:p>
          <a:p>
            <a:pPr marL="457200" indent="-298080">
              <a:lnSpc>
                <a:spcPct val="163000"/>
              </a:lnSpc>
              <a:buClr>
                <a:srgbClr val="000000"/>
              </a:buClr>
              <a:buFont typeface="Verdana"/>
              <a:buAutoNum type="arabicPeriod"/>
              <a:tabLst>
                <a:tab algn="l" pos="0"/>
              </a:tabLst>
            </a:pPr>
            <a:r>
              <a:rPr b="0" lang="en-IN" sz="1100" spc="-1" strike="noStrike">
                <a:solidFill>
                  <a:srgbClr val="000000"/>
                </a:solidFill>
                <a:highlight>
                  <a:srgbClr val="ffffff"/>
                </a:highlight>
                <a:latin typeface="Verdana"/>
                <a:ea typeface="Verdana"/>
              </a:rPr>
              <a:t>init method is invoked.</a:t>
            </a:r>
            <a:endParaRPr b="0" lang="en-IN" sz="1100" spc="-1" strike="noStrike">
              <a:latin typeface="Arial"/>
            </a:endParaRPr>
          </a:p>
          <a:p>
            <a:pPr marL="457200" indent="-298080">
              <a:lnSpc>
                <a:spcPct val="163000"/>
              </a:lnSpc>
              <a:buClr>
                <a:srgbClr val="000000"/>
              </a:buClr>
              <a:buFont typeface="Verdana"/>
              <a:buAutoNum type="arabicPeriod"/>
              <a:tabLst>
                <a:tab algn="l" pos="0"/>
              </a:tabLst>
            </a:pPr>
            <a:r>
              <a:rPr b="0" lang="en-IN" sz="1100" spc="-1" strike="noStrike">
                <a:solidFill>
                  <a:srgbClr val="000000"/>
                </a:solidFill>
                <a:highlight>
                  <a:srgbClr val="ffffff"/>
                </a:highlight>
                <a:latin typeface="Verdana"/>
                <a:ea typeface="Verdana"/>
              </a:rPr>
              <a:t>service method is invoked.</a:t>
            </a:r>
            <a:endParaRPr b="0" lang="en-IN" sz="1100" spc="-1" strike="noStrike">
              <a:latin typeface="Arial"/>
            </a:endParaRPr>
          </a:p>
          <a:p>
            <a:pPr marL="457200" indent="-298080">
              <a:lnSpc>
                <a:spcPct val="163000"/>
              </a:lnSpc>
              <a:buClr>
                <a:srgbClr val="000000"/>
              </a:buClr>
              <a:buFont typeface="Verdana"/>
              <a:buAutoNum type="arabicPeriod"/>
              <a:tabLst>
                <a:tab algn="l" pos="0"/>
              </a:tabLst>
            </a:pPr>
            <a:r>
              <a:rPr b="0" lang="en-IN" sz="1100" spc="-1" strike="noStrike">
                <a:solidFill>
                  <a:srgbClr val="000000"/>
                </a:solidFill>
                <a:highlight>
                  <a:srgbClr val="ffffff"/>
                </a:highlight>
                <a:latin typeface="Verdana"/>
                <a:ea typeface="Verdana"/>
              </a:rPr>
              <a:t>destroy method is invoked.</a:t>
            </a:r>
            <a:endParaRPr b="0" lang="en-IN" sz="1100" spc="-1" strike="noStrike">
              <a:latin typeface="Arial"/>
            </a:endParaRPr>
          </a:p>
        </p:txBody>
      </p:sp>
      <p:pic>
        <p:nvPicPr>
          <p:cNvPr id="303" name="Google Shape;684;p42_1" descr=""/>
          <p:cNvPicPr/>
          <p:nvPr/>
        </p:nvPicPr>
        <p:blipFill>
          <a:blip r:embed="rId1"/>
          <a:stretch/>
        </p:blipFill>
        <p:spPr>
          <a:xfrm>
            <a:off x="4239720" y="1087200"/>
            <a:ext cx="3566160" cy="38566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EE5EEF16-2050-4434-87EF-99DA4FC1EA14}"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05"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is JSP?</a:t>
            </a:r>
            <a:endParaRPr b="0" lang="en-IN" sz="1800" spc="-1" strike="noStrike">
              <a:latin typeface="Arial"/>
            </a:endParaRPr>
          </a:p>
        </p:txBody>
      </p:sp>
      <p:sp>
        <p:nvSpPr>
          <p:cNvPr id="306"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07"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marL="457200" indent="-317160">
              <a:lnSpc>
                <a:spcPct val="115000"/>
              </a:lnSpc>
              <a:spcBef>
                <a:spcPts val="1100"/>
              </a:spcBef>
              <a:buClr>
                <a:srgbClr val="000000"/>
              </a:buClr>
              <a:buFont typeface="Proxima Nova"/>
              <a:buAutoNum type="arabicPeriod"/>
            </a:pPr>
            <a:r>
              <a:rPr b="1" lang="en-IN" sz="1400" spc="-1" strike="noStrike">
                <a:solidFill>
                  <a:srgbClr val="000000"/>
                </a:solidFill>
                <a:highlight>
                  <a:srgbClr val="ffffff"/>
                </a:highlight>
                <a:latin typeface="Proxima Nova"/>
                <a:ea typeface="Proxima Nova"/>
              </a:rPr>
              <a:t>JSP </a:t>
            </a:r>
            <a:r>
              <a:rPr b="0" lang="en-IN" sz="1400" spc="-1" strike="noStrike">
                <a:solidFill>
                  <a:srgbClr val="000000"/>
                </a:solidFill>
                <a:highlight>
                  <a:srgbClr val="ffffff"/>
                </a:highlight>
                <a:latin typeface="Proxima Nova"/>
                <a:ea typeface="Proxima Nova"/>
              </a:rPr>
              <a:t>technology is used to create web application just like Servlet technology.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highlight>
                  <a:srgbClr val="ffffff"/>
                </a:highlight>
                <a:latin typeface="Proxima Nova"/>
                <a:ea typeface="Proxima Nova"/>
              </a:rPr>
              <a:t>It can be thought of as an extension to Servlet because it provides more functionality than servlet such as expression language, JSTL, etc.</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highlight>
                  <a:srgbClr val="ffffff"/>
                </a:highlight>
                <a:latin typeface="Proxima Nova"/>
                <a:ea typeface="Proxima Nova"/>
              </a:rPr>
              <a:t>A JSP page consists of HTML tags and JSP tags.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highlight>
                  <a:srgbClr val="ffffff"/>
                </a:highlight>
                <a:latin typeface="Proxima Nova"/>
                <a:ea typeface="Proxima Nova"/>
              </a:rPr>
              <a:t>The JSP pages are easier to maintain than Servlet because we can separate designing and development.</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highlight>
                  <a:srgbClr val="ffffff"/>
                </a:highlight>
                <a:latin typeface="Proxima Nova"/>
                <a:ea typeface="Proxima Nova"/>
              </a:rPr>
              <a:t> </a:t>
            </a:r>
            <a:r>
              <a:rPr b="0" lang="en-IN" sz="1400" spc="-1" strike="noStrike">
                <a:solidFill>
                  <a:srgbClr val="000000"/>
                </a:solidFill>
                <a:highlight>
                  <a:srgbClr val="ffffff"/>
                </a:highlight>
                <a:latin typeface="Proxima Nova"/>
                <a:ea typeface="Proxima Nova"/>
              </a:rPr>
              <a:t>It provides some additional features such as Expression Language, Custom Tags, etc.</a:t>
            </a:r>
            <a:endParaRPr b="0" lang="en-IN" sz="1400" spc="-1" strike="noStrike">
              <a:latin typeface="Arial"/>
            </a:endParaRPr>
          </a:p>
          <a:p>
            <a:pPr marL="457200">
              <a:lnSpc>
                <a:spcPct val="158000"/>
              </a:lnSpc>
              <a:spcBef>
                <a:spcPts val="1100"/>
              </a:spcBef>
              <a:spcAft>
                <a:spcPts val="3600"/>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1169B674-B417-4900-B459-CED8A2BF3B3D}"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09"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is JSP?</a:t>
            </a:r>
            <a:endParaRPr b="0" lang="en-IN" sz="1800" spc="-1" strike="noStrike">
              <a:latin typeface="Arial"/>
            </a:endParaRPr>
          </a:p>
        </p:txBody>
      </p:sp>
      <p:sp>
        <p:nvSpPr>
          <p:cNvPr id="310"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11"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a server side technology.</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used for creating web application.</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used to create dynamic web content.</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In this JSP tags are used to insert JAVA code into HTML pages.</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an advanced version of Servlet Technology.</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a Web based technology helps us to create dynamic and platform independent web pages.</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In this, Java code can be inserted in HTML/ XML pages or both.</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JSP is first converted into servlet by JSP container before processing the client’s request.</a:t>
            </a:r>
            <a:endParaRPr b="0" lang="en-IN" sz="1400" spc="-1" strike="noStrike">
              <a:latin typeface="Arial"/>
            </a:endParaRPr>
          </a:p>
          <a:p>
            <a:pPr marL="457200">
              <a:lnSpc>
                <a:spcPct val="158000"/>
              </a:lnSpc>
              <a:spcBef>
                <a:spcPts val="3600"/>
              </a:spcBef>
              <a:spcAft>
                <a:spcPts val="3600"/>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FA45FDA4-603B-467C-B7FD-77A57894AA49}"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13"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Why JSP is better than Servlet?</a:t>
            </a:r>
            <a:endParaRPr b="0" lang="en-IN" sz="1800" spc="-1" strike="noStrike">
              <a:latin typeface="Arial"/>
            </a:endParaRPr>
          </a:p>
        </p:txBody>
      </p:sp>
      <p:sp>
        <p:nvSpPr>
          <p:cNvPr id="314"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15"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400" spc="-1" strike="noStrike">
                <a:solidFill>
                  <a:srgbClr val="40424e"/>
                </a:solidFill>
                <a:highlight>
                  <a:srgbClr val="ffffff"/>
                </a:highlight>
                <a:latin typeface="Proxima Nova"/>
                <a:ea typeface="Proxima Nova"/>
              </a:rPr>
              <a:t>JSP pages are more advantageous than Servlet:</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They are easy to maintain.</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No recompilation or redeployment is required.</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JSP has access to entire API of JAVA .</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JSP are extended version of Servlet.</a:t>
            </a:r>
            <a:endParaRPr b="0" lang="en-IN" sz="1400" spc="-1" strike="noStrike">
              <a:latin typeface="Arial"/>
            </a:endParaRPr>
          </a:p>
          <a:p>
            <a:pPr marL="457200">
              <a:lnSpc>
                <a:spcPct val="158000"/>
              </a:lnSpc>
              <a:spcBef>
                <a:spcPts val="3600"/>
              </a:spcBef>
              <a:spcAft>
                <a:spcPts val="3600"/>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061959D1-4F5D-4D4B-9F95-2960774EFB70}"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17"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Life Cycle of JSP pages</a:t>
            </a:r>
            <a:endParaRPr b="0" lang="en-IN" sz="1800" spc="-1" strike="noStrike">
              <a:latin typeface="Arial"/>
            </a:endParaRPr>
          </a:p>
        </p:txBody>
      </p:sp>
      <p:sp>
        <p:nvSpPr>
          <p:cNvPr id="318"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19"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spcBef>
                <a:spcPts val="1100"/>
              </a:spcBef>
              <a:tabLst>
                <a:tab algn="l" pos="0"/>
              </a:tabLst>
            </a:pPr>
            <a:r>
              <a:rPr b="0" lang="en-IN" sz="1400" spc="-1" strike="noStrike">
                <a:solidFill>
                  <a:srgbClr val="000000"/>
                </a:solidFill>
                <a:highlight>
                  <a:srgbClr val="ffffff"/>
                </a:highlight>
                <a:latin typeface="Proxima Nova"/>
                <a:ea typeface="Proxima Nova"/>
              </a:rPr>
              <a:t>The JSP pages follow these phases:</a:t>
            </a:r>
            <a:endParaRPr b="0" lang="en-IN" sz="1400" spc="-1" strike="noStrike">
              <a:latin typeface="Arial"/>
            </a:endParaRPr>
          </a:p>
          <a:p>
            <a:pPr marL="457200" indent="-317160">
              <a:lnSpc>
                <a:spcPct val="150000"/>
              </a:lnSpc>
              <a:spcBef>
                <a:spcPts val="1400"/>
              </a:spcBef>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Translation of JSP Page</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Compilation of JSP Page</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Classloading (the classloader loads class file)</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Instantiation (Object of the Generated Servlet is created).</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Initialization ( the container invokes jspInit() method).</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Request processing ( the container invokes _jspService() method).</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Destroy ( the container invokes jspDestroy() method).</a:t>
            </a:r>
            <a:endParaRPr b="0" lang="en-IN" sz="1400" spc="-1" strike="noStrike">
              <a:latin typeface="Arial"/>
            </a:endParaRPr>
          </a:p>
          <a:p>
            <a:pPr marL="380880">
              <a:lnSpc>
                <a:spcPct val="115000"/>
              </a:lnSpc>
              <a:spcBef>
                <a:spcPts val="1199"/>
              </a:spcBef>
              <a:tabLst>
                <a:tab algn="l" pos="0"/>
              </a:tabLst>
            </a:pPr>
            <a:r>
              <a:rPr b="0" lang="en-IN" sz="1600" spc="-1" strike="noStrike">
                <a:solidFill>
                  <a:srgbClr val="000000"/>
                </a:solidFill>
                <a:highlight>
                  <a:srgbClr val="faebd7"/>
                </a:highlight>
                <a:latin typeface="Arial"/>
                <a:ea typeface="Arial"/>
              </a:rPr>
              <a:t>Note: jspInit(), _jspService() and jspDestroy() are the life cycle methods of JSP.</a:t>
            </a:r>
            <a:endParaRPr b="0" lang="en-IN" sz="1600" spc="-1" strike="noStrike">
              <a:latin typeface="Arial"/>
            </a:endParaRPr>
          </a:p>
          <a:p>
            <a:pPr>
              <a:lnSpc>
                <a:spcPct val="115000"/>
              </a:lnSpc>
              <a:spcBef>
                <a:spcPts val="201"/>
              </a:spcBef>
              <a:tabLst>
                <a:tab algn="l" pos="0"/>
              </a:tabLst>
            </a:pPr>
            <a:endParaRPr b="0" lang="en-IN" sz="1600" spc="-1" strike="noStrike">
              <a:latin typeface="Arial"/>
            </a:endParaRPr>
          </a:p>
          <a:p>
            <a:pPr marL="457200">
              <a:lnSpc>
                <a:spcPct val="150000"/>
              </a:lnSpc>
              <a:spcBef>
                <a:spcPts val="1400"/>
              </a:spcBef>
              <a:spcAft>
                <a:spcPts val="1100"/>
              </a:spcAft>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80B17E52-1960-4178-A863-650CC42D6449}"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21"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Life Cycle of JSP pages</a:t>
            </a:r>
            <a:endParaRPr b="0" lang="en-IN" sz="1800" spc="-1" strike="noStrike">
              <a:latin typeface="Arial"/>
            </a:endParaRPr>
          </a:p>
        </p:txBody>
      </p:sp>
      <p:sp>
        <p:nvSpPr>
          <p:cNvPr id="322"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pic>
        <p:nvPicPr>
          <p:cNvPr id="323" name="Google Shape;765;p52" descr=""/>
          <p:cNvPicPr/>
          <p:nvPr/>
        </p:nvPicPr>
        <p:blipFill>
          <a:blip r:embed="rId1"/>
          <a:stretch/>
        </p:blipFill>
        <p:spPr>
          <a:xfrm>
            <a:off x="964440" y="1209240"/>
            <a:ext cx="6374160" cy="38322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C7715254-7879-4AB8-BB8C-25CB7001212F}"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25"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JSP Syntax</a:t>
            </a:r>
            <a:endParaRPr b="0" lang="en-IN" sz="1800" spc="-1" strike="noStrike">
              <a:latin typeface="Arial"/>
            </a:endParaRPr>
          </a:p>
        </p:txBody>
      </p:sp>
      <p:sp>
        <p:nvSpPr>
          <p:cNvPr id="326"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27" name="CustomShape 4"/>
          <p:cNvSpPr/>
          <p:nvPr/>
        </p:nvSpPr>
        <p:spPr>
          <a:xfrm>
            <a:off x="168480" y="1355040"/>
            <a:ext cx="7898760" cy="33138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IN" sz="1400" spc="-1" strike="noStrike">
                <a:solidFill>
                  <a:srgbClr val="40424e"/>
                </a:solidFill>
                <a:highlight>
                  <a:srgbClr val="ffffff"/>
                </a:highlight>
                <a:latin typeface="Proxima Nova"/>
                <a:ea typeface="Proxima Nova"/>
              </a:rPr>
              <a:t>Syntax available in JSP are following</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Declaration Tag :-</a:t>
            </a:r>
            <a:r>
              <a:rPr b="0" lang="en-IN" sz="1400" spc="-1" strike="noStrike">
                <a:solidFill>
                  <a:srgbClr val="40424e"/>
                </a:solidFill>
                <a:highlight>
                  <a:srgbClr val="ffffff"/>
                </a:highlight>
                <a:latin typeface="Proxima Nova"/>
                <a:ea typeface="Proxima Nova"/>
              </a:rPr>
              <a:t> It is used to declare variables.</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Dec var  %&gt;</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Example:-</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int var=10; %&gt;</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 </a:t>
            </a:r>
            <a:endParaRPr b="0" lang="en-IN" sz="14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Java Scriplets :-</a:t>
            </a:r>
            <a:r>
              <a:rPr b="0" lang="en-IN" sz="1400" spc="-1" strike="noStrike">
                <a:solidFill>
                  <a:srgbClr val="40424e"/>
                </a:solidFill>
                <a:highlight>
                  <a:srgbClr val="ffffff"/>
                </a:highlight>
                <a:latin typeface="Proxima Nova"/>
                <a:ea typeface="Proxima Nova"/>
              </a:rPr>
              <a:t> It allows us to add any number of JAVA code, variables and expressions.</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java code %&gt;</a:t>
            </a:r>
            <a:endParaRPr b="0" lang="en-IN" sz="1400" spc="-1" strike="noStrike">
              <a:latin typeface="Arial"/>
            </a:endParaRPr>
          </a:p>
          <a:p>
            <a:pPr>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18CB37C5-873F-4651-A963-2F52CB63A141}"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29"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JSP Syntax</a:t>
            </a:r>
            <a:endParaRPr b="0" lang="en-IN" sz="1800" spc="-1" strike="noStrike">
              <a:latin typeface="Arial"/>
            </a:endParaRPr>
          </a:p>
        </p:txBody>
      </p:sp>
      <p:sp>
        <p:nvSpPr>
          <p:cNvPr id="330"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31" name="CustomShape 4"/>
          <p:cNvSpPr/>
          <p:nvPr/>
        </p:nvSpPr>
        <p:spPr>
          <a:xfrm>
            <a:off x="168480" y="1355040"/>
            <a:ext cx="7898760" cy="33138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endParaRPr b="0" lang="en-IN" sz="18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JSP Expression :-</a:t>
            </a:r>
            <a:r>
              <a:rPr b="0" lang="en-IN" sz="1400" spc="-1" strike="noStrike">
                <a:solidFill>
                  <a:srgbClr val="40424e"/>
                </a:solidFill>
                <a:highlight>
                  <a:srgbClr val="ffffff"/>
                </a:highlight>
                <a:latin typeface="Proxima Nova"/>
                <a:ea typeface="Proxima Nova"/>
              </a:rPr>
              <a:t> It evaluates and convert the expression to a string.</a:t>
            </a:r>
            <a:endParaRPr b="0" lang="en-IN" sz="1400" spc="-1" strike="noStrike">
              <a:latin typeface="Arial"/>
            </a:endParaRPr>
          </a:p>
          <a:p>
            <a:pPr marL="457200">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expression %&gt; </a:t>
            </a:r>
            <a:endParaRPr b="0" lang="en-IN" sz="1400" spc="-1" strike="noStrike">
              <a:latin typeface="Arial"/>
            </a:endParaRPr>
          </a:p>
          <a:p>
            <a:pPr marL="457200">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Example:-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num1 = num1+num2 %&gt; </a:t>
            </a:r>
            <a:endParaRPr b="0" lang="en-IN" sz="14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JAVA Comments :- </a:t>
            </a:r>
            <a:r>
              <a:rPr b="0" lang="en-IN" sz="1400" spc="-1" strike="noStrike">
                <a:solidFill>
                  <a:srgbClr val="40424e"/>
                </a:solidFill>
                <a:highlight>
                  <a:srgbClr val="ffffff"/>
                </a:highlight>
                <a:latin typeface="Proxima Nova"/>
                <a:ea typeface="Proxima Nova"/>
              </a:rPr>
              <a:t>It contains the text that is added for information which has to be ignored.</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 JSP Comments %&gt;</a:t>
            </a:r>
            <a:endParaRPr b="0" lang="en-IN" sz="1400" spc="-1" strike="noStrike">
              <a:latin typeface="Arial"/>
            </a:endParaRPr>
          </a:p>
          <a:p>
            <a:pPr>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1D150459-5F26-4528-B73D-68DD892E6D11}"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33"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is JSP?</a:t>
            </a:r>
            <a:endParaRPr b="0" lang="en-IN" sz="1800" spc="-1" strike="noStrike">
              <a:latin typeface="Arial"/>
            </a:endParaRPr>
          </a:p>
        </p:txBody>
      </p:sp>
      <p:sp>
        <p:nvSpPr>
          <p:cNvPr id="334"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35"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a server side technology.</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used for creating web application.</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used to create dynamic web content.</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In this JSP tags are used to insert JAVA code into HTML pages.</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an advanced version of Servlet Technology.</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It is a Web based technology helps us to create dynamic and platform independent web pages.</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In this, Java code can be inserted in HTML/ XML pages or both.</a:t>
            </a:r>
            <a:endParaRPr b="0" lang="en-IN" sz="1400" spc="-1" strike="noStrike">
              <a:latin typeface="Arial"/>
            </a:endParaRPr>
          </a:p>
          <a:p>
            <a:pPr marL="685800" indent="-317160">
              <a:lnSpc>
                <a:spcPct val="158000"/>
              </a:lnSpc>
              <a:buClr>
                <a:srgbClr val="40424e"/>
              </a:buClr>
              <a:buFont typeface="Proxima Nova"/>
              <a:buChar char="●"/>
            </a:pPr>
            <a:r>
              <a:rPr b="0" lang="en-IN" sz="1400" spc="-1" strike="noStrike">
                <a:solidFill>
                  <a:srgbClr val="40424e"/>
                </a:solidFill>
                <a:highlight>
                  <a:srgbClr val="ffffff"/>
                </a:highlight>
                <a:latin typeface="Proxima Nova"/>
                <a:ea typeface="Proxima Nova"/>
              </a:rPr>
              <a:t>JSP is first converted into servlet by JSP container before processing the client’s request.</a:t>
            </a:r>
            <a:endParaRPr b="0" lang="en-IN" sz="1400" spc="-1" strike="noStrike">
              <a:latin typeface="Arial"/>
            </a:endParaRPr>
          </a:p>
          <a:p>
            <a:pPr marL="457200">
              <a:lnSpc>
                <a:spcPct val="158000"/>
              </a:lnSpc>
              <a:spcBef>
                <a:spcPts val="3600"/>
              </a:spcBef>
              <a:spcAft>
                <a:spcPts val="3600"/>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300622EA-6CB0-411C-B49A-E360412A5E17}"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37"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Why JSP is better than Servlet?</a:t>
            </a:r>
            <a:endParaRPr b="0" lang="en-IN" sz="1800" spc="-1" strike="noStrike">
              <a:latin typeface="Arial"/>
            </a:endParaRPr>
          </a:p>
        </p:txBody>
      </p:sp>
      <p:sp>
        <p:nvSpPr>
          <p:cNvPr id="338"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39"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400" spc="-1" strike="noStrike">
                <a:solidFill>
                  <a:srgbClr val="40424e"/>
                </a:solidFill>
                <a:highlight>
                  <a:srgbClr val="ffffff"/>
                </a:highlight>
                <a:latin typeface="Proxima Nova"/>
                <a:ea typeface="Proxima Nova"/>
              </a:rPr>
              <a:t>JSP pages are more advantageous than Servlet:</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They are easy to maintain.</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No recompilation or redeployment is required.</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JSP has access to entire API of JAVA .</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JSP are extended version of Servlet.</a:t>
            </a:r>
            <a:endParaRPr b="0" lang="en-IN" sz="1400" spc="-1" strike="noStrike">
              <a:latin typeface="Arial"/>
            </a:endParaRPr>
          </a:p>
          <a:p>
            <a:pPr>
              <a:lnSpc>
                <a:spcPct val="200000"/>
              </a:lnSpc>
              <a:spcBef>
                <a:spcPts val="3600"/>
              </a:spcBef>
              <a:tabLst>
                <a:tab algn="l" pos="0"/>
              </a:tabLst>
            </a:pPr>
            <a:r>
              <a:rPr b="0" lang="en-IN" sz="1200" spc="-1" strike="noStrike">
                <a:solidFill>
                  <a:srgbClr val="333333"/>
                </a:solidFill>
                <a:highlight>
                  <a:srgbClr val="f5f5f5"/>
                </a:highlight>
                <a:latin typeface="Merriweather"/>
                <a:ea typeface="Merriweather"/>
              </a:rPr>
              <a:t>JSP helps you decouple the implementation of the presentation logic (HTML code) and the business logic (Java code). You will be able to observe this difference when you write the same Hello World application using JSP.</a:t>
            </a:r>
            <a:endParaRPr b="0" lang="en-IN" sz="1200" spc="-1" strike="noStrike">
              <a:latin typeface="Arial"/>
            </a:endParaRPr>
          </a:p>
          <a:p>
            <a:pPr>
              <a:lnSpc>
                <a:spcPct val="115000"/>
              </a:lnSpc>
              <a:tabLst>
                <a:tab algn="l" pos="0"/>
              </a:tabLst>
            </a:pPr>
            <a:endParaRPr b="0" lang="en-IN" sz="1200" spc="-1" strike="noStrike">
              <a:latin typeface="Arial"/>
            </a:endParaRPr>
          </a:p>
          <a:p>
            <a:pPr>
              <a:lnSpc>
                <a:spcPct val="158000"/>
              </a:lnSpc>
              <a:spcAft>
                <a:spcPts val="3600"/>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38280" y="4767120"/>
            <a:ext cx="2057040" cy="273600"/>
          </a:xfrm>
          <a:prstGeom prst="rect">
            <a:avLst/>
          </a:prstGeom>
          <a:noFill/>
          <a:ln w="0">
            <a:noFill/>
          </a:ln>
        </p:spPr>
        <p:txBody>
          <a:bodyPr anchor="ctr">
            <a:noAutofit/>
          </a:bodyPr>
          <a:p>
            <a:pPr>
              <a:lnSpc>
                <a:spcPct val="100000"/>
              </a:lnSpc>
              <a:tabLst>
                <a:tab algn="l" pos="0"/>
              </a:tabLst>
            </a:pPr>
            <a:r>
              <a:rPr b="0" lang="en-IN" sz="900" spc="-1" strike="noStrike">
                <a:solidFill>
                  <a:srgbClr val="ffffff"/>
                </a:solidFill>
                <a:latin typeface="Proxima Nova"/>
                <a:ea typeface="Proxima Nova"/>
              </a:rPr>
              <a:t>23/05/19</a:t>
            </a:r>
            <a:endParaRPr b="0" lang="en-IN" sz="900" spc="-1" strike="noStrike">
              <a:latin typeface="Times New Roman"/>
            </a:endParaRPr>
          </a:p>
        </p:txBody>
      </p:sp>
      <p:sp>
        <p:nvSpPr>
          <p:cNvPr id="230" name="TextShape 2"/>
          <p:cNvSpPr txBox="1"/>
          <p:nvPr/>
        </p:nvSpPr>
        <p:spPr>
          <a:xfrm>
            <a:off x="6467400" y="4767120"/>
            <a:ext cx="2057040" cy="273600"/>
          </a:xfrm>
          <a:prstGeom prst="rect">
            <a:avLst/>
          </a:prstGeom>
          <a:noFill/>
          <a:ln w="0">
            <a:noFill/>
          </a:ln>
        </p:spPr>
        <p:txBody>
          <a:bodyPr anchor="ctr">
            <a:noAutofit/>
          </a:bodyPr>
          <a:p>
            <a:pPr algn="r">
              <a:lnSpc>
                <a:spcPct val="100000"/>
              </a:lnSpc>
              <a:tabLst>
                <a:tab algn="l" pos="0"/>
              </a:tabLst>
            </a:pPr>
            <a:fld id="{A484BE4C-8C5B-4DFF-9FE1-F9E9FA3932AC}" type="slidenum">
              <a:rPr b="0" lang="en-IN" sz="900" spc="-1" strike="noStrike">
                <a:solidFill>
                  <a:srgbClr val="ffffff"/>
                </a:solidFill>
                <a:latin typeface="Proxima Nova"/>
                <a:ea typeface="Proxima Nova"/>
              </a:rPr>
              <a:t>&lt;number&gt;</a:t>
            </a:fld>
            <a:endParaRPr b="0" lang="en-IN" sz="900" spc="-1" strike="noStrike">
              <a:latin typeface="Times New Roman"/>
            </a:endParaRPr>
          </a:p>
        </p:txBody>
      </p:sp>
      <p:sp>
        <p:nvSpPr>
          <p:cNvPr id="231" name="CustomShape 3"/>
          <p:cNvSpPr/>
          <p:nvPr/>
        </p:nvSpPr>
        <p:spPr>
          <a:xfrm>
            <a:off x="638280" y="654840"/>
            <a:ext cx="4431960" cy="52272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IN" sz="2800" spc="-1" strike="noStrike">
                <a:solidFill>
                  <a:srgbClr val="ffffff"/>
                </a:solidFill>
                <a:latin typeface="Calibri"/>
                <a:ea typeface="Calibri"/>
              </a:rPr>
              <a:t>Today’s Agenda</a:t>
            </a:r>
            <a:endParaRPr b="0" lang="en-IN" sz="2800" spc="-1" strike="noStrike">
              <a:latin typeface="Arial"/>
            </a:endParaRPr>
          </a:p>
        </p:txBody>
      </p:sp>
      <p:sp>
        <p:nvSpPr>
          <p:cNvPr id="232" name="CustomShape 4"/>
          <p:cNvSpPr/>
          <p:nvPr/>
        </p:nvSpPr>
        <p:spPr>
          <a:xfrm>
            <a:off x="413280" y="1239840"/>
            <a:ext cx="8449920" cy="3214440"/>
          </a:xfrm>
          <a:prstGeom prst="rect">
            <a:avLst/>
          </a:prstGeom>
          <a:noFill/>
          <a:ln w="0">
            <a:noFill/>
          </a:ln>
        </p:spPr>
        <p:style>
          <a:lnRef idx="0"/>
          <a:fillRef idx="0"/>
          <a:effectRef idx="0"/>
          <a:fontRef idx="minor"/>
        </p:style>
        <p:txBody>
          <a:bodyPr tIns="91440" bIns="91440">
            <a:noAutofit/>
          </a:bodyPr>
          <a:p>
            <a:pPr marL="457200" indent="-342720">
              <a:lnSpc>
                <a:spcPct val="100000"/>
              </a:lnSpc>
              <a:buClr>
                <a:srgbClr val="ffffff"/>
              </a:buClr>
              <a:buFont typeface="Arial"/>
              <a:buAutoNum type="arabicPeriod"/>
            </a:pPr>
            <a:r>
              <a:rPr b="0" lang="en-IN" sz="1800" spc="-1" strike="noStrike">
                <a:solidFill>
                  <a:srgbClr val="ffffff"/>
                </a:solidFill>
                <a:latin typeface="Arial"/>
                <a:ea typeface="Arial"/>
              </a:rPr>
              <a:t>Static and Dynamic web pages</a:t>
            </a:r>
            <a:endParaRPr b="0" lang="en-IN" sz="1800" spc="-1" strike="noStrike">
              <a:latin typeface="Arial"/>
            </a:endParaRPr>
          </a:p>
          <a:p>
            <a:pPr marL="457200" indent="-342720">
              <a:lnSpc>
                <a:spcPct val="100000"/>
              </a:lnSpc>
              <a:buClr>
                <a:srgbClr val="ffffff"/>
              </a:buClr>
              <a:buFont typeface="Arial"/>
              <a:buAutoNum type="arabicPeriod"/>
            </a:pPr>
            <a:r>
              <a:rPr b="0" lang="en-IN" sz="1800" spc="-1" strike="noStrike">
                <a:solidFill>
                  <a:srgbClr val="ffffff"/>
                </a:solidFill>
                <a:latin typeface="Arial"/>
                <a:ea typeface="Arial"/>
              </a:rPr>
              <a:t>Servlet</a:t>
            </a:r>
            <a:endParaRPr b="0" lang="en-IN" sz="1800" spc="-1" strike="noStrike">
              <a:latin typeface="Arial"/>
            </a:endParaRPr>
          </a:p>
          <a:p>
            <a:pPr marL="457200" indent="-342720">
              <a:lnSpc>
                <a:spcPct val="100000"/>
              </a:lnSpc>
              <a:buClr>
                <a:srgbClr val="ffffff"/>
              </a:buClr>
              <a:buFont typeface="Arial"/>
              <a:buAutoNum type="arabicPeriod"/>
            </a:pPr>
            <a:r>
              <a:rPr b="0" lang="en-IN" sz="1800" spc="-1" strike="noStrike">
                <a:solidFill>
                  <a:srgbClr val="ffffff"/>
                </a:solidFill>
                <a:latin typeface="Arial"/>
                <a:ea typeface="Arial"/>
              </a:rPr>
              <a:t>JSP</a:t>
            </a:r>
            <a:endParaRPr b="0" lang="en-IN" sz="1800" spc="-1" strike="noStrike">
              <a:latin typeface="Arial"/>
            </a:endParaRPr>
          </a:p>
          <a:p>
            <a:pPr marL="457200" indent="-342720">
              <a:lnSpc>
                <a:spcPct val="100000"/>
              </a:lnSpc>
              <a:buClr>
                <a:srgbClr val="ffffff"/>
              </a:buClr>
              <a:buFont typeface="Arial"/>
              <a:buAutoNum type="arabicPeriod"/>
            </a:pPr>
            <a:r>
              <a:rPr b="0" lang="en-IN" sz="1800" spc="-1" strike="noStrike">
                <a:solidFill>
                  <a:srgbClr val="ffffff"/>
                </a:solidFill>
                <a:latin typeface="Arial"/>
                <a:ea typeface="Arial"/>
              </a:rPr>
              <a:t>Maven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E201C4F4-AB44-4FE2-9D9A-C58C01455238}"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41"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Life Cycle of JSP pages</a:t>
            </a:r>
            <a:endParaRPr b="0" lang="en-IN" sz="1800" spc="-1" strike="noStrike">
              <a:latin typeface="Arial"/>
            </a:endParaRPr>
          </a:p>
        </p:txBody>
      </p:sp>
      <p:sp>
        <p:nvSpPr>
          <p:cNvPr id="342"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43" name="CustomShape 4"/>
          <p:cNvSpPr/>
          <p:nvPr/>
        </p:nvSpPr>
        <p:spPr>
          <a:xfrm>
            <a:off x="400680" y="1087200"/>
            <a:ext cx="8342640" cy="3903120"/>
          </a:xfrm>
          <a:prstGeom prst="rect">
            <a:avLst/>
          </a:prstGeom>
          <a:noFill/>
          <a:ln w="0">
            <a:noFill/>
          </a:ln>
        </p:spPr>
        <p:style>
          <a:lnRef idx="0"/>
          <a:fillRef idx="0"/>
          <a:effectRef idx="0"/>
          <a:fontRef idx="minor"/>
        </p:style>
        <p:txBody>
          <a:bodyPr tIns="91440" bIns="91440">
            <a:noAutofit/>
          </a:bodyPr>
          <a:p>
            <a:pPr>
              <a:lnSpc>
                <a:spcPct val="115000"/>
              </a:lnSpc>
              <a:spcBef>
                <a:spcPts val="1100"/>
              </a:spcBef>
              <a:tabLst>
                <a:tab algn="l" pos="0"/>
              </a:tabLst>
            </a:pPr>
            <a:r>
              <a:rPr b="0" lang="en-IN" sz="1400" spc="-1" strike="noStrike">
                <a:solidFill>
                  <a:srgbClr val="000000"/>
                </a:solidFill>
                <a:highlight>
                  <a:srgbClr val="ffffff"/>
                </a:highlight>
                <a:latin typeface="Proxima Nova"/>
                <a:ea typeface="Proxima Nova"/>
              </a:rPr>
              <a:t>The JSP pages follow these phases:</a:t>
            </a:r>
            <a:endParaRPr b="0" lang="en-IN" sz="1400" spc="-1" strike="noStrike">
              <a:latin typeface="Arial"/>
            </a:endParaRPr>
          </a:p>
          <a:p>
            <a:pPr marL="457200" indent="-317160">
              <a:lnSpc>
                <a:spcPct val="150000"/>
              </a:lnSpc>
              <a:spcBef>
                <a:spcPts val="1400"/>
              </a:spcBef>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Translation of JSP Page</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Compilation of JSP Page</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Classloading (the classloader loads class file)</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Instantiation (Object of the Generated Servlet is created).</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Initialization ( the container invokes jspInit() method).</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Request processing ( the container invokes _jspService() method).</a:t>
            </a:r>
            <a:endParaRPr b="0" lang="en-IN" sz="1400" spc="-1" strike="noStrike">
              <a:latin typeface="Arial"/>
            </a:endParaRPr>
          </a:p>
          <a:p>
            <a:pPr marL="457200" indent="-317160">
              <a:lnSpc>
                <a:spcPct val="150000"/>
              </a:lnSpc>
              <a:buClr>
                <a:srgbClr val="000000"/>
              </a:buClr>
              <a:buFont typeface="Proxima Nova"/>
              <a:buChar char="●"/>
              <a:tabLst>
                <a:tab algn="l" pos="0"/>
              </a:tabLst>
            </a:pPr>
            <a:r>
              <a:rPr b="0" lang="en-IN" sz="1400" spc="-1" strike="noStrike">
                <a:solidFill>
                  <a:srgbClr val="000000"/>
                </a:solidFill>
                <a:highlight>
                  <a:srgbClr val="ffffff"/>
                </a:highlight>
                <a:latin typeface="Proxima Nova"/>
                <a:ea typeface="Proxima Nova"/>
              </a:rPr>
              <a:t>Destroy ( the container invokes jspDestroy() method).</a:t>
            </a:r>
            <a:endParaRPr b="0" lang="en-IN" sz="1400" spc="-1" strike="noStrike">
              <a:latin typeface="Arial"/>
            </a:endParaRPr>
          </a:p>
          <a:p>
            <a:pPr marL="380880">
              <a:lnSpc>
                <a:spcPct val="115000"/>
              </a:lnSpc>
              <a:spcBef>
                <a:spcPts val="1199"/>
              </a:spcBef>
              <a:tabLst>
                <a:tab algn="l" pos="0"/>
              </a:tabLst>
            </a:pPr>
            <a:r>
              <a:rPr b="0" lang="en-IN" sz="1600" spc="-1" strike="noStrike">
                <a:solidFill>
                  <a:srgbClr val="000000"/>
                </a:solidFill>
                <a:highlight>
                  <a:srgbClr val="faebd7"/>
                </a:highlight>
                <a:latin typeface="Arial"/>
                <a:ea typeface="Arial"/>
              </a:rPr>
              <a:t>Note: jspInit(), _jspService() and jspDestroy() are the life cycle methods of JSP.</a:t>
            </a:r>
            <a:endParaRPr b="0" lang="en-IN" sz="1600" spc="-1" strike="noStrike">
              <a:latin typeface="Arial"/>
            </a:endParaRPr>
          </a:p>
          <a:p>
            <a:pPr>
              <a:lnSpc>
                <a:spcPct val="115000"/>
              </a:lnSpc>
              <a:spcBef>
                <a:spcPts val="201"/>
              </a:spcBef>
              <a:tabLst>
                <a:tab algn="l" pos="0"/>
              </a:tabLst>
            </a:pPr>
            <a:endParaRPr b="0" lang="en-IN" sz="1600" spc="-1" strike="noStrike">
              <a:latin typeface="Arial"/>
            </a:endParaRPr>
          </a:p>
          <a:p>
            <a:pPr marL="457200">
              <a:lnSpc>
                <a:spcPct val="150000"/>
              </a:lnSpc>
              <a:spcBef>
                <a:spcPts val="1400"/>
              </a:spcBef>
              <a:spcAft>
                <a:spcPts val="1100"/>
              </a:spcAft>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84542FA9-8D81-443D-9DF5-34425C53426F}"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45"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Life Cycle of JSP pages</a:t>
            </a:r>
            <a:endParaRPr b="0" lang="en-IN" sz="1800" spc="-1" strike="noStrike">
              <a:latin typeface="Arial"/>
            </a:endParaRPr>
          </a:p>
        </p:txBody>
      </p:sp>
      <p:sp>
        <p:nvSpPr>
          <p:cNvPr id="346"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pic>
        <p:nvPicPr>
          <p:cNvPr id="347" name="Google Shape;716;p46_1" descr=""/>
          <p:cNvPicPr/>
          <p:nvPr/>
        </p:nvPicPr>
        <p:blipFill>
          <a:blip r:embed="rId1"/>
          <a:stretch/>
        </p:blipFill>
        <p:spPr>
          <a:xfrm>
            <a:off x="964440" y="1209240"/>
            <a:ext cx="6374160" cy="38322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DC08F8BD-557D-4821-A7DD-8C527FE26B2F}"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49"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JSP Syntax</a:t>
            </a:r>
            <a:endParaRPr b="0" lang="en-IN" sz="1800" spc="-1" strike="noStrike">
              <a:latin typeface="Arial"/>
            </a:endParaRPr>
          </a:p>
        </p:txBody>
      </p:sp>
      <p:sp>
        <p:nvSpPr>
          <p:cNvPr id="350"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51" name="CustomShape 4"/>
          <p:cNvSpPr/>
          <p:nvPr/>
        </p:nvSpPr>
        <p:spPr>
          <a:xfrm>
            <a:off x="168480" y="1355040"/>
            <a:ext cx="7898760" cy="33138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IN" sz="1400" spc="-1" strike="noStrike">
                <a:solidFill>
                  <a:srgbClr val="40424e"/>
                </a:solidFill>
                <a:highlight>
                  <a:srgbClr val="ffffff"/>
                </a:highlight>
                <a:latin typeface="Proxima Nova"/>
                <a:ea typeface="Proxima Nova"/>
              </a:rPr>
              <a:t>Syntax available in JSP are following</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Declaration Tag :-</a:t>
            </a:r>
            <a:r>
              <a:rPr b="0" lang="en-IN" sz="1400" spc="-1" strike="noStrike">
                <a:solidFill>
                  <a:srgbClr val="40424e"/>
                </a:solidFill>
                <a:highlight>
                  <a:srgbClr val="ffffff"/>
                </a:highlight>
                <a:latin typeface="Proxima Nova"/>
                <a:ea typeface="Proxima Nova"/>
              </a:rPr>
              <a:t> It is used to declare variables.</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Dec var  %&gt;</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Example:-</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int var=10; %&gt;</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 </a:t>
            </a:r>
            <a:endParaRPr b="0" lang="en-IN" sz="14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Java Scriplets :-</a:t>
            </a:r>
            <a:r>
              <a:rPr b="0" lang="en-IN" sz="1400" spc="-1" strike="noStrike">
                <a:solidFill>
                  <a:srgbClr val="40424e"/>
                </a:solidFill>
                <a:highlight>
                  <a:srgbClr val="ffffff"/>
                </a:highlight>
                <a:latin typeface="Proxima Nova"/>
                <a:ea typeface="Proxima Nova"/>
              </a:rPr>
              <a:t> It allows us to add any number of JAVA code, variables and expressions.</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java code %&gt;</a:t>
            </a:r>
            <a:endParaRPr b="0" lang="en-IN" sz="1400" spc="-1" strike="noStrike">
              <a:latin typeface="Arial"/>
            </a:endParaRPr>
          </a:p>
          <a:p>
            <a:pPr>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7FE87DB9-AA6E-4496-BDCB-FBB369C98B08}"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353"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JSP Syntax</a:t>
            </a:r>
            <a:endParaRPr b="0" lang="en-IN" sz="1800" spc="-1" strike="noStrike">
              <a:latin typeface="Arial"/>
            </a:endParaRPr>
          </a:p>
        </p:txBody>
      </p:sp>
      <p:sp>
        <p:nvSpPr>
          <p:cNvPr id="354"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355" name="CustomShape 4"/>
          <p:cNvSpPr/>
          <p:nvPr/>
        </p:nvSpPr>
        <p:spPr>
          <a:xfrm>
            <a:off x="168480" y="1355040"/>
            <a:ext cx="7898760" cy="33138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endParaRPr b="0" lang="en-IN" sz="18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JSP Expression :-</a:t>
            </a:r>
            <a:r>
              <a:rPr b="0" lang="en-IN" sz="1400" spc="-1" strike="noStrike">
                <a:solidFill>
                  <a:srgbClr val="40424e"/>
                </a:solidFill>
                <a:highlight>
                  <a:srgbClr val="ffffff"/>
                </a:highlight>
                <a:latin typeface="Proxima Nova"/>
                <a:ea typeface="Proxima Nova"/>
              </a:rPr>
              <a:t> It evaluates and convert the expression to a string.</a:t>
            </a:r>
            <a:endParaRPr b="0" lang="en-IN" sz="1400" spc="-1" strike="noStrike">
              <a:latin typeface="Arial"/>
            </a:endParaRPr>
          </a:p>
          <a:p>
            <a:pPr marL="457200">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expression %&gt; </a:t>
            </a:r>
            <a:endParaRPr b="0" lang="en-IN" sz="1400" spc="-1" strike="noStrike">
              <a:latin typeface="Arial"/>
            </a:endParaRPr>
          </a:p>
          <a:p>
            <a:pPr marL="457200">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Example:-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num1 = num1+num2 %&gt; </a:t>
            </a:r>
            <a:endParaRPr b="0" lang="en-IN" sz="1400" spc="-1" strike="noStrike">
              <a:latin typeface="Arial"/>
            </a:endParaRPr>
          </a:p>
          <a:p>
            <a:pPr>
              <a:lnSpc>
                <a:spcPct val="100000"/>
              </a:lnSpc>
              <a:tabLst>
                <a:tab algn="l" pos="0"/>
              </a:tabLst>
            </a:pPr>
            <a:r>
              <a:rPr b="1" lang="en-IN" sz="1400" spc="-1" strike="noStrike">
                <a:solidFill>
                  <a:srgbClr val="40424e"/>
                </a:solidFill>
                <a:highlight>
                  <a:srgbClr val="ffffff"/>
                </a:highlight>
                <a:latin typeface="Proxima Nova"/>
                <a:ea typeface="Proxima Nova"/>
              </a:rPr>
              <a:t>JAVA Comments :- </a:t>
            </a:r>
            <a:r>
              <a:rPr b="0" lang="en-IN" sz="1400" spc="-1" strike="noStrike">
                <a:solidFill>
                  <a:srgbClr val="40424e"/>
                </a:solidFill>
                <a:highlight>
                  <a:srgbClr val="ffffff"/>
                </a:highlight>
                <a:latin typeface="Proxima Nova"/>
                <a:ea typeface="Proxima Nova"/>
              </a:rPr>
              <a:t>It contains the text that is added for information which has to be ignored.</a:t>
            </a:r>
            <a:endParaRPr b="0" lang="en-IN" sz="1400" spc="-1" strike="noStrike">
              <a:latin typeface="Arial"/>
            </a:endParaRPr>
          </a:p>
          <a:p>
            <a:pPr>
              <a:lnSpc>
                <a:spcPct val="100000"/>
              </a:lnSpc>
              <a:tabLst>
                <a:tab algn="l" pos="0"/>
              </a:tabLst>
            </a:pPr>
            <a:r>
              <a:rPr b="0" lang="en-IN" sz="1400" spc="-1" strike="noStrike">
                <a:solidFill>
                  <a:srgbClr val="40424e"/>
                </a:solidFill>
                <a:highlight>
                  <a:srgbClr val="ffffff"/>
                </a:highlight>
                <a:latin typeface="Proxima Nova"/>
                <a:ea typeface="Proxima Nova"/>
              </a:rPr>
              <a:t> </a:t>
            </a:r>
            <a:r>
              <a:rPr b="0" lang="en-IN" sz="1400" spc="-1" strike="noStrike">
                <a:solidFill>
                  <a:srgbClr val="40424e"/>
                </a:solidFill>
                <a:highlight>
                  <a:srgbClr val="ffffff"/>
                </a:highlight>
                <a:latin typeface="Proxima Nova"/>
                <a:ea typeface="Proxima Nova"/>
              </a:rPr>
              <a:t>Syntax:- </a:t>
            </a:r>
            <a:endParaRPr b="0" lang="en-IN" sz="1400" spc="-1" strike="noStrike">
              <a:latin typeface="Arial"/>
            </a:endParaRPr>
          </a:p>
          <a:p>
            <a:pPr marL="457200" indent="457200">
              <a:lnSpc>
                <a:spcPct val="100000"/>
              </a:lnSpc>
              <a:tabLst>
                <a:tab algn="l" pos="0"/>
              </a:tabLst>
            </a:pPr>
            <a:r>
              <a:rPr b="0" lang="en-IN" sz="1400" spc="-1" strike="noStrike">
                <a:solidFill>
                  <a:srgbClr val="40424e"/>
                </a:solidFill>
                <a:highlight>
                  <a:srgbClr val="ffffff"/>
                </a:highlight>
                <a:latin typeface="Proxima Nova"/>
                <a:ea typeface="Proxima Nova"/>
              </a:rPr>
              <a:t>&lt;% -- JSP Comments %&gt;</a:t>
            </a:r>
            <a:endParaRPr b="0" lang="en-IN" sz="1400" spc="-1" strike="noStrike">
              <a:latin typeface="Arial"/>
            </a:endParaRPr>
          </a:p>
          <a:p>
            <a:pPr>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tabLst>
                <a:tab algn="l" pos="0"/>
              </a:tabLst>
            </a:pPr>
            <a:r>
              <a:rPr b="0" lang="en-IN" sz="4000" spc="-1" strike="noStrike">
                <a:solidFill>
                  <a:srgbClr val="000000"/>
                </a:solidFill>
                <a:latin typeface="Proxima Nova"/>
                <a:ea typeface="Proxima Nova"/>
              </a:rPr>
              <a:t>Thank You!</a:t>
            </a:r>
            <a:endParaRPr b="0" lang="en-IN" sz="4000" spc="-1" strike="noStrike">
              <a:latin typeface="Arial"/>
            </a:endParaRPr>
          </a:p>
        </p:txBody>
      </p:sp>
      <p:pic>
        <p:nvPicPr>
          <p:cNvPr id="357" name="Google Shape;787;p55" descr=""/>
          <p:cNvPicPr/>
          <p:nvPr/>
        </p:nvPicPr>
        <p:blipFill>
          <a:blip r:embed="rId1"/>
          <a:stretch/>
        </p:blipFill>
        <p:spPr>
          <a:xfrm>
            <a:off x="7582320" y="0"/>
            <a:ext cx="1356120" cy="1577160"/>
          </a:xfrm>
          <a:prstGeom prst="rect">
            <a:avLst/>
          </a:prstGeom>
          <a:ln w="0">
            <a:noFill/>
          </a:ln>
        </p:spPr>
      </p:pic>
      <p:sp>
        <p:nvSpPr>
          <p:cNvPr id="358" name="CustomShape 2"/>
          <p:cNvSpPr/>
          <p:nvPr/>
        </p:nvSpPr>
        <p:spPr>
          <a:xfrm>
            <a:off x="1157040" y="716040"/>
            <a:ext cx="1655280" cy="1310760"/>
          </a:xfrm>
          <a:prstGeom prst="rect">
            <a:avLst/>
          </a:prstGeom>
          <a:noFill/>
          <a:ln w="0">
            <a:noFill/>
          </a:ln>
        </p:spPr>
        <p:style>
          <a:lnRef idx="0"/>
          <a:fillRef idx="0"/>
          <a:effectRef idx="0"/>
          <a:fontRef idx="minor"/>
        </p:style>
        <p:txBody>
          <a:bodyPr>
            <a:noAutofit/>
          </a:bodyPr>
          <a:p>
            <a:pPr>
              <a:lnSpc>
                <a:spcPct val="90000"/>
              </a:lnSpc>
              <a:tabLst>
                <a:tab algn="l" pos="0"/>
              </a:tabLst>
            </a:pPr>
            <a:endParaRPr b="0" lang="en-IN" sz="1800" spc="-1" strike="noStrike">
              <a:latin typeface="Arial"/>
            </a:endParaRPr>
          </a:p>
          <a:p>
            <a:pPr>
              <a:lnSpc>
                <a:spcPct val="90000"/>
              </a:lnSpc>
              <a:spcBef>
                <a:spcPts val="1001"/>
              </a:spcBef>
              <a:tabLst>
                <a:tab algn="l" pos="0"/>
              </a:tabLst>
            </a:pPr>
            <a:r>
              <a:rPr b="0" i="1" lang="en-IN" sz="1400" spc="-1" strike="noStrike">
                <a:solidFill>
                  <a:srgbClr val="000000"/>
                </a:solidFill>
                <a:latin typeface="Proxima Nova"/>
                <a:ea typeface="Proxima Nova"/>
              </a:rPr>
              <a:t>    </a:t>
            </a:r>
            <a:r>
              <a:rPr b="0" i="1" lang="en-IN" sz="1400" spc="-1" strike="noStrike">
                <a:solidFill>
                  <a:srgbClr val="000000"/>
                </a:solidFill>
                <a:latin typeface="Proxima Nova"/>
                <a:ea typeface="Proxima Nova"/>
              </a:rPr>
              <a:t>#LifeKoKaroLift</a:t>
            </a:r>
            <a:endParaRPr b="0" lang="en-IN" sz="1400" spc="-1" strike="noStrike">
              <a:latin typeface="Arial"/>
            </a:endParaRPr>
          </a:p>
        </p:txBody>
      </p:sp>
      <p:sp>
        <p:nvSpPr>
          <p:cNvPr id="359" name="TextShape 3"/>
          <p:cNvSpPr txBox="1"/>
          <p:nvPr/>
        </p:nvSpPr>
        <p:spPr>
          <a:xfrm>
            <a:off x="663840" y="4653720"/>
            <a:ext cx="2057040" cy="273600"/>
          </a:xfrm>
          <a:prstGeom prst="rect">
            <a:avLst/>
          </a:prstGeom>
          <a:noFill/>
          <a:ln w="0">
            <a:noFill/>
          </a:ln>
        </p:spPr>
        <p:txBody>
          <a:bodyPr anchor="ctr">
            <a:noAutofit/>
          </a:bodyPr>
          <a:p>
            <a:pPr>
              <a:lnSpc>
                <a:spcPct val="100000"/>
              </a:lnSpc>
              <a:tabLst>
                <a:tab algn="l" pos="0"/>
              </a:tabLst>
            </a:pPr>
            <a:r>
              <a:rPr b="0" lang="en-IN" sz="900" spc="-1" strike="noStrike">
                <a:solidFill>
                  <a:srgbClr val="e72d40"/>
                </a:solidFill>
                <a:latin typeface="Proxima Nova"/>
                <a:ea typeface="Proxima Nova"/>
              </a:rPr>
              <a:t>23/05/19</a:t>
            </a:r>
            <a:endParaRPr b="0" lang="en-IN" sz="900" spc="-1" strike="noStrike">
              <a:latin typeface="Times New Roman"/>
            </a:endParaRPr>
          </a:p>
        </p:txBody>
      </p:sp>
      <p:sp>
        <p:nvSpPr>
          <p:cNvPr id="360" name="TextShape 4"/>
          <p:cNvSpPr txBox="1"/>
          <p:nvPr/>
        </p:nvSpPr>
        <p:spPr>
          <a:xfrm>
            <a:off x="6616800" y="4012560"/>
            <a:ext cx="2057040" cy="273600"/>
          </a:xfrm>
          <a:prstGeom prst="rect">
            <a:avLst/>
          </a:prstGeom>
          <a:noFill/>
          <a:ln w="0">
            <a:noFill/>
          </a:ln>
        </p:spPr>
        <p:txBody>
          <a:bodyPr anchor="ctr">
            <a:noAutofit/>
          </a:bodyPr>
          <a:p>
            <a:pPr algn="r">
              <a:lnSpc>
                <a:spcPct val="100000"/>
              </a:lnSpc>
              <a:tabLst>
                <a:tab algn="l" pos="0"/>
              </a:tabLst>
            </a:pPr>
            <a:fld id="{9771589E-B5DA-41C9-AE8A-4A63BB8C122B}" type="slidenum">
              <a:rPr b="0" lang="en-IN" sz="900" spc="-1" strike="noStrike">
                <a:solidFill>
                  <a:srgbClr val="e72d40"/>
                </a:solidFill>
                <a:latin typeface="Proxima Nova"/>
                <a:ea typeface="Proxima Nova"/>
              </a:rPr>
              <a:t>&lt;number&gt;</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D09D7891-4B79-450F-A722-D7646426C9B0}"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34"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Static and Dynamic web pages</a:t>
            </a:r>
            <a:endParaRPr b="0" lang="en-IN" sz="1800" spc="-1" strike="noStrike">
              <a:latin typeface="Arial"/>
            </a:endParaRPr>
          </a:p>
        </p:txBody>
      </p:sp>
      <p:sp>
        <p:nvSpPr>
          <p:cNvPr id="235" name="CustomShape 3"/>
          <p:cNvSpPr/>
          <p:nvPr/>
        </p:nvSpPr>
        <p:spPr>
          <a:xfrm>
            <a:off x="0" y="634680"/>
            <a:ext cx="9143640" cy="346680"/>
          </a:xfrm>
          <a:prstGeom prst="rect">
            <a:avLst/>
          </a:prstGeom>
          <a:solidFill>
            <a:srgbClr val="e72d40"/>
          </a:solidFill>
          <a:ln w="0">
            <a:noFill/>
          </a:ln>
        </p:spPr>
        <p:style>
          <a:lnRef idx="0"/>
          <a:fillRef idx="0"/>
          <a:effectRef idx="0"/>
          <a:fontRef idx="minor"/>
        </p:style>
      </p:sp>
      <p:sp>
        <p:nvSpPr>
          <p:cNvPr id="236" name="CustomShape 4"/>
          <p:cNvSpPr/>
          <p:nvPr/>
        </p:nvSpPr>
        <p:spPr>
          <a:xfrm>
            <a:off x="306000" y="1087200"/>
            <a:ext cx="8449920" cy="38264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400" spc="-1" strike="noStrike">
                <a:solidFill>
                  <a:srgbClr val="000000"/>
                </a:solidFill>
                <a:latin typeface="Proxima Nova"/>
                <a:ea typeface="Proxima Nova"/>
              </a:rPr>
              <a:t>Static Web pages:</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Static Web pages are very simple. It is written in languages such as HTML, JavaScript, CSS, etc. </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For static web pages when a server receives a request for a web page, then the server sends the response to the client without doing any additional process. T</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hese web pages are seen through a web browser. </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In static web pages, Pages will remain the same until someone changes it manually.</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Static web pages are called websites</a:t>
            </a:r>
            <a:endParaRPr b="0" lang="en-IN" sz="1400" spc="-1" strike="noStrike">
              <a:latin typeface="Arial"/>
            </a:endParaRPr>
          </a:p>
          <a:p>
            <a:pPr marL="457200">
              <a:lnSpc>
                <a:spcPct val="115000"/>
              </a:lnSpc>
              <a:tabLst>
                <a:tab algn="l" pos="0"/>
              </a:tabLst>
            </a:pPr>
            <a:endParaRPr b="0" lang="en-IN" sz="1400" spc="-1" strike="noStrike">
              <a:latin typeface="Arial"/>
            </a:endParaRPr>
          </a:p>
          <a:p>
            <a:pPr>
              <a:lnSpc>
                <a:spcPct val="115000"/>
              </a:lnSpc>
              <a:tabLst>
                <a:tab algn="l" pos="0"/>
              </a:tabLst>
            </a:pPr>
            <a:r>
              <a:rPr b="1" lang="en-IN" sz="1400" spc="-1" strike="noStrike">
                <a:solidFill>
                  <a:srgbClr val="000000"/>
                </a:solidFill>
                <a:latin typeface="Proxima Nova"/>
                <a:ea typeface="Proxima Nova"/>
              </a:rPr>
              <a:t>Dynamic Web Pages:</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Dynamic Web Pages are written in languages such as CGI, AJAX, ASP, ASP.NET, etc. </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In dynamic web pages, the Content of pages is different for different visitors.</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 </a:t>
            </a:r>
            <a:r>
              <a:rPr b="0" lang="en-IN" sz="1400" spc="-1" strike="noStrike">
                <a:solidFill>
                  <a:srgbClr val="000000"/>
                </a:solidFill>
                <a:latin typeface="Proxima Nova"/>
                <a:ea typeface="Proxima Nova"/>
              </a:rPr>
              <a:t>It takes more time to load than the static web page. </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Dynamic web pages are used where the information is changed frequently, for example, stock prices, weather information, etc.</a:t>
            </a:r>
            <a:endParaRPr b="0" lang="en-IN" sz="1400" spc="-1" strike="noStrike">
              <a:latin typeface="Arial"/>
            </a:endParaRPr>
          </a:p>
          <a:p>
            <a:pPr marL="457200" indent="-317160">
              <a:lnSpc>
                <a:spcPct val="115000"/>
              </a:lnSpc>
              <a:buClr>
                <a:srgbClr val="000000"/>
              </a:buClr>
              <a:buFont typeface="Proxima Nova"/>
              <a:buAutoNum type="arabicPeriod"/>
              <a:tabLst>
                <a:tab algn="l" pos="0"/>
              </a:tabLst>
            </a:pPr>
            <a:r>
              <a:rPr b="0" lang="en-IN" sz="1400" spc="-1" strike="noStrike">
                <a:solidFill>
                  <a:srgbClr val="000000"/>
                </a:solidFill>
                <a:latin typeface="Proxima Nova"/>
                <a:ea typeface="Proxima Nova"/>
              </a:rPr>
              <a:t>Dynamic web pages are called web applications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44FBC187-E0B4-45A3-9E60-710D4E691ABE}"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38"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Static and Dynamic web pages</a:t>
            </a:r>
            <a:endParaRPr b="0" lang="en-IN" sz="1800" spc="-1" strike="noStrike">
              <a:latin typeface="Arial"/>
            </a:endParaRPr>
          </a:p>
        </p:txBody>
      </p:sp>
      <p:sp>
        <p:nvSpPr>
          <p:cNvPr id="239"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pic>
        <p:nvPicPr>
          <p:cNvPr id="240" name="Google Shape;651;p38" descr=""/>
          <p:cNvPicPr/>
          <p:nvPr/>
        </p:nvPicPr>
        <p:blipFill>
          <a:blip r:embed="rId1"/>
          <a:stretch/>
        </p:blipFill>
        <p:spPr>
          <a:xfrm>
            <a:off x="1837080" y="1087200"/>
            <a:ext cx="5832000" cy="39542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6025343F-3973-4586-8205-8DF6C0527296}"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42"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is Servlet?</a:t>
            </a:r>
            <a:endParaRPr b="0" lang="en-IN" sz="1800" spc="-1" strike="noStrike">
              <a:latin typeface="Arial"/>
            </a:endParaRPr>
          </a:p>
        </p:txBody>
      </p:sp>
      <p:sp>
        <p:nvSpPr>
          <p:cNvPr id="243"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44" name="CustomShape 4"/>
          <p:cNvSpPr/>
          <p:nvPr/>
        </p:nvSpPr>
        <p:spPr>
          <a:xfrm>
            <a:off x="153000" y="1117440"/>
            <a:ext cx="8847720" cy="3735000"/>
          </a:xfrm>
          <a:prstGeom prst="rect">
            <a:avLst/>
          </a:prstGeom>
          <a:noFill/>
          <a:ln w="0">
            <a:noFill/>
          </a:ln>
        </p:spPr>
        <p:style>
          <a:lnRef idx="0"/>
          <a:fillRef idx="0"/>
          <a:effectRef idx="0"/>
          <a:fontRef idx="minor"/>
        </p:style>
        <p:txBody>
          <a:bodyPr tIns="91440" bIns="91440">
            <a:noAutofit/>
          </a:bodyPr>
          <a:p>
            <a:pPr marL="457200" indent="-317160">
              <a:lnSpc>
                <a:spcPct val="115000"/>
              </a:lnSpc>
              <a:spcBef>
                <a:spcPts val="901"/>
              </a:spcBef>
              <a:buClr>
                <a:srgbClr val="000000"/>
              </a:buClr>
              <a:buFont typeface="Proxima Nova"/>
              <a:buAutoNum type="arabicPeriod"/>
            </a:pPr>
            <a:r>
              <a:rPr b="0" lang="en-IN" sz="1400" spc="-1" strike="noStrike">
                <a:solidFill>
                  <a:srgbClr val="000000"/>
                </a:solidFill>
                <a:latin typeface="Proxima Nova"/>
                <a:ea typeface="Proxima Nova"/>
              </a:rPr>
              <a:t>A servlet is a Java programming language class that is used to extend the capabilities of servers that host applications accessed by means of a request-response programming model.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latin typeface="Proxima Nova"/>
                <a:ea typeface="Proxima Nova"/>
              </a:rPr>
              <a:t>Although servlets can respond to any type of request, they are commonly used to extend the applications hosted by web servers.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latin typeface="Proxima Nova"/>
                <a:ea typeface="Proxima Nova"/>
              </a:rPr>
              <a:t>For such applications, Java Servlet technology defines HTTP-specific servlet classes.</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latin typeface="Proxima Nova"/>
                <a:ea typeface="Proxima Nova"/>
              </a:rPr>
              <a:t>The</a:t>
            </a:r>
            <a:r>
              <a:rPr b="1" lang="en-IN" sz="1400" spc="-1" strike="noStrike">
                <a:solidFill>
                  <a:srgbClr val="000000"/>
                </a:solidFill>
                <a:latin typeface="Proxima Nova"/>
                <a:ea typeface="Proxima Nova"/>
              </a:rPr>
              <a:t> javax.servlet</a:t>
            </a:r>
            <a:r>
              <a:rPr b="0" lang="en-IN" sz="1400" spc="-1" strike="noStrike">
                <a:solidFill>
                  <a:srgbClr val="000000"/>
                </a:solidFill>
                <a:latin typeface="Proxima Nova"/>
                <a:ea typeface="Proxima Nova"/>
              </a:rPr>
              <a:t> and </a:t>
            </a:r>
            <a:r>
              <a:rPr b="1" lang="en-IN" sz="1400" spc="-1" strike="noStrike">
                <a:solidFill>
                  <a:srgbClr val="000000"/>
                </a:solidFill>
                <a:latin typeface="Proxima Nova"/>
                <a:ea typeface="Proxima Nova"/>
              </a:rPr>
              <a:t>javax.servlet.http</a:t>
            </a:r>
            <a:r>
              <a:rPr b="0" lang="en-IN" sz="1400" spc="-1" strike="noStrike">
                <a:solidFill>
                  <a:srgbClr val="000000"/>
                </a:solidFill>
                <a:latin typeface="Proxima Nova"/>
                <a:ea typeface="Proxima Nova"/>
              </a:rPr>
              <a:t> packages provide interfaces and classes for writing servlets.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latin typeface="Proxima Nova"/>
                <a:ea typeface="Proxima Nova"/>
              </a:rPr>
              <a:t>All servlets must implement the Servlet interface, which defines life-cycle methods.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latin typeface="Proxima Nova"/>
                <a:ea typeface="Proxima Nova"/>
              </a:rPr>
              <a:t>When implementing a generic service, you can use or extend the GenericServlet class provided with the Java Servlet API. </a:t>
            </a:r>
            <a:endParaRPr b="0" lang="en-IN" sz="1400" spc="-1" strike="noStrike">
              <a:latin typeface="Arial"/>
            </a:endParaRPr>
          </a:p>
          <a:p>
            <a:pPr marL="457200" indent="-317160">
              <a:lnSpc>
                <a:spcPct val="115000"/>
              </a:lnSpc>
              <a:buClr>
                <a:srgbClr val="000000"/>
              </a:buClr>
              <a:buFont typeface="Proxima Nova"/>
              <a:buAutoNum type="arabicPeriod"/>
            </a:pPr>
            <a:r>
              <a:rPr b="0" lang="en-IN" sz="1400" spc="-1" strike="noStrike">
                <a:solidFill>
                  <a:srgbClr val="000000"/>
                </a:solidFill>
                <a:latin typeface="Proxima Nova"/>
                <a:ea typeface="Proxima Nova"/>
              </a:rPr>
              <a:t>The HttpServlet class provides methods, such as doGet and doPost, for handling HTTP-specific services.</a:t>
            </a:r>
            <a:endParaRPr b="0" lang="en-IN" sz="1400" spc="-1" strike="noStrike">
              <a:latin typeface="Arial"/>
            </a:endParaRPr>
          </a:p>
          <a:p>
            <a:pPr>
              <a:lnSpc>
                <a:spcPct val="90000"/>
              </a:lnSpc>
              <a:spcBef>
                <a:spcPts val="901"/>
              </a:spcBef>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62596C22-B851-445F-A801-0C079714673A}"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46"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Execution of Servlet</a:t>
            </a:r>
            <a:endParaRPr b="0" lang="en-IN" sz="1800" spc="-1" strike="noStrike">
              <a:latin typeface="Arial"/>
            </a:endParaRPr>
          </a:p>
        </p:txBody>
      </p:sp>
      <p:sp>
        <p:nvSpPr>
          <p:cNvPr id="247"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48" name="CustomShape 4"/>
          <p:cNvSpPr/>
          <p:nvPr/>
        </p:nvSpPr>
        <p:spPr>
          <a:xfrm>
            <a:off x="153000" y="1117440"/>
            <a:ext cx="5908320" cy="373500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400" spc="-1" strike="noStrike">
                <a:solidFill>
                  <a:srgbClr val="40424e"/>
                </a:solidFill>
                <a:highlight>
                  <a:srgbClr val="ffffff"/>
                </a:highlight>
                <a:latin typeface="Proxima Nova"/>
                <a:ea typeface="Proxima Nova"/>
              </a:rPr>
              <a:t>Execution of Servlets involves six basic steps:</a:t>
            </a:r>
            <a:endParaRPr b="0" lang="en-IN" sz="1400" spc="-1" strike="noStrike">
              <a:latin typeface="Arial"/>
            </a:endParaRPr>
          </a:p>
          <a:p>
            <a:pPr marL="685800" indent="-317160">
              <a:lnSpc>
                <a:spcPct val="158000"/>
              </a:lnSpc>
              <a:spcBef>
                <a:spcPts val="799"/>
              </a:spcBef>
              <a:buClr>
                <a:srgbClr val="40424e"/>
              </a:buClr>
              <a:buFont typeface="Proxima Nova"/>
              <a:buAutoNum type="arabicPeriod"/>
              <a:tabLst>
                <a:tab algn="l" pos="0"/>
              </a:tabLst>
            </a:pPr>
            <a:r>
              <a:rPr b="0" lang="en-IN" sz="1400" spc="-1" strike="noStrike">
                <a:solidFill>
                  <a:srgbClr val="40424e"/>
                </a:solidFill>
                <a:highlight>
                  <a:srgbClr val="ffffff"/>
                </a:highlight>
                <a:latin typeface="Proxima Nova"/>
                <a:ea typeface="Proxima Nova"/>
              </a:rPr>
              <a:t>The clients send the request to the web server.</a:t>
            </a:r>
            <a:endParaRPr b="0" lang="en-IN" sz="1400" spc="-1" strike="noStrike">
              <a:latin typeface="Arial"/>
            </a:endParaRPr>
          </a:p>
          <a:p>
            <a:pPr marL="685800" indent="-317160">
              <a:lnSpc>
                <a:spcPct val="158000"/>
              </a:lnSpc>
              <a:buClr>
                <a:srgbClr val="40424e"/>
              </a:buClr>
              <a:buFont typeface="Proxima Nova"/>
              <a:buAutoNum type="arabicPeriod"/>
              <a:tabLst>
                <a:tab algn="l" pos="0"/>
              </a:tabLst>
            </a:pPr>
            <a:r>
              <a:rPr b="0" lang="en-IN" sz="1400" spc="-1" strike="noStrike">
                <a:solidFill>
                  <a:srgbClr val="40424e"/>
                </a:solidFill>
                <a:highlight>
                  <a:srgbClr val="ffffff"/>
                </a:highlight>
                <a:latin typeface="Proxima Nova"/>
                <a:ea typeface="Proxima Nova"/>
              </a:rPr>
              <a:t>The web server receives the request.</a:t>
            </a:r>
            <a:endParaRPr b="0" lang="en-IN" sz="1400" spc="-1" strike="noStrike">
              <a:latin typeface="Arial"/>
            </a:endParaRPr>
          </a:p>
          <a:p>
            <a:pPr marL="685800" indent="-317160">
              <a:lnSpc>
                <a:spcPct val="158000"/>
              </a:lnSpc>
              <a:buClr>
                <a:srgbClr val="40424e"/>
              </a:buClr>
              <a:buFont typeface="Proxima Nova"/>
              <a:buAutoNum type="arabicPeriod"/>
              <a:tabLst>
                <a:tab algn="l" pos="0"/>
              </a:tabLst>
            </a:pPr>
            <a:r>
              <a:rPr b="0" lang="en-IN" sz="1400" spc="-1" strike="noStrike">
                <a:solidFill>
                  <a:srgbClr val="40424e"/>
                </a:solidFill>
                <a:highlight>
                  <a:srgbClr val="ffffff"/>
                </a:highlight>
                <a:latin typeface="Proxima Nova"/>
                <a:ea typeface="Proxima Nova"/>
              </a:rPr>
              <a:t>The web server passes the request to the corresponding servlet.</a:t>
            </a:r>
            <a:endParaRPr b="0" lang="en-IN" sz="1400" spc="-1" strike="noStrike">
              <a:latin typeface="Arial"/>
            </a:endParaRPr>
          </a:p>
          <a:p>
            <a:pPr marL="685800" indent="-317160">
              <a:lnSpc>
                <a:spcPct val="158000"/>
              </a:lnSpc>
              <a:buClr>
                <a:srgbClr val="40424e"/>
              </a:buClr>
              <a:buFont typeface="Proxima Nova"/>
              <a:buAutoNum type="arabicPeriod"/>
              <a:tabLst>
                <a:tab algn="l" pos="0"/>
              </a:tabLst>
            </a:pPr>
            <a:r>
              <a:rPr b="0" lang="en-IN" sz="1400" spc="-1" strike="noStrike">
                <a:solidFill>
                  <a:srgbClr val="40424e"/>
                </a:solidFill>
                <a:highlight>
                  <a:srgbClr val="ffffff"/>
                </a:highlight>
                <a:latin typeface="Proxima Nova"/>
                <a:ea typeface="Proxima Nova"/>
              </a:rPr>
              <a:t>The servlet processes the request and generates the response in the form of output.</a:t>
            </a:r>
            <a:endParaRPr b="0" lang="en-IN" sz="1400" spc="-1" strike="noStrike">
              <a:latin typeface="Arial"/>
            </a:endParaRPr>
          </a:p>
          <a:p>
            <a:pPr marL="685800" indent="-317160">
              <a:lnSpc>
                <a:spcPct val="158000"/>
              </a:lnSpc>
              <a:buClr>
                <a:srgbClr val="40424e"/>
              </a:buClr>
              <a:buFont typeface="Proxima Nova"/>
              <a:buAutoNum type="arabicPeriod"/>
              <a:tabLst>
                <a:tab algn="l" pos="0"/>
              </a:tabLst>
            </a:pPr>
            <a:r>
              <a:rPr b="0" lang="en-IN" sz="1400" spc="-1" strike="noStrike">
                <a:solidFill>
                  <a:srgbClr val="40424e"/>
                </a:solidFill>
                <a:highlight>
                  <a:srgbClr val="ffffff"/>
                </a:highlight>
                <a:latin typeface="Proxima Nova"/>
                <a:ea typeface="Proxima Nova"/>
              </a:rPr>
              <a:t>The servlet sends the response back to the web server.</a:t>
            </a:r>
            <a:endParaRPr b="0" lang="en-IN" sz="1400" spc="-1" strike="noStrike">
              <a:latin typeface="Arial"/>
            </a:endParaRPr>
          </a:p>
          <a:p>
            <a:pPr marL="685800" indent="-317160">
              <a:lnSpc>
                <a:spcPct val="158000"/>
              </a:lnSpc>
              <a:buClr>
                <a:srgbClr val="40424e"/>
              </a:buClr>
              <a:buFont typeface="Proxima Nova"/>
              <a:buAutoNum type="arabicPeriod"/>
              <a:tabLst>
                <a:tab algn="l" pos="0"/>
              </a:tabLst>
            </a:pPr>
            <a:r>
              <a:rPr b="0" lang="en-IN" sz="1400" spc="-1" strike="noStrike">
                <a:solidFill>
                  <a:srgbClr val="40424e"/>
                </a:solidFill>
                <a:highlight>
                  <a:srgbClr val="ffffff"/>
                </a:highlight>
                <a:latin typeface="Proxima Nova"/>
                <a:ea typeface="Proxima Nova"/>
              </a:rPr>
              <a:t>The web server sends the response back to the client and the client browser displays it on the screen.</a:t>
            </a:r>
            <a:endParaRPr b="0" lang="en-IN" sz="1400" spc="-1" strike="noStrike">
              <a:latin typeface="Arial"/>
            </a:endParaRPr>
          </a:p>
          <a:p>
            <a:pPr>
              <a:lnSpc>
                <a:spcPct val="90000"/>
              </a:lnSpc>
              <a:spcBef>
                <a:spcPts val="3600"/>
              </a:spcBef>
              <a:tabLst>
                <a:tab algn="l" pos="0"/>
              </a:tabLst>
            </a:pPr>
            <a:endParaRPr b="0" lang="en-IN" sz="1400" spc="-1" strike="noStrike">
              <a:latin typeface="Arial"/>
            </a:endParaRPr>
          </a:p>
        </p:txBody>
      </p:sp>
      <p:pic>
        <p:nvPicPr>
          <p:cNvPr id="249" name="Google Shape;668;p40" descr=""/>
          <p:cNvPicPr/>
          <p:nvPr/>
        </p:nvPicPr>
        <p:blipFill>
          <a:blip r:embed="rId1"/>
          <a:stretch/>
        </p:blipFill>
        <p:spPr>
          <a:xfrm>
            <a:off x="6062040" y="1377720"/>
            <a:ext cx="2857320" cy="2579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2782F765-9CCF-43D8-8B26-12397EC99B3C}"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51"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was the need of Servlet</a:t>
            </a:r>
            <a:endParaRPr b="0" lang="en-IN" sz="1800" spc="-1" strike="noStrike">
              <a:latin typeface="Arial"/>
            </a:endParaRPr>
          </a:p>
        </p:txBody>
      </p:sp>
      <p:sp>
        <p:nvSpPr>
          <p:cNvPr id="252"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53" name="CustomShape 4"/>
          <p:cNvSpPr/>
          <p:nvPr/>
        </p:nvSpPr>
        <p:spPr>
          <a:xfrm>
            <a:off x="153000" y="1117440"/>
            <a:ext cx="8587440" cy="3735000"/>
          </a:xfrm>
          <a:prstGeom prst="rect">
            <a:avLst/>
          </a:prstGeom>
          <a:noFill/>
          <a:ln w="0">
            <a:noFill/>
          </a:ln>
        </p:spPr>
        <p:style>
          <a:lnRef idx="0"/>
          <a:fillRef idx="0"/>
          <a:effectRef idx="0"/>
          <a:fontRef idx="minor"/>
        </p:style>
        <p:txBody>
          <a:bodyPr tIns="91440" bIns="91440">
            <a:noAutofit/>
          </a:bodyPr>
          <a:p>
            <a:pPr marL="457200" indent="-317160">
              <a:lnSpc>
                <a:spcPct val="90000"/>
              </a:lnSpc>
              <a:spcBef>
                <a:spcPts val="799"/>
              </a:spcBef>
              <a:buClr>
                <a:srgbClr val="40424e"/>
              </a:buClr>
              <a:buFont typeface="Arial"/>
              <a:buAutoNum type="arabicPeriod"/>
            </a:pPr>
            <a:r>
              <a:rPr b="0" lang="en-IN" sz="1400" spc="-1" strike="noStrike">
                <a:solidFill>
                  <a:srgbClr val="40424e"/>
                </a:solidFill>
                <a:highlight>
                  <a:srgbClr val="ffffff"/>
                </a:highlight>
                <a:latin typeface="Proxima Nova"/>
                <a:ea typeface="Proxima Nova"/>
              </a:rPr>
              <a:t>The </a:t>
            </a:r>
            <a:r>
              <a:rPr b="1" lang="en-IN" sz="1400" spc="-1" strike="noStrike">
                <a:solidFill>
                  <a:srgbClr val="40424e"/>
                </a:solidFill>
                <a:highlight>
                  <a:srgbClr val="ffffff"/>
                </a:highlight>
                <a:latin typeface="Proxima Nova"/>
                <a:ea typeface="Proxima Nova"/>
              </a:rPr>
              <a:t>Servlet technology</a:t>
            </a:r>
            <a:r>
              <a:rPr b="0" lang="en-IN" sz="1400" spc="-1" strike="noStrike">
                <a:solidFill>
                  <a:srgbClr val="40424e"/>
                </a:solidFill>
                <a:highlight>
                  <a:srgbClr val="ffffff"/>
                </a:highlight>
                <a:latin typeface="Proxima Nova"/>
                <a:ea typeface="Proxima Nova"/>
              </a:rPr>
              <a:t> is similar to other Web server extensions such as </a:t>
            </a:r>
            <a:r>
              <a:rPr b="1" lang="en-IN" sz="1400" spc="-1" strike="noStrike">
                <a:solidFill>
                  <a:srgbClr val="40424e"/>
                </a:solidFill>
                <a:highlight>
                  <a:srgbClr val="ffffff"/>
                </a:highlight>
                <a:latin typeface="Proxima Nova"/>
                <a:ea typeface="Proxima Nova"/>
              </a:rPr>
              <a:t>Common Gateway Interface</a:t>
            </a:r>
            <a:r>
              <a:rPr b="0" lang="en-IN" sz="1400" spc="-1" strike="noStrike">
                <a:solidFill>
                  <a:srgbClr val="40424e"/>
                </a:solidFill>
                <a:highlight>
                  <a:srgbClr val="ffffff"/>
                </a:highlight>
                <a:latin typeface="Proxima Nova"/>
                <a:ea typeface="Proxima Nova"/>
              </a:rPr>
              <a:t>(CGI) scripts and </a:t>
            </a:r>
            <a:r>
              <a:rPr b="1" lang="en-IN" sz="1400" spc="-1" strike="noStrike">
                <a:solidFill>
                  <a:srgbClr val="40424e"/>
                </a:solidFill>
                <a:highlight>
                  <a:srgbClr val="ffffff"/>
                </a:highlight>
                <a:latin typeface="Proxima Nova"/>
                <a:ea typeface="Proxima Nova"/>
              </a:rPr>
              <a:t>Hypertext Preprocessor</a:t>
            </a:r>
            <a:r>
              <a:rPr b="0" lang="en-IN" sz="1400" spc="-1" strike="noStrike">
                <a:solidFill>
                  <a:srgbClr val="40424e"/>
                </a:solidFill>
                <a:highlight>
                  <a:srgbClr val="ffffff"/>
                </a:highlight>
                <a:latin typeface="Proxima Nova"/>
                <a:ea typeface="Proxima Nova"/>
              </a:rPr>
              <a:t> (PHP). However, Java Servlets are more acceptable since they solve the limitations of CGI such as low performance and low degree scalability.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512040" y="4767120"/>
            <a:ext cx="2057040" cy="274320"/>
          </a:xfrm>
          <a:prstGeom prst="rect">
            <a:avLst/>
          </a:prstGeom>
          <a:noFill/>
          <a:ln w="0">
            <a:noFill/>
          </a:ln>
        </p:spPr>
        <p:txBody>
          <a:bodyPr anchor="ctr">
            <a:noAutofit/>
          </a:bodyPr>
          <a:p>
            <a:pPr algn="r">
              <a:lnSpc>
                <a:spcPct val="100000"/>
              </a:lnSpc>
              <a:tabLst>
                <a:tab algn="l" pos="0"/>
              </a:tabLst>
            </a:pPr>
            <a:fld id="{ED85FCBE-9922-462A-ABCA-F65576A62974}" type="slidenum">
              <a:rPr b="0" lang="en-IN" sz="900" spc="-1" strike="noStrike">
                <a:solidFill>
                  <a:srgbClr val="ff0000"/>
                </a:solidFill>
                <a:latin typeface="Proxima Nova"/>
                <a:ea typeface="Proxima Nova"/>
              </a:rPr>
              <a:t>&lt;number&gt;</a:t>
            </a:fld>
            <a:endParaRPr b="0" lang="en-IN" sz="900" spc="-1" strike="noStrike">
              <a:latin typeface="Times New Roman"/>
            </a:endParaRPr>
          </a:p>
        </p:txBody>
      </p:sp>
      <p:sp>
        <p:nvSpPr>
          <p:cNvPr id="255" name="CustomShape 2"/>
          <p:cNvSpPr/>
          <p:nvPr/>
        </p:nvSpPr>
        <p:spPr>
          <a:xfrm>
            <a:off x="385920" y="126360"/>
            <a:ext cx="6793200" cy="4024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1800" spc="-1" strike="noStrike">
                <a:solidFill>
                  <a:srgbClr val="ffffff"/>
                </a:solidFill>
                <a:latin typeface="Arial"/>
                <a:ea typeface="Arial"/>
              </a:rPr>
              <a:t>What is CGI and its drawback?</a:t>
            </a:r>
            <a:endParaRPr b="0" lang="en-IN" sz="1800" spc="-1" strike="noStrike">
              <a:latin typeface="Arial"/>
            </a:endParaRPr>
          </a:p>
        </p:txBody>
      </p:sp>
      <p:sp>
        <p:nvSpPr>
          <p:cNvPr id="256" name="CustomShape 3"/>
          <p:cNvSpPr/>
          <p:nvPr/>
        </p:nvSpPr>
        <p:spPr>
          <a:xfrm>
            <a:off x="0" y="634680"/>
            <a:ext cx="9143640" cy="346320"/>
          </a:xfrm>
          <a:prstGeom prst="rect">
            <a:avLst/>
          </a:prstGeom>
          <a:solidFill>
            <a:srgbClr val="e72d40"/>
          </a:solidFill>
          <a:ln w="0">
            <a:noFill/>
          </a:ln>
        </p:spPr>
        <p:style>
          <a:lnRef idx="0"/>
          <a:fillRef idx="0"/>
          <a:effectRef idx="0"/>
          <a:fontRef idx="minor"/>
        </p:style>
      </p:sp>
      <p:sp>
        <p:nvSpPr>
          <p:cNvPr id="257" name="CustomShape 4"/>
          <p:cNvSpPr/>
          <p:nvPr/>
        </p:nvSpPr>
        <p:spPr>
          <a:xfrm>
            <a:off x="153000" y="1117440"/>
            <a:ext cx="8587440" cy="373500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IN" sz="1400" spc="-1" strike="noStrike">
                <a:solidFill>
                  <a:srgbClr val="40424e"/>
                </a:solidFill>
                <a:highlight>
                  <a:srgbClr val="ffffff"/>
                </a:highlight>
                <a:latin typeface="Proxima Nova"/>
                <a:ea typeface="Proxima Nova"/>
              </a:rPr>
              <a:t>CGI </a:t>
            </a:r>
            <a:r>
              <a:rPr b="0" lang="en-IN" sz="1400" spc="-1" strike="noStrike">
                <a:solidFill>
                  <a:srgbClr val="40424e"/>
                </a:solidFill>
                <a:highlight>
                  <a:srgbClr val="ffffff"/>
                </a:highlight>
                <a:latin typeface="Proxima Nova"/>
                <a:ea typeface="Proxima Nova"/>
              </a:rPr>
              <a:t>is actually an external application which is written by using any of the programming languages like C or C++ and this is responsible for processing client requests and generating dynamic content.</a:t>
            </a:r>
            <a:endParaRPr b="0" lang="en-IN" sz="1400" spc="-1" strike="noStrike">
              <a:latin typeface="Arial"/>
            </a:endParaRPr>
          </a:p>
          <a:p>
            <a:pPr>
              <a:lnSpc>
                <a:spcPct val="115000"/>
              </a:lnSpc>
              <a:spcBef>
                <a:spcPts val="799"/>
              </a:spcBef>
              <a:tabLst>
                <a:tab algn="l" pos="0"/>
              </a:tabLst>
            </a:pPr>
            <a:r>
              <a:rPr b="0" lang="en-IN" sz="1400" spc="-1" strike="noStrike">
                <a:solidFill>
                  <a:srgbClr val="40424e"/>
                </a:solidFill>
                <a:highlight>
                  <a:srgbClr val="ffffff"/>
                </a:highlight>
                <a:latin typeface="Proxima Nova"/>
                <a:ea typeface="Proxima Nova"/>
              </a:rPr>
              <a:t>In CGI application, when a client makes a request to access dynamic Web pages, the Web server performs the following operations :</a:t>
            </a:r>
            <a:endParaRPr b="0" lang="en-IN" sz="1400" spc="-1" strike="noStrike">
              <a:latin typeface="Arial"/>
            </a:endParaRPr>
          </a:p>
          <a:p>
            <a:pPr marL="685800" indent="-317160">
              <a:lnSpc>
                <a:spcPct val="158000"/>
              </a:lnSpc>
              <a:spcBef>
                <a:spcPts val="799"/>
              </a:spcBef>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It first locates the requested web page </a:t>
            </a:r>
            <a:r>
              <a:rPr b="0" i="1" lang="en-IN" sz="1400" spc="-1" strike="noStrike">
                <a:solidFill>
                  <a:srgbClr val="40424e"/>
                </a:solidFill>
                <a:highlight>
                  <a:srgbClr val="ffffff"/>
                </a:highlight>
                <a:latin typeface="Proxima Nova"/>
                <a:ea typeface="Proxima Nova"/>
              </a:rPr>
              <a:t>i.e</a:t>
            </a:r>
            <a:r>
              <a:rPr b="0" lang="en-IN" sz="1400" spc="-1" strike="noStrike">
                <a:solidFill>
                  <a:srgbClr val="40424e"/>
                </a:solidFill>
                <a:highlight>
                  <a:srgbClr val="ffffff"/>
                </a:highlight>
                <a:latin typeface="Proxima Nova"/>
                <a:ea typeface="Proxima Nova"/>
              </a:rPr>
              <a:t> the required CGI application using URL.</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It then creates a new process to service the client’s request.</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Invokes the CGI application within the process and passes the request information to the server.</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Collects the response from CGI application.</a:t>
            </a:r>
            <a:endParaRPr b="0" lang="en-IN" sz="1400" spc="-1" strike="noStrike">
              <a:latin typeface="Arial"/>
            </a:endParaRPr>
          </a:p>
          <a:p>
            <a:pPr marL="685800" indent="-317160">
              <a:lnSpc>
                <a:spcPct val="158000"/>
              </a:lnSpc>
              <a:buClr>
                <a:srgbClr val="40424e"/>
              </a:buClr>
              <a:buFont typeface="Proxima Nova"/>
              <a:buChar char="●"/>
              <a:tabLst>
                <a:tab algn="l" pos="0"/>
              </a:tabLst>
            </a:pPr>
            <a:r>
              <a:rPr b="0" lang="en-IN" sz="1400" spc="-1" strike="noStrike">
                <a:solidFill>
                  <a:srgbClr val="40424e"/>
                </a:solidFill>
                <a:highlight>
                  <a:srgbClr val="ffffff"/>
                </a:highlight>
                <a:latin typeface="Proxima Nova"/>
                <a:ea typeface="Proxima Nova"/>
              </a:rPr>
              <a:t>Destroys the process, prepares the HTTP response and sends it to the client.</a:t>
            </a:r>
            <a:endParaRPr b="0" lang="en-IN" sz="1400" spc="-1" strike="noStrike">
              <a:latin typeface="Arial"/>
            </a:endParaRPr>
          </a:p>
          <a:p>
            <a:pPr marL="457200">
              <a:lnSpc>
                <a:spcPct val="90000"/>
              </a:lnSpc>
              <a:spcBef>
                <a:spcPts val="3600"/>
              </a:spcBef>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149</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2021-02-02T11:13:59Z</dcterms:modified>
  <cp:revision>3</cp:revision>
  <dc:subject/>
  <dc:title/>
</cp:coreProperties>
</file>