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2"/>
  </p:notesMasterIdLst>
  <p:handoutMasterIdLst>
    <p:handoutMasterId r:id="rId13"/>
  </p:handoutMasterIdLst>
  <p:sldIdLst>
    <p:sldId id="256" r:id="rId2"/>
    <p:sldId id="294" r:id="rId3"/>
    <p:sldId id="330" r:id="rId4"/>
    <p:sldId id="384" r:id="rId5"/>
    <p:sldId id="387" r:id="rId6"/>
    <p:sldId id="391" r:id="rId7"/>
    <p:sldId id="390" r:id="rId8"/>
    <p:sldId id="388" r:id="rId9"/>
    <p:sldId id="389" r:id="rId10"/>
    <p:sldId id="290"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2D40"/>
    <a:srgbClr val="CE2D40"/>
    <a:srgbClr val="A8A8A8"/>
    <a:srgbClr val="F5333F"/>
    <a:srgbClr val="F1333F"/>
    <a:srgbClr val="E72D3F"/>
    <a:srgbClr val="898989"/>
    <a:srgbClr val="989898"/>
    <a:srgbClr val="F6303E"/>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8" autoAdjust="0"/>
    <p:restoredTop sz="96271"/>
  </p:normalViewPr>
  <p:slideViewPr>
    <p:cSldViewPr snapToGrid="0" showGuides="1">
      <p:cViewPr varScale="1">
        <p:scale>
          <a:sx n="90" d="100"/>
          <a:sy n="90" d="100"/>
        </p:scale>
        <p:origin x="612" y="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15656"/>
        <c:axId val="-2132718696"/>
      </c:barChart>
      <c:catAx>
        <c:axId val="-2132715656"/>
        <c:scaling>
          <c:orientation val="minMax"/>
        </c:scaling>
        <c:delete val="1"/>
        <c:axPos val="l"/>
        <c:numFmt formatCode="General" sourceLinked="1"/>
        <c:majorTickMark val="out"/>
        <c:minorTickMark val="none"/>
        <c:tickLblPos val="nextTo"/>
        <c:crossAx val="-2132718696"/>
        <c:crosses val="autoZero"/>
        <c:auto val="1"/>
        <c:lblAlgn val="ctr"/>
        <c:lblOffset val="100"/>
        <c:noMultiLvlLbl val="0"/>
      </c:catAx>
      <c:valAx>
        <c:axId val="-2132718696"/>
        <c:scaling>
          <c:orientation val="minMax"/>
        </c:scaling>
        <c:delete val="1"/>
        <c:axPos val="b"/>
        <c:numFmt formatCode="0%" sourceLinked="1"/>
        <c:majorTickMark val="out"/>
        <c:minorTickMark val="none"/>
        <c:tickLblPos val="nextTo"/>
        <c:crossAx val="-2132715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081934168"/>
        <c:axId val="2081937144"/>
      </c:barChart>
      <c:catAx>
        <c:axId val="2081934168"/>
        <c:scaling>
          <c:orientation val="minMax"/>
        </c:scaling>
        <c:delete val="1"/>
        <c:axPos val="l"/>
        <c:numFmt formatCode="General" sourceLinked="1"/>
        <c:majorTickMark val="out"/>
        <c:minorTickMark val="none"/>
        <c:tickLblPos val="nextTo"/>
        <c:crossAx val="2081937144"/>
        <c:crosses val="autoZero"/>
        <c:auto val="1"/>
        <c:lblAlgn val="ctr"/>
        <c:lblOffset val="100"/>
        <c:noMultiLvlLbl val="0"/>
      </c:catAx>
      <c:valAx>
        <c:axId val="2081937144"/>
        <c:scaling>
          <c:orientation val="minMax"/>
        </c:scaling>
        <c:delete val="1"/>
        <c:axPos val="b"/>
        <c:numFmt formatCode="0%" sourceLinked="1"/>
        <c:majorTickMark val="out"/>
        <c:minorTickMark val="none"/>
        <c:tickLblPos val="nextTo"/>
        <c:crossAx val="2081934168"/>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82760"/>
        <c:axId val="-2132785752"/>
      </c:barChart>
      <c:catAx>
        <c:axId val="-2132782760"/>
        <c:scaling>
          <c:orientation val="minMax"/>
        </c:scaling>
        <c:delete val="1"/>
        <c:axPos val="l"/>
        <c:numFmt formatCode="General" sourceLinked="1"/>
        <c:majorTickMark val="out"/>
        <c:minorTickMark val="none"/>
        <c:tickLblPos val="nextTo"/>
        <c:crossAx val="-2132785752"/>
        <c:crosses val="autoZero"/>
        <c:auto val="1"/>
        <c:lblAlgn val="ctr"/>
        <c:lblOffset val="100"/>
        <c:noMultiLvlLbl val="0"/>
      </c:catAx>
      <c:valAx>
        <c:axId val="-2132785752"/>
        <c:scaling>
          <c:orientation val="minMax"/>
        </c:scaling>
        <c:delete val="1"/>
        <c:axPos val="b"/>
        <c:numFmt formatCode="0%" sourceLinked="1"/>
        <c:majorTickMark val="out"/>
        <c:minorTickMark val="none"/>
        <c:tickLblPos val="nextTo"/>
        <c:crossAx val="-21327827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138379496"/>
        <c:axId val="-2138799752"/>
      </c:barChart>
      <c:catAx>
        <c:axId val="-2138379496"/>
        <c:scaling>
          <c:orientation val="minMax"/>
        </c:scaling>
        <c:delete val="1"/>
        <c:axPos val="l"/>
        <c:numFmt formatCode="General" sourceLinked="1"/>
        <c:majorTickMark val="out"/>
        <c:minorTickMark val="none"/>
        <c:tickLblPos val="nextTo"/>
        <c:crossAx val="-2138799752"/>
        <c:crosses val="autoZero"/>
        <c:auto val="1"/>
        <c:lblAlgn val="ctr"/>
        <c:lblOffset val="100"/>
        <c:noMultiLvlLbl val="0"/>
      </c:catAx>
      <c:valAx>
        <c:axId val="-2138799752"/>
        <c:scaling>
          <c:orientation val="minMax"/>
        </c:scaling>
        <c:delete val="1"/>
        <c:axPos val="b"/>
        <c:numFmt formatCode="0%" sourceLinked="1"/>
        <c:majorTickMark val="out"/>
        <c:minorTickMark val="none"/>
        <c:tickLblPos val="nextTo"/>
        <c:crossAx val="-213837949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03-07-2019</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7/3/2019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91505C-62D6-AB42-AEF7-53FE9E8A8B2F}" type="slidenum">
              <a:rPr lang="en-US" smtClean="0"/>
              <a:t>3</a:t>
            </a:fld>
            <a:endParaRPr lang="en-US"/>
          </a:p>
        </p:txBody>
      </p:sp>
    </p:spTree>
    <p:extLst>
      <p:ext uri="{BB962C8B-B14F-4D97-AF65-F5344CB8AC3E}">
        <p14:creationId xmlns:p14="http://schemas.microsoft.com/office/powerpoint/2010/main" val="3284194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03-07-2019</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03-07-2019</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03-07-2019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03-07-2019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03-07-2019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03-07-2019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03-07-2019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03-07-2019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03-07-2019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03-07-2019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03-07-2019</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03-07-2019</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03-07-2019</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03-07-2019</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03-07-2019</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03-07-2019</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03-07-2019</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03-07-2019</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3303588" y="1816100"/>
            <a:ext cx="5265737" cy="26193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626408370"/>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03-07-2019</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03-07-2019</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19" r:id="rId8"/>
    <p:sldLayoutId id="2147483706" r:id="rId9"/>
    <p:sldLayoutId id="2147483708" r:id="rId10"/>
    <p:sldLayoutId id="2147483710" r:id="rId11"/>
    <p:sldLayoutId id="2147483711" r:id="rId12"/>
    <p:sldLayoutId id="2147483713" r:id="rId13"/>
    <p:sldLayoutId id="2147483712" r:id="rId14"/>
    <p:sldLayoutId id="2147483714" r:id="rId15"/>
    <p:sldLayoutId id="2147483715" r:id="rId16"/>
    <p:sldLayoutId id="2147483716" r:id="rId17"/>
    <p:sldLayoutId id="2147483717" r:id="rId18"/>
    <p:sldLayoutId id="2147483722" r:id="rId19"/>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30.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framework.it/" TargetMode="External"/><Relationship Id="rId2" Type="http://schemas.openxmlformats.org/officeDocument/2006/relationships/hyperlink" Target="http://testingalert.com/api/" TargetMode="External"/><Relationship Id="rId1" Type="http://schemas.openxmlformats.org/officeDocument/2006/relationships/slideLayout" Target="../slideLayouts/slideLayout8.xml"/><Relationship Id="rId4" Type="http://schemas.openxmlformats.org/officeDocument/2006/relationships/hyperlink" Target="http://testingalert.com/what-is-an-http-status-code-and-response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Python </a:t>
            </a:r>
          </a:p>
          <a:p>
            <a:pPr algn="l"/>
            <a:r>
              <a:rPr lang="en-IN" sz="4000" dirty="0">
                <a:latin typeface="Proxima Nova Light" panose="02000506030000020004" pitchFamily="2" charset="77"/>
              </a:rPr>
              <a:t>Program</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03-07-2019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Thank You!</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03-07-2019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10</a:t>
            </a:fld>
            <a:endParaRPr lang="en-IN" dirty="0"/>
          </a:p>
        </p:txBody>
      </p:sp>
    </p:spTree>
    <p:extLst>
      <p:ext uri="{BB962C8B-B14F-4D97-AF65-F5344CB8AC3E}">
        <p14:creationId xmlns:p14="http://schemas.microsoft.com/office/powerpoint/2010/main" val="188552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03-07-2019</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733779" y="1063036"/>
            <a:ext cx="3000962" cy="113829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800"/>
              <a:buFont typeface="Arial"/>
              <a:buNone/>
            </a:pPr>
            <a:r>
              <a:rPr lang="en-IN" sz="1800" b="1" i="0" u="none" strike="noStrike" cap="none" dirty="0">
                <a:solidFill>
                  <a:srgbClr val="FFFFFF"/>
                </a:solidFill>
                <a:latin typeface="Proxima Nova"/>
                <a:ea typeface="Proxima Nova"/>
                <a:cs typeface="Proxima Nova"/>
                <a:sym typeface="Proxima Nova"/>
              </a:rPr>
              <a:t>Course :</a:t>
            </a:r>
            <a:r>
              <a:rPr lang="en-IN" sz="1800" b="0" i="0" u="none" strike="noStrike" cap="none" dirty="0">
                <a:solidFill>
                  <a:schemeClr val="lt1"/>
                </a:solidFill>
                <a:latin typeface="Proxima Nova"/>
                <a:ea typeface="Proxima Nova"/>
                <a:cs typeface="Proxima Nova"/>
                <a:sym typeface="Proxima Nova"/>
              </a:rPr>
              <a:t> Python Program</a:t>
            </a:r>
            <a:endParaRPr dirty="0"/>
          </a:p>
          <a:p>
            <a:pPr lvl="0"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Lecture </a:t>
            </a:r>
            <a:r>
              <a:rPr lang="en-IN" sz="1800" b="1" dirty="0">
                <a:solidFill>
                  <a:srgbClr val="FFFFFF"/>
                </a:solidFill>
                <a:latin typeface="Proxima Nova"/>
                <a:ea typeface="Proxima Nova"/>
                <a:cs typeface="Proxima Nova"/>
                <a:sym typeface="Proxima Nova"/>
              </a:rPr>
              <a:t>On</a:t>
            </a:r>
            <a:r>
              <a:rPr lang="en-IN" sz="1800" b="1" i="0" u="none" strike="noStrike" cap="none" dirty="0">
                <a:solidFill>
                  <a:srgbClr val="FFFFFF"/>
                </a:solidFill>
                <a:latin typeface="Proxima Nova"/>
                <a:ea typeface="Proxima Nova"/>
                <a:cs typeface="Proxima Nova"/>
                <a:sym typeface="Proxima Nova"/>
              </a:rPr>
              <a:t> </a:t>
            </a:r>
            <a:r>
              <a:rPr lang="en-IN" sz="1800" b="1" i="0" u="none" strike="noStrike" cap="none">
                <a:solidFill>
                  <a:srgbClr val="FFFFFF"/>
                </a:solidFill>
                <a:latin typeface="Proxima Nova"/>
                <a:ea typeface="Proxima Nova"/>
                <a:cs typeface="Proxima Nova"/>
                <a:sym typeface="Proxima Nova"/>
              </a:rPr>
              <a:t>:</a:t>
            </a:r>
            <a:r>
              <a:rPr lang="en-IN" sz="1800" b="0" i="0" u="none" strike="noStrike" cap="none">
                <a:solidFill>
                  <a:srgbClr val="FFFFFF"/>
                </a:solidFill>
                <a:latin typeface="Proxima Nova"/>
                <a:ea typeface="Proxima Nova"/>
                <a:cs typeface="Proxima Nova"/>
                <a:sym typeface="Proxima Nova"/>
              </a:rPr>
              <a:t> </a:t>
            </a:r>
            <a:r>
              <a:rPr lang="en-IN">
                <a:solidFill>
                  <a:srgbClr val="FFFFFF"/>
                </a:solidFill>
                <a:latin typeface="Proxima Nova"/>
                <a:ea typeface="Proxima Nova"/>
                <a:cs typeface="Proxima Nova"/>
                <a:sym typeface="Proxima Nova"/>
              </a:rPr>
              <a:t>API</a:t>
            </a:r>
            <a:endParaRPr dirty="0"/>
          </a:p>
          <a:p>
            <a:pPr marL="0" marR="0" lvl="0" indent="0" algn="ctr" rtl="0">
              <a:lnSpc>
                <a:spcPct val="90000"/>
              </a:lnSpc>
              <a:spcBef>
                <a:spcPts val="1000"/>
              </a:spcBef>
              <a:spcAft>
                <a:spcPts val="0"/>
              </a:spcAft>
              <a:buClr>
                <a:srgbClr val="000000"/>
              </a:buClr>
              <a:buSzPts val="1800"/>
              <a:buFont typeface="Arial"/>
              <a:buNone/>
            </a:pPr>
            <a:r>
              <a:rPr lang="en-IN" sz="1800" b="1" i="0" u="none" strike="noStrike" cap="none" dirty="0">
                <a:solidFill>
                  <a:srgbClr val="FFFFFF"/>
                </a:solidFill>
                <a:latin typeface="Proxima Nova"/>
                <a:ea typeface="Proxima Nova"/>
                <a:cs typeface="Proxima Nova"/>
                <a:sym typeface="Proxima Nova"/>
              </a:rPr>
              <a:t>Instructor :</a:t>
            </a:r>
            <a:r>
              <a:rPr lang="en-IN" sz="1800" b="0" i="0" u="none" strike="noStrike" cap="none" dirty="0">
                <a:solidFill>
                  <a:schemeClr val="lt1"/>
                </a:solidFill>
                <a:latin typeface="Proxima Nova"/>
                <a:ea typeface="Proxima Nova"/>
                <a:cs typeface="Proxima Nova"/>
                <a:sym typeface="Proxima Nova"/>
              </a:rPr>
              <a:t> </a:t>
            </a:r>
            <a:r>
              <a:rPr lang="en-IN" dirty="0">
                <a:solidFill>
                  <a:schemeClr val="lt1"/>
                </a:solidFill>
                <a:latin typeface="Proxima Nova"/>
                <a:ea typeface="Proxima Nova"/>
                <a:cs typeface="Proxima Nova"/>
                <a:sym typeface="Proxima Nova"/>
              </a:rPr>
              <a:t>Rahul Kumar</a:t>
            </a:r>
            <a:endParaRPr sz="18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04-07-2019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x-none" sz="2800" dirty="0">
                <a:solidFill>
                  <a:schemeClr val="bg1"/>
                </a:solidFill>
              </a:rPr>
              <a:t>Today’s Agenda</a:t>
            </a:r>
            <a:endParaRPr lang="en-US" sz="2800" dirty="0">
              <a:solidFill>
                <a:schemeClr val="bg1"/>
              </a:solidFill>
            </a:endParaRPr>
          </a:p>
        </p:txBody>
      </p:sp>
      <p:sp>
        <p:nvSpPr>
          <p:cNvPr id="2" name="Footer Placeholder 1"/>
          <p:cNvSpPr>
            <a:spLocks noGrp="1"/>
          </p:cNvSpPr>
          <p:nvPr>
            <p:ph type="ftr" sz="quarter" idx="11"/>
          </p:nvPr>
        </p:nvSpPr>
        <p:spPr/>
        <p:txBody>
          <a:bodyPr/>
          <a:lstStyle/>
          <a:p>
            <a:r>
              <a:rPr lang="en-IN" dirty="0"/>
              <a:t>Python Program</a:t>
            </a:r>
          </a:p>
        </p:txBody>
      </p:sp>
      <p:sp>
        <p:nvSpPr>
          <p:cNvPr id="4" name="Rectangle 3"/>
          <p:cNvSpPr/>
          <p:nvPr/>
        </p:nvSpPr>
        <p:spPr>
          <a:xfrm>
            <a:off x="742950" y="1705496"/>
            <a:ext cx="4977366" cy="1200329"/>
          </a:xfrm>
          <a:prstGeom prst="rect">
            <a:avLst/>
          </a:prstGeom>
        </p:spPr>
        <p:txBody>
          <a:bodyPr wrap="square">
            <a:spAutoFit/>
          </a:bodyPr>
          <a:lstStyle/>
          <a:p>
            <a:r>
              <a:rPr lang="en-US" dirty="0"/>
              <a:t>1.) What is an API? </a:t>
            </a:r>
          </a:p>
          <a:p>
            <a:r>
              <a:rPr lang="en-US" dirty="0"/>
              <a:t>2.) REST vs SOAP API </a:t>
            </a:r>
          </a:p>
          <a:p>
            <a:r>
              <a:rPr lang="en-US" dirty="0"/>
              <a:t>3.) Endpoints of and API </a:t>
            </a:r>
          </a:p>
          <a:p>
            <a:r>
              <a:rPr lang="en-US" dirty="0"/>
              <a:t>4.) Using Weather API to fetch data </a:t>
            </a:r>
            <a:endParaRPr lang="en-US" dirty="0">
              <a:solidFill>
                <a:schemeClr val="bg1"/>
              </a:solidFill>
            </a:endParaRPr>
          </a:p>
        </p:txBody>
      </p:sp>
    </p:spTree>
    <p:extLst>
      <p:ext uri="{BB962C8B-B14F-4D97-AF65-F5344CB8AC3E}">
        <p14:creationId xmlns:p14="http://schemas.microsoft.com/office/powerpoint/2010/main" val="3841580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1722257" y="4768056"/>
            <a:ext cx="2057400" cy="273844"/>
          </a:xfrm>
          <a:prstGeom prst="rect">
            <a:avLst/>
          </a:prstGeom>
        </p:spPr>
        <p:txBody>
          <a:bodyPr/>
          <a:lstStyle/>
          <a:p>
            <a:fld id="{E1074919-AC28-3C4F-8039-27D3D8CCFE52}" type="datetime1">
              <a:rPr lang="en-IN" sz="900" smtClean="0">
                <a:solidFill>
                  <a:srgbClr val="FF0000"/>
                </a:solidFill>
                <a:latin typeface="Proxima Nova Rg" pitchFamily="50" charset="0"/>
              </a:rPr>
              <a:t>03-07-2019</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67263"/>
            <a:ext cx="2057400" cy="274637"/>
          </a:xfrm>
          <a:prstGeom prst="rect">
            <a:avLst/>
          </a:prstGeom>
        </p:spPr>
        <p:txBody>
          <a:bodyPr/>
          <a:lstStyle/>
          <a:p>
            <a:pPr algn="r"/>
            <a:fld id="{273EEA2F-D825-49D3-9C25-497F06EFD3F7}" type="slidenum">
              <a:rPr lang="en-IN" sz="900" smtClean="0">
                <a:solidFill>
                  <a:srgbClr val="FF0000"/>
                </a:solidFill>
                <a:latin typeface="Proxima Nova Rg" pitchFamily="50" charset="0"/>
              </a:rPr>
              <a:pPr algn="r"/>
              <a:t>4</a:t>
            </a:fld>
            <a:endParaRPr lang="en-IN" sz="900"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385994" y="126216"/>
            <a:ext cx="4292794" cy="403035"/>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dirty="0">
                <a:latin typeface="Proxima Nova Light" panose="02000506030000020004" pitchFamily="2" charset="77"/>
              </a:rPr>
              <a:t>API</a:t>
            </a:r>
          </a:p>
        </p:txBody>
      </p:sp>
      <p:sp>
        <p:nvSpPr>
          <p:cNvPr id="10" name="Rectangle 9">
            <a:extLst>
              <a:ext uri="{FF2B5EF4-FFF2-40B4-BE49-F238E27FC236}">
                <a16:creationId xmlns:a16="http://schemas.microsoft.com/office/drawing/2014/main" id="{F50CFB28-585A-BD45-82A8-860055929B07}"/>
              </a:ext>
            </a:extLst>
          </p:cNvPr>
          <p:cNvSpPr/>
          <p:nvPr/>
        </p:nvSpPr>
        <p:spPr>
          <a:xfrm>
            <a:off x="0" y="634701"/>
            <a:ext cx="9144000" cy="346934"/>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5DFAFF5C-7FC8-4109-B8D4-C404924A67AE}"/>
              </a:ext>
            </a:extLst>
          </p:cNvPr>
          <p:cNvSpPr txBox="1">
            <a:spLocks/>
          </p:cNvSpPr>
          <p:nvPr/>
        </p:nvSpPr>
        <p:spPr>
          <a:xfrm>
            <a:off x="1470076" y="2519230"/>
            <a:ext cx="5348143" cy="2269052"/>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b="0" kern="1200">
                <a:solidFill>
                  <a:schemeClr val="tx1"/>
                </a:solidFill>
                <a:latin typeface="Proxima Nova Rg" panose="02000506030000020004"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00000"/>
              </a:lnSpc>
              <a:spcBef>
                <a:spcPts val="600"/>
              </a:spcBef>
              <a:spcAft>
                <a:spcPts val="600"/>
              </a:spcAft>
            </a:pPr>
            <a:endParaRPr lang="en-IN" sz="1400" dirty="0">
              <a:latin typeface="Proxima Nova Light" panose="02000506030000020004" pitchFamily="2" charset="77"/>
            </a:endParaRPr>
          </a:p>
          <a:p>
            <a:pPr marL="285750" indent="-285750" algn="l">
              <a:lnSpc>
                <a:spcPct val="100000"/>
              </a:lnSpc>
              <a:spcBef>
                <a:spcPts val="600"/>
              </a:spcBef>
              <a:spcAft>
                <a:spcPts val="600"/>
              </a:spcAft>
              <a:buFont typeface="Arial" charset="0"/>
              <a:buChar char="•"/>
            </a:pPr>
            <a:endParaRPr lang="en-IN" sz="1400" dirty="0">
              <a:latin typeface="Proxima Nova Light" panose="02000506030000020004" pitchFamily="2" charset="77"/>
            </a:endParaRPr>
          </a:p>
        </p:txBody>
      </p:sp>
      <p:sp>
        <p:nvSpPr>
          <p:cNvPr id="4" name="Rectangle 3"/>
          <p:cNvSpPr/>
          <p:nvPr/>
        </p:nvSpPr>
        <p:spPr>
          <a:xfrm>
            <a:off x="318977" y="981635"/>
            <a:ext cx="8825023" cy="923330"/>
          </a:xfrm>
          <a:prstGeom prst="rect">
            <a:avLst/>
          </a:prstGeom>
        </p:spPr>
        <p:txBody>
          <a:bodyPr wrap="square">
            <a:spAutoFit/>
          </a:bodyPr>
          <a:lstStyle/>
          <a:p>
            <a:r>
              <a:rPr lang="en-US" i="1" dirty="0"/>
              <a:t>“In computer programming, an application programming interface (API) is a set of subroutine definitions, protocols, and tools for building application software. In general terms, it is a set of clearly defined methods of communication between various software components”.</a:t>
            </a:r>
            <a:endParaRPr lang="en-US" dirty="0"/>
          </a:p>
        </p:txBody>
      </p:sp>
    </p:spTree>
    <p:extLst>
      <p:ext uri="{BB962C8B-B14F-4D97-AF65-F5344CB8AC3E}">
        <p14:creationId xmlns:p14="http://schemas.microsoft.com/office/powerpoint/2010/main" val="2939314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1722257" y="4768056"/>
            <a:ext cx="2057400" cy="273844"/>
          </a:xfrm>
          <a:prstGeom prst="rect">
            <a:avLst/>
          </a:prstGeom>
        </p:spPr>
        <p:txBody>
          <a:bodyPr/>
          <a:lstStyle/>
          <a:p>
            <a:fld id="{E1074919-AC28-3C4F-8039-27D3D8CCFE52}" type="datetime1">
              <a:rPr lang="en-IN" sz="900" smtClean="0">
                <a:solidFill>
                  <a:srgbClr val="FF0000"/>
                </a:solidFill>
                <a:latin typeface="Proxima Nova Rg" pitchFamily="50" charset="0"/>
              </a:rPr>
              <a:t>03-07-2019</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67263"/>
            <a:ext cx="2057400" cy="274637"/>
          </a:xfrm>
          <a:prstGeom prst="rect">
            <a:avLst/>
          </a:prstGeom>
        </p:spPr>
        <p:txBody>
          <a:bodyPr/>
          <a:lstStyle/>
          <a:p>
            <a:pPr algn="r"/>
            <a:fld id="{273EEA2F-D825-49D3-9C25-497F06EFD3F7}" type="slidenum">
              <a:rPr lang="en-IN" sz="900" smtClean="0">
                <a:solidFill>
                  <a:srgbClr val="FF0000"/>
                </a:solidFill>
                <a:latin typeface="Proxima Nova Rg" pitchFamily="50" charset="0"/>
              </a:rPr>
              <a:pPr algn="r"/>
              <a:t>5</a:t>
            </a:fld>
            <a:endParaRPr lang="en-IN" sz="900"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385994" y="126216"/>
            <a:ext cx="4292794" cy="403035"/>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dirty="0">
                <a:latin typeface="Proxima Nova Light" panose="02000506030000020004" pitchFamily="2" charset="77"/>
              </a:rPr>
              <a:t>REST &amp; SOAP</a:t>
            </a:r>
          </a:p>
        </p:txBody>
      </p:sp>
      <p:sp>
        <p:nvSpPr>
          <p:cNvPr id="10" name="Rectangle 9">
            <a:extLst>
              <a:ext uri="{FF2B5EF4-FFF2-40B4-BE49-F238E27FC236}">
                <a16:creationId xmlns:a16="http://schemas.microsoft.com/office/drawing/2014/main" id="{F50CFB28-585A-BD45-82A8-860055929B07}"/>
              </a:ext>
            </a:extLst>
          </p:cNvPr>
          <p:cNvSpPr/>
          <p:nvPr/>
        </p:nvSpPr>
        <p:spPr>
          <a:xfrm>
            <a:off x="0" y="634701"/>
            <a:ext cx="9144000" cy="346934"/>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5DFAFF5C-7FC8-4109-B8D4-C404924A67AE}"/>
              </a:ext>
            </a:extLst>
          </p:cNvPr>
          <p:cNvSpPr txBox="1">
            <a:spLocks/>
          </p:cNvSpPr>
          <p:nvPr/>
        </p:nvSpPr>
        <p:spPr>
          <a:xfrm>
            <a:off x="1470076" y="2519230"/>
            <a:ext cx="5348143" cy="2269052"/>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b="0" kern="1200">
                <a:solidFill>
                  <a:schemeClr val="tx1"/>
                </a:solidFill>
                <a:latin typeface="Proxima Nova Rg" panose="02000506030000020004"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00000"/>
              </a:lnSpc>
              <a:spcBef>
                <a:spcPts val="600"/>
              </a:spcBef>
              <a:spcAft>
                <a:spcPts val="600"/>
              </a:spcAft>
            </a:pPr>
            <a:endParaRPr lang="en-IN" sz="1400" dirty="0">
              <a:latin typeface="Proxima Nova Light" panose="02000506030000020004" pitchFamily="2" charset="77"/>
            </a:endParaRPr>
          </a:p>
          <a:p>
            <a:pPr marL="285750" indent="-285750" algn="l">
              <a:lnSpc>
                <a:spcPct val="100000"/>
              </a:lnSpc>
              <a:spcBef>
                <a:spcPts val="600"/>
              </a:spcBef>
              <a:spcAft>
                <a:spcPts val="600"/>
              </a:spcAft>
              <a:buFont typeface="Arial" charset="0"/>
              <a:buChar char="•"/>
            </a:pPr>
            <a:endParaRPr lang="en-IN" sz="1400" dirty="0">
              <a:latin typeface="Proxima Nova Light" panose="02000506030000020004" pitchFamily="2" charset="77"/>
            </a:endParaRPr>
          </a:p>
        </p:txBody>
      </p:sp>
      <p:sp>
        <p:nvSpPr>
          <p:cNvPr id="4" name="Rectangle 3"/>
          <p:cNvSpPr/>
          <p:nvPr/>
        </p:nvSpPr>
        <p:spPr>
          <a:xfrm>
            <a:off x="159488" y="1011361"/>
            <a:ext cx="8825023" cy="2862322"/>
          </a:xfrm>
          <a:prstGeom prst="rect">
            <a:avLst/>
          </a:prstGeom>
        </p:spPr>
        <p:txBody>
          <a:bodyPr wrap="square">
            <a:spAutoFit/>
          </a:bodyPr>
          <a:lstStyle/>
          <a:p>
            <a:r>
              <a:rPr lang="en-US" dirty="0">
                <a:hlinkClick r:id="rId2"/>
              </a:rPr>
              <a:t>REST </a:t>
            </a:r>
            <a:r>
              <a:rPr lang="en-US" dirty="0"/>
              <a:t>: REST(</a:t>
            </a:r>
            <a:r>
              <a:rPr lang="en-IN" u="sng" dirty="0"/>
              <a:t>Representational state transfer</a:t>
            </a:r>
            <a:r>
              <a:rPr lang="en-US" dirty="0"/>
              <a:t>) is an architectural style, unlike SOAP which is a standardized protocol. REST makes use of existing and widely adopted technologies, specifically HTTP, and does not create any new standards. REST is very data-driven, compared to SOAP, which is strongly function-driven.</a:t>
            </a:r>
          </a:p>
          <a:p>
            <a:endParaRPr lang="en-US" dirty="0"/>
          </a:p>
          <a:p>
            <a:r>
              <a:rPr lang="en-US" b="1" dirty="0"/>
              <a:t>SOAP</a:t>
            </a:r>
            <a:r>
              <a:rPr lang="en-US" dirty="0"/>
              <a:t> : SOAP(</a:t>
            </a:r>
            <a:r>
              <a:rPr lang="en-IN" dirty="0"/>
              <a:t> Simple Object Access Protocol</a:t>
            </a:r>
            <a:r>
              <a:rPr lang="en-US" dirty="0"/>
              <a:t>) relies heavily on XML, and together with schema, defines a very strongly typed messaging </a:t>
            </a:r>
            <a:r>
              <a:rPr lang="en-US" dirty="0">
                <a:hlinkClick r:id="rId3"/>
              </a:rPr>
              <a:t>framework.it</a:t>
            </a:r>
            <a:r>
              <a:rPr lang="en-US" dirty="0"/>
              <a:t> is a mature protocol with a complete spec and is designed to expose individual operations – or pieces of operations – as web services. One of the most important characteristics of SOAP is that it uses XML rather than </a:t>
            </a:r>
            <a:r>
              <a:rPr lang="en-US" dirty="0">
                <a:hlinkClick r:id="rId4"/>
              </a:rPr>
              <a:t>HTTP </a:t>
            </a:r>
            <a:r>
              <a:rPr lang="en-US" dirty="0"/>
              <a:t>to define the content of the message.</a:t>
            </a:r>
          </a:p>
        </p:txBody>
      </p:sp>
    </p:spTree>
    <p:extLst>
      <p:ext uri="{BB962C8B-B14F-4D97-AF65-F5344CB8AC3E}">
        <p14:creationId xmlns:p14="http://schemas.microsoft.com/office/powerpoint/2010/main" val="1150320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1722257" y="4768056"/>
            <a:ext cx="2057400" cy="273844"/>
          </a:xfrm>
          <a:prstGeom prst="rect">
            <a:avLst/>
          </a:prstGeom>
        </p:spPr>
        <p:txBody>
          <a:bodyPr/>
          <a:lstStyle/>
          <a:p>
            <a:fld id="{E1074919-AC28-3C4F-8039-27D3D8CCFE52}" type="datetime1">
              <a:rPr lang="en-IN" sz="900" smtClean="0">
                <a:solidFill>
                  <a:srgbClr val="FF0000"/>
                </a:solidFill>
                <a:latin typeface="Proxima Nova Rg" pitchFamily="50" charset="0"/>
              </a:rPr>
              <a:t>03-07-2019</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67263"/>
            <a:ext cx="2057400" cy="274637"/>
          </a:xfrm>
          <a:prstGeom prst="rect">
            <a:avLst/>
          </a:prstGeom>
        </p:spPr>
        <p:txBody>
          <a:bodyPr/>
          <a:lstStyle/>
          <a:p>
            <a:pPr algn="r"/>
            <a:fld id="{273EEA2F-D825-49D3-9C25-497F06EFD3F7}" type="slidenum">
              <a:rPr lang="en-IN" sz="900" smtClean="0">
                <a:solidFill>
                  <a:srgbClr val="FF0000"/>
                </a:solidFill>
                <a:latin typeface="Proxima Nova Rg" pitchFamily="50" charset="0"/>
              </a:rPr>
              <a:pPr algn="r"/>
              <a:t>6</a:t>
            </a:fld>
            <a:endParaRPr lang="en-IN" sz="900"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385994" y="126216"/>
            <a:ext cx="4292794" cy="403035"/>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dirty="0">
                <a:latin typeface="Proxima Nova Light" panose="02000506030000020004" pitchFamily="2" charset="77"/>
              </a:rPr>
              <a:t>REST &amp; SOAP</a:t>
            </a:r>
          </a:p>
        </p:txBody>
      </p:sp>
      <p:sp>
        <p:nvSpPr>
          <p:cNvPr id="10" name="Rectangle 9">
            <a:extLst>
              <a:ext uri="{FF2B5EF4-FFF2-40B4-BE49-F238E27FC236}">
                <a16:creationId xmlns:a16="http://schemas.microsoft.com/office/drawing/2014/main" id="{F50CFB28-585A-BD45-82A8-860055929B07}"/>
              </a:ext>
            </a:extLst>
          </p:cNvPr>
          <p:cNvSpPr/>
          <p:nvPr/>
        </p:nvSpPr>
        <p:spPr>
          <a:xfrm>
            <a:off x="0" y="634701"/>
            <a:ext cx="9144000" cy="346934"/>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5DFAFF5C-7FC8-4109-B8D4-C404924A67AE}"/>
              </a:ext>
            </a:extLst>
          </p:cNvPr>
          <p:cNvSpPr txBox="1">
            <a:spLocks/>
          </p:cNvSpPr>
          <p:nvPr/>
        </p:nvSpPr>
        <p:spPr>
          <a:xfrm>
            <a:off x="1470076" y="2519230"/>
            <a:ext cx="5348143" cy="2269052"/>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b="0" kern="1200">
                <a:solidFill>
                  <a:schemeClr val="tx1"/>
                </a:solidFill>
                <a:latin typeface="Proxima Nova Rg" panose="02000506030000020004"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00000"/>
              </a:lnSpc>
              <a:spcBef>
                <a:spcPts val="600"/>
              </a:spcBef>
              <a:spcAft>
                <a:spcPts val="600"/>
              </a:spcAft>
            </a:pPr>
            <a:endParaRPr lang="en-IN" sz="1400" dirty="0">
              <a:latin typeface="Proxima Nova Light" panose="02000506030000020004" pitchFamily="2" charset="77"/>
            </a:endParaRPr>
          </a:p>
          <a:p>
            <a:pPr marL="285750" indent="-285750" algn="l">
              <a:lnSpc>
                <a:spcPct val="100000"/>
              </a:lnSpc>
              <a:spcBef>
                <a:spcPts val="600"/>
              </a:spcBef>
              <a:spcAft>
                <a:spcPts val="600"/>
              </a:spcAft>
              <a:buFont typeface="Arial" charset="0"/>
              <a:buChar char="•"/>
            </a:pPr>
            <a:endParaRPr lang="en-IN" sz="1400" dirty="0">
              <a:latin typeface="Proxima Nova Light" panose="02000506030000020004" pitchFamily="2" charset="77"/>
            </a:endParaRPr>
          </a:p>
        </p:txBody>
      </p:sp>
      <p:pic>
        <p:nvPicPr>
          <p:cNvPr id="2" name="Picture 1">
            <a:extLst>
              <a:ext uri="{FF2B5EF4-FFF2-40B4-BE49-F238E27FC236}">
                <a16:creationId xmlns:a16="http://schemas.microsoft.com/office/drawing/2014/main" id="{94C690BA-09B3-48CC-B122-A329C89BBD3F}"/>
              </a:ext>
            </a:extLst>
          </p:cNvPr>
          <p:cNvPicPr>
            <a:picLocks noChangeAspect="1"/>
          </p:cNvPicPr>
          <p:nvPr/>
        </p:nvPicPr>
        <p:blipFill>
          <a:blip r:embed="rId2"/>
          <a:stretch>
            <a:fillRect/>
          </a:stretch>
        </p:blipFill>
        <p:spPr>
          <a:xfrm>
            <a:off x="385994" y="981635"/>
            <a:ext cx="8524090" cy="3600450"/>
          </a:xfrm>
          <a:prstGeom prst="rect">
            <a:avLst/>
          </a:prstGeom>
        </p:spPr>
      </p:pic>
    </p:spTree>
    <p:extLst>
      <p:ext uri="{BB962C8B-B14F-4D97-AF65-F5344CB8AC3E}">
        <p14:creationId xmlns:p14="http://schemas.microsoft.com/office/powerpoint/2010/main" val="180007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1722257" y="4768056"/>
            <a:ext cx="2057400" cy="273844"/>
          </a:xfrm>
          <a:prstGeom prst="rect">
            <a:avLst/>
          </a:prstGeom>
        </p:spPr>
        <p:txBody>
          <a:bodyPr/>
          <a:lstStyle/>
          <a:p>
            <a:fld id="{E1074919-AC28-3C4F-8039-27D3D8CCFE52}" type="datetime1">
              <a:rPr lang="en-IN" sz="900" smtClean="0">
                <a:solidFill>
                  <a:srgbClr val="FF0000"/>
                </a:solidFill>
                <a:latin typeface="Proxima Nova Rg" pitchFamily="50" charset="0"/>
              </a:rPr>
              <a:t>03-07-2019</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67263"/>
            <a:ext cx="2057400" cy="274637"/>
          </a:xfrm>
          <a:prstGeom prst="rect">
            <a:avLst/>
          </a:prstGeom>
        </p:spPr>
        <p:txBody>
          <a:bodyPr/>
          <a:lstStyle/>
          <a:p>
            <a:pPr algn="r"/>
            <a:fld id="{273EEA2F-D825-49D3-9C25-497F06EFD3F7}" type="slidenum">
              <a:rPr lang="en-IN" sz="900" smtClean="0">
                <a:solidFill>
                  <a:srgbClr val="FF0000"/>
                </a:solidFill>
                <a:latin typeface="Proxima Nova Rg" pitchFamily="50" charset="0"/>
              </a:rPr>
              <a:pPr algn="r"/>
              <a:t>7</a:t>
            </a:fld>
            <a:endParaRPr lang="en-IN" sz="900"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385994" y="126216"/>
            <a:ext cx="4292794" cy="403035"/>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dirty="0">
                <a:latin typeface="Proxima Nova Light" panose="02000506030000020004" pitchFamily="2" charset="77"/>
              </a:rPr>
              <a:t>REST &amp; SOAP</a:t>
            </a:r>
          </a:p>
        </p:txBody>
      </p:sp>
      <p:sp>
        <p:nvSpPr>
          <p:cNvPr id="10" name="Rectangle 9">
            <a:extLst>
              <a:ext uri="{FF2B5EF4-FFF2-40B4-BE49-F238E27FC236}">
                <a16:creationId xmlns:a16="http://schemas.microsoft.com/office/drawing/2014/main" id="{F50CFB28-585A-BD45-82A8-860055929B07}"/>
              </a:ext>
            </a:extLst>
          </p:cNvPr>
          <p:cNvSpPr/>
          <p:nvPr/>
        </p:nvSpPr>
        <p:spPr>
          <a:xfrm>
            <a:off x="0" y="634701"/>
            <a:ext cx="9144000" cy="346934"/>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5DFAFF5C-7FC8-4109-B8D4-C404924A67AE}"/>
              </a:ext>
            </a:extLst>
          </p:cNvPr>
          <p:cNvSpPr txBox="1">
            <a:spLocks/>
          </p:cNvSpPr>
          <p:nvPr/>
        </p:nvSpPr>
        <p:spPr>
          <a:xfrm>
            <a:off x="1470076" y="2519230"/>
            <a:ext cx="5348143" cy="2269052"/>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b="0" kern="1200">
                <a:solidFill>
                  <a:schemeClr val="tx1"/>
                </a:solidFill>
                <a:latin typeface="Proxima Nova Rg" panose="02000506030000020004"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00000"/>
              </a:lnSpc>
              <a:spcBef>
                <a:spcPts val="600"/>
              </a:spcBef>
              <a:spcAft>
                <a:spcPts val="600"/>
              </a:spcAft>
            </a:pPr>
            <a:endParaRPr lang="en-IN" sz="1400" dirty="0">
              <a:latin typeface="Proxima Nova Light" panose="02000506030000020004" pitchFamily="2" charset="77"/>
            </a:endParaRPr>
          </a:p>
          <a:p>
            <a:pPr marL="285750" indent="-285750" algn="l">
              <a:lnSpc>
                <a:spcPct val="100000"/>
              </a:lnSpc>
              <a:spcBef>
                <a:spcPts val="600"/>
              </a:spcBef>
              <a:spcAft>
                <a:spcPts val="600"/>
              </a:spcAft>
              <a:buFont typeface="Arial" charset="0"/>
              <a:buChar char="•"/>
            </a:pPr>
            <a:endParaRPr lang="en-IN" sz="1400" dirty="0">
              <a:latin typeface="Proxima Nova Light" panose="02000506030000020004" pitchFamily="2" charset="77"/>
            </a:endParaRPr>
          </a:p>
        </p:txBody>
      </p:sp>
      <p:sp>
        <p:nvSpPr>
          <p:cNvPr id="4" name="Rectangle 3"/>
          <p:cNvSpPr/>
          <p:nvPr/>
        </p:nvSpPr>
        <p:spPr>
          <a:xfrm>
            <a:off x="159488" y="1011361"/>
            <a:ext cx="8825023" cy="3693319"/>
          </a:xfrm>
          <a:prstGeom prst="rect">
            <a:avLst/>
          </a:prstGeom>
        </p:spPr>
        <p:txBody>
          <a:bodyPr wrap="square">
            <a:spAutoFit/>
          </a:bodyPr>
          <a:lstStyle/>
          <a:p>
            <a:pPr fontAlgn="base"/>
            <a:r>
              <a:rPr lang="en-US" b="1" dirty="0"/>
              <a:t>HTTP verbs:</a:t>
            </a:r>
            <a:r>
              <a:rPr lang="en-US" dirty="0"/>
              <a:t> Some of the common HTTP methods/verbs are described below:</a:t>
            </a:r>
          </a:p>
          <a:p>
            <a:pPr fontAlgn="base"/>
            <a:r>
              <a:rPr lang="en-US" b="1" dirty="0"/>
              <a:t>GET:</a:t>
            </a:r>
            <a:r>
              <a:rPr lang="en-US" dirty="0"/>
              <a:t> Retrieves one or more resources identified by the request URI and it can cache the information receive.</a:t>
            </a:r>
          </a:p>
          <a:p>
            <a:pPr fontAlgn="base"/>
            <a:r>
              <a:rPr lang="en-US" b="1" dirty="0"/>
              <a:t>POST:</a:t>
            </a:r>
            <a:r>
              <a:rPr lang="en-US" dirty="0"/>
              <a:t> Create a resource from the submission of a request and response is not cacheable in this case. This method is unsafe if no security is applied to the endpoint as it would allow anyone to create a random resource by submission.</a:t>
            </a:r>
          </a:p>
          <a:p>
            <a:pPr fontAlgn="base"/>
            <a:r>
              <a:rPr lang="en-US" b="1" dirty="0"/>
              <a:t>PUT:</a:t>
            </a:r>
            <a:r>
              <a:rPr lang="en-US" dirty="0"/>
              <a:t> Update an existing resource on the server specified by the request URI.</a:t>
            </a:r>
          </a:p>
          <a:p>
            <a:pPr fontAlgn="base"/>
            <a:r>
              <a:rPr lang="en-US" b="1" dirty="0"/>
              <a:t>DELETE:</a:t>
            </a:r>
            <a:r>
              <a:rPr lang="en-US" dirty="0"/>
              <a:t> Delete an existing resource on the server specified by the request URI. It always return an appropriate HTTP status for every request.</a:t>
            </a:r>
          </a:p>
          <a:p>
            <a:pPr fontAlgn="base"/>
            <a:r>
              <a:rPr lang="en-US" dirty="0"/>
              <a:t>GET, PUT, DELETE methods are also known as Idempotent methods. Applying an operation once or applying it multiple times has the same effect. Example: Delete any resource from the server and it succeeds with 200 OK and then try again to delete that resource than it will display an error message 410 GONE.</a:t>
            </a:r>
          </a:p>
        </p:txBody>
      </p:sp>
    </p:spTree>
    <p:extLst>
      <p:ext uri="{BB962C8B-B14F-4D97-AF65-F5344CB8AC3E}">
        <p14:creationId xmlns:p14="http://schemas.microsoft.com/office/powerpoint/2010/main" val="289203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1722257" y="4768056"/>
            <a:ext cx="2057400" cy="273844"/>
          </a:xfrm>
          <a:prstGeom prst="rect">
            <a:avLst/>
          </a:prstGeom>
        </p:spPr>
        <p:txBody>
          <a:bodyPr/>
          <a:lstStyle/>
          <a:p>
            <a:fld id="{E1074919-AC28-3C4F-8039-27D3D8CCFE52}" type="datetime1">
              <a:rPr lang="en-IN" sz="900" smtClean="0">
                <a:solidFill>
                  <a:srgbClr val="FF0000"/>
                </a:solidFill>
                <a:latin typeface="Proxima Nova Rg" pitchFamily="50" charset="0"/>
              </a:rPr>
              <a:t>03-07-2019</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67263"/>
            <a:ext cx="2057400" cy="274637"/>
          </a:xfrm>
          <a:prstGeom prst="rect">
            <a:avLst/>
          </a:prstGeom>
        </p:spPr>
        <p:txBody>
          <a:bodyPr/>
          <a:lstStyle/>
          <a:p>
            <a:pPr algn="r"/>
            <a:fld id="{273EEA2F-D825-49D3-9C25-497F06EFD3F7}" type="slidenum">
              <a:rPr lang="en-IN" sz="900" smtClean="0">
                <a:solidFill>
                  <a:srgbClr val="FF0000"/>
                </a:solidFill>
                <a:latin typeface="Proxima Nova Rg" pitchFamily="50" charset="0"/>
              </a:rPr>
              <a:pPr algn="r"/>
              <a:t>8</a:t>
            </a:fld>
            <a:endParaRPr lang="en-IN" sz="900"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385994" y="126216"/>
            <a:ext cx="4292794" cy="403035"/>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dirty="0">
                <a:latin typeface="Proxima Nova Light" panose="02000506030000020004" pitchFamily="2" charset="77"/>
              </a:rPr>
              <a:t>Conclusion</a:t>
            </a:r>
          </a:p>
        </p:txBody>
      </p:sp>
      <p:sp>
        <p:nvSpPr>
          <p:cNvPr id="10" name="Rectangle 9">
            <a:extLst>
              <a:ext uri="{FF2B5EF4-FFF2-40B4-BE49-F238E27FC236}">
                <a16:creationId xmlns:a16="http://schemas.microsoft.com/office/drawing/2014/main" id="{F50CFB28-585A-BD45-82A8-860055929B07}"/>
              </a:ext>
            </a:extLst>
          </p:cNvPr>
          <p:cNvSpPr/>
          <p:nvPr/>
        </p:nvSpPr>
        <p:spPr>
          <a:xfrm>
            <a:off x="0" y="634701"/>
            <a:ext cx="9144000" cy="346934"/>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5DFAFF5C-7FC8-4109-B8D4-C404924A67AE}"/>
              </a:ext>
            </a:extLst>
          </p:cNvPr>
          <p:cNvSpPr txBox="1">
            <a:spLocks/>
          </p:cNvSpPr>
          <p:nvPr/>
        </p:nvSpPr>
        <p:spPr>
          <a:xfrm>
            <a:off x="1470076" y="2519230"/>
            <a:ext cx="5348143" cy="2269052"/>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b="0" kern="1200">
                <a:solidFill>
                  <a:schemeClr val="tx1"/>
                </a:solidFill>
                <a:latin typeface="Proxima Nova Rg" panose="02000506030000020004"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00000"/>
              </a:lnSpc>
              <a:spcBef>
                <a:spcPts val="600"/>
              </a:spcBef>
              <a:spcAft>
                <a:spcPts val="600"/>
              </a:spcAft>
            </a:pPr>
            <a:endParaRPr lang="en-IN" sz="1400" dirty="0">
              <a:latin typeface="Proxima Nova Light" panose="02000506030000020004" pitchFamily="2" charset="77"/>
            </a:endParaRPr>
          </a:p>
          <a:p>
            <a:pPr marL="285750" indent="-285750" algn="l">
              <a:lnSpc>
                <a:spcPct val="100000"/>
              </a:lnSpc>
              <a:spcBef>
                <a:spcPts val="600"/>
              </a:spcBef>
              <a:spcAft>
                <a:spcPts val="600"/>
              </a:spcAft>
              <a:buFont typeface="Arial" charset="0"/>
              <a:buChar char="•"/>
            </a:pPr>
            <a:endParaRPr lang="en-IN" sz="1400" dirty="0">
              <a:latin typeface="Proxima Nova Light" panose="02000506030000020004" pitchFamily="2" charset="77"/>
            </a:endParaRPr>
          </a:p>
        </p:txBody>
      </p:sp>
      <p:sp>
        <p:nvSpPr>
          <p:cNvPr id="4" name="Rectangle 3"/>
          <p:cNvSpPr/>
          <p:nvPr/>
        </p:nvSpPr>
        <p:spPr>
          <a:xfrm>
            <a:off x="159488" y="1011361"/>
            <a:ext cx="8825023" cy="1200329"/>
          </a:xfrm>
          <a:prstGeom prst="rect">
            <a:avLst/>
          </a:prstGeom>
        </p:spPr>
        <p:txBody>
          <a:bodyPr wrap="square">
            <a:spAutoFit/>
          </a:bodyPr>
          <a:lstStyle/>
          <a:p>
            <a:r>
              <a:rPr lang="en-US" dirty="0"/>
              <a:t>The best way to choose in between REST and SOAP depends on their usage. HTTP standard makes REST a very attractive option for public APIs. Coupled together with JSON, which makes something like adding an optional parameter very simple, makes it very flexible and allows for frequent releases without any impacting .</a:t>
            </a:r>
          </a:p>
        </p:txBody>
      </p:sp>
    </p:spTree>
    <p:extLst>
      <p:ext uri="{BB962C8B-B14F-4D97-AF65-F5344CB8AC3E}">
        <p14:creationId xmlns:p14="http://schemas.microsoft.com/office/powerpoint/2010/main" val="1363855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1722257" y="4768056"/>
            <a:ext cx="2057400" cy="273844"/>
          </a:xfrm>
          <a:prstGeom prst="rect">
            <a:avLst/>
          </a:prstGeom>
        </p:spPr>
        <p:txBody>
          <a:bodyPr/>
          <a:lstStyle/>
          <a:p>
            <a:fld id="{E1074919-AC28-3C4F-8039-27D3D8CCFE52}" type="datetime1">
              <a:rPr lang="en-IN" sz="900" smtClean="0">
                <a:solidFill>
                  <a:srgbClr val="FF0000"/>
                </a:solidFill>
                <a:latin typeface="Proxima Nova Rg" pitchFamily="50" charset="0"/>
              </a:rPr>
              <a:t>03-07-2019</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67263"/>
            <a:ext cx="2057400" cy="274637"/>
          </a:xfrm>
          <a:prstGeom prst="rect">
            <a:avLst/>
          </a:prstGeom>
        </p:spPr>
        <p:txBody>
          <a:bodyPr/>
          <a:lstStyle/>
          <a:p>
            <a:pPr algn="r"/>
            <a:fld id="{273EEA2F-D825-49D3-9C25-497F06EFD3F7}" type="slidenum">
              <a:rPr lang="en-IN" sz="900" smtClean="0">
                <a:solidFill>
                  <a:srgbClr val="FF0000"/>
                </a:solidFill>
                <a:latin typeface="Proxima Nova Rg" pitchFamily="50" charset="0"/>
              </a:rPr>
              <a:pPr algn="r"/>
              <a:t>9</a:t>
            </a:fld>
            <a:endParaRPr lang="en-IN" sz="900"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385994" y="126216"/>
            <a:ext cx="4292794" cy="403035"/>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dirty="0">
                <a:latin typeface="Proxima Nova Light" panose="02000506030000020004" pitchFamily="2" charset="77"/>
              </a:rPr>
              <a:t>End Point of API</a:t>
            </a:r>
          </a:p>
        </p:txBody>
      </p:sp>
      <p:sp>
        <p:nvSpPr>
          <p:cNvPr id="10" name="Rectangle 9">
            <a:extLst>
              <a:ext uri="{FF2B5EF4-FFF2-40B4-BE49-F238E27FC236}">
                <a16:creationId xmlns:a16="http://schemas.microsoft.com/office/drawing/2014/main" id="{F50CFB28-585A-BD45-82A8-860055929B07}"/>
              </a:ext>
            </a:extLst>
          </p:cNvPr>
          <p:cNvSpPr/>
          <p:nvPr/>
        </p:nvSpPr>
        <p:spPr>
          <a:xfrm>
            <a:off x="0" y="634701"/>
            <a:ext cx="9144000" cy="346934"/>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5DFAFF5C-7FC8-4109-B8D4-C404924A67AE}"/>
              </a:ext>
            </a:extLst>
          </p:cNvPr>
          <p:cNvSpPr txBox="1">
            <a:spLocks/>
          </p:cNvSpPr>
          <p:nvPr/>
        </p:nvSpPr>
        <p:spPr>
          <a:xfrm>
            <a:off x="1470076" y="2519230"/>
            <a:ext cx="5348143" cy="2269052"/>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b="0" kern="1200">
                <a:solidFill>
                  <a:schemeClr val="tx1"/>
                </a:solidFill>
                <a:latin typeface="Proxima Nova Rg" panose="02000506030000020004"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00000"/>
              </a:lnSpc>
              <a:spcBef>
                <a:spcPts val="600"/>
              </a:spcBef>
              <a:spcAft>
                <a:spcPts val="600"/>
              </a:spcAft>
            </a:pPr>
            <a:endParaRPr lang="en-IN" sz="1400" dirty="0">
              <a:latin typeface="Proxima Nova Light" panose="02000506030000020004" pitchFamily="2" charset="77"/>
            </a:endParaRPr>
          </a:p>
          <a:p>
            <a:pPr marL="285750" indent="-285750" algn="l">
              <a:lnSpc>
                <a:spcPct val="100000"/>
              </a:lnSpc>
              <a:spcBef>
                <a:spcPts val="600"/>
              </a:spcBef>
              <a:spcAft>
                <a:spcPts val="600"/>
              </a:spcAft>
              <a:buFont typeface="Arial" charset="0"/>
              <a:buChar char="•"/>
            </a:pPr>
            <a:endParaRPr lang="en-IN" sz="1400" dirty="0">
              <a:latin typeface="Proxima Nova Light" panose="02000506030000020004" pitchFamily="2" charset="77"/>
            </a:endParaRPr>
          </a:p>
        </p:txBody>
      </p:sp>
      <p:sp>
        <p:nvSpPr>
          <p:cNvPr id="4" name="Rectangle 3"/>
          <p:cNvSpPr/>
          <p:nvPr/>
        </p:nvSpPr>
        <p:spPr>
          <a:xfrm>
            <a:off x="159488" y="1011361"/>
            <a:ext cx="8825023" cy="1477328"/>
          </a:xfrm>
          <a:prstGeom prst="rect">
            <a:avLst/>
          </a:prstGeom>
        </p:spPr>
        <p:txBody>
          <a:bodyPr wrap="square">
            <a:spAutoFit/>
          </a:bodyPr>
          <a:lstStyle/>
          <a:p>
            <a:r>
              <a:rPr lang="en-US" dirty="0"/>
              <a:t>An endpoint is one end of a communication channel. Very often it would be represented as the URL of a server or service.</a:t>
            </a:r>
          </a:p>
          <a:p>
            <a:r>
              <a:rPr lang="en-US" dirty="0"/>
              <a:t>In </a:t>
            </a:r>
            <a:r>
              <a:rPr lang="en-US" b="1" dirty="0"/>
              <a:t>REST APIs</a:t>
            </a:r>
            <a:r>
              <a:rPr lang="en-US" dirty="0"/>
              <a:t>, the resource typically refers to some object or set of objects that are exposed at an </a:t>
            </a:r>
            <a:r>
              <a:rPr lang="en-US" b="1" dirty="0"/>
              <a:t>API endpoint</a:t>
            </a:r>
            <a:r>
              <a:rPr lang="en-US" dirty="0"/>
              <a:t>. An </a:t>
            </a:r>
            <a:r>
              <a:rPr lang="en-US" b="1" dirty="0"/>
              <a:t>endpoint</a:t>
            </a:r>
            <a:r>
              <a:rPr lang="en-US" dirty="0"/>
              <a:t> by itself is just a reference to a URL that accepts web requests that may or may not be </a:t>
            </a:r>
            <a:r>
              <a:rPr lang="en-US" b="1" dirty="0"/>
              <a:t>RESTful</a:t>
            </a:r>
            <a:r>
              <a:rPr lang="en-US" dirty="0"/>
              <a:t>.</a:t>
            </a:r>
          </a:p>
        </p:txBody>
      </p:sp>
    </p:spTree>
    <p:extLst>
      <p:ext uri="{BB962C8B-B14F-4D97-AF65-F5344CB8AC3E}">
        <p14:creationId xmlns:p14="http://schemas.microsoft.com/office/powerpoint/2010/main" val="3905745126"/>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26739</TotalTime>
  <Words>223</Words>
  <Application>Microsoft Office PowerPoint</Application>
  <PresentationFormat>On-screen Show (16:9)</PresentationFormat>
  <Paragraphs>56</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Neue Plak</vt:lpstr>
      <vt:lpstr>Proxima Nova</vt:lpstr>
      <vt:lpstr>Proxima Nova Light</vt:lpstr>
      <vt:lpstr>Proxima Nova Rg</vt:lpstr>
      <vt:lpstr>Roboto Cn</vt:lpstr>
      <vt:lpstr>MASTER_UPGRAD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Rahul Kumar</cp:lastModifiedBy>
  <cp:revision>301</cp:revision>
  <dcterms:created xsi:type="dcterms:W3CDTF">2019-01-02T10:18:22Z</dcterms:created>
  <dcterms:modified xsi:type="dcterms:W3CDTF">2019-07-04T08:20:01Z</dcterms:modified>
</cp:coreProperties>
</file>