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9"/>
  </p:notesMasterIdLst>
  <p:handoutMasterIdLst>
    <p:handoutMasterId r:id="rId10"/>
  </p:handoutMasterIdLst>
  <p:sldIdLst>
    <p:sldId id="256" r:id="rId2"/>
    <p:sldId id="294" r:id="rId3"/>
    <p:sldId id="330" r:id="rId4"/>
    <p:sldId id="387" r:id="rId5"/>
    <p:sldId id="384" r:id="rId6"/>
    <p:sldId id="392" r:id="rId7"/>
    <p:sldId id="290"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8" autoAdjust="0"/>
    <p:restoredTop sz="96271"/>
  </p:normalViewPr>
  <p:slideViewPr>
    <p:cSldViewPr snapToGrid="0" showGuides="1">
      <p:cViewPr varScale="1">
        <p:scale>
          <a:sx n="90" d="100"/>
          <a:sy n="90" d="100"/>
        </p:scale>
        <p:origin x="612" y="6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02-07-2019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7/2/2019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791505C-62D6-AB42-AEF7-53FE9E8A8B2F}" type="slidenum">
              <a:rPr lang="en-US" smtClean="0"/>
              <a:t>3</a:t>
            </a:fld>
            <a:endParaRPr lang="en-US"/>
          </a:p>
        </p:txBody>
      </p:sp>
    </p:spTree>
    <p:extLst>
      <p:ext uri="{BB962C8B-B14F-4D97-AF65-F5344CB8AC3E}">
        <p14:creationId xmlns:p14="http://schemas.microsoft.com/office/powerpoint/2010/main" val="3284194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02-07-2019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02-07-2019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02-07-2019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02-07-2019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02-07-2019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02-07-2019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02-07-2019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02-07-2019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02-07-2019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02-07-2019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2 Line 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6D2E29-3933-614D-82C7-D215195ADAE0}" type="datetime1">
              <a:rPr lang="en-IN" smtClean="0"/>
              <a:t>02-07-2019</a:t>
            </a:fld>
            <a:endParaRPr lang="en-IN"/>
          </a:p>
        </p:txBody>
      </p:sp>
      <p:sp>
        <p:nvSpPr>
          <p:cNvPr id="6" name="Slide Number Placeholder 5"/>
          <p:cNvSpPr>
            <a:spLocks noGrp="1"/>
          </p:cNvSpPr>
          <p:nvPr>
            <p:ph type="sldNum" sz="quarter" idx="12"/>
          </p:nvPr>
        </p:nvSpPr>
        <p:spPr/>
        <p:txBody>
          <a:bodyPr/>
          <a:lstStyle/>
          <a:p>
            <a:fld id="{273EEA2F-D825-49D3-9C25-497F06EFD3F7}" type="slidenum">
              <a:rPr lang="en-IN" smtClean="0"/>
              <a:t>‹#›</a:t>
            </a:fld>
            <a:endParaRPr lang="en-IN"/>
          </a:p>
        </p:txBody>
      </p:sp>
      <p:sp>
        <p:nvSpPr>
          <p:cNvPr id="11" name="Text Placeholder 2">
            <a:extLst>
              <a:ext uri="{FF2B5EF4-FFF2-40B4-BE49-F238E27FC236}">
                <a16:creationId xmlns:a16="http://schemas.microsoft.com/office/drawing/2014/main" id="{57C4AE0F-0222-463A-BC9B-64E5CB81DFDB}"/>
              </a:ext>
            </a:extLst>
          </p:cNvPr>
          <p:cNvSpPr>
            <a:spLocks noGrp="1"/>
          </p:cNvSpPr>
          <p:nvPr>
            <p:ph idx="15" hasCustomPrompt="1"/>
          </p:nvPr>
        </p:nvSpPr>
        <p:spPr>
          <a:xfrm>
            <a:off x="3303588" y="1816100"/>
            <a:ext cx="5265737" cy="26193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12" name="Rectangle 11">
            <a:extLst>
              <a:ext uri="{FF2B5EF4-FFF2-40B4-BE49-F238E27FC236}">
                <a16:creationId xmlns:a16="http://schemas.microsoft.com/office/drawing/2014/main" id="{7BC9426B-1D3C-A648-8F96-E6F93EA9AE4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4" name="Title 11">
            <a:extLst>
              <a:ext uri="{FF2B5EF4-FFF2-40B4-BE49-F238E27FC236}">
                <a16:creationId xmlns:a16="http://schemas.microsoft.com/office/drawing/2014/main" id="{8BDD3B13-3839-F74C-B2C5-2A176DC3476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5" name="Picture 14">
            <a:extLst>
              <a:ext uri="{FF2B5EF4-FFF2-40B4-BE49-F238E27FC236}">
                <a16:creationId xmlns:a16="http://schemas.microsoft.com/office/drawing/2014/main" id="{BA52BC07-1C5A-2748-A833-73EA6AF24A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626408370"/>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02-07-2019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02-07-2019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19" r:id="rId8"/>
    <p:sldLayoutId id="2147483706" r:id="rId9"/>
    <p:sldLayoutId id="2147483708" r:id="rId10"/>
    <p:sldLayoutId id="2147483710" r:id="rId11"/>
    <p:sldLayoutId id="2147483711" r:id="rId12"/>
    <p:sldLayoutId id="2147483713" r:id="rId13"/>
    <p:sldLayoutId id="2147483712" r:id="rId14"/>
    <p:sldLayoutId id="2147483714" r:id="rId15"/>
    <p:sldLayoutId id="2147483715" r:id="rId16"/>
    <p:sldLayoutId id="2147483716" r:id="rId17"/>
    <p:sldLayoutId id="2147483717" r:id="rId18"/>
    <p:sldLayoutId id="2147483722" r:id="rId19"/>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30.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Python </a:t>
            </a:r>
          </a:p>
          <a:p>
            <a:pPr algn="l"/>
            <a:r>
              <a:rPr lang="en-IN" sz="4000" dirty="0">
                <a:latin typeface="Proxima Nova Light" panose="02000506030000020004" pitchFamily="2" charset="77"/>
              </a:rPr>
              <a:t>Program</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02-07-2019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02-07-2019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000962" cy="113829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Course :</a:t>
            </a:r>
            <a:r>
              <a:rPr lang="en-IN" sz="1800" b="0" i="0" u="none" strike="noStrike" cap="none" dirty="0">
                <a:solidFill>
                  <a:schemeClr val="lt1"/>
                </a:solidFill>
                <a:latin typeface="Proxima Nova"/>
                <a:ea typeface="Proxima Nova"/>
                <a:cs typeface="Proxima Nova"/>
                <a:sym typeface="Proxima Nova"/>
              </a:rPr>
              <a:t> Python Program</a:t>
            </a:r>
            <a:endParaRPr dirty="0"/>
          </a:p>
          <a:p>
            <a:pPr lvl="0"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sz="1800" b="0"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Database</a:t>
            </a:r>
            <a:endParaRPr dirty="0"/>
          </a:p>
          <a:p>
            <a:pPr marL="0" marR="0" lvl="0" indent="0" algn="ctr" rtl="0">
              <a:lnSpc>
                <a:spcPct val="90000"/>
              </a:lnSpc>
              <a:spcBef>
                <a:spcPts val="1000"/>
              </a:spcBef>
              <a:spcAft>
                <a:spcPts val="0"/>
              </a:spcAft>
              <a:buClr>
                <a:srgbClr val="000000"/>
              </a:buClr>
              <a:buSzPts val="1800"/>
              <a:buFont typeface="Arial"/>
              <a:buNone/>
            </a:pPr>
            <a:r>
              <a:rPr lang="en-IN" sz="1800" b="1" i="0" u="none" strike="noStrike" cap="none" dirty="0">
                <a:solidFill>
                  <a:srgbClr val="FFFFFF"/>
                </a:solidFill>
                <a:latin typeface="Proxima Nova"/>
                <a:ea typeface="Proxima Nova"/>
                <a:cs typeface="Proxima Nova"/>
                <a:sym typeface="Proxima Nova"/>
              </a:rPr>
              <a:t>Instructor :</a:t>
            </a:r>
            <a:r>
              <a:rPr lang="en-IN" sz="1800" b="0" i="0" u="none" strike="noStrike" cap="none" dirty="0">
                <a:solidFill>
                  <a:schemeClr val="lt1"/>
                </a:solidFill>
                <a:latin typeface="Proxima Nova"/>
                <a:ea typeface="Proxima Nova"/>
                <a:cs typeface="Proxima Nova"/>
                <a:sym typeface="Proxima Nova"/>
              </a:rPr>
              <a:t> </a:t>
            </a:r>
            <a:r>
              <a:rPr lang="en-IN" dirty="0">
                <a:solidFill>
                  <a:schemeClr val="lt1"/>
                </a:solidFill>
                <a:latin typeface="Proxima Nova"/>
                <a:ea typeface="Proxima Nova"/>
                <a:cs typeface="Proxima Nova"/>
                <a:sym typeface="Proxima Nova"/>
              </a:rPr>
              <a:t>Rahul Kumar</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02-07-2019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x-none" sz="2800" dirty="0">
                <a:solidFill>
                  <a:schemeClr val="bg1"/>
                </a:solidFill>
              </a:rPr>
              <a:t>Today’s Agenda</a:t>
            </a:r>
            <a:endParaRPr lang="en-US" sz="2800" dirty="0">
              <a:solidFill>
                <a:schemeClr val="bg1"/>
              </a:solidFill>
            </a:endParaRPr>
          </a:p>
        </p:txBody>
      </p:sp>
      <p:sp>
        <p:nvSpPr>
          <p:cNvPr id="2" name="Footer Placeholder 1"/>
          <p:cNvSpPr>
            <a:spLocks noGrp="1"/>
          </p:cNvSpPr>
          <p:nvPr>
            <p:ph type="ftr" sz="quarter" idx="11"/>
          </p:nvPr>
        </p:nvSpPr>
        <p:spPr/>
        <p:txBody>
          <a:bodyPr/>
          <a:lstStyle/>
          <a:p>
            <a:r>
              <a:rPr lang="en-IN" dirty="0"/>
              <a:t>Python Program</a:t>
            </a:r>
          </a:p>
        </p:txBody>
      </p:sp>
      <p:sp>
        <p:nvSpPr>
          <p:cNvPr id="4" name="Rectangle 3"/>
          <p:cNvSpPr/>
          <p:nvPr/>
        </p:nvSpPr>
        <p:spPr>
          <a:xfrm>
            <a:off x="742950" y="1705496"/>
            <a:ext cx="4977366" cy="1200329"/>
          </a:xfrm>
          <a:prstGeom prst="rect">
            <a:avLst/>
          </a:prstGeom>
        </p:spPr>
        <p:txBody>
          <a:bodyPr wrap="square">
            <a:spAutoFit/>
          </a:bodyPr>
          <a:lstStyle/>
          <a:p>
            <a:r>
              <a:rPr lang="en-US" dirty="0">
                <a:solidFill>
                  <a:schemeClr val="bg1"/>
                </a:solidFill>
              </a:rPr>
              <a:t>1.) MongoDB vs Sqlite3</a:t>
            </a:r>
          </a:p>
          <a:p>
            <a:r>
              <a:rPr lang="en-US" dirty="0">
                <a:solidFill>
                  <a:schemeClr val="bg1"/>
                </a:solidFill>
              </a:rPr>
              <a:t>2.) Sqlite3 Commands</a:t>
            </a:r>
          </a:p>
          <a:p>
            <a:r>
              <a:rPr lang="en-US" dirty="0">
                <a:solidFill>
                  <a:schemeClr val="bg1"/>
                </a:solidFill>
              </a:rPr>
              <a:t>3.) Sqlite3 Syntax</a:t>
            </a:r>
          </a:p>
          <a:p>
            <a:r>
              <a:rPr lang="en-US" dirty="0">
                <a:solidFill>
                  <a:schemeClr val="bg1"/>
                </a:solidFill>
              </a:rPr>
              <a:t>4.) CRUD using Sqlite3</a:t>
            </a:r>
          </a:p>
        </p:txBody>
      </p:sp>
    </p:spTree>
    <p:extLst>
      <p:ext uri="{BB962C8B-B14F-4D97-AF65-F5344CB8AC3E}">
        <p14:creationId xmlns:p14="http://schemas.microsoft.com/office/powerpoint/2010/main" val="3841580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02-07-2019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4</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Mongo DB vs SqLite3</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159488" y="1011361"/>
            <a:ext cx="8825023" cy="3693319"/>
          </a:xfrm>
          <a:prstGeom prst="rect">
            <a:avLst/>
          </a:prstGeom>
        </p:spPr>
        <p:txBody>
          <a:bodyPr wrap="square">
            <a:spAutoFit/>
          </a:bodyPr>
          <a:lstStyle/>
          <a:p>
            <a:r>
              <a:rPr lang="en-US" b="1" dirty="0"/>
              <a:t>MongoDB is non relational database </a:t>
            </a:r>
            <a:r>
              <a:rPr lang="en-US" dirty="0"/>
              <a:t>and widely used whenever </a:t>
            </a:r>
            <a:r>
              <a:rPr lang="en-US" b="1" dirty="0"/>
              <a:t>there is huge data </a:t>
            </a:r>
            <a:r>
              <a:rPr lang="en-US" dirty="0"/>
              <a:t>and </a:t>
            </a:r>
            <a:r>
              <a:rPr lang="en-US" b="1" dirty="0"/>
              <a:t>huge output is required from the data </a:t>
            </a:r>
            <a:r>
              <a:rPr lang="en-US" dirty="0"/>
              <a:t>. </a:t>
            </a:r>
          </a:p>
          <a:p>
            <a:r>
              <a:rPr lang="en-US" dirty="0"/>
              <a:t>Especially used in data collection and representation of census value, number of visitors visiting social media sites querying their information for different purpose etc., In all these requirements, there is no necessity about relationship and only we speak about data and their relevant output.</a:t>
            </a:r>
          </a:p>
          <a:p>
            <a:r>
              <a:rPr lang="en-US" dirty="0"/>
              <a:t>Without adding keys like primary, foreign key etc., retrieval is quite easier and hence MongoDB widely support for this purpose.</a:t>
            </a:r>
          </a:p>
          <a:p>
            <a:endParaRPr lang="en-US" dirty="0"/>
          </a:p>
          <a:p>
            <a:r>
              <a:rPr lang="en-US" dirty="0"/>
              <a:t>Whereas relational database like SQLite3 is widely used wherever security matters. By means of having primary keys, parent child relationship using Foreign keys, check constraint keys, unique keys etc., one can make data very secure and also consistent. But retrieval time to get data will be more as there are complexities using SQL joins, condition checks etc.,</a:t>
            </a:r>
          </a:p>
        </p:txBody>
      </p:sp>
    </p:spTree>
    <p:extLst>
      <p:ext uri="{BB962C8B-B14F-4D97-AF65-F5344CB8AC3E}">
        <p14:creationId xmlns:p14="http://schemas.microsoft.com/office/powerpoint/2010/main" val="115032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02-07-2019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5</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Sqlite3 Commands</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318977" y="981635"/>
            <a:ext cx="8825023" cy="3693319"/>
          </a:xfrm>
          <a:prstGeom prst="rect">
            <a:avLst/>
          </a:prstGeom>
        </p:spPr>
        <p:txBody>
          <a:bodyPr wrap="square">
            <a:spAutoFit/>
          </a:bodyPr>
          <a:lstStyle/>
          <a:p>
            <a:r>
              <a:rPr lang="en-US" dirty="0"/>
              <a:t>SQLite commands are similar to SQL commands. There are three types of SQLite commands:</a:t>
            </a:r>
          </a:p>
          <a:p>
            <a:r>
              <a:rPr lang="en-US" b="1" dirty="0"/>
              <a:t>DDL:</a:t>
            </a:r>
            <a:r>
              <a:rPr lang="en-US" dirty="0"/>
              <a:t> Data Definition Language</a:t>
            </a:r>
          </a:p>
          <a:p>
            <a:r>
              <a:rPr lang="en-US" b="1" dirty="0"/>
              <a:t>DML:</a:t>
            </a:r>
            <a:r>
              <a:rPr lang="en-US" dirty="0"/>
              <a:t> Data Manipulation Language</a:t>
            </a:r>
          </a:p>
          <a:p>
            <a:r>
              <a:rPr lang="en-US" b="1" dirty="0"/>
              <a:t>DQL:</a:t>
            </a:r>
            <a:r>
              <a:rPr lang="en-US" dirty="0"/>
              <a:t> Data Query Language</a:t>
            </a:r>
          </a:p>
          <a:p>
            <a:endParaRPr lang="en-US" dirty="0"/>
          </a:p>
          <a:p>
            <a:r>
              <a:rPr lang="en-US" b="1" u="sng" dirty="0"/>
              <a:t>Data Definition Language</a:t>
            </a:r>
          </a:p>
          <a:p>
            <a:r>
              <a:rPr lang="en-US" dirty="0"/>
              <a:t>There are three commands in this group:</a:t>
            </a:r>
          </a:p>
          <a:p>
            <a:r>
              <a:rPr lang="en-US" b="1" dirty="0"/>
              <a:t>CREATE:</a:t>
            </a:r>
            <a:r>
              <a:rPr lang="en-US" dirty="0"/>
              <a:t> This command is used to create a table, a view of a table or other object in the database.</a:t>
            </a:r>
          </a:p>
          <a:p>
            <a:r>
              <a:rPr lang="en-US" b="1" dirty="0"/>
              <a:t>ALTER:</a:t>
            </a:r>
            <a:r>
              <a:rPr lang="en-US" dirty="0"/>
              <a:t> It is used to modify an existing database object like a table.</a:t>
            </a:r>
          </a:p>
          <a:p>
            <a:r>
              <a:rPr lang="en-US" b="1" dirty="0"/>
              <a:t>DROP:</a:t>
            </a:r>
            <a:r>
              <a:rPr lang="en-US" dirty="0"/>
              <a:t> The DROP command is used to delete an entire table, a view of a table or other object in the database.</a:t>
            </a:r>
          </a:p>
          <a:p>
            <a:endParaRPr lang="en-US" dirty="0"/>
          </a:p>
        </p:txBody>
      </p:sp>
    </p:spTree>
    <p:extLst>
      <p:ext uri="{BB962C8B-B14F-4D97-AF65-F5344CB8AC3E}">
        <p14:creationId xmlns:p14="http://schemas.microsoft.com/office/powerpoint/2010/main" val="293931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1722257" y="4768056"/>
            <a:ext cx="2057400" cy="273844"/>
          </a:xfrm>
          <a:prstGeom prst="rect">
            <a:avLst/>
          </a:prstGeom>
        </p:spPr>
        <p:txBody>
          <a:bodyPr/>
          <a:lstStyle/>
          <a:p>
            <a:fld id="{E1074919-AC28-3C4F-8039-27D3D8CCFE52}" type="datetime1">
              <a:rPr lang="en-IN" sz="900" smtClean="0">
                <a:solidFill>
                  <a:srgbClr val="FF0000"/>
                </a:solidFill>
                <a:latin typeface="Proxima Nova Rg" pitchFamily="50" charset="0"/>
              </a:rPr>
              <a:t>02-07-2019</a:t>
            </a:fld>
            <a:endParaRPr lang="en-IN" sz="900" dirty="0">
              <a:solidFill>
                <a:srgbClr val="FF0000"/>
              </a:solidFill>
              <a:latin typeface="Proxima Nova Rg" pitchFamily="50" charset="0"/>
            </a:endParaRPr>
          </a:p>
        </p:txBody>
      </p:sp>
      <p:sp>
        <p:nvSpPr>
          <p:cNvPr id="6" name="Slide Number Placeholder 7">
            <a:extLst>
              <a:ext uri="{FF2B5EF4-FFF2-40B4-BE49-F238E27FC236}">
                <a16:creationId xmlns:a16="http://schemas.microsoft.com/office/drawing/2014/main" id="{64FD5022-C834-4670-BF94-5D8ED5DD90FA}"/>
              </a:ext>
            </a:extLst>
          </p:cNvPr>
          <p:cNvSpPr>
            <a:spLocks noGrp="1"/>
          </p:cNvSpPr>
          <p:nvPr>
            <p:ph type="sldNum" sz="quarter" idx="4294967295"/>
          </p:nvPr>
        </p:nvSpPr>
        <p:spPr>
          <a:xfrm>
            <a:off x="6511925" y="4767263"/>
            <a:ext cx="2057400" cy="274637"/>
          </a:xfrm>
          <a:prstGeom prst="rect">
            <a:avLst/>
          </a:prstGeom>
        </p:spPr>
        <p:txBody>
          <a:bodyPr/>
          <a:lstStyle/>
          <a:p>
            <a:pPr algn="r"/>
            <a:fld id="{273EEA2F-D825-49D3-9C25-497F06EFD3F7}" type="slidenum">
              <a:rPr lang="en-IN" sz="900" smtClean="0">
                <a:solidFill>
                  <a:srgbClr val="FF0000"/>
                </a:solidFill>
                <a:latin typeface="Proxima Nova Rg" pitchFamily="50" charset="0"/>
              </a:rPr>
              <a:pPr algn="r"/>
              <a:t>6</a:t>
            </a:fld>
            <a:endParaRPr lang="en-IN" sz="900" dirty="0">
              <a:solidFill>
                <a:srgbClr val="FF0000"/>
              </a:solidFill>
              <a:latin typeface="Proxima Nova Rg" pitchFamily="50" charset="0"/>
            </a:endParaRPr>
          </a:p>
        </p:txBody>
      </p:sp>
      <p:sp>
        <p:nvSpPr>
          <p:cNvPr id="9" name="Title 2">
            <a:extLst>
              <a:ext uri="{FF2B5EF4-FFF2-40B4-BE49-F238E27FC236}">
                <a16:creationId xmlns:a16="http://schemas.microsoft.com/office/drawing/2014/main" id="{AECC2962-F17F-BC44-B3A0-C23E833217E6}"/>
              </a:ext>
            </a:extLst>
          </p:cNvPr>
          <p:cNvSpPr txBox="1">
            <a:spLocks/>
          </p:cNvSpPr>
          <p:nvPr/>
        </p:nvSpPr>
        <p:spPr>
          <a:xfrm>
            <a:off x="385994" y="126216"/>
            <a:ext cx="4292794" cy="403035"/>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2400" b="0" i="0" kern="1200">
                <a:solidFill>
                  <a:schemeClr val="bg1"/>
                </a:solidFill>
                <a:latin typeface="Proxima Nova" panose="02000506030000020004" pitchFamily="2" charset="0"/>
                <a:ea typeface="+mj-ea"/>
                <a:cs typeface="+mj-cs"/>
              </a:defRPr>
            </a:lvl1pPr>
          </a:lstStyle>
          <a:p>
            <a:r>
              <a:rPr lang="en-IN" dirty="0">
                <a:latin typeface="Proxima Nova Light" panose="02000506030000020004" pitchFamily="2" charset="77"/>
              </a:rPr>
              <a:t>Sqlite3 Commands</a:t>
            </a:r>
          </a:p>
        </p:txBody>
      </p:sp>
      <p:sp>
        <p:nvSpPr>
          <p:cNvPr id="10" name="Rectangle 9">
            <a:extLst>
              <a:ext uri="{FF2B5EF4-FFF2-40B4-BE49-F238E27FC236}">
                <a16:creationId xmlns:a16="http://schemas.microsoft.com/office/drawing/2014/main" id="{F50CFB28-585A-BD45-82A8-860055929B07}"/>
              </a:ext>
            </a:extLst>
          </p:cNvPr>
          <p:cNvSpPr/>
          <p:nvPr/>
        </p:nvSpPr>
        <p:spPr>
          <a:xfrm>
            <a:off x="0" y="634701"/>
            <a:ext cx="9144000" cy="346934"/>
          </a:xfrm>
          <a:prstGeom prst="rect">
            <a:avLst/>
          </a:prstGeom>
          <a:solidFill>
            <a:srgbClr val="E72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DFAFF5C-7FC8-4109-B8D4-C404924A67AE}"/>
              </a:ext>
            </a:extLst>
          </p:cNvPr>
          <p:cNvSpPr txBox="1">
            <a:spLocks/>
          </p:cNvSpPr>
          <p:nvPr/>
        </p:nvSpPr>
        <p:spPr>
          <a:xfrm>
            <a:off x="1470076" y="2519230"/>
            <a:ext cx="5348143" cy="2269052"/>
          </a:xfrm>
          <a:prstGeom prst="rect">
            <a:avLst/>
          </a:prstGeom>
        </p:spPr>
        <p:txBody>
          <a:bodyPr vert="horz" lIns="91440" tIns="45720" rIns="91440" bIns="45720" rtlCol="0">
            <a:noAutofit/>
          </a:bodyPr>
          <a:lstStyle>
            <a:lvl1pPr marL="0" indent="0" algn="ctr" defTabSz="685800" rtl="0" eaLnBrk="1" latinLnBrk="0" hangingPunct="1">
              <a:lnSpc>
                <a:spcPct val="90000"/>
              </a:lnSpc>
              <a:spcBef>
                <a:spcPts val="750"/>
              </a:spcBef>
              <a:buFont typeface="Arial" panose="020B0604020202020204" pitchFamily="34" charset="0"/>
              <a:buNone/>
              <a:defRPr sz="1800" b="0" kern="1200">
                <a:solidFill>
                  <a:schemeClr val="tx1"/>
                </a:solidFill>
                <a:latin typeface="Proxima Nova Rg" panose="02000506030000020004"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600"/>
              </a:spcBef>
              <a:spcAft>
                <a:spcPts val="600"/>
              </a:spcAft>
            </a:pPr>
            <a:endParaRPr lang="en-IN" sz="1400" dirty="0">
              <a:latin typeface="Proxima Nova Light" panose="02000506030000020004" pitchFamily="2" charset="77"/>
            </a:endParaRPr>
          </a:p>
          <a:p>
            <a:pPr marL="285750" indent="-285750" algn="l">
              <a:lnSpc>
                <a:spcPct val="100000"/>
              </a:lnSpc>
              <a:spcBef>
                <a:spcPts val="600"/>
              </a:spcBef>
              <a:spcAft>
                <a:spcPts val="600"/>
              </a:spcAft>
              <a:buFont typeface="Arial" charset="0"/>
              <a:buChar char="•"/>
            </a:pPr>
            <a:endParaRPr lang="en-IN" sz="1400" dirty="0">
              <a:latin typeface="Proxima Nova Light" panose="02000506030000020004" pitchFamily="2" charset="77"/>
            </a:endParaRPr>
          </a:p>
        </p:txBody>
      </p:sp>
      <p:sp>
        <p:nvSpPr>
          <p:cNvPr id="4" name="Rectangle 3"/>
          <p:cNvSpPr/>
          <p:nvPr/>
        </p:nvSpPr>
        <p:spPr>
          <a:xfrm>
            <a:off x="318977" y="981635"/>
            <a:ext cx="8825023" cy="2585323"/>
          </a:xfrm>
          <a:prstGeom prst="rect">
            <a:avLst/>
          </a:prstGeom>
        </p:spPr>
        <p:txBody>
          <a:bodyPr wrap="square">
            <a:spAutoFit/>
          </a:bodyPr>
          <a:lstStyle/>
          <a:p>
            <a:r>
              <a:rPr lang="en-US" b="1" u="sng" dirty="0"/>
              <a:t>Data Manipulation language</a:t>
            </a:r>
          </a:p>
          <a:p>
            <a:r>
              <a:rPr lang="en-US" dirty="0"/>
              <a:t>There are three commands in data manipulation language group:</a:t>
            </a:r>
          </a:p>
          <a:p>
            <a:r>
              <a:rPr lang="en-US" b="1" dirty="0"/>
              <a:t>INSERT:</a:t>
            </a:r>
            <a:r>
              <a:rPr lang="en-US" dirty="0"/>
              <a:t> This command is used to create a record.</a:t>
            </a:r>
          </a:p>
          <a:p>
            <a:r>
              <a:rPr lang="en-US" b="1" dirty="0"/>
              <a:t>UPDATE:</a:t>
            </a:r>
            <a:r>
              <a:rPr lang="en-US" dirty="0"/>
              <a:t> It is used to modify the records.</a:t>
            </a:r>
          </a:p>
          <a:p>
            <a:r>
              <a:rPr lang="en-US" b="1" dirty="0"/>
              <a:t>DELETE:</a:t>
            </a:r>
            <a:r>
              <a:rPr lang="en-US" dirty="0"/>
              <a:t> It is used to delete records.</a:t>
            </a:r>
          </a:p>
          <a:p>
            <a:endParaRPr lang="en-US" dirty="0"/>
          </a:p>
          <a:p>
            <a:r>
              <a:rPr lang="en-US" b="1" u="sng" dirty="0"/>
              <a:t>Data Query Language</a:t>
            </a:r>
          </a:p>
          <a:p>
            <a:r>
              <a:rPr lang="en-US" b="1" dirty="0"/>
              <a:t>SELECT:</a:t>
            </a:r>
            <a:r>
              <a:rPr lang="en-US" dirty="0"/>
              <a:t> This command is used to retrieve certain records from one or more table.</a:t>
            </a:r>
          </a:p>
          <a:p>
            <a:endParaRPr lang="en-US" dirty="0"/>
          </a:p>
        </p:txBody>
      </p:sp>
    </p:spTree>
    <p:extLst>
      <p:ext uri="{BB962C8B-B14F-4D97-AF65-F5344CB8AC3E}">
        <p14:creationId xmlns:p14="http://schemas.microsoft.com/office/powerpoint/2010/main" val="229332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02-07-2019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7</a:t>
            </a:fld>
            <a:endParaRPr lang="en-IN" dirty="0"/>
          </a:p>
        </p:txBody>
      </p:sp>
    </p:spTree>
    <p:extLst>
      <p:ext uri="{BB962C8B-B14F-4D97-AF65-F5344CB8AC3E}">
        <p14:creationId xmlns:p14="http://schemas.microsoft.com/office/powerpoint/2010/main" val="1885528281"/>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25779</TotalTime>
  <Words>259</Words>
  <Application>Microsoft Office PowerPoint</Application>
  <PresentationFormat>On-screen Show (16:9)</PresentationFormat>
  <Paragraphs>57</Paragraphs>
  <Slides>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Rahul Kumar</cp:lastModifiedBy>
  <cp:revision>302</cp:revision>
  <dcterms:created xsi:type="dcterms:W3CDTF">2019-01-02T10:18:22Z</dcterms:created>
  <dcterms:modified xsi:type="dcterms:W3CDTF">2019-07-02T05:51:29Z</dcterms:modified>
</cp:coreProperties>
</file>