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3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DEF19-0EB2-4277-A7E0-52A0235F914E}" v="1" dt="2023-11-22T06:46:02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NU, Rahul (Cognizant)" userId="ff4c6976-d552-4ee7-b3df-06c1174160b0" providerId="ADAL" clId="{FB3DEF19-0EB2-4277-A7E0-52A0235F914E}"/>
    <pc:docChg chg="modSld">
      <pc:chgData name="LNU, Rahul (Cognizant)" userId="ff4c6976-d552-4ee7-b3df-06c1174160b0" providerId="ADAL" clId="{FB3DEF19-0EB2-4277-A7E0-52A0235F914E}" dt="2023-11-22T06:46:02.407" v="1"/>
      <pc:docMkLst>
        <pc:docMk/>
      </pc:docMkLst>
      <pc:sldChg chg="modSp mod">
        <pc:chgData name="LNU, Rahul (Cognizant)" userId="ff4c6976-d552-4ee7-b3df-06c1174160b0" providerId="ADAL" clId="{FB3DEF19-0EB2-4277-A7E0-52A0235F914E}" dt="2023-11-22T06:46:02.407" v="1"/>
        <pc:sldMkLst>
          <pc:docMk/>
          <pc:sldMk cId="1807161613" sldId="257"/>
        </pc:sldMkLst>
        <pc:graphicFrameChg chg="mod modGraphic">
          <ac:chgData name="LNU, Rahul (Cognizant)" userId="ff4c6976-d552-4ee7-b3df-06c1174160b0" providerId="ADAL" clId="{FB3DEF19-0EB2-4277-A7E0-52A0235F914E}" dt="2023-11-22T06:46:02.407" v="1"/>
          <ac:graphicFrameMkLst>
            <pc:docMk/>
            <pc:sldMk cId="1807161613" sldId="257"/>
            <ac:graphicFrameMk id="3" creationId="{400AC5DD-F10F-29A0-3984-0D9A3AD9A1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.goraydar.com/freecreative/previews/ad7ec32413ccf261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97" y="0"/>
            <a:ext cx="121870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5C686D-FDC5-D527-3F64-95438AB3FC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endParaRPr lang="en-US" sz="1800" b="1">
              <a:solidFill>
                <a:srgbClr val="074F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2FA35-6556-5602-3BE8-D8CEC91D8764}"/>
              </a:ext>
            </a:extLst>
          </p:cNvPr>
          <p:cNvSpPr/>
          <p:nvPr userDrawn="1"/>
        </p:nvSpPr>
        <p:spPr>
          <a:xfrm>
            <a:off x="0" y="6365289"/>
            <a:ext cx="12187003" cy="4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CC463-E6E6-AA41-9EAB-FC6B32A50290}"/>
              </a:ext>
            </a:extLst>
          </p:cNvPr>
          <p:cNvCxnSpPr/>
          <p:nvPr userDrawn="1"/>
        </p:nvCxnSpPr>
        <p:spPr>
          <a:xfrm>
            <a:off x="1176669" y="2508295"/>
            <a:ext cx="1031652" cy="0"/>
          </a:xfrm>
          <a:prstGeom prst="line">
            <a:avLst/>
          </a:prstGeom>
          <a:ln w="762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d Rectangle Mark.jpg">
            <a:extLst>
              <a:ext uri="{FF2B5EF4-FFF2-40B4-BE49-F238E27FC236}">
                <a16:creationId xmlns:a16="http://schemas.microsoft.com/office/drawing/2014/main" id="{6ED0E8FE-1AD6-EC1D-6B3C-78B378B94E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7" y="6499358"/>
            <a:ext cx="1098512" cy="285206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CE67F52B-7C94-E72E-07D5-91CFF65A975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78005" y="644936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4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3A6B-A5BD-2373-E5E0-3E5092438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475" y="240146"/>
            <a:ext cx="11648270" cy="5541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kumimoji="1" lang="en-US" sz="2400" b="1" i="0" kern="1200" baseline="0" dirty="0">
                <a:solidFill>
                  <a:srgbClr val="0033A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/ Headline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C625DE-BF6A-CDDF-11DB-CBEB8A26B70A}"/>
              </a:ext>
            </a:extLst>
          </p:cNvPr>
          <p:cNvCxnSpPr>
            <a:cxnSpLocks/>
          </p:cNvCxnSpPr>
          <p:nvPr userDrawn="1"/>
        </p:nvCxnSpPr>
        <p:spPr>
          <a:xfrm>
            <a:off x="391159" y="803564"/>
            <a:ext cx="11628000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4048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02" y="12700"/>
            <a:ext cx="10641223" cy="607259"/>
          </a:xfrm>
        </p:spPr>
        <p:txBody>
          <a:bodyPr lIns="0" anchor="ctr">
            <a:normAutofit/>
          </a:bodyPr>
          <a:lstStyle>
            <a:lvl1pPr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989A8-DD38-DFD0-7CC9-BB4AFB53A3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703" y="6444071"/>
            <a:ext cx="1401085" cy="2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549F1-0A26-63D4-9CFC-4582EE2E079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458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•• PROTECTED 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286" y="1137"/>
          <a:ext cx="128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0" progId="TCLayout.ActiveDocument.1">
                  <p:embed/>
                </p:oleObj>
              </mc:Choice>
              <mc:Fallback>
                <p:oleObj name="think-cell Slide" r:id="rId8" imgW="473" imgH="4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6" y="1137"/>
                        <a:ext cx="128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 userDrawn="1"/>
        </p:nvCxnSpPr>
        <p:spPr>
          <a:xfrm>
            <a:off x="1" y="6415890"/>
            <a:ext cx="12192000" cy="0"/>
          </a:xfrm>
          <a:prstGeom prst="line">
            <a:avLst/>
          </a:prstGeom>
          <a:ln w="19050" cap="rnd">
            <a:solidFill>
              <a:schemeClr val="tx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6"/>
          <p:cNvSpPr>
            <a:spLocks noChangeArrowheads="1"/>
          </p:cNvSpPr>
          <p:nvPr userDrawn="1"/>
        </p:nvSpPr>
        <p:spPr bwMode="black">
          <a:xfrm>
            <a:off x="10881334" y="6505009"/>
            <a:ext cx="706966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367372" eaLnBrk="0" hangingPunct="0">
              <a:spcBef>
                <a:spcPct val="0"/>
              </a:spcBef>
              <a:tabLst>
                <a:tab pos="286311" algn="l"/>
                <a:tab pos="2833586" algn="ctr"/>
                <a:tab pos="5244104" algn="r"/>
                <a:tab pos="5488106" algn="r"/>
              </a:tabLst>
              <a:defRPr/>
            </a:pPr>
            <a:fld id="{EDF30A77-26CB-4904-9806-B14B0F476DBA}" type="slidenum">
              <a:rPr lang="en-US" sz="1200">
                <a:solidFill>
                  <a:srgbClr val="0033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367372" eaLnBrk="0" hangingPunct="0">
                <a:spcBef>
                  <a:spcPct val="0"/>
                </a:spcBef>
                <a:tabLst>
                  <a:tab pos="286311" algn="l"/>
                  <a:tab pos="2833586" algn="ctr"/>
                  <a:tab pos="5244104" algn="r"/>
                  <a:tab pos="5488106" algn="r"/>
                </a:tabLst>
                <a:defRPr/>
              </a:pPr>
              <a:t>‹#›</a:t>
            </a:fld>
            <a:endParaRPr lang="en-US" sz="1200">
              <a:solidFill>
                <a:srgbClr val="0033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046173" y="6525507"/>
            <a:ext cx="424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>
                <a:solidFill>
                  <a:srgbClr val="0033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LEVEL DASHBOARD</a:t>
            </a:r>
            <a:endParaRPr lang="en-US" sz="1200" b="1" dirty="0">
              <a:solidFill>
                <a:srgbClr val="0033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fl" descr=" "/>
          <p:cNvSpPr txBox="1"/>
          <p:nvPr userDrawn="1"/>
        </p:nvSpPr>
        <p:spPr>
          <a:xfrm>
            <a:off x="1" y="6646380"/>
            <a:ext cx="12192000" cy="2081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546"/>
              </a:spcAft>
            </a:pPr>
            <a:r>
              <a:rPr lang="en-US" sz="728" b="0">
                <a:solidFill>
                  <a:schemeClr val="tx1"/>
                </a:solidFill>
              </a:rPr>
              <a:t> </a:t>
            </a:r>
            <a:endParaRPr lang="en-US" sz="728" b="0" err="1">
              <a:solidFill>
                <a:schemeClr val="tx1"/>
              </a:solidFill>
            </a:endParaRPr>
          </a:p>
        </p:txBody>
      </p:sp>
      <p:sp>
        <p:nvSpPr>
          <p:cNvPr id="15" name="fc" descr=" "/>
          <p:cNvSpPr txBox="1"/>
          <p:nvPr userDrawn="1"/>
        </p:nvSpPr>
        <p:spPr>
          <a:xfrm>
            <a:off x="1" y="6646380"/>
            <a:ext cx="12192000" cy="2081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546"/>
              </a:spcAft>
            </a:pPr>
            <a:r>
              <a:rPr lang="en-US" sz="728" b="0">
                <a:solidFill>
                  <a:schemeClr val="tx1"/>
                </a:solidFill>
              </a:rPr>
              <a:t> </a:t>
            </a:r>
            <a:endParaRPr lang="en-US" sz="728" b="0" err="1">
              <a:solidFill>
                <a:schemeClr val="tx1"/>
              </a:solidFill>
            </a:endParaRPr>
          </a:p>
        </p:txBody>
      </p:sp>
      <p:pic>
        <p:nvPicPr>
          <p:cNvPr id="4" name="Picture 3" descr="Red Rectangle Mark.jpg">
            <a:extLst>
              <a:ext uri="{FF2B5EF4-FFF2-40B4-BE49-F238E27FC236}">
                <a16:creationId xmlns:a16="http://schemas.microsoft.com/office/drawing/2014/main" id="{4F251819-C7F2-57F6-7B9B-C370CCA78FB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7" y="6499358"/>
            <a:ext cx="1098512" cy="28520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3A218B-0391-E165-CAE0-63D27D35F73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78005" y="6449368"/>
            <a:ext cx="1362108" cy="408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FBBB3-398C-67AA-47DB-B21D0986E05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458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•• PROTECTED 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94166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7" r:id="rId3"/>
    <p:sldLayoutId id="2147483786" r:id="rId4"/>
    <p:sldLayoutId id="2147483788" r:id="rId5"/>
  </p:sldLayoutIdLst>
  <p:transition>
    <p:fade/>
  </p:transition>
  <p:hf sldNum="0" hdr="0" dt="0"/>
  <p:txStyles>
    <p:titleStyle>
      <a:lvl1pPr algn="l" defTabSz="566717" rtl="0" eaLnBrk="1" latinLnBrk="0" hangingPunct="1">
        <a:spcBef>
          <a:spcPct val="0"/>
        </a:spcBef>
        <a:buNone/>
        <a:defRPr sz="1727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39712" indent="-139712" algn="l" defTabSz="566717" rtl="0" eaLnBrk="1" latinLnBrk="0" hangingPunct="1">
        <a:spcBef>
          <a:spcPts val="744"/>
        </a:spcBef>
        <a:buClr>
          <a:schemeClr val="accent3"/>
        </a:buClr>
        <a:buFont typeface="Arial" panose="020B0604020202020204" pitchFamily="34" charset="0"/>
        <a:buChar char="•"/>
        <a:defRPr sz="1246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86666" indent="-177099" algn="l" defTabSz="56671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02137" indent="-141680" algn="l" defTabSz="56671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811704" indent="-141680" algn="l" defTabSz="56671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004" kern="1200">
          <a:solidFill>
            <a:schemeClr val="tx1"/>
          </a:solidFill>
          <a:latin typeface="+mn-lt"/>
          <a:ea typeface="+mn-ea"/>
          <a:cs typeface="+mn-cs"/>
        </a:defRPr>
      </a:lvl4pPr>
      <a:lvl5pPr marL="995691" indent="-141680" algn="l" defTabSz="566717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004" kern="1200">
          <a:solidFill>
            <a:schemeClr val="tx1"/>
          </a:solidFill>
          <a:latin typeface="+mn-lt"/>
          <a:ea typeface="+mn-ea"/>
          <a:cs typeface="+mn-cs"/>
        </a:defRPr>
      </a:lvl5pPr>
      <a:lvl6pPr marL="1558473" indent="-141680" algn="l" defTabSz="5667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41831" indent="-141680" algn="l" defTabSz="5667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125190" indent="-141680" algn="l" defTabSz="5667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408547" indent="-141680" algn="l" defTabSz="5667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3359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66717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0076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33435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6794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00151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83511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66869" algn="l" defTabSz="5667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ECF-BB85-064A-8732-BBBC88B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DIGITAL CORPORATE EXPERIENCES – KEY PROGRAMS Delivered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0AC5DD-F10F-29A0-3984-0D9A3AD9A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74074"/>
              </p:ext>
            </p:extLst>
          </p:nvPr>
        </p:nvGraphicFramePr>
        <p:xfrm>
          <a:off x="127638" y="924811"/>
          <a:ext cx="11648269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07557">
                  <a:extLst>
                    <a:ext uri="{9D8B030D-6E8A-4147-A177-3AD203B41FA5}">
                      <a16:colId xmlns:a16="http://schemas.microsoft.com/office/drawing/2014/main" val="3069333907"/>
                    </a:ext>
                  </a:extLst>
                </a:gridCol>
                <a:gridCol w="3259555">
                  <a:extLst>
                    <a:ext uri="{9D8B030D-6E8A-4147-A177-3AD203B41FA5}">
                      <a16:colId xmlns:a16="http://schemas.microsoft.com/office/drawing/2014/main" val="1120421700"/>
                    </a:ext>
                  </a:extLst>
                </a:gridCol>
                <a:gridCol w="2615837">
                  <a:extLst>
                    <a:ext uri="{9D8B030D-6E8A-4147-A177-3AD203B41FA5}">
                      <a16:colId xmlns:a16="http://schemas.microsoft.com/office/drawing/2014/main" val="457507535"/>
                    </a:ext>
                  </a:extLst>
                </a:gridCol>
                <a:gridCol w="2039836">
                  <a:extLst>
                    <a:ext uri="{9D8B030D-6E8A-4147-A177-3AD203B41FA5}">
                      <a16:colId xmlns:a16="http://schemas.microsoft.com/office/drawing/2014/main" val="619449995"/>
                    </a:ext>
                  </a:extLst>
                </a:gridCol>
                <a:gridCol w="1312742">
                  <a:extLst>
                    <a:ext uri="{9D8B030D-6E8A-4147-A177-3AD203B41FA5}">
                      <a16:colId xmlns:a16="http://schemas.microsoft.com/office/drawing/2014/main" val="1652091131"/>
                    </a:ext>
                  </a:extLst>
                </a:gridCol>
                <a:gridCol w="1312742">
                  <a:extLst>
                    <a:ext uri="{9D8B030D-6E8A-4147-A177-3AD203B41FA5}">
                      <a16:colId xmlns:a16="http://schemas.microsoft.com/office/drawing/2014/main" val="1224521008"/>
                    </a:ext>
                  </a:extLst>
                </a:gridCol>
              </a:tblGrid>
              <a:tr h="181024"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+mn-lt"/>
                          <a:cs typeface="Calibri" panose="020F0502020204030204" pitchFamily="34" charset="0"/>
                        </a:rPr>
                        <a:t>Business Objective</a:t>
                      </a:r>
                      <a:endParaRPr lang="en-US" sz="1200" b="1" i="0" u="none" strike="noStrike" kern="0" cap="none" spc="0" baseline="0" dirty="0">
                        <a:solidFill>
                          <a:schemeClr val="bg1"/>
                        </a:solidFill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Accomplishment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 Delivered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Issues/Risks Details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0" cap="none" spc="0" baseline="0" dirty="0">
                          <a:solidFill>
                            <a:schemeClr val="bg1"/>
                          </a:solidFill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Milestone Date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612472"/>
                  </a:ext>
                </a:extLst>
              </a:tr>
              <a:tr h="534297">
                <a:tc rowSpan="3">
                  <a:txBody>
                    <a:bodyPr/>
                    <a:lstStyle/>
                    <a:p>
                      <a:pPr marL="91440" marR="0" lvl="0" indent="0" algn="ctr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WAH</a:t>
                      </a:r>
                    </a:p>
                    <a:p>
                      <a:pPr marL="91440" marR="0" lvl="0" indent="0" algn="ctr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9144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to End Digitization of cost apportionment &amp; claim approval process including phase adjustment, supplier claim analysis, TMNA review and SR finalization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+mn-lt"/>
                          <a:cs typeface="Calibri"/>
                        </a:rPr>
                        <a:t>End to end digitalization was accomplished and went live with all suppliers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$2.5M Business Benefit, potential upside of $34M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01/10/23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470055"/>
                  </a:ext>
                </a:extLst>
              </a:tr>
              <a:tr h="712397">
                <a:tc vMerge="1">
                  <a:txBody>
                    <a:bodyPr/>
                    <a:lstStyle/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100" b="0" u="none" strike="noStrike" kern="0" cap="none" spc="0" baseline="0">
                        <a:solidFill>
                          <a:srgbClr val="000000"/>
                        </a:solidFill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Automate multiple levels of manual efforts of suppliers and 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 representatives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Automation of the manual work of suppliers and their representatives was accomplished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23% time reduction for supplier investigation and 50% time reduction for quality review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01/10/23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80551"/>
                  </a:ext>
                </a:extLst>
              </a:tr>
              <a:tr h="712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Automate multiple levels of manual efforts of suppliers and </a:t>
                      </a:r>
                      <a:r>
                        <a:rPr lang="en-IN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supplier representatives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pPr marL="91440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5667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Automation of the manual work of quality team in cost apportionment review</a:t>
                      </a:r>
                    </a:p>
                    <a:p>
                      <a:pPr marL="53975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NA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01/10/23</a:t>
                      </a:r>
                    </a:p>
                    <a:p>
                      <a:pPr marL="539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4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981795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1BFFC14-6120-3AF9-A210-0B5CDA2F5A90}"/>
              </a:ext>
            </a:extLst>
          </p:cNvPr>
          <p:cNvSpPr/>
          <p:nvPr/>
        </p:nvSpPr>
        <p:spPr>
          <a:xfrm>
            <a:off x="602166" y="3155794"/>
            <a:ext cx="122664" cy="1226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61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fbb3c382-541a-4789-80ed-24b21ea5b276}" enabled="1" method="Standard" siteId="{8c642d1d-d709-47b0-ab10-080af10798f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Wingdings</vt:lpstr>
      <vt:lpstr>office theme</vt:lpstr>
      <vt:lpstr>5_Custom Design</vt:lpstr>
      <vt:lpstr>think-cell Slide</vt:lpstr>
      <vt:lpstr>DIGITAL CORPORATE EXPERIENCES – KEY PROGRAMS Delivered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LNU, Rahul (Cognizant)</cp:lastModifiedBy>
  <cp:revision>28</cp:revision>
  <dcterms:created xsi:type="dcterms:W3CDTF">2023-10-20T09:26:30Z</dcterms:created>
  <dcterms:modified xsi:type="dcterms:W3CDTF">2023-11-22T06:46:02Z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theme:8\5_Custom Design:6</vt:lpwstr>
  </property>
  <property fmtid="{D5CDD505-2E9C-101B-9397-08002B2CF9AE}" pid="3" name="ClassificationContentMarkingHeaderText">
    <vt:lpwstr>•• PROTECTED 関係者外秘</vt:lpwstr>
  </property>
</Properties>
</file>