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ppah, Pattabi (Cognizant)" userId="d838f074-dacf-48ad-9442-d023952f359b" providerId="ADAL" clId="{20790662-DC04-42FD-90A7-481A2153CC8C}"/>
    <pc:docChg chg="modSld">
      <pc:chgData name="Kannappah, Pattabi (Cognizant)" userId="d838f074-dacf-48ad-9442-d023952f359b" providerId="ADAL" clId="{20790662-DC04-42FD-90A7-481A2153CC8C}" dt="2023-12-12T18:11:33.912" v="0" actId="14100"/>
      <pc:docMkLst>
        <pc:docMk/>
      </pc:docMkLst>
      <pc:sldChg chg="modSp mod">
        <pc:chgData name="Kannappah, Pattabi (Cognizant)" userId="d838f074-dacf-48ad-9442-d023952f359b" providerId="ADAL" clId="{20790662-DC04-42FD-90A7-481A2153CC8C}" dt="2023-12-12T18:11:33.912" v="0" actId="14100"/>
        <pc:sldMkLst>
          <pc:docMk/>
          <pc:sldMk cId="2499682613" sldId="269"/>
        </pc:sldMkLst>
        <pc:graphicFrameChg chg="modGraphic">
          <ac:chgData name="Kannappah, Pattabi (Cognizant)" userId="d838f074-dacf-48ad-9442-d023952f359b" providerId="ADAL" clId="{20790662-DC04-42FD-90A7-481A2153CC8C}" dt="2023-12-12T18:11:33.912" v="0" actId="14100"/>
          <ac:graphicFrameMkLst>
            <pc:docMk/>
            <pc:sldMk cId="2499682613" sldId="269"/>
            <ac:graphicFrameMk id="10" creationId="{31DBFC7E-CF74-DCE8-00F9-F4298F63330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/>
          <a:lstStyle/>
          <a:p>
            <a:r>
              <a:rPr lang="en-US" dirty="0"/>
              <a:t>Portfolio Intro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579D5-0D1E-A598-F273-A1882B027DCC}"/>
              </a:ext>
            </a:extLst>
          </p:cNvPr>
          <p:cNvSpPr txBox="1"/>
          <p:nvPr/>
        </p:nvSpPr>
        <p:spPr>
          <a:xfrm>
            <a:off x="10263339" y="475875"/>
            <a:ext cx="1636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Name of lead &amp; Photo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4F51C-EFFE-E2CF-AABE-CC9962F9EED5}"/>
              </a:ext>
            </a:extLst>
          </p:cNvPr>
          <p:cNvSpPr txBox="1"/>
          <p:nvPr/>
        </p:nvSpPr>
        <p:spPr>
          <a:xfrm>
            <a:off x="10263339" y="1046810"/>
            <a:ext cx="1636294" cy="13202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&lt;Photo&gt;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DBFC7E-CF74-DCE8-00F9-F4298F633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13612"/>
              </p:ext>
            </p:extLst>
          </p:nvPr>
        </p:nvGraphicFramePr>
        <p:xfrm>
          <a:off x="231807" y="1078029"/>
          <a:ext cx="9970971" cy="5190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1006">
                  <a:extLst>
                    <a:ext uri="{9D8B030D-6E8A-4147-A177-3AD203B41FA5}">
                      <a16:colId xmlns:a16="http://schemas.microsoft.com/office/drawing/2014/main" val="1014797877"/>
                    </a:ext>
                  </a:extLst>
                </a:gridCol>
                <a:gridCol w="3339965">
                  <a:extLst>
                    <a:ext uri="{9D8B030D-6E8A-4147-A177-3AD203B41FA5}">
                      <a16:colId xmlns:a16="http://schemas.microsoft.com/office/drawing/2014/main" val="47727454"/>
                    </a:ext>
                  </a:extLst>
                </a:gridCol>
              </a:tblGrid>
              <a:tr h="602495">
                <a:tc>
                  <a:txBody>
                    <a:bodyPr/>
                    <a:lstStyle/>
                    <a:p>
                      <a:r>
                        <a:rPr lang="en-US" sz="1400" dirty="0"/>
                        <a:t>List &amp; Description of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&lt;App1&gt;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&lt;App 2&gt;…..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52888"/>
                  </a:ext>
                </a:extLst>
              </a:tr>
              <a:tr h="602495">
                <a:tc>
                  <a:txBody>
                    <a:bodyPr/>
                    <a:lstStyle/>
                    <a:p>
                      <a:r>
                        <a:rPr lang="en-US" sz="1400" dirty="0"/>
                        <a:t>List &amp; Description of projects (name, description, start date, deadline, TCV, Annual contract value, # FTEs, # onsite, # offshore, client feedback)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97716"/>
                  </a:ext>
                </a:extLst>
              </a:tr>
              <a:tr h="569386">
                <a:tc>
                  <a:txBody>
                    <a:bodyPr/>
                    <a:lstStyle/>
                    <a:p>
                      <a:r>
                        <a:rPr lang="en-US" sz="1400" dirty="0"/>
                        <a:t>Primary client stakeholders &amp; relationship status (Good, neutral, poor)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45869"/>
                  </a:ext>
                </a:extLst>
              </a:tr>
              <a:tr h="569386">
                <a:tc>
                  <a:txBody>
                    <a:bodyPr/>
                    <a:lstStyle/>
                    <a:p>
                      <a:r>
                        <a:rPr lang="en-US" sz="1400" dirty="0"/>
                        <a:t>Reporting structure of clients up to Group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31757"/>
                  </a:ext>
                </a:extLst>
              </a:tr>
              <a:tr h="569386">
                <a:tc>
                  <a:txBody>
                    <a:bodyPr/>
                    <a:lstStyle/>
                    <a:p>
                      <a:r>
                        <a:rPr lang="en-US" sz="1400" dirty="0"/>
                        <a:t>Upcoming single sourced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15597"/>
                  </a:ext>
                </a:extLst>
              </a:tr>
              <a:tr h="569386">
                <a:tc>
                  <a:txBody>
                    <a:bodyPr/>
                    <a:lstStyle/>
                    <a:p>
                      <a:r>
                        <a:rPr lang="en-US" sz="1400" dirty="0"/>
                        <a:t>Upcoming competitive opportunities (description, estimated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77608"/>
                  </a:ext>
                </a:extLst>
              </a:tr>
              <a:tr h="569386">
                <a:tc>
                  <a:txBody>
                    <a:bodyPr/>
                    <a:lstStyle/>
                    <a:p>
                      <a:r>
                        <a:rPr lang="en-US" sz="1400" dirty="0"/>
                        <a:t>Proactive opportunities / innovative thoughts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96111"/>
                  </a:ext>
                </a:extLst>
              </a:tr>
              <a:tr h="569386">
                <a:tc>
                  <a:txBody>
                    <a:bodyPr/>
                    <a:lstStyle/>
                    <a:p>
                      <a:r>
                        <a:rPr lang="en-US" sz="1400" dirty="0"/>
                        <a:t>Challenges needing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08983"/>
                  </a:ext>
                </a:extLst>
              </a:tr>
              <a:tr h="569386">
                <a:tc>
                  <a:txBody>
                    <a:bodyPr/>
                    <a:lstStyle/>
                    <a:p>
                      <a:r>
                        <a:rPr lang="en-US" sz="1400" dirty="0"/>
                        <a:t>Competitors in the portfolio and their positioning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98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{6DAAFC72-7375-4874-BE9D-770A7E69A456}tf67328976_win32</Template>
  <TotalTime>49</TotalTime>
  <Words>107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Office Theme</vt:lpstr>
      <vt:lpstr>Portfolio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Intro</dc:title>
  <dc:creator>Pattabi Kannappah</dc:creator>
  <cp:lastModifiedBy>Kannappah, Pattabi (Cognizant)</cp:lastModifiedBy>
  <cp:revision>1</cp:revision>
  <dcterms:created xsi:type="dcterms:W3CDTF">2023-12-12T14:15:27Z</dcterms:created>
  <dcterms:modified xsi:type="dcterms:W3CDTF">2023-12-12T18:11:39Z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