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9" r:id="rId2"/>
    <p:sldId id="269" r:id="rId3"/>
    <p:sldId id="273" r:id="rId4"/>
    <p:sldId id="276" r:id="rId5"/>
    <p:sldId id="258" r:id="rId6"/>
    <p:sldId id="279" r:id="rId7"/>
    <p:sldId id="284" r:id="rId8"/>
    <p:sldId id="285" r:id="rId9"/>
    <p:sldId id="278" r:id="rId10"/>
    <p:sldId id="286" r:id="rId11"/>
    <p:sldId id="281" r:id="rId12"/>
    <p:sldId id="283"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howGuides="1">
      <p:cViewPr varScale="1">
        <p:scale>
          <a:sx n="78" d="100"/>
          <a:sy n="78" d="100"/>
        </p:scale>
        <p:origin x="161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CD071-9E11-402B-BF5E-135B91511F07}" type="datetimeFigureOut">
              <a:rPr lang="en-IN" smtClean="0"/>
              <a:t>27-10-2025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39CD8-B1FB-471B-8F1B-DA819A07F4D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E882AD-034D-4C75-91A6-209E453912EE}"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9E882AD-034D-4C75-91A6-209E453912EE}"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E882AD-034D-4C75-91A6-209E453912EE}" type="datetimeFigureOut">
              <a:rPr lang="en-IN" smtClean="0"/>
              <a:t>27-10-2025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9E882AD-034D-4C75-91A6-209E453912EE}" type="datetimeFigureOut">
              <a:rPr lang="en-IN" smtClean="0"/>
              <a:t>27-10-2025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882AD-034D-4C75-91A6-209E453912EE}" type="datetimeFigureOut">
              <a:rPr lang="en-IN" smtClean="0"/>
              <a:t>27-10-2025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E882AD-034D-4C75-91A6-209E453912EE}"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E882AD-034D-4C75-91A6-209E453912EE}"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882AD-034D-4C75-91A6-209E453912EE}" type="datetimeFigureOut">
              <a:rPr lang="en-IN" smtClean="0"/>
              <a:t>27-10-2025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956A-942A-40AF-8AD5-ABFE1D9861E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hyperlink" Target="https://thingsboard.io/do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latin typeface="Times New Roman" panose="02020603050405020304" pitchFamily="18" charset="0"/>
                <a:cs typeface="Times New Roman" panose="02020603050405020304" pitchFamily="18" charset="0"/>
              </a:rPr>
              <a:t>Title Slide</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504" y="1772816"/>
            <a:ext cx="8646606" cy="4606394"/>
          </a:xfrm>
        </p:spPr>
        <p:txBody>
          <a:bodyPr>
            <a:noAutofit/>
          </a:bodyPr>
          <a:lstStyle/>
          <a:p>
            <a:pPr marL="0" indent="0" algn="l">
              <a:buNone/>
            </a:pPr>
            <a:r>
              <a:rPr lang="en-US" altLang="en-GB" sz="2000" b="1" dirty="0">
                <a:latin typeface="Times New Roman" panose="02020603050405020304" pitchFamily="18" charset="0"/>
                <a:cs typeface="Times New Roman" panose="02020603050405020304" pitchFamily="18" charset="0"/>
              </a:rPr>
              <a:t>Project Title: </a:t>
            </a:r>
            <a:r>
              <a:rPr lang="en-US" altLang="en-US" sz="2600" b="1" dirty="0">
                <a:solidFill>
                  <a:schemeClr val="tx2"/>
                </a:solidFill>
                <a:latin typeface="Times New Roman" panose="02020603050405020304" pitchFamily="18" charset="0"/>
                <a:cs typeface="Times New Roman" panose="02020603050405020304" pitchFamily="18" charset="0"/>
              </a:rPr>
              <a:t>Crack Detection in Concrete Structures Using Ultrasonic Sensors</a:t>
            </a:r>
          </a:p>
          <a:p>
            <a:pPr marL="0" indent="0" algn="l">
              <a:buNone/>
            </a:pPr>
            <a:r>
              <a:rPr lang="en-US" altLang="en-GB" sz="2000" b="1" dirty="0">
                <a:latin typeface="Times New Roman" panose="02020603050405020304" pitchFamily="18" charset="0"/>
                <a:cs typeface="Times New Roman" panose="02020603050405020304" pitchFamily="18" charset="0"/>
              </a:rPr>
              <a:t>Team Members:</a:t>
            </a:r>
          </a:p>
          <a:p>
            <a:pPr marL="0" indent="0" algn="l">
              <a:buNone/>
            </a:pPr>
            <a:r>
              <a:rPr lang="en-IN" altLang="en-US" sz="1800" b="1" dirty="0">
                <a:solidFill>
                  <a:schemeClr val="tx2"/>
                </a:solidFill>
                <a:latin typeface="Times New Roman" panose="02020603050405020304" pitchFamily="18" charset="0"/>
                <a:cs typeface="Times New Roman" panose="02020603050405020304" pitchFamily="18" charset="0"/>
              </a:rPr>
              <a:t>RAHUL R</a:t>
            </a:r>
            <a:r>
              <a:rPr lang="en-US" altLang="en-GB" sz="1800" b="1" dirty="0">
                <a:solidFill>
                  <a:schemeClr val="tx2"/>
                </a:solidFill>
                <a:latin typeface="Times New Roman" panose="02020603050405020304" pitchFamily="18" charset="0"/>
                <a:cs typeface="Times New Roman" panose="02020603050405020304" pitchFamily="18" charset="0"/>
              </a:rPr>
              <a:t>   </a:t>
            </a:r>
            <a:r>
              <a:rPr lang="en-IN" altLang="en-US" sz="1800" b="1" dirty="0">
                <a:solidFill>
                  <a:schemeClr val="tx2"/>
                </a:solidFill>
                <a:latin typeface="Times New Roman" panose="02020603050405020304" pitchFamily="18" charset="0"/>
                <a:cs typeface="Times New Roman" panose="02020603050405020304" pitchFamily="18" charset="0"/>
              </a:rPr>
              <a:t>               </a:t>
            </a:r>
            <a:r>
              <a:rPr lang="en-US" altLang="en-GB" sz="1800" b="1" dirty="0">
                <a:solidFill>
                  <a:schemeClr val="tx2"/>
                </a:solidFill>
                <a:latin typeface="Times New Roman" panose="02020603050405020304" pitchFamily="18" charset="0"/>
                <a:cs typeface="Times New Roman" panose="02020603050405020304" pitchFamily="18" charset="0"/>
              </a:rPr>
              <a:t>(211423104509)</a:t>
            </a:r>
          </a:p>
          <a:p>
            <a:pPr marL="0" indent="0" algn="l">
              <a:buNone/>
            </a:pPr>
            <a:r>
              <a:rPr lang="en-IN" altLang="en-US" sz="1800" b="1" dirty="0">
                <a:solidFill>
                  <a:schemeClr val="tx2"/>
                </a:solidFill>
                <a:latin typeface="Times New Roman" panose="02020603050405020304" pitchFamily="18" charset="0"/>
                <a:cs typeface="Times New Roman" panose="02020603050405020304" pitchFamily="18" charset="0"/>
              </a:rPr>
              <a:t>RAGHUNANDHAN  T</a:t>
            </a:r>
            <a:r>
              <a:rPr lang="en-US" altLang="en-GB" sz="1800" b="1" dirty="0">
                <a:solidFill>
                  <a:schemeClr val="tx2"/>
                </a:solidFill>
                <a:latin typeface="Times New Roman" panose="02020603050405020304" pitchFamily="18" charset="0"/>
                <a:cs typeface="Times New Roman" panose="02020603050405020304" pitchFamily="18" charset="0"/>
              </a:rPr>
              <a:t>  (2114231045</a:t>
            </a:r>
            <a:r>
              <a:rPr lang="en-IN" altLang="en-GB" sz="1800" b="1" dirty="0">
                <a:solidFill>
                  <a:schemeClr val="tx2"/>
                </a:solidFill>
                <a:latin typeface="Times New Roman" panose="02020603050405020304" pitchFamily="18" charset="0"/>
                <a:cs typeface="Times New Roman" panose="02020603050405020304" pitchFamily="18" charset="0"/>
              </a:rPr>
              <a:t>05</a:t>
            </a:r>
            <a:r>
              <a:rPr lang="en-US" altLang="en-GB" sz="1800" b="1" dirty="0">
                <a:solidFill>
                  <a:schemeClr val="tx2"/>
                </a:solidFill>
                <a:latin typeface="Times New Roman" panose="02020603050405020304" pitchFamily="18" charset="0"/>
                <a:cs typeface="Times New Roman" panose="02020603050405020304" pitchFamily="18" charset="0"/>
              </a:rPr>
              <a:t>)</a:t>
            </a:r>
          </a:p>
          <a:p>
            <a:pPr marL="0" indent="0">
              <a:buNone/>
            </a:pPr>
            <a:r>
              <a:rPr lang="en-US" altLang="en-GB" sz="2000" b="1" dirty="0">
                <a:latin typeface="Times New Roman" panose="02020603050405020304" pitchFamily="18" charset="0"/>
                <a:cs typeface="Times New Roman" panose="02020603050405020304" pitchFamily="18" charset="0"/>
                <a:sym typeface="+mn-ea"/>
              </a:rPr>
              <a:t>Guide</a:t>
            </a:r>
            <a:r>
              <a:rPr lang="en-US" altLang="en-GB" sz="2400" b="1" dirty="0">
                <a:latin typeface="Times New Roman" panose="02020603050405020304" pitchFamily="18" charset="0"/>
                <a:cs typeface="Times New Roman" panose="02020603050405020304" pitchFamily="18" charset="0"/>
                <a:sym typeface="+mn-ea"/>
              </a:rPr>
              <a:t> </a:t>
            </a:r>
            <a:r>
              <a:rPr lang="en-US" altLang="en-GB" sz="2000" b="1" dirty="0">
                <a:latin typeface="Times New Roman" panose="02020603050405020304" pitchFamily="18" charset="0"/>
                <a:cs typeface="Times New Roman" panose="02020603050405020304" pitchFamily="18" charset="0"/>
                <a:sym typeface="+mn-ea"/>
              </a:rPr>
              <a:t>Name</a:t>
            </a:r>
            <a:r>
              <a:rPr lang="en-US" altLang="en-GB" sz="2400" b="1" dirty="0">
                <a:latin typeface="Times New Roman" panose="02020603050405020304" pitchFamily="18" charset="0"/>
                <a:cs typeface="Times New Roman" panose="02020603050405020304" pitchFamily="18" charset="0"/>
                <a:sym typeface="+mn-ea"/>
              </a:rPr>
              <a:t>:</a:t>
            </a:r>
            <a:endParaRPr lang="en-US" altLang="en-GB" sz="2400" b="1" dirty="0">
              <a:latin typeface="Times New Roman" panose="02020603050405020304" pitchFamily="18" charset="0"/>
              <a:cs typeface="Times New Roman" panose="02020603050405020304" pitchFamily="18" charset="0"/>
            </a:endParaRPr>
          </a:p>
          <a:p>
            <a:pPr marL="0" indent="0">
              <a:buNone/>
            </a:pPr>
            <a:r>
              <a:rPr lang="en-US" altLang="en-GB" sz="2000" b="1" dirty="0">
                <a:solidFill>
                  <a:schemeClr val="tx2"/>
                </a:solidFill>
                <a:latin typeface="Times New Roman" panose="02020603050405020304" pitchFamily="18" charset="0"/>
                <a:cs typeface="Times New Roman" panose="02020603050405020304" pitchFamily="18" charset="0"/>
                <a:sym typeface="+mn-ea"/>
              </a:rPr>
              <a:t>Mr. </a:t>
            </a:r>
            <a:r>
              <a:rPr lang="en-US" altLang="en-GB" sz="2000" b="1" dirty="0" err="1">
                <a:solidFill>
                  <a:schemeClr val="tx2"/>
                </a:solidFill>
                <a:latin typeface="Times New Roman" panose="02020603050405020304" pitchFamily="18" charset="0"/>
                <a:cs typeface="Times New Roman" panose="02020603050405020304" pitchFamily="18" charset="0"/>
                <a:sym typeface="+mn-ea"/>
              </a:rPr>
              <a:t>Prabbu</a:t>
            </a:r>
            <a:r>
              <a:rPr lang="en-US" altLang="en-GB" sz="2000" b="1" dirty="0">
                <a:solidFill>
                  <a:schemeClr val="tx2"/>
                </a:solidFill>
                <a:latin typeface="Times New Roman" panose="02020603050405020304" pitchFamily="18" charset="0"/>
                <a:cs typeface="Times New Roman" panose="02020603050405020304" pitchFamily="18" charset="0"/>
                <a:sym typeface="+mn-ea"/>
              </a:rPr>
              <a:t> Shankar P</a:t>
            </a:r>
          </a:p>
          <a:p>
            <a:pPr marL="0" indent="0">
              <a:buNone/>
            </a:pPr>
            <a:r>
              <a:rPr lang="en-US" altLang="en-GB" sz="2000" b="1" dirty="0">
                <a:latin typeface="Times New Roman" panose="02020603050405020304" pitchFamily="18" charset="0"/>
                <a:cs typeface="Times New Roman" panose="02020603050405020304" pitchFamily="18" charset="0"/>
                <a:sym typeface="+mn-ea"/>
              </a:rPr>
              <a:t>Co-</a:t>
            </a:r>
            <a:r>
              <a:rPr lang="en-US" altLang="en-GB" sz="2000" b="1" dirty="0" err="1">
                <a:latin typeface="Times New Roman" panose="02020603050405020304" pitchFamily="18" charset="0"/>
                <a:cs typeface="Times New Roman" panose="02020603050405020304" pitchFamily="18" charset="0"/>
                <a:sym typeface="+mn-ea"/>
              </a:rPr>
              <a:t>Ordinators</a:t>
            </a:r>
            <a:r>
              <a:rPr lang="en-US" altLang="en-GB" sz="2000" b="1" dirty="0">
                <a:latin typeface="Times New Roman" panose="02020603050405020304" pitchFamily="18" charset="0"/>
                <a:cs typeface="Times New Roman" panose="02020603050405020304" pitchFamily="18" charset="0"/>
                <a:sym typeface="+mn-ea"/>
              </a:rPr>
              <a:t>:</a:t>
            </a:r>
            <a:endParaRPr lang="en-US" altLang="en-GB" sz="2000" b="1" dirty="0">
              <a:latin typeface="Times New Roman" panose="02020603050405020304" pitchFamily="18" charset="0"/>
              <a:cs typeface="Times New Roman" panose="02020603050405020304" pitchFamily="18" charset="0"/>
            </a:endParaRPr>
          </a:p>
          <a:p>
            <a:pPr marL="0" indent="0">
              <a:buNone/>
            </a:pPr>
            <a:r>
              <a:rPr lang="en-US" altLang="en-GB" sz="1800" b="1" dirty="0">
                <a:solidFill>
                  <a:schemeClr val="tx2"/>
                </a:solidFill>
                <a:latin typeface="Times New Roman" panose="02020603050405020304" pitchFamily="18" charset="0"/>
                <a:cs typeface="Times New Roman" panose="02020603050405020304" pitchFamily="18" charset="0"/>
                <a:sym typeface="+mn-ea"/>
              </a:rPr>
              <a:t>Mr. </a:t>
            </a:r>
            <a:r>
              <a:rPr lang="en-US" altLang="en-GB" sz="1800" b="1" dirty="0" err="1">
                <a:solidFill>
                  <a:schemeClr val="tx2"/>
                </a:solidFill>
                <a:latin typeface="Times New Roman" panose="02020603050405020304" pitchFamily="18" charset="0"/>
                <a:cs typeface="Times New Roman" panose="02020603050405020304" pitchFamily="18" charset="0"/>
                <a:sym typeface="+mn-ea"/>
              </a:rPr>
              <a:t>Prabbu</a:t>
            </a:r>
            <a:r>
              <a:rPr lang="en-US" altLang="en-GB" sz="1800" b="1" dirty="0">
                <a:solidFill>
                  <a:schemeClr val="tx2"/>
                </a:solidFill>
                <a:latin typeface="Times New Roman" panose="02020603050405020304" pitchFamily="18" charset="0"/>
                <a:cs typeface="Times New Roman" panose="02020603050405020304" pitchFamily="18" charset="0"/>
                <a:sym typeface="+mn-ea"/>
              </a:rPr>
              <a:t> Sankar P</a:t>
            </a:r>
          </a:p>
          <a:p>
            <a:pPr marL="0" indent="0">
              <a:buNone/>
            </a:pPr>
            <a:r>
              <a:rPr lang="en-US" altLang="en-GB" sz="1800" b="1" dirty="0">
                <a:solidFill>
                  <a:schemeClr val="tx2"/>
                </a:solidFill>
                <a:latin typeface="Times New Roman" panose="02020603050405020304" pitchFamily="18" charset="0"/>
                <a:cs typeface="Times New Roman" panose="02020603050405020304" pitchFamily="18" charset="0"/>
                <a:sym typeface="+mn-ea"/>
              </a:rPr>
              <a:t>Mr. </a:t>
            </a:r>
            <a:r>
              <a:rPr lang="en-US" altLang="en-GB" sz="1800" b="1" dirty="0" err="1">
                <a:solidFill>
                  <a:schemeClr val="tx2"/>
                </a:solidFill>
                <a:latin typeface="Times New Roman" panose="02020603050405020304" pitchFamily="18" charset="0"/>
                <a:cs typeface="Times New Roman" panose="02020603050405020304" pitchFamily="18" charset="0"/>
                <a:sym typeface="+mn-ea"/>
              </a:rPr>
              <a:t>Kadhirvelu</a:t>
            </a:r>
            <a:r>
              <a:rPr lang="en-US" altLang="en-GB" sz="1800" b="1" dirty="0">
                <a:solidFill>
                  <a:schemeClr val="tx2"/>
                </a:solidFill>
                <a:latin typeface="Times New Roman" panose="02020603050405020304" pitchFamily="18" charset="0"/>
                <a:cs typeface="Times New Roman" panose="02020603050405020304" pitchFamily="18" charset="0"/>
                <a:sym typeface="+mn-ea"/>
              </a:rPr>
              <a:t> G</a:t>
            </a:r>
          </a:p>
          <a:p>
            <a:pPr marL="0" indent="0" algn="l">
              <a:buNone/>
            </a:pPr>
            <a:endParaRPr lang="en-US" altLang="en-GB" sz="1800" b="1" dirty="0">
              <a:solidFill>
                <a:schemeClr val="tx2"/>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74625" y="60960"/>
            <a:ext cx="8747760" cy="1356995"/>
            <a:chOff x="174379" y="61222"/>
            <a:chExt cx="8747590" cy="833081"/>
          </a:xfrm>
        </p:grpSpPr>
        <p:pic>
          <p:nvPicPr>
            <p:cNvPr id="5" name="Picture 4"/>
            <p:cNvPicPr>
              <a:picLocks noChangeAspect="1"/>
            </p:cNvPicPr>
            <p:nvPr/>
          </p:nvPicPr>
          <p:blipFill>
            <a:blip r:embed="rId2"/>
            <a:stretch>
              <a:fillRect/>
            </a:stretch>
          </p:blipFill>
          <p:spPr>
            <a:xfrm>
              <a:off x="174379" y="61222"/>
              <a:ext cx="1809780" cy="833081"/>
            </a:xfrm>
            <a:prstGeom prst="rect">
              <a:avLst/>
            </a:prstGeom>
          </p:spPr>
        </p:pic>
        <p:pic>
          <p:nvPicPr>
            <p:cNvPr id="6" name="Picture 8" descr="Anna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805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868992" y="61222"/>
              <a:ext cx="5683309" cy="833081"/>
            </a:xfrm>
            <a:prstGeom prst="rect">
              <a:avLst/>
            </a:prstGeom>
          </p:spPr>
        </p:pic>
      </p:grpSp>
      <p:sp>
        <p:nvSpPr>
          <p:cNvPr id="8" name="Text Box 7"/>
          <p:cNvSpPr txBox="1"/>
          <p:nvPr/>
        </p:nvSpPr>
        <p:spPr>
          <a:xfrm>
            <a:off x="5220073" y="2781300"/>
            <a:ext cx="2664296" cy="1720850"/>
          </a:xfrm>
          <a:prstGeom prst="rect">
            <a:avLst/>
          </a:prstGeom>
          <a:noFill/>
        </p:spPr>
        <p:txBody>
          <a:bodyPr wrap="square" rtlCol="0">
            <a:noAutofit/>
          </a:bodyPr>
          <a:lstStyle/>
          <a:p>
            <a:pPr marL="0" indent="0" algn="l">
              <a:buNone/>
            </a:pPr>
            <a:endParaRPr lang="en-US" altLang="en-GB" b="1" dirty="0">
              <a:solidFill>
                <a:schemeClr val="tx2"/>
              </a:solidFill>
              <a:latin typeface="Times New Roman" panose="02020603050405020304" pitchFamily="18" charset="0"/>
              <a:cs typeface="Times New Roman" panose="02020603050405020304" pitchFamily="18" charset="0"/>
              <a:sym typeface="+mn-ea"/>
            </a:endParaRPr>
          </a:p>
          <a:p>
            <a:pPr marL="0" indent="0" algn="l">
              <a:buNone/>
            </a:pPr>
            <a:endParaRPr lang="en-US" altLang="en-GB" b="1" dirty="0">
              <a:solidFill>
                <a:schemeClr val="tx2"/>
              </a:solidFill>
              <a:latin typeface="Times New Roman" panose="02020603050405020304" pitchFamily="18" charset="0"/>
              <a:cs typeface="Times New Roman" panose="02020603050405020304" pitchFamily="18" charset="0"/>
              <a:sym typeface="+mn-ea"/>
            </a:endParaRPr>
          </a:p>
        </p:txBody>
      </p:sp>
      <p:sp>
        <p:nvSpPr>
          <p:cNvPr id="9" name="Text Box 8"/>
          <p:cNvSpPr txBox="1"/>
          <p:nvPr/>
        </p:nvSpPr>
        <p:spPr>
          <a:xfrm>
            <a:off x="8562345" y="6414224"/>
            <a:ext cx="720079" cy="443776"/>
          </a:xfrm>
          <a:prstGeom prst="rect">
            <a:avLst/>
          </a:prstGeom>
          <a:noFill/>
        </p:spPr>
        <p:txBody>
          <a:bodyPr wrap="square" rtlCol="0">
            <a:noAutofit/>
          </a:bodyPr>
          <a:lstStyle/>
          <a:p>
            <a:r>
              <a:rPr lang="en-IN" altLang="en-GB" sz="2000" b="1" dirty="0">
                <a:latin typeface="Times New Roman" panose="02020603050405020304" pitchFamily="18" charset="0"/>
                <a:cs typeface="Times New Roman" panose="02020603050405020304" pitchFamily="18" charset="0"/>
              </a:rPr>
              <a:t>H1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20B41-ABBA-A623-D305-AE3F737C3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DCA2D-326D-BA0E-F0A8-AE1EFE346A90}"/>
              </a:ext>
            </a:extLst>
          </p:cNvPr>
          <p:cNvSpPr>
            <a:spLocks noGrp="1"/>
          </p:cNvSpPr>
          <p:nvPr>
            <p:ph type="title"/>
          </p:nvPr>
        </p:nvSpPr>
        <p:spPr/>
        <p:txBody>
          <a:bodyPr/>
          <a:lstStyle/>
          <a:p>
            <a:r>
              <a:rPr lang="en-IN" sz="3200" b="1" dirty="0">
                <a:solidFill>
                  <a:schemeClr val="tx2"/>
                </a:solidFill>
              </a:rPr>
              <a:t>Performance Evaluation</a:t>
            </a:r>
          </a:p>
        </p:txBody>
      </p:sp>
      <p:sp>
        <p:nvSpPr>
          <p:cNvPr id="7" name="Content Placeholder 6">
            <a:extLst>
              <a:ext uri="{FF2B5EF4-FFF2-40B4-BE49-F238E27FC236}">
                <a16:creationId xmlns:a16="http://schemas.microsoft.com/office/drawing/2014/main" id="{9A06F8DC-E4B8-2D9E-10FD-0DBFA497576A}"/>
              </a:ext>
            </a:extLst>
          </p:cNvPr>
          <p:cNvSpPr>
            <a:spLocks noGrp="1"/>
          </p:cNvSpPr>
          <p:nvPr>
            <p:ph idx="1"/>
          </p:nvPr>
        </p:nvSpPr>
        <p:spPr/>
        <p:txBody>
          <a:bodyPr/>
          <a:lstStyle/>
          <a:p>
            <a:pPr marL="0" indent="0">
              <a:buNone/>
            </a:pPr>
            <a:r>
              <a:rPr lang="en-IN" altLang="en-US" dirty="0"/>
              <a:t> </a:t>
            </a:r>
          </a:p>
        </p:txBody>
      </p:sp>
      <p:sp>
        <p:nvSpPr>
          <p:cNvPr id="5" name="Text Box 4">
            <a:extLst>
              <a:ext uri="{FF2B5EF4-FFF2-40B4-BE49-F238E27FC236}">
                <a16:creationId xmlns:a16="http://schemas.microsoft.com/office/drawing/2014/main" id="{0888B927-B833-7A3D-799F-901F35EDAB98}"/>
              </a:ext>
            </a:extLst>
          </p:cNvPr>
          <p:cNvSpPr txBox="1"/>
          <p:nvPr/>
        </p:nvSpPr>
        <p:spPr>
          <a:xfrm>
            <a:off x="552312" y="6479624"/>
            <a:ext cx="8451353" cy="45719"/>
          </a:xfrm>
          <a:prstGeom prst="rect">
            <a:avLst/>
          </a:prstGeom>
        </p:spPr>
        <p:txBody>
          <a:bodyPr>
            <a:noAutofit/>
          </a:bodyPr>
          <a:lstStyle/>
          <a:p>
            <a:pPr marL="0" indent="0" algn="just"/>
            <a:endParaRPr lang="en-US" altLang="en-US" b="0" i="0" dirty="0">
              <a:ea typeface="fkGroteskNeue"/>
              <a:cs typeface="+mn-lt"/>
            </a:endParaRPr>
          </a:p>
        </p:txBody>
      </p:sp>
      <p:sp>
        <p:nvSpPr>
          <p:cNvPr id="3" name="Rectangle 1">
            <a:extLst>
              <a:ext uri="{FF2B5EF4-FFF2-40B4-BE49-F238E27FC236}">
                <a16:creationId xmlns:a16="http://schemas.microsoft.com/office/drawing/2014/main" id="{22E68141-9D31-00A8-6021-51A7AC925767}"/>
              </a:ext>
            </a:extLst>
          </p:cNvPr>
          <p:cNvSpPr>
            <a:spLocks noChangeArrowheads="1"/>
          </p:cNvSpPr>
          <p:nvPr/>
        </p:nvSpPr>
        <p:spPr bwMode="auto">
          <a:xfrm>
            <a:off x="395536" y="1246739"/>
            <a:ext cx="854646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Accuracy:</a:t>
            </a:r>
            <a:r>
              <a:rPr kumimoji="0" lang="en-US" altLang="en-US" sz="1800" b="0" i="0" u="none" strike="noStrike" cap="none" normalizeH="0" baseline="0" dirty="0">
                <a:ln>
                  <a:noFill/>
                </a:ln>
                <a:solidFill>
                  <a:schemeClr val="tx1"/>
                </a:solidFill>
                <a:effectLst/>
                <a:latin typeface="Arial" panose="020B0604020202020204" pitchFamily="34" charset="0"/>
              </a:rPr>
              <a:t> System detects cracks with up to </a:t>
            </a:r>
            <a:r>
              <a:rPr kumimoji="0" lang="en-US" altLang="en-US" sz="1800" b="1" i="0" u="none" strike="noStrike" cap="none" normalizeH="0" baseline="0" dirty="0">
                <a:ln>
                  <a:noFill/>
                </a:ln>
                <a:solidFill>
                  <a:schemeClr val="tx1"/>
                </a:solidFill>
                <a:effectLst/>
                <a:latin typeface="Arial" panose="020B0604020202020204" pitchFamily="34" charset="0"/>
              </a:rPr>
              <a:t>95–98% precision</a:t>
            </a:r>
            <a:r>
              <a:rPr kumimoji="0" lang="en-US" altLang="en-US" sz="1800" b="0" i="0" u="none" strike="noStrike" cap="none" normalizeH="0" baseline="0" dirty="0">
                <a:ln>
                  <a:noFill/>
                </a:ln>
                <a:solidFill>
                  <a:schemeClr val="tx1"/>
                </a:solidFill>
                <a:effectLst/>
                <a:latin typeface="Arial" panose="020B0604020202020204" pitchFamily="34" charset="0"/>
              </a:rPr>
              <a:t> under lab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Response Time:</a:t>
            </a:r>
            <a:r>
              <a:rPr kumimoji="0" lang="en-US" altLang="en-US" sz="1800" b="0" i="0" u="none" strike="noStrike" cap="none" normalizeH="0" baseline="0" dirty="0">
                <a:ln>
                  <a:noFill/>
                </a:ln>
                <a:solidFill>
                  <a:schemeClr val="tx1"/>
                </a:solidFill>
                <a:effectLst/>
                <a:latin typeface="Arial" panose="020B0604020202020204" pitchFamily="34" charset="0"/>
              </a:rPr>
              <a:t> Real-time data transfer within </a:t>
            </a:r>
            <a:r>
              <a:rPr kumimoji="0" lang="en-US" altLang="en-US" sz="1800" b="1" i="0" u="none" strike="noStrike" cap="none" normalizeH="0" baseline="0" dirty="0">
                <a:ln>
                  <a:noFill/>
                </a:ln>
                <a:solidFill>
                  <a:schemeClr val="tx1"/>
                </a:solidFill>
                <a:effectLst/>
                <a:latin typeface="Arial" panose="020B0604020202020204" pitchFamily="34" charset="0"/>
              </a:rPr>
              <a:t>2–3 seconds</a:t>
            </a:r>
            <a:r>
              <a:rPr kumimoji="0" lang="en-US" altLang="en-US" sz="1800" b="0" i="0" u="none" strike="noStrike" cap="none" normalizeH="0" baseline="0" dirty="0">
                <a:ln>
                  <a:noFill/>
                </a:ln>
                <a:solidFill>
                  <a:schemeClr val="tx1"/>
                </a:solidFill>
                <a:effectLst/>
                <a:latin typeface="Arial" panose="020B0604020202020204" pitchFamily="34" charset="0"/>
              </a:rPr>
              <a:t> from detection to dashboard.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Reliability:</a:t>
            </a:r>
            <a:r>
              <a:rPr kumimoji="0" lang="en-US" altLang="en-US" sz="1800" b="0" i="0" u="none" strike="noStrike" cap="none" normalizeH="0" baseline="0" dirty="0">
                <a:ln>
                  <a:noFill/>
                </a:ln>
                <a:solidFill>
                  <a:schemeClr val="tx1"/>
                </a:solidFill>
                <a:effectLst/>
                <a:latin typeface="Arial" panose="020B0604020202020204" pitchFamily="34" charset="0"/>
              </a:rPr>
              <a:t> Works under varied environmental conditions (temperature, vibration).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Scalability:</a:t>
            </a:r>
            <a:r>
              <a:rPr kumimoji="0" lang="en-US" altLang="en-US" sz="1800" b="0" i="0" u="none" strike="noStrike" cap="none" normalizeH="0" baseline="0" dirty="0">
                <a:ln>
                  <a:noFill/>
                </a:ln>
                <a:solidFill>
                  <a:schemeClr val="tx1"/>
                </a:solidFill>
                <a:effectLst/>
                <a:latin typeface="Arial" panose="020B0604020202020204" pitchFamily="34" charset="0"/>
              </a:rPr>
              <a:t> Multiple sensors can be deployed and managed through a </a:t>
            </a:r>
            <a:r>
              <a:rPr kumimoji="0" lang="en-US" altLang="en-US" sz="1800" b="1" i="0" u="none" strike="noStrike" cap="none" normalizeH="0" baseline="0" dirty="0">
                <a:ln>
                  <a:noFill/>
                </a:ln>
                <a:solidFill>
                  <a:schemeClr val="tx1"/>
                </a:solidFill>
                <a:effectLst/>
                <a:latin typeface="Arial" panose="020B0604020202020204" pitchFamily="34" charset="0"/>
              </a:rPr>
              <a:t>single IoT network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Cost Efficiency:</a:t>
            </a:r>
            <a:r>
              <a:rPr kumimoji="0" lang="en-US" altLang="en-US" sz="1800" b="0" i="0" u="none" strike="noStrike" cap="none" normalizeH="0" baseline="0" dirty="0">
                <a:ln>
                  <a:noFill/>
                </a:ln>
                <a:solidFill>
                  <a:schemeClr val="tx1"/>
                </a:solidFill>
                <a:effectLst/>
                <a:latin typeface="Arial" panose="020B0604020202020204" pitchFamily="34" charset="0"/>
              </a:rPr>
              <a:t> Low-cost hardware components reduce maintenance and inspection expenses.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Energy Efficiency:</a:t>
            </a:r>
            <a:r>
              <a:rPr kumimoji="0" lang="en-US" altLang="en-US" sz="1800" b="0" i="0" u="none" strike="noStrike" cap="none" normalizeH="0" baseline="0" dirty="0">
                <a:ln>
                  <a:noFill/>
                </a:ln>
                <a:solidFill>
                  <a:schemeClr val="tx1"/>
                </a:solidFill>
                <a:effectLst/>
                <a:latin typeface="Arial" panose="020B0604020202020204" pitchFamily="34" charset="0"/>
              </a:rPr>
              <a:t> Operates on minimal power, suitable for long-term monitoring.</a:t>
            </a:r>
          </a:p>
        </p:txBody>
      </p:sp>
    </p:spTree>
    <p:extLst>
      <p:ext uri="{BB962C8B-B14F-4D97-AF65-F5344CB8AC3E}">
        <p14:creationId xmlns:p14="http://schemas.microsoft.com/office/powerpoint/2010/main" val="248958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8316416" cy="553998"/>
          </a:xfrm>
          <a:prstGeom prst="rect">
            <a:avLst/>
          </a:prstGeom>
          <a:noFill/>
        </p:spPr>
        <p:txBody>
          <a:bodyPr wrap="square">
            <a:spAutoFit/>
          </a:bodyPr>
          <a:lstStyle/>
          <a:p>
            <a:pPr algn="ctr"/>
            <a:r>
              <a:rPr lang="en-US" sz="3000" b="1" dirty="0">
                <a:solidFill>
                  <a:srgbClr val="1F497D"/>
                </a:solidFill>
                <a:latin typeface="Times New Roman" panose="02020603050405020304" pitchFamily="18" charset="0"/>
                <a:ea typeface="+mj-ea"/>
                <a:cs typeface="Times New Roman" panose="02020603050405020304" pitchFamily="18" charset="0"/>
              </a:rPr>
              <a:t>Output</a:t>
            </a:r>
            <a:endParaRPr lang="en-IN" sz="3000" dirty="0"/>
          </a:p>
        </p:txBody>
      </p:sp>
      <p:sp>
        <p:nvSpPr>
          <p:cNvPr id="9" name="TextBox 8"/>
          <p:cNvSpPr txBox="1"/>
          <p:nvPr/>
        </p:nvSpPr>
        <p:spPr>
          <a:xfrm>
            <a:off x="1264246" y="5517232"/>
            <a:ext cx="7879754" cy="646331"/>
          </a:xfrm>
          <a:prstGeom prst="rect">
            <a:avLst/>
          </a:prstGeom>
          <a:noFill/>
        </p:spPr>
        <p:txBody>
          <a:bodyPr wrap="square">
            <a:spAutoFit/>
          </a:bodyPr>
          <a:lstStyle/>
          <a:p>
            <a:pPr algn="ctr"/>
            <a:endParaRPr lang="en-US" altLang="en-US" b="1" dirty="0">
              <a:solidFill>
                <a:srgbClr val="C00000"/>
              </a:solidFill>
            </a:endParaRPr>
          </a:p>
          <a:p>
            <a:pPr algn="ctr"/>
            <a:endParaRPr lang="en-US" altLang="en-US" b="1" dirty="0">
              <a:solidFill>
                <a:srgbClr val="C00000"/>
              </a:solidFill>
            </a:endParaRPr>
          </a:p>
        </p:txBody>
      </p:sp>
      <p:pic>
        <p:nvPicPr>
          <p:cNvPr id="4" name="Picture 3">
            <a:extLst>
              <a:ext uri="{FF2B5EF4-FFF2-40B4-BE49-F238E27FC236}">
                <a16:creationId xmlns:a16="http://schemas.microsoft.com/office/drawing/2014/main" id="{70BE8592-9905-6425-FA7A-5CFF582E0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57" y="1340768"/>
            <a:ext cx="8691686" cy="41764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8316416" cy="553998"/>
          </a:xfrm>
          <a:prstGeom prst="rect">
            <a:avLst/>
          </a:prstGeom>
          <a:noFill/>
        </p:spPr>
        <p:txBody>
          <a:bodyPr wrap="square">
            <a:spAutoFit/>
          </a:bodyPr>
          <a:lstStyle/>
          <a:p>
            <a:pPr algn="ctr"/>
            <a:r>
              <a:rPr lang="en-US" sz="3000" b="1" dirty="0">
                <a:solidFill>
                  <a:srgbClr val="1F497D"/>
                </a:solidFill>
                <a:latin typeface="Times New Roman" panose="02020603050405020304" pitchFamily="18" charset="0"/>
                <a:ea typeface="+mj-ea"/>
                <a:cs typeface="Times New Roman" panose="02020603050405020304" pitchFamily="18" charset="0"/>
              </a:rPr>
              <a:t>Output</a:t>
            </a:r>
            <a:endParaRPr lang="en-IN" sz="3000" dirty="0"/>
          </a:p>
        </p:txBody>
      </p:sp>
      <p:sp>
        <p:nvSpPr>
          <p:cNvPr id="6" name="TextBox 5"/>
          <p:cNvSpPr txBox="1"/>
          <p:nvPr/>
        </p:nvSpPr>
        <p:spPr>
          <a:xfrm>
            <a:off x="611560" y="4931876"/>
            <a:ext cx="8100392" cy="368300"/>
          </a:xfrm>
          <a:prstGeom prst="rect">
            <a:avLst/>
          </a:prstGeom>
          <a:noFill/>
        </p:spPr>
        <p:txBody>
          <a:bodyPr wrap="square">
            <a:spAutoFit/>
          </a:bodyPr>
          <a:lstStyle/>
          <a:p>
            <a:pPr algn="ctr"/>
            <a:endParaRPr lang="en-IN" dirty="0">
              <a:solidFill>
                <a:srgbClr val="C00000"/>
              </a:solidFill>
            </a:endParaRPr>
          </a:p>
        </p:txBody>
      </p:sp>
      <p:pic>
        <p:nvPicPr>
          <p:cNvPr id="4" name="Picture 3">
            <a:extLst>
              <a:ext uri="{FF2B5EF4-FFF2-40B4-BE49-F238E27FC236}">
                <a16:creationId xmlns:a16="http://schemas.microsoft.com/office/drawing/2014/main" id="{85002A6B-8DD6-3B0E-7F8C-F04BAB847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05" y="1304764"/>
            <a:ext cx="7771735" cy="42484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908720"/>
          </a:xfrm>
        </p:spPr>
        <p:txBody>
          <a:bodyPr/>
          <a:lstStyle/>
          <a:p>
            <a:r>
              <a:rPr lang="en-IN" sz="3200" b="1" dirty="0">
                <a:solidFill>
                  <a:schemeClr val="tx2"/>
                </a:solidFill>
              </a:rPr>
              <a:t>Expected Outcomes</a:t>
            </a:r>
            <a:endParaRPr lang="en-IN" sz="3000" b="1" dirty="0">
              <a:solidFill>
                <a:schemeClr val="tx2"/>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0541FC8-C0B4-D818-FC4D-224AB9886376}"/>
              </a:ext>
            </a:extLst>
          </p:cNvPr>
          <p:cNvSpPr>
            <a:spLocks noGrp="1" noChangeArrowheads="1"/>
          </p:cNvSpPr>
          <p:nvPr>
            <p:ph idx="1"/>
          </p:nvPr>
        </p:nvSpPr>
        <p:spPr bwMode="auto">
          <a:xfrm>
            <a:off x="457200" y="1288395"/>
            <a:ext cx="836327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Development of an </a:t>
            </a:r>
            <a:r>
              <a:rPr kumimoji="0" lang="en-US" altLang="en-US" sz="1800" b="1" i="0" u="none" strike="noStrike" cap="none" normalizeH="0" baseline="0" dirty="0">
                <a:ln>
                  <a:noFill/>
                </a:ln>
                <a:solidFill>
                  <a:schemeClr val="tx1"/>
                </a:solidFill>
                <a:effectLst/>
                <a:latin typeface="Arial" panose="020B0604020202020204" pitchFamily="34" charset="0"/>
              </a:rPr>
              <a:t>automated SHM system</a:t>
            </a:r>
            <a:r>
              <a:rPr kumimoji="0" lang="en-US" altLang="en-US" sz="1800" b="0" i="0" u="none" strike="noStrike" cap="none" normalizeH="0" baseline="0" dirty="0">
                <a:ln>
                  <a:noFill/>
                </a:ln>
                <a:solidFill>
                  <a:schemeClr val="tx1"/>
                </a:solidFill>
                <a:effectLst/>
                <a:latin typeface="Arial" panose="020B0604020202020204" pitchFamily="34" charset="0"/>
              </a:rPr>
              <a:t> for real-time crack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Continuous monitoring and intelligent reporting of structural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Reduction in inspection costs and human dependency.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Early detection of potential damage prevents large-scale failures.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Enhanced </a:t>
            </a:r>
            <a:r>
              <a:rPr kumimoji="0" lang="en-US" altLang="en-US" sz="1800" b="1" i="0" u="none" strike="noStrike" cap="none" normalizeH="0" baseline="0" dirty="0">
                <a:ln>
                  <a:noFill/>
                </a:ln>
                <a:solidFill>
                  <a:schemeClr val="tx1"/>
                </a:solidFill>
                <a:effectLst/>
                <a:latin typeface="Arial" panose="020B0604020202020204" pitchFamily="34" charset="0"/>
              </a:rPr>
              <a:t>data analytics</a:t>
            </a:r>
            <a:r>
              <a:rPr kumimoji="0" lang="en-US" altLang="en-US" sz="1800" b="0" i="0" u="none" strike="noStrike" cap="none" normalizeH="0" baseline="0" dirty="0">
                <a:ln>
                  <a:noFill/>
                </a:ln>
                <a:solidFill>
                  <a:schemeClr val="tx1"/>
                </a:solidFill>
                <a:effectLst/>
                <a:latin typeface="Arial" panose="020B0604020202020204" pitchFamily="34" charset="0"/>
              </a:rPr>
              <a:t> for predictive maintenance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Contribution to </a:t>
            </a:r>
            <a:r>
              <a:rPr kumimoji="0" lang="en-US" altLang="en-US" sz="1800" b="1" i="0" u="none" strike="noStrike" cap="none" normalizeH="0" baseline="0" dirty="0">
                <a:ln>
                  <a:noFill/>
                </a:ln>
                <a:solidFill>
                  <a:schemeClr val="tx1"/>
                </a:solidFill>
                <a:effectLst/>
                <a:latin typeface="Arial" panose="020B0604020202020204" pitchFamily="34" charset="0"/>
              </a:rPr>
              <a:t>smart city infrastructure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sustainable construction practices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Provides a scalable framework for </a:t>
            </a:r>
            <a:r>
              <a:rPr kumimoji="0" lang="en-US" altLang="en-US" sz="1800" b="1" i="0" u="none" strike="noStrike" cap="none" normalizeH="0" baseline="0" dirty="0">
                <a:ln>
                  <a:noFill/>
                </a:ln>
                <a:solidFill>
                  <a:schemeClr val="tx1"/>
                </a:solidFill>
                <a:effectLst/>
                <a:latin typeface="Arial" panose="020B0604020202020204" pitchFamily="34" charset="0"/>
              </a:rPr>
              <a:t>future IoT and AI integration</a:t>
            </a:r>
            <a:r>
              <a:rPr kumimoji="0" lang="en-US" altLang="en-US" sz="1800" b="0" i="0" u="none" strike="noStrike" cap="none" normalizeH="0" baseline="0" dirty="0">
                <a:ln>
                  <a:noFill/>
                </a:ln>
                <a:solidFill>
                  <a:schemeClr val="tx1"/>
                </a:solidFill>
                <a:effectLst/>
                <a:latin typeface="Arial" panose="020B0604020202020204" pitchFamily="34" charset="0"/>
              </a:rPr>
              <a:t> in civil infrastructure monitoring.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Strengthens </a:t>
            </a:r>
            <a:r>
              <a:rPr kumimoji="0" lang="en-US" altLang="en-US" sz="1800" b="1" i="0" u="none" strike="noStrike" cap="none" normalizeH="0" baseline="0" dirty="0">
                <a:ln>
                  <a:noFill/>
                </a:ln>
                <a:solidFill>
                  <a:schemeClr val="tx1"/>
                </a:solidFill>
                <a:effectLst/>
                <a:latin typeface="Arial" panose="020B0604020202020204" pitchFamily="34" charset="0"/>
              </a:rPr>
              <a:t>safety, reliability, and lifespan</a:t>
            </a:r>
            <a:r>
              <a:rPr kumimoji="0" lang="en-US" altLang="en-US" sz="1800" b="0" i="0" u="none" strike="noStrike" cap="none" normalizeH="0" baseline="0" dirty="0">
                <a:ln>
                  <a:noFill/>
                </a:ln>
                <a:solidFill>
                  <a:schemeClr val="tx1"/>
                </a:solidFill>
                <a:effectLst/>
                <a:latin typeface="Arial" panose="020B0604020202020204" pitchFamily="34" charset="0"/>
              </a:rPr>
              <a:t> of concrete structures.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65150"/>
          </a:xfrm>
        </p:spPr>
        <p:txBody>
          <a:bodyPr/>
          <a:lstStyle/>
          <a:p>
            <a:r>
              <a:rPr lang="en-US" sz="3000" b="1" dirty="0">
                <a:solidFill>
                  <a:schemeClr val="tx2"/>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95605" y="938530"/>
            <a:ext cx="8468995" cy="5793105"/>
          </a:xfrm>
        </p:spPr>
        <p:txBody>
          <a:bodyPr>
            <a:noAutofit/>
          </a:bodyPr>
          <a:lstStyle/>
          <a:p>
            <a:pPr lvl="0"/>
            <a:r>
              <a:rPr lang="en-IN" sz="1800" dirty="0"/>
              <a:t>[1] J. Smith and A. Brown, “IoT-based Structural Health Monitoring Systems for Concrete Infrastructure,” </a:t>
            </a:r>
            <a:r>
              <a:rPr lang="en-IN" sz="1800" i="1" dirty="0"/>
              <a:t>IEEE Access</a:t>
            </a:r>
            <a:r>
              <a:rPr lang="en-IN" sz="1800" dirty="0"/>
              <a:t>, 2020.</a:t>
            </a:r>
          </a:p>
          <a:p>
            <a:pPr lvl="0"/>
            <a:endParaRPr lang="en-IN" sz="1800" dirty="0"/>
          </a:p>
          <a:p>
            <a:pPr lvl="0"/>
            <a:r>
              <a:rPr lang="en-IN" sz="1800" dirty="0"/>
              <a:t>[2] R. Kumar </a:t>
            </a:r>
            <a:r>
              <a:rPr lang="en-IN" sz="1800" i="1" dirty="0"/>
              <a:t>et al.</a:t>
            </a:r>
            <a:r>
              <a:rPr lang="en-IN" sz="1800" dirty="0"/>
              <a:t>, “Real-Time Ultrasonic Crack Detection Using Microcontrollers,” </a:t>
            </a:r>
            <a:r>
              <a:rPr lang="en-IN" sz="1800" i="1" dirty="0"/>
              <a:t>International Journal of Engineering Research</a:t>
            </a:r>
            <a:r>
              <a:rPr lang="en-IN" sz="1800" dirty="0"/>
              <a:t>, 2019.</a:t>
            </a:r>
          </a:p>
          <a:p>
            <a:pPr lvl="0"/>
            <a:endParaRPr lang="en-IN" sz="1800" dirty="0"/>
          </a:p>
          <a:p>
            <a:pPr lvl="0"/>
            <a:r>
              <a:rPr lang="en-IN" sz="1800" dirty="0"/>
              <a:t>[3] S. Lee and H. Park, “MEMS Ultrasonic Sensors for Low-Cost Concrete Crack Monitoring,” </a:t>
            </a:r>
            <a:r>
              <a:rPr lang="en-IN" sz="1800" i="1" dirty="0"/>
              <a:t>Sensors Journal, IEEE</a:t>
            </a:r>
            <a:r>
              <a:rPr lang="en-IN" sz="1800" dirty="0"/>
              <a:t>, 2018.</a:t>
            </a:r>
          </a:p>
          <a:p>
            <a:pPr lvl="0"/>
            <a:endParaRPr lang="en-IN" sz="1800" dirty="0"/>
          </a:p>
          <a:p>
            <a:pPr lvl="0"/>
            <a:r>
              <a:rPr lang="en-IN" sz="1800" dirty="0"/>
              <a:t>[4] M. Patel and P. Shah, “IoT and Cloud-Based Solutions for Structural Health Monitoring,” </a:t>
            </a:r>
            <a:r>
              <a:rPr lang="en-IN" sz="1800" i="1" dirty="0"/>
              <a:t>Journal of Internet of Things</a:t>
            </a:r>
            <a:r>
              <a:rPr lang="en-IN" sz="1800" dirty="0"/>
              <a:t>, 2021.</a:t>
            </a:r>
          </a:p>
          <a:p>
            <a:pPr lvl="0"/>
            <a:endParaRPr lang="en-IN" sz="1800" dirty="0"/>
          </a:p>
          <a:p>
            <a:pPr lvl="0"/>
            <a:r>
              <a:rPr lang="en-IN" sz="1800" dirty="0"/>
              <a:t>[5] Y. Zhao </a:t>
            </a:r>
            <a:r>
              <a:rPr lang="en-IN" sz="1800" i="1" dirty="0"/>
              <a:t>et al.</a:t>
            </a:r>
            <a:r>
              <a:rPr lang="en-IN" sz="1800" dirty="0"/>
              <a:t>, “Machine Learning Techniques for Concrete Crack Detection in Smart Systems,” </a:t>
            </a:r>
            <a:r>
              <a:rPr lang="en-IN" sz="1800" i="1" dirty="0"/>
              <a:t>Computers &amp; Electrical Engineering</a:t>
            </a:r>
            <a:r>
              <a:rPr lang="en-IN" sz="1800" dirty="0"/>
              <a:t>, 2020.</a:t>
            </a:r>
          </a:p>
          <a:p>
            <a:pPr lvl="0"/>
            <a:endParaRPr lang="en-IN" sz="1800" dirty="0"/>
          </a:p>
          <a:p>
            <a:pPr lvl="0"/>
            <a:r>
              <a:rPr lang="en-IN" sz="1800" dirty="0"/>
              <a:t>[6] </a:t>
            </a:r>
            <a:r>
              <a:rPr lang="en-IN" sz="1800" dirty="0" err="1"/>
              <a:t>ThingsBoard</a:t>
            </a:r>
            <a:r>
              <a:rPr lang="en-IN" sz="1800" dirty="0"/>
              <a:t> Documentation. Available: </a:t>
            </a:r>
            <a:r>
              <a:rPr lang="en-IN" sz="1800" u="sng" dirty="0">
                <a:hlinkClick r:id="rId2"/>
              </a:rPr>
              <a:t>https://thingsboard.io/docs/</a:t>
            </a:r>
            <a:endParaRPr lang="en-IN" sz="1800" dirty="0"/>
          </a:p>
          <a:p>
            <a:pPr lvl="0"/>
            <a:r>
              <a:rPr lang="en-IN" sz="1800" dirty="0"/>
              <a:t>[7] Arduino Official Documentation. Available: </a:t>
            </a:r>
            <a:r>
              <a:rPr lang="en-IN" sz="1800" u="sng" dirty="0">
                <a:hlinkClick r:id="rId3"/>
              </a:rPr>
              <a:t>https://www.arduino.cc/</a:t>
            </a:r>
            <a:endParaRPr lang="en-IN" sz="1800" dirty="0"/>
          </a:p>
          <a:p>
            <a:pPr marL="0" indent="0" algn="just">
              <a:buNone/>
            </a:pPr>
            <a:endParaRPr lang="en-US"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05" y="1972310"/>
            <a:ext cx="8229600" cy="1297305"/>
          </a:xfrm>
        </p:spPr>
        <p:txBody>
          <a:bodyPr>
            <a:normAutofit fontScale="90000"/>
          </a:bodyPr>
          <a:lstStyle/>
          <a:p>
            <a:r>
              <a:rPr lang="en-US" sz="9780" b="1" dirty="0">
                <a:solidFill>
                  <a:schemeClr val="tx2"/>
                </a:solidFill>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a:xfrm>
            <a:off x="711835" y="3268345"/>
            <a:ext cx="7948930" cy="1094740"/>
          </a:xfrm>
        </p:spPr>
        <p:txBody>
          <a:bodyPr>
            <a:normAutofit/>
          </a:bodyPr>
          <a:lstStyle/>
          <a:p>
            <a:pPr marL="0" indent="0" algn="ctr">
              <a:buNone/>
            </a:pPr>
            <a:endParaRPr lang="en-US" altLang="en-GB" sz="36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860425"/>
          </a:xfrm>
        </p:spPr>
        <p:txBody>
          <a:bodyPr/>
          <a:lstStyle/>
          <a:p>
            <a:r>
              <a:rPr lang="en-IN" altLang="en-GB" sz="3000" b="1" dirty="0">
                <a:solidFill>
                  <a:schemeClr val="tx2"/>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39552" y="1135380"/>
            <a:ext cx="7763708" cy="5529580"/>
          </a:xfrm>
        </p:spPr>
        <p:txBody>
          <a:bodyPr>
            <a:normAutofit fontScale="62500" lnSpcReduction="20000"/>
          </a:bodyPr>
          <a:lstStyle/>
          <a:p>
            <a:r>
              <a:rPr lang="en-US" dirty="0"/>
              <a:t>The invention, called "</a:t>
            </a:r>
            <a:r>
              <a:rPr lang="en-US" b="1" dirty="0"/>
              <a:t>Crack Detection in Concrete Structures Using Ultrasonic Sensors</a:t>
            </a:r>
            <a:r>
              <a:rPr lang="en-US" dirty="0"/>
              <a:t>", provides a smart IoT (Internet of Things)-enabled system for real-time detection, monitoring, and prediction of cracking in concrete structures. It encompasses ultrasonic sensing technology and an IoT-enabled version of continuous non-destructive automated structural assessment. The ultrasonic transducers, either embedded in concrete or surface mounted are used to sense acoustic signals which are processed at the edge, and securely transmitted to the cloud. At that point, advanced AI and machine learning algorithms are used to evaluate whether crack formation has happened, classify cracks, and forecast future cracking trends. The data is provided to the engineer via a digital twin and an interactive dashboard, as well as visually rendered illustration of the data collected and recommendations for maintenance. The described system offers many benefits compared to traditional methods, particularly by decreasing human interaction, increasing accuracy, and facilitating predictive maintenance, which makes it a safe, practical and environmentally sustainable scalable solution for maintaining the safety and longevity of modern infrastructure.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3000" b="1" dirty="0">
                <a:solidFill>
                  <a:schemeClr val="tx2"/>
                </a:solidFill>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B2293F40-BE86-E3E6-688A-2381A2841655}"/>
              </a:ext>
            </a:extLst>
          </p:cNvPr>
          <p:cNvSpPr>
            <a:spLocks noGrp="1" noChangeArrowheads="1"/>
          </p:cNvSpPr>
          <p:nvPr>
            <p:ph idx="1"/>
          </p:nvPr>
        </p:nvSpPr>
        <p:spPr bwMode="auto">
          <a:xfrm>
            <a:off x="395536" y="971660"/>
            <a:ext cx="8291264" cy="5546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Concrete is one of the most widely used construction materials worldwide.</a:t>
            </a:r>
          </a:p>
          <a:p>
            <a:pPr marL="0" indent="0">
              <a:buNone/>
            </a:pPr>
            <a:endParaRPr lang="en-US" sz="2000" dirty="0"/>
          </a:p>
          <a:p>
            <a:r>
              <a:rPr lang="en-US" sz="2000" dirty="0"/>
              <a:t>Offers </a:t>
            </a:r>
            <a:r>
              <a:rPr lang="en-US" sz="2000" b="1" dirty="0"/>
              <a:t>high compressive strength</a:t>
            </a:r>
            <a:r>
              <a:rPr lang="en-US" sz="2000" dirty="0"/>
              <a:t>, </a:t>
            </a:r>
            <a:r>
              <a:rPr lang="en-US" sz="2000" b="1" dirty="0"/>
              <a:t>durability</a:t>
            </a:r>
            <a:r>
              <a:rPr lang="en-US" sz="2000" dirty="0"/>
              <a:t>, and </a:t>
            </a:r>
            <a:r>
              <a:rPr lang="en-US" sz="2000" b="1" dirty="0"/>
              <a:t>cost-effectiveness</a:t>
            </a:r>
            <a:r>
              <a:rPr lang="en-US" sz="2000" dirty="0"/>
              <a:t>.</a:t>
            </a:r>
          </a:p>
          <a:p>
            <a:pPr marL="0" indent="0">
              <a:buNone/>
            </a:pPr>
            <a:endParaRPr lang="en-US" sz="2000" dirty="0"/>
          </a:p>
          <a:p>
            <a:r>
              <a:rPr lang="en-US" sz="2000" dirty="0"/>
              <a:t>However, it is prone to </a:t>
            </a:r>
            <a:r>
              <a:rPr lang="en-US" sz="2000" b="1" dirty="0"/>
              <a:t>cracking</a:t>
            </a:r>
            <a:r>
              <a:rPr lang="en-US" sz="2000" dirty="0"/>
              <a:t> due to:</a:t>
            </a:r>
          </a:p>
          <a:p>
            <a:pPr lvl="1"/>
            <a:r>
              <a:rPr lang="en-US" sz="1800" dirty="0"/>
              <a:t>Environmental stress and temperature fluctuations</a:t>
            </a:r>
          </a:p>
          <a:p>
            <a:pPr lvl="1"/>
            <a:r>
              <a:rPr lang="en-US" sz="1800" dirty="0"/>
              <a:t>Overloading and material fatigue</a:t>
            </a:r>
          </a:p>
          <a:p>
            <a:pPr lvl="1"/>
            <a:r>
              <a:rPr lang="en-US" sz="1800" dirty="0"/>
              <a:t>Improper curing or design flaws</a:t>
            </a:r>
          </a:p>
          <a:p>
            <a:pPr marL="457200" lvl="1" indent="0">
              <a:buNone/>
            </a:pPr>
            <a:endParaRPr lang="en-US" sz="1800" dirty="0"/>
          </a:p>
          <a:p>
            <a:r>
              <a:rPr lang="en-US" sz="2000" dirty="0"/>
              <a:t>Cracks compromise </a:t>
            </a:r>
            <a:r>
              <a:rPr lang="en-US" sz="2000" b="1" dirty="0"/>
              <a:t>structural integrity</a:t>
            </a:r>
            <a:r>
              <a:rPr lang="en-US" sz="2000" dirty="0"/>
              <a:t>, </a:t>
            </a:r>
            <a:r>
              <a:rPr lang="en-US" sz="2000" b="1" dirty="0"/>
              <a:t>longevity</a:t>
            </a:r>
            <a:r>
              <a:rPr lang="en-US" sz="2000" dirty="0"/>
              <a:t>, and </a:t>
            </a:r>
            <a:r>
              <a:rPr lang="en-US" sz="2000" b="1" dirty="0"/>
              <a:t>safety</a:t>
            </a:r>
            <a:r>
              <a:rPr lang="en-US" sz="2000" dirty="0"/>
              <a:t>.</a:t>
            </a:r>
          </a:p>
          <a:p>
            <a:pPr marL="0" indent="0">
              <a:buNone/>
            </a:pPr>
            <a:endParaRPr lang="en-US" sz="2000" dirty="0"/>
          </a:p>
          <a:p>
            <a:r>
              <a:rPr lang="en-US" sz="2000" b="1" dirty="0"/>
              <a:t>Timely detection</a:t>
            </a:r>
            <a:r>
              <a:rPr lang="en-US" sz="2000" dirty="0"/>
              <a:t> of cracks can prevent major failures and reduce maintenance costs.</a:t>
            </a:r>
          </a:p>
          <a:p>
            <a:pPr marL="0" indent="0">
              <a:buNone/>
            </a:pPr>
            <a:endParaRPr lang="en-US" sz="2000" dirty="0"/>
          </a:p>
          <a:p>
            <a:r>
              <a:rPr lang="en-US" sz="2000" dirty="0"/>
              <a:t>Ensures </a:t>
            </a:r>
            <a:r>
              <a:rPr lang="en-US" sz="2000" b="1" dirty="0"/>
              <a:t>public safety</a:t>
            </a:r>
            <a:r>
              <a:rPr lang="en-US" sz="2000" dirty="0"/>
              <a:t> and </a:t>
            </a:r>
            <a:r>
              <a:rPr lang="en-US" sz="2000" b="1" dirty="0"/>
              <a:t>sustainable infrastructure development</a:t>
            </a:r>
            <a:r>
              <a:rPr lang="en-US" sz="2000" dirty="0"/>
              <a: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717645"/>
          </a:xfrm>
        </p:spPr>
        <p:txBody>
          <a:bodyPr>
            <a:normAutofit/>
          </a:bodyPr>
          <a:lstStyle/>
          <a:p>
            <a:r>
              <a:rPr lang="en-IN" sz="3000" b="1" dirty="0">
                <a:solidFill>
                  <a:schemeClr val="tx2"/>
                </a:solidFill>
                <a:latin typeface="Times New Roman" panose="02020603050405020304" pitchFamily="18" charset="0"/>
                <a:cs typeface="Times New Roman" panose="02020603050405020304" pitchFamily="18" charset="0"/>
              </a:rPr>
              <a:t>Literature Survey</a:t>
            </a:r>
          </a:p>
        </p:txBody>
      </p:sp>
      <p:sp>
        <p:nvSpPr>
          <p:cNvPr id="6" name="Rectangle 3">
            <a:extLst>
              <a:ext uri="{FF2B5EF4-FFF2-40B4-BE49-F238E27FC236}">
                <a16:creationId xmlns:a16="http://schemas.microsoft.com/office/drawing/2014/main" id="{D13DD62A-2C19-9541-6EE0-0E0DC484D096}"/>
              </a:ext>
            </a:extLst>
          </p:cNvPr>
          <p:cNvSpPr>
            <a:spLocks noGrp="1" noChangeArrowheads="1"/>
          </p:cNvSpPr>
          <p:nvPr>
            <p:ph idx="1"/>
          </p:nvPr>
        </p:nvSpPr>
        <p:spPr bwMode="auto">
          <a:xfrm>
            <a:off x="287685" y="1052736"/>
            <a:ext cx="856863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Traditional </a:t>
            </a:r>
            <a:r>
              <a:rPr kumimoji="0" lang="en-US" altLang="en-US" sz="2000" b="1" i="0" u="none" strike="noStrike" cap="none" normalizeH="0" baseline="0" dirty="0">
                <a:ln>
                  <a:noFill/>
                </a:ln>
                <a:solidFill>
                  <a:schemeClr val="tx1"/>
                </a:solidFill>
                <a:effectLst/>
                <a:latin typeface="Arial" panose="020B0604020202020204" pitchFamily="34" charset="0"/>
              </a:rPr>
              <a:t>visual and manual inspections</a:t>
            </a:r>
            <a:r>
              <a:rPr kumimoji="0" lang="en-US" altLang="en-US" sz="2000" b="0" i="0" u="none" strike="noStrike" cap="none" normalizeH="0" baseline="0" dirty="0">
                <a:ln>
                  <a:noFill/>
                </a:ln>
                <a:solidFill>
                  <a:schemeClr val="tx1"/>
                </a:solidFill>
                <a:effectLst/>
                <a:latin typeface="Arial" panose="020B0604020202020204" pitchFamily="34" charset="0"/>
              </a:rPr>
              <a:t> are limited in accuracy and coverage.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Ultrasonic testing</a:t>
            </a:r>
            <a:r>
              <a:rPr kumimoji="0" lang="en-US" altLang="en-US" sz="2000" b="0" i="0" u="none" strike="noStrike" cap="none" normalizeH="0" baseline="0" dirty="0">
                <a:ln>
                  <a:noFill/>
                </a:ln>
                <a:solidFill>
                  <a:schemeClr val="tx1"/>
                </a:solidFill>
                <a:effectLst/>
                <a:latin typeface="Arial" panose="020B0604020202020204" pitchFamily="34" charset="0"/>
              </a:rPr>
              <a:t> is an effective </a:t>
            </a:r>
            <a:r>
              <a:rPr kumimoji="0" lang="en-US" altLang="en-US" sz="2000" b="1" i="0" u="none" strike="noStrike" cap="none" normalizeH="0" baseline="0" dirty="0">
                <a:ln>
                  <a:noFill/>
                </a:ln>
                <a:solidFill>
                  <a:schemeClr val="tx1"/>
                </a:solidFill>
                <a:effectLst/>
                <a:latin typeface="Arial" panose="020B0604020202020204" pitchFamily="34" charset="0"/>
              </a:rPr>
              <a:t>non-destructive evaluation (NDE)</a:t>
            </a:r>
            <a:r>
              <a:rPr kumimoji="0" lang="en-US" altLang="en-US" sz="2000" b="0" i="0" u="none" strike="noStrike" cap="none" normalizeH="0" baseline="0" dirty="0">
                <a:ln>
                  <a:noFill/>
                </a:ln>
                <a:solidFill>
                  <a:schemeClr val="tx1"/>
                </a:solidFill>
                <a:effectLst/>
                <a:latin typeface="Arial" panose="020B0604020202020204" pitchFamily="34" charset="0"/>
              </a:rPr>
              <a:t> technique for detecting surface and internal cracks.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Ultrasonic Pulse Velocity (UPV)</a:t>
            </a:r>
            <a:r>
              <a:rPr kumimoji="0" lang="en-US" altLang="en-US" sz="2000" b="0" i="0" u="none" strike="noStrike" cap="none" normalizeH="0" baseline="0" dirty="0">
                <a:ln>
                  <a:noFill/>
                </a:ln>
                <a:solidFill>
                  <a:schemeClr val="tx1"/>
                </a:solidFill>
                <a:effectLst/>
                <a:latin typeface="Arial" panose="020B0604020202020204" pitchFamily="34" charset="0"/>
              </a:rPr>
              <a:t> methods identify internal flaws through variations in wave travel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IoT integration</a:t>
            </a:r>
            <a:r>
              <a:rPr kumimoji="0" lang="en-US" altLang="en-US" sz="2000" b="0" i="0" u="none" strike="noStrike" cap="none" normalizeH="0" baseline="0" dirty="0">
                <a:ln>
                  <a:noFill/>
                </a:ln>
                <a:solidFill>
                  <a:schemeClr val="tx1"/>
                </a:solidFill>
                <a:effectLst/>
                <a:latin typeface="Arial" panose="020B0604020202020204" pitchFamily="34" charset="0"/>
              </a:rPr>
              <a:t> enables remote monitoring, real-time data transmission, and predictive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Combining </a:t>
            </a:r>
            <a:r>
              <a:rPr kumimoji="0" lang="en-US" altLang="en-US" sz="2000" b="1" i="0" u="none" strike="noStrike" cap="none" normalizeH="0" baseline="0" dirty="0">
                <a:ln>
                  <a:noFill/>
                </a:ln>
                <a:solidFill>
                  <a:schemeClr val="tx1"/>
                </a:solidFill>
                <a:effectLst/>
                <a:latin typeface="Arial" panose="020B0604020202020204" pitchFamily="34" charset="0"/>
              </a:rPr>
              <a:t>ultrasonic data</a:t>
            </a:r>
            <a:r>
              <a:rPr kumimoji="0" lang="en-US" altLang="en-US" sz="2000" b="0" i="0" u="none" strike="noStrike" cap="none" normalizeH="0" baseline="0" dirty="0">
                <a:ln>
                  <a:noFill/>
                </a:ln>
                <a:solidFill>
                  <a:schemeClr val="tx1"/>
                </a:solidFill>
                <a:effectLst/>
                <a:latin typeface="Arial" panose="020B0604020202020204" pitchFamily="34" charset="0"/>
              </a:rPr>
              <a:t> with </a:t>
            </a:r>
            <a:r>
              <a:rPr kumimoji="0" lang="en-US" altLang="en-US" sz="2000" b="1" i="0" u="none" strike="noStrike" cap="none" normalizeH="0" baseline="0" dirty="0">
                <a:ln>
                  <a:noFill/>
                </a:ln>
                <a:solidFill>
                  <a:schemeClr val="tx1"/>
                </a:solidFill>
                <a:effectLst/>
                <a:latin typeface="Arial" panose="020B0604020202020204" pitchFamily="34" charset="0"/>
              </a:rPr>
              <a:t>environmental parameters</a:t>
            </a:r>
            <a:r>
              <a:rPr kumimoji="0" lang="en-US" altLang="en-US" sz="2000" b="0" i="0" u="none" strike="noStrike" cap="none" normalizeH="0" baseline="0" dirty="0">
                <a:ln>
                  <a:noFill/>
                </a:ln>
                <a:solidFill>
                  <a:schemeClr val="tx1"/>
                </a:solidFill>
                <a:effectLst/>
                <a:latin typeface="Arial" panose="020B0604020202020204" pitchFamily="34" charset="0"/>
              </a:rPr>
              <a:t> (temperature, humidity, vibration) improves diagnostic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Remaining challenges include </a:t>
            </a: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energy efficiency</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data security</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cost-effectiveness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proposed system aims to develop a </a:t>
            </a:r>
            <a:r>
              <a:rPr kumimoji="0" lang="en-US" altLang="en-US" sz="2000" b="1" i="0" u="none" strike="noStrike" cap="none" normalizeH="0" baseline="0" dirty="0">
                <a:ln>
                  <a:noFill/>
                </a:ln>
                <a:solidFill>
                  <a:schemeClr val="tx1"/>
                </a:solidFill>
                <a:effectLst/>
                <a:latin typeface="Arial" panose="020B0604020202020204" pitchFamily="34" charset="0"/>
              </a:rPr>
              <a:t>fully integrated IoT-enabled ultrasonic SHM solution</a:t>
            </a:r>
            <a:r>
              <a:rPr kumimoji="0" lang="en-US" altLang="en-US" sz="2000" b="0" i="0" u="none" strike="noStrike" cap="none" normalizeH="0" baseline="0" dirty="0">
                <a:ln>
                  <a:noFill/>
                </a:ln>
                <a:solidFill>
                  <a:schemeClr val="tx1"/>
                </a:solidFill>
                <a:effectLst/>
                <a:latin typeface="Arial" panose="020B0604020202020204" pitchFamily="34" charset="0"/>
              </a:rPr>
              <a:t> for real-time, intelligent crack detection.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970915"/>
          </a:xfrm>
        </p:spPr>
        <p:txBody>
          <a:bodyPr/>
          <a:lstStyle/>
          <a:p>
            <a:r>
              <a:rPr lang="en-IN" sz="3000" b="1" dirty="0">
                <a:solidFill>
                  <a:schemeClr val="tx2"/>
                </a:solidFill>
                <a:latin typeface="Times New Roman" panose="02020603050405020304" pitchFamily="18" charset="0"/>
                <a:cs typeface="Times New Roman" panose="02020603050405020304" pitchFamily="18" charset="0"/>
              </a:rPr>
              <a:t>Proposed Solution</a:t>
            </a:r>
            <a:r>
              <a:rPr lang="en-IN" sz="3000" b="1" dirty="0">
                <a:solidFill>
                  <a:schemeClr val="tx2"/>
                </a:solidFill>
              </a:rPr>
              <a:t> </a:t>
            </a:r>
          </a:p>
        </p:txBody>
      </p:sp>
      <p:sp>
        <p:nvSpPr>
          <p:cNvPr id="3" name="Content Placeholder 2"/>
          <p:cNvSpPr>
            <a:spLocks noGrp="1"/>
          </p:cNvSpPr>
          <p:nvPr>
            <p:ph idx="1"/>
          </p:nvPr>
        </p:nvSpPr>
        <p:spPr>
          <a:xfrm>
            <a:off x="457200" y="1340768"/>
            <a:ext cx="8435280" cy="4714875"/>
          </a:xfrm>
        </p:spPr>
        <p:txBody>
          <a:bodyPr>
            <a:normAutofit fontScale="95000"/>
          </a:bodyPr>
          <a:lstStyle/>
          <a:p>
            <a:pPr marL="0" indent="0">
              <a:buNone/>
            </a:pPr>
            <a:r>
              <a:rPr lang="en-US" sz="2000" dirty="0"/>
              <a:t>We propose an </a:t>
            </a:r>
            <a:r>
              <a:rPr lang="en-US" sz="2000" b="1" dirty="0"/>
              <a:t>IoT-enabled Ultrasonic Crack Detection System</a:t>
            </a:r>
            <a:r>
              <a:rPr lang="en-US" sz="2000" dirty="0"/>
              <a:t> that integrates </a:t>
            </a:r>
            <a:r>
              <a:rPr lang="en-US" sz="2000" b="1" dirty="0"/>
              <a:t>ultrasonic sensing</a:t>
            </a:r>
            <a:r>
              <a:rPr lang="en-US" sz="2000" dirty="0"/>
              <a:t>, </a:t>
            </a:r>
            <a:r>
              <a:rPr lang="en-US" sz="2000" b="1" dirty="0"/>
              <a:t>data analytics</a:t>
            </a:r>
            <a:r>
              <a:rPr lang="en-US" sz="2000" dirty="0"/>
              <a:t>, and </a:t>
            </a:r>
            <a:r>
              <a:rPr lang="en-US" sz="2000" b="1" dirty="0"/>
              <a:t>real-time monitoring</a:t>
            </a:r>
            <a:r>
              <a:rPr lang="en-US" sz="2000" dirty="0"/>
              <a:t> to ensure the structural integrity of concrete infrastructures.</a:t>
            </a:r>
            <a:br>
              <a:rPr lang="en-US" sz="2000" dirty="0"/>
            </a:br>
            <a:endParaRPr lang="en-US" sz="2000" dirty="0"/>
          </a:p>
          <a:p>
            <a:pPr marL="0" indent="0">
              <a:buNone/>
            </a:pPr>
            <a:r>
              <a:rPr lang="en-US" sz="2000" dirty="0"/>
              <a:t>The system will:</a:t>
            </a:r>
          </a:p>
          <a:p>
            <a:r>
              <a:rPr lang="en-US" sz="2000" dirty="0"/>
              <a:t>Use </a:t>
            </a:r>
            <a:r>
              <a:rPr lang="en-US" sz="2000" b="1" dirty="0"/>
              <a:t>ultrasonic sensors</a:t>
            </a:r>
            <a:r>
              <a:rPr lang="en-US" sz="2000" dirty="0"/>
              <a:t> to detect internal and surface-level cracks in concrete.</a:t>
            </a:r>
          </a:p>
          <a:p>
            <a:r>
              <a:rPr lang="en-US" sz="2000" dirty="0"/>
              <a:t>Transmit sensor data through </a:t>
            </a:r>
            <a:r>
              <a:rPr lang="en-US" sz="2000" b="1" dirty="0"/>
              <a:t>IoT modules</a:t>
            </a:r>
            <a:r>
              <a:rPr lang="en-US" sz="2000" dirty="0"/>
              <a:t> to a cloud-based platform for processing.</a:t>
            </a:r>
          </a:p>
          <a:p>
            <a:r>
              <a:rPr lang="en-US" sz="2000" dirty="0"/>
              <a:t>Analyze and visualize crack data using </a:t>
            </a:r>
            <a:r>
              <a:rPr lang="en-US" sz="2000" b="1" dirty="0"/>
              <a:t>edge computing</a:t>
            </a:r>
            <a:r>
              <a:rPr lang="en-US" sz="2000" dirty="0"/>
              <a:t> and </a:t>
            </a:r>
            <a:r>
              <a:rPr lang="en-US" sz="2000" b="1" dirty="0"/>
              <a:t>cloud analytics</a:t>
            </a:r>
            <a:r>
              <a:rPr lang="en-US" sz="2000" dirty="0"/>
              <a:t>.</a:t>
            </a:r>
          </a:p>
          <a:p>
            <a:r>
              <a:rPr lang="en-US" sz="2000" dirty="0"/>
              <a:t>Provide </a:t>
            </a:r>
            <a:r>
              <a:rPr lang="en-US" sz="2000" b="1" dirty="0"/>
              <a:t>real-time alerts</a:t>
            </a:r>
            <a:r>
              <a:rPr lang="en-US" sz="2000" dirty="0"/>
              <a:t> and dashboards for continuous structural health monitoring (SHM).</a:t>
            </a:r>
          </a:p>
          <a:p>
            <a:r>
              <a:rPr lang="en-US" sz="2000" dirty="0"/>
              <a:t>Enable </a:t>
            </a:r>
            <a:r>
              <a:rPr lang="en-US" sz="2000" b="1" dirty="0"/>
              <a:t>predictive maintenance</a:t>
            </a:r>
            <a:r>
              <a:rPr lang="en-US" sz="2000" dirty="0"/>
              <a:t> by identifying early signs of material degradation.</a:t>
            </a:r>
          </a:p>
          <a:p>
            <a:pPr marL="0" indent="0" algn="just">
              <a:buNone/>
            </a:pPr>
            <a:endParaRPr lang="en-US" alt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633765"/>
          </a:xfrm>
        </p:spPr>
        <p:txBody>
          <a:bodyPr/>
          <a:lstStyle/>
          <a:p>
            <a:r>
              <a:rPr lang="en-IN" altLang="en-GB" sz="3000" b="1" dirty="0">
                <a:solidFill>
                  <a:schemeClr val="tx2"/>
                </a:solidFill>
                <a:latin typeface="Times New Roman" panose="02020603050405020304" pitchFamily="18" charset="0"/>
                <a:cs typeface="Times New Roman" panose="02020603050405020304" pitchFamily="18" charset="0"/>
              </a:rPr>
              <a:t>System Architecture</a:t>
            </a:r>
          </a:p>
        </p:txBody>
      </p:sp>
      <p:sp>
        <p:nvSpPr>
          <p:cNvPr id="5" name="Text Box 4"/>
          <p:cNvSpPr txBox="1"/>
          <p:nvPr/>
        </p:nvSpPr>
        <p:spPr>
          <a:xfrm>
            <a:off x="552312" y="6479624"/>
            <a:ext cx="8451353" cy="45719"/>
          </a:xfrm>
          <a:prstGeom prst="rect">
            <a:avLst/>
          </a:prstGeom>
        </p:spPr>
        <p:txBody>
          <a:bodyPr>
            <a:noAutofit/>
          </a:bodyPr>
          <a:lstStyle/>
          <a:p>
            <a:pPr marL="0" indent="0" algn="just"/>
            <a:endParaRPr lang="en-US" altLang="en-US" b="0" i="0" dirty="0">
              <a:ea typeface="fkGroteskNeue"/>
              <a:cs typeface="+mn-lt"/>
            </a:endParaRPr>
          </a:p>
        </p:txBody>
      </p:sp>
      <p:sp>
        <p:nvSpPr>
          <p:cNvPr id="7" name="Content Placeholder 6"/>
          <p:cNvSpPr>
            <a:spLocks noGrp="1"/>
          </p:cNvSpPr>
          <p:nvPr>
            <p:ph idx="1"/>
          </p:nvPr>
        </p:nvSpPr>
        <p:spPr>
          <a:xfrm>
            <a:off x="1656714" y="4149080"/>
            <a:ext cx="7030085" cy="1977083"/>
          </a:xfrm>
        </p:spPr>
        <p:txBody>
          <a:bodyPr/>
          <a:lstStyle/>
          <a:p>
            <a:pPr marL="0" indent="0">
              <a:buNone/>
            </a:pPr>
            <a:r>
              <a:rPr lang="en-IN" altLang="en-US" dirty="0"/>
              <a:t> </a:t>
            </a:r>
          </a:p>
        </p:txBody>
      </p:sp>
      <p:sp>
        <p:nvSpPr>
          <p:cNvPr id="9" name="Rectangle 3">
            <a:extLst>
              <a:ext uri="{FF2B5EF4-FFF2-40B4-BE49-F238E27FC236}">
                <a16:creationId xmlns:a16="http://schemas.microsoft.com/office/drawing/2014/main" id="{07095BB4-1B3B-12DD-A275-1E0B6EAC22B1}"/>
              </a:ext>
            </a:extLst>
          </p:cNvPr>
          <p:cNvSpPr>
            <a:spLocks noChangeArrowheads="1"/>
          </p:cNvSpPr>
          <p:nvPr/>
        </p:nvSpPr>
        <p:spPr bwMode="auto">
          <a:xfrm rot="10800000" flipV="1">
            <a:off x="228600" y="1052736"/>
            <a:ext cx="8686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system follows a </a:t>
            </a:r>
            <a:r>
              <a:rPr kumimoji="0" lang="en-US" altLang="en-US" sz="1800" b="1" i="0" u="none" strike="noStrike" cap="none" normalizeH="0" baseline="0" dirty="0">
                <a:ln>
                  <a:noFill/>
                </a:ln>
                <a:solidFill>
                  <a:schemeClr val="tx1"/>
                </a:solidFill>
                <a:effectLst/>
                <a:latin typeface="Arial" panose="020B0604020202020204" pitchFamily="34" charset="0"/>
              </a:rPr>
              <a:t>multi-layer IoT architecture</a:t>
            </a:r>
            <a:r>
              <a:rPr kumimoji="0" lang="en-US" altLang="en-US" sz="1800" b="0" i="0" u="none" strike="noStrike" cap="none" normalizeH="0" baseline="0" dirty="0">
                <a:ln>
                  <a:noFill/>
                </a:ln>
                <a:solidFill>
                  <a:schemeClr val="tx1"/>
                </a:solidFill>
                <a:effectLst/>
                <a:latin typeface="Arial" panose="020B0604020202020204" pitchFamily="34" charset="0"/>
              </a:rPr>
              <a:t> for real-time crack detection and monitoring.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Sensor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Ultrasonic sensors deployed on concrete structures detect surface and internal cracks.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Measure variations in ultrasonic wave propagation and signal reflection.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Processing Layer (Edge Device):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 microcontroller (e.g., </a:t>
            </a:r>
            <a:r>
              <a:rPr kumimoji="0" lang="en-US" altLang="en-US" sz="1800" b="0" i="0" u="none" strike="noStrike" cap="none" normalizeH="0" baseline="0" dirty="0" err="1">
                <a:ln>
                  <a:noFill/>
                </a:ln>
                <a:solidFill>
                  <a:schemeClr val="tx1"/>
                </a:solidFill>
                <a:effectLst/>
                <a:latin typeface="Arial" panose="020B0604020202020204" pitchFamily="34" charset="0"/>
              </a:rPr>
              <a:t>NodeMCU</a:t>
            </a:r>
            <a:r>
              <a:rPr kumimoji="0" lang="en-US" altLang="en-US" sz="1800" b="0" i="0" u="none" strike="noStrike" cap="none" normalizeH="0" baseline="0" dirty="0">
                <a:ln>
                  <a:noFill/>
                </a:ln>
                <a:solidFill>
                  <a:schemeClr val="tx1"/>
                </a:solidFill>
                <a:effectLst/>
                <a:latin typeface="Arial" panose="020B0604020202020204" pitchFamily="34" charset="0"/>
              </a:rPr>
              <a:t> / Arduino) collects and processes sensor data       locally.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Applies threshold logic to differentiate normal vibration from actual cracks.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Communication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Processed data is transmitted via </a:t>
            </a:r>
            <a:r>
              <a:rPr kumimoji="0" lang="en-US" altLang="en-US" sz="1800" b="1" i="0" u="none" strike="noStrike" cap="none" normalizeH="0" baseline="0" dirty="0">
                <a:ln>
                  <a:noFill/>
                </a:ln>
                <a:solidFill>
                  <a:schemeClr val="tx1"/>
                </a:solidFill>
                <a:effectLst/>
                <a:latin typeface="Arial" panose="020B0604020202020204" pitchFamily="34" charset="0"/>
              </a:rPr>
              <a:t>Wi-Fi or MQTT protocols</a:t>
            </a:r>
            <a:r>
              <a:rPr kumimoji="0" lang="en-US" altLang="en-US" sz="1800" b="0" i="0" u="none" strike="noStrike" cap="none" normalizeH="0" baseline="0" dirty="0">
                <a:ln>
                  <a:noFill/>
                </a:ln>
                <a:solidFill>
                  <a:schemeClr val="tx1"/>
                </a:solidFill>
                <a:effectLst/>
                <a:latin typeface="Arial" panose="020B0604020202020204" pitchFamily="34" charset="0"/>
              </a:rPr>
              <a:t> to the cloud.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Ensures secure and continuous data transfer for remote monitoring.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&amp; Analytics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Cloud platform stores and analyzes real-time data using data analytics tools.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Visualizes results through dashboards and generates alerts for anomalies.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Users access the dashboard via web or mobile applications.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Displays live crack data, graphs, and maintenance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4D4C5-C8CC-5E0E-5D70-CEC031EC2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475E2-5B83-57D0-4BAC-21E6B6E631A4}"/>
              </a:ext>
            </a:extLst>
          </p:cNvPr>
          <p:cNvSpPr>
            <a:spLocks noGrp="1"/>
          </p:cNvSpPr>
          <p:nvPr>
            <p:ph type="title"/>
          </p:nvPr>
        </p:nvSpPr>
        <p:spPr/>
        <p:txBody>
          <a:bodyPr/>
          <a:lstStyle/>
          <a:p>
            <a:r>
              <a:rPr lang="en-IN" sz="3200" b="1" dirty="0">
                <a:solidFill>
                  <a:schemeClr val="tx2"/>
                </a:solidFill>
              </a:rPr>
              <a:t>Working Principle</a:t>
            </a:r>
            <a:endParaRPr lang="en-IN" altLang="en-GB"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61BD10D-F59A-4E86-EC54-03A4CE3B7128}"/>
              </a:ext>
            </a:extLst>
          </p:cNvPr>
          <p:cNvSpPr>
            <a:spLocks noGrp="1"/>
          </p:cNvSpPr>
          <p:nvPr>
            <p:ph idx="1"/>
          </p:nvPr>
        </p:nvSpPr>
        <p:spPr/>
        <p:txBody>
          <a:bodyPr/>
          <a:lstStyle/>
          <a:p>
            <a:pPr marL="0" indent="0">
              <a:buNone/>
            </a:pPr>
            <a:r>
              <a:rPr lang="en-IN" altLang="en-US" dirty="0"/>
              <a:t> </a:t>
            </a:r>
          </a:p>
        </p:txBody>
      </p:sp>
      <p:sp>
        <p:nvSpPr>
          <p:cNvPr id="5" name="Text Box 4">
            <a:extLst>
              <a:ext uri="{FF2B5EF4-FFF2-40B4-BE49-F238E27FC236}">
                <a16:creationId xmlns:a16="http://schemas.microsoft.com/office/drawing/2014/main" id="{398F8034-8513-1022-EFDB-5F573E1E620B}"/>
              </a:ext>
            </a:extLst>
          </p:cNvPr>
          <p:cNvSpPr txBox="1"/>
          <p:nvPr/>
        </p:nvSpPr>
        <p:spPr>
          <a:xfrm>
            <a:off x="552312" y="6479624"/>
            <a:ext cx="8451353" cy="45719"/>
          </a:xfrm>
          <a:prstGeom prst="rect">
            <a:avLst/>
          </a:prstGeom>
        </p:spPr>
        <p:txBody>
          <a:bodyPr>
            <a:noAutofit/>
          </a:bodyPr>
          <a:lstStyle/>
          <a:p>
            <a:pPr marL="0" indent="0" algn="just"/>
            <a:endParaRPr lang="en-US" altLang="en-US" b="0" i="0" dirty="0">
              <a:ea typeface="fkGroteskNeue"/>
              <a:cs typeface="+mn-lt"/>
            </a:endParaRPr>
          </a:p>
        </p:txBody>
      </p:sp>
      <p:sp>
        <p:nvSpPr>
          <p:cNvPr id="4" name="TextBox 3">
            <a:extLst>
              <a:ext uri="{FF2B5EF4-FFF2-40B4-BE49-F238E27FC236}">
                <a16:creationId xmlns:a16="http://schemas.microsoft.com/office/drawing/2014/main" id="{2A183ECB-1216-F118-3498-4609A6E6790A}"/>
              </a:ext>
            </a:extLst>
          </p:cNvPr>
          <p:cNvSpPr txBox="1"/>
          <p:nvPr/>
        </p:nvSpPr>
        <p:spPr>
          <a:xfrm>
            <a:off x="457200" y="1442106"/>
            <a:ext cx="8546465" cy="4247317"/>
          </a:xfrm>
          <a:prstGeom prst="rect">
            <a:avLst/>
          </a:prstGeom>
          <a:noFill/>
        </p:spPr>
        <p:txBody>
          <a:bodyPr wrap="square">
            <a:spAutoFit/>
          </a:bodyPr>
          <a:lstStyle/>
          <a:p>
            <a:pPr marL="285750" indent="-285750">
              <a:buFont typeface="Arial" panose="020B0604020202020204" pitchFamily="34" charset="0"/>
              <a:buChar char="•"/>
            </a:pPr>
            <a:r>
              <a:rPr lang="en-US" dirty="0"/>
              <a:t>Ultrasonic sensors generate high-frequency sound waves that pass through concrete.</a:t>
            </a:r>
          </a:p>
          <a:p>
            <a:endParaRPr lang="en-US" dirty="0"/>
          </a:p>
          <a:p>
            <a:pPr marL="285750" indent="-285750">
              <a:buFont typeface="Arial" panose="020B0604020202020204" pitchFamily="34" charset="0"/>
              <a:buChar char="•"/>
            </a:pPr>
            <a:r>
              <a:rPr lang="en-US" dirty="0"/>
              <a:t>The time delay and amplitude of reflected waves indicate cracks or internal voids.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 is collected by the microcontroller (</a:t>
            </a:r>
            <a:r>
              <a:rPr lang="en-US" dirty="0" err="1"/>
              <a:t>NodeMCU</a:t>
            </a:r>
            <a:r>
              <a:rPr lang="en-US" dirty="0"/>
              <a:t> / Arduino) in real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system performs edge-level processing to filter and interpret readings.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Processed data is transmitted via IoT network (Wi-Fi/MQTT) to the cloud.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Cloud analytics compares sensor values with predefined thresholds.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When a deviation is detected, alerts are generated and displayed on the dashboard.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Enables early crack detection, reducing manual inspections and improving safety.</a:t>
            </a:r>
            <a:endParaRPr lang="en-IN" dirty="0"/>
          </a:p>
        </p:txBody>
      </p:sp>
    </p:spTree>
    <p:extLst>
      <p:ext uri="{BB962C8B-B14F-4D97-AF65-F5344CB8AC3E}">
        <p14:creationId xmlns:p14="http://schemas.microsoft.com/office/powerpoint/2010/main" val="158978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CFE75-9147-4E2E-1A87-130EF45B1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A8D67-FABB-95D4-5228-2EE14678283B}"/>
              </a:ext>
            </a:extLst>
          </p:cNvPr>
          <p:cNvSpPr>
            <a:spLocks noGrp="1"/>
          </p:cNvSpPr>
          <p:nvPr>
            <p:ph type="title"/>
          </p:nvPr>
        </p:nvSpPr>
        <p:spPr/>
        <p:txBody>
          <a:bodyPr/>
          <a:lstStyle/>
          <a:p>
            <a:r>
              <a:rPr lang="en-IN" sz="3200" b="1" dirty="0">
                <a:solidFill>
                  <a:schemeClr val="tx2"/>
                </a:solidFill>
              </a:rPr>
              <a:t>System Components</a:t>
            </a:r>
            <a:endParaRPr lang="en-IN" altLang="en-GB" sz="3000" b="1" dirty="0">
              <a:solidFill>
                <a:schemeClr val="tx2"/>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4046A93-1B62-E6AC-A1A3-99E46F673022}"/>
              </a:ext>
            </a:extLst>
          </p:cNvPr>
          <p:cNvSpPr>
            <a:spLocks noGrp="1"/>
          </p:cNvSpPr>
          <p:nvPr>
            <p:ph idx="1"/>
          </p:nvPr>
        </p:nvSpPr>
        <p:spPr>
          <a:xfrm>
            <a:off x="542765" y="2057399"/>
            <a:ext cx="8229600" cy="4525963"/>
          </a:xfrm>
        </p:spPr>
        <p:txBody>
          <a:bodyPr/>
          <a:lstStyle/>
          <a:p>
            <a:pPr marL="0" indent="0">
              <a:buNone/>
            </a:pPr>
            <a:r>
              <a:rPr lang="en-IN" altLang="en-US" dirty="0"/>
              <a:t> </a:t>
            </a:r>
          </a:p>
        </p:txBody>
      </p:sp>
      <p:sp>
        <p:nvSpPr>
          <p:cNvPr id="5" name="Text Box 4">
            <a:extLst>
              <a:ext uri="{FF2B5EF4-FFF2-40B4-BE49-F238E27FC236}">
                <a16:creationId xmlns:a16="http://schemas.microsoft.com/office/drawing/2014/main" id="{53D8B2B0-BEB7-938C-E421-B58B56F7C992}"/>
              </a:ext>
            </a:extLst>
          </p:cNvPr>
          <p:cNvSpPr txBox="1"/>
          <p:nvPr/>
        </p:nvSpPr>
        <p:spPr>
          <a:xfrm>
            <a:off x="552312" y="6479624"/>
            <a:ext cx="8451353" cy="45719"/>
          </a:xfrm>
          <a:prstGeom prst="rect">
            <a:avLst/>
          </a:prstGeom>
        </p:spPr>
        <p:txBody>
          <a:bodyPr>
            <a:noAutofit/>
          </a:bodyPr>
          <a:lstStyle/>
          <a:p>
            <a:pPr marL="0" indent="0" algn="just"/>
            <a:endParaRPr lang="en-US" altLang="en-US" b="0" i="0" dirty="0">
              <a:ea typeface="fkGroteskNeue"/>
              <a:cs typeface="+mn-lt"/>
            </a:endParaRPr>
          </a:p>
        </p:txBody>
      </p:sp>
      <p:sp>
        <p:nvSpPr>
          <p:cNvPr id="3" name="Rectangle 1">
            <a:extLst>
              <a:ext uri="{FF2B5EF4-FFF2-40B4-BE49-F238E27FC236}">
                <a16:creationId xmlns:a16="http://schemas.microsoft.com/office/drawing/2014/main" id="{937B1B73-25E7-4889-B445-2CF210075799}"/>
              </a:ext>
            </a:extLst>
          </p:cNvPr>
          <p:cNvSpPr>
            <a:spLocks noChangeArrowheads="1"/>
          </p:cNvSpPr>
          <p:nvPr/>
        </p:nvSpPr>
        <p:spPr bwMode="auto">
          <a:xfrm>
            <a:off x="379065" y="1066294"/>
            <a:ext cx="869168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Ultrasonic Sensor:</a:t>
            </a:r>
            <a:r>
              <a:rPr kumimoji="0" lang="en-US" altLang="en-US" sz="1800" b="0" i="0" u="none" strike="noStrike" cap="none" normalizeH="0" baseline="0" dirty="0">
                <a:ln>
                  <a:noFill/>
                </a:ln>
                <a:solidFill>
                  <a:schemeClr val="tx1"/>
                </a:solidFill>
                <a:effectLst/>
                <a:latin typeface="Arial" panose="020B0604020202020204" pitchFamily="34" charset="0"/>
              </a:rPr>
              <a:t> Detects cracks and measures reflection time of sound waves.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Microcontroller (</a:t>
            </a:r>
            <a:r>
              <a:rPr kumimoji="0" lang="en-US" altLang="en-US" sz="1800" b="1" i="0" u="none" strike="noStrike" cap="none" normalizeH="0" baseline="0" dirty="0" err="1">
                <a:ln>
                  <a:noFill/>
                </a:ln>
                <a:solidFill>
                  <a:schemeClr val="tx1"/>
                </a:solidFill>
                <a:effectLst/>
                <a:latin typeface="Arial" panose="020B0604020202020204" pitchFamily="34" charset="0"/>
              </a:rPr>
              <a:t>NodeMCU</a:t>
            </a:r>
            <a:r>
              <a:rPr kumimoji="0" lang="en-US" altLang="en-US" sz="1800" b="1" i="0" u="none" strike="noStrike" cap="none" normalizeH="0" baseline="0" dirty="0">
                <a:ln>
                  <a:noFill/>
                </a:ln>
                <a:solidFill>
                  <a:schemeClr val="tx1"/>
                </a:solidFill>
                <a:effectLst/>
                <a:latin typeface="Arial" panose="020B0604020202020204" pitchFamily="34" charset="0"/>
              </a:rPr>
              <a:t>/Arduino):</a:t>
            </a:r>
            <a:r>
              <a:rPr kumimoji="0" lang="en-US" altLang="en-US" sz="1800" b="0" i="0" u="none" strike="noStrike" cap="none" normalizeH="0" baseline="0" dirty="0">
                <a:ln>
                  <a:noFill/>
                </a:ln>
                <a:solidFill>
                  <a:schemeClr val="tx1"/>
                </a:solidFill>
                <a:effectLst/>
                <a:latin typeface="Arial" panose="020B0604020202020204" pitchFamily="34" charset="0"/>
              </a:rPr>
              <a:t> Controls sensor operations and processes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IoT Module (Wi-Fi/MQTT):</a:t>
            </a:r>
            <a:r>
              <a:rPr kumimoji="0" lang="en-US" altLang="en-US" sz="1800" b="0" i="0" u="none" strike="noStrike" cap="none" normalizeH="0" baseline="0" dirty="0">
                <a:ln>
                  <a:noFill/>
                </a:ln>
                <a:solidFill>
                  <a:schemeClr val="tx1"/>
                </a:solidFill>
                <a:effectLst/>
                <a:latin typeface="Arial" panose="020B0604020202020204" pitchFamily="34" charset="0"/>
              </a:rPr>
              <a:t> Enables wireless data transmission to the cloud.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Supply Unit:</a:t>
            </a:r>
            <a:r>
              <a:rPr kumimoji="0" lang="en-US" altLang="en-US" sz="1800" b="0" i="0" u="none" strike="noStrike" cap="none" normalizeH="0" baseline="0" dirty="0">
                <a:ln>
                  <a:noFill/>
                </a:ln>
                <a:solidFill>
                  <a:schemeClr val="tx1"/>
                </a:solidFill>
                <a:effectLst/>
                <a:latin typeface="Arial" panose="020B0604020202020204" pitchFamily="34" charset="0"/>
              </a:rPr>
              <a:t> Provides stable voltage for all hardware components.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Platform:</a:t>
            </a:r>
            <a:r>
              <a:rPr kumimoji="0" lang="en-US" altLang="en-US" sz="1800" b="0" i="0" u="none" strike="noStrike" cap="none" normalizeH="0" baseline="0" dirty="0">
                <a:ln>
                  <a:noFill/>
                </a:ln>
                <a:solidFill>
                  <a:schemeClr val="tx1"/>
                </a:solidFill>
                <a:effectLst/>
                <a:latin typeface="Arial" panose="020B0604020202020204" pitchFamily="34" charset="0"/>
              </a:rPr>
              <a:t> Stores and analyzes data; hosts visualization dashboard.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Dashboard (Web/Mobile):</a:t>
            </a:r>
            <a:r>
              <a:rPr kumimoji="0" lang="en-US" altLang="en-US" sz="1800" b="0" i="0" u="none" strike="noStrike" cap="none" normalizeH="0" baseline="0" dirty="0">
                <a:ln>
                  <a:noFill/>
                </a:ln>
                <a:solidFill>
                  <a:schemeClr val="tx1"/>
                </a:solidFill>
                <a:effectLst/>
                <a:latin typeface="Arial" panose="020B0604020202020204" pitchFamily="34" charset="0"/>
              </a:rPr>
              <a:t> Displays live readings, crack alerts, and reports.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Software Tools:</a:t>
            </a:r>
            <a:r>
              <a:rPr kumimoji="0" lang="en-US" altLang="en-US" sz="1800" b="0" i="0" u="none" strike="noStrike" cap="none" normalizeH="0" baseline="0" dirty="0">
                <a:ln>
                  <a:noFill/>
                </a:ln>
                <a:solidFill>
                  <a:schemeClr val="tx1"/>
                </a:solidFill>
                <a:effectLst/>
                <a:latin typeface="Arial" panose="020B0604020202020204" pitchFamily="34" charset="0"/>
              </a:rPr>
              <a:t> Arduino IDE for programming, </a:t>
            </a:r>
            <a:r>
              <a:rPr kumimoji="0" lang="en-US" altLang="en-US" sz="1800" b="0" i="0" u="none" strike="noStrike" cap="none" normalizeH="0" baseline="0" dirty="0" err="1">
                <a:ln>
                  <a:noFill/>
                </a:ln>
                <a:solidFill>
                  <a:schemeClr val="tx1"/>
                </a:solidFill>
                <a:effectLst/>
                <a:latin typeface="Arial" panose="020B0604020202020204" pitchFamily="34" charset="0"/>
              </a:rPr>
              <a:t>ThingSpeak</a:t>
            </a:r>
            <a:r>
              <a:rPr kumimoji="0" lang="en-US" altLang="en-US" sz="1800" b="0" i="0" u="none" strike="noStrike" cap="none" normalizeH="0" baseline="0" dirty="0">
                <a:ln>
                  <a:noFill/>
                </a:ln>
                <a:solidFill>
                  <a:schemeClr val="tx1"/>
                </a:solidFill>
                <a:effectLst/>
                <a:latin typeface="Arial" panose="020B0604020202020204" pitchFamily="34" charset="0"/>
              </a:rPr>
              <a:t> or Blynk for IoT visualization.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Together, these components form a </a:t>
            </a:r>
            <a:r>
              <a:rPr kumimoji="0" lang="en-US" altLang="en-US" sz="1800" b="1" i="0" u="none" strike="noStrike" cap="none" normalizeH="0" baseline="0" dirty="0">
                <a:ln>
                  <a:noFill/>
                </a:ln>
                <a:solidFill>
                  <a:schemeClr val="tx1"/>
                </a:solidFill>
                <a:effectLst/>
                <a:latin typeface="Arial" panose="020B0604020202020204" pitchFamily="34" charset="0"/>
              </a:rPr>
              <a:t>fully integrated SHM system</a:t>
            </a:r>
            <a:r>
              <a:rPr kumimoji="0" lang="en-US" altLang="en-US" sz="1800" b="0" i="0" u="none" strike="noStrike" cap="none" normalizeH="0" baseline="0" dirty="0">
                <a:ln>
                  <a:noFill/>
                </a:ln>
                <a:solidFill>
                  <a:schemeClr val="tx1"/>
                </a:solidFill>
                <a:effectLst/>
                <a:latin typeface="Arial" panose="020B0604020202020204" pitchFamily="34" charset="0"/>
              </a:rPr>
              <a:t> for concrete crack detection.</a:t>
            </a:r>
          </a:p>
        </p:txBody>
      </p:sp>
    </p:spTree>
    <p:extLst>
      <p:ext uri="{BB962C8B-B14F-4D97-AF65-F5344CB8AC3E}">
        <p14:creationId xmlns:p14="http://schemas.microsoft.com/office/powerpoint/2010/main" val="710866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864096"/>
          </a:xfrm>
        </p:spPr>
        <p:txBody>
          <a:bodyPr>
            <a:normAutofit fontScale="90000"/>
          </a:bodyPr>
          <a:lstStyle/>
          <a:p>
            <a:r>
              <a:rPr lang="en-IN" sz="3600" b="1" dirty="0">
                <a:solidFill>
                  <a:schemeClr val="tx2"/>
                </a:solidFill>
              </a:rPr>
              <a:t>Concept of SHM</a:t>
            </a:r>
            <a:br>
              <a:rPr lang="en-IN" dirty="0"/>
            </a:br>
            <a:endParaRPr lang="en-IN" dirty="0"/>
          </a:p>
        </p:txBody>
      </p:sp>
      <p:sp>
        <p:nvSpPr>
          <p:cNvPr id="5" name="Rectangle 2">
            <a:extLst>
              <a:ext uri="{FF2B5EF4-FFF2-40B4-BE49-F238E27FC236}">
                <a16:creationId xmlns:a16="http://schemas.microsoft.com/office/drawing/2014/main" id="{6736E9EE-1CCC-CF55-772C-BF07ECF84094}"/>
              </a:ext>
            </a:extLst>
          </p:cNvPr>
          <p:cNvSpPr>
            <a:spLocks noGrp="1" noChangeArrowheads="1"/>
          </p:cNvSpPr>
          <p:nvPr>
            <p:ph idx="1"/>
          </p:nvPr>
        </p:nvSpPr>
        <p:spPr bwMode="auto">
          <a:xfrm>
            <a:off x="215516" y="920621"/>
            <a:ext cx="871296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SHM involves </a:t>
            </a:r>
            <a:r>
              <a:rPr kumimoji="0" lang="en-US" altLang="en-US" sz="2000" b="1" i="0" u="none" strike="noStrike" cap="none" normalizeH="0" baseline="0" dirty="0">
                <a:ln>
                  <a:noFill/>
                </a:ln>
                <a:solidFill>
                  <a:schemeClr val="tx1"/>
                </a:solidFill>
                <a:effectLst/>
                <a:latin typeface="Arial" panose="020B0604020202020204" pitchFamily="34" charset="0"/>
              </a:rPr>
              <a:t>continuous observation</a:t>
            </a:r>
            <a:r>
              <a:rPr kumimoji="0" lang="en-US" altLang="en-US" sz="2000" b="0" i="0" u="none" strike="noStrike" cap="none" normalizeH="0" baseline="0" dirty="0">
                <a:ln>
                  <a:noFill/>
                </a:ln>
                <a:solidFill>
                  <a:schemeClr val="tx1"/>
                </a:solidFill>
                <a:effectLst/>
                <a:latin typeface="Arial" panose="020B0604020202020204" pitchFamily="34" charset="0"/>
              </a:rPr>
              <a:t> of a structure’s health and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Combines </a:t>
            </a:r>
            <a:r>
              <a:rPr kumimoji="0" lang="en-US" altLang="en-US" sz="2000" b="1" i="0" u="none" strike="noStrike" cap="none" normalizeH="0" baseline="0" dirty="0">
                <a:ln>
                  <a:noFill/>
                </a:ln>
                <a:solidFill>
                  <a:schemeClr val="tx1"/>
                </a:solidFill>
                <a:effectLst/>
                <a:latin typeface="Arial" panose="020B0604020202020204" pitchFamily="34" charset="0"/>
              </a:rPr>
              <a:t>sensor data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IoT communication</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data analytics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Detects anomalies early, preventing catastrophic failures.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Transforms maintenance from </a:t>
            </a:r>
            <a:r>
              <a:rPr kumimoji="0" lang="en-US" altLang="en-US" sz="2000" b="1" i="0" u="none" strike="noStrike" cap="none" normalizeH="0" baseline="0" dirty="0">
                <a:ln>
                  <a:noFill/>
                </a:ln>
                <a:solidFill>
                  <a:schemeClr val="tx1"/>
                </a:solidFill>
                <a:effectLst/>
                <a:latin typeface="Arial" panose="020B0604020202020204" pitchFamily="34" charset="0"/>
              </a:rPr>
              <a:t>manual inspection</a:t>
            </a:r>
            <a:r>
              <a:rPr kumimoji="0" lang="en-US" altLang="en-US" sz="2000" b="0" i="0" u="none" strike="noStrike" cap="none" normalizeH="0" baseline="0" dirty="0">
                <a:ln>
                  <a:noFill/>
                </a:ln>
                <a:solidFill>
                  <a:schemeClr val="tx1"/>
                </a:solidFill>
                <a:effectLst/>
                <a:latin typeface="Arial" panose="020B0604020202020204" pitchFamily="34" charset="0"/>
              </a:rPr>
              <a:t> to </a:t>
            </a:r>
            <a:r>
              <a:rPr kumimoji="0" lang="en-US" altLang="en-US" sz="2000" b="1" i="0" u="none" strike="noStrike" cap="none" normalizeH="0" baseline="0" dirty="0">
                <a:ln>
                  <a:noFill/>
                </a:ln>
                <a:solidFill>
                  <a:schemeClr val="tx1"/>
                </a:solidFill>
                <a:effectLst/>
                <a:latin typeface="Arial" panose="020B0604020202020204" pitchFamily="34" charset="0"/>
              </a:rPr>
              <a:t>automated decision-making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Improves </a:t>
            </a:r>
            <a:r>
              <a:rPr kumimoji="0" lang="en-US" altLang="en-US" sz="2000" b="1" i="0" u="none" strike="noStrike" cap="none" normalizeH="0" baseline="0" dirty="0">
                <a:ln>
                  <a:noFill/>
                </a:ln>
                <a:solidFill>
                  <a:schemeClr val="tx1"/>
                </a:solidFill>
                <a:effectLst/>
                <a:latin typeface="Arial" panose="020B0604020202020204" pitchFamily="34" charset="0"/>
              </a:rPr>
              <a:t>safety</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efficiency</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reliability</a:t>
            </a:r>
            <a:r>
              <a:rPr kumimoji="0" lang="en-US" altLang="en-US" sz="2000" b="0" i="0" u="none" strike="noStrike" cap="none" normalizeH="0" baseline="0" dirty="0">
                <a:ln>
                  <a:noFill/>
                </a:ln>
                <a:solidFill>
                  <a:schemeClr val="tx1"/>
                </a:solidFill>
                <a:effectLst/>
                <a:latin typeface="Arial" panose="020B0604020202020204" pitchFamily="34" charset="0"/>
              </a:rPr>
              <a:t> of infrastructure.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Applications: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Bridges, dams, tunnels, buildings, and industrial structures.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Enables </a:t>
            </a:r>
            <a:r>
              <a:rPr kumimoji="0" lang="en-US" altLang="en-US" sz="2000" b="1" i="0" u="none" strike="noStrike" cap="none" normalizeH="0" baseline="0" dirty="0">
                <a:ln>
                  <a:noFill/>
                </a:ln>
                <a:solidFill>
                  <a:schemeClr val="tx1"/>
                </a:solidFill>
                <a:effectLst/>
                <a:latin typeface="Arial" panose="020B0604020202020204" pitchFamily="34" charset="0"/>
              </a:rPr>
              <a:t>smart infrastructure</a:t>
            </a:r>
            <a:r>
              <a:rPr kumimoji="0" lang="en-US" altLang="en-US" sz="2000" b="0" i="0" u="none" strike="noStrike" cap="none" normalizeH="0" baseline="0" dirty="0">
                <a:ln>
                  <a:noFill/>
                </a:ln>
                <a:solidFill>
                  <a:schemeClr val="tx1"/>
                </a:solidFill>
                <a:effectLst/>
                <a:latin typeface="Arial" panose="020B0604020202020204" pitchFamily="34" charset="0"/>
              </a:rPr>
              <a:t> through real-time diagnostics and predictive alerts.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1357</Words>
  <Application>Microsoft Office PowerPoint</Application>
  <PresentationFormat>On-screen Show (4:3)</PresentationFormat>
  <Paragraphs>155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fkGroteskNeue</vt:lpstr>
      <vt:lpstr>Times New Roman</vt:lpstr>
      <vt:lpstr>Office Theme</vt:lpstr>
      <vt:lpstr>Title Slide </vt:lpstr>
      <vt:lpstr>Abstract</vt:lpstr>
      <vt:lpstr>Introduction</vt:lpstr>
      <vt:lpstr>Literature Survey</vt:lpstr>
      <vt:lpstr>Proposed Solution </vt:lpstr>
      <vt:lpstr>System Architecture</vt:lpstr>
      <vt:lpstr>Working Principle</vt:lpstr>
      <vt:lpstr>System Components</vt:lpstr>
      <vt:lpstr>Concept of SHM </vt:lpstr>
      <vt:lpstr>Performance Evaluation</vt:lpstr>
      <vt:lpstr>PowerPoint Presentation</vt:lpstr>
      <vt:lpstr>PowerPoint Presentation</vt:lpstr>
      <vt:lpstr>Expected 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dc:title>
  <dc:creator>Sanjay Balaji K.cse</dc:creator>
  <cp:lastModifiedBy>RAGHUNANDHAN T</cp:lastModifiedBy>
  <cp:revision>45</cp:revision>
  <dcterms:created xsi:type="dcterms:W3CDTF">2025-06-27T05:27:00Z</dcterms:created>
  <dcterms:modified xsi:type="dcterms:W3CDTF">2025-10-27T12:22:15Z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FD3A54E7B583495DBD07B34A03DE0DA8_13</vt:lpwstr>
  </property>
  <property fmtid="{D5CDD505-2E9C-101B-9397-08002B2CF9AE}" pid="3" name="KSOProductBuildVer">
    <vt:lpwstr>1033-12.2.0.22549</vt:lpwstr>
  </property>
</Properties>
</file>