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2E0-9EC8-4241-2304-C7AB1574E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5DBCE7-5744-9B65-3CB1-70092EB3A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5CEF34-EB02-A853-704C-7E1E754FF158}"/>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6C558012-8B27-60B3-971C-513DAAE95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F9B6F-1EBA-722E-585A-82F44DC8AD00}"/>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149947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7D78-FCA3-62C1-D2F7-23E3A387B3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B2D1AD-15A1-1507-AE76-CA86CE8A94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538BE-AFDD-6744-425D-9DAA9E99E85D}"/>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42605BB9-8538-583F-3733-F9D7DB183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34782-1B61-C56F-1FD2-771DB4E87113}"/>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350239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B69D0-3721-B958-E432-517253E274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132E5-F53C-3BDE-C605-36375D884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70FD6-CE9B-5B8C-BD67-152A5CA87584}"/>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00CAA92D-1A4C-76EF-A23C-0DDEAD1F3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D04FA5-1140-354A-E58A-FC89AD4CC248}"/>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106244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41FB-3550-CE05-6279-5EA3AE6FD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F0CD8-D6C6-5F2D-9184-0927F36CC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E32B1-4FAA-3117-036A-DE710A35377C}"/>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F4A08093-587F-EB77-06D2-08306A940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DC51AD-9403-9AC7-3A3D-446E83141B61}"/>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10746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B55A-B685-0E1F-9768-05D7096C31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DEB4FD-6458-BF4E-087D-F3818CBD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F192C-CB3B-FC6F-16B6-73191D1F8DF8}"/>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6D02FBA1-A1E0-8866-AE10-191A60C25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A10C2-B090-7C7A-C7B3-521ABA2C8AB5}"/>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394353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268B-244A-6EB0-38C4-97A7F5D08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71285-1A75-2A29-BD9E-25401C7BAF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402E3-B5B4-C3E7-904C-2A4E507145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AC4883-5405-A431-CDFF-AFF4635594C5}"/>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6" name="Footer Placeholder 5">
            <a:extLst>
              <a:ext uri="{FF2B5EF4-FFF2-40B4-BE49-F238E27FC236}">
                <a16:creationId xmlns:a16="http://schemas.microsoft.com/office/drawing/2014/main" id="{A3A70C9E-9B93-AE64-92A5-96DC1F564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31E38-1BAC-D86A-8D23-687EAFA8DF20}"/>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44401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9395-72EA-ECD3-5B95-0F2239EDBD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C28CF-08EB-3285-F073-BEB3D59C8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04896-D22E-86AC-6908-13E153DDF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73A3DA-A565-FE07-7351-70357B125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D5A3D-3939-D5DB-D1FE-F22EF52C2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35A3C5-D940-C675-30C3-D26E3594F6D9}"/>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8" name="Footer Placeholder 7">
            <a:extLst>
              <a:ext uri="{FF2B5EF4-FFF2-40B4-BE49-F238E27FC236}">
                <a16:creationId xmlns:a16="http://schemas.microsoft.com/office/drawing/2014/main" id="{EDECD521-DBDA-EB5F-E8DD-50F04D8B35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C333D0-969F-75F1-03A8-84B95BE65F7D}"/>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291812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1371-1D63-DDEF-F0D8-FA068F2FB0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68B321-F451-9AE8-9777-4F335633EC57}"/>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4" name="Footer Placeholder 3">
            <a:extLst>
              <a:ext uri="{FF2B5EF4-FFF2-40B4-BE49-F238E27FC236}">
                <a16:creationId xmlns:a16="http://schemas.microsoft.com/office/drawing/2014/main" id="{40F7E9CD-CF0A-2A0A-01FE-B674A08511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5848F5-25DF-CFF2-7299-53E42E45D04F}"/>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25246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CEEBE-70C5-A9AC-1507-13EA9B8E75AC}"/>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3" name="Footer Placeholder 2">
            <a:extLst>
              <a:ext uri="{FF2B5EF4-FFF2-40B4-BE49-F238E27FC236}">
                <a16:creationId xmlns:a16="http://schemas.microsoft.com/office/drawing/2014/main" id="{68DF0072-B8BD-5CA5-19C1-FEC259DE76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C08398-120E-9B66-32D5-026F961D6875}"/>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321282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02C5-C738-A093-C805-6C27EA8CF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288B08-0332-8A1E-0A76-7435935A0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580171-B2B3-2D5C-9D76-5D9DC5F85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70FBB-3823-0FC7-F447-23DE7ED05C78}"/>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6" name="Footer Placeholder 5">
            <a:extLst>
              <a:ext uri="{FF2B5EF4-FFF2-40B4-BE49-F238E27FC236}">
                <a16:creationId xmlns:a16="http://schemas.microsoft.com/office/drawing/2014/main" id="{D965975B-3626-A0E7-8392-9A7A6B3FE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5D38C-13A7-C4FD-5144-194764B0641D}"/>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103908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B555-9851-8006-021F-2D7803885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84A52-3156-B2EB-12F9-52A92621A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A2EE13-4F5C-26F8-9F0D-2EE75C13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C9089-3875-3C79-2BF5-BCC86875C4BF}"/>
              </a:ext>
            </a:extLst>
          </p:cNvPr>
          <p:cNvSpPr>
            <a:spLocks noGrp="1"/>
          </p:cNvSpPr>
          <p:nvPr>
            <p:ph type="dt" sz="half" idx="10"/>
          </p:nvPr>
        </p:nvSpPr>
        <p:spPr/>
        <p:txBody>
          <a:bodyPr/>
          <a:lstStyle/>
          <a:p>
            <a:fld id="{CF23F88F-1008-4096-9C4F-702117BC7122}" type="datetimeFigureOut">
              <a:rPr lang="en-IN" smtClean="0"/>
              <a:t>20-12-2023</a:t>
            </a:fld>
            <a:endParaRPr lang="en-IN"/>
          </a:p>
        </p:txBody>
      </p:sp>
      <p:sp>
        <p:nvSpPr>
          <p:cNvPr id="6" name="Footer Placeholder 5">
            <a:extLst>
              <a:ext uri="{FF2B5EF4-FFF2-40B4-BE49-F238E27FC236}">
                <a16:creationId xmlns:a16="http://schemas.microsoft.com/office/drawing/2014/main" id="{789D2F48-8FB9-1E09-2D26-13B5FA308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AAF31-BB24-DE97-FA05-87CAFF3532B9}"/>
              </a:ext>
            </a:extLst>
          </p:cNvPr>
          <p:cNvSpPr>
            <a:spLocks noGrp="1"/>
          </p:cNvSpPr>
          <p:nvPr>
            <p:ph type="sldNum" sz="quarter" idx="12"/>
          </p:nvPr>
        </p:nvSpPr>
        <p:spPr/>
        <p:txBody>
          <a:bodyPr/>
          <a:lstStyle/>
          <a:p>
            <a:fld id="{9C1696CD-4E7C-44BA-9365-334C9D2571D7}" type="slidenum">
              <a:rPr lang="en-IN" smtClean="0"/>
              <a:t>‹#›</a:t>
            </a:fld>
            <a:endParaRPr lang="en-IN"/>
          </a:p>
        </p:txBody>
      </p:sp>
    </p:spTree>
    <p:extLst>
      <p:ext uri="{BB962C8B-B14F-4D97-AF65-F5344CB8AC3E}">
        <p14:creationId xmlns:p14="http://schemas.microsoft.com/office/powerpoint/2010/main" val="423172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CD431-F4D4-BD4A-26A4-7E5D46057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0004C-6460-E613-3640-FEDD37C3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171FA-F5E7-0F35-66D5-B4D4A95C8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3F88F-1008-4096-9C4F-702117BC7122}" type="datetimeFigureOut">
              <a:rPr lang="en-IN" smtClean="0"/>
              <a:t>20-12-2023</a:t>
            </a:fld>
            <a:endParaRPr lang="en-IN"/>
          </a:p>
        </p:txBody>
      </p:sp>
      <p:sp>
        <p:nvSpPr>
          <p:cNvPr id="5" name="Footer Placeholder 4">
            <a:extLst>
              <a:ext uri="{FF2B5EF4-FFF2-40B4-BE49-F238E27FC236}">
                <a16:creationId xmlns:a16="http://schemas.microsoft.com/office/drawing/2014/main" id="{2A164742-9EE9-F96A-7BEC-77BF55207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9E4F54-E36A-88AA-F79A-50B6BF8ED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696CD-4E7C-44BA-9365-334C9D2571D7}" type="slidenum">
              <a:rPr lang="en-IN" smtClean="0"/>
              <a:t>‹#›</a:t>
            </a:fld>
            <a:endParaRPr lang="en-IN"/>
          </a:p>
        </p:txBody>
      </p:sp>
    </p:spTree>
    <p:extLst>
      <p:ext uri="{BB962C8B-B14F-4D97-AF65-F5344CB8AC3E}">
        <p14:creationId xmlns:p14="http://schemas.microsoft.com/office/powerpoint/2010/main" val="3387918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C29B-C9D3-2A78-EEB0-E50848424F24}"/>
              </a:ext>
            </a:extLst>
          </p:cNvPr>
          <p:cNvSpPr>
            <a:spLocks noGrp="1"/>
          </p:cNvSpPr>
          <p:nvPr>
            <p:ph type="title"/>
          </p:nvPr>
        </p:nvSpPr>
        <p:spPr>
          <a:xfrm>
            <a:off x="838200" y="534573"/>
            <a:ext cx="10515600" cy="1409334"/>
          </a:xfrm>
        </p:spPr>
        <p:txBody>
          <a:bodyPr>
            <a:normAutofit fontScale="90000"/>
          </a:bodyPr>
          <a:lstStyle/>
          <a:p>
            <a:pPr algn="ctr"/>
            <a:r>
              <a:rPr lang="en-IN" b="1" dirty="0">
                <a:solidFill>
                  <a:schemeClr val="accent4"/>
                </a:solidFill>
                <a:latin typeface="Stencil" panose="040409050D0802020404" pitchFamily="82" charset="0"/>
                <a:cs typeface="Times New Roman" panose="02020603050405020304" pitchFamily="18" charset="0"/>
              </a:rPr>
              <a:t>Development of Explainable AI (XAI) based model for prediction of heavy / high impact rain events using satellite data</a:t>
            </a:r>
          </a:p>
        </p:txBody>
      </p:sp>
      <p:sp>
        <p:nvSpPr>
          <p:cNvPr id="3" name="Content Placeholder 2">
            <a:extLst>
              <a:ext uri="{FF2B5EF4-FFF2-40B4-BE49-F238E27FC236}">
                <a16:creationId xmlns:a16="http://schemas.microsoft.com/office/drawing/2014/main" id="{AD25CF18-8CAE-8EEE-E6C5-2B290CA23A92}"/>
              </a:ext>
            </a:extLst>
          </p:cNvPr>
          <p:cNvSpPr>
            <a:spLocks noGrp="1"/>
          </p:cNvSpPr>
          <p:nvPr>
            <p:ph idx="1"/>
          </p:nvPr>
        </p:nvSpPr>
        <p:spPr>
          <a:xfrm>
            <a:off x="838200" y="2225307"/>
            <a:ext cx="10515600" cy="4351338"/>
          </a:xfrm>
        </p:spPr>
        <p:txBody>
          <a:bodyPr/>
          <a:lstStyle/>
          <a:p>
            <a:pPr marL="0" indent="0" algn="ctr">
              <a:buNone/>
            </a:pPr>
            <a:r>
              <a:rPr lang="en-IN" b="1" dirty="0">
                <a:solidFill>
                  <a:srgbClr val="FFFF00"/>
                </a:solidFill>
                <a:latin typeface="Times New Roman" panose="02020603050405020304" pitchFamily="18" charset="0"/>
                <a:cs typeface="Times New Roman" panose="02020603050405020304" pitchFamily="18" charset="0"/>
              </a:rPr>
              <a:t>Team Name : </a:t>
            </a:r>
            <a:r>
              <a:rPr lang="en-IN" b="1" dirty="0" err="1">
                <a:solidFill>
                  <a:srgbClr val="FFFF00"/>
                </a:solidFill>
                <a:latin typeface="Times New Roman" panose="02020603050405020304" pitchFamily="18" charset="0"/>
                <a:cs typeface="Times New Roman" panose="02020603050405020304" pitchFamily="18" charset="0"/>
              </a:rPr>
              <a:t>CryptoVault</a:t>
            </a:r>
            <a:r>
              <a:rPr lang="en-IN" b="1" dirty="0">
                <a:solidFill>
                  <a:srgbClr val="FFFF00"/>
                </a:solidFill>
                <a:latin typeface="Times New Roman" panose="02020603050405020304" pitchFamily="18" charset="0"/>
                <a:cs typeface="Times New Roman" panose="02020603050405020304" pitchFamily="18" charset="0"/>
              </a:rPr>
              <a:t>, PS ID : 1521</a:t>
            </a:r>
          </a:p>
          <a:p>
            <a:pPr marL="0" indent="0">
              <a:buNone/>
            </a:pPr>
            <a:r>
              <a:rPr lang="en-IN" dirty="0">
                <a:solidFill>
                  <a:srgbClr val="FFFF00"/>
                </a:solidFill>
                <a:latin typeface="Times New Roman" panose="02020603050405020304" pitchFamily="18" charset="0"/>
                <a:cs typeface="Times New Roman" panose="02020603050405020304" pitchFamily="18" charset="0"/>
              </a:rPr>
              <a:t>Team Lead : Rahul B</a:t>
            </a:r>
          </a:p>
          <a:p>
            <a:pPr marL="0" indent="0">
              <a:buNone/>
            </a:pPr>
            <a:r>
              <a:rPr lang="en-IN" dirty="0">
                <a:solidFill>
                  <a:srgbClr val="FFFF00"/>
                </a:solidFill>
                <a:latin typeface="Times New Roman" panose="02020603050405020304" pitchFamily="18" charset="0"/>
                <a:cs typeface="Times New Roman" panose="02020603050405020304" pitchFamily="18" charset="0"/>
              </a:rPr>
              <a:t>Team Members </a:t>
            </a:r>
          </a:p>
          <a:p>
            <a:pPr marL="0" indent="0">
              <a:buNone/>
            </a:pPr>
            <a:r>
              <a:rPr lang="en-IN" dirty="0">
                <a:solidFill>
                  <a:srgbClr val="FFFF00"/>
                </a:solidFill>
                <a:latin typeface="Times New Roman" panose="02020603050405020304" pitchFamily="18" charset="0"/>
                <a:cs typeface="Times New Roman" panose="02020603050405020304" pitchFamily="18" charset="0"/>
              </a:rPr>
              <a:t>Kamal Raj P</a:t>
            </a:r>
          </a:p>
          <a:p>
            <a:pPr marL="0" indent="0">
              <a:buNone/>
            </a:pPr>
            <a:r>
              <a:rPr lang="en-IN" dirty="0" err="1">
                <a:solidFill>
                  <a:srgbClr val="FFFF00"/>
                </a:solidFill>
                <a:latin typeface="Times New Roman" panose="02020603050405020304" pitchFamily="18" charset="0"/>
                <a:cs typeface="Times New Roman" panose="02020603050405020304" pitchFamily="18" charset="0"/>
              </a:rPr>
              <a:t>Shafwaan</a:t>
            </a:r>
            <a:r>
              <a:rPr lang="en-IN" dirty="0">
                <a:solidFill>
                  <a:srgbClr val="FFFF00"/>
                </a:solidFill>
                <a:latin typeface="Times New Roman" panose="02020603050405020304" pitchFamily="18" charset="0"/>
                <a:cs typeface="Times New Roman" panose="02020603050405020304" pitchFamily="18" charset="0"/>
              </a:rPr>
              <a:t> Ahmed T</a:t>
            </a:r>
          </a:p>
          <a:p>
            <a:pPr marL="0" indent="0">
              <a:buNone/>
            </a:pPr>
            <a:r>
              <a:rPr lang="en-IN" dirty="0">
                <a:solidFill>
                  <a:srgbClr val="FFFF00"/>
                </a:solidFill>
                <a:latin typeface="Times New Roman" panose="02020603050405020304" pitchFamily="18" charset="0"/>
                <a:cs typeface="Times New Roman" panose="02020603050405020304" pitchFamily="18" charset="0"/>
              </a:rPr>
              <a:t>Vadepeer M</a:t>
            </a:r>
          </a:p>
          <a:p>
            <a:pPr marL="0" indent="0">
              <a:buNone/>
            </a:pPr>
            <a:r>
              <a:rPr lang="en-IN" dirty="0">
                <a:solidFill>
                  <a:srgbClr val="FFFF00"/>
                </a:solidFill>
                <a:latin typeface="Times New Roman" panose="02020603050405020304" pitchFamily="18" charset="0"/>
                <a:cs typeface="Times New Roman" panose="02020603050405020304" pitchFamily="18" charset="0"/>
              </a:rPr>
              <a:t>Zaheer Abbas M</a:t>
            </a:r>
          </a:p>
          <a:p>
            <a:pPr marL="0" indent="0">
              <a:buNone/>
            </a:pPr>
            <a:r>
              <a:rPr lang="en-IN" dirty="0" err="1">
                <a:solidFill>
                  <a:srgbClr val="FFFF00"/>
                </a:solidFill>
                <a:latin typeface="Times New Roman" panose="02020603050405020304" pitchFamily="18" charset="0"/>
                <a:cs typeface="Times New Roman" panose="02020603050405020304" pitchFamily="18" charset="0"/>
              </a:rPr>
              <a:t>Vahitha</a:t>
            </a:r>
            <a:r>
              <a:rPr lang="en-IN" dirty="0">
                <a:solidFill>
                  <a:srgbClr val="FFFF00"/>
                </a:solidFill>
                <a:latin typeface="Times New Roman" panose="02020603050405020304" pitchFamily="18" charset="0"/>
                <a:cs typeface="Times New Roman" panose="02020603050405020304" pitchFamily="18" charset="0"/>
              </a:rPr>
              <a:t> H</a:t>
            </a:r>
          </a:p>
        </p:txBody>
      </p:sp>
    </p:spTree>
    <p:extLst>
      <p:ext uri="{BB962C8B-B14F-4D97-AF65-F5344CB8AC3E}">
        <p14:creationId xmlns:p14="http://schemas.microsoft.com/office/powerpoint/2010/main" val="107601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CF1C-E0E0-C265-F792-B56533CD4A49}"/>
              </a:ext>
            </a:extLst>
          </p:cNvPr>
          <p:cNvSpPr>
            <a:spLocks noGrp="1"/>
          </p:cNvSpPr>
          <p:nvPr>
            <p:ph type="ctrTitle"/>
          </p:nvPr>
        </p:nvSpPr>
        <p:spPr>
          <a:xfrm>
            <a:off x="3067878" y="822449"/>
            <a:ext cx="5274365" cy="1060174"/>
          </a:xfrm>
        </p:spPr>
        <p:txBody>
          <a:bodyPr>
            <a:normAutofit fontScale="90000"/>
          </a:bodyPr>
          <a:lstStyle/>
          <a:p>
            <a:br>
              <a:rPr lang="en-US" dirty="0"/>
            </a:br>
            <a:br>
              <a:rPr lang="en-IN" dirty="0"/>
            </a:br>
            <a:endParaRPr lang="en-IN" dirty="0"/>
          </a:p>
        </p:txBody>
      </p:sp>
      <p:pic>
        <p:nvPicPr>
          <p:cNvPr id="7" name="Picture 6">
            <a:extLst>
              <a:ext uri="{FF2B5EF4-FFF2-40B4-BE49-F238E27FC236}">
                <a16:creationId xmlns:a16="http://schemas.microsoft.com/office/drawing/2014/main" id="{991E4C80-6780-B867-50E8-5F12207AC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2" y="95489"/>
            <a:ext cx="1115748" cy="975211"/>
          </a:xfrm>
          <a:prstGeom prst="rect">
            <a:avLst/>
          </a:prstGeom>
        </p:spPr>
      </p:pic>
      <p:pic>
        <p:nvPicPr>
          <p:cNvPr id="11" name="Picture 10">
            <a:extLst>
              <a:ext uri="{FF2B5EF4-FFF2-40B4-BE49-F238E27FC236}">
                <a16:creationId xmlns:a16="http://schemas.microsoft.com/office/drawing/2014/main" id="{88287258-8C58-1DBA-2E6F-246A05F82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1810" y="97524"/>
            <a:ext cx="1115748" cy="973176"/>
          </a:xfrm>
          <a:prstGeom prst="rect">
            <a:avLst/>
          </a:prstGeom>
        </p:spPr>
      </p:pic>
      <p:sp>
        <p:nvSpPr>
          <p:cNvPr id="14" name="TextBox 13">
            <a:extLst>
              <a:ext uri="{FF2B5EF4-FFF2-40B4-BE49-F238E27FC236}">
                <a16:creationId xmlns:a16="http://schemas.microsoft.com/office/drawing/2014/main" id="{59E1F931-402B-2D3E-8CBE-72B44CA6ED0F}"/>
              </a:ext>
            </a:extLst>
          </p:cNvPr>
          <p:cNvSpPr txBox="1"/>
          <p:nvPr/>
        </p:nvSpPr>
        <p:spPr>
          <a:xfrm>
            <a:off x="3737111" y="583095"/>
            <a:ext cx="4359967" cy="769441"/>
          </a:xfrm>
          <a:prstGeom prst="rect">
            <a:avLst/>
          </a:prstGeom>
          <a:noFill/>
        </p:spPr>
        <p:txBody>
          <a:bodyPr wrap="square" rtlCol="0">
            <a:spAutoFit/>
          </a:bodyPr>
          <a:lstStyle/>
          <a:p>
            <a:r>
              <a:rPr lang="en-US" sz="4400" dirty="0">
                <a:solidFill>
                  <a:srgbClr val="FFC000"/>
                </a:solidFill>
                <a:latin typeface="Stencil" panose="040409050D0802020404" pitchFamily="82" charset="0"/>
              </a:rPr>
              <a:t>introduction</a:t>
            </a:r>
            <a:endParaRPr lang="en-IN" sz="4400" dirty="0">
              <a:solidFill>
                <a:srgbClr val="FFC000"/>
              </a:solidFill>
              <a:latin typeface="Stencil" panose="040409050D0802020404" pitchFamily="82" charset="0"/>
            </a:endParaRPr>
          </a:p>
        </p:txBody>
      </p:sp>
      <p:sp>
        <p:nvSpPr>
          <p:cNvPr id="17" name="TextBox 16">
            <a:extLst>
              <a:ext uri="{FF2B5EF4-FFF2-40B4-BE49-F238E27FC236}">
                <a16:creationId xmlns:a16="http://schemas.microsoft.com/office/drawing/2014/main" id="{39C56429-6623-75D9-475C-B134EB62EABE}"/>
              </a:ext>
            </a:extLst>
          </p:cNvPr>
          <p:cNvSpPr txBox="1"/>
          <p:nvPr/>
        </p:nvSpPr>
        <p:spPr>
          <a:xfrm>
            <a:off x="1000539" y="1882623"/>
            <a:ext cx="10190922" cy="3416320"/>
          </a:xfrm>
          <a:prstGeom prst="rect">
            <a:avLst/>
          </a:prstGeom>
          <a:noFill/>
        </p:spPr>
        <p:txBody>
          <a:bodyPr wrap="square" rtlCol="0">
            <a:spAutoFit/>
          </a:bodyPr>
          <a:lstStyle/>
          <a:p>
            <a:pPr algn="just"/>
            <a:r>
              <a:rPr lang="en-US" dirty="0">
                <a:solidFill>
                  <a:srgbClr val="FFFF00"/>
                </a:solidFill>
              </a:rPr>
              <a:t>❖ Machine Learning (ML) –based models such as Random Forest (RF), Support Vector Machine (SVM) and deep Convolutional Neural Network (CNN) will yield good result on rain prediction.</a:t>
            </a:r>
          </a:p>
          <a:p>
            <a:pPr algn="just"/>
            <a:endParaRPr lang="en-US" dirty="0">
              <a:solidFill>
                <a:srgbClr val="FFFF00"/>
              </a:solidFill>
            </a:endParaRPr>
          </a:p>
          <a:p>
            <a:pPr algn="just"/>
            <a:r>
              <a:rPr lang="en-US" dirty="0">
                <a:solidFill>
                  <a:srgbClr val="FFFF00"/>
                </a:solidFill>
              </a:rPr>
              <a:t>❖ The high impact assigned to 1 and low impact assigned to 0.</a:t>
            </a:r>
          </a:p>
          <a:p>
            <a:pPr algn="just"/>
            <a:endParaRPr lang="en-US" dirty="0">
              <a:solidFill>
                <a:srgbClr val="FFFF00"/>
              </a:solidFill>
            </a:endParaRPr>
          </a:p>
          <a:p>
            <a:pPr algn="just"/>
            <a:r>
              <a:rPr lang="en-US" dirty="0">
                <a:solidFill>
                  <a:srgbClr val="FFFF00"/>
                </a:solidFill>
              </a:rPr>
              <a:t>❖ Explanations for AI model predictions can be given using trust building Explainable AI (XAI) model like Shapley Additive Explanations (SHAP) and Local Interpretable Model-Agnostic Explanations (LIME).</a:t>
            </a:r>
          </a:p>
          <a:p>
            <a:pPr algn="just"/>
            <a:endParaRPr lang="en-US" dirty="0">
              <a:solidFill>
                <a:srgbClr val="FFFF00"/>
              </a:solidFill>
            </a:endParaRPr>
          </a:p>
          <a:p>
            <a:pPr algn="just"/>
            <a:r>
              <a:rPr lang="en-US" dirty="0">
                <a:solidFill>
                  <a:srgbClr val="FFFF00"/>
                </a:solidFill>
              </a:rPr>
              <a:t>❖ A web application can be developed with Python and Java Script that provides a user-friendly interface for users to interact with the AI model and XAI module. The application can be furnished with key features to allow users to submit satellite data and receive rain predictions and displaying explainable components for knowing how they interact with each other.</a:t>
            </a:r>
            <a:endParaRPr lang="en-IN" dirty="0">
              <a:solidFill>
                <a:srgbClr val="FFFF00"/>
              </a:solidFill>
            </a:endParaRPr>
          </a:p>
        </p:txBody>
      </p:sp>
    </p:spTree>
    <p:extLst>
      <p:ext uri="{BB962C8B-B14F-4D97-AF65-F5344CB8AC3E}">
        <p14:creationId xmlns:p14="http://schemas.microsoft.com/office/powerpoint/2010/main" val="180212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EDF2C-92C5-BCD9-4257-1BFCE094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96" y="1166191"/>
            <a:ext cx="10919791" cy="5300870"/>
          </a:xfrm>
          <a:prstGeom prst="rect">
            <a:avLst/>
          </a:prstGeom>
        </p:spPr>
      </p:pic>
      <p:sp>
        <p:nvSpPr>
          <p:cNvPr id="6" name="TextBox 5">
            <a:extLst>
              <a:ext uri="{FF2B5EF4-FFF2-40B4-BE49-F238E27FC236}">
                <a16:creationId xmlns:a16="http://schemas.microsoft.com/office/drawing/2014/main" id="{E063DAF7-0453-9417-C314-495BC6F1C070}"/>
              </a:ext>
            </a:extLst>
          </p:cNvPr>
          <p:cNvSpPr txBox="1"/>
          <p:nvPr/>
        </p:nvSpPr>
        <p:spPr>
          <a:xfrm>
            <a:off x="3816625" y="198373"/>
            <a:ext cx="4452731" cy="769441"/>
          </a:xfrm>
          <a:prstGeom prst="rect">
            <a:avLst/>
          </a:prstGeom>
          <a:noFill/>
        </p:spPr>
        <p:txBody>
          <a:bodyPr wrap="square" rtlCol="0">
            <a:spAutoFit/>
          </a:bodyPr>
          <a:lstStyle/>
          <a:p>
            <a:r>
              <a:rPr lang="en-US" sz="4400" dirty="0">
                <a:solidFill>
                  <a:schemeClr val="accent4"/>
                </a:solidFill>
                <a:latin typeface="Stencil" panose="040409050D0802020404" pitchFamily="82" charset="0"/>
              </a:rPr>
              <a:t>architecture</a:t>
            </a:r>
            <a:endParaRPr lang="en-IN" sz="4400" dirty="0">
              <a:solidFill>
                <a:schemeClr val="accent4"/>
              </a:solidFill>
              <a:latin typeface="Stencil" panose="040409050D0802020404" pitchFamily="82" charset="0"/>
            </a:endParaRPr>
          </a:p>
        </p:txBody>
      </p:sp>
      <p:pic>
        <p:nvPicPr>
          <p:cNvPr id="7" name="Picture 6">
            <a:extLst>
              <a:ext uri="{FF2B5EF4-FFF2-40B4-BE49-F238E27FC236}">
                <a16:creationId xmlns:a16="http://schemas.microsoft.com/office/drawing/2014/main" id="{33271766-0A57-56D4-44F0-9ED734A0D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42" y="95489"/>
            <a:ext cx="1115748" cy="975211"/>
          </a:xfrm>
          <a:prstGeom prst="rect">
            <a:avLst/>
          </a:prstGeom>
        </p:spPr>
      </p:pic>
      <p:pic>
        <p:nvPicPr>
          <p:cNvPr id="8" name="Picture 7">
            <a:extLst>
              <a:ext uri="{FF2B5EF4-FFF2-40B4-BE49-F238E27FC236}">
                <a16:creationId xmlns:a16="http://schemas.microsoft.com/office/drawing/2014/main" id="{34280D64-EE15-C7C5-ECC0-9B1A4DB564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1810" y="97524"/>
            <a:ext cx="1115748" cy="973176"/>
          </a:xfrm>
          <a:prstGeom prst="rect">
            <a:avLst/>
          </a:prstGeom>
        </p:spPr>
      </p:pic>
    </p:spTree>
    <p:extLst>
      <p:ext uri="{BB962C8B-B14F-4D97-AF65-F5344CB8AC3E}">
        <p14:creationId xmlns:p14="http://schemas.microsoft.com/office/powerpoint/2010/main" val="42453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95AE70-3C6D-06AD-B004-2CA451709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1810" y="97524"/>
            <a:ext cx="1115748" cy="973176"/>
          </a:xfrm>
          <a:prstGeom prst="rect">
            <a:avLst/>
          </a:prstGeom>
        </p:spPr>
      </p:pic>
      <p:pic>
        <p:nvPicPr>
          <p:cNvPr id="6" name="Picture 5">
            <a:extLst>
              <a:ext uri="{FF2B5EF4-FFF2-40B4-BE49-F238E27FC236}">
                <a16:creationId xmlns:a16="http://schemas.microsoft.com/office/drawing/2014/main" id="{DB24A4BD-854C-3361-B1FA-C7098911D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42" y="95489"/>
            <a:ext cx="1115748" cy="975211"/>
          </a:xfrm>
          <a:prstGeom prst="rect">
            <a:avLst/>
          </a:prstGeom>
        </p:spPr>
      </p:pic>
      <p:sp>
        <p:nvSpPr>
          <p:cNvPr id="8" name="TextBox 7">
            <a:extLst>
              <a:ext uri="{FF2B5EF4-FFF2-40B4-BE49-F238E27FC236}">
                <a16:creationId xmlns:a16="http://schemas.microsoft.com/office/drawing/2014/main" id="{1360B1DD-A6FF-0D20-E81B-33774BAF2F65}"/>
              </a:ext>
            </a:extLst>
          </p:cNvPr>
          <p:cNvSpPr txBox="1"/>
          <p:nvPr/>
        </p:nvSpPr>
        <p:spPr>
          <a:xfrm>
            <a:off x="4121425" y="516834"/>
            <a:ext cx="2756453" cy="769441"/>
          </a:xfrm>
          <a:prstGeom prst="rect">
            <a:avLst/>
          </a:prstGeom>
          <a:noFill/>
        </p:spPr>
        <p:txBody>
          <a:bodyPr wrap="square" rtlCol="0">
            <a:spAutoFit/>
          </a:bodyPr>
          <a:lstStyle/>
          <a:p>
            <a:r>
              <a:rPr lang="en-US" sz="4400" dirty="0">
                <a:solidFill>
                  <a:schemeClr val="accent4"/>
                </a:solidFill>
                <a:latin typeface="Stencil" panose="040409050D0802020404" pitchFamily="82" charset="0"/>
              </a:rPr>
              <a:t>working</a:t>
            </a:r>
            <a:endParaRPr lang="en-IN" sz="4400" dirty="0">
              <a:solidFill>
                <a:schemeClr val="accent4"/>
              </a:solidFill>
              <a:latin typeface="Stencil" panose="040409050D0802020404" pitchFamily="82" charset="0"/>
            </a:endParaRPr>
          </a:p>
        </p:txBody>
      </p:sp>
      <p:sp>
        <p:nvSpPr>
          <p:cNvPr id="10" name="TextBox 9">
            <a:extLst>
              <a:ext uri="{FF2B5EF4-FFF2-40B4-BE49-F238E27FC236}">
                <a16:creationId xmlns:a16="http://schemas.microsoft.com/office/drawing/2014/main" id="{ED98E048-82E6-5ED9-EA82-03F7A113A6E1}"/>
              </a:ext>
            </a:extLst>
          </p:cNvPr>
          <p:cNvSpPr txBox="1"/>
          <p:nvPr/>
        </p:nvSpPr>
        <p:spPr>
          <a:xfrm>
            <a:off x="933167" y="1725382"/>
            <a:ext cx="10018643" cy="3970318"/>
          </a:xfrm>
          <a:prstGeom prst="rect">
            <a:avLst/>
          </a:prstGeom>
          <a:noFill/>
        </p:spPr>
        <p:txBody>
          <a:bodyPr wrap="square" rtlCol="0">
            <a:spAutoFit/>
          </a:bodyPr>
          <a:lstStyle/>
          <a:p>
            <a:pPr algn="just">
              <a:buFont typeface="+mj-lt"/>
              <a:buAutoNum type="arabicPeriod"/>
            </a:pPr>
            <a:r>
              <a:rPr lang="en-US" b="1" i="0" dirty="0">
                <a:solidFill>
                  <a:srgbClr val="FFFF00"/>
                </a:solidFill>
                <a:effectLst/>
                <a:latin typeface="Söhne"/>
              </a:rPr>
              <a:t>Data Preparation:</a:t>
            </a:r>
            <a:endParaRPr lang="en-US" b="0" i="0" dirty="0">
              <a:solidFill>
                <a:srgbClr val="FFFF00"/>
              </a:solidFill>
              <a:effectLst/>
              <a:latin typeface="Söhne"/>
            </a:endParaRPr>
          </a:p>
          <a:p>
            <a:pPr lvl="1" algn="just"/>
            <a:r>
              <a:rPr lang="en-US" b="0" i="0" dirty="0">
                <a:solidFill>
                  <a:srgbClr val="FFFF00"/>
                </a:solidFill>
                <a:effectLst/>
                <a:latin typeface="Söhne"/>
              </a:rPr>
              <a:t>Collect and preprocess satellite data, addressing missing values and normalizing features for consistency.</a:t>
            </a:r>
          </a:p>
          <a:p>
            <a:pPr algn="just">
              <a:buFont typeface="+mj-lt"/>
              <a:buAutoNum type="arabicPeriod"/>
            </a:pPr>
            <a:r>
              <a:rPr lang="en-US" b="1" i="0" dirty="0">
                <a:solidFill>
                  <a:srgbClr val="FFFF00"/>
                </a:solidFill>
                <a:effectLst/>
                <a:latin typeface="Söhne"/>
              </a:rPr>
              <a:t>Feature Engineering:</a:t>
            </a:r>
            <a:endParaRPr lang="en-US" b="0" i="0" dirty="0">
              <a:solidFill>
                <a:srgbClr val="FFFF00"/>
              </a:solidFill>
              <a:effectLst/>
              <a:latin typeface="Söhne"/>
            </a:endParaRPr>
          </a:p>
          <a:p>
            <a:pPr lvl="1" algn="just"/>
            <a:r>
              <a:rPr lang="en-US" b="0" i="0" dirty="0">
                <a:solidFill>
                  <a:srgbClr val="FFFF00"/>
                </a:solidFill>
                <a:effectLst/>
                <a:latin typeface="Söhne"/>
              </a:rPr>
              <a:t>Extract temporal and spatial features, integrating meteorological indices to enhance model performance.</a:t>
            </a:r>
          </a:p>
          <a:p>
            <a:pPr algn="just">
              <a:buFont typeface="+mj-lt"/>
              <a:buAutoNum type="arabicPeriod"/>
            </a:pPr>
            <a:r>
              <a:rPr lang="en-US" b="1" i="0" dirty="0">
                <a:solidFill>
                  <a:srgbClr val="FFFF00"/>
                </a:solidFill>
                <a:effectLst/>
                <a:latin typeface="Söhne"/>
              </a:rPr>
              <a:t>Model Selection:</a:t>
            </a:r>
            <a:endParaRPr lang="en-US" b="0" i="0" dirty="0">
              <a:solidFill>
                <a:srgbClr val="FFFF00"/>
              </a:solidFill>
              <a:effectLst/>
              <a:latin typeface="Söhne"/>
            </a:endParaRPr>
          </a:p>
          <a:p>
            <a:pPr lvl="1" algn="just"/>
            <a:r>
              <a:rPr lang="en-US" b="0" i="0" dirty="0">
                <a:solidFill>
                  <a:srgbClr val="FFFF00"/>
                </a:solidFill>
                <a:effectLst/>
                <a:latin typeface="Söhne"/>
              </a:rPr>
              <a:t>Choose an explainable model such as decision trees or random forests, prioritizing interpretability.</a:t>
            </a:r>
          </a:p>
          <a:p>
            <a:pPr algn="just">
              <a:buFont typeface="+mj-lt"/>
              <a:buAutoNum type="arabicPeriod"/>
            </a:pPr>
            <a:r>
              <a:rPr lang="en-US" b="1" i="0" dirty="0">
                <a:solidFill>
                  <a:srgbClr val="FFFF00"/>
                </a:solidFill>
                <a:effectLst/>
                <a:latin typeface="Söhne"/>
              </a:rPr>
              <a:t>Interpretability Techniques:</a:t>
            </a:r>
            <a:endParaRPr lang="en-US" b="0" i="0" dirty="0">
              <a:solidFill>
                <a:srgbClr val="FFFF00"/>
              </a:solidFill>
              <a:effectLst/>
              <a:latin typeface="Söhne"/>
            </a:endParaRPr>
          </a:p>
          <a:p>
            <a:pPr lvl="1" algn="just"/>
            <a:r>
              <a:rPr lang="en-US" b="0" i="0" dirty="0">
                <a:solidFill>
                  <a:srgbClr val="FFFF00"/>
                </a:solidFill>
                <a:effectLst/>
                <a:latin typeface="Söhne"/>
              </a:rPr>
              <a:t>Apply techniques like SHAP values and feature importance scores to elucidate model predictions.</a:t>
            </a:r>
          </a:p>
          <a:p>
            <a:pPr algn="just">
              <a:buFont typeface="+mj-lt"/>
              <a:buAutoNum type="arabicPeriod"/>
            </a:pPr>
            <a:r>
              <a:rPr lang="en-US" b="1" i="0" dirty="0">
                <a:solidFill>
                  <a:srgbClr val="FFFF00"/>
                </a:solidFill>
                <a:effectLst/>
                <a:latin typeface="Söhne"/>
              </a:rPr>
              <a:t>Validation and Deployment:</a:t>
            </a:r>
            <a:endParaRPr lang="en-US" b="0" i="0" dirty="0">
              <a:solidFill>
                <a:srgbClr val="FFFF00"/>
              </a:solidFill>
              <a:effectLst/>
              <a:latin typeface="Söhne"/>
            </a:endParaRPr>
          </a:p>
          <a:p>
            <a:pPr lvl="1" algn="just"/>
            <a:r>
              <a:rPr lang="en-US" b="0" i="0" dirty="0">
                <a:solidFill>
                  <a:srgbClr val="FFFF00"/>
                </a:solidFill>
                <a:effectLst/>
                <a:latin typeface="Söhne"/>
              </a:rPr>
              <a:t>Validate the model using cross-validation, ensuring robustness and deploy it for real-time predictions with a user-friendly interface.</a:t>
            </a:r>
          </a:p>
          <a:p>
            <a:pPr algn="just"/>
            <a:endParaRPr lang="en-IN" dirty="0">
              <a:solidFill>
                <a:srgbClr val="FFFF00"/>
              </a:solidFill>
            </a:endParaRPr>
          </a:p>
        </p:txBody>
      </p:sp>
    </p:spTree>
    <p:extLst>
      <p:ext uri="{BB962C8B-B14F-4D97-AF65-F5344CB8AC3E}">
        <p14:creationId xmlns:p14="http://schemas.microsoft.com/office/powerpoint/2010/main" val="30378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2A1CB5-547B-2583-080D-3CBE3D86C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1810" y="97524"/>
            <a:ext cx="1115748" cy="973176"/>
          </a:xfrm>
          <a:prstGeom prst="rect">
            <a:avLst/>
          </a:prstGeom>
        </p:spPr>
      </p:pic>
      <p:pic>
        <p:nvPicPr>
          <p:cNvPr id="5" name="Picture 4">
            <a:extLst>
              <a:ext uri="{FF2B5EF4-FFF2-40B4-BE49-F238E27FC236}">
                <a16:creationId xmlns:a16="http://schemas.microsoft.com/office/drawing/2014/main" id="{86364226-0D35-A3AC-1218-A44539B13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42" y="95489"/>
            <a:ext cx="1115748" cy="975211"/>
          </a:xfrm>
          <a:prstGeom prst="rect">
            <a:avLst/>
          </a:prstGeom>
        </p:spPr>
      </p:pic>
      <p:sp>
        <p:nvSpPr>
          <p:cNvPr id="6" name="TextBox 5">
            <a:extLst>
              <a:ext uri="{FF2B5EF4-FFF2-40B4-BE49-F238E27FC236}">
                <a16:creationId xmlns:a16="http://schemas.microsoft.com/office/drawing/2014/main" id="{0F8FDDA6-8328-95E0-1963-4802BFFCB25C}"/>
              </a:ext>
            </a:extLst>
          </p:cNvPr>
          <p:cNvSpPr txBox="1"/>
          <p:nvPr/>
        </p:nvSpPr>
        <p:spPr>
          <a:xfrm>
            <a:off x="3472070" y="487602"/>
            <a:ext cx="5632173" cy="769441"/>
          </a:xfrm>
          <a:prstGeom prst="rect">
            <a:avLst/>
          </a:prstGeom>
          <a:noFill/>
        </p:spPr>
        <p:txBody>
          <a:bodyPr wrap="square" rtlCol="0">
            <a:spAutoFit/>
          </a:bodyPr>
          <a:lstStyle/>
          <a:p>
            <a:r>
              <a:rPr lang="en-US" sz="4400" dirty="0">
                <a:solidFill>
                  <a:schemeClr val="accent4"/>
                </a:solidFill>
                <a:latin typeface="Stencil" panose="040409050D0802020404" pitchFamily="82" charset="0"/>
              </a:rPr>
              <a:t>Market research</a:t>
            </a:r>
            <a:endParaRPr lang="en-IN" sz="4400" dirty="0">
              <a:solidFill>
                <a:schemeClr val="accent4"/>
              </a:solidFill>
              <a:latin typeface="Stencil" panose="040409050D0802020404" pitchFamily="82" charset="0"/>
            </a:endParaRPr>
          </a:p>
        </p:txBody>
      </p:sp>
      <p:sp>
        <p:nvSpPr>
          <p:cNvPr id="9" name="Rectangle 1">
            <a:extLst>
              <a:ext uri="{FF2B5EF4-FFF2-40B4-BE49-F238E27FC236}">
                <a16:creationId xmlns:a16="http://schemas.microsoft.com/office/drawing/2014/main" id="{A1F0553B-22FC-6586-780C-5C3FCCB88CAC}"/>
              </a:ext>
            </a:extLst>
          </p:cNvPr>
          <p:cNvSpPr>
            <a:spLocks noChangeArrowheads="1"/>
          </p:cNvSpPr>
          <p:nvPr/>
        </p:nvSpPr>
        <p:spPr bwMode="auto">
          <a:xfrm rot="10800000" flipV="1">
            <a:off x="1146142" y="1257043"/>
            <a:ext cx="959457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FFFF00"/>
                </a:solidFill>
                <a:effectLst/>
                <a:latin typeface="Söhne"/>
              </a:rPr>
              <a:t>Identify Stakeholders:</a:t>
            </a:r>
            <a:endParaRPr lang="en-US" altLang="en-US" dirty="0">
              <a:solidFill>
                <a:srgbClr val="FFFF00"/>
              </a:solidFill>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FFF00"/>
                </a:solidFill>
                <a:effectLst/>
                <a:latin typeface="Söhne"/>
              </a:rPr>
              <a:t>	Conduct market research to identify key stakeholders such as meteorological agencies, disaster response teams and industries vulnerable to heavy rain impacts.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FFFF00"/>
                </a:solidFill>
                <a:effectLst/>
                <a:latin typeface="Söhne"/>
              </a:rPr>
              <a:t>Assess Current Solutions:</a:t>
            </a:r>
          </a:p>
          <a:p>
            <a:pPr marL="0" marR="0" lvl="0" indent="0" algn="just" defTabSz="914400" rtl="0" eaLnBrk="0" fontAlgn="base" latinLnBrk="0" hangingPunct="0">
              <a:lnSpc>
                <a:spcPct val="100000"/>
              </a:lnSpc>
              <a:spcBef>
                <a:spcPct val="0"/>
              </a:spcBef>
              <a:spcAft>
                <a:spcPct val="0"/>
              </a:spcAft>
              <a:buClrTx/>
              <a:buSzTx/>
              <a:tabLst/>
            </a:pPr>
            <a:r>
              <a:rPr lang="en-US" altLang="en-US" b="1" dirty="0">
                <a:solidFill>
                  <a:srgbClr val="FFFF00"/>
                </a:solidFill>
                <a:latin typeface="Söhne"/>
              </a:rPr>
              <a:t>	</a:t>
            </a:r>
            <a:r>
              <a:rPr kumimoji="0" lang="en-US" altLang="en-US" sz="1800" b="0" i="0" u="none" strike="noStrike" cap="none" normalizeH="0" baseline="0" dirty="0">
                <a:ln>
                  <a:noFill/>
                </a:ln>
                <a:solidFill>
                  <a:srgbClr val="FFFF00"/>
                </a:solidFill>
                <a:effectLst/>
                <a:latin typeface="Söhne"/>
              </a:rPr>
              <a:t>Evaluate existing weather prediction models and technologies to understand their strengths, limitations.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FFFF00"/>
                </a:solidFill>
                <a:effectLst/>
                <a:latin typeface="Söhne"/>
              </a:rPr>
              <a:t>User Needs Analysis:</a:t>
            </a:r>
            <a:endParaRPr lang="en-US" altLang="en-US" dirty="0">
              <a:solidFill>
                <a:srgbClr val="FFFF00"/>
              </a:solidFill>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FFF00"/>
                </a:solidFill>
                <a:effectLst/>
                <a:latin typeface="Söhne"/>
              </a:rPr>
              <a:t>	Engage with potential end-users through surveys or interviews to gather insights into their specific needs, preferences and challenges related to heavy rain prediction.</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FFFF00"/>
                </a:solidFill>
                <a:effectLst/>
                <a:latin typeface="Söhne"/>
              </a:rPr>
              <a:t>Competitive Landscape:</a:t>
            </a:r>
            <a:endParaRPr lang="en-US" altLang="en-US" sz="1800" dirty="0">
              <a:solidFill>
                <a:srgbClr val="FFFF00"/>
              </a:solidFill>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FFFF00"/>
                </a:solidFill>
                <a:effectLst/>
                <a:latin typeface="Söhne"/>
              </a:rPr>
              <a:t>	Analyze competitors offering AI-based weather prediction solutions, examining their features, pricing models and user feedback.</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FFFF00"/>
                </a:solidFill>
                <a:effectLst/>
                <a:latin typeface="Söhne"/>
              </a:rPr>
              <a:t>Regulatory and Compliance Considerations:</a:t>
            </a:r>
            <a:endParaRPr lang="en-US" altLang="en-US" dirty="0">
              <a:solidFill>
                <a:srgbClr val="FFFF00"/>
              </a:solidFill>
              <a:latin typeface="Söhne"/>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FFF00"/>
                </a:solidFill>
                <a:effectLst/>
                <a:latin typeface="Söhne"/>
              </a:rPr>
              <a:t>	Investigate regulatory requirements and compliance standards relevant to weather prediction technologies, ensuring the model aligns with industry standards and legal frameworks.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01D09C2-777D-9011-2974-9397B3283007}"/>
              </a:ext>
            </a:extLst>
          </p:cNvPr>
          <p:cNvSpPr>
            <a:spLocks noChangeArrowheads="1"/>
          </p:cNvSpPr>
          <p:nvPr/>
        </p:nvSpPr>
        <p:spPr bwMode="auto">
          <a:xfrm>
            <a:off x="0" y="0"/>
            <a:ext cx="1419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56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9F5CB3-559D-5401-49EB-9333E58B8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1810" y="97524"/>
            <a:ext cx="1115748" cy="973176"/>
          </a:xfrm>
          <a:prstGeom prst="rect">
            <a:avLst/>
          </a:prstGeom>
        </p:spPr>
      </p:pic>
      <p:pic>
        <p:nvPicPr>
          <p:cNvPr id="5" name="Picture 4">
            <a:extLst>
              <a:ext uri="{FF2B5EF4-FFF2-40B4-BE49-F238E27FC236}">
                <a16:creationId xmlns:a16="http://schemas.microsoft.com/office/drawing/2014/main" id="{64CB37DD-F591-DCC5-E2F2-EA427C296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42" y="95489"/>
            <a:ext cx="1115748" cy="975211"/>
          </a:xfrm>
          <a:prstGeom prst="rect">
            <a:avLst/>
          </a:prstGeom>
        </p:spPr>
      </p:pic>
      <p:sp>
        <p:nvSpPr>
          <p:cNvPr id="6" name="TextBox 5">
            <a:extLst>
              <a:ext uri="{FF2B5EF4-FFF2-40B4-BE49-F238E27FC236}">
                <a16:creationId xmlns:a16="http://schemas.microsoft.com/office/drawing/2014/main" id="{B09C6A71-34C7-ACCB-BDBF-45FC0A51420C}"/>
              </a:ext>
            </a:extLst>
          </p:cNvPr>
          <p:cNvSpPr txBox="1"/>
          <p:nvPr/>
        </p:nvSpPr>
        <p:spPr>
          <a:xfrm>
            <a:off x="4028660" y="685979"/>
            <a:ext cx="3697357" cy="769441"/>
          </a:xfrm>
          <a:prstGeom prst="rect">
            <a:avLst/>
          </a:prstGeom>
          <a:noFill/>
        </p:spPr>
        <p:txBody>
          <a:bodyPr wrap="square" rtlCol="0">
            <a:spAutoFit/>
          </a:bodyPr>
          <a:lstStyle/>
          <a:p>
            <a:r>
              <a:rPr lang="en-US" sz="4400" dirty="0">
                <a:solidFill>
                  <a:schemeClr val="accent4"/>
                </a:solidFill>
                <a:latin typeface="Stencil" panose="040409050D0802020404" pitchFamily="82" charset="0"/>
              </a:rPr>
              <a:t>conclusion</a:t>
            </a:r>
            <a:endParaRPr lang="en-IN" sz="4400" dirty="0">
              <a:solidFill>
                <a:schemeClr val="accent4"/>
              </a:solidFill>
              <a:latin typeface="Stencil" panose="040409050D0802020404" pitchFamily="82" charset="0"/>
            </a:endParaRPr>
          </a:p>
        </p:txBody>
      </p:sp>
      <p:sp>
        <p:nvSpPr>
          <p:cNvPr id="11" name="Rectangle 1">
            <a:extLst>
              <a:ext uri="{FF2B5EF4-FFF2-40B4-BE49-F238E27FC236}">
                <a16:creationId xmlns:a16="http://schemas.microsoft.com/office/drawing/2014/main" id="{D6EA625E-B55A-2339-7067-AAD4D81D6814}"/>
              </a:ext>
            </a:extLst>
          </p:cNvPr>
          <p:cNvSpPr>
            <a:spLocks noChangeArrowheads="1"/>
          </p:cNvSpPr>
          <p:nvPr/>
        </p:nvSpPr>
        <p:spPr bwMode="auto">
          <a:xfrm>
            <a:off x="1139688" y="2265536"/>
            <a:ext cx="944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00"/>
                </a:solidFill>
                <a:effectLst/>
                <a:latin typeface="Söhne"/>
              </a:rPr>
              <a:t> </a:t>
            </a:r>
            <a:r>
              <a:rPr lang="en-US" altLang="en-US" dirty="0">
                <a:solidFill>
                  <a:srgbClr val="FFFF00"/>
                </a:solidFill>
                <a:latin typeface="Söhne"/>
              </a:rPr>
              <a:t>T</a:t>
            </a:r>
            <a:r>
              <a:rPr kumimoji="0" lang="en-US" altLang="en-US" sz="1800" b="0" i="0" u="none" strike="noStrike" cap="none" normalizeH="0" baseline="0" dirty="0">
                <a:ln>
                  <a:noFill/>
                </a:ln>
                <a:solidFill>
                  <a:srgbClr val="FFFF00"/>
                </a:solidFill>
                <a:effectLst/>
                <a:latin typeface="Söhne"/>
              </a:rPr>
              <a:t>he creation of an </a:t>
            </a:r>
            <a:r>
              <a:rPr lang="en-US" altLang="en-US" dirty="0">
                <a:solidFill>
                  <a:srgbClr val="FFFF00"/>
                </a:solidFill>
                <a:latin typeface="Söhne"/>
              </a:rPr>
              <a:t>Explainable </a:t>
            </a:r>
            <a:r>
              <a:rPr kumimoji="0" lang="en-US" altLang="en-US" sz="1800" b="0" i="0" u="none" strike="noStrike" cap="none" normalizeH="0" baseline="0" dirty="0">
                <a:ln>
                  <a:noFill/>
                </a:ln>
                <a:solidFill>
                  <a:srgbClr val="FFFF00"/>
                </a:solidFill>
                <a:effectLst/>
                <a:latin typeface="Söhne"/>
              </a:rPr>
              <a:t>AI model for heavy rain prediction using satellite data holds significant promise for enhancing forecasting accuracy. The incorporation of explainable algorithms ensures transparency in decision-making, fostering trust among users and stakeholders. With continuous monitoring and feedback mechanisms, this model can contribute to proactive measures in response to heavy rain events, thus improving resilience in the face of unpredictable weather patterns. </a:t>
            </a:r>
            <a:r>
              <a:rPr lang="en-US" altLang="en-US" dirty="0">
                <a:solidFill>
                  <a:srgbClr val="FFFF00"/>
                </a:solidFill>
                <a:latin typeface="Söhne"/>
              </a:rPr>
              <a:t> </a:t>
            </a:r>
            <a:r>
              <a:rPr kumimoji="0" lang="en-US" altLang="en-US" sz="1800" b="0" i="0" u="none" strike="noStrike" cap="none" normalizeH="0" baseline="0" dirty="0">
                <a:ln>
                  <a:noFill/>
                </a:ln>
                <a:solidFill>
                  <a:srgbClr val="FFFF00"/>
                </a:solidFill>
                <a:effectLst/>
                <a:latin typeface="Söhne"/>
              </a:rPr>
              <a:t>Overall, the project signifies a critical step toward effective and transparent risk management in the realm of weather prediction.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
        <p:nvSpPr>
          <p:cNvPr id="12" name="Rectangle 2">
            <a:extLst>
              <a:ext uri="{FF2B5EF4-FFF2-40B4-BE49-F238E27FC236}">
                <a16:creationId xmlns:a16="http://schemas.microsoft.com/office/drawing/2014/main" id="{FFE20E60-95AA-086B-2C33-4BBC812DC8D0}"/>
              </a:ext>
            </a:extLst>
          </p:cNvPr>
          <p:cNvSpPr>
            <a:spLocks noChangeArrowheads="1"/>
          </p:cNvSpPr>
          <p:nvPr/>
        </p:nvSpPr>
        <p:spPr bwMode="auto">
          <a:xfrm>
            <a:off x="0" y="0"/>
            <a:ext cx="539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71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519</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Söhne</vt:lpstr>
      <vt:lpstr>Stencil</vt:lpstr>
      <vt:lpstr>Times New Roman</vt:lpstr>
      <vt:lpstr>Office Theme</vt:lpstr>
      <vt:lpstr>Development of Explainable AI (XAI) based model for prediction of heavy / high impact rain events using satellite data</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vadepeer vadepeer</dc:creator>
  <cp:lastModifiedBy>vadepeer vadepeer</cp:lastModifiedBy>
  <cp:revision>22</cp:revision>
  <dcterms:created xsi:type="dcterms:W3CDTF">2023-12-20T05:11:29Z</dcterms:created>
  <dcterms:modified xsi:type="dcterms:W3CDTF">2023-12-20T12:36:19Z</dcterms:modified>
</cp:coreProperties>
</file>